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Inserisci qui una citazione”."/>
          <p:cNvSpPr txBox="1"/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“Inserisci qui una citazione”.</a:t>
            </a:r>
          </a:p>
        </p:txBody>
      </p:sp>
      <p:sp>
        <p:nvSpPr>
          <p:cNvPr id="94" name="–Giovanni Mela"/>
          <p:cNvSpPr txBox="1"/>
          <p:nvPr>
            <p:ph type="body" sz="quarter" idx="14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–Giovanni Mela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sz="half" idx="13"/>
          </p:nvPr>
        </p:nvSpPr>
        <p:spPr>
          <a:xfrm>
            <a:off x="1573807" y="1421425"/>
            <a:ext cx="9855201" cy="514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sz="half" idx="13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sz="half" idx="13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7396540" y="812918"/>
            <a:ext cx="4660901" cy="298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7396540" y="4038718"/>
            <a:ext cx="4660901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sz="half" idx="15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37299" y="9296400"/>
            <a:ext cx="323479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jpeg"/><Relationship Id="rId5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Relationship Id="rId4" Type="http://schemas.openxmlformats.org/officeDocument/2006/relationships/image" Target="../media/image16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Relationship Id="rId4" Type="http://schemas.openxmlformats.org/officeDocument/2006/relationships/image" Target="../media/image19.tif"/><Relationship Id="rId5" Type="http://schemas.openxmlformats.org/officeDocument/2006/relationships/image" Target="../media/image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tif"/><Relationship Id="rId4" Type="http://schemas.openxmlformats.org/officeDocument/2006/relationships/image" Target="../media/image21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2.tif"/><Relationship Id="rId4" Type="http://schemas.openxmlformats.org/officeDocument/2006/relationships/image" Target="../media/image23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4.tif"/><Relationship Id="rId4" Type="http://schemas.openxmlformats.org/officeDocument/2006/relationships/image" Target="../media/image25.tif"/><Relationship Id="rId5" Type="http://schemas.openxmlformats.org/officeDocument/2006/relationships/image" Target="../media/image26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4" Type="http://schemas.openxmlformats.org/officeDocument/2006/relationships/image" Target="../media/image27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28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tif"/><Relationship Id="rId3" Type="http://schemas.openxmlformats.org/officeDocument/2006/relationships/image" Target="../media/image5.tif"/><Relationship Id="rId4" Type="http://schemas.openxmlformats.org/officeDocument/2006/relationships/image" Target="../media/image30.tif"/><Relationship Id="rId5" Type="http://schemas.openxmlformats.org/officeDocument/2006/relationships/image" Target="../media/image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1.tif"/><Relationship Id="rId4" Type="http://schemas.openxmlformats.org/officeDocument/2006/relationships/image" Target="../media/image32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3.tif"/><Relationship Id="rId4" Type="http://schemas.openxmlformats.org/officeDocument/2006/relationships/image" Target="../media/image34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5.tif"/><Relationship Id="rId4" Type="http://schemas.openxmlformats.org/officeDocument/2006/relationships/image" Target="../media/image4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6.tif"/><Relationship Id="rId4" Type="http://schemas.openxmlformats.org/officeDocument/2006/relationships/image" Target="../media/image37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tif"/><Relationship Id="rId3" Type="http://schemas.openxmlformats.org/officeDocument/2006/relationships/image" Target="../media/image39.tif"/><Relationship Id="rId4" Type="http://schemas.openxmlformats.org/officeDocument/2006/relationships/image" Target="../media/image37.tif"/><Relationship Id="rId5" Type="http://schemas.openxmlformats.org/officeDocument/2006/relationships/image" Target="../media/image40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1.tif"/><Relationship Id="rId4" Type="http://schemas.openxmlformats.org/officeDocument/2006/relationships/image" Target="../media/image42.tif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3.tif"/><Relationship Id="rId4" Type="http://schemas.openxmlformats.org/officeDocument/2006/relationships/image" Target="../media/image44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tif"/><Relationship Id="rId4" Type="http://schemas.openxmlformats.org/officeDocument/2006/relationships/image" Target="../media/image45.t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6.tif"/><Relationship Id="rId4" Type="http://schemas.openxmlformats.org/officeDocument/2006/relationships/image" Target="../media/image1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7.tif"/><Relationship Id="rId4" Type="http://schemas.openxmlformats.org/officeDocument/2006/relationships/image" Target="../media/image48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0.tif"/><Relationship Id="rId4" Type="http://schemas.openxmlformats.org/officeDocument/2006/relationships/image" Target="../media/image5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2.tif"/><Relationship Id="rId4" Type="http://schemas.openxmlformats.org/officeDocument/2006/relationships/image" Target="../media/image1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3.tif"/><Relationship Id="rId4" Type="http://schemas.openxmlformats.org/officeDocument/2006/relationships/image" Target="../media/image54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55.tif"/><Relationship Id="rId4" Type="http://schemas.openxmlformats.org/officeDocument/2006/relationships/image" Target="../media/image56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tif"/><Relationship Id="rId3" Type="http://schemas.openxmlformats.org/officeDocument/2006/relationships/image" Target="../media/image58.tif"/><Relationship Id="rId4" Type="http://schemas.openxmlformats.org/officeDocument/2006/relationships/image" Target="../media/image59.tif"/><Relationship Id="rId5" Type="http://schemas.openxmlformats.org/officeDocument/2006/relationships/image" Target="../media/image60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2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7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Relationship Id="rId3" Type="http://schemas.openxmlformats.org/officeDocument/2006/relationships/image" Target="../media/image1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it.wikipedia.org/wiki/Gioacchino_Napoleone_Pepoli" TargetMode="External"/><Relationship Id="rId3" Type="http://schemas.openxmlformats.org/officeDocument/2006/relationships/image" Target="../media/image13.tif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efano Covino…"/>
          <p:cNvSpPr txBox="1"/>
          <p:nvPr>
            <p:ph type="subTitle" sz="quarter" idx="1"/>
          </p:nvPr>
        </p:nvSpPr>
        <p:spPr>
          <a:xfrm>
            <a:off x="4439860" y="7442200"/>
            <a:ext cx="7702600" cy="1460500"/>
          </a:xfrm>
          <a:prstGeom prst="rect">
            <a:avLst/>
          </a:prstGeom>
        </p:spPr>
        <p:txBody>
          <a:bodyPr/>
          <a:lstStyle/>
          <a:p>
            <a:pPr algn="l" defTabSz="514095">
              <a:defRPr sz="3168"/>
            </a:pPr>
            <a:r>
              <a:t>Stefano Covino</a:t>
            </a:r>
          </a:p>
          <a:p>
            <a:pPr algn="l" defTabSz="514095">
              <a:defRPr sz="3168"/>
            </a:pPr>
            <a:r>
              <a:t>INAF / Osservatorio Astronomico di Brera</a:t>
            </a:r>
          </a:p>
        </p:txBody>
      </p:sp>
      <p:pic>
        <p:nvPicPr>
          <p:cNvPr id="1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750" y="7461250"/>
            <a:ext cx="1206500" cy="12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3150" y="7454900"/>
            <a:ext cx="2122111" cy="1290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628F96AC-2079-4FAD-B0EC-07B19BDB671C-L0-001.jpeg" descr="628F96AC-2079-4FAD-B0EC-07B19BDB671C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9525" y="1201828"/>
            <a:ext cx="9585750" cy="527216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toria d’Italia……"/>
          <p:cNvSpPr txBox="1"/>
          <p:nvPr>
            <p:ph type="ctrTitle"/>
          </p:nvPr>
        </p:nvSpPr>
        <p:spPr>
          <a:xfrm>
            <a:off x="1911846" y="1884288"/>
            <a:ext cx="9181108" cy="3467101"/>
          </a:xfrm>
          <a:prstGeom prst="rect">
            <a:avLst/>
          </a:prstGeom>
        </p:spPr>
        <p:txBody>
          <a:bodyPr/>
          <a:lstStyle/>
          <a:p>
            <a:pPr/>
            <a:r>
              <a:t>Storia d’Italia… </a:t>
            </a:r>
          </a:p>
          <a:p>
            <a:pPr/>
            <a:r>
              <a:t>in 5 telescopi!</a:t>
            </a:r>
          </a:p>
        </p:txBody>
      </p:sp>
      <p:pic>
        <p:nvPicPr>
          <p:cNvPr id="12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48700" y="7181850"/>
            <a:ext cx="3467100" cy="69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Ed ecco il Repsold-Mertz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6552"/>
            </a:lvl1pPr>
          </a:lstStyle>
          <a:p>
            <a:pPr/>
            <a:r>
              <a:t>Ed ecco il Repsold-Mertz…</a:t>
            </a:r>
          </a:p>
        </p:txBody>
      </p:sp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2838450"/>
            <a:ext cx="3479800" cy="521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1466" t="3785" r="2995" b="1047"/>
          <a:stretch>
            <a:fillRect/>
          </a:stretch>
        </p:blipFill>
        <p:spPr>
          <a:xfrm>
            <a:off x="4716521" y="2843931"/>
            <a:ext cx="3735291" cy="521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7100" y="2832100"/>
            <a:ext cx="3530600" cy="528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33109" y="584200"/>
            <a:ext cx="3172391" cy="4222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208" y="4854915"/>
            <a:ext cx="6237409" cy="4416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1056" y="711042"/>
            <a:ext cx="4654035" cy="3295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5460.JPG" descr="IMG_546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2013" y="4103913"/>
            <a:ext cx="3828688" cy="5104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l Piave mormorav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Piave mormorava…</a:t>
            </a:r>
          </a:p>
        </p:txBody>
      </p:sp>
      <p:sp>
        <p:nvSpPr>
          <p:cNvPr id="174" name="Fu un’epopea, ed una immane tragedia, ma, bene o male, fu anche una vittoria non da poco.…"/>
          <p:cNvSpPr txBox="1"/>
          <p:nvPr>
            <p:ph type="body" sz="half" idx="1"/>
          </p:nvPr>
        </p:nvSpPr>
        <p:spPr>
          <a:xfrm>
            <a:off x="1181100" y="2362200"/>
            <a:ext cx="10915502" cy="2522538"/>
          </a:xfrm>
          <a:prstGeom prst="rect">
            <a:avLst/>
          </a:prstGeom>
        </p:spPr>
        <p:txBody>
          <a:bodyPr/>
          <a:lstStyle/>
          <a:p>
            <a:pPr marL="338328" indent="-338328" algn="just" defTabSz="420624">
              <a:spcBef>
                <a:spcPts val="2100"/>
              </a:spcBef>
              <a:buBlip>
                <a:blip r:embed="rId2"/>
              </a:buBlip>
              <a:defRPr sz="2736"/>
            </a:pPr>
            <a:r>
              <a:t>Fu un’epopea, ed una immane tragedia, ma, bene o male, fu anche una vittoria non da poco.</a:t>
            </a:r>
          </a:p>
          <a:p>
            <a:pPr marL="338328" indent="-338328" algn="just" defTabSz="420624">
              <a:spcBef>
                <a:spcPts val="2100"/>
              </a:spcBef>
              <a:buBlip>
                <a:blip r:embed="rId2"/>
              </a:buBlip>
              <a:defRPr sz="2736"/>
            </a:pPr>
            <a:r>
              <a:t>Nulla, dopo la Grande Guerra, fu come prima. E nel 1922 in Italia si instaura il regime fascista.</a:t>
            </a:r>
          </a:p>
        </p:txBody>
      </p:sp>
      <p:pic>
        <p:nvPicPr>
          <p:cNvPr id="17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08070" y="5092700"/>
            <a:ext cx="6179240" cy="400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10255" t="169" r="14334" b="169"/>
          <a:stretch>
            <a:fillRect/>
          </a:stretch>
        </p:blipFill>
        <p:spPr>
          <a:xfrm>
            <a:off x="896108" y="5104539"/>
            <a:ext cx="4989807" cy="4006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La spettroscop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spettroscopia</a:t>
            </a:r>
          </a:p>
        </p:txBody>
      </p:sp>
      <p:sp>
        <p:nvSpPr>
          <p:cNvPr id="179" name="Per l’astronomia in questo periodo uno degli argomenti di maggiore presa era lo studio spettroscopico delle stelle.…"/>
          <p:cNvSpPr txBox="1"/>
          <p:nvPr>
            <p:ph type="body" sz="half" idx="1"/>
          </p:nvPr>
        </p:nvSpPr>
        <p:spPr>
          <a:xfrm>
            <a:off x="1041400" y="2755900"/>
            <a:ext cx="6376988" cy="5842000"/>
          </a:xfrm>
          <a:prstGeom prst="rect">
            <a:avLst/>
          </a:prstGeom>
        </p:spPr>
        <p:txBody>
          <a:bodyPr/>
          <a:lstStyle/>
          <a:p>
            <a:pPr marL="324231" indent="-324231" algn="just" defTabSz="403097">
              <a:spcBef>
                <a:spcPts val="2000"/>
              </a:spcBef>
              <a:buBlip>
                <a:blip r:embed="rId2"/>
              </a:buBlip>
              <a:defRPr sz="2622"/>
            </a:pPr>
            <a:r>
              <a:t>Per l’astronomia in questo periodo uno degli argomenti di maggiore presa era lo studio spettroscopico delle stelle.</a:t>
            </a:r>
          </a:p>
          <a:p>
            <a:pPr marL="324231" indent="-324231" algn="just" defTabSz="403097">
              <a:spcBef>
                <a:spcPts val="2000"/>
              </a:spcBef>
              <a:buBlip>
                <a:blip r:embed="rId2"/>
              </a:buBlip>
              <a:defRPr sz="2622"/>
            </a:pPr>
            <a:r>
              <a:t>Cosa che implicava che era necessario avere aree di raccolta rilevanti. Telescopi sempre più grandi, e telescopi riflettori.</a:t>
            </a:r>
          </a:p>
          <a:p>
            <a:pPr marL="324231" indent="-324231" algn="just" defTabSz="403097">
              <a:spcBef>
                <a:spcPts val="2000"/>
              </a:spcBef>
              <a:buBlip>
                <a:blip r:embed="rId2"/>
              </a:buBlip>
              <a:defRPr sz="2622"/>
            </a:pPr>
            <a:r>
              <a:t>Chiaramente la “nuova fisica”, dalla teoria dei quanti alla relatività influenza questa transizione verso una scienza più quantitativa.</a:t>
            </a:r>
          </a:p>
        </p:txBody>
      </p:sp>
      <p:pic>
        <p:nvPicPr>
          <p:cNvPr id="18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3879" y="2838450"/>
            <a:ext cx="4738269" cy="2707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2850" y="5880100"/>
            <a:ext cx="4738269" cy="2851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uci della città…"/>
          <p:cNvSpPr txBox="1"/>
          <p:nvPr>
            <p:ph type="title"/>
          </p:nvPr>
        </p:nvSpPr>
        <p:spPr>
          <a:xfrm>
            <a:off x="1015107" y="901700"/>
            <a:ext cx="7658993" cy="2108200"/>
          </a:xfrm>
          <a:prstGeom prst="rect">
            <a:avLst/>
          </a:prstGeom>
        </p:spPr>
        <p:txBody>
          <a:bodyPr/>
          <a:lstStyle/>
          <a:p>
            <a:pPr/>
            <a:r>
              <a:t>Luci della città…</a:t>
            </a:r>
          </a:p>
        </p:txBody>
      </p:sp>
      <p:sp>
        <p:nvSpPr>
          <p:cNvPr id="184" name="Nel frattempo i principali osservatori europei cominciavano a trasferire le attività osservative lontano dalle città.…"/>
          <p:cNvSpPr txBox="1"/>
          <p:nvPr>
            <p:ph type="body" sz="half" idx="1"/>
          </p:nvPr>
        </p:nvSpPr>
        <p:spPr>
          <a:xfrm>
            <a:off x="1168400" y="3086100"/>
            <a:ext cx="8324354" cy="5842000"/>
          </a:xfrm>
          <a:prstGeom prst="rect">
            <a:avLst/>
          </a:prstGeom>
        </p:spPr>
        <p:txBody>
          <a:bodyPr/>
          <a:lstStyle/>
          <a:p>
            <a:pPr marL="300736" indent="-300736" algn="just" defTabSz="373887">
              <a:spcBef>
                <a:spcPts val="1900"/>
              </a:spcBef>
              <a:buBlip>
                <a:blip r:embed="rId2"/>
              </a:buBlip>
              <a:defRPr sz="2432"/>
            </a:pPr>
            <a:r>
              <a:t>Nel frattempo i principali osservatori europei cominciavano a trasferire le attività osservative lontano dalle città.</a:t>
            </a:r>
          </a:p>
          <a:p>
            <a:pPr marL="300736" indent="-300736" algn="just" defTabSz="373887">
              <a:spcBef>
                <a:spcPts val="1900"/>
              </a:spcBef>
              <a:buBlip>
                <a:blip r:embed="rId2"/>
              </a:buBlip>
              <a:defRPr sz="2432"/>
            </a:pPr>
            <a:r>
              <a:t>Nasce la sede di Merate dell’Osservatorio Astronomico di Brera (1926).</a:t>
            </a:r>
          </a:p>
          <a:p>
            <a:pPr marL="300736" indent="-300736" algn="just" defTabSz="373887">
              <a:spcBef>
                <a:spcPts val="1900"/>
              </a:spcBef>
              <a:buBlip>
                <a:blip r:embed="rId2"/>
              </a:buBlip>
              <a:defRPr sz="2432"/>
            </a:pPr>
            <a:r>
              <a:t>E, nella frizzante Milano del tempo, si muovono intellettuali di prim’ordine fra cui su tutti Luigi Mangiagalli. </a:t>
            </a:r>
          </a:p>
          <a:p>
            <a:pPr marL="300736" indent="-300736" algn="just" defTabSz="373887">
              <a:spcBef>
                <a:spcPts val="1900"/>
              </a:spcBef>
              <a:buBlip>
                <a:blip r:embed="rId2"/>
              </a:buBlip>
              <a:defRPr sz="2432"/>
            </a:pPr>
            <a:r>
              <a:t>Complice un clima culturale favorevole, Giovanni Gentile era ministro della Pubblica Istruzione, si cominciano ad intessere delle trame diplomatiche…</a:t>
            </a:r>
          </a:p>
        </p:txBody>
      </p:sp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9116" y="819150"/>
            <a:ext cx="2810934" cy="210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2644" t="1115" r="2874" b="29759"/>
          <a:stretch>
            <a:fillRect/>
          </a:stretch>
        </p:blipFill>
        <p:spPr>
          <a:xfrm>
            <a:off x="9818840" y="3373457"/>
            <a:ext cx="2038206" cy="2570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42791" y="6390125"/>
            <a:ext cx="2038351" cy="2334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l Telescopio Zeiss"/>
          <p:cNvSpPr txBox="1"/>
          <p:nvPr>
            <p:ph type="title"/>
          </p:nvPr>
        </p:nvSpPr>
        <p:spPr>
          <a:xfrm>
            <a:off x="2146746" y="457200"/>
            <a:ext cx="7924354" cy="2108200"/>
          </a:xfrm>
          <a:prstGeom prst="rect">
            <a:avLst/>
          </a:prstGeom>
        </p:spPr>
        <p:txBody>
          <a:bodyPr/>
          <a:lstStyle/>
          <a:p>
            <a:pPr/>
            <a:r>
              <a:t>Il Telescopio Zeiss</a:t>
            </a:r>
          </a:p>
        </p:txBody>
      </p:sp>
      <p:sp>
        <p:nvSpPr>
          <p:cNvPr id="190" name="Ottenendo di portare a Merate un potente telescopio originariamente pensato per essere installato in Germania.…"/>
          <p:cNvSpPr txBox="1"/>
          <p:nvPr>
            <p:ph type="body" sz="half" idx="1"/>
          </p:nvPr>
        </p:nvSpPr>
        <p:spPr>
          <a:xfrm>
            <a:off x="1270000" y="2590800"/>
            <a:ext cx="5802611" cy="5842000"/>
          </a:xfrm>
          <a:prstGeom prst="rect">
            <a:avLst/>
          </a:prstGeom>
        </p:spPr>
        <p:txBody>
          <a:bodyPr/>
          <a:lstStyle/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Ottenendo di portare a Merate un potente telescopio originariamente pensato per essere installato in Germania.</a:t>
            </a:r>
          </a:p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In conto riparazione dei danni di guerra…</a:t>
            </a:r>
          </a:p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Si trattava, per l’epoca, di uno strumento di prim’ordine. Uno dei più grandi in Europa. </a:t>
            </a:r>
          </a:p>
        </p:txBody>
      </p:sp>
      <p:pic>
        <p:nvPicPr>
          <p:cNvPr id="19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9125" y="2183749"/>
            <a:ext cx="4764114" cy="3306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7990" y="5551865"/>
            <a:ext cx="4764114" cy="3573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Nomi illustri…"/>
          <p:cNvSpPr txBox="1"/>
          <p:nvPr>
            <p:ph type="title"/>
          </p:nvPr>
        </p:nvSpPr>
        <p:spPr>
          <a:xfrm>
            <a:off x="1146274" y="939800"/>
            <a:ext cx="8620026" cy="2108200"/>
          </a:xfrm>
          <a:prstGeom prst="rect">
            <a:avLst/>
          </a:prstGeom>
        </p:spPr>
        <p:txBody>
          <a:bodyPr/>
          <a:lstStyle/>
          <a:p>
            <a:pPr/>
            <a:r>
              <a:t>Nomi illustri…</a:t>
            </a:r>
          </a:p>
        </p:txBody>
      </p:sp>
      <p:pic>
        <p:nvPicPr>
          <p:cNvPr id="19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0521" y="3384550"/>
            <a:ext cx="11378315" cy="584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3245" y="1245145"/>
            <a:ext cx="1873921" cy="1873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8100" y="1066800"/>
            <a:ext cx="4960970" cy="3720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7150" y="4972423"/>
            <a:ext cx="4960969" cy="3720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75450" y="1085850"/>
            <a:ext cx="4960969" cy="3720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4097" y="5212993"/>
            <a:ext cx="4960970" cy="3408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Il miracolo economico"/>
          <p:cNvSpPr txBox="1"/>
          <p:nvPr>
            <p:ph type="title"/>
          </p:nvPr>
        </p:nvSpPr>
        <p:spPr>
          <a:xfrm>
            <a:off x="1841549" y="863600"/>
            <a:ext cx="9283651" cy="2108200"/>
          </a:xfrm>
          <a:prstGeom prst="rect">
            <a:avLst/>
          </a:prstGeom>
        </p:spPr>
        <p:txBody>
          <a:bodyPr/>
          <a:lstStyle/>
          <a:p>
            <a:pPr/>
            <a:r>
              <a:t>Il miracolo economico</a:t>
            </a:r>
          </a:p>
        </p:txBody>
      </p:sp>
      <p:sp>
        <p:nvSpPr>
          <p:cNvPr id="204" name="Per più di un decennio, alla fine della seconda Guerra Mondiale, l’Italia ebbe un tasso di crescita economico realmente notevole.…"/>
          <p:cNvSpPr txBox="1"/>
          <p:nvPr>
            <p:ph type="body" sz="half" idx="1"/>
          </p:nvPr>
        </p:nvSpPr>
        <p:spPr>
          <a:xfrm>
            <a:off x="927100" y="2755900"/>
            <a:ext cx="6066334" cy="5842000"/>
          </a:xfrm>
          <a:prstGeom prst="rect">
            <a:avLst/>
          </a:prstGeom>
        </p:spPr>
        <p:txBody>
          <a:bodyPr/>
          <a:lstStyle/>
          <a:p>
            <a:pPr marL="385318" indent="-385318" algn="just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Per più di un decennio, alla fine della seconda Guerra Mondiale, l’Italia ebbe un tasso di crescita economico realmente notevole.</a:t>
            </a:r>
          </a:p>
          <a:p>
            <a:pPr marL="385318" indent="-385318" algn="just" defTabSz="479044">
              <a:spcBef>
                <a:spcPts val="2400"/>
              </a:spcBef>
              <a:buBlip>
                <a:blip r:embed="rId2"/>
              </a:buBlip>
              <a:defRPr sz="3116"/>
            </a:pPr>
            <a:r>
              <a:t>Il Paese passò da un’economia prevalentemente agricola ad essere una potenza industriale di rilievo. </a:t>
            </a:r>
          </a:p>
        </p:txBody>
      </p:sp>
      <p:pic>
        <p:nvPicPr>
          <p:cNvPr id="20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2463" y="2741333"/>
            <a:ext cx="4305987" cy="2980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3012" y="5902878"/>
            <a:ext cx="4650688" cy="3145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Anni di trasformazioni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Anni di trasformazioni…</a:t>
            </a:r>
          </a:p>
        </p:txBody>
      </p:sp>
      <p:sp>
        <p:nvSpPr>
          <p:cNvPr id="209" name="La società, la politica, l’economia e la scienza vivevano un periodo di imponenti cambiamenti.…"/>
          <p:cNvSpPr txBox="1"/>
          <p:nvPr>
            <p:ph type="body" sz="half" idx="1"/>
          </p:nvPr>
        </p:nvSpPr>
        <p:spPr>
          <a:xfrm>
            <a:off x="1270000" y="2819400"/>
            <a:ext cx="6383040" cy="5842000"/>
          </a:xfrm>
          <a:prstGeom prst="rect">
            <a:avLst/>
          </a:prstGeom>
        </p:spPr>
        <p:txBody>
          <a:bodyPr/>
          <a:lstStyle/>
          <a:p>
            <a:pPr marL="328929" indent="-328929" algn="just" defTabSz="408940">
              <a:spcBef>
                <a:spcPts val="2100"/>
              </a:spcBef>
              <a:buBlip>
                <a:blip r:embed="rId2"/>
              </a:buBlip>
              <a:defRPr sz="2660"/>
            </a:pPr>
            <a:r>
              <a:t>La società, la politica, l’economia e la scienza vivevano un periodo di imponenti cambiamenti.</a:t>
            </a:r>
          </a:p>
          <a:p>
            <a:pPr marL="328929" indent="-328929" algn="just" defTabSz="408940">
              <a:spcBef>
                <a:spcPts val="2100"/>
              </a:spcBef>
              <a:buBlip>
                <a:blip r:embed="rId2"/>
              </a:buBlip>
              <a:defRPr sz="2660"/>
            </a:pPr>
            <a:r>
              <a:t>In politica abbiamo che dal 1963 al 1968 Aldo Moro è presidente del Consiglio in tre diversi governi. Il ministero della Pubblica Istruzione fu sempre Luigi Gui. E quelli dell’università e ricerca Guido Corbellini e Carlo Arnaudi.</a:t>
            </a:r>
          </a:p>
          <a:p>
            <a:pPr marL="328929" indent="-328929" algn="just" defTabSz="408940">
              <a:spcBef>
                <a:spcPts val="2100"/>
              </a:spcBef>
              <a:buBlip>
                <a:blip r:embed="rId2"/>
              </a:buBlip>
              <a:defRPr sz="2660"/>
            </a:pPr>
            <a:r>
              <a:t>E viene commercializzata la Nutella…</a:t>
            </a:r>
          </a:p>
        </p:txBody>
      </p:sp>
      <p:pic>
        <p:nvPicPr>
          <p:cNvPr id="21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0282" y="4911154"/>
            <a:ext cx="4176468" cy="4162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1150" y="2093467"/>
            <a:ext cx="4176468" cy="2700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e 5 giornat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5 giornate…</a:t>
            </a:r>
          </a:p>
        </p:txBody>
      </p:sp>
      <p:sp>
        <p:nvSpPr>
          <p:cNvPr id="127" name="Quando l’Italia aspirava alle stelle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Quando l’Italia aspirava alle stelle!</a:t>
            </a:r>
          </a:p>
          <a:p>
            <a:pPr>
              <a:buBlip>
                <a:blip r:embed="rId2"/>
              </a:buBlip>
            </a:pPr>
            <a:r>
              <a:t>In conto danni di guerra!</a:t>
            </a:r>
          </a:p>
          <a:p>
            <a:pPr>
              <a:buBlip>
                <a:blip r:embed="rId2"/>
              </a:buBlip>
            </a:pPr>
            <a:r>
              <a:t>Un radiotelescopio da miracolo economico!</a:t>
            </a:r>
          </a:p>
          <a:p>
            <a:pPr>
              <a:buBlip>
                <a:blip r:embed="rId2"/>
              </a:buBlip>
            </a:pPr>
            <a:r>
              <a:t>Beppo</a:t>
            </a:r>
            <a:r>
              <a:t>SAX: gli italiani lo fanno meglio!</a:t>
            </a:r>
          </a:p>
          <a:p>
            <a:pPr>
              <a:buBlip>
                <a:blip r:embed="rId2"/>
              </a:buBlip>
            </a:pPr>
            <a:r>
              <a:t>Virgo: un telescopio “globale”!</a:t>
            </a:r>
          </a:p>
        </p:txBody>
      </p:sp>
      <p:pic>
        <p:nvPicPr>
          <p:cNvPr id="12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3033" y="7749513"/>
            <a:ext cx="1693417" cy="95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18946" y="6294965"/>
            <a:ext cx="1017504" cy="1267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29078" y="5253962"/>
            <a:ext cx="1139122" cy="854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42283" y="4066512"/>
            <a:ext cx="1275117" cy="95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80846" y="2418394"/>
            <a:ext cx="1017504" cy="1505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Nuove tecnologie, nuovi orizzonti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256"/>
            </a:lvl1pPr>
          </a:lstStyle>
          <a:p>
            <a:pPr/>
            <a:r>
              <a:t>Nuove tecnologie, nuovi orizzonti…</a:t>
            </a:r>
          </a:p>
        </p:txBody>
      </p:sp>
      <p:sp>
        <p:nvSpPr>
          <p:cNvPr id="214" name="Si sviluppa la radioastronomia!…"/>
          <p:cNvSpPr txBox="1"/>
          <p:nvPr>
            <p:ph type="body" sz="half" idx="1"/>
          </p:nvPr>
        </p:nvSpPr>
        <p:spPr>
          <a:xfrm>
            <a:off x="932256" y="2730500"/>
            <a:ext cx="7483483" cy="5842000"/>
          </a:xfrm>
          <a:prstGeom prst="rect">
            <a:avLst/>
          </a:prstGeom>
        </p:spPr>
        <p:txBody>
          <a:bodyPr/>
          <a:lstStyle/>
          <a:p>
            <a:pPr marL="352425" indent="-352425" algn="just" defTabSz="438150">
              <a:spcBef>
                <a:spcPts val="2200"/>
              </a:spcBef>
              <a:buBlip>
                <a:blip r:embed="rId2"/>
              </a:buBlip>
              <a:defRPr sz="2850"/>
            </a:pPr>
            <a:r>
              <a:t>Si sviluppa la radioastronomia!</a:t>
            </a:r>
          </a:p>
          <a:p>
            <a:pPr marL="352425" indent="-352425" algn="just" defTabSz="438150">
              <a:spcBef>
                <a:spcPts val="2200"/>
              </a:spcBef>
              <a:buBlip>
                <a:blip r:embed="rId2"/>
              </a:buBlip>
              <a:defRPr sz="2850"/>
            </a:pPr>
            <a:r>
              <a:t>l’interesse degli astrofisici si amplia: dall’astrofisica dei fenomeni termici a quella dei fenomeni non termici. E dall’astrofisica stellare a quella galattica ed extra-galattica.</a:t>
            </a:r>
          </a:p>
          <a:p>
            <a:pPr marL="352425" indent="-352425" algn="just" defTabSz="438150">
              <a:spcBef>
                <a:spcPts val="2200"/>
              </a:spcBef>
              <a:buBlip>
                <a:blip r:embed="rId2"/>
              </a:buBlip>
              <a:defRPr sz="2850"/>
            </a:pPr>
            <a:r>
              <a:t>Nasce così, anche in Italia, la necessità di ampliare l’offerta osservativa uscendo dai confini un po’ angusti della tradizionale astronomia ottica.</a:t>
            </a:r>
          </a:p>
        </p:txBody>
      </p:sp>
      <p:pic>
        <p:nvPicPr>
          <p:cNvPr id="21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2413" y="6339704"/>
            <a:ext cx="2794001" cy="246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obert Wilson e Arno Penzias"/>
          <p:cNvSpPr txBox="1"/>
          <p:nvPr/>
        </p:nvSpPr>
        <p:spPr>
          <a:xfrm>
            <a:off x="9034390" y="5879563"/>
            <a:ext cx="275004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Robert Wilson e Arno Penzias</a:t>
            </a:r>
          </a:p>
        </p:txBody>
      </p:sp>
      <p:pic>
        <p:nvPicPr>
          <p:cNvPr id="217" name="882791B6-3717-4837-A08F-2AB481319681-L0-001.jpeg" descr="882791B6-3717-4837-A08F-2AB481319681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3548" y="3436824"/>
            <a:ext cx="3591731" cy="186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E nasce così la “Croce del Nord”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5544"/>
            </a:lvl1pPr>
          </a:lstStyle>
          <a:p>
            <a:pPr/>
            <a:r>
              <a:t>E nasce così la “Croce del Nord”!</a:t>
            </a:r>
          </a:p>
        </p:txBody>
      </p:sp>
      <p:sp>
        <p:nvSpPr>
          <p:cNvPr id="220" name="In poco più di un anno di lavori sorge un imponente strumento. E la struttura metallica fu progettata da un’azienda di Lecco: la SAE Società Anonima Elettrificazione."/>
          <p:cNvSpPr txBox="1"/>
          <p:nvPr>
            <p:ph type="body" sz="quarter" idx="1"/>
          </p:nvPr>
        </p:nvSpPr>
        <p:spPr>
          <a:xfrm>
            <a:off x="1143000" y="2590800"/>
            <a:ext cx="10464800" cy="2108200"/>
          </a:xfrm>
          <a:prstGeom prst="rect">
            <a:avLst/>
          </a:prstGeom>
        </p:spPr>
        <p:txBody>
          <a:bodyPr/>
          <a:lstStyle>
            <a:lvl1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lvl1pPr>
          </a:lstStyle>
          <a:p>
            <a:pPr/>
            <a:r>
              <a:t>In poco più di un anno di lavori sorge un imponente strumento. E la struttura metallica fu progettata da un’azienda di Lecco: la SAE Società Anonima Elettrificazione.</a:t>
            </a:r>
          </a:p>
        </p:txBody>
      </p:sp>
      <p:pic>
        <p:nvPicPr>
          <p:cNvPr id="22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5674" y="4916709"/>
            <a:ext cx="5975376" cy="3935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3635" y="4911596"/>
            <a:ext cx="5246920" cy="3935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2923" t="0" r="0" b="0"/>
          <a:stretch>
            <a:fillRect/>
          </a:stretch>
        </p:blipFill>
        <p:spPr>
          <a:xfrm>
            <a:off x="732333" y="603250"/>
            <a:ext cx="5973093" cy="4125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7546" y="616856"/>
            <a:ext cx="5500654" cy="412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419" y="4765873"/>
            <a:ext cx="5972970" cy="4479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6561" y="4777184"/>
            <a:ext cx="5500689" cy="412551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Medicina (BO)"/>
          <p:cNvSpPr txBox="1"/>
          <p:nvPr/>
        </p:nvSpPr>
        <p:spPr>
          <a:xfrm>
            <a:off x="8561536" y="8902699"/>
            <a:ext cx="148242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Medicina (BO)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li anni del “made in Italy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128"/>
            </a:lvl1pPr>
          </a:lstStyle>
          <a:p>
            <a:pPr/>
            <a:r>
              <a:t>Gli anni del “made in Italy”</a:t>
            </a:r>
          </a:p>
        </p:txBody>
      </p:sp>
      <p:sp>
        <p:nvSpPr>
          <p:cNvPr id="231" name="Raramente un cambio di decennio fu più epocale.…"/>
          <p:cNvSpPr txBox="1"/>
          <p:nvPr>
            <p:ph type="body" sz="half" idx="1"/>
          </p:nvPr>
        </p:nvSpPr>
        <p:spPr>
          <a:xfrm>
            <a:off x="1270000" y="2819400"/>
            <a:ext cx="6236296" cy="5842000"/>
          </a:xfrm>
          <a:prstGeom prst="rect">
            <a:avLst/>
          </a:prstGeom>
        </p:spPr>
        <p:txBody>
          <a:bodyPr/>
          <a:lstStyle/>
          <a:p>
            <a:pPr marL="328929" indent="-328929" algn="just" defTabSz="408940">
              <a:spcBef>
                <a:spcPts val="2100"/>
              </a:spcBef>
              <a:buBlip>
                <a:blip r:embed="rId2"/>
              </a:buBlip>
              <a:defRPr sz="2660"/>
            </a:pPr>
            <a:r>
              <a:t>Raramente un cambio di decennio fu più epocale.</a:t>
            </a:r>
          </a:p>
          <a:p>
            <a:pPr marL="328929" indent="-328929" algn="just" defTabSz="408940">
              <a:spcBef>
                <a:spcPts val="2100"/>
              </a:spcBef>
              <a:buBlip>
                <a:blip r:embed="rId2"/>
              </a:buBlip>
              <a:defRPr sz="2660"/>
            </a:pPr>
            <a:r>
              <a:t>Non senza contraddizioni, come si scopri in seguito, le società occidentali si liberarono in breve tempo da vari taboo!</a:t>
            </a:r>
          </a:p>
          <a:p>
            <a:pPr marL="328929" indent="-328929" algn="just" defTabSz="408940">
              <a:spcBef>
                <a:spcPts val="2100"/>
              </a:spcBef>
              <a:buBlip>
                <a:blip r:embed="rId2"/>
              </a:buBlip>
              <a:defRPr sz="2660"/>
            </a:pPr>
            <a:r>
              <a:t>Concetti come economia di mercato, capitalismo ed i primi albori della globalizzazione divennero parte del contesto sociale.</a:t>
            </a:r>
          </a:p>
        </p:txBody>
      </p:sp>
      <p:pic>
        <p:nvPicPr>
          <p:cNvPr id="23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7992" y="6232032"/>
            <a:ext cx="4393209" cy="2581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6242" y="2639363"/>
            <a:ext cx="4393209" cy="3221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L’Italia dei condottieri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L’Italia dei condottieri…</a:t>
            </a:r>
          </a:p>
        </p:txBody>
      </p:sp>
      <p:sp>
        <p:nvSpPr>
          <p:cNvPr id="236" name="In politica sono gli anni di Bettino Craxi e del PSI.…"/>
          <p:cNvSpPr txBox="1"/>
          <p:nvPr>
            <p:ph type="body" sz="half" idx="1"/>
          </p:nvPr>
        </p:nvSpPr>
        <p:spPr>
          <a:xfrm>
            <a:off x="1270000" y="2819400"/>
            <a:ext cx="7652991" cy="5842000"/>
          </a:xfrm>
          <a:prstGeom prst="rect">
            <a:avLst/>
          </a:prstGeom>
        </p:spPr>
        <p:txBody>
          <a:bodyPr/>
          <a:lstStyle/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In politica sono gli anni di Bettino Craxi e del PSI. </a:t>
            </a:r>
          </a:p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Grande, persino “ruggente” crescita economica, ma anche debito pubblico in esplosione: dal 60% dei primi anni ’80 al 120% dei primi anni ’90.</a:t>
            </a:r>
          </a:p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Nel 1981 viene varato il Piano Spaziale Nazionale. L’Italia, per altro, aveva già una robusta tradizione in campo spaziale.</a:t>
            </a:r>
          </a:p>
        </p:txBody>
      </p:sp>
      <p:pic>
        <p:nvPicPr>
          <p:cNvPr id="23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02201" y="2713771"/>
            <a:ext cx="2870749" cy="1722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4740" y="4587043"/>
            <a:ext cx="2934081" cy="4397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AX e gli italiani lo fanno meglio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5400"/>
            </a:lvl1pPr>
          </a:lstStyle>
          <a:p>
            <a:pPr/>
            <a:r>
              <a:t>SAX e gli italiani lo fanno meglio…</a:t>
            </a:r>
          </a:p>
        </p:txBody>
      </p:sp>
      <p:sp>
        <p:nvSpPr>
          <p:cNvPr id="241" name="Nasce così il piano estremamente ambizioso di un potente satellite scientifico italiano. E fra vari progetti concorrenti viene scelto il Satellite per l’Astronomia X.…"/>
          <p:cNvSpPr txBox="1"/>
          <p:nvPr>
            <p:ph type="body" sz="half" idx="1"/>
          </p:nvPr>
        </p:nvSpPr>
        <p:spPr>
          <a:xfrm>
            <a:off x="1270000" y="2819400"/>
            <a:ext cx="8090942" cy="5842000"/>
          </a:xfrm>
          <a:prstGeom prst="rect">
            <a:avLst/>
          </a:prstGeom>
        </p:spPr>
        <p:txBody>
          <a:bodyPr/>
          <a:lstStyle/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Nasce così il piano estremamente ambizioso di un potente satellite scientifico italiano. E fra vari progetti concorrenti viene scelto il Satellite per l’Astronomia X.</a:t>
            </a:r>
          </a:p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L’astrofisica di quegli anni vede un fiorire di attenzione verso le tipiche sorgenti di “alta energia”: nuclei galattici attivi e lampi di luce gamma.</a:t>
            </a:r>
          </a:p>
          <a:p>
            <a:pPr marL="357123" indent="-357123" algn="just" defTabSz="443991">
              <a:spcBef>
                <a:spcPts val="2200"/>
              </a:spcBef>
              <a:buBlip>
                <a:blip r:embed="rId2"/>
              </a:buBlip>
              <a:defRPr sz="2888"/>
            </a:pPr>
            <a:r>
              <a:t>Ma il percorso verso il lancio non fu agevole…</a:t>
            </a:r>
          </a:p>
        </p:txBody>
      </p:sp>
      <p:pic>
        <p:nvPicPr>
          <p:cNvPr id="24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5800" y="3102608"/>
            <a:ext cx="2566631" cy="3198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68219" y="6660227"/>
            <a:ext cx="2566632" cy="1924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Il problema del vettore"/>
          <p:cNvSpPr txBox="1"/>
          <p:nvPr>
            <p:ph type="title"/>
          </p:nvPr>
        </p:nvSpPr>
        <p:spPr>
          <a:xfrm>
            <a:off x="1270000" y="635000"/>
            <a:ext cx="10464800" cy="1742927"/>
          </a:xfrm>
          <a:prstGeom prst="rect">
            <a:avLst/>
          </a:prstGeom>
        </p:spPr>
        <p:txBody>
          <a:bodyPr/>
          <a:lstStyle/>
          <a:p>
            <a:pPr/>
            <a:r>
              <a:t>Il problema del vettore</a:t>
            </a:r>
          </a:p>
        </p:txBody>
      </p:sp>
      <p:sp>
        <p:nvSpPr>
          <p:cNvPr id="246" name="Nel 1986 esplode al lancio lo shuttle Challenger, e tutte le attività si fermano.…"/>
          <p:cNvSpPr txBox="1"/>
          <p:nvPr>
            <p:ph type="body" sz="half" idx="1"/>
          </p:nvPr>
        </p:nvSpPr>
        <p:spPr>
          <a:xfrm>
            <a:off x="1270000" y="2260600"/>
            <a:ext cx="6929190" cy="6689329"/>
          </a:xfrm>
          <a:prstGeom prst="rect">
            <a:avLst/>
          </a:prstGeom>
        </p:spPr>
        <p:txBody>
          <a:bodyPr/>
          <a:lstStyle/>
          <a:p>
            <a:pPr marL="333628" indent="-333628" algn="just" defTabSz="414781">
              <a:spcBef>
                <a:spcPts val="2100"/>
              </a:spcBef>
              <a:buBlip>
                <a:blip r:embed="rId2"/>
              </a:buBlip>
              <a:defRPr sz="2698"/>
            </a:pPr>
            <a:r>
              <a:t>Nel 1986 esplode al lancio lo shuttle Challenger, e tutte le attività si fermano.</a:t>
            </a:r>
          </a:p>
          <a:p>
            <a:pPr marL="333628" indent="-333628" algn="just" defTabSz="414781">
              <a:spcBef>
                <a:spcPts val="2100"/>
              </a:spcBef>
              <a:buBlip>
                <a:blip r:embed="rId2"/>
              </a:buBlip>
              <a:defRPr sz="2698"/>
            </a:pPr>
            <a:r>
              <a:t>SAX deve essere riconvertito ad un altro lanciatore: l’Atlas-Centaur.</a:t>
            </a:r>
          </a:p>
          <a:p>
            <a:pPr marL="333628" indent="-333628" algn="just" defTabSz="414781">
              <a:spcBef>
                <a:spcPts val="2100"/>
              </a:spcBef>
              <a:buBlip>
                <a:blip r:embed="rId2"/>
              </a:buBlip>
              <a:defRPr sz="2698"/>
            </a:pPr>
            <a:r>
              <a:t>Ma con grandi ritardi ed aggravi di spesa. Nel 1993 il ministro per università e ricerca, Umberto Colombo, fa valutare la missione da una commissione. E lo stesso fece l’Agenzia Spaziale Europea.</a:t>
            </a:r>
          </a:p>
          <a:p>
            <a:pPr marL="333628" indent="-333628" algn="just" defTabSz="414781">
              <a:spcBef>
                <a:spcPts val="2100"/>
              </a:spcBef>
              <a:buBlip>
                <a:blip r:embed="rId2"/>
              </a:buBlip>
              <a:defRPr sz="2698"/>
            </a:pPr>
            <a:r>
              <a:t>Ma tutti concordarono sul fatto che la missione era ancora strategica. </a:t>
            </a:r>
          </a:p>
        </p:txBody>
      </p:sp>
      <p:pic>
        <p:nvPicPr>
          <p:cNvPr id="24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5996" y="2179415"/>
            <a:ext cx="3483904" cy="261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8638" y="4847785"/>
            <a:ext cx="3483904" cy="4354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BeppoSAX!"/>
          <p:cNvSpPr txBox="1"/>
          <p:nvPr>
            <p:ph type="title"/>
          </p:nvPr>
        </p:nvSpPr>
        <p:spPr>
          <a:xfrm>
            <a:off x="1231900" y="533400"/>
            <a:ext cx="10464800" cy="1760637"/>
          </a:xfrm>
          <a:prstGeom prst="rect">
            <a:avLst/>
          </a:prstGeom>
        </p:spPr>
        <p:txBody>
          <a:bodyPr/>
          <a:lstStyle/>
          <a:p>
            <a:pPr/>
            <a:r>
              <a:t>BeppoSAX!</a:t>
            </a:r>
          </a:p>
        </p:txBody>
      </p:sp>
      <p:sp>
        <p:nvSpPr>
          <p:cNvPr id="251" name="Dopo il lancio, nel 1996, la missione fu ribattezzata in onore di Giuseppe Occhialini.…"/>
          <p:cNvSpPr txBox="1"/>
          <p:nvPr>
            <p:ph type="body" sz="half" idx="1"/>
          </p:nvPr>
        </p:nvSpPr>
        <p:spPr>
          <a:xfrm>
            <a:off x="829766" y="2374701"/>
            <a:ext cx="6002388" cy="6651378"/>
          </a:xfrm>
          <a:prstGeom prst="rect">
            <a:avLst/>
          </a:prstGeom>
        </p:spPr>
        <p:txBody>
          <a:bodyPr/>
          <a:lstStyle/>
          <a:p>
            <a:pPr marL="296036" indent="-296036" algn="just" defTabSz="368045">
              <a:spcBef>
                <a:spcPts val="1800"/>
              </a:spcBef>
              <a:buBlip>
                <a:blip r:embed="rId2"/>
              </a:buBlip>
              <a:defRPr sz="2394"/>
            </a:pPr>
            <a:r>
              <a:t>Dopo il lancio, nel 1996, la missione fu ribattezzata in onore di Giuseppe Occhialini.</a:t>
            </a:r>
          </a:p>
          <a:p>
            <a:pPr marL="296036" indent="-296036" algn="just" defTabSz="368045">
              <a:spcBef>
                <a:spcPts val="1800"/>
              </a:spcBef>
              <a:buBlip>
                <a:blip r:embed="rId2"/>
              </a:buBlip>
              <a:defRPr sz="2394"/>
            </a:pPr>
            <a:r>
              <a:t>E, dopo 15 anni dalla prima ideazione, e 800 miliardi di lire di spesa, fu un successo epocale.</a:t>
            </a:r>
          </a:p>
          <a:p>
            <a:pPr marL="296036" indent="-296036" algn="just" defTabSz="368045">
              <a:spcBef>
                <a:spcPts val="1800"/>
              </a:spcBef>
              <a:buBlip>
                <a:blip r:embed="rId2"/>
              </a:buBlip>
              <a:defRPr sz="2394"/>
            </a:pPr>
            <a:r>
              <a:t>Su tutti, ma con molti altri, la scoperta delle controparti a bassa energia dei lampi di luce gamma, un problema che si trascinava dai primi anni ’60.</a:t>
            </a:r>
          </a:p>
          <a:p>
            <a:pPr marL="296036" indent="-296036" algn="just" defTabSz="368045">
              <a:spcBef>
                <a:spcPts val="1800"/>
              </a:spcBef>
              <a:buBlip>
                <a:blip r:embed="rId2"/>
              </a:buBlip>
              <a:defRPr sz="2394"/>
            </a:pPr>
            <a:r>
              <a:t>Ed una leadership consolidata del nostro Paese nell’astrofisica delle alte energie.</a:t>
            </a:r>
          </a:p>
        </p:txBody>
      </p:sp>
      <p:pic>
        <p:nvPicPr>
          <p:cNvPr id="25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1694" t="0" r="0" b="2128"/>
          <a:stretch>
            <a:fillRect/>
          </a:stretch>
        </p:blipFill>
        <p:spPr>
          <a:xfrm>
            <a:off x="6984153" y="2182996"/>
            <a:ext cx="5340125" cy="356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3411" y="5949553"/>
            <a:ext cx="5340190" cy="3239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1313" y="696036"/>
            <a:ext cx="10935423" cy="8415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l mondo “globale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mondo “globale”</a:t>
            </a:r>
          </a:p>
        </p:txBody>
      </p:sp>
      <p:sp>
        <p:nvSpPr>
          <p:cNvPr id="258" name="Il nuovo millennio vede l’impatto potente di un fenomeno di lunga data: la globalizzazione…"/>
          <p:cNvSpPr txBox="1"/>
          <p:nvPr>
            <p:ph type="body" sz="half" idx="1"/>
          </p:nvPr>
        </p:nvSpPr>
        <p:spPr>
          <a:xfrm>
            <a:off x="1308100" y="2514600"/>
            <a:ext cx="10711359" cy="3634830"/>
          </a:xfrm>
          <a:prstGeom prst="rect">
            <a:avLst/>
          </a:prstGeom>
        </p:spPr>
        <p:txBody>
          <a:bodyPr/>
          <a:lstStyle/>
          <a:p>
            <a:pPr marL="291338" indent="-291338" algn="just" defTabSz="362204">
              <a:spcBef>
                <a:spcPts val="1800"/>
              </a:spcBef>
              <a:buBlip>
                <a:blip r:embed="rId2"/>
              </a:buBlip>
              <a:defRPr sz="2356"/>
            </a:pPr>
            <a:r>
              <a:t>Il nuovo millennio vede l’impatto potente di un fenomeno di lunga data: la globalizzazione</a:t>
            </a:r>
          </a:p>
          <a:p>
            <a:pPr marL="291338" indent="-291338" algn="just" defTabSz="362204">
              <a:spcBef>
                <a:spcPts val="1800"/>
              </a:spcBef>
              <a:buBlip>
                <a:blip r:embed="rId2"/>
              </a:buBlip>
              <a:defRPr sz="2356"/>
            </a:pPr>
            <a:r>
              <a:t>La mobilità delle persone assume aspetti “sistemici”, e meccanismi di interconnessione finanziaria rendono le economia fortemente interdipendenti.</a:t>
            </a:r>
          </a:p>
          <a:p>
            <a:pPr marL="291338" indent="-291338" algn="just" defTabSz="362204">
              <a:spcBef>
                <a:spcPts val="1800"/>
              </a:spcBef>
              <a:buBlip>
                <a:blip r:embed="rId2"/>
              </a:buBlip>
              <a:defRPr sz="2356"/>
            </a:pPr>
            <a:r>
              <a:t>La creazione dell’Euro segna anche l’evento, per certi versi epocale, della cessione di sovranità da parte dei singoli stati europei.</a:t>
            </a:r>
          </a:p>
        </p:txBody>
      </p:sp>
      <p:pic>
        <p:nvPicPr>
          <p:cNvPr id="25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2050" y="6530429"/>
            <a:ext cx="5360966" cy="2461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5808" y="6524079"/>
            <a:ext cx="4375415" cy="2461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 l’Italia chiamò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 l’Italia chiamò…</a:t>
            </a:r>
          </a:p>
        </p:txBody>
      </p:sp>
      <p:sp>
        <p:nvSpPr>
          <p:cNvPr id="135" name="Con vicende alterne il Risorgimento vide nella seconda metà del 1800 l’effettivo formarsi di uno stato unitario nella penisola.…"/>
          <p:cNvSpPr txBox="1"/>
          <p:nvPr>
            <p:ph type="body" sz="quarter" idx="1"/>
          </p:nvPr>
        </p:nvSpPr>
        <p:spPr>
          <a:xfrm>
            <a:off x="1270000" y="2431603"/>
            <a:ext cx="5454502" cy="3662314"/>
          </a:xfrm>
          <a:prstGeom prst="rect">
            <a:avLst/>
          </a:prstGeom>
        </p:spPr>
        <p:txBody>
          <a:bodyPr/>
          <a:lstStyle/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Con vicende alterne il Risorgimento vide nella seconda metà del 1800 l’effettivo formarsi di uno stato unitario nella penisola. 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1860-61: impresa dei “Mille”;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1870: presa di Roma.</a:t>
            </a:r>
          </a:p>
        </p:txBody>
      </p:sp>
      <p:pic>
        <p:nvPicPr>
          <p:cNvPr id="13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0297" y="2450716"/>
            <a:ext cx="5204553" cy="344618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“La nostra stella, o Signori, ve lo dichiaro apertamente, è di fare che la città eterna, sulla quale 25 secoli hanno accumulato ogni genere di gloria, diventi la splendida capitale del Regno italico”…"/>
          <p:cNvSpPr txBox="1"/>
          <p:nvPr/>
        </p:nvSpPr>
        <p:spPr>
          <a:xfrm>
            <a:off x="1137791" y="6339830"/>
            <a:ext cx="10931625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spcBef>
                <a:spcPts val="3000"/>
              </a:spcBef>
              <a:defRPr sz="2600"/>
            </a:pPr>
            <a:r>
              <a:t>“La nostra stella, o Signori, ve lo dichiaro apertamente, è di fare che la città eterna, sulla quale 25 secoli hanno accumulato ogni genere di gloria, diventi la splendida capitale del Regno italico”</a:t>
            </a:r>
          </a:p>
          <a:p>
            <a:pPr>
              <a:spcBef>
                <a:spcPts val="3000"/>
              </a:spcBef>
              <a:defRPr sz="2600"/>
            </a:pPr>
            <a:r>
              <a:t>Camillo Benso di Cavour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icerca? In miniera!"/>
          <p:cNvSpPr txBox="1"/>
          <p:nvPr>
            <p:ph type="title"/>
          </p:nvPr>
        </p:nvSpPr>
        <p:spPr>
          <a:xfrm>
            <a:off x="1384300" y="660400"/>
            <a:ext cx="10464800" cy="1524000"/>
          </a:xfrm>
          <a:prstGeom prst="rect">
            <a:avLst/>
          </a:prstGeom>
        </p:spPr>
        <p:txBody>
          <a:bodyPr/>
          <a:lstStyle/>
          <a:p>
            <a:pPr/>
            <a:r>
              <a:t>Ricerca? In miniera!</a:t>
            </a:r>
          </a:p>
        </p:txBody>
      </p:sp>
      <p:sp>
        <p:nvSpPr>
          <p:cNvPr id="263" name="Politicamente passiamo dall’alternanza centro-destra/centro-sinistra con i governi Berlusconi e Prodi, alla crisi “sistemica” del 2007-08.…"/>
          <p:cNvSpPr txBox="1"/>
          <p:nvPr>
            <p:ph type="body" sz="half" idx="1"/>
          </p:nvPr>
        </p:nvSpPr>
        <p:spPr>
          <a:xfrm>
            <a:off x="1181100" y="2171700"/>
            <a:ext cx="10740077" cy="3045351"/>
          </a:xfrm>
          <a:prstGeom prst="rect">
            <a:avLst/>
          </a:prstGeom>
        </p:spPr>
        <p:txBody>
          <a:bodyPr/>
          <a:lstStyle/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Politicamente passiamo dall’alternanza centro-destra/centro-sinistra con i governi Berlusconi e Prodi, alla crisi “sistemica” del 2007-08.</a:t>
            </a:r>
          </a:p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Per il mondo della ricerca si tratta senz’altro di un periodo di “vacche magre”.</a:t>
            </a:r>
          </a:p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E per il mondo universitario è anche peggio…</a:t>
            </a:r>
          </a:p>
        </p:txBody>
      </p:sp>
      <p:pic>
        <p:nvPicPr>
          <p:cNvPr id="26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2749" y="5473665"/>
            <a:ext cx="5493851" cy="3740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4515" y="5460965"/>
            <a:ext cx="4893730" cy="37401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er la scienza però è un grande momento!"/>
          <p:cNvSpPr txBox="1"/>
          <p:nvPr>
            <p:ph type="title"/>
          </p:nvPr>
        </p:nvSpPr>
        <p:spPr>
          <a:xfrm>
            <a:off x="800496" y="635000"/>
            <a:ext cx="11445728" cy="21082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Per la scienza però è un grande momento!</a:t>
            </a:r>
          </a:p>
        </p:txBody>
      </p:sp>
      <p:sp>
        <p:nvSpPr>
          <p:cNvPr id="268" name="Accelerazione dell’espansione dell’universo.…"/>
          <p:cNvSpPr txBox="1"/>
          <p:nvPr>
            <p:ph type="body" sz="half" idx="1"/>
          </p:nvPr>
        </p:nvSpPr>
        <p:spPr>
          <a:xfrm>
            <a:off x="863600" y="2844800"/>
            <a:ext cx="5739756" cy="5842000"/>
          </a:xfrm>
          <a:prstGeom prst="rect">
            <a:avLst/>
          </a:prstGeom>
        </p:spPr>
        <p:txBody>
          <a:bodyPr/>
          <a:lstStyle/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Accelerazione dell’espansione dell’universo.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Scoperta degli eso-pianeti.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Telescopi per neutrini.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Telescopi ottici di 30-40m.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Sonde planetarie in grado di riportare campioni da altri corpi del sistema solare.</a:t>
            </a:r>
          </a:p>
          <a:p>
            <a:pPr marL="314833" indent="-314833" algn="just" defTabSz="391414">
              <a:spcBef>
                <a:spcPts val="2000"/>
              </a:spcBef>
              <a:buBlip>
                <a:blip r:embed="rId2"/>
              </a:buBlip>
              <a:defRPr sz="2546"/>
            </a:pPr>
            <a:r>
              <a:t>E le onde gravitazionali!</a:t>
            </a:r>
          </a:p>
        </p:txBody>
      </p:sp>
      <p:pic>
        <p:nvPicPr>
          <p:cNvPr id="26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3294" y="2712206"/>
            <a:ext cx="5485056" cy="3085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1395" y="6014206"/>
            <a:ext cx="5485056" cy="3085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Virgo"/>
          <p:cNvSpPr txBox="1"/>
          <p:nvPr>
            <p:ph type="title"/>
          </p:nvPr>
        </p:nvSpPr>
        <p:spPr>
          <a:xfrm>
            <a:off x="1206500" y="558800"/>
            <a:ext cx="10464800" cy="1424137"/>
          </a:xfrm>
          <a:prstGeom prst="rect">
            <a:avLst/>
          </a:prstGeom>
        </p:spPr>
        <p:txBody>
          <a:bodyPr/>
          <a:lstStyle>
            <a:lvl1pPr defTabSz="543305">
              <a:defRPr sz="6696"/>
            </a:lvl1pPr>
          </a:lstStyle>
          <a:p>
            <a:pPr/>
            <a:r>
              <a:t>Virgo</a:t>
            </a:r>
          </a:p>
        </p:txBody>
      </p:sp>
      <p:sp>
        <p:nvSpPr>
          <p:cNvPr id="273" name="Nasce così, anche se in realtà è la trasformazione di un progetto di lunga data, l’inteferometro Virgo.…"/>
          <p:cNvSpPr txBox="1"/>
          <p:nvPr>
            <p:ph type="body" sz="half" idx="1"/>
          </p:nvPr>
        </p:nvSpPr>
        <p:spPr>
          <a:xfrm>
            <a:off x="965200" y="1905000"/>
            <a:ext cx="10818466" cy="3379342"/>
          </a:xfrm>
          <a:prstGeom prst="rect">
            <a:avLst/>
          </a:prstGeom>
        </p:spPr>
        <p:txBody>
          <a:bodyPr/>
          <a:lstStyle/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Nasce così, anche se in realtà è la trasformazione di un progetto di lunga data, l’inteferometro Virgo.</a:t>
            </a:r>
          </a:p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Bracci di 3km, e situato a Cascina (PI), ed “ultimato” nel 2003.</a:t>
            </a:r>
          </a:p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Per la sua gestione è stato creato un consorzio detto EGO (European Gravitational Observatory).</a:t>
            </a:r>
          </a:p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Si tratta comunque di progetto in perenne sviluppo. Advanced Virgo sarà operativo nel 2017.</a:t>
            </a:r>
          </a:p>
        </p:txBody>
      </p:sp>
      <p:pic>
        <p:nvPicPr>
          <p:cNvPr id="27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3502" y="5255136"/>
            <a:ext cx="5829448" cy="3882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350" y="5715000"/>
            <a:ext cx="5454204" cy="3045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218" y="608189"/>
            <a:ext cx="5951166" cy="4463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6089" y="5182791"/>
            <a:ext cx="6103861" cy="400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04996" y="593703"/>
            <a:ext cx="2973723" cy="4463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0100" y="5208191"/>
            <a:ext cx="5338086" cy="4005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276" y="851791"/>
            <a:ext cx="11495937" cy="8129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Il futuro?"/>
          <p:cNvSpPr txBox="1"/>
          <p:nvPr>
            <p:ph type="title"/>
          </p:nvPr>
        </p:nvSpPr>
        <p:spPr>
          <a:xfrm>
            <a:off x="-914400" y="939800"/>
            <a:ext cx="10464800" cy="2108200"/>
          </a:xfrm>
          <a:prstGeom prst="rect">
            <a:avLst/>
          </a:prstGeom>
        </p:spPr>
        <p:txBody>
          <a:bodyPr/>
          <a:lstStyle/>
          <a:p>
            <a:pPr/>
            <a:r>
              <a:t>Il futuro?</a:t>
            </a:r>
          </a:p>
        </p:txBody>
      </p:sp>
      <p:sp>
        <p:nvSpPr>
          <p:cNvPr id="285" name="Il futuro è incerto...…"/>
          <p:cNvSpPr txBox="1"/>
          <p:nvPr>
            <p:ph type="body" sz="half" idx="1"/>
          </p:nvPr>
        </p:nvSpPr>
        <p:spPr>
          <a:xfrm>
            <a:off x="1270000" y="3864818"/>
            <a:ext cx="10464800" cy="4796582"/>
          </a:xfrm>
          <a:prstGeom prst="rect">
            <a:avLst/>
          </a:prstGeom>
        </p:spPr>
        <p:txBody>
          <a:bodyPr/>
          <a:lstStyle/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Il futuro è incerto...</a:t>
            </a:r>
          </a:p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Grandi prospettive di ricerca si aprono con la nuova generazione di strumenti, ma è difficile capire quale sarà il ruolo italiano.</a:t>
            </a:r>
          </a:p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Il (mancato) ricambio generazionale, il disimpegno finanziario, ed in generale un contesto socio-politico non favorevole rendono complesso pianificare il futuro.</a:t>
            </a:r>
          </a:p>
          <a:p>
            <a:pPr marL="305434" indent="-305434" algn="just" defTabSz="379729">
              <a:spcBef>
                <a:spcPts val="1900"/>
              </a:spcBef>
              <a:buBlip>
                <a:blip r:embed="rId2"/>
              </a:buBlip>
              <a:defRPr sz="2470"/>
            </a:pPr>
            <a:r>
              <a:t>Non è veramente solo un nostro problema, ma certamente non appare chiaro cosa vuole essere il Paese nel futuro.</a:t>
            </a:r>
          </a:p>
        </p:txBody>
      </p:sp>
      <p:pic>
        <p:nvPicPr>
          <p:cNvPr id="28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7000" y="635000"/>
            <a:ext cx="3848100" cy="288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832581D3-EF19-4C1B-837C-760176131C7F-L0-001.jpeg" descr="832581D3-EF19-4C1B-837C-760176131C7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212" y="733884"/>
            <a:ext cx="8066376" cy="845356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razie per l’attenzione!…"/>
          <p:cNvSpPr txBox="1"/>
          <p:nvPr/>
        </p:nvSpPr>
        <p:spPr>
          <a:xfrm>
            <a:off x="5306826" y="891958"/>
            <a:ext cx="5115558" cy="2932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u="sng"/>
            </a:pPr>
            <a:r>
              <a:t>Grazie per l’attenzione!</a:t>
            </a:r>
          </a:p>
          <a:p>
            <a:pPr/>
          </a:p>
          <a:p>
            <a:pPr>
              <a:defRPr sz="3000"/>
            </a:pPr>
            <a:r>
              <a:t>google “Mite Scienza Covino”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e guerre costano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guerre costano…</a:t>
            </a:r>
          </a:p>
        </p:txBody>
      </p:sp>
      <p:sp>
        <p:nvSpPr>
          <p:cNvPr id="140" name="Di guerra in guerra il neonato Stato Italiano era pieno di debiti……"/>
          <p:cNvSpPr txBox="1"/>
          <p:nvPr>
            <p:ph type="body" sz="quarter" idx="1"/>
          </p:nvPr>
        </p:nvSpPr>
        <p:spPr>
          <a:xfrm>
            <a:off x="977900" y="2628900"/>
            <a:ext cx="3567857" cy="5842000"/>
          </a:xfrm>
          <a:prstGeom prst="rect">
            <a:avLst/>
          </a:prstGeom>
        </p:spPr>
        <p:txBody>
          <a:bodyPr/>
          <a:lstStyle/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Di guerra in guerra il neonato Stato Italiano era pieno di debiti…</a:t>
            </a:r>
          </a:p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Ai quali si fece fronte con una severa politica di bilancio, e tasse impopolari (ed inique). Come, ad esempio, la famosa tassa sul macinato.</a:t>
            </a:r>
          </a:p>
          <a:p>
            <a:pPr marL="249046" indent="-249046" algn="just" defTabSz="309625">
              <a:spcBef>
                <a:spcPts val="1500"/>
              </a:spcBef>
              <a:buBlip>
                <a:blip r:embed="rId2"/>
              </a:buBlip>
              <a:defRPr sz="2014"/>
            </a:pPr>
            <a:r>
              <a:t>Disordini e lotte sociali non mancarono, ma in un modo o nell’altro nel 1876 il pareggio di bilancio fu raggiunto. </a:t>
            </a:r>
          </a:p>
        </p:txBody>
      </p:sp>
      <p:pic>
        <p:nvPicPr>
          <p:cNvPr id="14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67" t="0" r="67" b="1568"/>
          <a:stretch>
            <a:fillRect/>
          </a:stretch>
        </p:blipFill>
        <p:spPr>
          <a:xfrm>
            <a:off x="4797176" y="2751022"/>
            <a:ext cx="7401061" cy="5656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6552" y="2695005"/>
            <a:ext cx="6887348" cy="572455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I pianeti del Sistema Sol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840"/>
            </a:lvl1pPr>
          </a:lstStyle>
          <a:p>
            <a:pPr/>
            <a:r>
              <a:t>I pianeti del Sistema Solare</a:t>
            </a:r>
          </a:p>
        </p:txBody>
      </p:sp>
      <p:sp>
        <p:nvSpPr>
          <p:cNvPr id="145" name="Da punto di vista scientifico la seconda metà dell’ottocento vede le ricerche planetologiche come argomento più caldo.…"/>
          <p:cNvSpPr txBox="1"/>
          <p:nvPr>
            <p:ph type="body" sz="quarter" idx="1"/>
          </p:nvPr>
        </p:nvSpPr>
        <p:spPr>
          <a:xfrm>
            <a:off x="965200" y="2692400"/>
            <a:ext cx="4074865" cy="5842000"/>
          </a:xfrm>
          <a:prstGeom prst="rect">
            <a:avLst/>
          </a:prstGeom>
        </p:spPr>
        <p:txBody>
          <a:bodyPr/>
          <a:lstStyle/>
          <a:p>
            <a:pPr marL="272541" indent="-272541" algn="just" defTabSz="338835">
              <a:spcBef>
                <a:spcPts val="1700"/>
              </a:spcBef>
              <a:buBlip>
                <a:blip r:embed="rId3"/>
              </a:buBlip>
              <a:defRPr sz="2204"/>
            </a:pPr>
            <a:r>
              <a:t>Da punto di vista scientifico la seconda metà dell’ottocento vede le ricerche planetologiche come argomento più caldo.</a:t>
            </a:r>
          </a:p>
          <a:p>
            <a:pPr marL="272541" indent="-272541" algn="just" defTabSz="338835">
              <a:spcBef>
                <a:spcPts val="1700"/>
              </a:spcBef>
              <a:buBlip>
                <a:blip r:embed="rId3"/>
              </a:buBlip>
              <a:defRPr sz="2204"/>
            </a:pPr>
            <a:r>
              <a:t>Nasceva, infatti, l’astrofisica, ed il determinare le condizioni fisiche della superficie dei pianeti vicini alla Terra era un obiettivo primario.</a:t>
            </a:r>
          </a:p>
          <a:p>
            <a:pPr marL="272541" indent="-272541" algn="just" defTabSz="338835">
              <a:spcBef>
                <a:spcPts val="1700"/>
              </a:spcBef>
              <a:buBlip>
                <a:blip r:embed="rId3"/>
              </a:buBlip>
              <a:defRPr sz="2204"/>
            </a:pPr>
            <a:r>
              <a:t>E Marte rivestiva il ruolo di protagonista!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100" y="4476435"/>
            <a:ext cx="10917519" cy="466580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L’epopea di Schiaparelli"/>
          <p:cNvSpPr txBox="1"/>
          <p:nvPr>
            <p:ph type="title"/>
          </p:nvPr>
        </p:nvSpPr>
        <p:spPr>
          <a:xfrm>
            <a:off x="1282700" y="533400"/>
            <a:ext cx="10464800" cy="2108200"/>
          </a:xfrm>
          <a:prstGeom prst="rect">
            <a:avLst/>
          </a:prstGeom>
        </p:spPr>
        <p:txBody>
          <a:bodyPr/>
          <a:lstStyle/>
          <a:p>
            <a:pPr/>
            <a:r>
              <a:t>L’epopea di Schiaparelli</a:t>
            </a:r>
          </a:p>
        </p:txBody>
      </p:sp>
      <p:sp>
        <p:nvSpPr>
          <p:cNvPr id="149" name="E qui si innesta la figura intrigante di Giovanni Schiaparelli, valente astronomo, senatore del Regno, e pupillo di Quintino Sella.…"/>
          <p:cNvSpPr txBox="1"/>
          <p:nvPr>
            <p:ph type="body" sz="quarter" idx="1"/>
          </p:nvPr>
        </p:nvSpPr>
        <p:spPr>
          <a:xfrm>
            <a:off x="1092200" y="2311400"/>
            <a:ext cx="10917519" cy="1936254"/>
          </a:xfrm>
          <a:prstGeom prst="rect">
            <a:avLst/>
          </a:prstGeom>
        </p:spPr>
        <p:txBody>
          <a:bodyPr/>
          <a:lstStyle/>
          <a:p>
            <a:pPr marL="253746" indent="-253746" algn="just" defTabSz="315468">
              <a:spcBef>
                <a:spcPts val="1600"/>
              </a:spcBef>
              <a:buBlip>
                <a:blip r:embed="rId3"/>
              </a:buBlip>
              <a:defRPr sz="2052"/>
            </a:pPr>
            <a:r>
              <a:t>E qui si innesta la figura intrigante di Giovanni Schiaparelli, valente astronomo, senatore del Regno, e pupillo di Quintino Sella.</a:t>
            </a:r>
          </a:p>
          <a:p>
            <a:pPr marL="253746" indent="-253746" algn="just" defTabSz="315468">
              <a:spcBef>
                <a:spcPts val="1600"/>
              </a:spcBef>
              <a:buBlip>
                <a:blip r:embed="rId3"/>
              </a:buBlip>
              <a:defRPr sz="2052"/>
            </a:pPr>
            <a:r>
              <a:t>Schiaparelli, sebbene abbia ottenuto risultati vari e lusinghieri nel corso della sua carriera, è famoso per la vicenda dei canali di Marte!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4653442"/>
            <a:ext cx="8096204" cy="452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4094" y="673100"/>
            <a:ext cx="8710456" cy="3876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Il grande rifrattore da 50c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6696"/>
            </a:lvl1pPr>
          </a:lstStyle>
          <a:p>
            <a:pPr/>
            <a:r>
              <a:t>Il grande rifrattore da 50cm</a:t>
            </a:r>
          </a:p>
        </p:txBody>
      </p:sp>
      <p:sp>
        <p:nvSpPr>
          <p:cNvPr id="155" name="E tramite uno straordinario dibattito parlamentare che vide attivi alcuni dei migliori intellettuali italiani, il Regno d’Italia decise di intraprendere l’acquisizione di uno strumento costoso e massiccio. Uno dei migliori esistenti per l’epoca.…"/>
          <p:cNvSpPr txBox="1"/>
          <p:nvPr>
            <p:ph type="body" sz="half" idx="1"/>
          </p:nvPr>
        </p:nvSpPr>
        <p:spPr>
          <a:xfrm>
            <a:off x="1270000" y="2819400"/>
            <a:ext cx="6114406" cy="5842000"/>
          </a:xfrm>
          <a:prstGeom prst="rect">
            <a:avLst/>
          </a:prstGeom>
        </p:spPr>
        <p:txBody>
          <a:bodyPr/>
          <a:lstStyle/>
          <a:p>
            <a:pPr marL="310134" indent="-310134" algn="just" defTabSz="385572">
              <a:spcBef>
                <a:spcPts val="1900"/>
              </a:spcBef>
              <a:buBlip>
                <a:blip r:embed="rId2"/>
              </a:buBlip>
              <a:defRPr sz="2508"/>
            </a:pPr>
            <a:r>
              <a:t>E tramite uno straordinario dibattito parlamentare che vide attivi alcuni dei migliori intellettuali italiani, il Regno d’Italia decise di intraprendere l’acquisizione di uno strumento costoso e massiccio. Uno dei migliori esistenti per l’epoca.</a:t>
            </a:r>
          </a:p>
          <a:p>
            <a:pPr marL="310134" indent="-310134" algn="just" defTabSz="385572">
              <a:spcBef>
                <a:spcPts val="1900"/>
              </a:spcBef>
              <a:buBlip>
                <a:blip r:embed="rId2"/>
              </a:buBlip>
              <a:defRPr sz="2508"/>
            </a:pPr>
            <a:r>
              <a:t>Il ruolo di Quintino Sella non può essere sminuito, ma la recente ricerca storica ci ha restituito un ruolo di primo piano dell’umanista Francesco De Sanctis.</a:t>
            </a:r>
          </a:p>
        </p:txBody>
      </p:sp>
      <p:pic>
        <p:nvPicPr>
          <p:cNvPr id="15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3500" y="2762250"/>
            <a:ext cx="4572000" cy="610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rgoglio patrio e amore per la scienza"/>
          <p:cNvSpPr txBox="1"/>
          <p:nvPr>
            <p:ph type="title"/>
          </p:nvPr>
        </p:nvSpPr>
        <p:spPr>
          <a:xfrm>
            <a:off x="750738" y="673100"/>
            <a:ext cx="11356827" cy="2108200"/>
          </a:xfrm>
          <a:prstGeom prst="rect">
            <a:avLst/>
          </a:prstGeom>
        </p:spPr>
        <p:txBody>
          <a:bodyPr/>
          <a:lstStyle>
            <a:lvl1pPr defTabSz="426466">
              <a:defRPr sz="5256"/>
            </a:lvl1pPr>
          </a:lstStyle>
          <a:p>
            <a:pPr/>
            <a:r>
              <a:t>Orgoglio patrio e amore per la scienza</a:t>
            </a:r>
          </a:p>
        </p:txBody>
      </p:sp>
      <p:sp>
        <p:nvSpPr>
          <p:cNvPr id="159" name="“le nazioni illuminate si guardano bene dalla volgare distinzione tra le investigazioni utili e quelle di lusso, conoscendo già che tutte le parti del scibile umano si collegano e coadiuvano reciprocamente e progrediscono o decadono insieme”.…"/>
          <p:cNvSpPr txBox="1"/>
          <p:nvPr>
            <p:ph type="body" idx="1"/>
          </p:nvPr>
        </p:nvSpPr>
        <p:spPr>
          <a:xfrm>
            <a:off x="1282700" y="2654300"/>
            <a:ext cx="10464800" cy="5842000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  <a:r>
              <a:t>“le nazioni illuminate si guardano bene dalla volgare distinzione tra le investigazioni utili e quelle di lusso, conoscendo già che tutte le parti del scibile umano si collegano e coadiuvano reciprocamente e progrediscono o decadono insieme”</a:t>
            </a:r>
            <a:r>
              <a:t>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</a:p>
          <a:p>
            <a:pPr lvl="1" marL="0" indent="22860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  <a:r>
              <a:t>Senatore Stanislao Cannizzaro</a:t>
            </a:r>
          </a:p>
          <a:p>
            <a:pPr lvl="1" marL="0" indent="22860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</a:p>
          <a:p>
            <a:pPr lvl="1" marL="0" indent="22860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</a:p>
          <a:p>
            <a:pPr marL="0" indent="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  <a:r>
              <a:t>"Noi dobbiamo non sentirci al di sotto di nessuno quando vogliamo sviluppare le nostre facoltà intellettuali. Crede egli l'onorevole Senatore </a:t>
            </a:r>
            <a:r>
              <a:rPr>
                <a:solidFill>
                  <a:srgbClr val="CC3300"/>
                </a:solidFill>
                <a:hlinkClick r:id="rId2" invalidUrl="" action="" tgtFrame="" tooltip="" history="1" highlightClick="0" endSnd="0"/>
              </a:rPr>
              <a:t>Pepoli</a:t>
            </a:r>
            <a:r>
              <a:t> che, parlando di ferrovie e di tassa di macinato, l'Italia affermi innanzi al mondo la sua esistenza morale? Ma non è questo che fa grandi i popoli; e se abbiamo voluto l'Italia, facciamo almeno che quest'Italia possa innanzi agli altri apparire degna de' suoi alti destini"</a:t>
            </a:r>
            <a:r>
              <a:t>. 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</a:p>
          <a:p>
            <a:pPr lvl="1" marL="0" indent="228600" algn="just" defTabSz="457200">
              <a:spcBef>
                <a:spcPts val="0"/>
              </a:spcBef>
              <a:buSzTx/>
              <a:buNone/>
              <a:defRPr sz="1950">
                <a:solidFill>
                  <a:srgbClr val="323333"/>
                </a:solidFill>
              </a:defRPr>
            </a:pPr>
            <a:r>
              <a:t>Ministro Pubblica Istruzione Francesco De Sanctis</a:t>
            </a:r>
          </a:p>
        </p:txBody>
      </p:sp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29293" y="7189466"/>
            <a:ext cx="1683157" cy="1973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4029" y="3646166"/>
            <a:ext cx="1174294" cy="1673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