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1pPr>
    <a:lvl2pPr marL="0" marR="0" indent="3429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2pPr>
    <a:lvl3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3pPr>
    <a:lvl4pPr marL="0" marR="0" indent="10287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4pPr>
    <a:lvl5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5pPr>
    <a:lvl6pPr marL="0" marR="0" indent="17145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6pPr>
    <a:lvl7pPr marL="0" marR="0" indent="2057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7pPr>
    <a:lvl8pPr marL="0" marR="0" indent="24003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8pPr>
    <a:lvl9pPr marL="0" marR="0" indent="2743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" name="Shape 11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/>
          <p:nvPr>
            <p:ph type="title"/>
          </p:nvPr>
        </p:nvSpPr>
        <p:spPr>
          <a:xfrm>
            <a:off x="1270000" y="25654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2" name="Corpo livello uno…"/>
          <p:cNvSpPr/>
          <p:nvPr>
            <p:ph type="body" sz="quarter" idx="1"/>
          </p:nvPr>
        </p:nvSpPr>
        <p:spPr>
          <a:xfrm>
            <a:off x="1270000" y="52070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Immagine"/>
          <p:cNvSpPr/>
          <p:nvPr>
            <p:ph type="pic" sz="quarter" idx="13"/>
          </p:nvPr>
        </p:nvSpPr>
        <p:spPr>
          <a:xfrm>
            <a:off x="7124700" y="3073400"/>
            <a:ext cx="4140200" cy="54864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9" name="Titolo Testo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0" name="Corpo livello uno…"/>
          <p:cNvSpPr/>
          <p:nvPr>
            <p:ph type="body" sz="half" idx="1"/>
          </p:nvPr>
        </p:nvSpPr>
        <p:spPr>
          <a:xfrm>
            <a:off x="1270000" y="2946400"/>
            <a:ext cx="5105400" cy="5740400"/>
          </a:xfrm>
          <a:prstGeom prst="rect">
            <a:avLst/>
          </a:prstGeom>
        </p:spPr>
        <p:txBody>
          <a:bodyPr/>
          <a:lstStyle>
            <a:lvl1pPr marL="863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1pPr>
            <a:lvl2pPr marL="14099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2pPr>
            <a:lvl3pPr marL="19433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3pPr>
            <a:lvl4pPr marL="2514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4pPr>
            <a:lvl5pPr marL="30990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1" name="Numero diapositiva"/>
          <p:cNvSpPr/>
          <p:nvPr>
            <p:ph type="sldNum" sz="quarter" idx="2"/>
          </p:nvPr>
        </p:nvSpPr>
        <p:spPr>
          <a:xfrm>
            <a:off x="6337301" y="9261331"/>
            <a:ext cx="329261" cy="390670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olo Testo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9" name="Corpo livello uno…"/>
          <p:cNvSpPr/>
          <p:nvPr>
            <p:ph type="body" sz="half" idx="1"/>
          </p:nvPr>
        </p:nvSpPr>
        <p:spPr>
          <a:xfrm>
            <a:off x="1270000" y="2946400"/>
            <a:ext cx="5105400" cy="5740400"/>
          </a:xfrm>
          <a:prstGeom prst="rect">
            <a:avLst/>
          </a:prstGeom>
        </p:spPr>
        <p:txBody>
          <a:bodyPr/>
          <a:lstStyle>
            <a:lvl1pPr marL="863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1pPr>
            <a:lvl2pPr marL="14099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2pPr>
            <a:lvl3pPr marL="19433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3pPr>
            <a:lvl4pPr marL="2514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4pPr>
            <a:lvl5pPr marL="30990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0" name="Numero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olo Testo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08" name="Corpo livello uno…"/>
          <p:cNvSpPr/>
          <p:nvPr>
            <p:ph type="body" sz="quarter" idx="1"/>
          </p:nvPr>
        </p:nvSpPr>
        <p:spPr>
          <a:xfrm>
            <a:off x="7607300" y="2946400"/>
            <a:ext cx="4127500" cy="5740400"/>
          </a:xfrm>
          <a:prstGeom prst="rect">
            <a:avLst/>
          </a:prstGeom>
        </p:spPr>
        <p:txBody>
          <a:bodyPr/>
          <a:lstStyle>
            <a:lvl1pPr marL="863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1pPr>
            <a:lvl2pPr marL="14099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2pPr>
            <a:lvl3pPr marL="19433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3pPr>
            <a:lvl4pPr marL="2514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4pPr>
            <a:lvl5pPr marL="30990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9" name="Numero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1" name="Corpo livello uno…"/>
          <p:cNvSpPr/>
          <p:nvPr>
            <p:ph type="body" idx="1"/>
          </p:nvPr>
        </p:nvSpPr>
        <p:spPr>
          <a:xfrm>
            <a:off x="1270000" y="2946400"/>
            <a:ext cx="10464800" cy="5740400"/>
          </a:xfrm>
          <a:prstGeom prst="rect">
            <a:avLst/>
          </a:prstGeom>
        </p:spPr>
        <p:txBody>
          <a:bodyPr/>
          <a:lstStyle>
            <a:lvl1pPr>
              <a:spcBef>
                <a:spcPts val="3000"/>
              </a:spcBef>
              <a:buBlip>
                <a:blip r:embed="rId2"/>
              </a:buBlip>
            </a:lvl1pPr>
            <a:lvl2pPr>
              <a:spcBef>
                <a:spcPts val="3000"/>
              </a:spcBef>
              <a:buBlip>
                <a:blip r:embed="rId2"/>
              </a:buBlip>
            </a:lvl2pPr>
            <a:lvl3pPr>
              <a:spcBef>
                <a:spcPts val="3000"/>
              </a:spcBef>
              <a:buBlip>
                <a:blip r:embed="rId2"/>
              </a:buBlip>
            </a:lvl3pPr>
            <a:lvl4pPr>
              <a:spcBef>
                <a:spcPts val="3000"/>
              </a:spcBef>
              <a:buBlip>
                <a:blip r:embed="rId2"/>
              </a:buBlip>
            </a:lvl4pPr>
            <a:lvl5pPr>
              <a:spcBef>
                <a:spcPts val="3000"/>
              </a:spcBef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0" name="Corpo livello uno…"/>
          <p:cNvSpPr/>
          <p:nvPr>
            <p:ph type="body" idx="1"/>
          </p:nvPr>
        </p:nvSpPr>
        <p:spPr>
          <a:xfrm>
            <a:off x="1270000" y="2946400"/>
            <a:ext cx="10464800" cy="5740400"/>
          </a:xfrm>
          <a:prstGeom prst="rect">
            <a:avLst/>
          </a:prstGeom>
        </p:spPr>
        <p:txBody>
          <a:bodyPr numCol="2" spcCol="523240" anchor="t"/>
          <a:lstStyle>
            <a:lvl1pPr marL="863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1pPr>
            <a:lvl2pPr marL="14099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2pPr>
            <a:lvl3pPr marL="19433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3pPr>
            <a:lvl4pPr marL="2514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4pPr>
            <a:lvl5pPr marL="30990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rpo livello uno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" name="Numero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Numero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olo Testo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4" name="Numero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Testo"/>
          <p:cNvSpPr/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2" name="Numero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magine"/>
          <p:cNvSpPr/>
          <p:nvPr>
            <p:ph type="pic" sz="quarter" idx="13"/>
          </p:nvPr>
        </p:nvSpPr>
        <p:spPr>
          <a:xfrm>
            <a:off x="3771900" y="2673350"/>
            <a:ext cx="5461000" cy="41275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Titolo Testo"/>
          <p:cNvSpPr/>
          <p:nvPr>
            <p:ph type="title"/>
          </p:nvPr>
        </p:nvSpPr>
        <p:spPr>
          <a:xfrm>
            <a:off x="1270000" y="7366000"/>
            <a:ext cx="10464800" cy="18288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1" name="Numero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magine"/>
          <p:cNvSpPr/>
          <p:nvPr>
            <p:ph type="pic" sz="quarter" idx="13"/>
          </p:nvPr>
        </p:nvSpPr>
        <p:spPr>
          <a:xfrm>
            <a:off x="7124700" y="2133600"/>
            <a:ext cx="4140200" cy="54864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Titolo Testo"/>
          <p:cNvSpPr/>
          <p:nvPr>
            <p:ph type="title"/>
          </p:nvPr>
        </p:nvSpPr>
        <p:spPr>
          <a:xfrm>
            <a:off x="596900" y="1790700"/>
            <a:ext cx="6032500" cy="30480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80" name="Corpo livello uno…"/>
          <p:cNvSpPr/>
          <p:nvPr>
            <p:ph type="body" sz="quarter" idx="1"/>
          </p:nvPr>
        </p:nvSpPr>
        <p:spPr>
          <a:xfrm>
            <a:off x="596900" y="4940300"/>
            <a:ext cx="6032500" cy="3048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1" name="Numero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/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Titolo Testo</a:t>
            </a:r>
          </a:p>
        </p:txBody>
      </p:sp>
      <p:sp>
        <p:nvSpPr>
          <p:cNvPr id="4" name="Numero diapositiva"/>
          <p:cNvSpPr/>
          <p:nvPr>
            <p:ph type="sldNum" sz="quarter" idx="2"/>
          </p:nvPr>
        </p:nvSpPr>
        <p:spPr>
          <a:xfrm>
            <a:off x="6337300" y="9261331"/>
            <a:ext cx="329261" cy="39067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9pPr>
    </p:titleStyle>
    <p:bodyStyle>
      <a:lvl1pPr marL="8936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1pPr>
      <a:lvl2pPr marL="14397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2pPr>
      <a:lvl3pPr marL="19731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3pPr>
      <a:lvl4pPr marL="25446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4pPr>
      <a:lvl5pPr marL="31288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5pPr>
      <a:lvl6pPr marL="34844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6pPr>
      <a:lvl7pPr marL="38400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7pPr>
      <a:lvl8pPr marL="41956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8pPr>
      <a:lvl9pPr marL="45512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1pPr>
      <a:lvl2pPr marL="0" marR="0" indent="228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2pPr>
      <a:lvl3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3pPr>
      <a:lvl4pPr marL="0" marR="0" indent="685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4pPr>
      <a:lvl5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5pPr>
      <a:lvl6pPr marL="0" marR="0" indent="1143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6pPr>
      <a:lvl7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7pPr>
      <a:lvl8pPr marL="0" marR="0" indent="1600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stefano.covino@brera.inaf.it?subject=Dimensione%20Stelle" TargetMode="External"/><Relationship Id="rId3" Type="http://schemas.openxmlformats.org/officeDocument/2006/relationships/hyperlink" Target="http://www.merate.mi.astro.it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1.tif"/><Relationship Id="rId6" Type="http://schemas.openxmlformats.org/officeDocument/2006/relationships/image" Target="../media/image3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tif"/><Relationship Id="rId3" Type="http://schemas.openxmlformats.org/officeDocument/2006/relationships/image" Target="../media/image4.jpeg"/><Relationship Id="rId4" Type="http://schemas.openxmlformats.org/officeDocument/2006/relationships/image" Target="../media/image13.t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tif"/><Relationship Id="rId3" Type="http://schemas.openxmlformats.org/officeDocument/2006/relationships/image" Target="../media/image17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tif"/><Relationship Id="rId3" Type="http://schemas.openxmlformats.org/officeDocument/2006/relationships/image" Target="../media/image1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tif"/><Relationship Id="rId3" Type="http://schemas.openxmlformats.org/officeDocument/2006/relationships/image" Target="../media/image20.tif"/><Relationship Id="rId4" Type="http://schemas.openxmlformats.org/officeDocument/2006/relationships/image" Target="../media/image21.tif"/><Relationship Id="rId5" Type="http://schemas.openxmlformats.org/officeDocument/2006/relationships/image" Target="../media/image22.tif"/><Relationship Id="rId6" Type="http://schemas.openxmlformats.org/officeDocument/2006/relationships/image" Target="../media/image23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t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tif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tif"/><Relationship Id="rId3" Type="http://schemas.openxmlformats.org/officeDocument/2006/relationships/image" Target="../media/image5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tif"/><Relationship Id="rId3" Type="http://schemas.openxmlformats.org/officeDocument/2006/relationships/image" Target="../media/image29.tif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tif"/><Relationship Id="rId3" Type="http://schemas.openxmlformats.org/officeDocument/2006/relationships/image" Target="../media/image31.tif"/><Relationship Id="rId4" Type="http://schemas.openxmlformats.org/officeDocument/2006/relationships/image" Target="../media/image32.tif"/><Relationship Id="rId5" Type="http://schemas.openxmlformats.org/officeDocument/2006/relationships/image" Target="../media/image6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tif"/><Relationship Id="rId3" Type="http://schemas.openxmlformats.org/officeDocument/2006/relationships/image" Target="../media/image34.t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tif"/><Relationship Id="rId3" Type="http://schemas.openxmlformats.org/officeDocument/2006/relationships/image" Target="../media/image36.tif"/><Relationship Id="rId4" Type="http://schemas.openxmlformats.org/officeDocument/2006/relationships/image" Target="../media/image37.tif"/><Relationship Id="rId5" Type="http://schemas.openxmlformats.org/officeDocument/2006/relationships/image" Target="../media/image38.tif"/><Relationship Id="rId6" Type="http://schemas.openxmlformats.org/officeDocument/2006/relationships/image" Target="../media/image39.tif"/><Relationship Id="rId7" Type="http://schemas.openxmlformats.org/officeDocument/2006/relationships/image" Target="../media/image40.t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tif"/><Relationship Id="rId3" Type="http://schemas.openxmlformats.org/officeDocument/2006/relationships/image" Target="../media/image7.tif"/><Relationship Id="rId4" Type="http://schemas.openxmlformats.org/officeDocument/2006/relationships/image" Target="../media/image8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9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erché i telescopi sono in montagna?"/>
          <p:cNvSpPr/>
          <p:nvPr>
            <p:ph type="ctrTitle"/>
          </p:nvPr>
        </p:nvSpPr>
        <p:spPr>
          <a:xfrm>
            <a:off x="482600" y="4038600"/>
            <a:ext cx="12065000" cy="1340843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Perché i telescopi sono in montagna?</a:t>
            </a:r>
          </a:p>
        </p:txBody>
      </p:sp>
      <p:sp>
        <p:nvSpPr>
          <p:cNvPr id="119" name="Stefano Covino…"/>
          <p:cNvSpPr/>
          <p:nvPr>
            <p:ph type="subTitle" sz="quarter" idx="1"/>
          </p:nvPr>
        </p:nvSpPr>
        <p:spPr>
          <a:xfrm>
            <a:off x="914400" y="5905500"/>
            <a:ext cx="10464800" cy="1143000"/>
          </a:xfrm>
          <a:prstGeom prst="rect">
            <a:avLst/>
          </a:prstGeom>
        </p:spPr>
        <p:txBody>
          <a:bodyPr/>
          <a:lstStyle/>
          <a:p>
            <a:pPr algn="l">
              <a:defRPr sz="3000" u="sng"/>
            </a:pPr>
            <a:r>
              <a:rPr>
                <a:hlinkClick r:id="rId2" invalidUrl="" action="" tgtFrame="" tooltip="" history="1" highlightClick="0" endSnd="0"/>
              </a:rPr>
              <a:t>Stefano Covino</a:t>
            </a:r>
          </a:p>
          <a:p>
            <a:pPr algn="l">
              <a:defRPr sz="2800" u="sng"/>
            </a:pPr>
            <a:r>
              <a:rPr>
                <a:hlinkClick r:id="rId3" invalidUrl="" action="" tgtFrame="" tooltip="" history="1" highlightClick="0" endSnd="0"/>
              </a:rPr>
              <a:t>INAF / Osservatorio Astronomico di Brera</a:t>
            </a:r>
          </a:p>
        </p:txBody>
      </p:sp>
      <p:sp>
        <p:nvSpPr>
          <p:cNvPr id="120" name="CAI Inverigo - 5 maggio 2017"/>
          <p:cNvSpPr/>
          <p:nvPr/>
        </p:nvSpPr>
        <p:spPr>
          <a:xfrm>
            <a:off x="947886" y="8712200"/>
            <a:ext cx="10629901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CAI Inverigo - 5 maggio 2017</a:t>
            </a:r>
          </a:p>
        </p:txBody>
      </p:sp>
      <p:pic>
        <p:nvPicPr>
          <p:cNvPr id="121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520">
            <a:off x="939892" y="7189364"/>
            <a:ext cx="6032501" cy="1039213"/>
          </a:xfrm>
          <a:prstGeom prst="rect">
            <a:avLst/>
          </a:prstGeom>
          <a:ln w="88900">
            <a:miter lim="400000"/>
          </a:ln>
        </p:spPr>
      </p:pic>
      <p:pic>
        <p:nvPicPr>
          <p:cNvPr id="122" name="droppedImage.tiff" descr="dropped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88952" y="381000"/>
            <a:ext cx="9628358" cy="3402020"/>
          </a:xfrm>
          <a:prstGeom prst="rect">
            <a:avLst/>
          </a:prstGeom>
          <a:ln w="88900">
            <a:miter lim="400000"/>
          </a:ln>
        </p:spPr>
      </p:pic>
      <p:pic>
        <p:nvPicPr>
          <p:cNvPr id="123" name="logo_attuale.jpg" descr="logo_attuale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71763" y="5642471"/>
            <a:ext cx="3753104" cy="2602338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rcRect l="1010" t="742" r="1640" b="23394"/>
          <a:stretch>
            <a:fillRect/>
          </a:stretch>
        </p:blipFill>
        <p:spPr>
          <a:xfrm rot="21597067">
            <a:off x="673467" y="3379669"/>
            <a:ext cx="5549901" cy="5689601"/>
          </a:xfrm>
          <a:prstGeom prst="rect">
            <a:avLst/>
          </a:prstGeom>
          <a:ln w="88900">
            <a:miter lim="400000"/>
          </a:ln>
        </p:spPr>
      </p:pic>
      <p:pic>
        <p:nvPicPr>
          <p:cNvPr id="161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1234" t="922" r="823" b="11439"/>
          <a:stretch>
            <a:fillRect/>
          </a:stretch>
        </p:blipFill>
        <p:spPr>
          <a:xfrm>
            <a:off x="6591300" y="330200"/>
            <a:ext cx="6045200" cy="6032500"/>
          </a:xfrm>
          <a:prstGeom prst="rect">
            <a:avLst/>
          </a:prstGeom>
          <a:ln w="88900">
            <a:miter lim="400000"/>
          </a:ln>
        </p:spPr>
      </p:pic>
      <p:sp>
        <p:nvSpPr>
          <p:cNvPr id="162" name="La nebulosa del Granchio"/>
          <p:cNvSpPr/>
          <p:nvPr/>
        </p:nvSpPr>
        <p:spPr>
          <a:xfrm rot="21597592">
            <a:off x="1069151" y="1178717"/>
            <a:ext cx="4533901" cy="146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La nebulosa del Granchio</a:t>
            </a:r>
          </a:p>
        </p:txBody>
      </p:sp>
      <p:sp>
        <p:nvSpPr>
          <p:cNvPr id="163" name="Una zona di formazione stellare"/>
          <p:cNvSpPr/>
          <p:nvPr/>
        </p:nvSpPr>
        <p:spPr>
          <a:xfrm>
            <a:off x="7290010" y="6982186"/>
            <a:ext cx="5168901" cy="146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Una zona di formazione stellare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erché il cielo è blu?"/>
          <p:cNvSpPr/>
          <p:nvPr/>
        </p:nvSpPr>
        <p:spPr>
          <a:xfrm>
            <a:off x="3482880" y="251186"/>
            <a:ext cx="5180141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Perché il cielo è blu?</a:t>
            </a:r>
          </a:p>
        </p:txBody>
      </p:sp>
      <p:pic>
        <p:nvPicPr>
          <p:cNvPr id="166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rcRect l="28266" t="4362" r="5108" b="20304"/>
          <a:stretch>
            <a:fillRect/>
          </a:stretch>
        </p:blipFill>
        <p:spPr>
          <a:xfrm rot="21597480">
            <a:off x="852127" y="2007971"/>
            <a:ext cx="6769101" cy="5740401"/>
          </a:xfrm>
          <a:prstGeom prst="rect">
            <a:avLst/>
          </a:prstGeom>
          <a:ln w="88900">
            <a:miter lim="400000"/>
          </a:ln>
        </p:spPr>
      </p:pic>
      <p:pic>
        <p:nvPicPr>
          <p:cNvPr id="167" name="DSCF0018.jpg" descr="DSCF001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71333" y="1752600"/>
            <a:ext cx="9127067" cy="6845300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170" name="Gruppo"/>
          <p:cNvGrpSpPr/>
          <p:nvPr/>
        </p:nvGrpSpPr>
        <p:grpSpPr>
          <a:xfrm>
            <a:off x="611950" y="1892300"/>
            <a:ext cx="12179301" cy="7553469"/>
            <a:chOff x="0" y="0"/>
            <a:chExt cx="12179300" cy="7553468"/>
          </a:xfrm>
        </p:grpSpPr>
        <p:pic>
          <p:nvPicPr>
            <p:cNvPr id="168" name="droppedImage.tiff" descr="droppedImage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42349" y="0"/>
              <a:ext cx="6350001" cy="63500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169" name="Dallo spazio il cielo è nero, ed in alta quota molto scuro"/>
            <p:cNvSpPr/>
            <p:nvPr/>
          </p:nvSpPr>
          <p:spPr>
            <a:xfrm>
              <a:off x="0" y="6886431"/>
              <a:ext cx="12179300" cy="6670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Dallo spazio il cielo è nero, ed in alta quota molto scuro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3"/>
      <p:bldP build="whole" bldLvl="1" animBg="1" rev="0" advAuto="0" spid="170" grpId="4"/>
      <p:bldP build="whole" bldLvl="1" animBg="1" rev="0" advAuto="0" spid="166" grpId="1"/>
      <p:bldP build="whole" bldLvl="1" animBg="1" rev="0" advAuto="0" spid="167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uttavia la scelta di siti in montagna non è solo legata al’esigenza di ridurre la “massa d’aria”"/>
          <p:cNvSpPr/>
          <p:nvPr/>
        </p:nvSpPr>
        <p:spPr>
          <a:xfrm>
            <a:off x="1285052" y="479786"/>
            <a:ext cx="9448801" cy="215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Tuttavia la scelta di siti in montagna non è solo legata al’esigenza di ridurre la “massa d’aria”</a:t>
            </a:r>
          </a:p>
        </p:txBody>
      </p:sp>
      <p:pic>
        <p:nvPicPr>
          <p:cNvPr id="173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3712" y="3035300"/>
            <a:ext cx="7127494" cy="62992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rcRect l="531" t="595" r="664" b="2477"/>
          <a:stretch>
            <a:fillRect/>
          </a:stretch>
        </p:blipFill>
        <p:spPr>
          <a:xfrm>
            <a:off x="2108200" y="1712038"/>
            <a:ext cx="8686800" cy="7774862"/>
          </a:xfrm>
          <a:prstGeom prst="rect">
            <a:avLst/>
          </a:prstGeom>
          <a:ln w="88900">
            <a:miter lim="400000"/>
          </a:ln>
        </p:spPr>
      </p:pic>
      <p:sp>
        <p:nvSpPr>
          <p:cNvPr id="176" name="L’Europa appare comunque quasi completamente illuminata..."/>
          <p:cNvSpPr/>
          <p:nvPr/>
        </p:nvSpPr>
        <p:spPr>
          <a:xfrm>
            <a:off x="1716850" y="111486"/>
            <a:ext cx="9842501" cy="146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L’Europa appare comunque quasi completamente illuminata...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900" y="3733800"/>
            <a:ext cx="5664200" cy="5081692"/>
          </a:xfrm>
          <a:prstGeom prst="rect">
            <a:avLst/>
          </a:prstGeom>
          <a:ln w="88900">
            <a:miter lim="400000"/>
          </a:ln>
        </p:spPr>
      </p:pic>
      <p:pic>
        <p:nvPicPr>
          <p:cNvPr id="179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10400" y="3728194"/>
            <a:ext cx="5727700" cy="5084453"/>
          </a:xfrm>
          <a:prstGeom prst="rect">
            <a:avLst/>
          </a:prstGeom>
          <a:ln w="88900">
            <a:miter lim="400000"/>
          </a:ln>
        </p:spPr>
      </p:pic>
      <p:sp>
        <p:nvSpPr>
          <p:cNvPr id="180" name="Nel continente americano la situazione è meno critica!"/>
          <p:cNvSpPr/>
          <p:nvPr/>
        </p:nvSpPr>
        <p:spPr>
          <a:xfrm>
            <a:off x="2402650" y="1089386"/>
            <a:ext cx="8661401" cy="146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Nel continente americano la situazione è meno critica!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5500" y="241300"/>
            <a:ext cx="5143500" cy="5143500"/>
          </a:xfrm>
          <a:prstGeom prst="rect">
            <a:avLst/>
          </a:prstGeom>
          <a:ln w="88900">
            <a:miter lim="400000"/>
          </a:ln>
        </p:spPr>
      </p:pic>
      <p:sp>
        <p:nvSpPr>
          <p:cNvPr id="183" name="Galassie…"/>
          <p:cNvSpPr/>
          <p:nvPr/>
        </p:nvSpPr>
        <p:spPr>
          <a:xfrm>
            <a:off x="3098357" y="695686"/>
            <a:ext cx="2799587" cy="146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Galassie </a:t>
            </a:r>
          </a:p>
          <a:p>
            <a:pPr/>
            <a:r>
              <a:t>Interagenti</a:t>
            </a:r>
          </a:p>
        </p:txBody>
      </p:sp>
      <p:pic>
        <p:nvPicPr>
          <p:cNvPr id="184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1321" t="738" r="1321" b="16974"/>
          <a:stretch>
            <a:fillRect/>
          </a:stretch>
        </p:blipFill>
        <p:spPr>
          <a:xfrm>
            <a:off x="1206500" y="3048000"/>
            <a:ext cx="5613400" cy="5664200"/>
          </a:xfrm>
          <a:prstGeom prst="rect">
            <a:avLst/>
          </a:prstGeom>
          <a:ln w="88900">
            <a:miter lim="400000"/>
          </a:ln>
        </p:spPr>
      </p:pic>
      <p:sp>
        <p:nvSpPr>
          <p:cNvPr id="185" name="ed isolate..."/>
          <p:cNvSpPr/>
          <p:nvPr/>
        </p:nvSpPr>
        <p:spPr>
          <a:xfrm rot="17518">
            <a:off x="8034109" y="6374135"/>
            <a:ext cx="3111501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ed isolate...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Ed infatti gli osservatori italiani sono  (o erano...) in zone poco abitate!"/>
          <p:cNvSpPr/>
          <p:nvPr/>
        </p:nvSpPr>
        <p:spPr>
          <a:xfrm>
            <a:off x="1602551" y="352786"/>
            <a:ext cx="9080501" cy="146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Ed infatti gli osservatori italiani sono  (o erano...) in zone poco abitate!</a:t>
            </a:r>
          </a:p>
        </p:txBody>
      </p:sp>
      <p:grpSp>
        <p:nvGrpSpPr>
          <p:cNvPr id="190" name="Gruppo"/>
          <p:cNvGrpSpPr/>
          <p:nvPr/>
        </p:nvGrpSpPr>
        <p:grpSpPr>
          <a:xfrm>
            <a:off x="596900" y="2273300"/>
            <a:ext cx="5080000" cy="7305314"/>
            <a:chOff x="0" y="0"/>
            <a:chExt cx="5080000" cy="7305313"/>
          </a:xfrm>
        </p:grpSpPr>
        <p:pic>
          <p:nvPicPr>
            <p:cNvPr id="188" name="droppedImage.tiff" descr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080000" cy="63500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189" name="Torino"/>
            <p:cNvSpPr/>
            <p:nvPr/>
          </p:nvSpPr>
          <p:spPr>
            <a:xfrm>
              <a:off x="1593646" y="6524986"/>
              <a:ext cx="1541809" cy="780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Torino</a:t>
              </a:r>
            </a:p>
          </p:txBody>
        </p:sp>
      </p:grpSp>
      <p:grpSp>
        <p:nvGrpSpPr>
          <p:cNvPr id="193" name="Gruppo"/>
          <p:cNvGrpSpPr/>
          <p:nvPr/>
        </p:nvGrpSpPr>
        <p:grpSpPr>
          <a:xfrm>
            <a:off x="1854200" y="1981200"/>
            <a:ext cx="10160000" cy="7622814"/>
            <a:chOff x="0" y="0"/>
            <a:chExt cx="10160000" cy="7622813"/>
          </a:xfrm>
        </p:grpSpPr>
        <p:pic>
          <p:nvPicPr>
            <p:cNvPr id="191" name="droppedImage.tiff" descr="dropped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160000" cy="65278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192" name="Asiago"/>
            <p:cNvSpPr/>
            <p:nvPr/>
          </p:nvSpPr>
          <p:spPr>
            <a:xfrm>
              <a:off x="5032217" y="6842486"/>
              <a:ext cx="1649668" cy="780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Asiago</a:t>
              </a:r>
            </a:p>
          </p:txBody>
        </p:sp>
      </p:grpSp>
      <p:grpSp>
        <p:nvGrpSpPr>
          <p:cNvPr id="196" name="Gruppo"/>
          <p:cNvGrpSpPr/>
          <p:nvPr/>
        </p:nvGrpSpPr>
        <p:grpSpPr>
          <a:xfrm>
            <a:off x="2209800" y="2743200"/>
            <a:ext cx="10571606" cy="6362700"/>
            <a:chOff x="0" y="0"/>
            <a:chExt cx="10571605" cy="6362700"/>
          </a:xfrm>
        </p:grpSpPr>
        <p:pic>
          <p:nvPicPr>
            <p:cNvPr id="194" name="droppedImage.tiff" descr="droppedImage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483600" cy="63627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195" name="Roma"/>
            <p:cNvSpPr/>
            <p:nvPr/>
          </p:nvSpPr>
          <p:spPr>
            <a:xfrm>
              <a:off x="9168894" y="2791186"/>
              <a:ext cx="1402712" cy="780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Roma</a:t>
              </a:r>
            </a:p>
          </p:txBody>
        </p:sp>
      </p:grpSp>
      <p:grpSp>
        <p:nvGrpSpPr>
          <p:cNvPr id="199" name="Gruppo"/>
          <p:cNvGrpSpPr/>
          <p:nvPr/>
        </p:nvGrpSpPr>
        <p:grpSpPr>
          <a:xfrm>
            <a:off x="1935816" y="2400300"/>
            <a:ext cx="7106584" cy="6350000"/>
            <a:chOff x="5" y="0"/>
            <a:chExt cx="7106583" cy="6350000"/>
          </a:xfrm>
        </p:grpSpPr>
        <p:pic>
          <p:nvPicPr>
            <p:cNvPr id="197" name="droppedImage.tiff" descr="dropped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44089" y="0"/>
              <a:ext cx="4762501" cy="63500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198" name="Brera"/>
            <p:cNvSpPr/>
            <p:nvPr/>
          </p:nvSpPr>
          <p:spPr>
            <a:xfrm>
              <a:off x="5" y="2778486"/>
              <a:ext cx="1416268" cy="780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Brera</a:t>
              </a:r>
            </a:p>
          </p:txBody>
        </p:sp>
      </p:grpSp>
      <p:grpSp>
        <p:nvGrpSpPr>
          <p:cNvPr id="202" name="Gruppo"/>
          <p:cNvGrpSpPr/>
          <p:nvPr/>
        </p:nvGrpSpPr>
        <p:grpSpPr>
          <a:xfrm>
            <a:off x="1752600" y="2575086"/>
            <a:ext cx="9258300" cy="6940028"/>
            <a:chOff x="0" y="0"/>
            <a:chExt cx="9258300" cy="6940027"/>
          </a:xfrm>
        </p:grpSpPr>
        <p:pic>
          <p:nvPicPr>
            <p:cNvPr id="200" name="droppedImage.tiff" descr="droppedImage.tif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9258300" cy="6175214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201" name="TNG - Isole Canarie"/>
            <p:cNvSpPr/>
            <p:nvPr/>
          </p:nvSpPr>
          <p:spPr>
            <a:xfrm>
              <a:off x="1076905" y="6159700"/>
              <a:ext cx="6896101" cy="780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/>
              <a:r>
                <a:t>TNG - Isole Canarie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xit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after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3" grpId="3"/>
      <p:bldP build="whole" bldLvl="1" animBg="1" rev="0" advAuto="0" spid="193" grpId="4"/>
      <p:bldP build="whole" bldLvl="1" animBg="1" rev="0" advAuto="0" spid="199" grpId="5"/>
      <p:bldP build="whole" bldLvl="1" animBg="1" rev="0" advAuto="0" spid="199" grpId="6"/>
      <p:bldP build="whole" bldLvl="1" animBg="1" rev="0" advAuto="0" spid="190" grpId="1"/>
      <p:bldP build="whole" bldLvl="1" animBg="1" rev="0" advAuto="0" spid="190" grpId="2"/>
      <p:bldP build="whole" bldLvl="1" animBg="1" rev="0" advAuto="0" spid="196" grpId="7"/>
      <p:bldP build="whole" bldLvl="1" animBg="1" rev="0" advAuto="0" spid="196" grpId="8"/>
      <p:bldP build="whole" bldLvl="1" animBg="1" rev="0" advAuto="0" spid="202" grpId="9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Naturalmente quota ed isolamento non sono i soli parametri... rimane il meteo!"/>
          <p:cNvSpPr/>
          <p:nvPr/>
        </p:nvSpPr>
        <p:spPr>
          <a:xfrm>
            <a:off x="7088950" y="2740386"/>
            <a:ext cx="5651501" cy="2837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Naturalmente quota ed isolamento non sono i soli parametri... rimane il meteo!</a:t>
            </a:r>
          </a:p>
        </p:txBody>
      </p:sp>
      <p:pic>
        <p:nvPicPr>
          <p:cNvPr id="205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9000" y="622300"/>
            <a:ext cx="5956300" cy="85090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0300" y="1802256"/>
            <a:ext cx="8991600" cy="7125844"/>
          </a:xfrm>
          <a:prstGeom prst="rect">
            <a:avLst/>
          </a:prstGeom>
          <a:ln w="88900">
            <a:miter lim="400000"/>
          </a:ln>
        </p:spPr>
      </p:pic>
      <p:sp>
        <p:nvSpPr>
          <p:cNvPr id="208" name="Ed ecco la ricerca di siti in zone aride... isolate... alte...."/>
          <p:cNvSpPr/>
          <p:nvPr/>
        </p:nvSpPr>
        <p:spPr>
          <a:xfrm>
            <a:off x="1373950" y="174986"/>
            <a:ext cx="9080501" cy="146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Ed ecco la ricerca di siti in zone aride... isolate... alte....</a:t>
            </a:r>
          </a:p>
        </p:txBody>
      </p:sp>
      <p:sp>
        <p:nvSpPr>
          <p:cNvPr id="209" name="Osservatorio…"/>
          <p:cNvSpPr/>
          <p:nvPr/>
        </p:nvSpPr>
        <p:spPr>
          <a:xfrm>
            <a:off x="294450" y="4768850"/>
            <a:ext cx="3276601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/>
            </a:pPr>
            <a:r>
              <a:t>Osservatorio </a:t>
            </a:r>
          </a:p>
          <a:p>
            <a:pPr>
              <a:defRPr sz="3400"/>
            </a:pPr>
            <a:r>
              <a:t>ESO - La Silla</a:t>
            </a:r>
          </a:p>
        </p:txBody>
      </p:sp>
      <p:sp>
        <p:nvSpPr>
          <p:cNvPr id="210" name="Piovosità: &lt; 10mm/anno"/>
          <p:cNvSpPr/>
          <p:nvPr/>
        </p:nvSpPr>
        <p:spPr>
          <a:xfrm>
            <a:off x="142050" y="7708900"/>
            <a:ext cx="3429001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Piovosità: &lt; 10mm/anno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1000" y="2311400"/>
            <a:ext cx="9042400" cy="6781800"/>
          </a:xfrm>
          <a:prstGeom prst="rect">
            <a:avLst/>
          </a:prstGeom>
          <a:ln w="88900">
            <a:miter lim="400000"/>
          </a:ln>
        </p:spPr>
      </p:pic>
      <p:sp>
        <p:nvSpPr>
          <p:cNvPr id="213" name="Fino ad arrivare ai 4200m del Mauna Kea - Hawaii"/>
          <p:cNvSpPr/>
          <p:nvPr/>
        </p:nvSpPr>
        <p:spPr>
          <a:xfrm>
            <a:off x="2174050" y="467086"/>
            <a:ext cx="8382001" cy="146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Fino ad arrivare ai 4200m del Mauna Kea - Hawaii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Baluardi in rovina, torri sgretolate, minareti frantumati, frammenti di obelischi rovesciati, profili di sfingi erose dalle intemperie, resti di colonne colossali e possenti. Un'architettura da sogno."/>
          <p:cNvSpPr/>
          <p:nvPr/>
        </p:nvSpPr>
        <p:spPr>
          <a:xfrm rot="21597167">
            <a:off x="1310450" y="1203760"/>
            <a:ext cx="10388601" cy="352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Baluardi in rovina, torri sgretolate, minareti frantumati, frammenti di obelischi rovesciati, profili di sfingi erose dalle intemperie, resti di colonne colossali e possenti. Un'architettura da sogno.</a:t>
            </a:r>
          </a:p>
        </p:txBody>
      </p:sp>
      <p:sp>
        <p:nvSpPr>
          <p:cNvPr id="126" name="Guido Rey…"/>
          <p:cNvSpPr/>
          <p:nvPr/>
        </p:nvSpPr>
        <p:spPr>
          <a:xfrm>
            <a:off x="5228857" y="5378450"/>
            <a:ext cx="4964786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Guido Rey</a:t>
            </a:r>
          </a:p>
          <a:p>
            <a:pPr>
              <a:defRPr sz="3400"/>
            </a:pPr>
            <a:r>
              <a:t>da “Alpinismo Acrobatico”</a:t>
            </a:r>
          </a:p>
        </p:txBody>
      </p:sp>
      <p:pic>
        <p:nvPicPr>
          <p:cNvPr id="127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0" y="5143500"/>
            <a:ext cx="2540000" cy="37719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7600" y="2349500"/>
            <a:ext cx="8229600" cy="6972300"/>
          </a:xfrm>
          <a:prstGeom prst="rect">
            <a:avLst/>
          </a:prstGeom>
          <a:ln w="88900">
            <a:miter lim="400000"/>
          </a:ln>
        </p:spPr>
      </p:pic>
      <p:sp>
        <p:nvSpPr>
          <p:cNvPr id="216" name="Oppure ai 5000 del Cerro Chajnantor Deserto di Atacama"/>
          <p:cNvSpPr/>
          <p:nvPr/>
        </p:nvSpPr>
        <p:spPr>
          <a:xfrm>
            <a:off x="1831150" y="428986"/>
            <a:ext cx="9334501" cy="146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Oppure ai 5000 del Cerro Chajnantor Deserto di Atacama</a:t>
            </a:r>
          </a:p>
        </p:txBody>
      </p:sp>
      <p:sp>
        <p:nvSpPr>
          <p:cNvPr id="217" name="Piovosità?"/>
          <p:cNvSpPr/>
          <p:nvPr/>
        </p:nvSpPr>
        <p:spPr>
          <a:xfrm>
            <a:off x="307150" y="8559800"/>
            <a:ext cx="1803401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Piovosità?</a:t>
            </a:r>
          </a:p>
        </p:txBody>
      </p:sp>
      <p:pic>
        <p:nvPicPr>
          <p:cNvPr id="218" name="F7A76AFB-9FA0-4F56-80E9-69793AA1FF05-L0-001.jpeg" descr="F7A76AFB-9FA0-4F56-80E9-69793AA1FF05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900" y="3551056"/>
            <a:ext cx="12319000" cy="33528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2"/>
      <p:bldP build="whole" bldLvl="1" animBg="1" rev="0" advAuto="0" spid="218" grpId="3"/>
      <p:bldP build="whole" bldLvl="1" animBg="1" rev="0" advAuto="0" spid="2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51800" y="2362200"/>
            <a:ext cx="4768265" cy="5295900"/>
          </a:xfrm>
          <a:prstGeom prst="rect">
            <a:avLst/>
          </a:prstGeom>
          <a:ln w="88900">
            <a:miter lim="400000"/>
          </a:ln>
        </p:spPr>
      </p:pic>
      <p:pic>
        <p:nvPicPr>
          <p:cNvPr id="221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98">
            <a:off x="267304" y="2491824"/>
            <a:ext cx="7709698" cy="4762501"/>
          </a:xfrm>
          <a:prstGeom prst="rect">
            <a:avLst/>
          </a:prstGeom>
          <a:ln w="88900">
            <a:miter lim="400000"/>
          </a:ln>
        </p:spPr>
      </p:pic>
      <p:sp>
        <p:nvSpPr>
          <p:cNvPr id="222" name="La qualità delle immagini è un parametro fondamentale"/>
          <p:cNvSpPr/>
          <p:nvPr/>
        </p:nvSpPr>
        <p:spPr>
          <a:xfrm>
            <a:off x="1907350" y="352786"/>
            <a:ext cx="8255001" cy="146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La qualità delle immagini è un parametro fondamentale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er gli amanti della montagna, comunque, alcuni osservatori sono in posti meravigliosi..."/>
          <p:cNvSpPr/>
          <p:nvPr/>
        </p:nvSpPr>
        <p:spPr>
          <a:xfrm>
            <a:off x="167450" y="251186"/>
            <a:ext cx="12661901" cy="146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Per gli amanti della montagna, comunque, alcuni osservatori sono in posti meravigliosi...</a:t>
            </a:r>
          </a:p>
        </p:txBody>
      </p:sp>
      <p:pic>
        <p:nvPicPr>
          <p:cNvPr id="225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0" y="2044700"/>
            <a:ext cx="10160000" cy="6565900"/>
          </a:xfrm>
          <a:prstGeom prst="rect">
            <a:avLst/>
          </a:prstGeom>
          <a:ln w="88900">
            <a:miter lim="400000"/>
          </a:ln>
        </p:spPr>
      </p:pic>
      <p:sp>
        <p:nvSpPr>
          <p:cNvPr id="226" name="Pic du Midi - Midi-Pyrénées"/>
          <p:cNvSpPr/>
          <p:nvPr/>
        </p:nvSpPr>
        <p:spPr>
          <a:xfrm>
            <a:off x="3224807" y="8734786"/>
            <a:ext cx="6839289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Pic du Midi - Midi-Pyrénées</a:t>
            </a:r>
          </a:p>
        </p:txBody>
      </p:sp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1056" y="1837816"/>
            <a:ext cx="9844044" cy="65659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" grpId="2"/>
      <p:bldP build="whole" bldLvl="1" animBg="1" rev="0" advAuto="0" spid="227" grpId="3"/>
      <p:bldP build="whole" bldLvl="1" animBg="1" rev="0" advAuto="0" spid="227" grpId="4"/>
      <p:bldP build="whole" bldLvl="1" animBg="1" rev="0" advAuto="0" spid="22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ruppo"/>
          <p:cNvGrpSpPr/>
          <p:nvPr/>
        </p:nvGrpSpPr>
        <p:grpSpPr>
          <a:xfrm>
            <a:off x="946546" y="594086"/>
            <a:ext cx="11499454" cy="4816114"/>
            <a:chOff x="0" y="0"/>
            <a:chExt cx="11499453" cy="4816113"/>
          </a:xfrm>
        </p:grpSpPr>
        <p:pic>
          <p:nvPicPr>
            <p:cNvPr id="229" name="droppedImage.tiff" descr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942613"/>
              <a:ext cx="11499454" cy="38735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230" name="Roque de los muchachos - Isole Canarie"/>
            <p:cNvSpPr/>
            <p:nvPr/>
          </p:nvSpPr>
          <p:spPr>
            <a:xfrm>
              <a:off x="275005" y="0"/>
              <a:ext cx="10972801" cy="780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/>
              <a:r>
                <a:t>Roque de los muchachos - Isole Canarie</a:t>
              </a:r>
            </a:p>
          </p:txBody>
        </p:sp>
      </p:grpSp>
      <p:grpSp>
        <p:nvGrpSpPr>
          <p:cNvPr id="234" name="Gruppo"/>
          <p:cNvGrpSpPr/>
          <p:nvPr/>
        </p:nvGrpSpPr>
        <p:grpSpPr>
          <a:xfrm>
            <a:off x="469900" y="330200"/>
            <a:ext cx="11552271" cy="8890000"/>
            <a:chOff x="0" y="0"/>
            <a:chExt cx="11552270" cy="8890000"/>
          </a:xfrm>
        </p:grpSpPr>
        <p:pic>
          <p:nvPicPr>
            <p:cNvPr id="232" name="droppedImage.tiff" descr="dropped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981700" cy="88900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233" name="Observatorio National…"/>
            <p:cNvSpPr/>
            <p:nvPr/>
          </p:nvSpPr>
          <p:spPr>
            <a:xfrm>
              <a:off x="5978429" y="5775686"/>
              <a:ext cx="5573842" cy="21519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Observatorio National</a:t>
              </a:r>
            </a:p>
            <a:p>
              <a:pPr/>
              <a:r>
                <a:t>S. Pedro Martir</a:t>
              </a:r>
            </a:p>
            <a:p>
              <a:pPr/>
              <a:r>
                <a:t>Baja California</a:t>
              </a:r>
            </a:p>
          </p:txBody>
        </p:sp>
      </p:grpSp>
      <p:grpSp>
        <p:nvGrpSpPr>
          <p:cNvPr id="237" name="Gruppo"/>
          <p:cNvGrpSpPr/>
          <p:nvPr/>
        </p:nvGrpSpPr>
        <p:grpSpPr>
          <a:xfrm>
            <a:off x="2755900" y="1114786"/>
            <a:ext cx="8517467" cy="7521215"/>
            <a:chOff x="0" y="0"/>
            <a:chExt cx="8517466" cy="7521213"/>
          </a:xfrm>
        </p:grpSpPr>
        <p:pic>
          <p:nvPicPr>
            <p:cNvPr id="235" name="droppedImage.tiff" descr="droppedImage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133113"/>
              <a:ext cx="8517467" cy="63881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236" name="Cerro Tololo - Cile"/>
            <p:cNvSpPr/>
            <p:nvPr/>
          </p:nvSpPr>
          <p:spPr>
            <a:xfrm>
              <a:off x="2110550" y="0"/>
              <a:ext cx="4622801" cy="780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/>
              <a:r>
                <a:t>Cerro Tololo - Cile</a:t>
              </a:r>
            </a:p>
          </p:txBody>
        </p:sp>
      </p:grpSp>
      <p:grpSp>
        <p:nvGrpSpPr>
          <p:cNvPr id="240" name="Gruppo"/>
          <p:cNvGrpSpPr/>
          <p:nvPr/>
        </p:nvGrpSpPr>
        <p:grpSpPr>
          <a:xfrm>
            <a:off x="975395" y="515106"/>
            <a:ext cx="11691665" cy="8949208"/>
            <a:chOff x="0" y="0"/>
            <a:chExt cx="11691663" cy="8949207"/>
          </a:xfrm>
        </p:grpSpPr>
        <p:pic>
          <p:nvPicPr>
            <p:cNvPr id="238" name="potw1023a.jpg" descr="potw1023a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1691664" cy="7791399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239" name="Cerro Paranal - Cile"/>
            <p:cNvSpPr/>
            <p:nvPr/>
          </p:nvSpPr>
          <p:spPr>
            <a:xfrm>
              <a:off x="5580155" y="8168879"/>
              <a:ext cx="5210672" cy="780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/>
              <a:r>
                <a:t>Cerro Paranal - Cile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8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xit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" grpId="1"/>
      <p:bldP build="whole" bldLvl="1" animBg="1" rev="0" advAuto="0" spid="231" grpId="2"/>
      <p:bldP build="whole" bldLvl="1" animBg="1" rev="0" advAuto="0" spid="234" grpId="3"/>
      <p:bldP build="whole" bldLvl="1" animBg="1" rev="0" advAuto="0" spid="234" grpId="4"/>
      <p:bldP build="whole" bldLvl="1" animBg="1" rev="0" advAuto="0" spid="237" grpId="5"/>
      <p:bldP build="whole" bldLvl="1" animBg="1" rev="0" advAuto="0" spid="237" grpId="6"/>
      <p:bldP build="whole" bldLvl="1" animBg="1" rev="0" advAuto="0" spid="240" grpId="7"/>
      <p:bldP build="whole" bldLvl="1" animBg="1" rev="0" advAuto="0" spid="240" grpId="8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La storia dell’osservatorio del Monte Bianco!"/>
          <p:cNvSpPr/>
          <p:nvPr/>
        </p:nvSpPr>
        <p:spPr>
          <a:xfrm>
            <a:off x="1136867" y="327386"/>
            <a:ext cx="10735767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 storia dell’osservatorio del Monte Bianco!</a:t>
            </a:r>
          </a:p>
        </p:txBody>
      </p:sp>
      <p:pic>
        <p:nvPicPr>
          <p:cNvPr id="243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rcRect l="2166" t="2010" r="499" b="753"/>
          <a:stretch>
            <a:fillRect/>
          </a:stretch>
        </p:blipFill>
        <p:spPr>
          <a:xfrm>
            <a:off x="4250294" y="1461084"/>
            <a:ext cx="6993412" cy="4634332"/>
          </a:xfrm>
          <a:prstGeom prst="rect">
            <a:avLst/>
          </a:prstGeom>
          <a:ln w="88900">
            <a:miter lim="400000"/>
          </a:ln>
        </p:spPr>
      </p:pic>
      <p:pic>
        <p:nvPicPr>
          <p:cNvPr id="244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7100" y="2235098"/>
            <a:ext cx="2336800" cy="2832202"/>
          </a:xfrm>
          <a:prstGeom prst="rect">
            <a:avLst/>
          </a:prstGeom>
          <a:ln w="88900">
            <a:miter lim="400000"/>
          </a:ln>
        </p:spPr>
      </p:pic>
      <p:sp>
        <p:nvSpPr>
          <p:cNvPr id="245" name="P.J. Janssen (1824-1907)"/>
          <p:cNvSpPr/>
          <p:nvPr/>
        </p:nvSpPr>
        <p:spPr>
          <a:xfrm>
            <a:off x="638339" y="5416550"/>
            <a:ext cx="2919024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P.J. Janssen (1824-1907)</a:t>
            </a:r>
          </a:p>
        </p:txBody>
      </p:sp>
      <p:sp>
        <p:nvSpPr>
          <p:cNvPr id="246" name="Circa 1891"/>
          <p:cNvSpPr/>
          <p:nvPr/>
        </p:nvSpPr>
        <p:spPr>
          <a:xfrm>
            <a:off x="6487768" y="6448786"/>
            <a:ext cx="2523166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Circa 1891</a:t>
            </a:r>
          </a:p>
        </p:txBody>
      </p:sp>
      <p:sp>
        <p:nvSpPr>
          <p:cNvPr id="247" name="Eiffel aveva studiato per costruire la struttura..."/>
          <p:cNvSpPr/>
          <p:nvPr/>
        </p:nvSpPr>
        <p:spPr>
          <a:xfrm>
            <a:off x="484950" y="7985486"/>
            <a:ext cx="12052301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Eiffel aveva studiato per costruire la struttura...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L’ultima frontiera degli osservatori?"/>
          <p:cNvSpPr/>
          <p:nvPr/>
        </p:nvSpPr>
        <p:spPr>
          <a:xfrm>
            <a:off x="1518187" y="479786"/>
            <a:ext cx="8626926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L’ultima frontiera degli osservatori?</a:t>
            </a:r>
          </a:p>
        </p:txBody>
      </p:sp>
      <p:pic>
        <p:nvPicPr>
          <p:cNvPr id="250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740">
            <a:off x="2622791" y="2019865"/>
            <a:ext cx="7752593" cy="70485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51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4668" y="4178300"/>
            <a:ext cx="12484335" cy="1384300"/>
          </a:xfrm>
          <a:prstGeom prst="rect">
            <a:avLst/>
          </a:prstGeom>
          <a:ln w="88900">
            <a:miter lim="400000"/>
          </a:ln>
        </p:spPr>
      </p:pic>
      <p:pic>
        <p:nvPicPr>
          <p:cNvPr id="252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6566" y="1778000"/>
            <a:ext cx="9685868" cy="7264400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255" name="Gruppo"/>
          <p:cNvGrpSpPr/>
          <p:nvPr/>
        </p:nvGrpSpPr>
        <p:grpSpPr>
          <a:xfrm>
            <a:off x="876300" y="3644900"/>
            <a:ext cx="12016604" cy="2441635"/>
            <a:chOff x="0" y="0"/>
            <a:chExt cx="12016603" cy="2441634"/>
          </a:xfrm>
        </p:grpSpPr>
        <p:pic>
          <p:nvPicPr>
            <p:cNvPr id="253" name="droppedImage.tiff" descr="dropped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251200" cy="24384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254" name="Temperatura media estiva: -30 °C…"/>
            <p:cNvSpPr/>
            <p:nvPr/>
          </p:nvSpPr>
          <p:spPr>
            <a:xfrm>
              <a:off x="3707350" y="9465"/>
              <a:ext cx="8309253" cy="24321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3700"/>
              </a:pPr>
              <a:r>
                <a:t>Temperatura media estiva: -30 °C</a:t>
              </a:r>
            </a:p>
            <a:p>
              <a:pPr algn="l">
                <a:defRPr sz="3700"/>
              </a:pPr>
              <a:r>
                <a:t>Temperatura minima invernale: -80 °C</a:t>
              </a:r>
            </a:p>
            <a:p>
              <a:pPr algn="l">
                <a:defRPr sz="3700"/>
              </a:pPr>
              <a:r>
                <a:t>Vento medio: 2.8 m/s</a:t>
              </a:r>
            </a:p>
            <a:p>
              <a:pPr algn="l">
                <a:defRPr sz="3700"/>
              </a:pPr>
              <a:r>
                <a:t>Vento massimo: 17 m/s</a:t>
              </a:r>
            </a:p>
          </p:txBody>
        </p:sp>
      </p:grpSp>
      <p:grpSp>
        <p:nvGrpSpPr>
          <p:cNvPr id="259" name="Gruppo"/>
          <p:cNvGrpSpPr/>
          <p:nvPr/>
        </p:nvGrpSpPr>
        <p:grpSpPr>
          <a:xfrm>
            <a:off x="1879600" y="2832100"/>
            <a:ext cx="8559800" cy="5870214"/>
            <a:chOff x="0" y="0"/>
            <a:chExt cx="8559800" cy="5870213"/>
          </a:xfrm>
        </p:grpSpPr>
        <p:pic>
          <p:nvPicPr>
            <p:cNvPr id="256" name="droppedImage.tiff" descr="droppedImage.tif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622300"/>
              <a:ext cx="5080000" cy="38100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257" name="droppedImage.tiff" descr="droppedImage.tif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219700" y="0"/>
              <a:ext cx="3340100" cy="44450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258" name="La luna all’orizzonte!"/>
            <p:cNvSpPr/>
            <p:nvPr/>
          </p:nvSpPr>
          <p:spPr>
            <a:xfrm>
              <a:off x="2084974" y="5089886"/>
              <a:ext cx="5156552" cy="780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La luna all’orizzonte!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xit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after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5" grpId="6"/>
      <p:bldP build="whole" bldLvl="1" animBg="1" rev="0" advAuto="0" spid="251" grpId="2"/>
      <p:bldP build="whole" bldLvl="1" animBg="1" rev="0" advAuto="0" spid="250" grpId="1"/>
      <p:bldP build="whole" bldLvl="1" animBg="1" rev="0" advAuto="0" spid="251" grpId="3"/>
      <p:bldP build="whole" bldLvl="1" animBg="1" rev="0" advAuto="0" spid="252" grpId="4"/>
      <p:bldP build="whole" bldLvl="1" animBg="1" rev="0" advAuto="0" spid="252" grpId="5"/>
      <p:bldP build="whole" bldLvl="1" animBg="1" rev="0" advAuto="0" spid="255" grpId="7"/>
      <p:bldP build="whole" bldLvl="1" animBg="1" rev="0" advAuto="0" spid="259" grpId="8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040 - Il gruppo del Cengalo-Badile.jpg" descr="040 - Il gruppo del Cengalo-Badil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013" y="2200127"/>
            <a:ext cx="12559272" cy="6308475"/>
          </a:xfrm>
          <a:prstGeom prst="rect">
            <a:avLst/>
          </a:prstGeom>
          <a:ln w="88900">
            <a:miter lim="400000"/>
          </a:ln>
        </p:spPr>
      </p:pic>
      <p:sp>
        <p:nvSpPr>
          <p:cNvPr id="262" name="Inizio la discesa dal Cervino per il versante italiano, ma la via è lunga ancora. Finalmente arrivo al rifugio Duca degli Abruzzi. Ho una sete tremenda. Bere acqua di ghiacciaio? Mai più: ordino vino rosso. Al secondo bicchiere mi sento già invadere da un'accentuata allegria, dopo il terzo vedo il mondo color di rosa e quando la  bottiglia è scolata trovo la vita semplicemente splendida!…"/>
          <p:cNvSpPr/>
          <p:nvPr/>
        </p:nvSpPr>
        <p:spPr>
          <a:xfrm>
            <a:off x="967550" y="133350"/>
            <a:ext cx="11303001" cy="2768600"/>
          </a:xfrm>
          <a:prstGeom prst="rect">
            <a:avLst/>
          </a:prstGeom>
          <a:gradFill>
            <a:gsLst>
              <a:gs pos="0">
                <a:srgbClr val="D4FB79">
                  <a:alpha val="75000"/>
                </a:srgbClr>
              </a:gs>
              <a:gs pos="77202">
                <a:srgbClr val="96AA72">
                  <a:alpha val="75000"/>
                </a:srgbClr>
              </a:gs>
              <a:gs pos="100000">
                <a:srgbClr val="58596B">
                  <a:alpha val="7500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>
                <a:solidFill>
                  <a:srgbClr val="0433FF"/>
                </a:solidFill>
              </a:defRPr>
            </a:pPr>
            <a:r>
              <a:t>Inizio la discesa dal Cervino per il versante italiano, ma la via è lunga ancora. Finalmente arrivo al rifugio Duca degli Abruzzi. Ho una sete tremenda. Bere acqua di ghiacciaio? Mai più: ordino vino rosso. Al secondo bicchiere mi sento già invadere da un'accentuata allegria, dopo il terzo vedo il mondo color di rosa e quando la  bottiglia è scolata trovo la vita semplicemente splendida!</a:t>
            </a:r>
          </a:p>
          <a:p>
            <a:pPr>
              <a:defRPr sz="2300">
                <a:solidFill>
                  <a:srgbClr val="0433FF"/>
                </a:solidFill>
              </a:defRPr>
            </a:pPr>
          </a:p>
          <a:p>
            <a:pPr>
              <a:defRPr sz="2300">
                <a:solidFill>
                  <a:srgbClr val="0433FF"/>
                </a:solidFill>
              </a:defRPr>
            </a:pPr>
            <a:r>
              <a:t>		Hermann Buhl</a:t>
            </a:r>
          </a:p>
        </p:txBody>
      </p:sp>
      <p:sp>
        <p:nvSpPr>
          <p:cNvPr id="263" name="Gruppo del Cengalo e Badile"/>
          <p:cNvSpPr/>
          <p:nvPr/>
        </p:nvSpPr>
        <p:spPr>
          <a:xfrm>
            <a:off x="2728601" y="8683986"/>
            <a:ext cx="7095098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Gruppo del Cengalo e Badile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Due telescopi... ed un hotel, al Gornergrat!"/>
          <p:cNvSpPr/>
          <p:nvPr/>
        </p:nvSpPr>
        <p:spPr>
          <a:xfrm>
            <a:off x="1327206" y="5394686"/>
            <a:ext cx="10329690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Due telescopi... ed un hotel, al Gornergrat!</a:t>
            </a:r>
          </a:p>
        </p:txBody>
      </p:sp>
      <p:pic>
        <p:nvPicPr>
          <p:cNvPr id="130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00" y="7391400"/>
            <a:ext cx="12385332" cy="19812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31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00" y="368300"/>
            <a:ext cx="5626100" cy="4219575"/>
          </a:xfrm>
          <a:prstGeom prst="rect">
            <a:avLst/>
          </a:prstGeom>
          <a:ln w="88900">
            <a:miter lim="400000"/>
          </a:ln>
        </p:spPr>
      </p:pic>
      <p:pic>
        <p:nvPicPr>
          <p:cNvPr id="132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45300" y="381000"/>
            <a:ext cx="5626100" cy="4219575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4100" y="342900"/>
            <a:ext cx="6604000" cy="36322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35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1500" y="4483100"/>
            <a:ext cx="4457700" cy="4102100"/>
          </a:xfrm>
          <a:prstGeom prst="rect">
            <a:avLst/>
          </a:prstGeom>
          <a:ln w="88900">
            <a:miter lim="400000"/>
          </a:ln>
        </p:spPr>
      </p:pic>
      <p:sp>
        <p:nvSpPr>
          <p:cNvPr id="136" name="Oppure, in sudamerica, l’osservatorio europeo del Cerro Paranal!"/>
          <p:cNvSpPr/>
          <p:nvPr/>
        </p:nvSpPr>
        <p:spPr>
          <a:xfrm>
            <a:off x="1056450" y="2714986"/>
            <a:ext cx="4368801" cy="352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Oppure, in sudamerica, l’osservatorio europeo del Cerro Paranal!</a:t>
            </a:r>
          </a:p>
        </p:txBody>
      </p:sp>
      <p:pic>
        <p:nvPicPr>
          <p:cNvPr id="137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" y="927100"/>
            <a:ext cx="5427134" cy="81407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516" y="1778160"/>
            <a:ext cx="5765801" cy="6213374"/>
          </a:xfrm>
          <a:prstGeom prst="rect">
            <a:avLst/>
          </a:prstGeom>
          <a:ln w="88900">
            <a:miter lim="400000"/>
          </a:ln>
        </p:spPr>
      </p:pic>
      <p:pic>
        <p:nvPicPr>
          <p:cNvPr id="140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21400" y="1765300"/>
            <a:ext cx="6769100" cy="6210300"/>
          </a:xfrm>
          <a:prstGeom prst="rect">
            <a:avLst/>
          </a:prstGeom>
          <a:ln w="88900">
            <a:miter lim="400000"/>
          </a:ln>
        </p:spPr>
      </p:pic>
      <p:sp>
        <p:nvSpPr>
          <p:cNvPr id="141" name="La nebulosa di Orione"/>
          <p:cNvSpPr/>
          <p:nvPr/>
        </p:nvSpPr>
        <p:spPr>
          <a:xfrm>
            <a:off x="3266288" y="314686"/>
            <a:ext cx="5359324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 nebulosa di Orione</a:t>
            </a:r>
          </a:p>
        </p:txBody>
      </p:sp>
      <p:sp>
        <p:nvSpPr>
          <p:cNvPr id="142" name="ottico"/>
          <p:cNvSpPr/>
          <p:nvPr/>
        </p:nvSpPr>
        <p:spPr>
          <a:xfrm>
            <a:off x="2169482" y="8252186"/>
            <a:ext cx="1456937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ottico</a:t>
            </a:r>
          </a:p>
        </p:txBody>
      </p:sp>
      <p:sp>
        <p:nvSpPr>
          <p:cNvPr id="143" name="infrarosso"/>
          <p:cNvSpPr/>
          <p:nvPr/>
        </p:nvSpPr>
        <p:spPr>
          <a:xfrm>
            <a:off x="7826199" y="8252186"/>
            <a:ext cx="2437102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infrarosso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rcRect l="1442" t="1279" r="1079" b="654"/>
          <a:stretch>
            <a:fillRect/>
          </a:stretch>
        </p:blipFill>
        <p:spPr>
          <a:xfrm>
            <a:off x="1383249" y="1842949"/>
            <a:ext cx="10225616" cy="6924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"/>
                </a:moveTo>
                <a:lnTo>
                  <a:pt x="4" y="21600"/>
                </a:lnTo>
                <a:lnTo>
                  <a:pt x="21600" y="21590"/>
                </a:lnTo>
                <a:lnTo>
                  <a:pt x="21596" y="0"/>
                </a:lnTo>
                <a:lnTo>
                  <a:pt x="0" y="10"/>
                </a:lnTo>
                <a:close/>
              </a:path>
            </a:pathLst>
          </a:custGeom>
          <a:ln w="88900">
            <a:miter lim="400000"/>
          </a:ln>
        </p:spPr>
      </p:pic>
      <p:sp>
        <p:nvSpPr>
          <p:cNvPr id="146" name="Il complesso di telescopi più grande del mondo!"/>
          <p:cNvSpPr/>
          <p:nvPr/>
        </p:nvSpPr>
        <p:spPr>
          <a:xfrm>
            <a:off x="598094" y="467086"/>
            <a:ext cx="11483112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Il complesso di telescopi più grande del mondo!</a:t>
            </a:r>
          </a:p>
        </p:txBody>
      </p:sp>
      <p:pic>
        <p:nvPicPr>
          <p:cNvPr id="147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2400" y="1841500"/>
            <a:ext cx="10160000" cy="67437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" grpId="3"/>
      <p:bldP build="whole" bldLvl="1" animBg="1" rev="0" advAuto="0" spid="145" grpId="1"/>
      <p:bldP build="whole" bldLvl="1" animBg="1" rev="0" advAuto="0" spid="14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Ma, ovviamente, gli osservatori non sono in montagna (solo) perchè la montagna è bella..."/>
          <p:cNvSpPr/>
          <p:nvPr/>
        </p:nvSpPr>
        <p:spPr>
          <a:xfrm>
            <a:off x="370651" y="390886"/>
            <a:ext cx="12153901" cy="146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Ma, ovviamente, gli osservatori non sono in montagna (solo) perchè la montagna è bella...</a:t>
            </a:r>
          </a:p>
        </p:txBody>
      </p:sp>
      <p:pic>
        <p:nvPicPr>
          <p:cNvPr id="150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7800" y="2628900"/>
            <a:ext cx="10007600" cy="61595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6100" y="4188981"/>
            <a:ext cx="11899900" cy="4142219"/>
          </a:xfrm>
          <a:prstGeom prst="rect">
            <a:avLst/>
          </a:prstGeom>
          <a:ln w="88900">
            <a:miter lim="400000"/>
          </a:ln>
        </p:spPr>
      </p:pic>
      <p:pic>
        <p:nvPicPr>
          <p:cNvPr id="153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35600" y="381000"/>
            <a:ext cx="1244600" cy="18542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54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57500" y="711200"/>
            <a:ext cx="6045200" cy="1181100"/>
          </a:xfrm>
          <a:prstGeom prst="rect">
            <a:avLst/>
          </a:prstGeom>
          <a:ln w="88900">
            <a:miter lim="400000"/>
          </a:ln>
        </p:spPr>
      </p:pic>
      <p:sp>
        <p:nvSpPr>
          <p:cNvPr id="155" name="Solo una parte delle radiazioni eletromagnetiche è visibile da noi"/>
          <p:cNvSpPr/>
          <p:nvPr/>
        </p:nvSpPr>
        <p:spPr>
          <a:xfrm>
            <a:off x="2047051" y="2473686"/>
            <a:ext cx="8661401" cy="146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Solo una parte delle radiazioni eletromagnetiche è visibile da noi</a:t>
            </a:r>
          </a:p>
        </p:txBody>
      </p:sp>
      <p:sp>
        <p:nvSpPr>
          <p:cNvPr id="156" name="Lo spettro elettromagnetico!"/>
          <p:cNvSpPr/>
          <p:nvPr/>
        </p:nvSpPr>
        <p:spPr>
          <a:xfrm>
            <a:off x="2674400" y="8582386"/>
            <a:ext cx="6949501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Lo spettro elettromagnetico!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800" y="914400"/>
            <a:ext cx="11379200" cy="82296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jpeg"/></Relationships>

</file>

<file path=ppt/theme/theme1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Chalkboard"/>
        <a:ea typeface="Chalkboard"/>
        <a:cs typeface="Chalkboard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Chalkboard"/>
        <a:ea typeface="Chalkboard"/>
        <a:cs typeface="Chalkboard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