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lvl1pPr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1pPr>
    <a:lvl2pPr indent="228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2pPr>
    <a:lvl3pPr indent="457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3pPr>
    <a:lvl4pPr indent="685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4pPr>
    <a:lvl5pPr indent="9144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5pPr>
    <a:lvl6pPr indent="11430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6pPr>
    <a:lvl7pPr indent="1371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7pPr>
    <a:lvl8pPr indent="1600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8pPr>
    <a:lvl9pPr indent="1828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Corpo livello uno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Corpo livello due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Corpo livello tre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Corpo livello quattro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Titolo Testo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uno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due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tre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Corpo livello quattro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Livello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titleStyle>
    <p:bodyStyle>
      <a:lvl1pPr marL="571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marL="1143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marL="1714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marL="2286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marL="2857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marL="3429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marL="4000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marL="45720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marL="5143500" indent="-571500" defTabSz="457200">
        <a:spcBef>
          <a:spcPts val="3600"/>
        </a:spcBef>
        <a:buSzPct val="43000"/>
        <a:buBlip>
          <a:blip r:embed="rId3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bodyStyle>
    <p:otherStyle>
      <a:lvl1pPr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tif"/><Relationship Id="rId5" Type="http://schemas.openxmlformats.org/officeDocument/2006/relationships/image" Target="../media/image4.png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1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2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tif"/><Relationship Id="rId4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4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5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1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6.tif"/><Relationship Id="rId4" Type="http://schemas.openxmlformats.org/officeDocument/2006/relationships/image" Target="../media/image17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8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hyperlink" Target="http://mitescienza.blogspot.it" TargetMode="External"/><Relationship Id="rId4" Type="http://schemas.openxmlformats.org/officeDocument/2006/relationships/hyperlink" Target="mailto:stefano.covino@brera.inaf.it" TargetMode="External"/><Relationship Id="rId5" Type="http://schemas.openxmlformats.org/officeDocument/2006/relationships/image" Target="../media/image1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gif"/><Relationship Id="rId4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344600" y="3793024"/>
            <a:ext cx="12381328" cy="1694841"/>
          </a:xfrm>
          <a:prstGeom prst="rect">
            <a:avLst/>
          </a:prstGeom>
        </p:spPr>
        <p:txBody>
          <a:bodyPr/>
          <a:lstStyle>
            <a:lvl1pPr defTabSz="356615">
              <a:defRPr sz="5615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15">
                <a:solidFill>
                  <a:srgbClr val="FFFFFF"/>
                </a:solidFill>
              </a:rPr>
              <a:t>La “prepotenza” della gravità!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967728" y="6265740"/>
            <a:ext cx="10464801" cy="993665"/>
          </a:xfrm>
          <a:prstGeom prst="rect">
            <a:avLst/>
          </a:prstGeom>
        </p:spPr>
        <p:txBody>
          <a:bodyPr/>
          <a:lstStyle/>
          <a:p>
            <a:pPr lvl="0" algn="l" defTabSz="288036"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Stefano Covino</a:t>
            </a:r>
            <a:endParaRPr sz="2268">
              <a:solidFill>
                <a:srgbClr val="FFFFFF"/>
              </a:solidFill>
            </a:endParaRPr>
          </a:p>
          <a:p>
            <a:pPr lvl="0" algn="l" defTabSz="288036"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INAF / Osservatorio Astronomico di Brera</a:t>
            </a:r>
          </a:p>
        </p:txBody>
      </p:sp>
      <p:pic>
        <p:nvPicPr>
          <p:cNvPr id="3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550" y="7912100"/>
            <a:ext cx="1206500" cy="1206500"/>
          </a:xfrm>
          <a:prstGeom prst="rect">
            <a:avLst/>
          </a:prstGeom>
          <a:ln w="88900">
            <a:miter lim="400000"/>
          </a:ln>
        </p:spPr>
      </p:pic>
      <p:pic>
        <p:nvPicPr>
          <p:cNvPr id="3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9350" y="7912100"/>
            <a:ext cx="1984376" cy="1206500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38" name="Group 38"/>
          <p:cNvGrpSpPr/>
          <p:nvPr/>
        </p:nvGrpSpPr>
        <p:grpSpPr>
          <a:xfrm>
            <a:off x="3385248" y="172988"/>
            <a:ext cx="6633807" cy="4445859"/>
            <a:chOff x="-215900" y="-139700"/>
            <a:chExt cx="6633805" cy="4445858"/>
          </a:xfrm>
        </p:grpSpPr>
        <p:pic>
          <p:nvPicPr>
            <p:cNvPr id="37" name="pasted-image.tif"/>
            <p:cNvPicPr/>
            <p:nvPr/>
          </p:nvPicPr>
          <p:blipFill>
            <a:blip r:embed="rId4">
              <a:extLst/>
            </a:blip>
            <a:srcRect l="0" t="8266" r="0" b="8168"/>
            <a:stretch>
              <a:fillRect/>
            </a:stretch>
          </p:blipFill>
          <p:spPr>
            <a:xfrm>
              <a:off x="0" y="0"/>
              <a:ext cx="6202005" cy="38870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15901" y="-139700"/>
              <a:ext cx="6633806" cy="4445859"/>
            </a:xfrm>
            <a:prstGeom prst="rect">
              <a:avLst/>
            </a:prstGeom>
            <a:effectLst/>
          </p:spPr>
        </p:pic>
      </p:grpSp>
      <p:pic>
        <p:nvPicPr>
          <p:cNvPr id="39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74200" y="8037279"/>
            <a:ext cx="990600" cy="977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40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82352" y="6301790"/>
            <a:ext cx="1857298" cy="277871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xfrm>
            <a:off x="276423" y="203200"/>
            <a:ext cx="12383444" cy="2540000"/>
          </a:xfrm>
          <a:prstGeom prst="rect">
            <a:avLst/>
          </a:prstGeom>
        </p:spPr>
        <p:txBody>
          <a:bodyPr/>
          <a:lstStyle>
            <a:lvl1pPr>
              <a:defRPr sz="6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00">
                <a:solidFill>
                  <a:srgbClr val="FFFFFF"/>
                </a:solidFill>
              </a:rPr>
              <a:t>Scoperta da premio Nobel…</a:t>
            </a:r>
          </a:p>
        </p:txBody>
      </p:sp>
      <p:pic>
        <p:nvPicPr>
          <p:cNvPr id="8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1457" y="2959684"/>
            <a:ext cx="10635423" cy="649942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1270000" y="203200"/>
            <a:ext cx="10464800" cy="161108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Energia oscura!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xfrm>
            <a:off x="325857" y="2395510"/>
            <a:ext cx="4898929" cy="6775913"/>
          </a:xfrm>
          <a:prstGeom prst="rect">
            <a:avLst/>
          </a:prstGeom>
        </p:spPr>
        <p:txBody>
          <a:bodyPr/>
          <a:lstStyle/>
          <a:p>
            <a:pPr lvl="0" marL="434340" indent="-434340" algn="just" defTabSz="347472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36">
                <a:solidFill>
                  <a:srgbClr val="FFFFFF"/>
                </a:solidFill>
              </a:rPr>
              <a:t>Una possibile spiegazione a ciò che si osserva è che ci sia una componente fino ad ora ignota dell'Universo che ne modifica la dinamica.</a:t>
            </a:r>
            <a:endParaRPr sz="2736">
              <a:solidFill>
                <a:srgbClr val="FFFFFF"/>
              </a:solidFill>
            </a:endParaRPr>
          </a:p>
          <a:p>
            <a:pPr lvl="0" marL="434340" indent="-434340" algn="just" defTabSz="347472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36">
                <a:solidFill>
                  <a:srgbClr val="FFFFFF"/>
                </a:solidFill>
              </a:rPr>
              <a:t>Per analogia la si indica come energia... oscura!  </a:t>
            </a:r>
          </a:p>
        </p:txBody>
      </p:sp>
      <p:pic>
        <p:nvPicPr>
          <p:cNvPr id="85" name="IMG_0389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6094" y="2259949"/>
            <a:ext cx="7272876" cy="718908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9893" y="2580292"/>
            <a:ext cx="7938671" cy="5853514"/>
          </a:xfrm>
          <a:prstGeom prst="rect">
            <a:avLst/>
          </a:prstGeom>
          <a:ln w="88900">
            <a:miter lim="400000"/>
          </a:ln>
        </p:spPr>
      </p:pic>
      <p:sp>
        <p:nvSpPr>
          <p:cNvPr id="88" name="Shape 88"/>
          <p:cNvSpPr/>
          <p:nvPr>
            <p:ph type="body" idx="1"/>
          </p:nvPr>
        </p:nvSpPr>
        <p:spPr>
          <a:xfrm>
            <a:off x="325857" y="1957509"/>
            <a:ext cx="4285360" cy="7467914"/>
          </a:xfrm>
          <a:prstGeom prst="rect">
            <a:avLst/>
          </a:prstGeom>
        </p:spPr>
        <p:txBody>
          <a:bodyPr/>
          <a:lstStyle/>
          <a:p>
            <a:pPr lvl="0" marL="342900" indent="-342900" algn="just" defTabSz="274320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La costante cosmologica di Einstein.</a:t>
            </a:r>
            <a:endParaRPr sz="2160">
              <a:solidFill>
                <a:srgbClr val="FFFFFF"/>
              </a:solidFill>
            </a:endParaRPr>
          </a:p>
          <a:p>
            <a:pPr lvl="0" marL="342900" indent="-342900" algn="just" defTabSz="274320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L’energia di punto zero del vuoto.</a:t>
            </a:r>
            <a:endParaRPr sz="2160">
              <a:solidFill>
                <a:srgbClr val="FFFFFF"/>
              </a:solidFill>
            </a:endParaRPr>
          </a:p>
          <a:p>
            <a:pPr lvl="0" marL="342900" indent="-342900" algn="just" defTabSz="274320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Una nuova particella con massa molto piccola.</a:t>
            </a:r>
            <a:endParaRPr sz="2160">
              <a:solidFill>
                <a:srgbClr val="FFFFFF"/>
              </a:solidFill>
            </a:endParaRPr>
          </a:p>
          <a:p>
            <a:pPr lvl="0" marL="342900" indent="-342900" algn="just" defTabSz="274320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Gravità in realtà in più dimensioni.</a:t>
            </a:r>
            <a:endParaRPr sz="2160">
              <a:solidFill>
                <a:srgbClr val="FFFFFF"/>
              </a:solidFill>
            </a:endParaRPr>
          </a:p>
          <a:p>
            <a:pPr lvl="0" marL="342900" indent="-342900" algn="just" defTabSz="274320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La relatività generale è sbagliata su grandi scale.</a:t>
            </a:r>
            <a:endParaRPr sz="2160">
              <a:solidFill>
                <a:srgbClr val="FFFFFF"/>
              </a:solidFill>
            </a:endParaRPr>
          </a:p>
          <a:p>
            <a:pPr lvl="0" marL="342900" indent="-342900" algn="just" defTabSz="274320">
              <a:spcBef>
                <a:spcPts val="21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Qualcos’altro…</a:t>
            </a:r>
          </a:p>
        </p:txBody>
      </p:sp>
      <p:sp>
        <p:nvSpPr>
          <p:cNvPr id="89" name="Shape 89"/>
          <p:cNvSpPr/>
          <p:nvPr>
            <p:ph type="title"/>
          </p:nvPr>
        </p:nvSpPr>
        <p:spPr>
          <a:xfrm>
            <a:off x="320625" y="203200"/>
            <a:ext cx="12375704" cy="1611086"/>
          </a:xfrm>
          <a:prstGeom prst="rect">
            <a:avLst/>
          </a:prstGeom>
        </p:spPr>
        <p:txBody>
          <a:bodyPr/>
          <a:lstStyle>
            <a:lvl1pPr defTabSz="310895">
              <a:defRPr sz="489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96">
                <a:solidFill>
                  <a:srgbClr val="FFFFFF"/>
                </a:solidFill>
              </a:rPr>
              <a:t>Cosa può essere l’energia oscura?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653261" y="203200"/>
            <a:ext cx="11919085" cy="1550174"/>
          </a:xfrm>
          <a:prstGeom prst="rect">
            <a:avLst/>
          </a:prstGeom>
        </p:spPr>
        <p:txBody>
          <a:bodyPr/>
          <a:lstStyle>
            <a:lvl1pPr defTabSz="320039">
              <a:defRPr sz="50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40">
                <a:solidFill>
                  <a:srgbClr val="FFFFFF"/>
                </a:solidFill>
              </a:rPr>
              <a:t>La "composizione" dell'Universo</a:t>
            </a:r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xfrm>
            <a:off x="428646" y="1669301"/>
            <a:ext cx="12147508" cy="3511952"/>
          </a:xfrm>
          <a:prstGeom prst="rect">
            <a:avLst/>
          </a:prstGeom>
        </p:spPr>
        <p:txBody>
          <a:bodyPr/>
          <a:lstStyle/>
          <a:p>
            <a:pPr lvl="0" marL="320040" indent="-320040" algn="just" defTabSz="256031">
              <a:spcBef>
                <a:spcPts val="2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16">
                <a:solidFill>
                  <a:srgbClr val="FFFFFF"/>
                </a:solidFill>
              </a:rPr>
              <a:t>La presenza di energia oscura risolverebbe un altro problema cosmologico: la "piattezza" dell'Universo.</a:t>
            </a:r>
            <a:endParaRPr sz="2016">
              <a:solidFill>
                <a:srgbClr val="FFFFFF"/>
              </a:solidFill>
            </a:endParaRPr>
          </a:p>
          <a:p>
            <a:pPr lvl="0" marL="320040" indent="-320040" algn="just" defTabSz="256031">
              <a:spcBef>
                <a:spcPts val="2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16">
                <a:solidFill>
                  <a:srgbClr val="FFFFFF"/>
                </a:solidFill>
              </a:rPr>
              <a:t>L'Universo può essere caratterizzato da una curvatura, che può essere positiva o negativa a seconda del valore della densità media di massa/energia rispetto ad un valore critico.</a:t>
            </a:r>
            <a:endParaRPr sz="2016">
              <a:solidFill>
                <a:srgbClr val="FFFFFF"/>
              </a:solidFill>
            </a:endParaRPr>
          </a:p>
          <a:p>
            <a:pPr lvl="0" marL="320040" indent="-320040" algn="just" defTabSz="256031">
              <a:spcBef>
                <a:spcPts val="2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016">
                <a:solidFill>
                  <a:srgbClr val="FFFFFF"/>
                </a:solidFill>
              </a:rPr>
              <a:t>Quello che si trova è che il valore misurato è esattamente quello critico. Ma la massa/energia (barionica) che si osserva è molto meno di quella necessaria... </a:t>
            </a:r>
          </a:p>
        </p:txBody>
      </p:sp>
      <p:pic>
        <p:nvPicPr>
          <p:cNvPr id="93" name="IMG_039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0848" y="5632632"/>
            <a:ext cx="5763104" cy="390199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xfrm>
            <a:off x="609600" y="215900"/>
            <a:ext cx="5905848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La forza di gravità</a:t>
            </a:r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xfrm>
            <a:off x="539050" y="2768600"/>
            <a:ext cx="5530896" cy="6456121"/>
          </a:xfrm>
          <a:prstGeom prst="rect">
            <a:avLst/>
          </a:prstGeom>
        </p:spPr>
        <p:txBody>
          <a:bodyPr/>
          <a:lstStyle/>
          <a:p>
            <a:pPr lvl="0" marL="422909" indent="-422909" algn="just" defTabSz="33832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664">
                <a:solidFill>
                  <a:srgbClr val="FFFFFF"/>
                </a:solidFill>
              </a:rPr>
              <a:t>Tutti questi ragionamenti si basano sulla nostra formulazione della teoria della gravità. </a:t>
            </a:r>
            <a:endParaRPr sz="2664">
              <a:solidFill>
                <a:srgbClr val="FFFFFF"/>
              </a:solidFill>
            </a:endParaRPr>
          </a:p>
          <a:p>
            <a:pPr lvl="0" marL="422909" indent="-422909" algn="just" defTabSz="33832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664">
                <a:solidFill>
                  <a:srgbClr val="FFFFFF"/>
                </a:solidFill>
              </a:rPr>
              <a:t>Come sappiamo l'idea originale di Newton è stata ampliata da Einstein che ha introdotto il concetto di curvatura dello spazio per "spiegare" la gravità.</a:t>
            </a:r>
          </a:p>
        </p:txBody>
      </p:sp>
      <p:pic>
        <p:nvPicPr>
          <p:cNvPr id="97" name="IMG_039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4865" y="3799188"/>
            <a:ext cx="5372473" cy="5372473"/>
          </a:xfrm>
          <a:prstGeom prst="rect">
            <a:avLst/>
          </a:prstGeom>
          <a:ln w="88900">
            <a:miter lim="400000"/>
          </a:ln>
        </p:spPr>
      </p:pic>
      <p:pic>
        <p:nvPicPr>
          <p:cNvPr id="9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5397" y="254000"/>
            <a:ext cx="2514003" cy="3268203"/>
          </a:xfrm>
          <a:prstGeom prst="rect">
            <a:avLst/>
          </a:prstGeom>
          <a:ln w="889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6951069" y="1599786"/>
            <a:ext cx="2062707" cy="73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Albert Einstein</a:t>
            </a:r>
            <a:endParaRPr sz="16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1879 - 1955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977900" y="-12700"/>
            <a:ext cx="10464800" cy="2540000"/>
          </a:xfrm>
          <a:prstGeom prst="rect">
            <a:avLst/>
          </a:prstGeom>
        </p:spPr>
        <p:txBody>
          <a:bodyPr/>
          <a:lstStyle>
            <a:lvl1pPr defTabSz="352043">
              <a:defRPr sz="554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44">
                <a:solidFill>
                  <a:srgbClr val="FFFFFF"/>
                </a:solidFill>
              </a:rPr>
              <a:t>Ma possiamo “fidarci” della relatività generale?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171549" y="2489200"/>
            <a:ext cx="7988499" cy="6842225"/>
          </a:xfrm>
          <a:prstGeom prst="rect">
            <a:avLst/>
          </a:prstGeom>
        </p:spPr>
        <p:txBody>
          <a:bodyPr/>
          <a:lstStyle/>
          <a:p>
            <a:pPr lvl="0" marL="394334" indent="-394334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La risposta è sì! Per ora… </a:t>
            </a:r>
            <a:endParaRPr sz="2484">
              <a:solidFill>
                <a:srgbClr val="FFFFFF"/>
              </a:solidFill>
            </a:endParaRPr>
          </a:p>
          <a:p>
            <a:pPr lvl="0" marL="394334" indent="-394334" algn="just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La teoria della relatività generale è una delle teorie sottoposte a maggiori verifiche sperimentali, ed in tutti i casi, fino ad ora, ne è uscita confermata.</a:t>
            </a:r>
            <a:endParaRPr sz="2484">
              <a:solidFill>
                <a:srgbClr val="FFFFFF"/>
              </a:solidFill>
            </a:endParaRPr>
          </a:p>
          <a:p>
            <a:pPr lvl="0" marL="394334" indent="-394334" algn="just" defTabSz="315468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84">
                <a:solidFill>
                  <a:srgbClr val="FFFFFF"/>
                </a:solidFill>
              </a:rPr>
              <a:t>Ad esempio: la precessione del perielio di Mercurio, la deflessione della luce da parte del Sole, lo spostamento verso il rosso gravitazionale, lenti gravitazionali, il principio di equivalenza, l’effetto Lense-Thirring, decadimento orbitale per emissione di onde gravitazionali, ecc. </a:t>
            </a:r>
          </a:p>
        </p:txBody>
      </p:sp>
      <p:grpSp>
        <p:nvGrpSpPr>
          <p:cNvPr id="105" name="Group 105"/>
          <p:cNvGrpSpPr/>
          <p:nvPr/>
        </p:nvGrpSpPr>
        <p:grpSpPr>
          <a:xfrm>
            <a:off x="8288542" y="3390900"/>
            <a:ext cx="4550961" cy="5216908"/>
            <a:chOff x="0" y="0"/>
            <a:chExt cx="4550959" cy="5216907"/>
          </a:xfrm>
        </p:grpSpPr>
        <p:sp>
          <p:nvSpPr>
            <p:cNvPr id="103" name="Shape 103"/>
            <p:cNvSpPr/>
            <p:nvPr/>
          </p:nvSpPr>
          <p:spPr>
            <a:xfrm>
              <a:off x="19366" y="0"/>
              <a:ext cx="4531594" cy="52169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0" dir="162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4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83981"/>
              <a:ext cx="4357447" cy="484160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06" name="Shape 106"/>
          <p:cNvSpPr/>
          <p:nvPr/>
        </p:nvSpPr>
        <p:spPr>
          <a:xfrm>
            <a:off x="8566353" y="8751478"/>
            <a:ext cx="4074855" cy="65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Decadimento orbitale del sistema PSR_B1913+16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414883" y="203200"/>
            <a:ext cx="12232383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Forze all’infinito…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927100" y="2797323"/>
            <a:ext cx="10464800" cy="5140177"/>
          </a:xfrm>
          <a:prstGeom prst="rect">
            <a:avLst/>
          </a:prstGeom>
        </p:spPr>
        <p:txBody>
          <a:bodyPr/>
          <a:lstStyle/>
          <a:p>
            <a:pPr lvl="0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Sia la forza di gravità che elettromagnetiche decadono con l’inverso del quadrato della distanza.</a:t>
            </a:r>
            <a:endParaRPr sz="3600">
              <a:solidFill>
                <a:srgbClr val="FFFFFF"/>
              </a:solidFill>
            </a:endParaRPr>
          </a:p>
          <a:p>
            <a:pPr lvl="0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Perché?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4862958" y="5954519"/>
            <a:ext cx="6717081" cy="3538822"/>
            <a:chOff x="0" y="0"/>
            <a:chExt cx="6717079" cy="3538821"/>
          </a:xfrm>
        </p:grpSpPr>
        <p:sp>
          <p:nvSpPr>
            <p:cNvPr id="110" name="Shape 110"/>
            <p:cNvSpPr/>
            <p:nvPr/>
          </p:nvSpPr>
          <p:spPr>
            <a:xfrm>
              <a:off x="0" y="0"/>
              <a:ext cx="6717080" cy="35388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0" dir="162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effectLst>
                    <a:outerShdw sx="100000" sy="100000" kx="0" ky="0" algn="b" rotWithShape="0" blurRad="63500" dist="25400" dir="2700000">
                      <a:srgbClr val="000000">
                        <a:alpha val="7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11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22897" y="563629"/>
              <a:ext cx="5355651" cy="2669586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xfrm>
            <a:off x="476696" y="203200"/>
            <a:ext cx="12232929" cy="1534865"/>
          </a:xfrm>
          <a:prstGeom prst="rect">
            <a:avLst/>
          </a:prstGeom>
        </p:spPr>
        <p:txBody>
          <a:bodyPr/>
          <a:lstStyle>
            <a:lvl1pPr algn="l"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Dipende dalle “dimensioni” dello spazio…</a:t>
            </a:r>
          </a:p>
        </p:txBody>
      </p:sp>
      <p:sp>
        <p:nvSpPr>
          <p:cNvPr id="115" name="Shape 115"/>
          <p:cNvSpPr/>
          <p:nvPr>
            <p:ph type="body" idx="1"/>
          </p:nvPr>
        </p:nvSpPr>
        <p:spPr>
          <a:xfrm>
            <a:off x="4414539" y="2260600"/>
            <a:ext cx="8192990" cy="6619181"/>
          </a:xfrm>
          <a:prstGeom prst="rect">
            <a:avLst/>
          </a:prstGeom>
        </p:spPr>
        <p:txBody>
          <a:bodyPr/>
          <a:lstStyle/>
          <a:p>
            <a:pPr lvl="0" marL="554355" indent="-554355" algn="just" defTabSz="443484">
              <a:spcBef>
                <a:spcPts val="3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92">
                <a:solidFill>
                  <a:srgbClr val="FFFFFF"/>
                </a:solidFill>
              </a:rPr>
              <a:t>Nello spazio 3-dimensionale l’area di una sfera è proporzionale al quadrato del raggio (r</a:t>
            </a:r>
            <a:r>
              <a:rPr baseline="31999" sz="3492">
                <a:solidFill>
                  <a:srgbClr val="FFFFFF"/>
                </a:solidFill>
              </a:rPr>
              <a:t>2</a:t>
            </a:r>
            <a:r>
              <a:rPr sz="3492">
                <a:solidFill>
                  <a:srgbClr val="FFFFFF"/>
                </a:solidFill>
              </a:rPr>
              <a:t>).</a:t>
            </a:r>
            <a:endParaRPr sz="3492">
              <a:solidFill>
                <a:srgbClr val="FFFFFF"/>
              </a:solidFill>
            </a:endParaRPr>
          </a:p>
          <a:p>
            <a:pPr lvl="0" marL="554355" indent="-554355" algn="just" defTabSz="443484">
              <a:spcBef>
                <a:spcPts val="3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92">
                <a:solidFill>
                  <a:srgbClr val="FFFFFF"/>
                </a:solidFill>
              </a:rPr>
              <a:t>Il Teorema di Birkoff mostra che lo stesso discorso vale nello spazio-tempo della relatività generale.</a:t>
            </a:r>
          </a:p>
        </p:txBody>
      </p:sp>
      <p:pic>
        <p:nvPicPr>
          <p:cNvPr id="11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387" y="1714500"/>
            <a:ext cx="3648463" cy="3888781"/>
          </a:xfrm>
          <a:prstGeom prst="rect">
            <a:avLst/>
          </a:prstGeom>
          <a:ln w="88900">
            <a:miter lim="400000"/>
          </a:ln>
        </p:spPr>
      </p:pic>
      <p:pic>
        <p:nvPicPr>
          <p:cNvPr id="11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300" y="5803900"/>
            <a:ext cx="2794000" cy="3403600"/>
          </a:xfrm>
          <a:prstGeom prst="rect">
            <a:avLst/>
          </a:prstGeom>
          <a:ln w="889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131169" y="9238836"/>
            <a:ext cx="4529580" cy="41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George David Birkhoff 1884 - 1944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xfrm>
            <a:off x="285799" y="203200"/>
            <a:ext cx="12354720" cy="161108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Un MOND da scoprire…</a:t>
            </a: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xfrm>
            <a:off x="4684414" y="1842036"/>
            <a:ext cx="7618463" cy="6433469"/>
          </a:xfrm>
          <a:prstGeom prst="rect">
            <a:avLst/>
          </a:prstGeom>
        </p:spPr>
        <p:txBody>
          <a:bodyPr/>
          <a:lstStyle/>
          <a:p>
            <a:pPr lvl="0" marL="388620" indent="-388620" algn="just" defTabSz="310895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FFFFFF"/>
                </a:solidFill>
              </a:rPr>
              <a:t>MOND sta per Modified Newtonian Dynamics, ed è un’idea basata su una modifica delle legge di Newton.</a:t>
            </a:r>
            <a:endParaRPr sz="2448">
              <a:solidFill>
                <a:srgbClr val="FFFFFF"/>
              </a:solidFill>
            </a:endParaRPr>
          </a:p>
          <a:p>
            <a:pPr lvl="1" marL="777240" indent="-388620" algn="just" defTabSz="310895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FFFFFF"/>
                </a:solidFill>
              </a:rPr>
              <a:t>Se a &gt; a</a:t>
            </a:r>
            <a:r>
              <a:rPr baseline="-5999" sz="2448">
                <a:solidFill>
                  <a:srgbClr val="FFFFFF"/>
                </a:solidFill>
              </a:rPr>
              <a:t>0</a:t>
            </a:r>
            <a:r>
              <a:rPr sz="2448">
                <a:solidFill>
                  <a:srgbClr val="FFFFFF"/>
                </a:solidFill>
              </a:rPr>
              <a:t>, dove a</a:t>
            </a:r>
            <a:r>
              <a:rPr baseline="-5999" sz="2448">
                <a:solidFill>
                  <a:srgbClr val="FFFFFF"/>
                </a:solidFill>
              </a:rPr>
              <a:t>0</a:t>
            </a:r>
            <a:r>
              <a:rPr sz="2448">
                <a:solidFill>
                  <a:srgbClr val="FFFFFF"/>
                </a:solidFill>
              </a:rPr>
              <a:t> </a:t>
            </a:r>
            <a:r>
              <a:rPr sz="2720">
                <a:solidFill>
                  <a:srgbClr val="FFFFFF"/>
                </a:solidFill>
              </a:rPr>
              <a:t>∼</a:t>
            </a:r>
            <a:r>
              <a:rPr sz="2448">
                <a:solidFill>
                  <a:srgbClr val="FFFFFF"/>
                </a:solidFill>
              </a:rPr>
              <a:t> 10</a:t>
            </a:r>
            <a:r>
              <a:rPr baseline="31999" sz="2448">
                <a:solidFill>
                  <a:srgbClr val="FFFFFF"/>
                </a:solidFill>
              </a:rPr>
              <a:t>-10</a:t>
            </a:r>
            <a:r>
              <a:rPr sz="2448">
                <a:solidFill>
                  <a:srgbClr val="FFFFFF"/>
                </a:solidFill>
              </a:rPr>
              <a:t> ms</a:t>
            </a:r>
            <a:r>
              <a:rPr baseline="31999" sz="2448">
                <a:solidFill>
                  <a:srgbClr val="FFFFFF"/>
                </a:solidFill>
              </a:rPr>
              <a:t>-2</a:t>
            </a:r>
            <a:r>
              <a:rPr sz="2448">
                <a:solidFill>
                  <a:srgbClr val="FFFFFF"/>
                </a:solidFill>
              </a:rPr>
              <a:t> siamo in regime Newtoniano, F </a:t>
            </a:r>
            <a:r>
              <a:rPr sz="3060">
                <a:solidFill>
                  <a:srgbClr val="FFFFFF"/>
                </a:solidFill>
              </a:rPr>
              <a:t>∝</a:t>
            </a:r>
            <a:r>
              <a:rPr sz="2448">
                <a:solidFill>
                  <a:srgbClr val="FFFFFF"/>
                </a:solidFill>
              </a:rPr>
              <a:t> 1/r</a:t>
            </a:r>
            <a:r>
              <a:rPr baseline="31999" sz="2448">
                <a:solidFill>
                  <a:srgbClr val="FFFFFF"/>
                </a:solidFill>
              </a:rPr>
              <a:t>2</a:t>
            </a:r>
            <a:r>
              <a:rPr sz="2448">
                <a:solidFill>
                  <a:srgbClr val="FFFFFF"/>
                </a:solidFill>
              </a:rPr>
              <a:t>.</a:t>
            </a:r>
            <a:endParaRPr sz="2448">
              <a:solidFill>
                <a:srgbClr val="FFFFFF"/>
              </a:solidFill>
            </a:endParaRPr>
          </a:p>
          <a:p>
            <a:pPr lvl="1" marL="777240" indent="-388620" algn="just" defTabSz="310895">
              <a:spcBef>
                <a:spcPts val="24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448">
                <a:solidFill>
                  <a:srgbClr val="FFFFFF"/>
                </a:solidFill>
              </a:rPr>
              <a:t>Altrimenti l’accelerazione non è più proporzionale alla forza di gravità, F </a:t>
            </a:r>
            <a:r>
              <a:rPr sz="3060">
                <a:solidFill>
                  <a:srgbClr val="FFFFFF"/>
                </a:solidFill>
              </a:rPr>
              <a:t>∝</a:t>
            </a:r>
            <a:r>
              <a:rPr sz="2448">
                <a:solidFill>
                  <a:srgbClr val="FFFFFF"/>
                </a:solidFill>
              </a:rPr>
              <a:t> 1/r, e l'effetto è che la velocità orbitale non dipende più dalla distanza dalla massa che genera il campo, v ∼ costante.</a:t>
            </a:r>
          </a:p>
        </p:txBody>
      </p:sp>
      <p:pic>
        <p:nvPicPr>
          <p:cNvPr id="12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345" y="3332426"/>
            <a:ext cx="2540001" cy="2540001"/>
          </a:xfrm>
          <a:prstGeom prst="rect">
            <a:avLst/>
          </a:prstGeom>
          <a:ln w="889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405410" y="6679367"/>
            <a:ext cx="4252862" cy="4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Mordehai Milgron 1946 - vivente</a:t>
            </a:r>
          </a:p>
        </p:txBody>
      </p:sp>
      <p:sp>
        <p:nvSpPr>
          <p:cNvPr id="124" name="Shape 124"/>
          <p:cNvSpPr/>
          <p:nvPr/>
        </p:nvSpPr>
        <p:spPr>
          <a:xfrm>
            <a:off x="201314" y="8303254"/>
            <a:ext cx="12354719" cy="11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1" marL="880109" indent="-440054" algn="just" defTabSz="352043">
              <a:spcBef>
                <a:spcPts val="2700"/>
              </a:spcBef>
              <a:buSzPct val="43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Si tratta di una modifica puramente fenomenologica. Non ha una chiara base teorica.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419100" y="292100"/>
            <a:ext cx="6935193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Quanto è a</a:t>
            </a:r>
            <a:r>
              <a:rPr baseline="-5999" sz="7200">
                <a:solidFill>
                  <a:srgbClr val="FFFFFF"/>
                </a:solidFill>
              </a:rPr>
              <a:t>0</a:t>
            </a:r>
            <a:r>
              <a:rPr sz="72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638035" y="2768599"/>
            <a:ext cx="11728730" cy="6494191"/>
          </a:xfrm>
          <a:prstGeom prst="rect">
            <a:avLst/>
          </a:prstGeom>
        </p:spPr>
        <p:txBody>
          <a:bodyPr/>
          <a:lstStyle/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L'accelerazione di gravità alla superficie terrestre è circa 9,8 ms</a:t>
            </a:r>
            <a:r>
              <a:rPr baseline="31999" sz="2988">
                <a:solidFill>
                  <a:srgbClr val="FFFFFF"/>
                </a:solidFill>
              </a:rPr>
              <a:t>-2</a:t>
            </a:r>
            <a:r>
              <a:rPr sz="2988">
                <a:solidFill>
                  <a:srgbClr val="FFFFFF"/>
                </a:solidFill>
              </a:rPr>
              <a:t>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L'accelerazione dovuta al Sole alla distanza della Terra è circa 0.01 ms</a:t>
            </a:r>
            <a:r>
              <a:rPr baseline="31999" sz="2988">
                <a:solidFill>
                  <a:srgbClr val="FFFFFF"/>
                </a:solidFill>
              </a:rPr>
              <a:t>-2</a:t>
            </a:r>
            <a:r>
              <a:rPr sz="2988">
                <a:solidFill>
                  <a:srgbClr val="FFFFFF"/>
                </a:solidFill>
              </a:rPr>
              <a:t>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L'accelerazione alla distanza del Sole dal centro della Galassia è circa 10</a:t>
            </a:r>
            <a:r>
              <a:rPr baseline="31999" sz="2988">
                <a:solidFill>
                  <a:srgbClr val="FFFFFF"/>
                </a:solidFill>
              </a:rPr>
              <a:t>-10</a:t>
            </a:r>
            <a:r>
              <a:rPr sz="2988">
                <a:solidFill>
                  <a:srgbClr val="FFFFFF"/>
                </a:solidFill>
              </a:rPr>
              <a:t> ms</a:t>
            </a:r>
            <a:r>
              <a:rPr baseline="31999" sz="2988">
                <a:solidFill>
                  <a:srgbClr val="FFFFFF"/>
                </a:solidFill>
              </a:rPr>
              <a:t>-2</a:t>
            </a:r>
            <a:r>
              <a:rPr sz="2988">
                <a:solidFill>
                  <a:srgbClr val="FFFFFF"/>
                </a:solidFill>
              </a:rPr>
              <a:t>!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Le modifiche MOND diventano importanti solo per accelerazioni molto basse, tipiche delle stelle lontane dal centro delle galassie.</a:t>
            </a:r>
          </a:p>
        </p:txBody>
      </p:sp>
      <p:pic>
        <p:nvPicPr>
          <p:cNvPr id="12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6400" y="457200"/>
            <a:ext cx="3479800" cy="23368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649337" y="203200"/>
            <a:ext cx="11949956" cy="2540000"/>
          </a:xfrm>
          <a:prstGeom prst="rect">
            <a:avLst/>
          </a:prstGeom>
        </p:spPr>
        <p:txBody>
          <a:bodyPr/>
          <a:lstStyle>
            <a:lvl1pPr algn="l">
              <a:defRPr sz="4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</a:rPr>
              <a:t>Ma quanto è forte la forza di gravità?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453330" y="2768600"/>
            <a:ext cx="11949956" cy="5740400"/>
          </a:xfrm>
          <a:prstGeom prst="rect">
            <a:avLst/>
          </a:prstGeom>
        </p:spPr>
        <p:txBody>
          <a:bodyPr/>
          <a:lstStyle/>
          <a:p>
            <a:pPr lvl="0" marL="571499" indent="-571499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In natura conosciamo 4 interazioni fondamentali:</a:t>
            </a:r>
            <a:endParaRPr sz="3000">
              <a:solidFill>
                <a:srgbClr val="FFFFFF"/>
              </a:solidFill>
            </a:endParaRPr>
          </a:p>
          <a:p>
            <a:pPr lvl="1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la forza di gravità</a:t>
            </a:r>
            <a:endParaRPr sz="3000">
              <a:solidFill>
                <a:srgbClr val="FFFFFF"/>
              </a:solidFill>
            </a:endParaRPr>
          </a:p>
          <a:p>
            <a:pPr lvl="1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la forza elettromagnetica</a:t>
            </a:r>
            <a:endParaRPr sz="3000">
              <a:solidFill>
                <a:srgbClr val="FFFFFF"/>
              </a:solidFill>
            </a:endParaRPr>
          </a:p>
          <a:p>
            <a:pPr lvl="1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La forza “debole”</a:t>
            </a:r>
            <a:endParaRPr sz="3000">
              <a:solidFill>
                <a:srgbClr val="FFFFFF"/>
              </a:solidFill>
            </a:endParaRPr>
          </a:p>
          <a:p>
            <a:pPr lvl="1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La forza “forte”</a:t>
            </a:r>
          </a:p>
        </p:txBody>
      </p:sp>
      <p:pic>
        <p:nvPicPr>
          <p:cNvPr id="4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5532" y="4229100"/>
            <a:ext cx="5267018" cy="39685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xfrm>
            <a:off x="391318" y="203200"/>
            <a:ext cx="12247018" cy="2540000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FFFFFF"/>
                </a:solidFill>
              </a:rPr>
              <a:t>Addensamenti di galassie</a:t>
            </a:r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xfrm>
            <a:off x="419100" y="2806700"/>
            <a:ext cx="4908005" cy="5740400"/>
          </a:xfrm>
          <a:prstGeom prst="rect">
            <a:avLst/>
          </a:prstGeom>
        </p:spPr>
        <p:txBody>
          <a:bodyPr/>
          <a:lstStyle/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Milioni di galassie formano la struttura su grande scala dell’universo.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La distribuzione di “masse” e di “vuoti” si può misurare e confrontare con e predizioni teoriche.</a:t>
            </a:r>
          </a:p>
        </p:txBody>
      </p:sp>
      <p:pic>
        <p:nvPicPr>
          <p:cNvPr id="13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7139" y="3084312"/>
            <a:ext cx="7257161" cy="522312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493366" y="682885"/>
            <a:ext cx="5584194" cy="1580630"/>
          </a:xfrm>
          <a:prstGeom prst="rect">
            <a:avLst/>
          </a:prstGeom>
        </p:spPr>
        <p:txBody>
          <a:bodyPr/>
          <a:lstStyle>
            <a:lvl1pPr defTabSz="347472">
              <a:defRPr sz="547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72">
                <a:solidFill>
                  <a:srgbClr val="FFFFFF"/>
                </a:solidFill>
              </a:rPr>
              <a:t>Conseguenze?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xfrm>
            <a:off x="625363" y="2263246"/>
            <a:ext cx="5089281" cy="6600789"/>
          </a:xfrm>
          <a:prstGeom prst="rect">
            <a:avLst/>
          </a:prstGeom>
        </p:spPr>
        <p:txBody>
          <a:bodyPr/>
          <a:lstStyle/>
          <a:p>
            <a:pPr lvl="0" marL="377190" indent="-377190" algn="just" defTabSz="30175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6">
                <a:solidFill>
                  <a:srgbClr val="FFFFFF"/>
                </a:solidFill>
              </a:rPr>
              <a:t>Le curve di rotazione delle galassie oltre una certa distanza dal centro diventano piatte...</a:t>
            </a:r>
            <a:endParaRPr sz="2376">
              <a:solidFill>
                <a:srgbClr val="FFFFFF"/>
              </a:solidFill>
            </a:endParaRPr>
          </a:p>
          <a:p>
            <a:pPr lvl="0" marL="377190" indent="-377190" algn="just" defTabSz="30175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6">
                <a:solidFill>
                  <a:srgbClr val="FFFFFF"/>
                </a:solidFill>
              </a:rPr>
              <a:t>In generale MOND si comporta bene a livello di galassie di ogni taglia e categoria.</a:t>
            </a:r>
            <a:endParaRPr sz="2376">
              <a:solidFill>
                <a:srgbClr val="FFFFFF"/>
              </a:solidFill>
            </a:endParaRPr>
          </a:p>
          <a:p>
            <a:pPr lvl="0" marL="377190" indent="-377190" algn="just" defTabSz="30175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6">
                <a:solidFill>
                  <a:srgbClr val="FFFFFF"/>
                </a:solidFill>
              </a:rPr>
              <a:t>Mostra difficoltà a livello di ammassi di galassie.</a:t>
            </a:r>
            <a:endParaRPr sz="2376">
              <a:solidFill>
                <a:srgbClr val="FFFFFF"/>
              </a:solidFill>
            </a:endParaRPr>
          </a:p>
          <a:p>
            <a:pPr lvl="0" marL="377190" indent="-377190" algn="just" defTabSz="301752"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376">
                <a:solidFill>
                  <a:srgbClr val="FFFFFF"/>
                </a:solidFill>
              </a:rPr>
              <a:t>E mostra difficoltà a livello cosmologico.</a:t>
            </a:r>
          </a:p>
        </p:txBody>
      </p:sp>
      <p:pic>
        <p:nvPicPr>
          <p:cNvPr id="136" name="IMG_0396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5011" y="135861"/>
            <a:ext cx="6352553" cy="4627167"/>
          </a:xfrm>
          <a:prstGeom prst="rect">
            <a:avLst/>
          </a:prstGeom>
          <a:ln w="88900">
            <a:miter lim="400000"/>
          </a:ln>
        </p:spPr>
      </p:pic>
      <p:pic>
        <p:nvPicPr>
          <p:cNvPr id="137" name="IMG_0399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2307" y="4978729"/>
            <a:ext cx="6357958" cy="460952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xfrm>
            <a:off x="366067" y="203200"/>
            <a:ext cx="12179648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Le lenti gravitazionali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xfrm>
            <a:off x="414188" y="2768600"/>
            <a:ext cx="7257853" cy="5740400"/>
          </a:xfrm>
          <a:prstGeom prst="rect">
            <a:avLst/>
          </a:prstGeom>
        </p:spPr>
        <p:txBody>
          <a:bodyPr/>
          <a:lstStyle/>
          <a:p>
            <a:pPr lvl="0" marL="491490" indent="-491490" algn="just" defTabSz="39319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96">
                <a:solidFill>
                  <a:srgbClr val="FFFFFF"/>
                </a:solidFill>
              </a:rPr>
              <a:t>Ogni massa può agire come lente gravitazionale. </a:t>
            </a:r>
            <a:endParaRPr sz="3096">
              <a:solidFill>
                <a:srgbClr val="FFFFFF"/>
              </a:solidFill>
            </a:endParaRPr>
          </a:p>
          <a:p>
            <a:pPr lvl="0" marL="491490" indent="-491490" algn="just" defTabSz="39319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96">
                <a:solidFill>
                  <a:srgbClr val="FFFFFF"/>
                </a:solidFill>
              </a:rPr>
              <a:t>La luce proveniente da oggetti più lontani viene amplificata. </a:t>
            </a:r>
            <a:endParaRPr sz="3096">
              <a:solidFill>
                <a:srgbClr val="FFFFFF"/>
              </a:solidFill>
            </a:endParaRPr>
          </a:p>
          <a:p>
            <a:pPr lvl="0" marL="491490" indent="-491490" algn="just" defTabSz="39319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96">
                <a:solidFill>
                  <a:srgbClr val="FFFFFF"/>
                </a:solidFill>
              </a:rPr>
              <a:t>Studiando il fenomeno è possibile misurare la massa dell’oggetto “lente”.</a:t>
            </a:r>
          </a:p>
        </p:txBody>
      </p:sp>
      <p:pic>
        <p:nvPicPr>
          <p:cNvPr id="14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6900" y="5702300"/>
            <a:ext cx="3901083" cy="3901083"/>
          </a:xfrm>
          <a:prstGeom prst="rect">
            <a:avLst/>
          </a:prstGeom>
          <a:ln w="88900">
            <a:miter lim="400000"/>
          </a:ln>
        </p:spPr>
      </p:pic>
      <p:pic>
        <p:nvPicPr>
          <p:cNvPr id="14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87751" y="2133600"/>
            <a:ext cx="4634450" cy="3506327"/>
          </a:xfrm>
          <a:prstGeom prst="rect">
            <a:avLst/>
          </a:prstGeom>
          <a:ln w="889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5816651" y="8901867"/>
            <a:ext cx="2143621" cy="41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Abel 2218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png"/>
          <p:cNvPicPr/>
          <p:nvPr/>
        </p:nvPicPr>
        <p:blipFill>
          <a:blip r:embed="rId2">
            <a:extLst/>
          </a:blip>
          <a:srcRect l="1411" t="3574" r="317" b="587"/>
          <a:stretch>
            <a:fillRect/>
          </a:stretch>
        </p:blipFill>
        <p:spPr>
          <a:xfrm>
            <a:off x="922585" y="295473"/>
            <a:ext cx="5506779" cy="3739351"/>
          </a:xfrm>
          <a:prstGeom prst="rect">
            <a:avLst/>
          </a:prstGeom>
          <a:ln w="88900">
            <a:miter lim="400000"/>
          </a:ln>
        </p:spPr>
      </p:pic>
      <p:pic>
        <p:nvPicPr>
          <p:cNvPr id="146" name="pasted-image.png"/>
          <p:cNvPicPr/>
          <p:nvPr/>
        </p:nvPicPr>
        <p:blipFill>
          <a:blip r:embed="rId3">
            <a:extLst/>
          </a:blip>
          <a:srcRect l="1193" t="2783" r="2790" b="1008"/>
          <a:stretch>
            <a:fillRect/>
          </a:stretch>
        </p:blipFill>
        <p:spPr>
          <a:xfrm>
            <a:off x="6588643" y="291615"/>
            <a:ext cx="5506817" cy="3739544"/>
          </a:xfrm>
          <a:prstGeom prst="rect">
            <a:avLst/>
          </a:prstGeom>
          <a:ln w="88900">
            <a:miter lim="400000"/>
          </a:ln>
        </p:spPr>
      </p:pic>
      <p:pic>
        <p:nvPicPr>
          <p:cNvPr id="147" name="pasted-image.png"/>
          <p:cNvPicPr/>
          <p:nvPr/>
        </p:nvPicPr>
        <p:blipFill>
          <a:blip r:embed="rId4">
            <a:extLst/>
          </a:blip>
          <a:srcRect l="1906" t="2821" r="317" b="396"/>
          <a:stretch>
            <a:fillRect/>
          </a:stretch>
        </p:blipFill>
        <p:spPr>
          <a:xfrm>
            <a:off x="918715" y="4141579"/>
            <a:ext cx="5506793" cy="3660487"/>
          </a:xfrm>
          <a:prstGeom prst="rect">
            <a:avLst/>
          </a:prstGeom>
          <a:ln w="889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252719" y="7672904"/>
            <a:ext cx="12232929" cy="2027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666749" indent="-666749" algn="just">
              <a:buSzPct val="43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Queste sono immagini di due ammassi di galassie in collisione, il cosiddetto “bullet cluster”.</a:t>
            </a:r>
            <a:endParaRPr sz="2500">
              <a:solidFill>
                <a:srgbClr val="FFFFFF"/>
              </a:solidFill>
            </a:endParaRPr>
          </a:p>
          <a:p>
            <a:pPr lvl="0" marL="666749" indent="-666749" algn="just">
              <a:buSzPct val="43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L’immagine ottica mostra le galassie, quella X il gas caldo, la materia oscura invece è rivelata tramite lenti gravitazionali.</a:t>
            </a:r>
          </a:p>
        </p:txBody>
      </p:sp>
      <p:pic>
        <p:nvPicPr>
          <p:cNvPr id="149" name="pasted-image.png"/>
          <p:cNvPicPr/>
          <p:nvPr/>
        </p:nvPicPr>
        <p:blipFill>
          <a:blip r:embed="rId6">
            <a:extLst/>
          </a:blip>
          <a:srcRect l="1790" t="2790" r="452" b="472"/>
          <a:stretch>
            <a:fillRect/>
          </a:stretch>
        </p:blipFill>
        <p:spPr>
          <a:xfrm>
            <a:off x="6615621" y="4145035"/>
            <a:ext cx="5482912" cy="366050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xfrm>
            <a:off x="256579" y="304800"/>
            <a:ext cx="6070899" cy="1473548"/>
          </a:xfrm>
          <a:prstGeom prst="rect">
            <a:avLst/>
          </a:prstGeom>
        </p:spPr>
        <p:txBody>
          <a:bodyPr/>
          <a:lstStyle>
            <a:lvl1pPr defTabSz="297179">
              <a:defRPr sz="468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80">
                <a:solidFill>
                  <a:srgbClr val="FFFFFF"/>
                </a:solidFill>
              </a:rPr>
              <a:t>Quantum gravity?</a:t>
            </a:r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xfrm>
            <a:off x="385812" y="1841500"/>
            <a:ext cx="5923360" cy="7608342"/>
          </a:xfrm>
          <a:prstGeom prst="rect">
            <a:avLst/>
          </a:prstGeom>
        </p:spPr>
        <p:txBody>
          <a:bodyPr/>
          <a:lstStyle/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La gravità quantistica è uno scenario teorico che tenta di unificare la teoria quantistica dei campi, il modello standard, e la relatività generale.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Tutte le teorie quantistiche della gravità richiedono l’esistenza dei “gravitoni”.</a:t>
            </a:r>
          </a:p>
        </p:txBody>
      </p:sp>
      <p:pic>
        <p:nvPicPr>
          <p:cNvPr id="15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3602" y="4006850"/>
            <a:ext cx="6249749" cy="5538395"/>
          </a:xfrm>
          <a:prstGeom prst="rect">
            <a:avLst/>
          </a:prstGeom>
          <a:ln w="88900">
            <a:miter lim="400000"/>
          </a:ln>
        </p:spPr>
      </p:pic>
      <p:pic>
        <p:nvPicPr>
          <p:cNvPr id="15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2928" y="325784"/>
            <a:ext cx="6249749" cy="362534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xfrm>
            <a:off x="313928" y="203200"/>
            <a:ext cx="12298016" cy="1685975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La relatività generale è un osso duro…</a:t>
            </a:r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xfrm>
            <a:off x="279400" y="2155031"/>
            <a:ext cx="4776044" cy="6926658"/>
          </a:xfrm>
          <a:prstGeom prst="rect">
            <a:avLst/>
          </a:prstGeom>
        </p:spPr>
        <p:txBody>
          <a:bodyPr/>
          <a:lstStyle/>
          <a:p>
            <a:pPr lvl="0" marL="360045" indent="-360045" algn="just" defTabSz="288036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Il grafico mostra schematicamente la storia del nostro universo .</a:t>
            </a:r>
            <a:endParaRPr sz="2268">
              <a:solidFill>
                <a:srgbClr val="FFFFFF"/>
              </a:solidFill>
            </a:endParaRPr>
          </a:p>
          <a:p>
            <a:pPr lvl="0" marL="360045" indent="-360045" algn="just" defTabSz="288036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Qualunque alternativa alla relatività generale deve comunque non discostarsene troppo…</a:t>
            </a:r>
            <a:endParaRPr sz="2268">
              <a:solidFill>
                <a:srgbClr val="FFFFFF"/>
              </a:solidFill>
            </a:endParaRPr>
          </a:p>
          <a:p>
            <a:pPr lvl="0" marL="360045" indent="-360045" algn="just" defTabSz="288036">
              <a:spcBef>
                <a:spcPts val="2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268">
                <a:solidFill>
                  <a:srgbClr val="FFFFFF"/>
                </a:solidFill>
              </a:rPr>
              <a:t>E deve rimanere consistente con la relatività generale nell’ambito degli esperimenti entro scale più piccole.</a:t>
            </a:r>
          </a:p>
        </p:txBody>
      </p:sp>
      <p:pic>
        <p:nvPicPr>
          <p:cNvPr id="15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0985" y="2593359"/>
            <a:ext cx="7285215" cy="553464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FFF"/>
                </a:solidFill>
              </a:rPr>
              <a:t>Le verifiche continuano…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xfrm>
            <a:off x="330200" y="2997200"/>
            <a:ext cx="9608096" cy="5740400"/>
          </a:xfrm>
          <a:prstGeom prst="rect">
            <a:avLst/>
          </a:prstGeom>
        </p:spPr>
        <p:txBody>
          <a:bodyPr/>
          <a:lstStyle/>
          <a:p>
            <a:pPr lvl="0" marL="480059" indent="-480059" algn="just" defTabSz="384047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24">
                <a:solidFill>
                  <a:srgbClr val="FFFFFF"/>
                </a:solidFill>
              </a:rPr>
              <a:t>Su scala cosmologica, nucleosintesi primordiale, lenti gravitazionali, evoluzione delle strutture cosmiche…</a:t>
            </a:r>
            <a:endParaRPr sz="3024">
              <a:solidFill>
                <a:srgbClr val="FFFFFF"/>
              </a:solidFill>
            </a:endParaRPr>
          </a:p>
          <a:p>
            <a:pPr lvl="0" marL="480059" indent="-480059" algn="just" defTabSz="384047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24">
                <a:solidFill>
                  <a:srgbClr val="FFFFFF"/>
                </a:solidFill>
              </a:rPr>
              <a:t>Su scala da terrestre a galattica, satelliti nei sistema solare, osservazioni lunari, onde gravitazionali…</a:t>
            </a:r>
            <a:endParaRPr sz="3024">
              <a:solidFill>
                <a:srgbClr val="FFFFFF"/>
              </a:solidFill>
            </a:endParaRPr>
          </a:p>
          <a:p>
            <a:pPr lvl="0" marL="480059" indent="-480059" algn="just" defTabSz="384047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24">
                <a:solidFill>
                  <a:srgbClr val="FFFFFF"/>
                </a:solidFill>
              </a:rPr>
              <a:t>Su scala di laboratorio, misure accurate di forze, accelerazione di particelle…</a:t>
            </a:r>
          </a:p>
        </p:txBody>
      </p:sp>
      <p:pic>
        <p:nvPicPr>
          <p:cNvPr id="162" name="pasted-image.png"/>
          <p:cNvPicPr/>
          <p:nvPr/>
        </p:nvPicPr>
        <p:blipFill>
          <a:blip r:embed="rId3">
            <a:extLst/>
          </a:blip>
          <a:srcRect l="10127" t="1200" r="6576" b="728"/>
          <a:stretch>
            <a:fillRect/>
          </a:stretch>
        </p:blipFill>
        <p:spPr>
          <a:xfrm>
            <a:off x="10214371" y="4521200"/>
            <a:ext cx="2327276" cy="311378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xfrm>
            <a:off x="1130300" y="2184400"/>
            <a:ext cx="3476427" cy="2540000"/>
          </a:xfrm>
          <a:prstGeom prst="rect">
            <a:avLst/>
          </a:prstGeom>
        </p:spPr>
        <p:txBody>
          <a:bodyPr/>
          <a:lstStyle>
            <a:lvl1pPr defTabSz="397763">
              <a:defRPr sz="626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64">
                <a:solidFill>
                  <a:srgbClr val="FFFFFF"/>
                </a:solidFill>
              </a:rPr>
              <a:t>La Mite Scienza</a:t>
            </a:r>
          </a:p>
        </p:txBody>
      </p:sp>
      <p:sp>
        <p:nvSpPr>
          <p:cNvPr id="165" name="Shape 165"/>
          <p:cNvSpPr/>
          <p:nvPr>
            <p:ph type="body" idx="1"/>
          </p:nvPr>
        </p:nvSpPr>
        <p:spPr>
          <a:xfrm>
            <a:off x="489545" y="7417395"/>
            <a:ext cx="12169627" cy="1917105"/>
          </a:xfrm>
          <a:prstGeom prst="rect">
            <a:avLst/>
          </a:prstGeom>
        </p:spPr>
        <p:txBody>
          <a:bodyPr/>
          <a:lstStyle/>
          <a:p>
            <a:pPr lvl="0" marL="342900" indent="-342900" algn="just" defTabSz="27432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Blog di divulgazione e cultura scientifica:</a:t>
            </a:r>
            <a:endParaRPr sz="2160">
              <a:solidFill>
                <a:srgbClr val="FFFFFF"/>
              </a:solidFill>
            </a:endParaRPr>
          </a:p>
          <a:p>
            <a:pPr lvl="1" marL="685800" indent="-342900" algn="just" defTabSz="27432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0" u="sng">
                <a:solidFill>
                  <a:srgbClr val="FFFFFF"/>
                </a:solidFill>
                <a:hlinkClick r:id="rId3" invalidUrl="" action="" tgtFrame="" tooltip="" history="1" highlightClick="0" endSnd="0"/>
              </a:rPr>
              <a:t>http://mitescienza.blogspot.it</a:t>
            </a:r>
            <a:endParaRPr sz="2160">
              <a:solidFill>
                <a:srgbClr val="FFFFFF"/>
              </a:solidFill>
            </a:endParaRPr>
          </a:p>
          <a:p>
            <a:pPr lvl="1" marL="685800" indent="-342900" algn="just" defTabSz="274320">
              <a:spcBef>
                <a:spcPts val="2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160">
                <a:solidFill>
                  <a:srgbClr val="FFFFFF"/>
                </a:solidFill>
              </a:rPr>
              <a:t>E-mail: </a:t>
            </a:r>
            <a:r>
              <a:rPr sz="2160" u="sng">
                <a:solidFill>
                  <a:srgbClr val="FFFFFF"/>
                </a:solidFill>
                <a:hlinkClick r:id="rId4" invalidUrl="" action="" tgtFrame="" tooltip="" history="1" highlightClick="0" endSnd="0"/>
              </a:rPr>
              <a:t>stefano.covino@brera.inaf.it</a:t>
            </a:r>
          </a:p>
        </p:txBody>
      </p:sp>
      <p:pic>
        <p:nvPicPr>
          <p:cNvPr id="16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7500" y="349250"/>
            <a:ext cx="7061200" cy="65913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body" idx="1"/>
          </p:nvPr>
        </p:nvSpPr>
        <p:spPr>
          <a:xfrm>
            <a:off x="876300" y="4498627"/>
            <a:ext cx="11634887" cy="4792068"/>
          </a:xfrm>
          <a:prstGeom prst="rect">
            <a:avLst/>
          </a:prstGeom>
        </p:spPr>
        <p:txBody>
          <a:bodyPr/>
          <a:lstStyle/>
          <a:p>
            <a:pPr lvl="0" marL="571499" indent="-571499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La forza di gravità risulta la più debole fra le interazioni conosciute:</a:t>
            </a:r>
            <a:endParaRPr sz="3000">
              <a:solidFill>
                <a:srgbClr val="FFFFFF"/>
              </a:solidFill>
            </a:endParaRPr>
          </a:p>
          <a:p>
            <a:pPr lvl="1" algn="just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se calcoliamo la forza di gravità ed elettromagnetica fra, per esempio, due protoni, troviamo che la F</a:t>
            </a:r>
            <a:r>
              <a:rPr baseline="-5999" sz="3000">
                <a:solidFill>
                  <a:srgbClr val="FFFFFF"/>
                </a:solidFill>
              </a:rPr>
              <a:t>el</a:t>
            </a:r>
            <a:r>
              <a:rPr sz="3000">
                <a:solidFill>
                  <a:srgbClr val="FFFFFF"/>
                </a:solidFill>
              </a:rPr>
              <a:t> ∼ 10</a:t>
            </a:r>
            <a:r>
              <a:rPr baseline="31999" sz="3000">
                <a:solidFill>
                  <a:srgbClr val="FFFFFF"/>
                </a:solidFill>
              </a:rPr>
              <a:t>36</a:t>
            </a:r>
            <a:r>
              <a:rPr sz="3000">
                <a:solidFill>
                  <a:srgbClr val="FFFFFF"/>
                </a:solidFill>
              </a:rPr>
              <a:t> F</a:t>
            </a:r>
            <a:r>
              <a:rPr baseline="-5999" sz="3000">
                <a:solidFill>
                  <a:srgbClr val="FFFFFF"/>
                </a:solidFill>
              </a:rPr>
              <a:t>g</a:t>
            </a:r>
          </a:p>
        </p:txBody>
      </p:sp>
      <p:pic>
        <p:nvPicPr>
          <p:cNvPr id="4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3300" y="361950"/>
            <a:ext cx="2794000" cy="3365500"/>
          </a:xfrm>
          <a:prstGeom prst="rect">
            <a:avLst/>
          </a:prstGeom>
          <a:ln w="889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7687669" y="3904836"/>
            <a:ext cx="4988566" cy="41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James Clerck Maxwell 1831 - 1879</a:t>
            </a:r>
          </a:p>
        </p:txBody>
      </p:sp>
      <p:pic>
        <p:nvPicPr>
          <p:cNvPr id="4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2802" y="361950"/>
            <a:ext cx="2775062" cy="3365500"/>
          </a:xfrm>
          <a:prstGeom prst="rect">
            <a:avLst/>
          </a:prstGeom>
          <a:ln w="889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778869" y="3904836"/>
            <a:ext cx="4988566" cy="416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Isaac Newton 1642 - 1727</a:t>
            </a:r>
          </a:p>
        </p:txBody>
      </p:sp>
      <p:pic>
        <p:nvPicPr>
          <p:cNvPr id="51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67281" y="1143000"/>
            <a:ext cx="2006601" cy="21336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xfrm>
            <a:off x="331589" y="203200"/>
            <a:ext cx="12210306" cy="1767136"/>
          </a:xfrm>
          <a:prstGeom prst="rect">
            <a:avLst/>
          </a:prstGeom>
        </p:spPr>
        <p:txBody>
          <a:bodyPr/>
          <a:lstStyle/>
          <a:p>
            <a:pPr lvl="0" algn="just" defTabSz="397763">
              <a:defRPr sz="1800">
                <a:solidFill>
                  <a:srgbClr val="000000"/>
                </a:solidFill>
              </a:defRPr>
            </a:pPr>
            <a:r>
              <a:rPr sz="6264">
                <a:solidFill>
                  <a:srgbClr val="FFFFFF"/>
                </a:solidFill>
              </a:rPr>
              <a:t>	</a:t>
            </a:r>
            <a:r>
              <a:rPr sz="3915">
                <a:solidFill>
                  <a:srgbClr val="FFFFFF"/>
                </a:solidFill>
              </a:rPr>
              <a:t>E come mai, quindi, l’Universo è dominato dalla forza di gravità?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xfrm>
            <a:off x="563860" y="2184846"/>
            <a:ext cx="12039849" cy="3442644"/>
          </a:xfrm>
          <a:prstGeom prst="rect">
            <a:avLst/>
          </a:prstGeom>
        </p:spPr>
        <p:txBody>
          <a:bodyPr/>
          <a:lstStyle/>
          <a:p>
            <a:pPr lvl="0" marL="428625" indent="-428625" algn="just" defTabSz="342900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Perché proprio per la “potenza” della forza elettromagnetica l’Universo è globalmente neutro.</a:t>
            </a:r>
            <a:endParaRPr sz="2700">
              <a:solidFill>
                <a:srgbClr val="FFFFFF"/>
              </a:solidFill>
            </a:endParaRPr>
          </a:p>
          <a:p>
            <a:pPr lvl="0" marL="428625" indent="-428625" algn="just" defTabSz="342900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Separare le cariche è difficile. </a:t>
            </a:r>
            <a:endParaRPr sz="2700">
              <a:solidFill>
                <a:srgbClr val="FFFFFF"/>
              </a:solidFill>
            </a:endParaRPr>
          </a:p>
          <a:p>
            <a:pPr lvl="0" marL="428625" indent="-428625" algn="just" defTabSz="342900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FFFFFF"/>
                </a:solidFill>
              </a:rPr>
              <a:t>Mentre la gravità è cumulativa, non conosciamo masse positive e negative!</a:t>
            </a:r>
          </a:p>
        </p:txBody>
      </p:sp>
      <p:pic>
        <p:nvPicPr>
          <p:cNvPr id="5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0200" y="5842000"/>
            <a:ext cx="7086600" cy="36322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xfrm>
            <a:off x="625475" y="203200"/>
            <a:ext cx="11899107" cy="13885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La massa racchiusa!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xfrm>
            <a:off x="546100" y="2514600"/>
            <a:ext cx="11414721" cy="6561684"/>
          </a:xfrm>
          <a:prstGeom prst="rect">
            <a:avLst/>
          </a:prstGeom>
        </p:spPr>
        <p:txBody>
          <a:bodyPr/>
          <a:lstStyle/>
          <a:p>
            <a:pPr lvl="0" marL="440054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Velocità orbitale:</a:t>
            </a:r>
            <a:endParaRPr sz="2772">
              <a:solidFill>
                <a:srgbClr val="FFFFFF"/>
              </a:solidFill>
            </a:endParaRPr>
          </a:p>
          <a:p>
            <a:pPr lvl="1" marL="880109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v = </a:t>
            </a:r>
            <a:r>
              <a:rPr sz="4389">
                <a:solidFill>
                  <a:srgbClr val="FFFFFF"/>
                </a:solidFill>
              </a:rPr>
              <a:t>√</a:t>
            </a:r>
            <a:r>
              <a:rPr sz="2772">
                <a:solidFill>
                  <a:srgbClr val="FFFFFF"/>
                </a:solidFill>
              </a:rPr>
              <a:t>(GM/R)</a:t>
            </a:r>
            <a:endParaRPr sz="2772">
              <a:solidFill>
                <a:srgbClr val="FFFFFF"/>
              </a:solidFill>
            </a:endParaRPr>
          </a:p>
          <a:p>
            <a:pPr lvl="0" marL="440054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M non è necessariamente quella di una stella. È la massa racchiusa entro l’orbita.</a:t>
            </a:r>
            <a:endParaRPr sz="2772">
              <a:solidFill>
                <a:srgbClr val="FFFFFF"/>
              </a:solidFill>
            </a:endParaRPr>
          </a:p>
          <a:p>
            <a:pPr lvl="0" marL="440054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Questo vale per anche per oggetti estesi come gli ammassi di stelle, le nebulose, e le galassie.</a:t>
            </a:r>
            <a:endParaRPr sz="2772">
              <a:solidFill>
                <a:srgbClr val="FFFFFF"/>
              </a:solidFill>
            </a:endParaRPr>
          </a:p>
          <a:p>
            <a:pPr lvl="0" marL="440054" indent="-440054" algn="just" defTabSz="352043">
              <a:spcBef>
                <a:spcPts val="27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772">
                <a:solidFill>
                  <a:srgbClr val="FFFFFF"/>
                </a:solidFill>
              </a:rPr>
              <a:t>Ne consegue, quindi, che misurando la velocità orbitale da una certa distanza dal centro dell’orbita io posso misurare la massa racchiusa.</a:t>
            </a:r>
          </a:p>
        </p:txBody>
      </p:sp>
      <p:pic>
        <p:nvPicPr>
          <p:cNvPr id="5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6663" y="1599322"/>
            <a:ext cx="3845037" cy="2883778"/>
          </a:xfrm>
          <a:prstGeom prst="rect">
            <a:avLst/>
          </a:prstGeom>
          <a:ln w="88900">
            <a:miter lim="400000"/>
          </a:ln>
        </p:spPr>
      </p:pic>
      <p:pic>
        <p:nvPicPr>
          <p:cNvPr id="60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5852" y="1600200"/>
            <a:ext cx="2883778" cy="288377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484088" y="203200"/>
            <a:ext cx="12085787" cy="2540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La dinamica delle galassie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444500" y="3149600"/>
            <a:ext cx="6970465" cy="5740400"/>
          </a:xfrm>
          <a:prstGeom prst="rect">
            <a:avLst/>
          </a:prstGeom>
        </p:spPr>
        <p:txBody>
          <a:bodyPr/>
          <a:lstStyle/>
          <a:p>
            <a:pPr lvl="0" marL="445769" indent="-445769" algn="just" defTabSz="356615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7">
                <a:solidFill>
                  <a:srgbClr val="FFFFFF"/>
                </a:solidFill>
              </a:rPr>
              <a:t>Applicando tecniche particolari è possibile misurare la velocità orbitale delle stelle, la cosiddetta curva di rotazione, nelle galassie a varie distanze dal centro.</a:t>
            </a:r>
            <a:endParaRPr sz="2807">
              <a:solidFill>
                <a:srgbClr val="FFFFFF"/>
              </a:solidFill>
            </a:endParaRPr>
          </a:p>
          <a:p>
            <a:pPr lvl="0" marL="445769" indent="-445769" algn="just" defTabSz="356615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7">
                <a:solidFill>
                  <a:srgbClr val="FFFFFF"/>
                </a:solidFill>
              </a:rPr>
              <a:t>Le misure ottenute, tuttavia, hanno dato risultati decisamente inaspettati.</a:t>
            </a:r>
          </a:p>
        </p:txBody>
      </p:sp>
      <p:pic>
        <p:nvPicPr>
          <p:cNvPr id="6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8100" y="3397250"/>
            <a:ext cx="5105400" cy="55753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xfrm>
            <a:off x="555327" y="203200"/>
            <a:ext cx="12023379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Le curve di rotazione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xfrm>
            <a:off x="386770" y="2768599"/>
            <a:ext cx="7244056" cy="6349525"/>
          </a:xfrm>
          <a:prstGeom prst="rect">
            <a:avLst/>
          </a:prstGeom>
        </p:spPr>
        <p:txBody>
          <a:bodyPr/>
          <a:lstStyle/>
          <a:p>
            <a:pPr lvl="0" marL="508634" indent="-508634" algn="just" defTabSz="406908">
              <a:spcBef>
                <a:spcPts val="3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204">
                <a:solidFill>
                  <a:srgbClr val="FFFFFF"/>
                </a:solidFill>
              </a:rPr>
              <a:t>Nel caso del sistema solare la velocità decresce allontanandosi dal Sole come ci aspetta.</a:t>
            </a:r>
            <a:endParaRPr sz="3204">
              <a:solidFill>
                <a:srgbClr val="FFFFFF"/>
              </a:solidFill>
            </a:endParaRPr>
          </a:p>
          <a:p>
            <a:pPr lvl="0" marL="508634" indent="-508634" algn="just" defTabSz="406908">
              <a:spcBef>
                <a:spcPts val="32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204">
                <a:solidFill>
                  <a:srgbClr val="FFFFFF"/>
                </a:solidFill>
              </a:rPr>
              <a:t>Nel caso delle galassie, a differenza di quanto atteso, la velocità di rotazione rimane elevata anche a grandi distanze dal centro.</a:t>
            </a:r>
          </a:p>
        </p:txBody>
      </p:sp>
      <p:pic>
        <p:nvPicPr>
          <p:cNvPr id="68" name="IMG_0382.jpeg"/>
          <p:cNvPicPr/>
          <p:nvPr/>
        </p:nvPicPr>
        <p:blipFill>
          <a:blip r:embed="rId3">
            <a:extLst/>
          </a:blip>
          <a:srcRect l="0" t="0" r="5113" b="0"/>
          <a:stretch>
            <a:fillRect/>
          </a:stretch>
        </p:blipFill>
        <p:spPr>
          <a:xfrm>
            <a:off x="8669990" y="2688486"/>
            <a:ext cx="3308863" cy="3007616"/>
          </a:xfrm>
          <a:prstGeom prst="rect">
            <a:avLst/>
          </a:prstGeom>
          <a:ln w="88900">
            <a:miter lim="400000"/>
          </a:ln>
        </p:spPr>
      </p:pic>
      <p:pic>
        <p:nvPicPr>
          <p:cNvPr id="69" name="IMG_0383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739" y="5908805"/>
            <a:ext cx="5043384" cy="305398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264945" y="203200"/>
            <a:ext cx="11683049" cy="162677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Materia oscura!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607577" y="1939625"/>
            <a:ext cx="6162862" cy="7398352"/>
          </a:xfrm>
          <a:prstGeom prst="rect">
            <a:avLst/>
          </a:prstGeom>
        </p:spPr>
        <p:txBody>
          <a:bodyPr/>
          <a:lstStyle/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In pratica abbiamo più attrazione gravitazionale di quanto aspettato.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La soluzione più semplice è che ci sia più massa.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Questa materia però non produce stelle e non è illuminata da esse.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È materia... oscura!</a:t>
            </a:r>
          </a:p>
        </p:txBody>
      </p:sp>
      <p:pic>
        <p:nvPicPr>
          <p:cNvPr id="73" name="IMG_0384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5323" y="1888458"/>
            <a:ext cx="5451700" cy="4088776"/>
          </a:xfrm>
          <a:prstGeom prst="rect">
            <a:avLst/>
          </a:prstGeom>
          <a:ln w="88900">
            <a:miter lim="400000"/>
          </a:ln>
        </p:spPr>
      </p:pic>
      <p:pic>
        <p:nvPicPr>
          <p:cNvPr id="74" name="IMG_0386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2880" y="6035721"/>
            <a:ext cx="5476586" cy="358774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xfrm>
            <a:off x="249717" y="203200"/>
            <a:ext cx="12505366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Universo in espansione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310629" y="3194987"/>
            <a:ext cx="5637493" cy="5740401"/>
          </a:xfrm>
          <a:prstGeom prst="rect">
            <a:avLst/>
          </a:prstGeom>
        </p:spPr>
        <p:txBody>
          <a:bodyPr/>
          <a:lstStyle/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In seguito al big-bang come è noto l'Universo è in espansione. </a:t>
            </a:r>
            <a:endParaRPr sz="2988">
              <a:solidFill>
                <a:srgbClr val="FFFFFF"/>
              </a:solidFill>
            </a:endParaRPr>
          </a:p>
          <a:p>
            <a:pPr lvl="0" marL="474344" indent="-474344" algn="just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A differenza però di quanto supposto anche solo pochi anni fa l'espansione non rallenta ma anzi è in accelerazione.</a:t>
            </a:r>
          </a:p>
        </p:txBody>
      </p:sp>
      <p:pic>
        <p:nvPicPr>
          <p:cNvPr id="78" name="IMG_0387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8622" y="3555269"/>
            <a:ext cx="6689326" cy="47722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