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sz="half" idx="1"/>
          </p:nvPr>
        </p:nvSpPr>
        <p:spPr>
          <a:xfrm>
            <a:off x="685799" y="1981200"/>
            <a:ext cx="3814235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rati.it/" TargetMode="External"/><Relationship Id="rId3" Type="http://schemas.openxmlformats.org/officeDocument/2006/relationships/hyperlink" Target="http://it.wikipedia.org/" TargetMode="External"/><Relationship Id="rId4" Type="http://schemas.openxmlformats.org/officeDocument/2006/relationships/hyperlink" Target="https://www.slideshare.net/martinbuber/energia-2015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a questione energetica"/>
          <p:cNvSpPr txBox="1"/>
          <p:nvPr/>
        </p:nvSpPr>
        <p:spPr>
          <a:xfrm>
            <a:off x="762000" y="3733800"/>
            <a:ext cx="7620000" cy="80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i="1" sz="4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La questione energetica</a:t>
            </a:r>
          </a:p>
        </p:txBody>
      </p:sp>
      <p:sp>
        <p:nvSpPr>
          <p:cNvPr id="39" name="Stefano Covino…"/>
          <p:cNvSpPr txBox="1"/>
          <p:nvPr/>
        </p:nvSpPr>
        <p:spPr>
          <a:xfrm>
            <a:off x="4114800" y="5651500"/>
            <a:ext cx="4378077" cy="75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</a:t>
            </a:r>
            <a:r>
              <a:rPr sz="1800"/>
              <a:t>tefano Covino</a:t>
            </a:r>
            <a:endParaRPr sz="1800"/>
          </a:p>
          <a:p>
            <a:pPr>
              <a:spcBef>
                <a:spcPts val="800"/>
              </a:spcBef>
              <a:defRPr i="1" sz="18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INAF / Osservatorio Astronomico di Brera</a:t>
            </a:r>
          </a:p>
        </p:txBody>
      </p:sp>
      <p:pic>
        <p:nvPicPr>
          <p:cNvPr id="4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5130800"/>
            <a:ext cx="1130300" cy="1122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semina.png" descr="semina.png"/>
          <p:cNvPicPr>
            <a:picLocks noChangeAspect="1"/>
          </p:cNvPicPr>
          <p:nvPr/>
        </p:nvPicPr>
        <p:blipFill>
          <a:blip r:embed="rId3">
            <a:extLst/>
          </a:blip>
          <a:srcRect l="3311" t="0" r="0" b="4513"/>
          <a:stretch>
            <a:fillRect/>
          </a:stretch>
        </p:blipFill>
        <p:spPr>
          <a:xfrm>
            <a:off x="1728787" y="5016129"/>
            <a:ext cx="1891031" cy="1819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23674" y="237461"/>
            <a:ext cx="5115326" cy="3410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a dimensione di un giacimento petrolifero è sempre stimata con ampi margini di errore, e quasi sempre in eccesso.…"/>
          <p:cNvSpPr txBox="1"/>
          <p:nvPr>
            <p:ph type="body" idx="1"/>
          </p:nvPr>
        </p:nvSpPr>
        <p:spPr>
          <a:xfrm>
            <a:off x="457200" y="364876"/>
            <a:ext cx="8293993" cy="6172995"/>
          </a:xfrm>
          <a:prstGeom prst="rect">
            <a:avLst/>
          </a:prstGeom>
        </p:spPr>
        <p:txBody>
          <a:bodyPr/>
          <a:lstStyle/>
          <a:p>
            <a:pPr marL="308610" indent="-308610" algn="just" defTabSz="822959">
              <a:lnSpc>
                <a:spcPct val="95000"/>
              </a:lnSpc>
              <a:spcBef>
                <a:spcPts val="1000"/>
              </a:spcBef>
              <a:buChar char="•"/>
              <a:defRPr sz="2340"/>
            </a:pPr>
            <a:r>
              <a:t>La dimensione di un giacimento petrolifero è sempre stimata con ampi margini di errore, e quasi sempre in eccesso.</a:t>
            </a:r>
          </a:p>
          <a:p>
            <a:pPr marL="308610" indent="-308610" algn="just" defTabSz="822959">
              <a:lnSpc>
                <a:spcPct val="95000"/>
              </a:lnSpc>
              <a:spcBef>
                <a:spcPts val="1000"/>
              </a:spcBef>
              <a:buChar char="•"/>
              <a:defRPr sz="2340"/>
            </a:pPr>
            <a:r>
              <a:t>La parte del petrolio presente in un giacimento che è possibile e conveniente estrarre è anch’essa stimata in eccesso.</a:t>
            </a:r>
          </a:p>
          <a:p>
            <a:pPr marL="308610" indent="-308610" algn="just" defTabSz="822959">
              <a:lnSpc>
                <a:spcPct val="95000"/>
              </a:lnSpc>
              <a:spcBef>
                <a:spcPts val="1000"/>
              </a:spcBef>
              <a:buChar char="•"/>
              <a:defRPr sz="2340"/>
            </a:pPr>
            <a:r>
              <a:t>I paesi produttori hanno convenienza a sovrastimare le proprie riserve per avere più rilievo in sede internazionale, per attrarre gli investimenti, per non perdere la capacità di ottenere prestiti.</a:t>
            </a:r>
          </a:p>
          <a:p>
            <a:pPr marL="308610" indent="-308610" algn="just" defTabSz="822959">
              <a:lnSpc>
                <a:spcPct val="95000"/>
              </a:lnSpc>
              <a:spcBef>
                <a:spcPts val="1000"/>
              </a:spcBef>
              <a:buChar char="•"/>
              <a:defRPr sz="2340"/>
            </a:pPr>
            <a:r>
              <a:t>Sovrastimando le riserve a disposizione di una compagnia petrolifera si innalza il valore delle sue quotazioni borsistiche. </a:t>
            </a:r>
          </a:p>
          <a:p>
            <a:pPr marL="308610" indent="-308610" algn="just" defTabSz="822959">
              <a:lnSpc>
                <a:spcPct val="95000"/>
              </a:lnSpc>
              <a:spcBef>
                <a:spcPts val="1500"/>
              </a:spcBef>
              <a:buChar char="•"/>
              <a:defRPr sz="2340"/>
            </a:pPr>
            <a:r>
              <a:t>I paesi dell’OPEC hanno un interesse particolare a gonfiare le stime delle loro riserve, dal momento che ciascun paese può esportare in proporzione alle riserve stimate.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ENTRALI TERMOELETTRICHE"/>
          <p:cNvSpPr txBox="1"/>
          <p:nvPr/>
        </p:nvSpPr>
        <p:spPr>
          <a:xfrm>
            <a:off x="805755" y="390842"/>
            <a:ext cx="760958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  <a:tab pos="9423400" algn="l"/>
              </a:tabLst>
              <a:defRPr sz="4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CENTRALI TERMOELETTRICHE</a:t>
            </a:r>
          </a:p>
        </p:txBody>
      </p:sp>
      <p:sp>
        <p:nvSpPr>
          <p:cNvPr id="68" name="La prima centrale termoelettrica in Europa è stata costruita a Milano nel 1883. Aveva una potenza di 350kw generata da quattro dinamo ed era notevole per l’epoca, dell’ energia prodotta dalla centrale ne usufruivano i negozi vicini e i locali eleganti."/>
          <p:cNvSpPr txBox="1"/>
          <p:nvPr/>
        </p:nvSpPr>
        <p:spPr>
          <a:xfrm>
            <a:off x="197991" y="1397000"/>
            <a:ext cx="8804722" cy="1266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90487" algn="just">
              <a:lnSpc>
                <a:spcPct val="90000"/>
              </a:lnSpc>
              <a:spcBef>
                <a:spcPts val="14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  <a:tab pos="9423400" algn="l"/>
                <a:tab pos="9880600" algn="l"/>
              </a:tabLst>
              <a:defRPr sz="2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La prima centrale termoelettrica in Europa è stata costruita a Milano nel 1883. Aveva una potenza di 350kw generata da quattro dinamo ed era notevole per l’epoca, dell’ energia prodotta dalla centrale ne usufruivano i negozi vicini e i locali eleganti.</a:t>
            </a:r>
          </a:p>
        </p:txBody>
      </p:sp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" y="2942907"/>
            <a:ext cx="9090026" cy="3228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434" y="496486"/>
            <a:ext cx="8722388" cy="5849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742" y="517246"/>
            <a:ext cx="8725045" cy="5851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541222"/>
            <a:ext cx="8914241" cy="5779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708" y="445096"/>
            <a:ext cx="8837658" cy="5927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389" y="456016"/>
            <a:ext cx="8768694" cy="5880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132" y="179004"/>
            <a:ext cx="8782613" cy="6476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874" y="186594"/>
            <a:ext cx="8783580" cy="647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799" y="167763"/>
            <a:ext cx="8853191" cy="6528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878" y="233167"/>
            <a:ext cx="8825416" cy="6379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64" y="455179"/>
            <a:ext cx="8898431" cy="5952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700" y="475069"/>
            <a:ext cx="8827262" cy="5905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37" y="382531"/>
            <a:ext cx="8857065" cy="607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860" y="385143"/>
            <a:ext cx="8849836" cy="6071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049" y="425305"/>
            <a:ext cx="8777111" cy="6022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151" y="460511"/>
            <a:ext cx="8842808" cy="5966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04" y="469796"/>
            <a:ext cx="8797394" cy="5935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805" y="420566"/>
            <a:ext cx="8897359" cy="600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447" y="475630"/>
            <a:ext cx="8786103" cy="5927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74" y="443441"/>
            <a:ext cx="8896284" cy="600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e fonti energetiche primarie"/>
          <p:cNvSpPr txBox="1"/>
          <p:nvPr>
            <p:ph type="title"/>
          </p:nvPr>
        </p:nvSpPr>
        <p:spPr>
          <a:xfrm>
            <a:off x="787400" y="4191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Le fonti energetiche primarie</a:t>
            </a:r>
          </a:p>
        </p:txBody>
      </p:sp>
      <p:sp>
        <p:nvSpPr>
          <p:cNvPr id="47" name="Fonti fossili…"/>
          <p:cNvSpPr txBox="1"/>
          <p:nvPr>
            <p:ph type="body" sz="quarter" idx="1"/>
          </p:nvPr>
        </p:nvSpPr>
        <p:spPr>
          <a:xfrm>
            <a:off x="404812" y="2268537"/>
            <a:ext cx="3443288" cy="2665413"/>
          </a:xfrm>
          <a:prstGeom prst="rect">
            <a:avLst/>
          </a:prstGeom>
        </p:spPr>
        <p:txBody>
          <a:bodyPr/>
          <a:lstStyle/>
          <a:p>
            <a:pPr marL="164591" indent="-164591" defTabSz="438911">
              <a:lnSpc>
                <a:spcPct val="90000"/>
              </a:lnSpc>
              <a:spcBef>
                <a:spcPts val="2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  <a:r>
              <a:t>Fonti fossili</a:t>
            </a:r>
          </a:p>
          <a:p>
            <a:pPr lvl="1" marL="356615" indent="-137160" defTabSz="438911">
              <a:lnSpc>
                <a:spcPct val="90000"/>
              </a:lnSpc>
              <a:spcBef>
                <a:spcPts val="0"/>
              </a:spcBef>
              <a:defRPr sz="1919"/>
            </a:pPr>
          </a:p>
          <a:p>
            <a:pPr marL="164591" indent="-164591" defTabSz="438911">
              <a:lnSpc>
                <a:spcPct val="90000"/>
              </a:lnSpc>
              <a:spcBef>
                <a:spcPts val="3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</a:p>
          <a:p>
            <a:pPr marL="164591" indent="-164591" defTabSz="438911">
              <a:lnSpc>
                <a:spcPct val="90000"/>
              </a:lnSpc>
              <a:spcBef>
                <a:spcPts val="3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</a:p>
          <a:p>
            <a:pPr marL="164591" indent="-164591" defTabSz="438911">
              <a:lnSpc>
                <a:spcPct val="90000"/>
              </a:lnSpc>
              <a:spcBef>
                <a:spcPts val="2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  <a:r>
              <a:t>Fonte nucleare</a:t>
            </a:r>
          </a:p>
          <a:p>
            <a:pPr lvl="1" marL="356615" indent="-137160" defTabSz="438911">
              <a:lnSpc>
                <a:spcPct val="90000"/>
              </a:lnSpc>
              <a:spcBef>
                <a:spcPts val="0"/>
              </a:spcBef>
              <a:defRPr sz="1919"/>
            </a:pPr>
          </a:p>
          <a:p>
            <a:pPr marL="164591" indent="-164591" defTabSz="438911">
              <a:lnSpc>
                <a:spcPct val="90000"/>
              </a:lnSpc>
              <a:spcBef>
                <a:spcPts val="3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</a:p>
          <a:p>
            <a:pPr marL="164591" indent="-164591" defTabSz="438911">
              <a:lnSpc>
                <a:spcPct val="90000"/>
              </a:lnSpc>
              <a:spcBef>
                <a:spcPts val="3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</a:p>
          <a:p>
            <a:pPr marL="164591" indent="-164591" defTabSz="438911">
              <a:lnSpc>
                <a:spcPct val="90000"/>
              </a:lnSpc>
              <a:spcBef>
                <a:spcPts val="200"/>
              </a:spcBef>
              <a:buChar char="•"/>
              <a:defRPr b="1" sz="1919" u="sng">
                <a:solidFill>
                  <a:srgbClr val="009999"/>
                </a:solidFill>
              </a:defRPr>
            </a:pPr>
            <a:r>
              <a:t>Fonti rinnovabili</a:t>
            </a:r>
          </a:p>
        </p:txBody>
      </p:sp>
      <p:sp>
        <p:nvSpPr>
          <p:cNvPr id="48" name="petrolio…"/>
          <p:cNvSpPr txBox="1"/>
          <p:nvPr/>
        </p:nvSpPr>
        <p:spPr>
          <a:xfrm>
            <a:off x="3225800" y="1803400"/>
            <a:ext cx="5470525" cy="43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petrolio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carbone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gas naturale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uranio (plutonio), torio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deuterio, trizio</a:t>
            </a:r>
            <a:endParaRPr u="sng"/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energia idraulica, energia geotermica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energia eolica (vento)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energia solare (termica, fotovoltaica)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combustibile derivato dai rifiuti (CDR)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biomassa (legna da ardere)</a:t>
            </a:r>
          </a:p>
          <a:p>
            <a:pPr lvl="2" marL="1143000" indent="-228600">
              <a:lnSpc>
                <a:spcPct val="90000"/>
              </a:lnSpc>
              <a:buSzPct val="100000"/>
              <a:buChar char="•"/>
              <a:defRPr sz="2000"/>
            </a:pPr>
            <a:r>
              <a:t>biocombustibili (bioetanolo, biogas)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303" y="254517"/>
            <a:ext cx="8858252" cy="633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70" y="239702"/>
            <a:ext cx="8911796" cy="6374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66" y="125353"/>
            <a:ext cx="8545433" cy="6584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e fonti rinnovabili Esempi di reale potenzialità sul territorio italiano (301000 km2)  Supponiamo di voler produrre il fabbisogno elettrico italiano  (330·109 kWh/anno) con: - legna in centrali a biomassa  servono 1,5·106 km2 di boschi; - aeromotori  servono 233.000 macchine da 1 MW, ammesso   che il vento soffi sempre a 10 m/s; - pannelli fotovoltaici: servono  240.000 MW  6000 km2    (di cui 2000 di pannelli da pulire ogni 15-20 giorni!). - biodiesel: supponiamo di sostituire il fabbisogno italiano per i  trasporti (42 Mtep) con biodiesel (1 ton/ettaro): servono  480.000 km2 di colture.…"/>
          <p:cNvSpPr txBox="1"/>
          <p:nvPr/>
        </p:nvSpPr>
        <p:spPr>
          <a:xfrm>
            <a:off x="80337" y="145443"/>
            <a:ext cx="8852705" cy="62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</a:t>
            </a:r>
            <a:r>
              <a:rPr sz="3200"/>
              <a:t>Le fonti rinnovabili</a:t>
            </a:r>
            <a:br>
              <a:rPr b="0" sz="3200"/>
            </a:br>
            <a:r>
              <a:rPr sz="2500"/>
              <a:t>Esempi di reale potenzialità sul territorio italiano (301000 km</a:t>
            </a:r>
            <a:r>
              <a:rPr baseline="29919" sz="2500"/>
              <a:t>2</a:t>
            </a:r>
            <a:r>
              <a:rPr sz="2500"/>
              <a:t>)</a:t>
            </a:r>
            <a:br>
              <a:rPr sz="2500"/>
            </a:br>
            <a:br>
              <a:rPr sz="2500"/>
            </a:br>
            <a:r>
              <a:rPr b="0" sz="2500"/>
              <a:t>Supponiamo di voler produrre il fabbisogno elettrico italiano</a:t>
            </a:r>
            <a:br>
              <a:rPr b="0" sz="2500"/>
            </a:br>
            <a:r>
              <a:rPr b="0" sz="2500"/>
              <a:t>	(330·10</a:t>
            </a:r>
            <a:r>
              <a:rPr b="0" baseline="29919" sz="2500"/>
              <a:t>9</a:t>
            </a:r>
            <a:r>
              <a:rPr b="0" sz="2500"/>
              <a:t> kWh/anno) con:</a:t>
            </a:r>
            <a:br>
              <a:rPr b="0" sz="2500"/>
            </a:br>
            <a:r>
              <a:rPr b="0" sz="2500"/>
              <a:t>- </a:t>
            </a:r>
            <a:r>
              <a:rPr sz="2500">
                <a:solidFill>
                  <a:srgbClr val="FF0000"/>
                </a:solidFill>
              </a:rPr>
              <a:t>legna</a:t>
            </a:r>
            <a:r>
              <a:rPr b="0" sz="2500"/>
              <a:t> in centrali a biomassa </a:t>
            </a:r>
            <a:r>
              <a:rPr b="0" sz="25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sz="2500"/>
              <a:t> servono </a:t>
            </a:r>
            <a:r>
              <a:rPr sz="2500">
                <a:solidFill>
                  <a:srgbClr val="FF0000"/>
                </a:solidFill>
              </a:rPr>
              <a:t>1,5·10</a:t>
            </a:r>
            <a:r>
              <a:rPr baseline="29919" sz="2500">
                <a:solidFill>
                  <a:srgbClr val="FF0000"/>
                </a:solidFill>
              </a:rPr>
              <a:t>6</a:t>
            </a:r>
            <a:r>
              <a:rPr sz="2500">
                <a:solidFill>
                  <a:srgbClr val="FF0000"/>
                </a:solidFill>
              </a:rPr>
              <a:t> km</a:t>
            </a:r>
            <a:r>
              <a:rPr baseline="29919" sz="2500">
                <a:solidFill>
                  <a:srgbClr val="FF0000"/>
                </a:solidFill>
              </a:rPr>
              <a:t>2</a:t>
            </a:r>
            <a:r>
              <a:rPr b="0" sz="2500"/>
              <a:t> di boschi;</a:t>
            </a:r>
            <a:br>
              <a:rPr b="0" sz="2500"/>
            </a:br>
            <a:r>
              <a:rPr b="0" sz="2500"/>
              <a:t>- </a:t>
            </a:r>
            <a:r>
              <a:rPr sz="2500">
                <a:solidFill>
                  <a:srgbClr val="3333CC"/>
                </a:solidFill>
              </a:rPr>
              <a:t>aeromotori</a:t>
            </a:r>
            <a:r>
              <a:rPr b="0" sz="2500"/>
              <a:t> </a:t>
            </a:r>
            <a:r>
              <a:rPr b="0" sz="25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0" sz="2500"/>
              <a:t>servono </a:t>
            </a:r>
            <a:r>
              <a:rPr sz="2500">
                <a:solidFill>
                  <a:srgbClr val="3333CC"/>
                </a:solidFill>
              </a:rPr>
              <a:t>233.000 macchine da 1 MW</a:t>
            </a:r>
            <a:r>
              <a:rPr b="0" sz="2500"/>
              <a:t>, ammesso</a:t>
            </a:r>
            <a:br>
              <a:rPr b="0" sz="2500"/>
            </a:br>
            <a:r>
              <a:rPr b="0" sz="2500"/>
              <a:t>	 che il vento soffi sempre a 10 m/s;</a:t>
            </a:r>
            <a:br>
              <a:rPr b="0" sz="2500"/>
            </a:br>
            <a:r>
              <a:rPr b="0" sz="2500"/>
              <a:t>- </a:t>
            </a:r>
            <a:r>
              <a:rPr sz="2500">
                <a:solidFill>
                  <a:srgbClr val="008080"/>
                </a:solidFill>
              </a:rPr>
              <a:t>pannelli fotovoltaici: </a:t>
            </a:r>
            <a:r>
              <a:rPr b="0" sz="2500"/>
              <a:t>servono  </a:t>
            </a:r>
            <a:r>
              <a:rPr sz="2500">
                <a:solidFill>
                  <a:srgbClr val="008080"/>
                </a:solidFill>
              </a:rPr>
              <a:t>240.000 MW</a:t>
            </a:r>
            <a:r>
              <a:rPr b="0" sz="2500"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rPr sz="2500">
                <a:solidFill>
                  <a:srgbClr val="008080"/>
                </a:solidFill>
              </a:rPr>
              <a:t>6000 km</a:t>
            </a:r>
            <a:r>
              <a:rPr baseline="29919" sz="2500">
                <a:solidFill>
                  <a:srgbClr val="008080"/>
                </a:solidFill>
              </a:rPr>
              <a:t>2</a:t>
            </a:r>
            <a:r>
              <a:rPr b="0" baseline="29919" sz="2500"/>
              <a:t> 	</a:t>
            </a:r>
            <a:br>
              <a:rPr b="0" baseline="29919" sz="2500"/>
            </a:br>
            <a:r>
              <a:rPr b="0" baseline="29919" sz="2500"/>
              <a:t>	</a:t>
            </a:r>
            <a:r>
              <a:rPr b="0" sz="2500"/>
              <a:t>(di cui 2000 di pannelli da pulire ogni 15-20 giorni!).</a:t>
            </a:r>
            <a:br>
              <a:rPr b="0" sz="2500"/>
            </a:br>
            <a:r>
              <a:rPr sz="2500">
                <a:solidFill>
                  <a:srgbClr val="000099"/>
                </a:solidFill>
              </a:rPr>
              <a:t>- biodiesel:</a:t>
            </a:r>
            <a:r>
              <a:rPr sz="2500">
                <a:solidFill>
                  <a:srgbClr val="FF0000"/>
                </a:solidFill>
              </a:rPr>
              <a:t> </a:t>
            </a:r>
            <a:r>
              <a:rPr b="0" sz="2500"/>
              <a:t>supponiamo di sostituire il fabbisogno italiano per i</a:t>
            </a:r>
            <a:br>
              <a:rPr b="0" sz="2500"/>
            </a:br>
            <a:r>
              <a:rPr b="0" sz="2500"/>
              <a:t>	trasporti (42 Mtep) con </a:t>
            </a:r>
            <a:r>
              <a:rPr sz="2500"/>
              <a:t>biodiesel</a:t>
            </a:r>
            <a:r>
              <a:rPr b="0" sz="2500"/>
              <a:t> (1 ton/ettaro): servono</a:t>
            </a:r>
            <a:br>
              <a:rPr b="0" sz="2500"/>
            </a:br>
            <a:r>
              <a:rPr b="0" sz="2500"/>
              <a:t>	</a:t>
            </a:r>
            <a:r>
              <a:rPr sz="2500">
                <a:solidFill>
                  <a:srgbClr val="000099"/>
                </a:solidFill>
              </a:rPr>
              <a:t>480.000 km</a:t>
            </a:r>
            <a:r>
              <a:rPr baseline="29919" sz="2500">
                <a:solidFill>
                  <a:srgbClr val="000099"/>
                </a:solidFill>
              </a:rPr>
              <a:t>2</a:t>
            </a:r>
            <a:r>
              <a:rPr b="0" sz="2500"/>
              <a:t> di colture.</a:t>
            </a:r>
            <a:br>
              <a:rPr b="0" sz="2500"/>
            </a:br>
            <a:endParaRPr b="0" sz="2500"/>
          </a:p>
          <a:p>
            <a:pPr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2500">
                <a:solidFill>
                  <a:srgbClr val="FF0000"/>
                </a:solidFill>
              </a:rPr>
              <a:t>Per le fonti intermittenti ci vogliono sistemi integrativi:</a:t>
            </a:r>
            <a:br>
              <a:rPr i="1" sz="2500">
                <a:solidFill>
                  <a:srgbClr val="FF0000"/>
                </a:solidFill>
              </a:rPr>
            </a:br>
            <a:r>
              <a:rPr i="1" sz="2500">
                <a:solidFill>
                  <a:srgbClr val="FF0000"/>
                </a:solidFill>
              </a:rPr>
              <a:t>non sempre la potenza è disponibile quando serve.</a:t>
            </a:r>
            <a:br>
              <a:rPr i="1" sz="2500">
                <a:solidFill>
                  <a:srgbClr val="FF0000"/>
                </a:solidFill>
              </a:rPr>
            </a:b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251085"/>
            <a:ext cx="8596259" cy="4572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50" y="419536"/>
            <a:ext cx="8859550" cy="603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15" y="408901"/>
            <a:ext cx="8808985" cy="6146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082" y="289899"/>
            <a:ext cx="8630618" cy="6270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02" y="291944"/>
            <a:ext cx="8719598" cy="6167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749" y="254588"/>
            <a:ext cx="8539808" cy="6412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li usi prevalenti dell’energia"/>
          <p:cNvSpPr txBox="1"/>
          <p:nvPr>
            <p:ph type="title"/>
          </p:nvPr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defTabSz="859536">
              <a:defRPr sz="4230"/>
            </a:lvl1pPr>
          </a:lstStyle>
          <a:p>
            <a:pPr/>
            <a:r>
              <a:t>Gli usi prevalenti dell’energia</a:t>
            </a:r>
          </a:p>
        </p:txBody>
      </p:sp>
      <p:sp>
        <p:nvSpPr>
          <p:cNvPr id="51" name="Il fabbisogno prevalente di fonti energetiche riguarda:…"/>
          <p:cNvSpPr txBox="1"/>
          <p:nvPr>
            <p:ph type="body" idx="1"/>
          </p:nvPr>
        </p:nvSpPr>
        <p:spPr>
          <a:xfrm>
            <a:off x="367307" y="1917700"/>
            <a:ext cx="8434290" cy="4114800"/>
          </a:xfrm>
          <a:prstGeom prst="rect">
            <a:avLst/>
          </a:prstGeom>
        </p:spPr>
        <p:txBody>
          <a:bodyPr/>
          <a:lstStyle/>
          <a:p>
            <a:pPr marL="202310" indent="-202310" defTabSz="481425">
              <a:lnSpc>
                <a:spcPct val="90000"/>
              </a:lnSpc>
              <a:spcBef>
                <a:spcPts val="300"/>
              </a:spcBef>
              <a:buChar char="•"/>
              <a:defRPr sz="2359"/>
            </a:pPr>
            <a:r>
              <a:t>Il fabbisogno prevalente di fonti energetiche riguarda:</a:t>
            </a:r>
          </a:p>
          <a:p>
            <a:pPr marL="202310" indent="-202310" defTabSz="481425">
              <a:lnSpc>
                <a:spcPct val="90000"/>
              </a:lnSpc>
              <a:spcBef>
                <a:spcPts val="400"/>
              </a:spcBef>
              <a:buChar char="•"/>
              <a:defRPr sz="2359"/>
            </a:pPr>
          </a:p>
          <a:p>
            <a:pPr lvl="1" marL="438340" indent="-168592" defTabSz="481425">
              <a:lnSpc>
                <a:spcPct val="90000"/>
              </a:lnSpc>
              <a:spcBef>
                <a:spcPts val="0"/>
              </a:spcBef>
              <a:defRPr sz="2359"/>
            </a:pPr>
            <a:r>
              <a:t>la produzione diretta di mobilità (trasporti)</a:t>
            </a:r>
          </a:p>
          <a:p>
            <a:pPr lvl="1" marL="438340" indent="-168592" defTabSz="481425">
              <a:lnSpc>
                <a:spcPct val="90000"/>
              </a:lnSpc>
              <a:spcBef>
                <a:spcPts val="0"/>
              </a:spcBef>
              <a:defRPr sz="2359"/>
            </a:pPr>
            <a:r>
              <a:t>la produzione diretta di calore</a:t>
            </a:r>
          </a:p>
          <a:p>
            <a:pPr lvl="1" marL="438340" indent="-168592" defTabSz="481425">
              <a:lnSpc>
                <a:spcPct val="90000"/>
              </a:lnSpc>
              <a:spcBef>
                <a:spcPts val="0"/>
              </a:spcBef>
              <a:defRPr sz="2359"/>
            </a:pPr>
            <a:r>
              <a:t>la produzione diretta di elettricità</a:t>
            </a:r>
          </a:p>
          <a:p>
            <a:pPr marL="202310" indent="-202310" defTabSz="481425">
              <a:lnSpc>
                <a:spcPct val="90000"/>
              </a:lnSpc>
              <a:spcBef>
                <a:spcPts val="400"/>
              </a:spcBef>
              <a:buChar char="•"/>
              <a:defRPr sz="2359"/>
            </a:pPr>
          </a:p>
          <a:p>
            <a:pPr marL="202310" indent="-202310" defTabSz="481425">
              <a:lnSpc>
                <a:spcPct val="90000"/>
              </a:lnSpc>
              <a:spcBef>
                <a:spcPts val="300"/>
              </a:spcBef>
              <a:buChar char="•"/>
              <a:defRPr sz="2359"/>
            </a:pPr>
            <a:r>
              <a:t>Nei paesi industriali avanzati </a:t>
            </a:r>
          </a:p>
          <a:p>
            <a:pPr marL="202310" indent="-202310" defTabSz="481425">
              <a:lnSpc>
                <a:spcPct val="90000"/>
              </a:lnSpc>
              <a:spcBef>
                <a:spcPts val="400"/>
              </a:spcBef>
              <a:buChar char="•"/>
              <a:defRPr sz="2359"/>
            </a:pPr>
          </a:p>
          <a:p>
            <a:pPr lvl="1" marL="438340" indent="-168592" defTabSz="481425">
              <a:lnSpc>
                <a:spcPct val="90000"/>
              </a:lnSpc>
              <a:spcBef>
                <a:spcPts val="0"/>
              </a:spcBef>
              <a:defRPr sz="2359"/>
            </a:pPr>
            <a:r>
              <a:t>1/3 dell’energia primaria è utilizzato per produrre mobilità</a:t>
            </a:r>
          </a:p>
          <a:p>
            <a:pPr lvl="1" marL="438340" indent="-168592" defTabSz="481425">
              <a:lnSpc>
                <a:spcPct val="90000"/>
              </a:lnSpc>
              <a:spcBef>
                <a:spcPts val="0"/>
              </a:spcBef>
              <a:defRPr sz="2359"/>
            </a:pPr>
            <a:r>
              <a:t>1/3 dell’energia primaria è utilizzato per produrre calore</a:t>
            </a:r>
          </a:p>
          <a:p>
            <a:pPr lvl="1" marL="438340" indent="-168592" defTabSz="481425">
              <a:lnSpc>
                <a:spcPct val="90000"/>
              </a:lnSpc>
              <a:spcBef>
                <a:spcPts val="0"/>
              </a:spcBef>
              <a:defRPr sz="2359"/>
            </a:pPr>
            <a:r>
              <a:t>1/3 dell’energia primaria è utilizzato per produrre elettricità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580" y="320869"/>
            <a:ext cx="8827716" cy="6177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sumi Energetici in Italia"/>
          <p:cNvSpPr txBox="1"/>
          <p:nvPr/>
        </p:nvSpPr>
        <p:spPr>
          <a:xfrm>
            <a:off x="876300" y="359092"/>
            <a:ext cx="720159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  <a:tab pos="9423400" algn="l"/>
              </a:tabLst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Consumi Energetici in Italia</a:t>
            </a:r>
          </a:p>
        </p:txBody>
      </p:sp>
      <p:sp>
        <p:nvSpPr>
          <p:cNvPr id="130" name="In Italia i consumi elettrici sono stati nel 2015 pari a 315,2 miliardi di kWh (315,2 GWh). Questo dato contiene anche la parte di energia elettrica importata dall'estero, che incide per il 14,7% (circa 45 GWh) e la quota energia dispersa in rete equivalente a circa il 5%. Questo dato è chiamato anche consumo o fabbisogno lordo. Nel 2015 la composizione percentuale delle fonti energetiche è stata di: 60,2% NON rinnovabili e 39,8% rinnovabili."/>
          <p:cNvSpPr txBox="1"/>
          <p:nvPr/>
        </p:nvSpPr>
        <p:spPr>
          <a:xfrm>
            <a:off x="214312" y="1587500"/>
            <a:ext cx="8576420" cy="273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400"/>
              </a:spcBef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941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88200" algn="l"/>
                <a:tab pos="7632700" algn="l"/>
                <a:tab pos="8077200" algn="l"/>
                <a:tab pos="8534400" algn="l"/>
                <a:tab pos="8978900" algn="l"/>
                <a:tab pos="9423400" algn="l"/>
              </a:tabLst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In Italia i consumi elettrici sono stati nel 2015 pari a 315,2 miliardi di kWh (315,2 GWh). Questo dato contiene anche la parte di energia elettrica importata dall'estero, che incide per il 14,7% (circa 45 GWh) e la quota energia dispersa in rete equivalente a circa il 5%. Questo dato è chiamato anche consumo o fabbisogno lordo. Nel 2015 la composizione percentuale delle fonti energetiche è stata di:</a:t>
            </a:r>
            <a:r>
              <a:rPr b="1"/>
              <a:t> </a:t>
            </a:r>
            <a:r>
              <a:t>60,2% NON rinnovabili e 39,8% rinnovabili. </a:t>
            </a:r>
          </a:p>
        </p:txBody>
      </p:sp>
      <p:pic>
        <p:nvPicPr>
          <p:cNvPr id="13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691" y="4133424"/>
            <a:ext cx="2113609" cy="2508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150" y="1149350"/>
            <a:ext cx="7505700" cy="455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962" y="200705"/>
            <a:ext cx="8749238" cy="6442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814" y="183159"/>
            <a:ext cx="8652186" cy="6478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432" y="194160"/>
            <a:ext cx="8856468" cy="6476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391" y="228362"/>
            <a:ext cx="8817209" cy="6410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lcune fonti:…"/>
          <p:cNvSpPr txBox="1"/>
          <p:nvPr/>
        </p:nvSpPr>
        <p:spPr>
          <a:xfrm>
            <a:off x="270718" y="1066799"/>
            <a:ext cx="8655795" cy="28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4000"/>
            </a:pPr>
            <a:r>
              <a:t>Alcune fonti:</a:t>
            </a:r>
          </a:p>
          <a:p>
            <a:pPr lvl="1" marL="457200" indent="0" algn="just">
              <a:spcBef>
                <a:spcPts val="900"/>
              </a:spcBef>
              <a:buSzPct val="100000"/>
              <a:buChar char="•"/>
              <a:defRPr sz="2000"/>
            </a:pPr>
            <a:r>
              <a:t>Crati, Concorzio per la Ricerca e le Applicazioni Tecnologiche Innovative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http://www.crati.it/</a:t>
            </a:r>
            <a:r>
              <a:t>)</a:t>
            </a:r>
          </a:p>
          <a:p>
            <a:pPr lvl="1" marL="457200" indent="0" algn="just">
              <a:spcBef>
                <a:spcPts val="900"/>
              </a:spcBef>
              <a:buSzPct val="100000"/>
              <a:buChar char="•"/>
              <a:defRPr sz="2000"/>
            </a:pPr>
            <a:r>
              <a:t>Ing. Ugo Spezia, segretatio generale Associazione Italiana Nucleare</a:t>
            </a:r>
          </a:p>
          <a:p>
            <a:pPr lvl="1" marL="457200" indent="0" algn="just">
              <a:spcBef>
                <a:spcPts val="900"/>
              </a:spcBef>
              <a:buSzPct val="100000"/>
              <a:buChar char="•"/>
              <a:defRPr sz="2000"/>
            </a:pPr>
            <a:r>
              <a:t>Wikipedia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http://it.wikipedia.org/</a:t>
            </a:r>
            <a:r>
              <a:t>)</a:t>
            </a:r>
          </a:p>
          <a:p>
            <a:pPr lvl="1" marL="457200" indent="0" algn="just">
              <a:spcBef>
                <a:spcPts val="900"/>
              </a:spcBef>
              <a:buSzPct val="100000"/>
              <a:buChar char="•"/>
              <a:defRPr sz="2000"/>
            </a:pPr>
            <a:r>
              <a:t>Conferenza di Roberto Meregalli al L.S. Grassi di Lecco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https://www.slideshare.net/martinbuber/energia-2015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990" y="469203"/>
            <a:ext cx="8776085" cy="5921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146" y="430860"/>
            <a:ext cx="8770033" cy="5957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48" y="406922"/>
            <a:ext cx="8832173" cy="5999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e risorse petrolifere teoriche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Le risorse petrolifere teoriche</a:t>
            </a:r>
          </a:p>
        </p:txBody>
      </p:sp>
      <p:sp>
        <p:nvSpPr>
          <p:cNvPr id="60" name="Stima delle risorse petrolifere mondiali accessibili con tecnologie disponibili e quindi a costi di estrazione confrontabili con quelli correnti (“risorse convenzionali”):  1.020 miliardi di barili (Gbp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algn="just" defTabSz="905255">
              <a:lnSpc>
                <a:spcPct val="90000"/>
              </a:lnSpc>
              <a:spcBef>
                <a:spcPts val="600"/>
              </a:spcBef>
              <a:buChar char="•"/>
              <a:defRPr sz="2772"/>
            </a:pPr>
            <a:r>
              <a:t>Stima delle risorse petrolifere mondiali accessibili con tecnologie disponibili e quindi a costi di estrazione confrontabili con quelli correnti (“risorse convenzionali”):  </a:t>
            </a:r>
            <a:r>
              <a:rPr b="1">
                <a:solidFill>
                  <a:srgbClr val="009999"/>
                </a:solidFill>
              </a:rPr>
              <a:t>1.020 miliardi di barili </a:t>
            </a:r>
            <a:r>
              <a:t>(Gbp). </a:t>
            </a:r>
          </a:p>
          <a:p>
            <a:pPr marL="339470" indent="-339470" defTabSz="905255">
              <a:lnSpc>
                <a:spcPct val="90000"/>
              </a:lnSpc>
              <a:buChar char="•"/>
              <a:defRPr sz="2772"/>
            </a:pPr>
          </a:p>
          <a:p>
            <a:pPr marL="339470" indent="-339470" algn="just" defTabSz="905255">
              <a:lnSpc>
                <a:spcPct val="90000"/>
              </a:lnSpc>
              <a:spcBef>
                <a:spcPts val="600"/>
              </a:spcBef>
              <a:buChar char="•"/>
              <a:defRPr sz="2772"/>
            </a:pPr>
            <a:r>
              <a:t>Al tasso di produzione attuale (24 Gbp/anno) queste risorse sono tali da garantire una produzione abbondante e a prezzi non dissimili da quelli correnti ancora per oltre 40 anni.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 fattori di indeterminazione"/>
          <p:cNvSpPr txBox="1"/>
          <p:nvPr>
            <p:ph type="title"/>
          </p:nvPr>
        </p:nvSpPr>
        <p:spPr>
          <a:xfrm>
            <a:off x="685800" y="1524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I fattori di indeterminazione</a:t>
            </a:r>
          </a:p>
        </p:txBody>
      </p:sp>
      <p:sp>
        <p:nvSpPr>
          <p:cNvPr id="63" name="Le stime delle risorse petrolifere mondiali sono affette da tre cause principali di errore in eccesso:…"/>
          <p:cNvSpPr txBox="1"/>
          <p:nvPr>
            <p:ph type="body" idx="1"/>
          </p:nvPr>
        </p:nvSpPr>
        <p:spPr>
          <a:xfrm>
            <a:off x="250825" y="1484312"/>
            <a:ext cx="8497888" cy="4992688"/>
          </a:xfrm>
          <a:prstGeom prst="rect">
            <a:avLst/>
          </a:prstGeom>
        </p:spPr>
        <p:txBody>
          <a:bodyPr/>
          <a:lstStyle/>
          <a:p>
            <a:pPr marL="308610" indent="-308610" defTabSz="822959">
              <a:spcBef>
                <a:spcPts val="500"/>
              </a:spcBef>
              <a:buChar char="•"/>
              <a:defRPr sz="2700"/>
            </a:pPr>
            <a:r>
              <a:t>Le stime delle risorse petrolifere mondiali sono affette da tre cause principali di errore in eccesso:</a:t>
            </a:r>
          </a:p>
          <a:p>
            <a:pPr marL="308609" indent="-308609" defTabSz="822959">
              <a:spcBef>
                <a:spcPts val="600"/>
              </a:spcBef>
              <a:buChar char="•"/>
              <a:defRPr sz="2159"/>
            </a:pPr>
          </a:p>
          <a:p>
            <a:pPr lvl="1" marL="668654" indent="-257175" algn="just" defTabSz="822959">
              <a:spcBef>
                <a:spcPts val="0"/>
              </a:spcBef>
              <a:defRPr sz="2250"/>
            </a:pPr>
            <a:r>
              <a:t>si fondano sulle valutazioni dei paesi produttori e delle compagnie petrolifere (che hanno interesse a sovrastimare la loro capacità produttiva residua);</a:t>
            </a:r>
          </a:p>
          <a:p>
            <a:pPr lvl="1" marL="668654" indent="-257175" defTabSz="822959">
              <a:spcBef>
                <a:spcPts val="0"/>
              </a:spcBef>
              <a:defRPr sz="2250"/>
            </a:pPr>
          </a:p>
          <a:p>
            <a:pPr lvl="1" marL="668654" indent="-257175" algn="just" defTabSz="822959">
              <a:spcBef>
                <a:spcPts val="0"/>
              </a:spcBef>
              <a:defRPr sz="2250"/>
            </a:pPr>
            <a:r>
              <a:t>si basano sull’assunzione che la produzione di greggio dai giacimenti possa rimanere costante - o crescere - nei prossimi anni senza particolari problemi tecnici;</a:t>
            </a:r>
          </a:p>
          <a:p>
            <a:pPr lvl="1" marL="668654" indent="-257175" defTabSz="822959">
              <a:spcBef>
                <a:spcPts val="0"/>
              </a:spcBef>
              <a:defRPr sz="2250"/>
            </a:pPr>
          </a:p>
          <a:p>
            <a:pPr lvl="1" marL="668654" indent="-257175" defTabSz="822959">
              <a:spcBef>
                <a:spcPts val="0"/>
              </a:spcBef>
              <a:defRPr sz="2250"/>
            </a:pPr>
            <a:r>
              <a:t>assumono che l’ultimo barile di petrolio possa essere pompato da un giacimento con la stessa facilità (e quindi allo stesso costo) del primo.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prism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