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13004800" cy="9753600"/>
  <p:notesSz cx="6858000" cy="9144000"/>
  <p:defaultTextStyle>
    <a:lvl1pPr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1pPr>
    <a:lvl2pPr indent="2286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2pPr>
    <a:lvl3pPr indent="4572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3pPr>
    <a:lvl4pPr indent="6858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4pPr>
    <a:lvl5pPr indent="9144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5pPr>
    <a:lvl6pPr indent="11430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6pPr>
    <a:lvl7pPr indent="13716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7pPr>
    <a:lvl8pPr indent="16002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8pPr>
    <a:lvl9pPr indent="18288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82A2F"/>
        </a:fontRef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70000" y="26162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Titolo Testo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70000" y="5207000"/>
            <a:ext cx="10464800" cy="166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uno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due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tre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quattro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Livello 5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181100" y="6794500"/>
            <a:ext cx="10642600" cy="1511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Titolo Testo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181100" y="8382000"/>
            <a:ext cx="10642600" cy="93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uno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due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tre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quattro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Livello 5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Titolo Testo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609600" y="1155700"/>
            <a:ext cx="5994400" cy="3568700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>
                <a:solidFill>
                  <a:srgbClr val="FFFFFF"/>
                </a:solidFill>
              </a:rPr>
              <a:t>Titolo Testo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609600" y="4762500"/>
            <a:ext cx="59944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uno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due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tre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quattro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Livello 5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Titolo Testo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Titolo Testo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uno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due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tre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quattro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Livello 5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Titolo Testo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1270000" y="2946400"/>
            <a:ext cx="5270500" cy="6096000"/>
          </a:xfrm>
          <a:prstGeom prst="rect">
            <a:avLst/>
          </a:prstGeom>
        </p:spPr>
        <p:txBody>
          <a:bodyPr/>
          <a:lstStyle>
            <a:lvl1pPr marL="4826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1pPr>
            <a:lvl2pPr marL="9652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2pPr>
            <a:lvl3pPr marL="14478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3pPr>
            <a:lvl4pPr marL="19304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4pPr>
            <a:lvl5pPr marL="24130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Corpo livello uno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Corpo livello due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Corpo livello tre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Corpo livello quattro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Livello 5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uno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due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tre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quattro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Livello 5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Titolo Testo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uno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due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tre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quattro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Livello 5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spd="med" advClick="1"/>
  <p:txStyles>
    <p:titleStyle>
      <a:lvl1pPr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1pPr>
      <a:lvl2pPr indent="2286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2pPr>
      <a:lvl3pPr indent="4572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3pPr>
      <a:lvl4pPr indent="6858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4pPr>
      <a:lvl5pPr indent="9144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5pPr>
      <a:lvl6pPr indent="11430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6pPr>
      <a:lvl7pPr indent="13716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7pPr>
      <a:lvl8pPr indent="16002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8pPr>
      <a:lvl9pPr indent="18288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9pPr>
    </p:titleStyle>
    <p:bodyStyle>
      <a:lvl1pPr marL="571500" indent="-571500" defTabSz="457200">
        <a:spcBef>
          <a:spcPts val="3600"/>
        </a:spcBef>
        <a:buSzPct val="43000"/>
        <a:buBlip>
          <a:blip r:embed="rId3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1pPr>
      <a:lvl2pPr marL="1143000" indent="-571500" defTabSz="457200">
        <a:spcBef>
          <a:spcPts val="3600"/>
        </a:spcBef>
        <a:buSzPct val="43000"/>
        <a:buBlip>
          <a:blip r:embed="rId3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2pPr>
      <a:lvl3pPr marL="1714500" indent="-571500" defTabSz="457200">
        <a:spcBef>
          <a:spcPts val="3600"/>
        </a:spcBef>
        <a:buSzPct val="43000"/>
        <a:buBlip>
          <a:blip r:embed="rId3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3pPr>
      <a:lvl4pPr marL="2286000" indent="-571500" defTabSz="457200">
        <a:spcBef>
          <a:spcPts val="3600"/>
        </a:spcBef>
        <a:buSzPct val="43000"/>
        <a:buBlip>
          <a:blip r:embed="rId3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4pPr>
      <a:lvl5pPr marL="2857500" indent="-571500" defTabSz="457200">
        <a:spcBef>
          <a:spcPts val="3600"/>
        </a:spcBef>
        <a:buSzPct val="43000"/>
        <a:buBlip>
          <a:blip r:embed="rId3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5pPr>
      <a:lvl6pPr marL="3429000" indent="-571500" defTabSz="457200">
        <a:spcBef>
          <a:spcPts val="3600"/>
        </a:spcBef>
        <a:buSzPct val="43000"/>
        <a:buBlip>
          <a:blip r:embed="rId3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6pPr>
      <a:lvl7pPr marL="4000500" indent="-571500" defTabSz="457200">
        <a:spcBef>
          <a:spcPts val="3600"/>
        </a:spcBef>
        <a:buSzPct val="43000"/>
        <a:buBlip>
          <a:blip r:embed="rId3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7pPr>
      <a:lvl8pPr marL="4572000" indent="-571500" defTabSz="457200">
        <a:spcBef>
          <a:spcPts val="3600"/>
        </a:spcBef>
        <a:buSzPct val="43000"/>
        <a:buBlip>
          <a:blip r:embed="rId3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8pPr>
      <a:lvl9pPr marL="5143500" indent="-571500" defTabSz="457200">
        <a:spcBef>
          <a:spcPts val="3600"/>
        </a:spcBef>
        <a:buSzPct val="43000"/>
        <a:buBlip>
          <a:blip r:embed="rId3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9pPr>
    </p:bodyStyle>
    <p:otherStyle>
      <a:lvl1pPr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1pPr>
      <a:lvl2pPr indent="2286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2pPr>
      <a:lvl3pPr indent="4572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3pPr>
      <a:lvl4pPr indent="6858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4pPr>
      <a:lvl5pPr indent="9144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5pPr>
      <a:lvl6pPr indent="11430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6pPr>
      <a:lvl7pPr indent="13716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7pPr>
      <a:lvl8pPr indent="16002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8pPr>
      <a:lvl9pPr indent="18288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8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5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tif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6.jpeg"/><Relationship Id="rId4" Type="http://schemas.openxmlformats.org/officeDocument/2006/relationships/image" Target="../media/image17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8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9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0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4.tif"/><Relationship Id="rId4" Type="http://schemas.openxmlformats.org/officeDocument/2006/relationships/image" Target="../media/image5.tif"/><Relationship Id="rId5" Type="http://schemas.openxmlformats.org/officeDocument/2006/relationships/image" Target="../media/image6.tif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7.tif"/><Relationship Id="rId4" Type="http://schemas.openxmlformats.org/officeDocument/2006/relationships/image" Target="../media/image8.tif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9.tif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0.tif"/><Relationship Id="rId4" Type="http://schemas.openxmlformats.org/officeDocument/2006/relationships/image" Target="../media/image10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hyperlink" Target="http://mitescienza.blogspot.it" TargetMode="External"/><Relationship Id="rId4" Type="http://schemas.openxmlformats.org/officeDocument/2006/relationships/hyperlink" Target="mailto:stefano.covino@brera.inaf.it" TargetMode="External"/><Relationship Id="rId5" Type="http://schemas.openxmlformats.org/officeDocument/2006/relationships/image" Target="../media/image21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3.tif"/><Relationship Id="rId6" Type="http://schemas.openxmlformats.org/officeDocument/2006/relationships/image" Target="../media/image7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5.jpeg"/><Relationship Id="rId4" Type="http://schemas.openxmlformats.org/officeDocument/2006/relationships/image" Target="../media/image6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7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.g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Scienza e </a:t>
            </a:r>
            <a:endParaRPr sz="72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pseudo-scienza</a:t>
            </a: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xfrm>
            <a:off x="952500" y="5702300"/>
            <a:ext cx="10464800" cy="1663700"/>
          </a:xfrm>
          <a:prstGeom prst="rect">
            <a:avLst/>
          </a:prstGeom>
        </p:spPr>
        <p:txBody>
          <a:bodyPr/>
          <a:lstStyle/>
          <a:p>
            <a:pPr lvl="0" algn="l" defTabSz="425195">
              <a:defRPr sz="1800">
                <a:solidFill>
                  <a:srgbClr val="000000"/>
                </a:solidFill>
              </a:defRPr>
            </a:pPr>
            <a:r>
              <a:rPr sz="3348">
                <a:solidFill>
                  <a:srgbClr val="FFFFFF"/>
                </a:solidFill>
              </a:rPr>
              <a:t>Stefano Covino</a:t>
            </a:r>
            <a:endParaRPr sz="3348">
              <a:solidFill>
                <a:srgbClr val="FFFFFF"/>
              </a:solidFill>
            </a:endParaRPr>
          </a:p>
          <a:p>
            <a:pPr lvl="0" algn="l" defTabSz="425195">
              <a:defRPr sz="1800">
                <a:solidFill>
                  <a:srgbClr val="000000"/>
                </a:solidFill>
              </a:defRPr>
            </a:pPr>
            <a:r>
              <a:rPr sz="3348">
                <a:solidFill>
                  <a:srgbClr val="FFFFFF"/>
                </a:solidFill>
              </a:rPr>
              <a:t>INAF / Osservatorio Astronomico di Brera</a:t>
            </a:r>
          </a:p>
        </p:txBody>
      </p:sp>
      <p:pic>
        <p:nvPicPr>
          <p:cNvPr id="34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8550" y="7912100"/>
            <a:ext cx="1206500" cy="1206500"/>
          </a:xfrm>
          <a:prstGeom prst="rect">
            <a:avLst/>
          </a:prstGeom>
          <a:ln w="88900">
            <a:miter lim="400000"/>
          </a:ln>
        </p:spPr>
      </p:pic>
      <p:pic>
        <p:nvPicPr>
          <p:cNvPr id="35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19350" y="7912100"/>
            <a:ext cx="1984376" cy="1206500"/>
          </a:xfrm>
          <a:prstGeom prst="rect">
            <a:avLst/>
          </a:prstGeom>
          <a:ln w="88900">
            <a:miter lim="400000"/>
          </a:ln>
        </p:spPr>
      </p:pic>
      <p:pic>
        <p:nvPicPr>
          <p:cNvPr id="36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19802" y="623129"/>
            <a:ext cx="7165196" cy="1720899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88620">
              <a:defRPr sz="612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20">
                <a:solidFill>
                  <a:srgbClr val="FFFFFF"/>
                </a:solidFill>
              </a:rPr>
              <a:t>Ma ne vale la pena per malattie non gravi?</a:t>
            </a:r>
          </a:p>
        </p:txBody>
      </p:sp>
      <p:sp>
        <p:nvSpPr>
          <p:cNvPr id="73" name="Shape 7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531494" indent="-531494" algn="just" defTabSz="425195">
              <a:spcBef>
                <a:spcPts val="3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48">
                <a:solidFill>
                  <a:srgbClr val="FFFFFF"/>
                </a:solidFill>
              </a:rPr>
              <a:t>Prima di tutto va detto che un vaccino non produce nulla di diverso dall'immunità ottenuta guarendo da un'infezione.</a:t>
            </a:r>
            <a:endParaRPr sz="3348">
              <a:solidFill>
                <a:srgbClr val="FFFFFF"/>
              </a:solidFill>
            </a:endParaRPr>
          </a:p>
          <a:p>
            <a:pPr lvl="0" marL="531494" indent="-531494" algn="just" defTabSz="425195">
              <a:spcBef>
                <a:spcPts val="3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48">
                <a:solidFill>
                  <a:srgbClr val="FFFFFF"/>
                </a:solidFill>
              </a:rPr>
              <a:t>Non c'è nulla, in sostanza, di "naturale" nell'immunità post-malattia o di "artificiale" in quella post-vaccinazione.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Malattie lievi?</a:t>
            </a:r>
          </a:p>
        </p:txBody>
      </p:sp>
      <p:sp>
        <p:nvSpPr>
          <p:cNvPr id="76" name="Shape 76"/>
          <p:cNvSpPr/>
          <p:nvPr>
            <p:ph type="body" idx="1"/>
          </p:nvPr>
        </p:nvSpPr>
        <p:spPr>
          <a:xfrm>
            <a:off x="660876" y="2768600"/>
            <a:ext cx="11073925" cy="6501806"/>
          </a:xfrm>
          <a:prstGeom prst="rect">
            <a:avLst/>
          </a:prstGeom>
        </p:spPr>
        <p:txBody>
          <a:bodyPr/>
          <a:lstStyle/>
          <a:p>
            <a:pPr lvl="0" marL="411480" indent="-411480" algn="just" defTabSz="329184">
              <a:spcBef>
                <a:spcPts val="25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592">
                <a:solidFill>
                  <a:srgbClr val="FFFFFF"/>
                </a:solidFill>
              </a:rPr>
              <a:t>Quale è il rischio che ci sentiamo di accettare?</a:t>
            </a:r>
            <a:endParaRPr sz="2592">
              <a:solidFill>
                <a:srgbClr val="FFFFFF"/>
              </a:solidFill>
            </a:endParaRPr>
          </a:p>
          <a:p>
            <a:pPr lvl="0" marL="411480" indent="-411480" algn="just" defTabSz="329184">
              <a:spcBef>
                <a:spcPts val="25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592">
                <a:solidFill>
                  <a:srgbClr val="FFFFFF"/>
                </a:solidFill>
              </a:rPr>
              <a:t>Il morbillo, ad esempio, è una malattia che in casi RARI può presentare complicanze. In un caso su 1000 può dare complicanze di tipo meningo-encefalitico, spesso altamente invalidanti o mortali.</a:t>
            </a:r>
            <a:endParaRPr sz="2592">
              <a:solidFill>
                <a:srgbClr val="FFFFFF"/>
              </a:solidFill>
            </a:endParaRPr>
          </a:p>
          <a:p>
            <a:pPr lvl="0" marL="411480" indent="-411480" algn="just" defTabSz="329184">
              <a:spcBef>
                <a:spcPts val="25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592">
                <a:solidFill>
                  <a:srgbClr val="FFFFFF"/>
                </a:solidFill>
              </a:rPr>
              <a:t>In Italia negli anni 1990-99 si sono avuti, in media, 24000 casi di morbillo/anno. 200-300 di questi anni dato complicanze gravi.</a:t>
            </a:r>
            <a:endParaRPr sz="2592">
              <a:solidFill>
                <a:srgbClr val="FFFFFF"/>
              </a:solidFill>
            </a:endParaRPr>
          </a:p>
          <a:p>
            <a:pPr lvl="0" marL="411480" indent="-411480" algn="just" defTabSz="329184">
              <a:spcBef>
                <a:spcPts val="25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592">
                <a:solidFill>
                  <a:srgbClr val="FFFFFF"/>
                </a:solidFill>
              </a:rPr>
              <a:t>In seguito ad una campagna di vaccinazione i casi si sono ridotti del 75%. Quanti bimbi sono oggi sani  grazie alle campagne di vaccinazione?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Ma anche i vaccini hanno dei rischi...</a:t>
            </a:r>
          </a:p>
        </p:txBody>
      </p:sp>
      <p:sp>
        <p:nvSpPr>
          <p:cNvPr id="79" name="Shape 7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91490" indent="-491490" algn="just" defTabSz="393192">
              <a:spcBef>
                <a:spcPts val="30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096">
                <a:solidFill>
                  <a:srgbClr val="FFFFFF"/>
                </a:solidFill>
              </a:rPr>
              <a:t>Vero. Non esiste niente che non abbia in assoluto effetti collaterali possibili.</a:t>
            </a:r>
            <a:endParaRPr sz="3096">
              <a:solidFill>
                <a:srgbClr val="FFFFFF"/>
              </a:solidFill>
            </a:endParaRPr>
          </a:p>
          <a:p>
            <a:pPr lvl="0" marL="491490" indent="-491490" algn="just" defTabSz="393192">
              <a:spcBef>
                <a:spcPts val="30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096">
                <a:solidFill>
                  <a:srgbClr val="FFFFFF"/>
                </a:solidFill>
              </a:rPr>
              <a:t>Ad esempio è noto che il vaccino può generare shock anafilattico. Come per altro pressoché tutto... </a:t>
            </a:r>
            <a:endParaRPr sz="3096">
              <a:solidFill>
                <a:srgbClr val="FFFFFF"/>
              </a:solidFill>
            </a:endParaRPr>
          </a:p>
          <a:p>
            <a:pPr lvl="1" marL="982980" indent="-491490" algn="just" defTabSz="393192">
              <a:spcBef>
                <a:spcPts val="30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096">
                <a:solidFill>
                  <a:srgbClr val="FFFFFF"/>
                </a:solidFill>
              </a:rPr>
              <a:t>Negli Stati Uniti su 70 milioni di dosi di vaccino per il morbillo si sono registrati 33 casi di reazione allergica grave.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52043">
              <a:defRPr sz="5544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544">
                <a:solidFill>
                  <a:srgbClr val="FFFFFF"/>
                </a:solidFill>
              </a:rPr>
              <a:t>E la relazione fra vaccinazioni ed autismo?</a:t>
            </a:r>
          </a:p>
        </p:txBody>
      </p:sp>
      <p:sp>
        <p:nvSpPr>
          <p:cNvPr id="82" name="Shape 8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377190" indent="-377190" algn="just" defTabSz="301752"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376">
                <a:solidFill>
                  <a:srgbClr val="FFFFFF"/>
                </a:solidFill>
              </a:rPr>
              <a:t>Questo è uno dei punti più dibattuti, ed in effetti si basa su un articolo scientifico realmente pubblicato su "Lancet" nel 1998 da Andrew Wakefield.</a:t>
            </a:r>
            <a:endParaRPr sz="2376">
              <a:solidFill>
                <a:srgbClr val="FFFFFF"/>
              </a:solidFill>
            </a:endParaRPr>
          </a:p>
          <a:p>
            <a:pPr lvl="0" marL="377190" indent="-377190" algn="just" defTabSz="301752"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376">
                <a:solidFill>
                  <a:srgbClr val="FFFFFF"/>
                </a:solidFill>
              </a:rPr>
              <a:t>In questo studio ed altri successivi l'autore rivendicava l'evidenza di una relazione fra vaccinazione ed insorgenza di autismo.</a:t>
            </a:r>
            <a:endParaRPr sz="2376">
              <a:solidFill>
                <a:srgbClr val="FFFFFF"/>
              </a:solidFill>
            </a:endParaRPr>
          </a:p>
          <a:p>
            <a:pPr lvl="0" marL="377190" indent="-377190" algn="just" defTabSz="301752"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376">
                <a:solidFill>
                  <a:srgbClr val="FFFFFF"/>
                </a:solidFill>
              </a:rPr>
              <a:t>In seguito a questi studi migliaia di lavori sono stati pubblicati ed in nessun caso si è riusciti a confermare il risultato di Wakefield, al contrario appare esserci evidenza che le vaccinazioni addirittura riducono il rischio di autismo.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L'inchiesta</a:t>
            </a:r>
          </a:p>
        </p:txBody>
      </p:sp>
      <p:sp>
        <p:nvSpPr>
          <p:cNvPr id="85" name="Shape 8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388620" indent="-388620" algn="just" defTabSz="310895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48">
                <a:solidFill>
                  <a:srgbClr val="FFFFFF"/>
                </a:solidFill>
              </a:rPr>
              <a:t>Nel 2004 il quotidiano inglese "The Guardian" dimostrò che Wakefield aveva ricevuto soldi da un gruppo di persone legato ad una causa legale per risarcimenti da danni da vaccinazione.</a:t>
            </a:r>
            <a:endParaRPr sz="2448">
              <a:solidFill>
                <a:srgbClr val="FFFFFF"/>
              </a:solidFill>
            </a:endParaRPr>
          </a:p>
          <a:p>
            <a:pPr lvl="0" marL="388620" indent="-388620" algn="just" defTabSz="310895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48">
                <a:solidFill>
                  <a:srgbClr val="FFFFFF"/>
                </a:solidFill>
              </a:rPr>
              <a:t>E l'equivalente dell'ordine dei medici inglese cominciò una procedura di inchiesta nei confronti di Wakefield per, sostanzialmente, frode.</a:t>
            </a:r>
            <a:endParaRPr sz="2448">
              <a:solidFill>
                <a:srgbClr val="FFFFFF"/>
              </a:solidFill>
            </a:endParaRPr>
          </a:p>
          <a:p>
            <a:pPr lvl="0" marL="388620" indent="-388620" algn="just" defTabSz="310895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48">
                <a:solidFill>
                  <a:srgbClr val="FFFFFF"/>
                </a:solidFill>
              </a:rPr>
              <a:t>Nel 2010 "Lancet" ritira l'articolo originale, e nel 2012 Wakefield è stato radiato dalla professione medica. </a:t>
            </a:r>
            <a:endParaRPr sz="2448">
              <a:solidFill>
                <a:srgbClr val="FFFFFF"/>
              </a:solidFill>
            </a:endParaRPr>
          </a:p>
          <a:p>
            <a:pPr lvl="0" marL="388620" indent="-388620" algn="just" defTabSz="310895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48">
                <a:solidFill>
                  <a:srgbClr val="FFFFFF"/>
                </a:solidFill>
              </a:rPr>
              <a:t>Una storia triste con i contorni della tragedia...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type="title"/>
          </p:nvPr>
        </p:nvSpPr>
        <p:spPr>
          <a:xfrm>
            <a:off x="1270000" y="63618"/>
            <a:ext cx="10464801" cy="25400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Conclusioni</a:t>
            </a:r>
          </a:p>
        </p:txBody>
      </p:sp>
      <p:sp>
        <p:nvSpPr>
          <p:cNvPr id="88" name="Shape 8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34340" indent="-434340" algn="just" defTabSz="347472">
              <a:spcBef>
                <a:spcPts val="27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36">
                <a:solidFill>
                  <a:srgbClr val="FFFFFF"/>
                </a:solidFill>
              </a:rPr>
              <a:t>I vaccini sono una cosa seria, non delle tisane...</a:t>
            </a:r>
            <a:endParaRPr sz="2736">
              <a:solidFill>
                <a:srgbClr val="FFFFFF"/>
              </a:solidFill>
            </a:endParaRPr>
          </a:p>
          <a:p>
            <a:pPr lvl="0" marL="434340" indent="-434340" algn="just" defTabSz="347472">
              <a:spcBef>
                <a:spcPts val="27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36">
                <a:solidFill>
                  <a:srgbClr val="FFFFFF"/>
                </a:solidFill>
              </a:rPr>
              <a:t>Non ci si può improvvisare apprendisti stregoni, ed ogni passaggio delle campagne di vaccinazione va condotta sotto stretto controllo medico.</a:t>
            </a:r>
            <a:endParaRPr sz="2736">
              <a:solidFill>
                <a:srgbClr val="FFFFFF"/>
              </a:solidFill>
            </a:endParaRPr>
          </a:p>
          <a:p>
            <a:pPr lvl="0" marL="434340" indent="-434340" algn="just" defTabSz="347472">
              <a:spcBef>
                <a:spcPts val="27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36">
                <a:solidFill>
                  <a:srgbClr val="FFFFFF"/>
                </a:solidFill>
              </a:rPr>
              <a:t>Ed è un dovere sociale. Campagne di vaccinazione di massa con meno di, grossomodo, l'80% di successo permettono che varie patologie sopravvivano nelle popolazioni.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type="title"/>
          </p:nvPr>
        </p:nvSpPr>
        <p:spPr>
          <a:xfrm>
            <a:off x="1270000" y="541065"/>
            <a:ext cx="10464800" cy="186427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Il metodo Stamina</a:t>
            </a:r>
          </a:p>
        </p:txBody>
      </p:sp>
      <p:sp>
        <p:nvSpPr>
          <p:cNvPr id="91" name="Shape 91"/>
          <p:cNvSpPr/>
          <p:nvPr>
            <p:ph type="body" idx="1"/>
          </p:nvPr>
        </p:nvSpPr>
        <p:spPr>
          <a:xfrm>
            <a:off x="1270000" y="2403125"/>
            <a:ext cx="10464801" cy="3128782"/>
          </a:xfrm>
          <a:prstGeom prst="rect">
            <a:avLst/>
          </a:prstGeom>
        </p:spPr>
        <p:txBody>
          <a:bodyPr/>
          <a:lstStyle/>
          <a:p>
            <a:pPr lvl="0" marL="485775" indent="-485775" algn="just" defTabSz="388620">
              <a:spcBef>
                <a:spcPts val="30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060">
                <a:solidFill>
                  <a:srgbClr val="FFFFFF"/>
                </a:solidFill>
              </a:rPr>
              <a:t>Vicenda complessa con un aspetto mediatico probabilmente dominante.</a:t>
            </a:r>
            <a:endParaRPr sz="3060">
              <a:solidFill>
                <a:srgbClr val="FFFFFF"/>
              </a:solidFill>
            </a:endParaRPr>
          </a:p>
          <a:p>
            <a:pPr lvl="0" marL="485775" indent="-485775" algn="just" defTabSz="388620">
              <a:spcBef>
                <a:spcPts val="30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060">
                <a:solidFill>
                  <a:srgbClr val="FFFFFF"/>
                </a:solidFill>
              </a:rPr>
              <a:t>Esistono aspetti anche di rilevanza penale, dei quali sostanzialmente non mi occuperò.  </a:t>
            </a:r>
          </a:p>
        </p:txBody>
      </p:sp>
      <p:pic>
        <p:nvPicPr>
          <p:cNvPr id="92" name="IMG_0412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23021" y="5867562"/>
            <a:ext cx="5316863" cy="3683999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G_041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3679" y="609124"/>
            <a:ext cx="4113237" cy="3427697"/>
          </a:xfrm>
          <a:prstGeom prst="rect">
            <a:avLst/>
          </a:prstGeom>
          <a:ln w="88900">
            <a:miter lim="400000"/>
          </a:ln>
        </p:spPr>
      </p:pic>
      <p:pic>
        <p:nvPicPr>
          <p:cNvPr id="95" name="IMG_0413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11904" y="260143"/>
            <a:ext cx="3214615" cy="2401040"/>
          </a:xfrm>
          <a:prstGeom prst="rect">
            <a:avLst/>
          </a:prstGeom>
          <a:ln w="88900">
            <a:miter lim="400000"/>
          </a:ln>
        </p:spPr>
      </p:pic>
      <p:pic>
        <p:nvPicPr>
          <p:cNvPr id="96" name="IMG_0415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4460" y="5021424"/>
            <a:ext cx="5860233" cy="4377088"/>
          </a:xfrm>
          <a:prstGeom prst="rect">
            <a:avLst/>
          </a:prstGeom>
          <a:ln w="88900">
            <a:miter lim="400000"/>
          </a:ln>
        </p:spPr>
      </p:pic>
      <p:pic>
        <p:nvPicPr>
          <p:cNvPr id="97" name="IMG_0417.jpe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51755" y="6254854"/>
            <a:ext cx="5234534" cy="2889192"/>
          </a:xfrm>
          <a:prstGeom prst="rect">
            <a:avLst/>
          </a:prstGeom>
          <a:ln w="88900">
            <a:miter lim="400000"/>
          </a:ln>
        </p:spPr>
      </p:pic>
      <p:pic>
        <p:nvPicPr>
          <p:cNvPr id="98" name="IMG_0418.jpe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14250" y="2913640"/>
            <a:ext cx="5892912" cy="2701769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type="title"/>
          </p:nvPr>
        </p:nvSpPr>
        <p:spPr>
          <a:xfrm>
            <a:off x="737017" y="203200"/>
            <a:ext cx="11881015" cy="206031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Ma di cosa si tratta?</a:t>
            </a:r>
          </a:p>
        </p:txBody>
      </p:sp>
      <p:pic>
        <p:nvPicPr>
          <p:cNvPr id="101" name="IMG_041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0906" y="2200422"/>
            <a:ext cx="8013237" cy="7248617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type="title"/>
          </p:nvPr>
        </p:nvSpPr>
        <p:spPr>
          <a:xfrm>
            <a:off x="630420" y="203200"/>
            <a:ext cx="11743960" cy="181666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Le cellule staminali</a:t>
            </a:r>
          </a:p>
        </p:txBody>
      </p:sp>
      <p:sp>
        <p:nvSpPr>
          <p:cNvPr id="104" name="Shape 104"/>
          <p:cNvSpPr/>
          <p:nvPr>
            <p:ph type="body" idx="1"/>
          </p:nvPr>
        </p:nvSpPr>
        <p:spPr>
          <a:xfrm>
            <a:off x="500980" y="2206385"/>
            <a:ext cx="6353212" cy="6864830"/>
          </a:xfrm>
          <a:prstGeom prst="rect">
            <a:avLst/>
          </a:prstGeom>
        </p:spPr>
        <p:txBody>
          <a:bodyPr/>
          <a:lstStyle/>
          <a:p>
            <a:pPr lvl="0" marL="411480" indent="-411480" algn="just" defTabSz="329184">
              <a:spcBef>
                <a:spcPts val="25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592">
                <a:solidFill>
                  <a:srgbClr val="FFFFFF"/>
                </a:solidFill>
              </a:rPr>
              <a:t>Le cellule staminali sono cellule primitive non specializzate, dotate della capacità di trasformarsi in cellule più specializzate tramite un processo noto come differenziamento cellulare.</a:t>
            </a:r>
            <a:endParaRPr sz="2592">
              <a:solidFill>
                <a:srgbClr val="FFFFFF"/>
              </a:solidFill>
            </a:endParaRPr>
          </a:p>
          <a:p>
            <a:pPr lvl="0" marL="411480" indent="-411480" algn="just" defTabSz="329184">
              <a:spcBef>
                <a:spcPts val="25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592">
                <a:solidFill>
                  <a:srgbClr val="FFFFFF"/>
                </a:solidFill>
              </a:rPr>
              <a:t>Si possono prelevare da varie parti del corpo e sono oggetto di studio per la cura di varie malattie degenerative.</a:t>
            </a:r>
          </a:p>
        </p:txBody>
      </p:sp>
      <p:pic>
        <p:nvPicPr>
          <p:cNvPr id="105" name="IMG_0420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76488" y="3088791"/>
            <a:ext cx="5641953" cy="476745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Isteria mediatica?</a:t>
            </a:r>
          </a:p>
        </p:txBody>
      </p:sp>
      <p:sp>
        <p:nvSpPr>
          <p:cNvPr id="39" name="Shape 39"/>
          <p:cNvSpPr/>
          <p:nvPr>
            <p:ph type="body" idx="1"/>
          </p:nvPr>
        </p:nvSpPr>
        <p:spPr>
          <a:xfrm>
            <a:off x="314374" y="3276600"/>
            <a:ext cx="4736307" cy="5740400"/>
          </a:xfrm>
          <a:prstGeom prst="rect">
            <a:avLst/>
          </a:prstGeom>
        </p:spPr>
        <p:txBody>
          <a:bodyPr/>
          <a:lstStyle/>
          <a:p>
            <a:pPr lvl="0" marL="371474" indent="-371474" algn="just" defTabSz="297179"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1950">
                <a:solidFill>
                  <a:srgbClr val="FFFFFF"/>
                </a:solidFill>
              </a:rPr>
              <a:t>siamo bombardati da informazioni di ogni genere;</a:t>
            </a:r>
            <a:endParaRPr sz="1950">
              <a:solidFill>
                <a:srgbClr val="FFFFFF"/>
              </a:solidFill>
            </a:endParaRPr>
          </a:p>
          <a:p>
            <a:pPr lvl="0" marL="371474" indent="-371474" algn="just" defTabSz="297179"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1950">
                <a:solidFill>
                  <a:srgbClr val="FFFFFF"/>
                </a:solidFill>
              </a:rPr>
              <a:t>il metodo “di Bella”, la pericolosità dei vaccini, il metodo “Stamina”, le scie chimiche, ecc.</a:t>
            </a:r>
            <a:endParaRPr sz="1950">
              <a:solidFill>
                <a:srgbClr val="FFFFFF"/>
              </a:solidFill>
            </a:endParaRPr>
          </a:p>
          <a:p>
            <a:pPr lvl="0" marL="371474" indent="-371474" algn="just" defTabSz="297179"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1950">
                <a:solidFill>
                  <a:srgbClr val="FFFFFF"/>
                </a:solidFill>
              </a:rPr>
              <a:t>Ma quanto c’è di vero in tutto questo?</a:t>
            </a:r>
            <a:endParaRPr sz="1950">
              <a:solidFill>
                <a:srgbClr val="FFFFFF"/>
              </a:solidFill>
            </a:endParaRPr>
          </a:p>
          <a:p>
            <a:pPr lvl="0" marL="371474" indent="-371474" algn="just" defTabSz="297179"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1950">
                <a:solidFill>
                  <a:srgbClr val="FFFFFF"/>
                </a:solidFill>
              </a:rPr>
              <a:t>E, soprattutto, come fare ad orientarsi nel mare di “voci  urlanti” (e spesso discordanti)?</a:t>
            </a:r>
          </a:p>
        </p:txBody>
      </p:sp>
      <p:pic>
        <p:nvPicPr>
          <p:cNvPr id="40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16550" y="3625850"/>
            <a:ext cx="6997700" cy="47879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type="title"/>
          </p:nvPr>
        </p:nvSpPr>
        <p:spPr>
          <a:xfrm>
            <a:off x="470525" y="203200"/>
            <a:ext cx="12261717" cy="254000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FFFFFF"/>
                </a:solidFill>
              </a:rPr>
              <a:t>Quindi la cura funziona?</a:t>
            </a:r>
          </a:p>
        </p:txBody>
      </p:sp>
      <p:sp>
        <p:nvSpPr>
          <p:cNvPr id="108" name="Shape 108"/>
          <p:cNvSpPr/>
          <p:nvPr>
            <p:ph type="body" idx="1"/>
          </p:nvPr>
        </p:nvSpPr>
        <p:spPr>
          <a:xfrm>
            <a:off x="539051" y="2768600"/>
            <a:ext cx="8873464" cy="6220086"/>
          </a:xfrm>
          <a:prstGeom prst="rect">
            <a:avLst/>
          </a:prstGeom>
        </p:spPr>
        <p:txBody>
          <a:bodyPr/>
          <a:lstStyle/>
          <a:p>
            <a:pPr lvl="0" marL="360045" indent="-360045" algn="just" defTabSz="288036">
              <a:spcBef>
                <a:spcPts val="22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268">
                <a:solidFill>
                  <a:srgbClr val="FFFFFF"/>
                </a:solidFill>
              </a:rPr>
              <a:t>Le terapie tramite cellule staminali sono un argomento di ricerca molto promettente ed attuale.</a:t>
            </a:r>
            <a:endParaRPr sz="2268">
              <a:solidFill>
                <a:srgbClr val="FFFFFF"/>
              </a:solidFill>
            </a:endParaRPr>
          </a:p>
          <a:p>
            <a:pPr lvl="0" marL="360045" indent="-360045" algn="just" defTabSz="288036">
              <a:spcBef>
                <a:spcPts val="22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268">
                <a:solidFill>
                  <a:srgbClr val="FFFFFF"/>
                </a:solidFill>
              </a:rPr>
              <a:t>In alcuni casi si sono registrati successi, ma in diversi altri invece insuccessi.</a:t>
            </a:r>
            <a:endParaRPr sz="2268">
              <a:solidFill>
                <a:srgbClr val="FFFFFF"/>
              </a:solidFill>
            </a:endParaRPr>
          </a:p>
          <a:p>
            <a:pPr lvl="0" marL="360045" indent="-360045" algn="just" defTabSz="288036">
              <a:spcBef>
                <a:spcPts val="22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268">
                <a:solidFill>
                  <a:srgbClr val="FFFFFF"/>
                </a:solidFill>
              </a:rPr>
              <a:t>Per evitare equivoci, quindi, non si tratta di un campo di ricerca nuovo, ed al mondo ci sono migliaia di ricercatori che si dedicano a ricerche nel settore.</a:t>
            </a:r>
            <a:endParaRPr sz="2268">
              <a:solidFill>
                <a:srgbClr val="FFFFFF"/>
              </a:solidFill>
            </a:endParaRPr>
          </a:p>
          <a:p>
            <a:pPr lvl="0" marL="360045" indent="-360045" algn="just" defTabSz="288036">
              <a:spcBef>
                <a:spcPts val="22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268">
                <a:solidFill>
                  <a:srgbClr val="FFFFFF"/>
                </a:solidFill>
              </a:rPr>
              <a:t>Non esiste, per altro, la "cura" con le staminali, ma diverse terapie fra loro anche completamente indipendenti.</a:t>
            </a:r>
          </a:p>
        </p:txBody>
      </p:sp>
      <p:pic>
        <p:nvPicPr>
          <p:cNvPr id="109" name="IMG_042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79005" y="2582714"/>
            <a:ext cx="2650404" cy="2650404"/>
          </a:xfrm>
          <a:prstGeom prst="rect">
            <a:avLst/>
          </a:prstGeom>
          <a:ln w="88900">
            <a:miter lim="400000"/>
          </a:ln>
        </p:spPr>
      </p:pic>
      <p:pic>
        <p:nvPicPr>
          <p:cNvPr id="110" name="IMG_0422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08953" y="5403944"/>
            <a:ext cx="2693292" cy="4025246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type="title"/>
          </p:nvPr>
        </p:nvSpPr>
        <p:spPr>
          <a:xfrm>
            <a:off x="767472" y="203200"/>
            <a:ext cx="8606973" cy="2540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Il problema</a:t>
            </a:r>
          </a:p>
        </p:txBody>
      </p:sp>
      <p:sp>
        <p:nvSpPr>
          <p:cNvPr id="113" name="Shape 113"/>
          <p:cNvSpPr/>
          <p:nvPr>
            <p:ph type="body" idx="1"/>
          </p:nvPr>
        </p:nvSpPr>
        <p:spPr>
          <a:xfrm>
            <a:off x="622805" y="2768600"/>
            <a:ext cx="12002839" cy="6357139"/>
          </a:xfrm>
          <a:prstGeom prst="rect">
            <a:avLst/>
          </a:prstGeom>
        </p:spPr>
        <p:txBody>
          <a:bodyPr/>
          <a:lstStyle/>
          <a:p>
            <a:pPr lvl="0" marL="474344" indent="-474344" algn="just" defTabSz="379475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988">
                <a:solidFill>
                  <a:srgbClr val="FFFFFF"/>
                </a:solidFill>
              </a:rPr>
              <a:t>Il problema non è nell'argomento di ricerca.</a:t>
            </a:r>
            <a:endParaRPr sz="2988">
              <a:solidFill>
                <a:srgbClr val="FFFFFF"/>
              </a:solidFill>
            </a:endParaRPr>
          </a:p>
          <a:p>
            <a:pPr lvl="0" marL="474344" indent="-474344" algn="just" defTabSz="379475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988">
                <a:solidFill>
                  <a:srgbClr val="FFFFFF"/>
                </a:solidFill>
              </a:rPr>
              <a:t>Sta nel fatto che fino ad oggi non è mai stato possibile condurre verifiche serie ed indipendenti sull'efficacia della terapia.</a:t>
            </a:r>
            <a:endParaRPr sz="2988">
              <a:solidFill>
                <a:srgbClr val="FFFFFF"/>
              </a:solidFill>
            </a:endParaRPr>
          </a:p>
          <a:p>
            <a:pPr lvl="0" marL="474344" indent="-474344" algn="just" defTabSz="379475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988">
                <a:solidFill>
                  <a:srgbClr val="FFFFFF"/>
                </a:solidFill>
              </a:rPr>
              <a:t>I proponenti la terapia non hanno mai voluto pubblicare i dettagli della stessa.</a:t>
            </a:r>
            <a:endParaRPr sz="2988">
              <a:solidFill>
                <a:srgbClr val="FFFFFF"/>
              </a:solidFill>
            </a:endParaRPr>
          </a:p>
          <a:p>
            <a:pPr lvl="0" marL="474344" indent="-474344" algn="just" defTabSz="379475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988">
                <a:solidFill>
                  <a:srgbClr val="FFFFFF"/>
                </a:solidFill>
              </a:rPr>
              <a:t>Si sono pronunciati a favore dell'efficacia della terapia solo gli ideatori e le famiglie di alcuni pazienti.</a:t>
            </a:r>
          </a:p>
        </p:txBody>
      </p:sp>
      <p:pic>
        <p:nvPicPr>
          <p:cNvPr id="114" name="IMG_0423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24447" y="322147"/>
            <a:ext cx="2332210" cy="2302106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title"/>
          </p:nvPr>
        </p:nvSpPr>
        <p:spPr>
          <a:xfrm>
            <a:off x="462910" y="203200"/>
            <a:ext cx="8896308" cy="2540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Ed ancora...</a:t>
            </a:r>
          </a:p>
        </p:txBody>
      </p:sp>
      <p:sp>
        <p:nvSpPr>
          <p:cNvPr id="117" name="Shape 11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11480" indent="-411480" algn="just" defTabSz="329184">
              <a:spcBef>
                <a:spcPts val="25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592">
                <a:solidFill>
                  <a:srgbClr val="FFFFFF"/>
                </a:solidFill>
              </a:rPr>
              <a:t>Il non accettare di sottoporre la terapia a verifiche indipendenti ed oggettive, applicando tutti i criteri del caso, è inspiegabile (assumendo la buona fede).</a:t>
            </a:r>
            <a:endParaRPr sz="2592">
              <a:solidFill>
                <a:srgbClr val="FFFFFF"/>
              </a:solidFill>
            </a:endParaRPr>
          </a:p>
          <a:p>
            <a:pPr lvl="0" marL="411480" indent="-411480" algn="just" defTabSz="329184">
              <a:spcBef>
                <a:spcPts val="25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592">
                <a:solidFill>
                  <a:srgbClr val="FFFFFF"/>
                </a:solidFill>
              </a:rPr>
              <a:t>L'efficacia dichiarata appare non essere verificata, e se reale potenzialmente causata dalle terapie coadiuvanti a cui i pazienti sono anche sottoposti.</a:t>
            </a:r>
            <a:endParaRPr sz="2592">
              <a:solidFill>
                <a:srgbClr val="FFFFFF"/>
              </a:solidFill>
            </a:endParaRPr>
          </a:p>
          <a:p>
            <a:pPr lvl="0" marL="411480" indent="-411480" algn="just" defTabSz="329184">
              <a:spcBef>
                <a:spcPts val="25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592">
                <a:solidFill>
                  <a:srgbClr val="FFFFFF"/>
                </a:solidFill>
              </a:rPr>
              <a:t>Le verifiche indipendenti su 36 pazienti ricoverati agli Spedali Civili di Brescia segnalavano miglioramenti in soli tre casi, e sempre però su testimonianza degli stessi o dei famigliari.</a:t>
            </a:r>
          </a:p>
        </p:txBody>
      </p:sp>
      <p:pic>
        <p:nvPicPr>
          <p:cNvPr id="118" name="IMG_042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91456" y="191053"/>
            <a:ext cx="2779313" cy="2564294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title"/>
          </p:nvPr>
        </p:nvSpPr>
        <p:spPr>
          <a:xfrm>
            <a:off x="908333" y="203200"/>
            <a:ext cx="11188133" cy="173291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Scienza e politica</a:t>
            </a:r>
          </a:p>
        </p:txBody>
      </p:sp>
      <p:sp>
        <p:nvSpPr>
          <p:cNvPr id="121" name="Shape 121"/>
          <p:cNvSpPr/>
          <p:nvPr>
            <p:ph type="body" idx="1"/>
          </p:nvPr>
        </p:nvSpPr>
        <p:spPr>
          <a:xfrm>
            <a:off x="287787" y="2075721"/>
            <a:ext cx="5751703" cy="7004334"/>
          </a:xfrm>
          <a:prstGeom prst="rect">
            <a:avLst/>
          </a:prstGeom>
        </p:spPr>
        <p:txBody>
          <a:bodyPr/>
          <a:lstStyle/>
          <a:p>
            <a:pPr lvl="0" marL="371474" indent="-371474" algn="just" defTabSz="297179"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340">
                <a:solidFill>
                  <a:srgbClr val="FFFFFF"/>
                </a:solidFill>
              </a:rPr>
              <a:t>Un punto particolarmente ambiguo della vicenda è il ruolo non limpido delle autorità politiche in Lombardia ed in altre regioni.</a:t>
            </a:r>
            <a:endParaRPr sz="2340">
              <a:solidFill>
                <a:srgbClr val="FFFFFF"/>
              </a:solidFill>
            </a:endParaRPr>
          </a:p>
          <a:p>
            <a:pPr lvl="0" marL="371474" indent="-371474" algn="just" defTabSz="297179"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340">
                <a:solidFill>
                  <a:srgbClr val="FFFFFF"/>
                </a:solidFill>
              </a:rPr>
              <a:t>Al contrario esiste una fortissima pressione internazionale perché il Governo Italiano non autorizzi sperimentazioni tramite il metodo Vannoni in quanto, sostanzialmente, privo di alcuna validità scientifica. </a:t>
            </a:r>
          </a:p>
        </p:txBody>
      </p:sp>
      <p:pic>
        <p:nvPicPr>
          <p:cNvPr id="122" name="IMG_0416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14018" y="2562559"/>
            <a:ext cx="6273276" cy="6414566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Conclusioni</a:t>
            </a:r>
          </a:p>
        </p:txBody>
      </p:sp>
      <p:sp>
        <p:nvSpPr>
          <p:cNvPr id="125" name="Shape 125"/>
          <p:cNvSpPr/>
          <p:nvPr>
            <p:ph type="body" idx="1"/>
          </p:nvPr>
        </p:nvSpPr>
        <p:spPr>
          <a:xfrm>
            <a:off x="683718" y="2418354"/>
            <a:ext cx="11637365" cy="6715000"/>
          </a:xfrm>
          <a:prstGeom prst="rect">
            <a:avLst/>
          </a:prstGeom>
        </p:spPr>
        <p:txBody>
          <a:bodyPr/>
          <a:lstStyle/>
          <a:p>
            <a:pPr lvl="0" marL="365759" indent="-365759" algn="just" defTabSz="292607"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304">
                <a:solidFill>
                  <a:srgbClr val="FFFFFF"/>
                </a:solidFill>
              </a:rPr>
              <a:t>L'efficacia, o meno, di una terapia certamente non può essere decisa con il consenso popolare.</a:t>
            </a:r>
            <a:endParaRPr sz="2304">
              <a:solidFill>
                <a:srgbClr val="FFFFFF"/>
              </a:solidFill>
            </a:endParaRPr>
          </a:p>
          <a:p>
            <a:pPr lvl="0" marL="365759" indent="-365759" algn="just" defTabSz="292607"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304">
                <a:solidFill>
                  <a:srgbClr val="FFFFFF"/>
                </a:solidFill>
              </a:rPr>
              <a:t>La sollevazione mediatica e popolare in supporto al protocollo, va detto senza mezzi termini, è impropria oltre che improduttiva.</a:t>
            </a:r>
            <a:endParaRPr sz="2304">
              <a:solidFill>
                <a:srgbClr val="FFFFFF"/>
              </a:solidFill>
            </a:endParaRPr>
          </a:p>
          <a:p>
            <a:pPr lvl="0" marL="365759" indent="-365759" algn="just" defTabSz="292607"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304">
                <a:solidFill>
                  <a:srgbClr val="FFFFFF"/>
                </a:solidFill>
              </a:rPr>
              <a:t>Il ruolo di alcuni ambienti politici in alcune regioni a riguardo di questa vicenda appare fortemente ambiguo.</a:t>
            </a:r>
            <a:endParaRPr sz="2304">
              <a:solidFill>
                <a:srgbClr val="FFFFFF"/>
              </a:solidFill>
            </a:endParaRPr>
          </a:p>
          <a:p>
            <a:pPr lvl="0" marL="365759" indent="-365759" algn="just" defTabSz="292607"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304">
                <a:solidFill>
                  <a:srgbClr val="FFFFFF"/>
                </a:solidFill>
              </a:rPr>
              <a:t>In pratica non esiste alcun aspetto della vicenda che possa dirsi ben posto. Allo stato attuale non esistono argomenti solidi per giustificare l'utilizzo di soldi pubblici per questa terapia.</a:t>
            </a:r>
            <a:endParaRPr sz="2304">
              <a:solidFill>
                <a:srgbClr val="FFFFFF"/>
              </a:solidFill>
            </a:endParaRPr>
          </a:p>
          <a:p>
            <a:pPr lvl="0" marL="365759" indent="-365759" algn="just" defTabSz="292607"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304">
                <a:solidFill>
                  <a:srgbClr val="FFFFFF"/>
                </a:solidFill>
              </a:rPr>
              <a:t>Ed esistono, purtroppo, validi argomenti per dubitare dell'onestà, almeno intellettuale, di diversi protagonisti di questa vicenda. 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title"/>
          </p:nvPr>
        </p:nvSpPr>
        <p:spPr>
          <a:xfrm>
            <a:off x="630419" y="402959"/>
            <a:ext cx="8005463" cy="25400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Informazione?</a:t>
            </a:r>
          </a:p>
        </p:txBody>
      </p:sp>
      <p:sp>
        <p:nvSpPr>
          <p:cNvPr id="128" name="Shape 128"/>
          <p:cNvSpPr/>
          <p:nvPr>
            <p:ph type="body" idx="1"/>
          </p:nvPr>
        </p:nvSpPr>
        <p:spPr>
          <a:xfrm>
            <a:off x="539050" y="3415794"/>
            <a:ext cx="11926699" cy="5816541"/>
          </a:xfrm>
          <a:prstGeom prst="rect">
            <a:avLst/>
          </a:prstGeom>
        </p:spPr>
        <p:txBody>
          <a:bodyPr/>
          <a:lstStyle/>
          <a:p>
            <a:pPr lvl="0" marL="537209" indent="-537209" algn="just" defTabSz="429768">
              <a:spcBef>
                <a:spcPts val="3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84">
                <a:solidFill>
                  <a:srgbClr val="FFFFFF"/>
                </a:solidFill>
              </a:rPr>
              <a:t>Un esempio di grande interesse che mostra il ruolo spesso nefasto dell'informazione generalista è quello sul tema, noto e dibattuto, del cosiddetto "femminicidio".</a:t>
            </a:r>
            <a:endParaRPr sz="3384">
              <a:solidFill>
                <a:srgbClr val="FFFFFF"/>
              </a:solidFill>
            </a:endParaRPr>
          </a:p>
          <a:p>
            <a:pPr lvl="0" marL="537209" indent="-537209" algn="just" defTabSz="429768">
              <a:spcBef>
                <a:spcPts val="3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84">
                <a:solidFill>
                  <a:srgbClr val="FFFFFF"/>
                </a:solidFill>
              </a:rPr>
              <a:t>Il tema ha diverse valenze. Dall'emergenza vera e propria a considerazioni sociologiche sul ruolo della donna in Italia.</a:t>
            </a:r>
          </a:p>
        </p:txBody>
      </p:sp>
      <p:pic>
        <p:nvPicPr>
          <p:cNvPr id="129" name="IMG_0425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49974" y="304800"/>
            <a:ext cx="3648427" cy="273632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9800" y="755650"/>
            <a:ext cx="4968527" cy="3302000"/>
          </a:xfrm>
          <a:prstGeom prst="rect">
            <a:avLst/>
          </a:prstGeom>
          <a:ln w="88900">
            <a:miter lim="400000"/>
          </a:ln>
        </p:spPr>
      </p:pic>
      <p:pic>
        <p:nvPicPr>
          <p:cNvPr id="132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23000" y="5892800"/>
            <a:ext cx="6350000" cy="3302000"/>
          </a:xfrm>
          <a:prstGeom prst="rect">
            <a:avLst/>
          </a:prstGeom>
          <a:ln w="88900">
            <a:miter lim="400000"/>
          </a:ln>
        </p:spPr>
      </p:pic>
      <p:pic>
        <p:nvPicPr>
          <p:cNvPr id="133" name="pasted-image.tif"/>
          <p:cNvPicPr/>
          <p:nvPr/>
        </p:nvPicPr>
        <p:blipFill>
          <a:blip r:embed="rId4">
            <a:extLst/>
          </a:blip>
          <a:srcRect l="4027" t="0" r="3379" b="0"/>
          <a:stretch>
            <a:fillRect/>
          </a:stretch>
        </p:blipFill>
        <p:spPr>
          <a:xfrm>
            <a:off x="7023352" y="1536700"/>
            <a:ext cx="5644750" cy="3441444"/>
          </a:xfrm>
          <a:prstGeom prst="rect">
            <a:avLst/>
          </a:prstGeom>
          <a:ln w="88900">
            <a:miter lim="400000"/>
          </a:ln>
        </p:spPr>
      </p:pic>
      <p:pic>
        <p:nvPicPr>
          <p:cNvPr id="134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2616" y="5220443"/>
            <a:ext cx="4956099" cy="33020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title"/>
          </p:nvPr>
        </p:nvSpPr>
        <p:spPr>
          <a:xfrm>
            <a:off x="460325" y="304800"/>
            <a:ext cx="12347626" cy="1511697"/>
          </a:xfrm>
          <a:prstGeom prst="rect">
            <a:avLst/>
          </a:prstGeom>
        </p:spPr>
        <p:txBody>
          <a:bodyPr/>
          <a:lstStyle>
            <a:lvl1pPr>
              <a:defRPr sz="6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FFFFFF"/>
                </a:solidFill>
              </a:rPr>
              <a:t>I dati</a:t>
            </a:r>
          </a:p>
        </p:txBody>
      </p:sp>
      <p:sp>
        <p:nvSpPr>
          <p:cNvPr id="137" name="Shape 137"/>
          <p:cNvSpPr/>
          <p:nvPr>
            <p:ph type="body" idx="1"/>
          </p:nvPr>
        </p:nvSpPr>
        <p:spPr>
          <a:xfrm>
            <a:off x="459581" y="1752600"/>
            <a:ext cx="12096602" cy="3489177"/>
          </a:xfrm>
          <a:prstGeom prst="rect">
            <a:avLst/>
          </a:prstGeom>
        </p:spPr>
        <p:txBody>
          <a:bodyPr/>
          <a:lstStyle/>
          <a:p>
            <a:pPr lvl="0" marL="342900" indent="-342900" algn="just" defTabSz="274320">
              <a:spcBef>
                <a:spcPts val="2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160">
                <a:solidFill>
                  <a:srgbClr val="FFFFFF"/>
                </a:solidFill>
              </a:rPr>
              <a:t>In Italia stiamo assistendo ad un calo degli omicidi molto netto dagli anni ’90.</a:t>
            </a:r>
            <a:endParaRPr sz="2160">
              <a:solidFill>
                <a:srgbClr val="FFFFFF"/>
              </a:solidFill>
            </a:endParaRPr>
          </a:p>
          <a:p>
            <a:pPr lvl="1" marL="685800" indent="-342900" algn="just" defTabSz="274320">
              <a:spcBef>
                <a:spcPts val="2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160">
                <a:solidFill>
                  <a:srgbClr val="FFFFFF"/>
                </a:solidFill>
              </a:rPr>
              <a:t>1991: 3,38 omicidi/100000 abitanti</a:t>
            </a:r>
            <a:endParaRPr sz="2160">
              <a:solidFill>
                <a:srgbClr val="FFFFFF"/>
              </a:solidFill>
            </a:endParaRPr>
          </a:p>
          <a:p>
            <a:pPr lvl="1" marL="685800" indent="-342900" algn="just" defTabSz="274320">
              <a:spcBef>
                <a:spcPts val="2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160">
                <a:solidFill>
                  <a:srgbClr val="FFFFFF"/>
                </a:solidFill>
              </a:rPr>
              <a:t>2008: 1,02 omicidi/100000 abitanti</a:t>
            </a:r>
            <a:endParaRPr sz="2160">
              <a:solidFill>
                <a:srgbClr val="FFFFFF"/>
              </a:solidFill>
            </a:endParaRPr>
          </a:p>
          <a:p>
            <a:pPr lvl="0" marL="342900" indent="-342900" algn="just" defTabSz="274320">
              <a:spcBef>
                <a:spcPts val="2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160">
                <a:solidFill>
                  <a:srgbClr val="FFFFFF"/>
                </a:solidFill>
              </a:rPr>
              <a:t>Questo calo così vistoso è solo parzialmente dipendente dal variato modus operandi della criminalità organizzata.</a:t>
            </a:r>
          </a:p>
        </p:txBody>
      </p:sp>
      <p:pic>
        <p:nvPicPr>
          <p:cNvPr id="138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87138" y="5472883"/>
            <a:ext cx="6136173" cy="3872608"/>
          </a:xfrm>
          <a:prstGeom prst="rect">
            <a:avLst/>
          </a:prstGeom>
          <a:ln w="88900">
            <a:miter lim="400000"/>
          </a:ln>
        </p:spPr>
      </p:pic>
      <p:pic>
        <p:nvPicPr>
          <p:cNvPr id="139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815" y="5480050"/>
            <a:ext cx="5862531" cy="3872607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25195">
              <a:defRPr sz="6696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696">
                <a:solidFill>
                  <a:srgbClr val="FFFFFF"/>
                </a:solidFill>
              </a:rPr>
              <a:t>E gli omicidi con donne come vittime?</a:t>
            </a:r>
          </a:p>
        </p:txBody>
      </p:sp>
      <p:sp>
        <p:nvSpPr>
          <p:cNvPr id="142" name="Shape 142"/>
          <p:cNvSpPr/>
          <p:nvPr>
            <p:ph type="body" idx="1"/>
          </p:nvPr>
        </p:nvSpPr>
        <p:spPr>
          <a:xfrm>
            <a:off x="456307" y="2864395"/>
            <a:ext cx="11930063" cy="6660606"/>
          </a:xfrm>
          <a:prstGeom prst="rect">
            <a:avLst/>
          </a:prstGeom>
        </p:spPr>
        <p:txBody>
          <a:bodyPr/>
          <a:lstStyle/>
          <a:p>
            <a:pPr lvl="0" marL="394334" indent="-394334" defTabSz="315468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84">
                <a:solidFill>
                  <a:srgbClr val="FFFFFF"/>
                </a:solidFill>
              </a:rPr>
              <a:t>Sono in calo anch’essi:</a:t>
            </a:r>
            <a:endParaRPr sz="2484">
              <a:solidFill>
                <a:srgbClr val="FFFFFF"/>
              </a:solidFill>
            </a:endParaRPr>
          </a:p>
          <a:p>
            <a:pPr lvl="1" marL="788669" indent="-394334" defTabSz="315468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84">
                <a:solidFill>
                  <a:srgbClr val="FFFFFF"/>
                </a:solidFill>
              </a:rPr>
              <a:t>2003: 192</a:t>
            </a:r>
            <a:endParaRPr sz="2484">
              <a:solidFill>
                <a:srgbClr val="FFFFFF"/>
              </a:solidFill>
            </a:endParaRPr>
          </a:p>
          <a:p>
            <a:pPr lvl="1" marL="788669" indent="-394334" defTabSz="315468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84">
                <a:solidFill>
                  <a:srgbClr val="FFFFFF"/>
                </a:solidFill>
              </a:rPr>
              <a:t>2004: 186</a:t>
            </a:r>
            <a:endParaRPr sz="2484">
              <a:solidFill>
                <a:srgbClr val="FFFFFF"/>
              </a:solidFill>
            </a:endParaRPr>
          </a:p>
          <a:p>
            <a:pPr lvl="1" marL="788669" indent="-394334" defTabSz="315468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84">
                <a:solidFill>
                  <a:srgbClr val="FFFFFF"/>
                </a:solidFill>
              </a:rPr>
              <a:t>2006: 181</a:t>
            </a:r>
            <a:endParaRPr sz="2484">
              <a:solidFill>
                <a:srgbClr val="FFFFFF"/>
              </a:solidFill>
            </a:endParaRPr>
          </a:p>
          <a:p>
            <a:pPr lvl="1" marL="788669" indent="-394334" defTabSz="315468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84">
                <a:solidFill>
                  <a:srgbClr val="FFFFFF"/>
                </a:solidFill>
              </a:rPr>
              <a:t>2009: 172</a:t>
            </a:r>
            <a:endParaRPr sz="2484">
              <a:solidFill>
                <a:srgbClr val="FFFFFF"/>
              </a:solidFill>
            </a:endParaRPr>
          </a:p>
          <a:p>
            <a:pPr lvl="1" marL="788669" indent="-394334" defTabSz="315468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84">
                <a:solidFill>
                  <a:srgbClr val="FFFFFF"/>
                </a:solidFill>
              </a:rPr>
              <a:t>2010: 156</a:t>
            </a:r>
            <a:endParaRPr sz="2484">
              <a:solidFill>
                <a:srgbClr val="FFFFFF"/>
              </a:solidFill>
            </a:endParaRPr>
          </a:p>
          <a:p>
            <a:pPr lvl="1" marL="788669" indent="-394334" defTabSz="315468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84">
                <a:solidFill>
                  <a:srgbClr val="FFFFFF"/>
                </a:solidFill>
              </a:rPr>
              <a:t>2012: 127</a:t>
            </a:r>
            <a:endParaRPr sz="2484">
              <a:solidFill>
                <a:srgbClr val="FFFFFF"/>
              </a:solidFill>
            </a:endParaRPr>
          </a:p>
          <a:p>
            <a:pPr lvl="0" marL="394334" indent="-394334" defTabSz="315468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84">
                <a:solidFill>
                  <a:srgbClr val="FFFFFF"/>
                </a:solidFill>
              </a:rPr>
              <a:t>Tuttavia il numero percentuale di omicidi che riguardano le donne è invece in aumento. </a:t>
            </a:r>
          </a:p>
        </p:txBody>
      </p:sp>
      <p:pic>
        <p:nvPicPr>
          <p:cNvPr id="143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45083" y="2897097"/>
            <a:ext cx="6415784" cy="5580153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title"/>
          </p:nvPr>
        </p:nvSpPr>
        <p:spPr>
          <a:xfrm>
            <a:off x="424828" y="520700"/>
            <a:ext cx="12236775" cy="1491209"/>
          </a:xfrm>
          <a:prstGeom prst="rect">
            <a:avLst/>
          </a:prstGeom>
        </p:spPr>
        <p:txBody>
          <a:bodyPr/>
          <a:lstStyle>
            <a:lvl1pPr defTabSz="288036">
              <a:defRPr sz="4536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36">
                <a:solidFill>
                  <a:srgbClr val="FFFFFF"/>
                </a:solidFill>
              </a:rPr>
              <a:t>L’Italia non è un “paese per donne”?</a:t>
            </a:r>
          </a:p>
        </p:txBody>
      </p:sp>
      <p:sp>
        <p:nvSpPr>
          <p:cNvPr id="146" name="Shape 146"/>
          <p:cNvSpPr/>
          <p:nvPr>
            <p:ph type="body" idx="1"/>
          </p:nvPr>
        </p:nvSpPr>
        <p:spPr>
          <a:xfrm>
            <a:off x="558800" y="2367210"/>
            <a:ext cx="5682358" cy="3900538"/>
          </a:xfrm>
          <a:prstGeom prst="rect">
            <a:avLst/>
          </a:prstGeom>
        </p:spPr>
        <p:txBody>
          <a:bodyPr/>
          <a:lstStyle/>
          <a:p>
            <a:pPr lvl="0" marL="440054" indent="-440054" algn="just" defTabSz="352043">
              <a:spcBef>
                <a:spcPts val="27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72">
                <a:solidFill>
                  <a:srgbClr val="FFFFFF"/>
                </a:solidFill>
              </a:rPr>
              <a:t>L’ìItalia in realtà appare essere uno dei paesi più sicuri al mondo per le donne.</a:t>
            </a:r>
            <a:endParaRPr sz="2772">
              <a:solidFill>
                <a:srgbClr val="FFFFFF"/>
              </a:solidFill>
            </a:endParaRPr>
          </a:p>
          <a:p>
            <a:pPr lvl="0" marL="440054" indent="-440054" algn="just" defTabSz="352043">
              <a:spcBef>
                <a:spcPts val="27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72">
                <a:solidFill>
                  <a:srgbClr val="FFFFFF"/>
                </a:solidFill>
              </a:rPr>
              <a:t>Più ad esempio di buona parte dei paesi nordici.</a:t>
            </a:r>
          </a:p>
        </p:txBody>
      </p:sp>
      <p:pic>
        <p:nvPicPr>
          <p:cNvPr id="147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1427" y="6623050"/>
            <a:ext cx="11297273" cy="2702961"/>
          </a:xfrm>
          <a:prstGeom prst="rect">
            <a:avLst/>
          </a:prstGeom>
          <a:ln w="88900">
            <a:miter lim="400000"/>
          </a:ln>
        </p:spPr>
      </p:pic>
      <p:pic>
        <p:nvPicPr>
          <p:cNvPr id="148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83853" y="2265727"/>
            <a:ext cx="5862147" cy="4103504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>
            <p:ph type="title"/>
          </p:nvPr>
        </p:nvSpPr>
        <p:spPr>
          <a:xfrm>
            <a:off x="401687" y="203200"/>
            <a:ext cx="12193191" cy="254000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FFFFFF"/>
                </a:solidFill>
              </a:rPr>
              <a:t>La campagna anti-vaccini</a:t>
            </a:r>
          </a:p>
        </p:txBody>
      </p:sp>
      <p:sp>
        <p:nvSpPr>
          <p:cNvPr id="43" name="Shape 43"/>
          <p:cNvSpPr/>
          <p:nvPr>
            <p:ph type="body" idx="1"/>
          </p:nvPr>
        </p:nvSpPr>
        <p:spPr>
          <a:xfrm>
            <a:off x="744303" y="2793642"/>
            <a:ext cx="7339557" cy="3736182"/>
          </a:xfrm>
          <a:prstGeom prst="rect">
            <a:avLst/>
          </a:prstGeom>
        </p:spPr>
        <p:txBody>
          <a:bodyPr/>
          <a:lstStyle>
            <a:lvl1pPr marL="491490" indent="-491490" algn="just" defTabSz="393192">
              <a:spcBef>
                <a:spcPts val="3000"/>
              </a:spcBef>
              <a:buBlip>
                <a:blip r:embed="rId2"/>
              </a:buBlip>
              <a:defRPr sz="3096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96">
                <a:solidFill>
                  <a:srgbClr val="FFFFFF"/>
                </a:solidFill>
              </a:rPr>
              <a:t>Una qualunque ricerca in rete mostra centinaia di siti che invitano i genitori a diffidare dei vaccini, invocando svariate motivazioni.</a:t>
            </a:r>
          </a:p>
        </p:txBody>
      </p:sp>
      <p:pic>
        <p:nvPicPr>
          <p:cNvPr id="44" name="IMG_0408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57057" y="3440358"/>
            <a:ext cx="4207060" cy="5551839"/>
          </a:xfrm>
          <a:prstGeom prst="rect">
            <a:avLst/>
          </a:prstGeom>
          <a:ln w="88900">
            <a:miter lim="400000"/>
          </a:ln>
        </p:spPr>
      </p:pic>
      <p:pic>
        <p:nvPicPr>
          <p:cNvPr id="45" name="IMG_0409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32719" y="6382301"/>
            <a:ext cx="2939362" cy="2616032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title"/>
          </p:nvPr>
        </p:nvSpPr>
        <p:spPr>
          <a:xfrm>
            <a:off x="1257300" y="419100"/>
            <a:ext cx="10464800" cy="176381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Conclusioni</a:t>
            </a:r>
          </a:p>
        </p:txBody>
      </p:sp>
      <p:sp>
        <p:nvSpPr>
          <p:cNvPr id="151" name="Shape 151"/>
          <p:cNvSpPr/>
          <p:nvPr>
            <p:ph type="body" idx="1"/>
          </p:nvPr>
        </p:nvSpPr>
        <p:spPr>
          <a:xfrm>
            <a:off x="789731" y="2413000"/>
            <a:ext cx="11633846" cy="6380858"/>
          </a:xfrm>
          <a:prstGeom prst="rect">
            <a:avLst/>
          </a:prstGeom>
        </p:spPr>
        <p:txBody>
          <a:bodyPr/>
          <a:lstStyle/>
          <a:p>
            <a:pPr lvl="0" marL="474344" indent="-474344" algn="just" defTabSz="379475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988">
                <a:solidFill>
                  <a:srgbClr val="FFFFFF"/>
                </a:solidFill>
              </a:rPr>
              <a:t>Non esiste alcuna emergenza “femminicidio”.</a:t>
            </a:r>
            <a:endParaRPr sz="2988">
              <a:solidFill>
                <a:srgbClr val="FFFFFF"/>
              </a:solidFill>
            </a:endParaRPr>
          </a:p>
          <a:p>
            <a:pPr lvl="0" marL="474344" indent="-474344" algn="just" defTabSz="379475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988">
                <a:solidFill>
                  <a:srgbClr val="FFFFFF"/>
                </a:solidFill>
              </a:rPr>
              <a:t>Non appare esserci alcuna relazione fra la crisi economica ed una situazione specifica di violenza contro le donne.</a:t>
            </a:r>
            <a:endParaRPr sz="2988">
              <a:solidFill>
                <a:srgbClr val="FFFFFF"/>
              </a:solidFill>
            </a:endParaRPr>
          </a:p>
          <a:p>
            <a:pPr lvl="0" marL="474344" indent="-474344" algn="just" defTabSz="379475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988">
                <a:solidFill>
                  <a:srgbClr val="FFFFFF"/>
                </a:solidFill>
              </a:rPr>
              <a:t>La vicenda appare avere un’esclusiva ambientazione mediatica.</a:t>
            </a:r>
            <a:endParaRPr sz="2988">
              <a:solidFill>
                <a:srgbClr val="FFFFFF"/>
              </a:solidFill>
            </a:endParaRPr>
          </a:p>
          <a:p>
            <a:pPr lvl="0" marL="474344" indent="-474344" algn="just" defTabSz="379475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988">
                <a:solidFill>
                  <a:srgbClr val="FFFFFF"/>
                </a:solidFill>
              </a:rPr>
              <a:t>Negli anni 2005-2010 il Corriere della Sera ha pubblicato meno di 10 articoli con la parola femminicidio. Dal 2011 al 2013 più di 200.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La Mite Scienza</a:t>
            </a:r>
          </a:p>
        </p:txBody>
      </p:sp>
      <p:sp>
        <p:nvSpPr>
          <p:cNvPr id="154" name="Shape 154"/>
          <p:cNvSpPr/>
          <p:nvPr>
            <p:ph type="body" idx="1"/>
          </p:nvPr>
        </p:nvSpPr>
        <p:spPr>
          <a:xfrm>
            <a:off x="489545" y="6917587"/>
            <a:ext cx="12169627" cy="2416914"/>
          </a:xfrm>
          <a:prstGeom prst="rect">
            <a:avLst/>
          </a:prstGeom>
        </p:spPr>
        <p:txBody>
          <a:bodyPr/>
          <a:lstStyle/>
          <a:p>
            <a:pPr lvl="0" marL="440054" indent="-440054" algn="just" defTabSz="352043">
              <a:spcBef>
                <a:spcPts val="27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72">
                <a:solidFill>
                  <a:srgbClr val="FFFFFF"/>
                </a:solidFill>
              </a:rPr>
              <a:t>Blog di divulgazione e cultura scientifica:</a:t>
            </a:r>
            <a:endParaRPr sz="2772">
              <a:solidFill>
                <a:srgbClr val="FFFFFF"/>
              </a:solidFill>
            </a:endParaRPr>
          </a:p>
          <a:p>
            <a:pPr lvl="1" marL="880109" indent="-440054" algn="just" defTabSz="352043">
              <a:spcBef>
                <a:spcPts val="27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72" u="sng">
                <a:solidFill>
                  <a:srgbClr val="FFFFFF"/>
                </a:solidFill>
                <a:hlinkClick r:id="rId3" invalidUrl="" action="" tgtFrame="" tooltip="" history="1" highlightClick="0" endSnd="0"/>
              </a:rPr>
              <a:t>http://mitescienza.blogspot.it</a:t>
            </a:r>
            <a:endParaRPr sz="2772">
              <a:solidFill>
                <a:srgbClr val="FFFFFF"/>
              </a:solidFill>
            </a:endParaRPr>
          </a:p>
          <a:p>
            <a:pPr lvl="1" marL="880109" indent="-440054" algn="just" defTabSz="352043">
              <a:spcBef>
                <a:spcPts val="27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72" u="sng">
                <a:solidFill>
                  <a:srgbClr val="FFFFFF"/>
                </a:solidFill>
                <a:hlinkClick r:id="rId4" invalidUrl="" action="" tgtFrame="" tooltip="" history="1" highlightClick="0" endSnd="0"/>
              </a:rPr>
              <a:t>stefano.covino@brera.inaf.it</a:t>
            </a:r>
          </a:p>
        </p:txBody>
      </p:sp>
      <p:pic>
        <p:nvPicPr>
          <p:cNvPr id="155" name="2013-12-12 09.02.38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77674" y="2122798"/>
            <a:ext cx="6393369" cy="4795027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0550" y="228600"/>
            <a:ext cx="5228229" cy="1221315"/>
          </a:xfrm>
          <a:prstGeom prst="rect">
            <a:avLst/>
          </a:prstGeom>
          <a:ln w="88900">
            <a:miter lim="400000"/>
          </a:ln>
        </p:spPr>
      </p:pic>
      <p:pic>
        <p:nvPicPr>
          <p:cNvPr id="48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49281" y="434695"/>
            <a:ext cx="5228229" cy="6474105"/>
          </a:xfrm>
          <a:prstGeom prst="rect">
            <a:avLst/>
          </a:prstGeom>
          <a:ln w="88900">
            <a:miter lim="400000"/>
          </a:ln>
        </p:spPr>
      </p:pic>
      <p:pic>
        <p:nvPicPr>
          <p:cNvPr id="49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35500" y="7429500"/>
            <a:ext cx="8077200" cy="1905000"/>
          </a:xfrm>
          <a:prstGeom prst="rect">
            <a:avLst/>
          </a:prstGeom>
          <a:ln w="88900">
            <a:miter lim="400000"/>
          </a:ln>
        </p:spPr>
      </p:pic>
      <p:pic>
        <p:nvPicPr>
          <p:cNvPr id="50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82850" y="1591673"/>
            <a:ext cx="3952557" cy="4699064"/>
          </a:xfrm>
          <a:prstGeom prst="rect">
            <a:avLst/>
          </a:prstGeom>
          <a:ln w="88900">
            <a:miter lim="400000"/>
          </a:ln>
        </p:spPr>
      </p:pic>
      <p:pic>
        <p:nvPicPr>
          <p:cNvPr id="51" name="pasted-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4650" y="6546795"/>
            <a:ext cx="3952557" cy="2749606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title"/>
          </p:nvPr>
        </p:nvSpPr>
        <p:spPr>
          <a:xfrm>
            <a:off x="352028" y="203200"/>
            <a:ext cx="12353678" cy="2540000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Ed è così in tutto il mondo…</a:t>
            </a:r>
          </a:p>
        </p:txBody>
      </p:sp>
      <p:sp>
        <p:nvSpPr>
          <p:cNvPr id="54" name="Shape 54"/>
          <p:cNvSpPr/>
          <p:nvPr>
            <p:ph type="body" idx="1"/>
          </p:nvPr>
        </p:nvSpPr>
        <p:spPr>
          <a:xfrm>
            <a:off x="966539" y="2768600"/>
            <a:ext cx="11746955" cy="6389142"/>
          </a:xfrm>
          <a:prstGeom prst="rect">
            <a:avLst/>
          </a:prstGeom>
        </p:spPr>
        <p:txBody>
          <a:bodyPr/>
          <a:lstStyle/>
          <a:p>
            <a:pPr lvl="0" marL="428625" indent="-428625" algn="just" defTabSz="342900">
              <a:spcBef>
                <a:spcPts val="27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FFFFFF"/>
                </a:solidFill>
              </a:rPr>
              <a:t>È un fenomeno interessante in quanto riguarda spesso persone benestanti e dotate di buona istruzione.</a:t>
            </a:r>
            <a:endParaRPr sz="2700">
              <a:solidFill>
                <a:srgbClr val="FFFFFF"/>
              </a:solidFill>
            </a:endParaRPr>
          </a:p>
          <a:p>
            <a:pPr lvl="0" marL="428625" indent="-428625" algn="just" defTabSz="342900">
              <a:spcBef>
                <a:spcPts val="27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FFFFFF"/>
                </a:solidFill>
              </a:rPr>
              <a:t>Ed ovviamente esiste anche la disperazione dei genitori di bambini con malattie gravi che cercano una “giustificazione” per questo.</a:t>
            </a:r>
            <a:endParaRPr sz="2700">
              <a:solidFill>
                <a:srgbClr val="FFFFFF"/>
              </a:solidFill>
            </a:endParaRPr>
          </a:p>
          <a:p>
            <a:pPr lvl="0" marL="428625" indent="-428625" algn="just" defTabSz="342900">
              <a:spcBef>
                <a:spcPts val="27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FFFFFF"/>
                </a:solidFill>
              </a:rPr>
              <a:t>Spesso si osserva una visione fortemente “naturalistica” della vita, nel senso di evitare l’artificiosità dei farmaci, della tecnologia, ecc.</a:t>
            </a:r>
            <a:endParaRPr sz="2700">
              <a:solidFill>
                <a:srgbClr val="FFFFFF"/>
              </a:solidFill>
            </a:endParaRPr>
          </a:p>
          <a:p>
            <a:pPr lvl="0" marL="428625" indent="-428625" algn="just" defTabSz="342900">
              <a:spcBef>
                <a:spcPts val="27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FFFFFF"/>
                </a:solidFill>
              </a:rPr>
              <a:t>È ampiamente presente anche un aspetto di contestazione del “sistema”. 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xfrm>
            <a:off x="546199" y="203200"/>
            <a:ext cx="11188601" cy="254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Ma c’è qualche base oggettiva per questa sfiducia?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xfrm>
            <a:off x="1193800" y="3238500"/>
            <a:ext cx="10464800" cy="5740400"/>
          </a:xfrm>
          <a:prstGeom prst="rect">
            <a:avLst/>
          </a:prstGeom>
        </p:spPr>
        <p:txBody>
          <a:bodyPr/>
          <a:lstStyle/>
          <a:p>
            <a:pPr lvl="0" marL="531494" indent="-531494" defTabSz="425195">
              <a:spcBef>
                <a:spcPts val="3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48">
                <a:solidFill>
                  <a:srgbClr val="FFFFFF"/>
                </a:solidFill>
              </a:rPr>
              <a:t>La risposta è semplice: no.</a:t>
            </a:r>
            <a:endParaRPr sz="3348">
              <a:solidFill>
                <a:srgbClr val="FFFFFF"/>
              </a:solidFill>
            </a:endParaRPr>
          </a:p>
          <a:p>
            <a:pPr lvl="0" marL="531494" indent="-531494" algn="just" defTabSz="425195">
              <a:spcBef>
                <a:spcPts val="3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48">
                <a:solidFill>
                  <a:srgbClr val="FFFFFF"/>
                </a:solidFill>
              </a:rPr>
              <a:t>Come ogni argomento medico, la banalizzazione è pericolosa e fuorviante, ma senza mezzi termini non esistono allo stato attuale delle ricerche motivi per dubitare dell’efficacia positiva delle vaccinazioni di massa.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type="title"/>
          </p:nvPr>
        </p:nvSpPr>
        <p:spPr>
          <a:xfrm>
            <a:off x="356313" y="203200"/>
            <a:ext cx="8424236" cy="159585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Che cosa è un vaccino?</a:t>
            </a:r>
          </a:p>
        </p:txBody>
      </p:sp>
      <p:sp>
        <p:nvSpPr>
          <p:cNvPr id="60" name="Shape 60"/>
          <p:cNvSpPr/>
          <p:nvPr>
            <p:ph type="body" idx="1"/>
          </p:nvPr>
        </p:nvSpPr>
        <p:spPr>
          <a:xfrm>
            <a:off x="466717" y="1888582"/>
            <a:ext cx="8203427" cy="7339353"/>
          </a:xfrm>
          <a:prstGeom prst="rect">
            <a:avLst/>
          </a:prstGeom>
        </p:spPr>
        <p:txBody>
          <a:bodyPr/>
          <a:lstStyle/>
          <a:p>
            <a:pPr lvl="0" marL="337184" indent="-337184" algn="just" defTabSz="269747">
              <a:spcBef>
                <a:spcPts val="2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124">
                <a:solidFill>
                  <a:srgbClr val="FFFFFF"/>
                </a:solidFill>
              </a:rPr>
              <a:t>In sostanza, un vaccino è una sostanza in grado di stimolare la produzione di anticorpi in un organismo mettendolo a contatto in maniera "controllata" con microrganismi patogeni.</a:t>
            </a:r>
            <a:endParaRPr sz="2124">
              <a:solidFill>
                <a:srgbClr val="FFFFFF"/>
              </a:solidFill>
            </a:endParaRPr>
          </a:p>
          <a:p>
            <a:pPr lvl="0" marL="337184" indent="-337184" algn="just" defTabSz="269747">
              <a:spcBef>
                <a:spcPts val="2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124">
                <a:solidFill>
                  <a:srgbClr val="FFFFFF"/>
                </a:solidFill>
              </a:rPr>
              <a:t>Storicamente si osservò fin dall'antichità che chi sopravviveva  ad una malattia ne diventava sostanzialmente immune.</a:t>
            </a:r>
            <a:endParaRPr sz="2124">
              <a:solidFill>
                <a:srgbClr val="FFFFFF"/>
              </a:solidFill>
            </a:endParaRPr>
          </a:p>
          <a:p>
            <a:pPr lvl="0" marL="337184" indent="-337184" algn="just" defTabSz="269747">
              <a:spcBef>
                <a:spcPts val="2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124">
                <a:solidFill>
                  <a:srgbClr val="FFFFFF"/>
                </a:solidFill>
              </a:rPr>
              <a:t>Fu però nel 1976 che Edward Jenner per la prima volta inoculò ad un bimbo di 8 anni il primo vaccino contro il vaiolo.</a:t>
            </a:r>
            <a:endParaRPr sz="2124">
              <a:solidFill>
                <a:srgbClr val="FFFFFF"/>
              </a:solidFill>
            </a:endParaRPr>
          </a:p>
          <a:p>
            <a:pPr lvl="0" marL="337184" indent="-337184" algn="just" defTabSz="269747">
              <a:spcBef>
                <a:spcPts val="2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124">
                <a:solidFill>
                  <a:srgbClr val="FFFFFF"/>
                </a:solidFill>
              </a:rPr>
              <a:t>E grossomodo 100 anni dopo Luis Pasteur sviluppò delle tecniche "moderne" per la preparazione dei vaccini, sostanzialmente indebolendo i patogeni di una determinata malattia.</a:t>
            </a:r>
          </a:p>
        </p:txBody>
      </p:sp>
      <p:pic>
        <p:nvPicPr>
          <p:cNvPr id="61" name="IMG_040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48946" y="321619"/>
            <a:ext cx="3856818" cy="4365916"/>
          </a:xfrm>
          <a:prstGeom prst="rect">
            <a:avLst/>
          </a:prstGeom>
          <a:ln w="88900">
            <a:miter lim="400000"/>
          </a:ln>
        </p:spPr>
      </p:pic>
      <p:pic>
        <p:nvPicPr>
          <p:cNvPr id="62" name="IMG_0402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44434" y="4860614"/>
            <a:ext cx="3865839" cy="4603652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type="title"/>
          </p:nvPr>
        </p:nvSpPr>
        <p:spPr>
          <a:xfrm>
            <a:off x="622804" y="203200"/>
            <a:ext cx="12109437" cy="176336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I vaccini "servono"?</a:t>
            </a:r>
          </a:p>
        </p:txBody>
      </p:sp>
      <p:sp>
        <p:nvSpPr>
          <p:cNvPr id="65" name="Shape 65"/>
          <p:cNvSpPr/>
          <p:nvPr>
            <p:ph type="body" idx="1"/>
          </p:nvPr>
        </p:nvSpPr>
        <p:spPr>
          <a:xfrm>
            <a:off x="531438" y="8083207"/>
            <a:ext cx="11941926" cy="1065374"/>
          </a:xfrm>
          <a:prstGeom prst="rect">
            <a:avLst/>
          </a:prstGeom>
        </p:spPr>
        <p:txBody>
          <a:bodyPr/>
          <a:lstStyle>
            <a:lvl1pPr marL="497205" indent="-497205" defTabSz="397763">
              <a:spcBef>
                <a:spcPts val="3100"/>
              </a:spcBef>
              <a:buBlip>
                <a:blip r:embed="rId2"/>
              </a:buBlip>
              <a:defRPr sz="3132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132">
                <a:solidFill>
                  <a:srgbClr val="FFFFFF"/>
                </a:solidFill>
              </a:rPr>
              <a:t>La tabella presenta dati ottenuti negli Stati Uniti</a:t>
            </a:r>
          </a:p>
        </p:txBody>
      </p:sp>
      <p:pic>
        <p:nvPicPr>
          <p:cNvPr id="66" name="IMG_0403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57526" y="2080422"/>
            <a:ext cx="7639991" cy="6111995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type="title"/>
          </p:nvPr>
        </p:nvSpPr>
        <p:spPr>
          <a:xfrm>
            <a:off x="1270000" y="203200"/>
            <a:ext cx="10464800" cy="1626314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E in Italia?</a:t>
            </a:r>
          </a:p>
        </p:txBody>
      </p:sp>
      <p:sp>
        <p:nvSpPr>
          <p:cNvPr id="69" name="Shape 69"/>
          <p:cNvSpPr/>
          <p:nvPr>
            <p:ph type="body" idx="1"/>
          </p:nvPr>
        </p:nvSpPr>
        <p:spPr>
          <a:xfrm>
            <a:off x="485749" y="8189801"/>
            <a:ext cx="11911477" cy="989234"/>
          </a:xfrm>
          <a:prstGeom prst="rect">
            <a:avLst/>
          </a:prstGeom>
        </p:spPr>
        <p:txBody>
          <a:bodyPr/>
          <a:lstStyle>
            <a:lvl1pPr marL="360045" indent="-360045" algn="just" defTabSz="288036">
              <a:spcBef>
                <a:spcPts val="2200"/>
              </a:spcBef>
              <a:buBlip>
                <a:blip r:embed="rId2"/>
              </a:buBlip>
              <a:defRPr sz="226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68">
                <a:solidFill>
                  <a:srgbClr val="FFFFFF"/>
                </a:solidFill>
              </a:rPr>
              <a:t>Andamento casi di poliomielite. Inizio vaccinazioni di massa: 1962.</a:t>
            </a:r>
          </a:p>
        </p:txBody>
      </p:sp>
      <p:pic>
        <p:nvPicPr>
          <p:cNvPr id="70" name="IMG_0405.g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4842" y="1750790"/>
            <a:ext cx="8515120" cy="649278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jpe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jpeg"/></Relationships>

</file>

<file path=ppt/theme/theme1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BC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25400" dir="270000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25400" dir="270000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