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Inserisci qui una citazione”."/>
          <p:cNvSpPr/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“Inserisci qui una citazione”.</a:t>
            </a:r>
          </a:p>
        </p:txBody>
      </p:sp>
      <p:sp>
        <p:nvSpPr>
          <p:cNvPr id="94" name="–Giovanni Mela"/>
          <p:cNvSpPr/>
          <p:nvPr>
            <p:ph type="body" sz="quarter" idx="14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–Giovanni Mela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en1.jpg" descr="cen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colomba.png" descr="colomb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866" y="8177671"/>
            <a:ext cx="1733974" cy="119888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Numero diapositiva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sz="half" idx="13"/>
          </p:nvPr>
        </p:nvSpPr>
        <p:spPr>
          <a:xfrm>
            <a:off x="1573807" y="1421425"/>
            <a:ext cx="9855201" cy="514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7396540" y="812918"/>
            <a:ext cx="4660901" cy="298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7396540" y="4038718"/>
            <a:ext cx="4660901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37299" y="9296400"/>
            <a:ext cx="323479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4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14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15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16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17.tif"/><Relationship Id="rId4" Type="http://schemas.openxmlformats.org/officeDocument/2006/relationships/image" Target="../media/image18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19.tif"/><Relationship Id="rId4" Type="http://schemas.openxmlformats.org/officeDocument/2006/relationships/image" Target="../media/image20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28" Type="http://schemas.openxmlformats.org/officeDocument/2006/relationships/image" Target="../media/image3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10.jpeg"/><Relationship Id="rId4" Type="http://schemas.openxmlformats.org/officeDocument/2006/relationships/image" Target="../media/image25.tif"/><Relationship Id="rId5" Type="http://schemas.openxmlformats.org/officeDocument/2006/relationships/image" Target="../media/image26.tif"/><Relationship Id="rId6" Type="http://schemas.openxmlformats.org/officeDocument/2006/relationships/image" Target="../media/image27.tif"/><Relationship Id="rId7" Type="http://schemas.openxmlformats.org/officeDocument/2006/relationships/image" Target="../media/image28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9.png"/><Relationship Id="rId6" Type="http://schemas.openxmlformats.org/officeDocument/2006/relationships/video" Target="../media/media2.mp4"/><Relationship Id="rId7" Type="http://schemas.microsoft.com/office/2007/relationships/media" Target="../media/media2.mp4"/><Relationship Id="rId8" Type="http://schemas.openxmlformats.org/officeDocument/2006/relationships/image" Target="../media/image5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30.tif"/><Relationship Id="rId4" Type="http://schemas.openxmlformats.org/officeDocument/2006/relationships/image" Target="../media/image31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52.png"/><Relationship Id="rId5" Type="http://schemas.openxmlformats.org/officeDocument/2006/relationships/video" Target="../media/media4.mp4"/><Relationship Id="rId6" Type="http://schemas.microsoft.com/office/2007/relationships/media" Target="../media/media4.mp4"/><Relationship Id="rId7" Type="http://schemas.openxmlformats.org/officeDocument/2006/relationships/image" Target="../media/image5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55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image" Target="../media/image3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mitescienza.blogspot.it" TargetMode="External"/><Relationship Id="rId3" Type="http://schemas.openxmlformats.org/officeDocument/2006/relationships/hyperlink" Target="mailto:stefano.covino@brera.inaf.it" TargetMode="External"/><Relationship Id="rId4" Type="http://schemas.openxmlformats.org/officeDocument/2006/relationships/image" Target="../media/image32.tif"/><Relationship Id="rId5" Type="http://schemas.openxmlformats.org/officeDocument/2006/relationships/image" Target="../media/image33.tif"/><Relationship Id="rId6" Type="http://schemas.openxmlformats.org/officeDocument/2006/relationships/image" Target="../media/image1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Relationship Id="rId3" Type="http://schemas.openxmlformats.org/officeDocument/2006/relationships/image" Target="../media/image3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9.tif"/><Relationship Id="rId4" Type="http://schemas.openxmlformats.org/officeDocument/2006/relationships/image" Target="../media/image3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4.jpeg"/><Relationship Id="rId4" Type="http://schemas.openxmlformats.org/officeDocument/2006/relationships/image" Target="../media/image10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1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116" y="2795340"/>
            <a:ext cx="11486819" cy="4247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992" y="7648766"/>
            <a:ext cx="1206501" cy="120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1392" y="7642416"/>
            <a:ext cx="2122112" cy="129024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tefano Covino…"/>
          <p:cNvSpPr txBox="1"/>
          <p:nvPr/>
        </p:nvSpPr>
        <p:spPr>
          <a:xfrm>
            <a:off x="4555083" y="7653446"/>
            <a:ext cx="76515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Stefano Covino</a:t>
            </a:r>
          </a:p>
          <a:p>
            <a:pPr algn="l">
              <a:defRPr i="1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INAF / Osservatorio Astronomico di Brera</a:t>
            </a:r>
          </a:p>
        </p:txBody>
      </p:sp>
      <p:pic>
        <p:nvPicPr>
          <p:cNvPr id="132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83679" y="776637"/>
            <a:ext cx="2759337" cy="184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9338" y="760372"/>
            <a:ext cx="2466158" cy="184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20603" y="761945"/>
            <a:ext cx="4046040" cy="1849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366" y="2424439"/>
            <a:ext cx="62738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Il Compton Gamma-Ray Observatory"/>
          <p:cNvSpPr txBox="1"/>
          <p:nvPr>
            <p:ph type="title" idx="4294967295"/>
          </p:nvPr>
        </p:nvSpPr>
        <p:spPr>
          <a:xfrm>
            <a:off x="1915129" y="922961"/>
            <a:ext cx="8447342" cy="1236487"/>
          </a:xfrm>
          <a:prstGeom prst="rect">
            <a:avLst/>
          </a:prstGeom>
        </p:spPr>
        <p:txBody>
          <a:bodyPr/>
          <a:lstStyle>
            <a:lvl1pPr algn="just" defTabSz="479044">
              <a:defRPr sz="393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Il Compton Gamma-Ray Observatory</a:t>
            </a:r>
          </a:p>
        </p:txBody>
      </p:sp>
      <p:sp>
        <p:nvSpPr>
          <p:cNvPr id="203" name="Lanciato nel 1991 con lo scopo, fra gli altri, di studiare i GRB. Dopo alcuni anni di servizio ne rivelò diverse migliaia."/>
          <p:cNvSpPr txBox="1"/>
          <p:nvPr/>
        </p:nvSpPr>
        <p:spPr>
          <a:xfrm>
            <a:off x="7662251" y="2577817"/>
            <a:ext cx="4181563" cy="297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>
              <a:defRPr sz="29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Lanciato nel 1991 con lo scopo, fra gli altri, di studiare i GRB. Dopo alcuni anni di servizio ne rivelò diverse migliaia.</a:t>
            </a:r>
          </a:p>
        </p:txBody>
      </p:sp>
      <p:pic>
        <p:nvPicPr>
          <p:cNvPr id="20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8273" y="5749868"/>
            <a:ext cx="1896535" cy="284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b_1676_14.png" descr="grb_1676_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145" y="2850593"/>
            <a:ext cx="7010401" cy="5257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Variabilità estrema: rock and roll!"/>
          <p:cNvSpPr txBox="1"/>
          <p:nvPr>
            <p:ph type="title" idx="4294967295"/>
          </p:nvPr>
        </p:nvSpPr>
        <p:spPr>
          <a:xfrm>
            <a:off x="2278729" y="1277315"/>
            <a:ext cx="8447342" cy="1236487"/>
          </a:xfrm>
          <a:prstGeom prst="rect">
            <a:avLst/>
          </a:prstGeom>
        </p:spPr>
        <p:txBody>
          <a:bodyPr/>
          <a:lstStyle>
            <a:lvl1pPr algn="just" defTabSz="554990">
              <a:defRPr sz="456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Variabilità estrema: rock and roll!</a:t>
            </a:r>
          </a:p>
        </p:txBody>
      </p:sp>
      <p:pic>
        <p:nvPicPr>
          <p:cNvPr id="20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4781" y="7098217"/>
            <a:ext cx="3968924" cy="202852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L’estrema variabilità permette di avere una stima delle regione emittente che risulta estremamente compatta: poche decine di chilometri!"/>
          <p:cNvSpPr txBox="1"/>
          <p:nvPr/>
        </p:nvSpPr>
        <p:spPr>
          <a:xfrm>
            <a:off x="7863240" y="3886147"/>
            <a:ext cx="4613995" cy="2974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292100">
              <a:defRPr sz="24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L’estrema variabilità permette di avere una stima delle regione emittente che risulta estremamente compatta: poche decine di chilometri!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ubaru.jpg" descr="subaru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8691" y="2296392"/>
            <a:ext cx="7137528" cy="6688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ull_moon_02_20001.jpg" descr="full_moon_02_2000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1136" y="5177802"/>
            <a:ext cx="3789207" cy="378920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Il problema della localizzazione dei GRB"/>
          <p:cNvSpPr txBox="1"/>
          <p:nvPr>
            <p:ph type="title" idx="4294967295"/>
          </p:nvPr>
        </p:nvSpPr>
        <p:spPr>
          <a:xfrm>
            <a:off x="1990817" y="856520"/>
            <a:ext cx="8447341" cy="1236487"/>
          </a:xfrm>
          <a:prstGeom prst="rect">
            <a:avLst/>
          </a:prstGeom>
        </p:spPr>
        <p:txBody>
          <a:bodyPr/>
          <a:lstStyle>
            <a:lvl1pPr algn="just" defTabSz="455675">
              <a:defRPr sz="3743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Il problema della localizzazione dei GRB</a:t>
            </a:r>
          </a:p>
        </p:txBody>
      </p:sp>
      <p:sp>
        <p:nvSpPr>
          <p:cNvPr id="214" name="L'errore di localizzazione è circa 4 volte la Luna piena!"/>
          <p:cNvSpPr txBox="1"/>
          <p:nvPr/>
        </p:nvSpPr>
        <p:spPr>
          <a:xfrm>
            <a:off x="610825" y="3614884"/>
            <a:ext cx="3921868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09625">
              <a:defRPr sz="2543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L'errore di localizzazione è circa 4 volte la Luna piena!</a:t>
            </a:r>
          </a:p>
        </p:txBody>
      </p:sp>
      <p:pic>
        <p:nvPicPr>
          <p:cNvPr id="21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744" y="5814585"/>
            <a:ext cx="3453056" cy="222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alacticpop.png" descr="galacticpop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710" y="2877847"/>
            <a:ext cx="10991380" cy="544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e pulsar osservate ad alta energia"/>
          <p:cNvSpPr txBox="1"/>
          <p:nvPr>
            <p:ph type="title" idx="4294967295"/>
          </p:nvPr>
        </p:nvSpPr>
        <p:spPr>
          <a:xfrm>
            <a:off x="1672621" y="1178042"/>
            <a:ext cx="8447341" cy="1236487"/>
          </a:xfrm>
          <a:prstGeom prst="rect">
            <a:avLst/>
          </a:prstGeom>
        </p:spPr>
        <p:txBody>
          <a:bodyPr/>
          <a:lstStyle>
            <a:lvl1pPr algn="just" defTabSz="514095">
              <a:defRPr sz="4224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Le pulsar osservate ad alta energia</a:t>
            </a:r>
          </a:p>
        </p:txBody>
      </p:sp>
      <p:pic>
        <p:nvPicPr>
          <p:cNvPr id="21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5990" y="1175881"/>
            <a:ext cx="1253418" cy="1102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2512_grbs_fluence.png" descr="2512_grbs_fluen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467" y="1961407"/>
            <a:ext cx="9753866" cy="705845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La distribuzione è isotropa!"/>
          <p:cNvSpPr txBox="1"/>
          <p:nvPr>
            <p:ph type="title" idx="4294967295"/>
          </p:nvPr>
        </p:nvSpPr>
        <p:spPr>
          <a:xfrm>
            <a:off x="2577716" y="712563"/>
            <a:ext cx="8447341" cy="1236487"/>
          </a:xfrm>
          <a:prstGeom prst="rect">
            <a:avLst/>
          </a:prstGeom>
        </p:spPr>
        <p:txBody>
          <a:bodyPr/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La distribuzione è isotropa!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ZSwift.jpg" descr="ZSwif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971" y="2280780"/>
            <a:ext cx="8010770" cy="572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a svolta avviene con BeppoSAX!"/>
          <p:cNvSpPr txBox="1"/>
          <p:nvPr>
            <p:ph type="title" idx="4294967295"/>
          </p:nvPr>
        </p:nvSpPr>
        <p:spPr>
          <a:xfrm>
            <a:off x="1132738" y="900079"/>
            <a:ext cx="8447341" cy="1236487"/>
          </a:xfrm>
          <a:prstGeom prst="rect">
            <a:avLst/>
          </a:prstGeom>
        </p:spPr>
        <p:txBody>
          <a:bodyPr/>
          <a:lstStyle/>
          <a:p>
            <a:pPr algn="just" defTabSz="531622">
              <a:defRPr sz="4368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La svolta avviene con </a:t>
            </a:r>
            <a:r>
              <a:t>Beppo</a:t>
            </a:r>
            <a:r>
              <a:t>SAX!</a:t>
            </a:r>
          </a:p>
        </p:txBody>
      </p:sp>
      <p:sp>
        <p:nvSpPr>
          <p:cNvPr id="226" name="BeppoSAX era un satellite italo-olandese lanciato nel 1996"/>
          <p:cNvSpPr txBox="1"/>
          <p:nvPr/>
        </p:nvSpPr>
        <p:spPr>
          <a:xfrm>
            <a:off x="1061191" y="8152695"/>
            <a:ext cx="10992512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403097">
              <a:defRPr sz="3312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BeppoSAX era un satellite italo-olandese lanciato nel 1996</a:t>
            </a:r>
          </a:p>
        </p:txBody>
      </p:sp>
      <p:pic>
        <p:nvPicPr>
          <p:cNvPr id="22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13452" y="4655680"/>
            <a:ext cx="24257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39890" y="2263709"/>
            <a:ext cx="1855658" cy="2140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ax_config.png" descr="sax_conf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4570" y="3150417"/>
            <a:ext cx="6500814" cy="495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Linea"/>
          <p:cNvSpPr/>
          <p:nvPr/>
        </p:nvSpPr>
        <p:spPr>
          <a:xfrm flipV="1">
            <a:off x="6275383" y="2142355"/>
            <a:ext cx="1800226" cy="3095625"/>
          </a:xfrm>
          <a:prstGeom prst="line">
            <a:avLst/>
          </a:prstGeom>
          <a:ln w="28575">
            <a:solidFill>
              <a:srgbClr val="FF3300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32" name="Linea"/>
          <p:cNvSpPr/>
          <p:nvPr/>
        </p:nvSpPr>
        <p:spPr>
          <a:xfrm flipV="1">
            <a:off x="6275383" y="4950642"/>
            <a:ext cx="3529014" cy="358776"/>
          </a:xfrm>
          <a:prstGeom prst="line">
            <a:avLst/>
          </a:prstGeom>
          <a:ln w="28575">
            <a:solidFill>
              <a:srgbClr val="FF3300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33" name="Linea"/>
          <p:cNvSpPr/>
          <p:nvPr/>
        </p:nvSpPr>
        <p:spPr>
          <a:xfrm flipH="1" flipV="1">
            <a:off x="2603495" y="5669779"/>
            <a:ext cx="3024189" cy="288926"/>
          </a:xfrm>
          <a:prstGeom prst="line">
            <a:avLst/>
          </a:prstGeom>
          <a:ln w="28575">
            <a:solidFill>
              <a:srgbClr val="FF3300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34" name="Linea"/>
          <p:cNvSpPr/>
          <p:nvPr/>
        </p:nvSpPr>
        <p:spPr>
          <a:xfrm flipH="1">
            <a:off x="3467095" y="5958704"/>
            <a:ext cx="2160589" cy="2374901"/>
          </a:xfrm>
          <a:prstGeom prst="line">
            <a:avLst/>
          </a:prstGeom>
          <a:ln w="28575">
            <a:solidFill>
              <a:srgbClr val="FF3300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35" name="Stella"/>
          <p:cNvSpPr/>
          <p:nvPr/>
        </p:nvSpPr>
        <p:spPr>
          <a:xfrm>
            <a:off x="9659933" y="2574154"/>
            <a:ext cx="719139" cy="1150939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28575">
            <a:solidFill>
              <a:srgbClr val="FF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6" name="Ovale"/>
          <p:cNvSpPr/>
          <p:nvPr/>
        </p:nvSpPr>
        <p:spPr>
          <a:xfrm>
            <a:off x="5267321" y="5022079"/>
            <a:ext cx="1439863" cy="1366839"/>
          </a:xfrm>
          <a:prstGeom prst="ellipse">
            <a:avLst/>
          </a:prstGeom>
          <a:ln w="57150">
            <a:solidFill>
              <a:srgbClr val="FF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7" name="SAX era stato progettato per…"/>
          <p:cNvSpPr txBox="1"/>
          <p:nvPr>
            <p:ph type="title" idx="4294967295"/>
          </p:nvPr>
        </p:nvSpPr>
        <p:spPr>
          <a:xfrm>
            <a:off x="1132738" y="900079"/>
            <a:ext cx="8447341" cy="1236487"/>
          </a:xfrm>
          <a:prstGeom prst="rect">
            <a:avLst/>
          </a:prstGeom>
        </p:spPr>
        <p:txBody>
          <a:bodyPr/>
          <a:lstStyle>
            <a:lvl1pPr algn="just" defTabSz="566674">
              <a:defRPr sz="465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SAX era stato progettato per…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ax_config.png" descr="sax_conf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725687">
            <a:off x="3008883" y="1617797"/>
            <a:ext cx="4957763" cy="650081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tella"/>
          <p:cNvSpPr/>
          <p:nvPr/>
        </p:nvSpPr>
        <p:spPr>
          <a:xfrm>
            <a:off x="9582721" y="1813059"/>
            <a:ext cx="719138" cy="1150939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28575">
            <a:solidFill>
              <a:srgbClr val="FF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1" name="Linea"/>
          <p:cNvSpPr/>
          <p:nvPr/>
        </p:nvSpPr>
        <p:spPr>
          <a:xfrm flipV="1">
            <a:off x="6485508" y="2532197"/>
            <a:ext cx="3097213" cy="1944688"/>
          </a:xfrm>
          <a:prstGeom prst="line">
            <a:avLst/>
          </a:prstGeom>
          <a:ln w="28575">
            <a:solidFill>
              <a:srgbClr val="FF3300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42" name="Linea"/>
          <p:cNvSpPr/>
          <p:nvPr/>
        </p:nvSpPr>
        <p:spPr>
          <a:xfrm flipV="1">
            <a:off x="6485508" y="2748097"/>
            <a:ext cx="3168651" cy="1800225"/>
          </a:xfrm>
          <a:prstGeom prst="line">
            <a:avLst/>
          </a:prstGeom>
          <a:ln w="28575">
            <a:solidFill>
              <a:srgbClr val="FF3300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43" name="Dopo 6-8 ore…"/>
          <p:cNvSpPr txBox="1"/>
          <p:nvPr/>
        </p:nvSpPr>
        <p:spPr>
          <a:xfrm>
            <a:off x="6774433" y="1308234"/>
            <a:ext cx="280828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spcBef>
                <a:spcPts val="1600"/>
              </a:spcBef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Dopo 6-8 ore…</a:t>
            </a:r>
          </a:p>
        </p:txBody>
      </p:sp>
      <p:sp>
        <p:nvSpPr>
          <p:cNvPr id="244" name="Cerchio"/>
          <p:cNvSpPr/>
          <p:nvPr/>
        </p:nvSpPr>
        <p:spPr>
          <a:xfrm>
            <a:off x="6053708" y="4260984"/>
            <a:ext cx="863601" cy="863601"/>
          </a:xfrm>
          <a:prstGeom prst="ellipse">
            <a:avLst/>
          </a:prstGeom>
          <a:ln w="38100">
            <a:solidFill>
              <a:srgbClr val="FF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5" name="Linea"/>
          <p:cNvSpPr/>
          <p:nvPr/>
        </p:nvSpPr>
        <p:spPr>
          <a:xfrm flipV="1">
            <a:off x="6918896" y="4621346"/>
            <a:ext cx="2232026" cy="215901"/>
          </a:xfrm>
          <a:prstGeom prst="line">
            <a:avLst/>
          </a:prstGeom>
          <a:ln w="38100">
            <a:solidFill>
              <a:srgbClr val="FF3300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46" name="Telescopi X"/>
          <p:cNvSpPr txBox="1"/>
          <p:nvPr/>
        </p:nvSpPr>
        <p:spPr>
          <a:xfrm>
            <a:off x="9077896" y="4332421"/>
            <a:ext cx="176371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spcBef>
                <a:spcPts val="1400"/>
              </a:spcBef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Telescopi X</a:t>
            </a:r>
          </a:p>
        </p:txBody>
      </p:sp>
      <p:sp>
        <p:nvSpPr>
          <p:cNvPr id="247" name="Ovale"/>
          <p:cNvSpPr/>
          <p:nvPr/>
        </p:nvSpPr>
        <p:spPr>
          <a:xfrm>
            <a:off x="5261545" y="3900621"/>
            <a:ext cx="865189" cy="936626"/>
          </a:xfrm>
          <a:prstGeom prst="ellipse">
            <a:avLst/>
          </a:prstGeom>
          <a:ln w="38100">
            <a:solidFill>
              <a:srgbClr val="FF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8" name="Linea"/>
          <p:cNvSpPr/>
          <p:nvPr/>
        </p:nvSpPr>
        <p:spPr>
          <a:xfrm>
            <a:off x="6053708" y="4116522"/>
            <a:ext cx="2881313" cy="431800"/>
          </a:xfrm>
          <a:prstGeom prst="line">
            <a:avLst/>
          </a:prstGeom>
          <a:ln w="38100">
            <a:solidFill>
              <a:srgbClr val="FF3300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49" name="…ripuntare rapidamente in caso di un GRB!"/>
          <p:cNvSpPr txBox="1"/>
          <p:nvPr>
            <p:ph type="title" idx="4294967295"/>
          </p:nvPr>
        </p:nvSpPr>
        <p:spPr>
          <a:xfrm>
            <a:off x="1331284" y="7904361"/>
            <a:ext cx="10520619" cy="1236487"/>
          </a:xfrm>
          <a:prstGeom prst="rect">
            <a:avLst/>
          </a:prstGeom>
        </p:spPr>
        <p:txBody>
          <a:bodyPr/>
          <a:lstStyle>
            <a:lvl1pPr algn="just" defTabSz="519937">
              <a:defRPr sz="4272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…ripuntare rapidamente in caso di un GRB!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rb970228_two.png" descr="grb970228_tw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550" y="2588618"/>
            <a:ext cx="3913077" cy="244295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Identificando il primo “afterglow”!"/>
          <p:cNvSpPr txBox="1"/>
          <p:nvPr>
            <p:ph type="title" idx="4294967295"/>
          </p:nvPr>
        </p:nvSpPr>
        <p:spPr>
          <a:xfrm>
            <a:off x="2015167" y="1142747"/>
            <a:ext cx="8447341" cy="1236487"/>
          </a:xfrm>
          <a:prstGeom prst="rect">
            <a:avLst/>
          </a:prstGeom>
        </p:spPr>
        <p:txBody>
          <a:bodyPr/>
          <a:lstStyle>
            <a:lvl1pPr algn="just" defTabSz="543305">
              <a:defRPr sz="4464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Identificando il primo “afterglow”!</a:t>
            </a:r>
          </a:p>
        </p:txBody>
      </p:sp>
      <p:pic>
        <p:nvPicPr>
          <p:cNvPr id="253" name="vanp_1997.jpg" descr="vanp_1997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4170" y="5240957"/>
            <a:ext cx="3913076" cy="2581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rb0228b.jpg" descr="grb0228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4342" y="2593609"/>
            <a:ext cx="7225559" cy="515708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e misurandone la distanza, circa 8 miliardi di anni luce!"/>
          <p:cNvSpPr txBox="1"/>
          <p:nvPr/>
        </p:nvSpPr>
        <p:spPr>
          <a:xfrm>
            <a:off x="1512962" y="8032188"/>
            <a:ext cx="10357663" cy="78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414781">
              <a:defRPr sz="3407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e misurandone la distanza, circa 8 miliardi di anni luce!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E come si è misurata la distanza?"/>
          <p:cNvSpPr txBox="1"/>
          <p:nvPr>
            <p:ph type="title" idx="4294967295"/>
          </p:nvPr>
        </p:nvSpPr>
        <p:spPr>
          <a:xfrm>
            <a:off x="1849712" y="326500"/>
            <a:ext cx="8447341" cy="1236487"/>
          </a:xfrm>
          <a:prstGeom prst="rect">
            <a:avLst/>
          </a:prstGeom>
        </p:spPr>
        <p:txBody>
          <a:bodyPr/>
          <a:lstStyle>
            <a:lvl1pPr algn="just" defTabSz="554990">
              <a:defRPr sz="456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E come si è misurata la distanza?</a:t>
            </a:r>
          </a:p>
        </p:txBody>
      </p:sp>
      <p:sp>
        <p:nvSpPr>
          <p:cNvPr id="258" name="Effetto Doppler! Vale anche per le onde sonore."/>
          <p:cNvSpPr txBox="1"/>
          <p:nvPr/>
        </p:nvSpPr>
        <p:spPr>
          <a:xfrm>
            <a:off x="5645772" y="7076546"/>
            <a:ext cx="6952857" cy="1442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420624">
              <a:defRPr sz="345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Effetto Doppler! Vale anche per le onde sonore.</a:t>
            </a:r>
          </a:p>
        </p:txBody>
      </p:sp>
      <p:pic>
        <p:nvPicPr>
          <p:cNvPr id="25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2891" y="1814758"/>
            <a:ext cx="5953998" cy="446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762" y="1793899"/>
            <a:ext cx="5953999" cy="4465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9394" y="6490310"/>
            <a:ext cx="43307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total1.png" descr="total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total2.png" descr="total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total3.png" descr="total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total4.png" descr="total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total5.png" descr="total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total6.png" descr="total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total7.png" descr="total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total8.png" descr="total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total9.png" descr="total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total10.png" descr="total1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total11.png" descr="total1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total12.png" descr="total1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total13.png" descr="total1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total14.png" descr="total14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total15.png" descr="total15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total16.png" descr="total16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total17.png" descr="total17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total18.png" descr="total18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total19.png" descr="total19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total20.png" descr="total20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total21.png" descr="total21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total22.png" descr="total22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total23.png" descr="total23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total24.png" descr="total24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total25.png" descr="total25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total26.png" descr="total26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cFIN.png" descr="lcFIN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4835" y="1560124"/>
            <a:ext cx="12964162" cy="707136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RB 021125"/>
          <p:cNvSpPr txBox="1"/>
          <p:nvPr/>
        </p:nvSpPr>
        <p:spPr>
          <a:xfrm>
            <a:off x="5118870" y="8630881"/>
            <a:ext cx="241905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GRB 021125</a:t>
            </a:r>
          </a:p>
        </p:txBody>
      </p:sp>
      <p:sp>
        <p:nvSpPr>
          <p:cNvPr id="164" name="Cortesia di D. Götz e S. Mereghetti (INAF/IASF Milano)"/>
          <p:cNvSpPr txBox="1"/>
          <p:nvPr/>
        </p:nvSpPr>
        <p:spPr>
          <a:xfrm>
            <a:off x="830586" y="648654"/>
            <a:ext cx="1156887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Cortesia di D. Götz e S. Mereghetti (INAF/IASF Milano)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Class="entr" nodeType="afterEffect" presetSubtype="0" presetID="1" grpId="1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Class="entr" nodeType="afterEffect" presetSubtype="0" presetID="1" grpId="1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Class="entr" nodeType="afterEffect" presetSubtype="0" presetID="1" grpId="1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Class="entr" nodeType="afterEffect" presetSubtype="0" presetID="1" grpId="18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Class="entr" nodeType="afterEffect" presetSubtype="0" presetID="1" grpId="19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Class="entr" nodeType="afterEffect" presetSubtype="0" presetID="1" grpId="20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Class="entr" nodeType="afterEffect" presetSubtype="0" presetID="1" grpId="2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Class="entr" nodeType="afterEffect" presetSubtype="0" presetID="1" grpId="2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Class="entr" nodeType="afterEffect" presetSubtype="0" presetID="1" grpId="2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Class="entr" nodeType="afterEffect" presetSubtype="0" presetID="1" grpId="2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Class="entr" nodeType="afterEffect" presetSubtype="0" presetID="1" grpId="2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Class="entr" nodeType="afterEffect" presetSubtype="0" presetID="1" grpId="2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Class="entr" nodeType="afterEffect" presetSubtype="0" presetID="1" grpId="2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5"/>
      <p:bldP build="whole" bldLvl="1" animBg="1" rev="0" advAuto="0" spid="153" grpId="18"/>
      <p:bldP build="whole" bldLvl="1" animBg="1" rev="0" advAuto="0" spid="147" grpId="12"/>
      <p:bldP build="whole" bldLvl="1" animBg="1" rev="0" advAuto="0" spid="162" grpId="27"/>
      <p:bldP build="whole" bldLvl="1" animBg="1" rev="0" advAuto="0" spid="140" grpId="5"/>
      <p:bldP build="whole" bldLvl="1" animBg="1" rev="0" advAuto="0" spid="156" grpId="21"/>
      <p:bldP build="whole" bldLvl="1" animBg="1" rev="0" advAuto="0" spid="143" grpId="8"/>
      <p:bldP build="whole" bldLvl="1" animBg="1" rev="0" advAuto="0" spid="149" grpId="14"/>
      <p:bldP build="whole" bldLvl="1" animBg="1" rev="0" advAuto="0" spid="146" grpId="11"/>
      <p:bldP build="whole" bldLvl="1" animBg="1" rev="0" advAuto="0" spid="141" grpId="6"/>
      <p:bldP build="whole" bldLvl="1" animBg="1" rev="0" advAuto="0" spid="151" grpId="16"/>
      <p:bldP build="whole" bldLvl="1" animBg="1" rev="0" advAuto="0" spid="137" grpId="2"/>
      <p:bldP build="whole" bldLvl="1" animBg="1" rev="0" advAuto="0" spid="138" grpId="3"/>
      <p:bldP build="whole" bldLvl="1" animBg="1" rev="0" advAuto="0" spid="157" grpId="22"/>
      <p:bldP build="whole" bldLvl="1" animBg="1" rev="0" advAuto="0" spid="154" grpId="19"/>
      <p:bldP build="whole" bldLvl="1" animBg="1" rev="0" advAuto="0" spid="142" grpId="7"/>
      <p:bldP build="whole" bldLvl="1" animBg="1" rev="0" advAuto="0" spid="152" grpId="17"/>
      <p:bldP build="whole" bldLvl="1" animBg="1" rev="0" advAuto="0" spid="159" grpId="24"/>
      <p:bldP build="whole" bldLvl="1" animBg="1" rev="0" advAuto="0" spid="161" grpId="26"/>
      <p:bldP build="whole" bldLvl="1" animBg="1" rev="0" advAuto="0" spid="160" grpId="25"/>
      <p:bldP build="whole" bldLvl="1" animBg="1" rev="0" advAuto="0" spid="139" grpId="4"/>
      <p:bldP build="whole" bldLvl="1" animBg="1" rev="0" advAuto="0" spid="144" grpId="9"/>
      <p:bldP build="whole" bldLvl="1" animBg="1" rev="0" advAuto="0" spid="145" grpId="10"/>
      <p:bldP build="whole" bldLvl="1" animBg="1" rev="0" advAuto="0" spid="155" grpId="20"/>
      <p:bldP build="whole" bldLvl="1" animBg="1" rev="0" advAuto="0" spid="136" grpId="1"/>
      <p:bldP build="whole" bldLvl="1" animBg="1" rev="0" advAuto="0" spid="158" grpId="23"/>
      <p:bldP build="whole" bldLvl="1" animBg="1" rev="0" advAuto="0" spid="148" grpId="1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RB 090726"/>
          <p:cNvSpPr txBox="1"/>
          <p:nvPr>
            <p:ph type="title" idx="4294967295"/>
          </p:nvPr>
        </p:nvSpPr>
        <p:spPr>
          <a:xfrm>
            <a:off x="4254331" y="293409"/>
            <a:ext cx="3888483" cy="1236487"/>
          </a:xfrm>
          <a:prstGeom prst="rect">
            <a:avLst/>
          </a:prstGeom>
        </p:spPr>
        <p:txBody>
          <a:bodyPr/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GRB 090726 </a:t>
            </a:r>
          </a:p>
        </p:txBody>
      </p:sp>
      <p:sp>
        <p:nvSpPr>
          <p:cNvPr id="264" name="L’analisi delle righe spettrali permette di determinare lo “spostamento verso il rosso”…"/>
          <p:cNvSpPr txBox="1"/>
          <p:nvPr/>
        </p:nvSpPr>
        <p:spPr>
          <a:xfrm>
            <a:off x="305525" y="8322977"/>
            <a:ext cx="12339681" cy="78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03783">
              <a:defRPr sz="249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L’analisi delle righe spettrali permette di determinare lo “spostamento verso il rosso”…</a:t>
            </a:r>
          </a:p>
        </p:txBody>
      </p:sp>
      <p:pic>
        <p:nvPicPr>
          <p:cNvPr id="26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341" y="1727528"/>
            <a:ext cx="8026401" cy="621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6278" y="3592383"/>
            <a:ext cx="3189404" cy="1792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La produzione di energia di questi eventi è enorme, comparabile a quella di una supernova ma emessa in pochi secondi!…"/>
          <p:cNvSpPr txBox="1"/>
          <p:nvPr>
            <p:ph type="title" idx="4294967295"/>
          </p:nvPr>
        </p:nvSpPr>
        <p:spPr>
          <a:xfrm>
            <a:off x="1276133" y="2715091"/>
            <a:ext cx="10720372" cy="3369183"/>
          </a:xfrm>
          <a:prstGeom prst="rect">
            <a:avLst/>
          </a:prstGeom>
        </p:spPr>
        <p:txBody>
          <a:bodyPr/>
          <a:lstStyle/>
          <a:p>
            <a:pPr marL="290843" indent="-290843" algn="just" defTabSz="286258">
              <a:buSzPct val="125000"/>
              <a:buChar char="•"/>
              <a:defRPr sz="2891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La produzione di energia di questi eventi è enorme, comparabile a quella di una supernova ma emessa in pochi secondi!</a:t>
            </a:r>
          </a:p>
          <a:p>
            <a:pPr marL="290843" indent="-290843" algn="just" defTabSz="286258">
              <a:buSzPct val="125000"/>
              <a:defRPr sz="2891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Oppure come il nostro Sole se brillasse per decine di miliardi di anni!</a:t>
            </a:r>
          </a:p>
          <a:p>
            <a:pPr marL="290843" indent="-290843" algn="just" defTabSz="286258">
              <a:buSzPct val="125000"/>
              <a:defRPr sz="2891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Oppure come tutta la nostra galassia per un anno!</a:t>
            </a:r>
          </a:p>
        </p:txBody>
      </p:sp>
      <p:sp>
        <p:nvSpPr>
          <p:cNvPr id="269" name="La via ormai era aperta…"/>
          <p:cNvSpPr txBox="1"/>
          <p:nvPr/>
        </p:nvSpPr>
        <p:spPr>
          <a:xfrm>
            <a:off x="1331284" y="1109656"/>
            <a:ext cx="8447342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La via ormai era aperta…</a:t>
            </a:r>
          </a:p>
        </p:txBody>
      </p:sp>
      <p:pic>
        <p:nvPicPr>
          <p:cNvPr id="27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1306" y="5943110"/>
            <a:ext cx="3088174" cy="301483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’origine cosmologica dei GRB, e le loro proprietà “estreme”, hanno costituito uno dei principali problemi astrofisici  a cavallo degli anni 2000!"/>
          <p:cNvSpPr txBox="1"/>
          <p:nvPr/>
        </p:nvSpPr>
        <p:spPr>
          <a:xfrm>
            <a:off x="1270768" y="6326825"/>
            <a:ext cx="7036274" cy="23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290843" indent="-290843" algn="just" defTabSz="286258">
              <a:buSzPct val="125000"/>
              <a:buChar char="•"/>
              <a:defRPr sz="2891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L’origine cosmologica dei GRB, e le loro proprietà “estreme”, hanno costituito uno dei principali problemi astrofisici  a cavallo degli anni 2000!</a:t>
            </a:r>
          </a:p>
        </p:txBody>
      </p:sp>
      <p:pic>
        <p:nvPicPr>
          <p:cNvPr id="27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7993" y="729051"/>
            <a:ext cx="2843043" cy="2070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wiftlogo.png" descr="swi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6194" y="766679"/>
            <a:ext cx="2857501" cy="118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wift.jpeg" descr="Swif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9928" y="3111551"/>
            <a:ext cx="6626226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lescopio γ"/>
          <p:cNvSpPr txBox="1"/>
          <p:nvPr/>
        </p:nvSpPr>
        <p:spPr>
          <a:xfrm>
            <a:off x="1680498" y="3365797"/>
            <a:ext cx="1905001" cy="44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t>Telescopio </a:t>
            </a:r>
            <a:r>
              <a:t>γ</a:t>
            </a:r>
          </a:p>
        </p:txBody>
      </p:sp>
      <p:sp>
        <p:nvSpPr>
          <p:cNvPr id="277" name="Telescopio ottico"/>
          <p:cNvSpPr txBox="1"/>
          <p:nvPr/>
        </p:nvSpPr>
        <p:spPr>
          <a:xfrm>
            <a:off x="1170123" y="5465567"/>
            <a:ext cx="188575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t>Telescopio</a:t>
            </a:r>
            <a:br/>
            <a:r>
              <a:t>ottico</a:t>
            </a:r>
          </a:p>
        </p:txBody>
      </p:sp>
      <p:sp>
        <p:nvSpPr>
          <p:cNvPr id="278" name="Linea"/>
          <p:cNvSpPr/>
          <p:nvPr/>
        </p:nvSpPr>
        <p:spPr>
          <a:xfrm flipV="1">
            <a:off x="4748619" y="3389445"/>
            <a:ext cx="2108201" cy="1673226"/>
          </a:xfrm>
          <a:prstGeom prst="line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79" name="2 m"/>
          <p:cNvSpPr txBox="1"/>
          <p:nvPr/>
        </p:nvSpPr>
        <p:spPr>
          <a:xfrm rot="19320000">
            <a:off x="5342953" y="3765207"/>
            <a:ext cx="43375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defTabSz="914400"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2 m</a:t>
            </a:r>
          </a:p>
        </p:txBody>
      </p:sp>
      <p:sp>
        <p:nvSpPr>
          <p:cNvPr id="280" name="Cerchio"/>
          <p:cNvSpPr/>
          <p:nvPr/>
        </p:nvSpPr>
        <p:spPr>
          <a:xfrm>
            <a:off x="5597931" y="4583245"/>
            <a:ext cx="838201" cy="838201"/>
          </a:xfrm>
          <a:prstGeom prst="ellipse">
            <a:avLst/>
          </a:prstGeom>
          <a:ln w="38100">
            <a:solidFill>
              <a:srgbClr val="FF00FF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1" name="Cerchio"/>
          <p:cNvSpPr/>
          <p:nvPr/>
        </p:nvSpPr>
        <p:spPr>
          <a:xfrm>
            <a:off x="6512331" y="3821245"/>
            <a:ext cx="990601" cy="990601"/>
          </a:xfrm>
          <a:prstGeom prst="ellipse">
            <a:avLst/>
          </a:prstGeom>
          <a:ln w="38100">
            <a:solidFill>
              <a:srgbClr val="00CCFF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2" name="Linea"/>
          <p:cNvSpPr/>
          <p:nvPr/>
        </p:nvSpPr>
        <p:spPr>
          <a:xfrm flipV="1">
            <a:off x="7350531" y="3135445"/>
            <a:ext cx="1371601" cy="838201"/>
          </a:xfrm>
          <a:prstGeom prst="line">
            <a:avLst/>
          </a:prstGeom>
          <a:ln w="28575">
            <a:solidFill>
              <a:srgbClr val="00CCFF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83" name="Linea"/>
          <p:cNvSpPr/>
          <p:nvPr/>
        </p:nvSpPr>
        <p:spPr>
          <a:xfrm flipH="1">
            <a:off x="3191086" y="5269045"/>
            <a:ext cx="2483046" cy="529114"/>
          </a:xfrm>
          <a:prstGeom prst="line">
            <a:avLst/>
          </a:prstGeom>
          <a:ln w="28575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84" name="Telescopio X:"/>
          <p:cNvSpPr txBox="1"/>
          <p:nvPr/>
        </p:nvSpPr>
        <p:spPr>
          <a:xfrm>
            <a:off x="8390208" y="2654159"/>
            <a:ext cx="19050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spcBef>
                <a:spcPts val="1000"/>
              </a:spcBef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Telescopio X:</a:t>
            </a:r>
          </a:p>
        </p:txBody>
      </p:sp>
      <p:sp>
        <p:nvSpPr>
          <p:cNvPr id="285" name="Linea"/>
          <p:cNvSpPr/>
          <p:nvPr/>
        </p:nvSpPr>
        <p:spPr>
          <a:xfrm>
            <a:off x="3175043" y="3630971"/>
            <a:ext cx="1737089" cy="647476"/>
          </a:xfrm>
          <a:prstGeom prst="line">
            <a:avLst/>
          </a:prstGeom>
          <a:ln w="28575">
            <a:solidFill>
              <a:srgbClr val="0099CC"/>
            </a:solidFill>
            <a:head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86" name="Osservatorio Astronomico di Brera!"/>
          <p:cNvSpPr txBox="1"/>
          <p:nvPr/>
        </p:nvSpPr>
        <p:spPr>
          <a:xfrm>
            <a:off x="9551653" y="2654159"/>
            <a:ext cx="2486026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Osservatorio Astronomico di Brera!</a:t>
            </a:r>
          </a:p>
        </p:txBody>
      </p:sp>
      <p:sp>
        <p:nvSpPr>
          <p:cNvPr id="287" name="Ovale"/>
          <p:cNvSpPr/>
          <p:nvPr/>
        </p:nvSpPr>
        <p:spPr>
          <a:xfrm>
            <a:off x="8610269" y="2310088"/>
            <a:ext cx="4116829" cy="2189284"/>
          </a:xfrm>
          <a:prstGeom prst="ellipse">
            <a:avLst/>
          </a:prstGeom>
          <a:ln w="38100">
            <a:solidFill>
              <a:srgbClr val="FF3300"/>
            </a:solidFill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3300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288" name="Ed è il momento di:"/>
          <p:cNvSpPr txBox="1"/>
          <p:nvPr/>
        </p:nvSpPr>
        <p:spPr>
          <a:xfrm>
            <a:off x="790797" y="811836"/>
            <a:ext cx="4050275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449833">
              <a:defRPr sz="369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Ed è il momento di:</a:t>
            </a:r>
          </a:p>
        </p:txBody>
      </p:sp>
      <p:sp>
        <p:nvSpPr>
          <p:cNvPr id="289" name="Lanciato il 20 novembre 2004 è ancora operativo!"/>
          <p:cNvSpPr txBox="1"/>
          <p:nvPr/>
        </p:nvSpPr>
        <p:spPr>
          <a:xfrm>
            <a:off x="995009" y="8262998"/>
            <a:ext cx="8399902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56362">
              <a:defRPr sz="2928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Lanciato il 20 novembre 2004 è ancora operativo!</a:t>
            </a:r>
          </a:p>
        </p:txBody>
      </p:sp>
      <p:pic>
        <p:nvPicPr>
          <p:cNvPr id="29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81208" y="4675176"/>
            <a:ext cx="2256206" cy="3350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23849" y="907672"/>
            <a:ext cx="1128857" cy="59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40551" y="916444"/>
            <a:ext cx="1128857" cy="56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252" y="887312"/>
            <a:ext cx="891963" cy="593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La principale caratteristica di Swift è la rapidità di puntamento!"/>
          <p:cNvSpPr txBox="1"/>
          <p:nvPr/>
        </p:nvSpPr>
        <p:spPr>
          <a:xfrm>
            <a:off x="1331284" y="1109656"/>
            <a:ext cx="10727568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62204">
              <a:defRPr sz="297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La principale caratteristica di Swift è la rapidità di puntamento!</a:t>
            </a:r>
          </a:p>
        </p:txBody>
      </p:sp>
      <p:sp>
        <p:nvSpPr>
          <p:cNvPr id="296" name="Con Swift si crea una connessione permanente fra scienziati di buona parte del mondo che generano una specie di “meta-istituto” virtuale: “the Swift team”!"/>
          <p:cNvSpPr txBox="1"/>
          <p:nvPr/>
        </p:nvSpPr>
        <p:spPr>
          <a:xfrm>
            <a:off x="1281799" y="7523964"/>
            <a:ext cx="10727567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292100">
              <a:defRPr sz="24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Con Swift si crea una connessione permanente fra scienziati di buona parte del mondo che generano una specie di “meta-istituto” virtuale: “the Swift team”!</a:t>
            </a:r>
          </a:p>
        </p:txBody>
      </p:sp>
      <p:pic>
        <p:nvPicPr>
          <p:cNvPr id="297" name="swiftlogo.png" descr="swi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1649" y="2013110"/>
            <a:ext cx="2857501" cy="118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108544main_swift-turn-burst_NASA WebV_1.mp4" descr="108544main_swift-turn-burst_NASA WebV_1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51552" y="3415190"/>
            <a:ext cx="5426417" cy="3699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69482main_data_trans.mp4" descr="69482main_data_trans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726583" y="3411053"/>
            <a:ext cx="5426417" cy="3699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155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06155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74644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video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Ma quindi che cosa sono i GRB?"/>
          <p:cNvSpPr txBox="1"/>
          <p:nvPr/>
        </p:nvSpPr>
        <p:spPr>
          <a:xfrm>
            <a:off x="945222" y="602259"/>
            <a:ext cx="10727567" cy="123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Ma quindi che cosa sono i GRB?</a:t>
            </a:r>
          </a:p>
        </p:txBody>
      </p:sp>
      <p:pic>
        <p:nvPicPr>
          <p:cNvPr id="30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353" y="1903082"/>
            <a:ext cx="11225140" cy="6314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E come si generano?"/>
          <p:cNvSpPr txBox="1"/>
          <p:nvPr/>
        </p:nvSpPr>
        <p:spPr>
          <a:xfrm>
            <a:off x="945222" y="602259"/>
            <a:ext cx="10727567" cy="123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E come si generano?</a:t>
            </a:r>
          </a:p>
        </p:txBody>
      </p:sp>
      <p:pic>
        <p:nvPicPr>
          <p:cNvPr id="305" name="pasted-image-small.png" descr="pasted-image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3445" y="6170748"/>
            <a:ext cx="4679230" cy="306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3930" y="617759"/>
            <a:ext cx="4343401" cy="547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3447" y="2039638"/>
            <a:ext cx="6412373" cy="448061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onosciamo due famiglie di GRB. Quelli “lunghi” e quelli “corti”. Pensiamo che siano generati da progenitori diversi."/>
          <p:cNvSpPr txBox="1"/>
          <p:nvPr/>
        </p:nvSpPr>
        <p:spPr>
          <a:xfrm>
            <a:off x="978324" y="6861989"/>
            <a:ext cx="6176199" cy="2275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32993">
              <a:defRPr sz="273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Conosciamo due famiglie di GRB. Quelli “lunghi” e quelli “corti”. Pensiamo che siano generati da progenitori diversi.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69479main_collapsar.mp4" descr="69479main_collapsa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47274" y="3529823"/>
            <a:ext cx="44704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69476main_binary_merger.mp4" descr="69476main_binary_merger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045680" y="3527884"/>
            <a:ext cx="44704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Collasso di stella di grande massa e  coalescenza di oggetti compatti"/>
          <p:cNvSpPr txBox="1"/>
          <p:nvPr/>
        </p:nvSpPr>
        <p:spPr>
          <a:xfrm>
            <a:off x="821733" y="1473658"/>
            <a:ext cx="11320234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56362">
              <a:defRPr sz="2928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Collasso di stella di grande massa e  coalescenza di oggetti compatti</a:t>
            </a:r>
          </a:p>
        </p:txBody>
      </p:sp>
      <p:sp>
        <p:nvSpPr>
          <p:cNvPr id="313" name="GRB “lunghi”"/>
          <p:cNvSpPr txBox="1"/>
          <p:nvPr/>
        </p:nvSpPr>
        <p:spPr>
          <a:xfrm>
            <a:off x="2128982" y="7393623"/>
            <a:ext cx="3299435" cy="123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519937">
              <a:defRPr sz="4272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GRB “lunghi”</a:t>
            </a:r>
          </a:p>
        </p:txBody>
      </p:sp>
      <p:sp>
        <p:nvSpPr>
          <p:cNvPr id="314" name="GRB “corti”"/>
          <p:cNvSpPr txBox="1"/>
          <p:nvPr/>
        </p:nvSpPr>
        <p:spPr>
          <a:xfrm>
            <a:off x="7230677" y="7393623"/>
            <a:ext cx="3299435" cy="123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578358">
              <a:defRPr sz="4752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GRB “corti”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5001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705001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1000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video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062" y="1625476"/>
            <a:ext cx="11176676" cy="734301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oalescenza di stelle di stelle di neutroni"/>
          <p:cNvSpPr txBox="1"/>
          <p:nvPr>
            <p:ph type="title" idx="4294967295"/>
          </p:nvPr>
        </p:nvSpPr>
        <p:spPr>
          <a:xfrm>
            <a:off x="893006" y="804788"/>
            <a:ext cx="11176676" cy="1039797"/>
          </a:xfrm>
          <a:prstGeom prst="rect">
            <a:avLst/>
          </a:prstGeom>
        </p:spPr>
        <p:txBody>
          <a:bodyPr/>
          <a:lstStyle>
            <a:lvl1pPr algn="ctr" defTabSz="350520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Coalescenza di stelle di stelle di neutroni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164" y="646028"/>
            <a:ext cx="6145831" cy="4047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6687" y="622939"/>
            <a:ext cx="4876801" cy="622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225" y="4907705"/>
            <a:ext cx="6508339" cy="4047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2477" y="7008587"/>
            <a:ext cx="4876801" cy="210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Una nuova era:…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4781">
              <a:defRPr sz="5112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Una nuova era: </a:t>
            </a:r>
          </a:p>
          <a:p>
            <a:pPr algn="ctr" defTabSz="414781">
              <a:defRPr sz="5112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l’astronomia multi-messaggio!</a:t>
            </a:r>
          </a:p>
        </p:txBody>
      </p:sp>
      <p:pic>
        <p:nvPicPr>
          <p:cNvPr id="325" name="Virgo.gif" descr="Virgo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848" y="2839673"/>
            <a:ext cx="5138886" cy="3388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1458-677.jpg" descr="1458-6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1800" y="2603500"/>
            <a:ext cx="5410200" cy="360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km3net2.jpg" descr="km3net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6500" y="6324600"/>
            <a:ext cx="5410200" cy="270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Onde gravitazionali"/>
          <p:cNvSpPr txBox="1"/>
          <p:nvPr/>
        </p:nvSpPr>
        <p:spPr>
          <a:xfrm>
            <a:off x="1496712" y="2966673"/>
            <a:ext cx="4298118" cy="104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72516">
              <a:defRPr i="1" sz="3920">
                <a:solidFill>
                  <a:srgbClr val="FFFB0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Onde gravitazionali</a:t>
            </a:r>
          </a:p>
        </p:txBody>
      </p:sp>
      <p:sp>
        <p:nvSpPr>
          <p:cNvPr id="329" name="Fotoni"/>
          <p:cNvSpPr txBox="1"/>
          <p:nvPr/>
        </p:nvSpPr>
        <p:spPr>
          <a:xfrm>
            <a:off x="7808613" y="2738073"/>
            <a:ext cx="2823578" cy="104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1" sz="4000">
                <a:solidFill>
                  <a:srgbClr val="FFFB0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Fotoni</a:t>
            </a:r>
          </a:p>
        </p:txBody>
      </p:sp>
      <p:sp>
        <p:nvSpPr>
          <p:cNvPr id="330" name="Neutrini"/>
          <p:cNvSpPr txBox="1"/>
          <p:nvPr/>
        </p:nvSpPr>
        <p:spPr>
          <a:xfrm>
            <a:off x="4786013" y="6324600"/>
            <a:ext cx="2823578" cy="104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1" sz="4000">
                <a:solidFill>
                  <a:srgbClr val="FFFB0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Neutrini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o spettro elettromagnetico"/>
          <p:cNvSpPr txBox="1"/>
          <p:nvPr>
            <p:ph type="title"/>
          </p:nvPr>
        </p:nvSpPr>
        <p:spPr>
          <a:xfrm>
            <a:off x="895079" y="1364176"/>
            <a:ext cx="6929158" cy="1236487"/>
          </a:xfrm>
          <a:prstGeom prst="rect">
            <a:avLst/>
          </a:prstGeom>
        </p:spPr>
        <p:txBody>
          <a:bodyPr/>
          <a:lstStyle>
            <a:lvl1pPr algn="l">
              <a:defRPr sz="42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Lo spettro elettromagnetico</a:t>
            </a:r>
          </a:p>
        </p:txBody>
      </p:sp>
      <p:pic>
        <p:nvPicPr>
          <p:cNvPr id="16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4609" y="3300297"/>
            <a:ext cx="10222426" cy="4888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0567" y="824032"/>
            <a:ext cx="3736469" cy="2109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14:ripple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orpo"/>
          <p:cNvSpPr txBox="1"/>
          <p:nvPr>
            <p:ph type="body" sz="quarter" idx="4294967295"/>
          </p:nvPr>
        </p:nvSpPr>
        <p:spPr>
          <a:xfrm>
            <a:off x="1031913" y="8111987"/>
            <a:ext cx="6945575" cy="940037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 </a:t>
            </a:r>
          </a:p>
        </p:txBody>
      </p:sp>
      <p:sp>
        <p:nvSpPr>
          <p:cNvPr id="333" name="stefano.covino@brera.inaf.it"/>
          <p:cNvSpPr txBox="1"/>
          <p:nvPr/>
        </p:nvSpPr>
        <p:spPr>
          <a:xfrm>
            <a:off x="1093594" y="8644474"/>
            <a:ext cx="3835918" cy="94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3000"/>
              </a:spcBef>
              <a:defRPr sz="2300" u="sng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stefano.covino@brera.inaf.it</a:t>
            </a:r>
          </a:p>
        </p:txBody>
      </p:sp>
      <p:pic>
        <p:nvPicPr>
          <p:cNvPr id="33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729" y="761451"/>
            <a:ext cx="5335649" cy="7850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51522" y="1203575"/>
            <a:ext cx="7020225" cy="329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BAD23580-5B3B-4D5B-A9D7-347EA38AC3F5-L0-001.jpeg" descr="BAD23580-5B3B-4D5B-A9D7-347EA38AC3F5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6305" y="4777073"/>
            <a:ext cx="5130801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698" y="2703010"/>
            <a:ext cx="8540942" cy="542996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L’atmosfera"/>
          <p:cNvSpPr txBox="1"/>
          <p:nvPr>
            <p:ph type="title"/>
          </p:nvPr>
        </p:nvSpPr>
        <p:spPr>
          <a:xfrm>
            <a:off x="4645403" y="922961"/>
            <a:ext cx="3122390" cy="1236487"/>
          </a:xfrm>
          <a:prstGeom prst="rect">
            <a:avLst/>
          </a:prstGeom>
        </p:spPr>
        <p:txBody>
          <a:bodyPr/>
          <a:lstStyle>
            <a:lvl1pPr algn="l" defTabSz="525779">
              <a:defRPr sz="441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L’atmosfera</a:t>
            </a:r>
          </a:p>
        </p:txBody>
      </p:sp>
      <p:pic>
        <p:nvPicPr>
          <p:cNvPr id="17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7244" y="3396349"/>
            <a:ext cx="2841641" cy="3963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Nel 1963, gli USA, l’Unione Sovietica e il Regno Unito firmano un accordo (“partial test ban treaty”) per la messa al bando di test nucleari sott’acqua, nell’atmosfera e nello spazio."/>
          <p:cNvSpPr txBox="1"/>
          <p:nvPr/>
        </p:nvSpPr>
        <p:spPr>
          <a:xfrm>
            <a:off x="5960934" y="705948"/>
            <a:ext cx="6166053" cy="463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57799" algn="just" defTabSz="1295400">
              <a:spcBef>
                <a:spcPts val="1000"/>
              </a:spcBef>
              <a:buClr>
                <a:srgbClr val="FFFF00"/>
              </a:buClr>
              <a:buFont typeface="Times New Roman"/>
              <a:defRPr sz="33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  <a:uFill>
                  <a:solidFill>
                    <a:srgbClr val="E6E6E6"/>
                  </a:solidFill>
                </a:uFill>
              </a:defRPr>
            </a:lvl1pPr>
          </a:lstStyle>
          <a:p>
            <a:pPr/>
            <a:r>
              <a:t>Nel 1963, gli USA, l’Unione Sovietica e il Regno Unito firmano un accordo (“partial test ban treaty”) per la messa al bando di test nucleari sott’acqua, nell’atmosfera e nello spazio. </a:t>
            </a:r>
          </a:p>
        </p:txBody>
      </p:sp>
      <p:pic>
        <p:nvPicPr>
          <p:cNvPr id="17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214" y="1135218"/>
            <a:ext cx="5100632" cy="7261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1466" t="1993" r="1322" b="1371"/>
          <a:stretch>
            <a:fillRect/>
          </a:stretch>
        </p:blipFill>
        <p:spPr>
          <a:xfrm>
            <a:off x="6243528" y="5276749"/>
            <a:ext cx="5659846" cy="3821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 satelliti “Vela”"/>
          <p:cNvSpPr txBox="1"/>
          <p:nvPr>
            <p:ph type="title" idx="4294967295"/>
          </p:nvPr>
        </p:nvSpPr>
        <p:spPr>
          <a:xfrm>
            <a:off x="2654164" y="603080"/>
            <a:ext cx="7616013" cy="123648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I satelliti “Vela”</a:t>
            </a:r>
          </a:p>
        </p:txBody>
      </p:sp>
      <p:pic>
        <p:nvPicPr>
          <p:cNvPr id="179" name="Belian_Richard_with_Vela_satellite_70-013KN15.jpg" descr="Belian_Richard_with_Vela_satellite_70-013KN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1481" y="1882971"/>
            <a:ext cx="2944118" cy="2944117"/>
          </a:xfrm>
          <a:prstGeom prst="rect">
            <a:avLst/>
          </a:prstGeom>
        </p:spPr>
      </p:pic>
      <p:pic>
        <p:nvPicPr>
          <p:cNvPr id="180" name="vela.png" descr="vel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3115" y="2169944"/>
            <a:ext cx="4156962" cy="415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rb_dir.png" descr="grb_dir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3420" y="5223394"/>
            <a:ext cx="6636231" cy="3689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a costellazione di satelliti era in grado di fornire anche una rozza localizzazione della provenienza dell’evento."/>
          <p:cNvSpPr txBox="1"/>
          <p:nvPr/>
        </p:nvSpPr>
        <p:spPr>
          <a:xfrm>
            <a:off x="7694674" y="7039449"/>
            <a:ext cx="4610756" cy="188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274574">
              <a:defRPr sz="2256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La costellazione di satelliti era in grado di fornire anche una rozza localizzazione della provenienza dell’evento.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firstgrb_vela4.png" descr="firstgrb_vela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705" y="2715279"/>
            <a:ext cx="7086601" cy="506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Il primo lampo di luce gamma (gamma-ray burst) mai osservato!"/>
          <p:cNvSpPr txBox="1"/>
          <p:nvPr>
            <p:ph type="title" idx="4294967295"/>
          </p:nvPr>
        </p:nvSpPr>
        <p:spPr>
          <a:xfrm>
            <a:off x="999609" y="1044295"/>
            <a:ext cx="11113372" cy="1236487"/>
          </a:xfrm>
          <a:prstGeom prst="rect">
            <a:avLst/>
          </a:prstGeom>
        </p:spPr>
        <p:txBody>
          <a:bodyPr/>
          <a:lstStyle>
            <a:lvl1pPr algn="just" defTabSz="379729">
              <a:defRPr sz="312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Il primo lampo di luce gamma (gamma-ray burst) mai osservato!</a:t>
            </a:r>
          </a:p>
        </p:txBody>
      </p:sp>
      <p:pic>
        <p:nvPicPr>
          <p:cNvPr id="18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6668" y="3377295"/>
            <a:ext cx="3086701" cy="3842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87361" y="7764832"/>
            <a:ext cx="1693508" cy="1145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Articolo.png" descr="Artico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444" y="1927499"/>
            <a:ext cx="8229601" cy="294481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90" name="Risultati pubblicati dopo 6 anni!"/>
          <p:cNvSpPr txBox="1"/>
          <p:nvPr>
            <p:ph type="title" idx="4294967295"/>
          </p:nvPr>
        </p:nvSpPr>
        <p:spPr>
          <a:xfrm>
            <a:off x="999609" y="658232"/>
            <a:ext cx="11113372" cy="1236487"/>
          </a:xfrm>
          <a:prstGeom prst="rect">
            <a:avLst/>
          </a:prstGeom>
        </p:spPr>
        <p:txBody>
          <a:bodyPr/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Risultati pubblicati dopo 6 anni!</a:t>
            </a:r>
          </a:p>
        </p:txBody>
      </p:sp>
      <p:pic>
        <p:nvPicPr>
          <p:cNvPr id="191" name="DSCN0092.jpg" descr="DSCN009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1603" y="4896558"/>
            <a:ext cx="3140154" cy="418687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ay Klebesadel"/>
          <p:cNvSpPr txBox="1"/>
          <p:nvPr/>
        </p:nvSpPr>
        <p:spPr>
          <a:xfrm>
            <a:off x="9564492" y="3795960"/>
            <a:ext cx="2628115" cy="12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>
              <a:defRPr sz="25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Ray Klebesadel</a:t>
            </a:r>
          </a:p>
        </p:txBody>
      </p:sp>
      <p:sp>
        <p:nvSpPr>
          <p:cNvPr id="193" name="“Fu chiaro fin da subito che non erano fenomeni terrestri… ma da dove venivano?”"/>
          <p:cNvSpPr txBox="1"/>
          <p:nvPr/>
        </p:nvSpPr>
        <p:spPr>
          <a:xfrm>
            <a:off x="1066093" y="5346439"/>
            <a:ext cx="7786122" cy="1520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461518">
              <a:defRPr sz="316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“Fu chiaro fin da subito che non erano fenomeni terrestri… ma da dove venivano?”</a:t>
            </a:r>
          </a:p>
        </p:txBody>
      </p:sp>
      <p:pic>
        <p:nvPicPr>
          <p:cNvPr id="19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2600" y="6917104"/>
            <a:ext cx="2744819" cy="2010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Orthographic_projection_centered_on_the__3E2DCBCA-DA1D-A0A2-7D9D9A23AF8B4C7C.png" descr="Orthographic_projection_centered_on_the__3E2DCBCA-DA1D-A0A2-7D9D9A23AF8B4C7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7983" y="4434438"/>
            <a:ext cx="4503336" cy="449207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’evento del 22 settembre 1979"/>
          <p:cNvSpPr txBox="1"/>
          <p:nvPr>
            <p:ph type="title" idx="4294967295"/>
          </p:nvPr>
        </p:nvSpPr>
        <p:spPr>
          <a:xfrm>
            <a:off x="2142802" y="573863"/>
            <a:ext cx="8447341" cy="1236487"/>
          </a:xfrm>
          <a:prstGeom prst="rect">
            <a:avLst/>
          </a:prstGeom>
        </p:spPr>
        <p:txBody>
          <a:bodyPr/>
          <a:lstStyle>
            <a:lvl1pPr algn="just">
              <a:defRPr sz="48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lvl1pPr>
          </a:lstStyle>
          <a:p>
            <a:pPr/>
            <a:r>
              <a:t>L’evento del 22 settembre 1979</a:t>
            </a:r>
          </a:p>
        </p:txBody>
      </p:sp>
      <p:sp>
        <p:nvSpPr>
          <p:cNvPr id="198" name="Un “flash” di origine terrestre fu in effetti rivelato (“the Vela incident”) e “popolarmente” attribuito a un test congiunto Sud Africa/Israele.…"/>
          <p:cNvSpPr txBox="1"/>
          <p:nvPr/>
        </p:nvSpPr>
        <p:spPr>
          <a:xfrm>
            <a:off x="1140706" y="1619588"/>
            <a:ext cx="10723388" cy="386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just">
              <a:defRPr sz="29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Un “flash” di origine terrestre fu in effetti rivelato (“the Vela incident”) e “popolarmente” attribuito a un test congiunto Sud Africa/Israele. </a:t>
            </a:r>
          </a:p>
          <a:p>
            <a:pPr algn="just">
              <a:defRPr sz="2900">
                <a:solidFill>
                  <a:schemeClr val="accent3">
                    <a:hueOff val="-107717"/>
                    <a:satOff val="-10036"/>
                    <a:lumOff val="-5123"/>
                  </a:schemeClr>
                </a:solidFill>
              </a:defRPr>
            </a:pPr>
            <a:r>
              <a:t>Successivamente fu invece attribuito all’impatto di un meteoroide sul satellite.</a:t>
            </a:r>
          </a:p>
        </p:txBody>
      </p:sp>
      <p:pic>
        <p:nvPicPr>
          <p:cNvPr id="19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1146" y="5195195"/>
            <a:ext cx="2724544" cy="3653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