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Default Extension="jpeg" ContentType="image/jpeg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22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Override PartName="/ppt/theme/theme3.xml" ContentType="application/vnd.openxmlformats-officedocument.theme+xml"/>
  <Override PartName="/ppt/slideLayouts/slideLayout2.xml" ContentType="application/vnd.openxmlformats-officedocument.presentationml.slideLayout+xml"/>
  <Default Extension="png" ContentType="image/png"/>
  <Override PartName="/ppt/slides/slide23.xml" ContentType="application/vnd.openxmlformats-officedocument.presentationml.slide+xml"/>
  <Default Extension="gif" ContentType="image/gif"/>
  <Override PartName="/ppt/slides/slide16.xml" ContentType="application/vnd.openxmlformats-officedocument.presentationml.slide+xml"/>
  <Override PartName="/ppt/slideLayouts/slideLayout13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650" r:id="rId1"/>
  </p:sldMasterIdLst>
  <p:notesMasterIdLst>
    <p:notesMasterId r:id="rId31"/>
  </p:notesMasterIdLst>
  <p:handoutMasterIdLst>
    <p:handoutMasterId r:id="rId32"/>
  </p:handoutMasterIdLst>
  <p:sldIdLst>
    <p:sldId id="596" r:id="rId2"/>
    <p:sldId id="605" r:id="rId3"/>
    <p:sldId id="493" r:id="rId4"/>
    <p:sldId id="615" r:id="rId5"/>
    <p:sldId id="601" r:id="rId6"/>
    <p:sldId id="616" r:id="rId7"/>
    <p:sldId id="620" r:id="rId8"/>
    <p:sldId id="513" r:id="rId9"/>
    <p:sldId id="571" r:id="rId10"/>
    <p:sldId id="608" r:id="rId11"/>
    <p:sldId id="617" r:id="rId12"/>
    <p:sldId id="618" r:id="rId13"/>
    <p:sldId id="619" r:id="rId14"/>
    <p:sldId id="524" r:id="rId15"/>
    <p:sldId id="525" r:id="rId16"/>
    <p:sldId id="604" r:id="rId17"/>
    <p:sldId id="613" r:id="rId18"/>
    <p:sldId id="622" r:id="rId19"/>
    <p:sldId id="415" r:id="rId20"/>
    <p:sldId id="419" r:id="rId21"/>
    <p:sldId id="614" r:id="rId22"/>
    <p:sldId id="623" r:id="rId23"/>
    <p:sldId id="557" r:id="rId24"/>
    <p:sldId id="621" r:id="rId25"/>
    <p:sldId id="606" r:id="rId26"/>
    <p:sldId id="612" r:id="rId27"/>
    <p:sldId id="609" r:id="rId28"/>
    <p:sldId id="600" r:id="rId29"/>
    <p:sldId id="598" r:id="rId30"/>
  </p:sldIdLst>
  <p:sldSz cx="9144000" cy="6858000" type="screen4x3"/>
  <p:notesSz cx="6858000" cy="91170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 Narrow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 Narrow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 Narrow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 Narrow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Arial Narrow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chemeClr val="bg1"/>
        </a:solidFill>
        <a:latin typeface="Arial Narrow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chemeClr val="bg1"/>
        </a:solidFill>
        <a:latin typeface="Arial Narrow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chemeClr val="bg1"/>
        </a:solidFill>
        <a:latin typeface="Arial Narrow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chemeClr val="bg1"/>
        </a:solidFill>
        <a:latin typeface="Arial Narrow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 useTimings="0">
    <p:present/>
    <p:sldAll/>
    <p:penClr>
      <a:schemeClr val="tx1"/>
    </p:penClr>
  </p:showPr>
  <p:clrMru>
    <a:srgbClr val="FF5050"/>
    <a:srgbClr val="66CCFF"/>
    <a:srgbClr val="FFFF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522" autoAdjust="0"/>
  </p:normalViewPr>
  <p:slideViewPr>
    <p:cSldViewPr snapToGrid="0">
      <p:cViewPr varScale="1">
        <p:scale>
          <a:sx n="105" d="100"/>
          <a:sy n="105" d="100"/>
        </p:scale>
        <p:origin x="-776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handoutMaster" Target="handoutMasters/handout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30700"/>
            <a:ext cx="5029200" cy="4102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0"/>
            <a:r>
              <a:rPr lang="en-US"/>
              <a:t>Second level</a:t>
            </a:r>
          </a:p>
          <a:p>
            <a:pPr lvl="0"/>
            <a:r>
              <a:rPr lang="en-US"/>
              <a:t>Third level</a:t>
            </a:r>
          </a:p>
          <a:p>
            <a:pPr lvl="0"/>
            <a:r>
              <a:rPr lang="en-US"/>
              <a:t>Fourth level</a:t>
            </a:r>
          </a:p>
          <a:p>
            <a:pPr lvl="0"/>
            <a:r>
              <a:rPr lang="en-US"/>
              <a:t>Fifth level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82625"/>
            <a:ext cx="4560888" cy="34210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ヒラギノ角ゴ Pro W3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ヒラギノ角ゴ Pro W3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ヒラギノ角ゴ Pro W3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ヒラギノ角ゴ Pro W3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59580"/>
            <a:ext cx="2971800" cy="455851"/>
          </a:xfrm>
          <a:prstGeom prst="rect">
            <a:avLst/>
          </a:prstGeom>
          <a:ln/>
        </p:spPr>
        <p:txBody>
          <a:bodyPr/>
          <a:lstStyle/>
          <a:p>
            <a:fld id="{EA5947A8-4D6C-0C43-8D91-849CB51E7974}" type="slidenum">
              <a:rPr lang="it-IT"/>
              <a:pPr/>
              <a:t>10</a:t>
            </a:fld>
            <a:endParaRPr lang="it-IT"/>
          </a:p>
        </p:txBody>
      </p:sp>
      <p:sp>
        <p:nvSpPr>
          <p:cNvPr id="68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73188" y="874713"/>
            <a:ext cx="4110037" cy="308133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8131" name="Text Box 3"/>
          <p:cNvSpPr txBox="1">
            <a:spLocks noChangeArrowheads="1"/>
          </p:cNvSpPr>
          <p:nvPr/>
        </p:nvSpPr>
        <p:spPr bwMode="auto">
          <a:xfrm>
            <a:off x="1062038" y="4336913"/>
            <a:ext cx="4737100" cy="3501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59580"/>
            <a:ext cx="2971800" cy="455851"/>
          </a:xfrm>
          <a:prstGeom prst="rect">
            <a:avLst/>
          </a:prstGeom>
          <a:ln/>
        </p:spPr>
        <p:txBody>
          <a:bodyPr/>
          <a:lstStyle/>
          <a:p>
            <a:fld id="{B79C30D3-C88C-F943-B4FE-51D7495F82A3}" type="slidenum">
              <a:rPr lang="en-US"/>
              <a:pPr/>
              <a:t>17</a:t>
            </a:fld>
            <a:endParaRPr lang="en-US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30581"/>
            <a:ext cx="5029200" cy="273827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59580"/>
            <a:ext cx="2971800" cy="455851"/>
          </a:xfrm>
          <a:prstGeom prst="rect">
            <a:avLst/>
          </a:prstGeom>
          <a:ln/>
        </p:spPr>
        <p:txBody>
          <a:bodyPr/>
          <a:lstStyle/>
          <a:p>
            <a:fld id="{BCFB136C-1254-3943-BEC7-E006BADEB185}" type="slidenum">
              <a:rPr lang="it-IT"/>
              <a:pPr/>
              <a:t>25</a:t>
            </a:fld>
            <a:endParaRPr lang="it-IT"/>
          </a:p>
        </p:txBody>
      </p:sp>
      <p:sp>
        <p:nvSpPr>
          <p:cNvPr id="37890" name="Text Box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50938" y="692150"/>
            <a:ext cx="4556125" cy="34178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Text Box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28999"/>
            <a:ext cx="5487988" cy="402193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lIns="82058" tIns="41029" rIns="82058" bIns="41029" anchor="ctr">
            <a:prstTxWarp prst="textNoShape">
              <a:avLst/>
            </a:prstTxWarp>
          </a:bodyPr>
          <a:lstStyle/>
          <a:p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59580"/>
            <a:ext cx="2971800" cy="455851"/>
          </a:xfrm>
          <a:prstGeom prst="rect">
            <a:avLst/>
          </a:prstGeom>
          <a:ln/>
        </p:spPr>
        <p:txBody>
          <a:bodyPr/>
          <a:lstStyle/>
          <a:p>
            <a:fld id="{D23DA2F3-EEAC-8D40-BD23-2DE2B082F6E8}" type="slidenum">
              <a:rPr lang="it-IT"/>
              <a:pPr/>
              <a:t>26</a:t>
            </a:fld>
            <a:endParaRPr lang="it-IT"/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59580"/>
            <a:ext cx="2971800" cy="455851"/>
          </a:xfrm>
          <a:prstGeom prst="rect">
            <a:avLst/>
          </a:prstGeom>
          <a:ln/>
        </p:spPr>
        <p:txBody>
          <a:bodyPr/>
          <a:lstStyle/>
          <a:p>
            <a:fld id="{CDF8B624-596D-F448-888C-ABA8B4CEC49E}" type="slidenum">
              <a:rPr lang="it-IT"/>
              <a:pPr/>
              <a:t>27</a:t>
            </a:fld>
            <a:endParaRPr lang="it-IT"/>
          </a:p>
        </p:txBody>
      </p:sp>
      <p:sp>
        <p:nvSpPr>
          <p:cNvPr id="92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9350" y="682625"/>
            <a:ext cx="4560888" cy="34210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8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30581"/>
            <a:ext cx="5029200" cy="410265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Click to edit Master subtitle style</a:t>
            </a:r>
            <a:endParaRPr lang="it-IT"/>
          </a:p>
        </p:txBody>
      </p:sp>
    </p:spTree>
  </p:cSld>
  <p:clrMapOvr>
    <a:masterClrMapping/>
  </p:clrMapOvr>
  <p:transition spd="med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</p:spTree>
  </p:cSld>
  <p:clrMapOvr>
    <a:masterClrMapping/>
  </p:clrMapOvr>
  <p:transition spd="med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030913"/>
          </a:xfrm>
        </p:spPr>
        <p:txBody>
          <a:bodyPr vert="eaVert"/>
          <a:lstStyle/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030913"/>
          </a:xfrm>
        </p:spPr>
        <p:txBody>
          <a:bodyPr vert="eaVert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</p:spTree>
  </p:cSld>
  <p:clrMapOvr>
    <a:masterClrMapping/>
  </p:clrMapOvr>
  <p:transition spd="med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8013"/>
          </a:xfrm>
        </p:spPr>
        <p:txBody>
          <a:bodyPr/>
          <a:lstStyle/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8313" y="2205038"/>
            <a:ext cx="4027487" cy="3825875"/>
          </a:xfrm>
        </p:spPr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05038"/>
            <a:ext cx="4027488" cy="3825875"/>
          </a:xfrm>
        </p:spPr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</p:spTree>
  </p:cSld>
  <p:clrMapOvr>
    <a:masterClrMapping/>
  </p:clrMapOvr>
  <p:transition spd="med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0" y="0"/>
            <a:ext cx="9144000" cy="6030913"/>
          </a:xfrm>
        </p:spPr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</p:spTree>
  </p:cSld>
  <p:clrMapOvr>
    <a:masterClrMapping/>
  </p:clrMapOvr>
  <p:transition spd="med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8013"/>
          </a:xfrm>
        </p:spPr>
        <p:txBody>
          <a:bodyPr/>
          <a:lstStyle/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68313" y="2205038"/>
            <a:ext cx="4027487" cy="3825875"/>
          </a:xfrm>
        </p:spPr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2205038"/>
            <a:ext cx="4027488" cy="1836737"/>
          </a:xfrm>
        </p:spPr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94175"/>
            <a:ext cx="4027488" cy="1836738"/>
          </a:xfrm>
        </p:spPr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</p:spTree>
  </p:cSld>
  <p:clrMapOvr>
    <a:masterClrMapping/>
  </p:clrMapOvr>
  <p:transition spd="med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0" y="0"/>
            <a:ext cx="9144000" cy="608013"/>
          </a:xfrm>
        </p:spPr>
        <p:txBody>
          <a:bodyPr/>
          <a:lstStyle/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68313" y="2205038"/>
            <a:ext cx="4027487" cy="1836737"/>
          </a:xfrm>
        </p:spPr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2205038"/>
            <a:ext cx="4027488" cy="1836737"/>
          </a:xfrm>
        </p:spPr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8313" y="4194175"/>
            <a:ext cx="4027487" cy="1836738"/>
          </a:xfrm>
        </p:spPr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194175"/>
            <a:ext cx="4027488" cy="1836738"/>
          </a:xfrm>
        </p:spPr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</p:spTree>
  </p:cSld>
  <p:clrMapOvr>
    <a:masterClrMapping/>
  </p:clrMapOvr>
  <p:transition spd="med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</p:spTree>
  </p:cSld>
  <p:clrMapOvr>
    <a:masterClrMapping/>
  </p:clrMapOvr>
  <p:transition spd="med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</p:spTree>
  </p:cSld>
  <p:clrMapOvr>
    <a:masterClrMapping/>
  </p:clrMapOvr>
  <p:transition spd="med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205038"/>
            <a:ext cx="4027487" cy="3825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05038"/>
            <a:ext cx="4027488" cy="3825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</p:spTree>
  </p:cSld>
  <p:clrMapOvr>
    <a:masterClrMapping/>
  </p:clrMapOvr>
  <p:transition spd="med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</p:spTree>
  </p:cSld>
  <p:clrMapOvr>
    <a:masterClrMapping/>
  </p:clrMapOvr>
  <p:transition spd="med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it-IT"/>
          </a:p>
        </p:txBody>
      </p:sp>
    </p:spTree>
  </p:cSld>
  <p:clrMapOvr>
    <a:masterClrMapping/>
  </p:clrMapOvr>
  <p:transition spd="med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</p:spTree>
  </p:cSld>
  <p:clrMapOvr>
    <a:masterClrMapping/>
  </p:clrMapOvr>
  <p:transition spd="med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</p:spTree>
  </p:cSld>
  <p:clrMapOvr>
    <a:masterClrMapping/>
  </p:clrMapOvr>
  <p:transition spd="med">
    <p:push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>
    <p:bg>
      <p:bgPr>
        <a:gradFill flip="none" rotWithShape="0">
          <a:gsLst>
            <a:gs pos="0">
              <a:srgbClr val="66CCFF">
                <a:gamma/>
                <a:shade val="46275"/>
                <a:invGamma/>
              </a:srgbClr>
            </a:gs>
            <a:gs pos="50000">
              <a:srgbClr val="66CCFF"/>
            </a:gs>
            <a:gs pos="100000">
              <a:srgbClr val="66CCFF">
                <a:gamma/>
                <a:shade val="46275"/>
                <a:invGamma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94211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2205038"/>
            <a:ext cx="8207375" cy="382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94212" name="Text Box 1028"/>
          <p:cNvSpPr txBox="1">
            <a:spLocks noChangeArrowheads="1"/>
          </p:cNvSpPr>
          <p:nvPr userDrawn="1"/>
        </p:nvSpPr>
        <p:spPr bwMode="auto">
          <a:xfrm>
            <a:off x="7158038" y="6116638"/>
            <a:ext cx="260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1" hangingPunct="1"/>
            <a:r>
              <a:rPr lang="it-IT" sz="1800">
                <a:solidFill>
                  <a:schemeClr val="tx1"/>
                </a:solidFill>
                <a:latin typeface="Arial Black" charset="0"/>
              </a:rPr>
              <a:t> 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</p:sldLayoutIdLst>
  <p:transition spd="med">
    <p:push/>
  </p:transition>
  <p:txStyles>
    <p:titleStyle>
      <a:lvl1pPr algn="l" rtl="0" fontAlgn="base">
        <a:spcBef>
          <a:spcPct val="0"/>
        </a:spcBef>
        <a:spcAft>
          <a:spcPct val="0"/>
        </a:spcAft>
        <a:defRPr sz="2400" u="sng">
          <a:solidFill>
            <a:srgbClr val="66CC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u="sng">
          <a:solidFill>
            <a:srgbClr val="66CCFF"/>
          </a:solidFill>
          <a:latin typeface="Comic Sans MS" charset="0"/>
        </a:defRPr>
      </a:lvl2pPr>
      <a:lvl3pPr algn="l" rtl="0" fontAlgn="base">
        <a:spcBef>
          <a:spcPct val="0"/>
        </a:spcBef>
        <a:spcAft>
          <a:spcPct val="0"/>
        </a:spcAft>
        <a:defRPr sz="2400" u="sng">
          <a:solidFill>
            <a:srgbClr val="66CCFF"/>
          </a:solidFill>
          <a:latin typeface="Comic Sans MS" charset="0"/>
        </a:defRPr>
      </a:lvl3pPr>
      <a:lvl4pPr algn="l" rtl="0" fontAlgn="base">
        <a:spcBef>
          <a:spcPct val="0"/>
        </a:spcBef>
        <a:spcAft>
          <a:spcPct val="0"/>
        </a:spcAft>
        <a:defRPr sz="2400" u="sng">
          <a:solidFill>
            <a:srgbClr val="66CCFF"/>
          </a:solidFill>
          <a:latin typeface="Comic Sans MS" charset="0"/>
        </a:defRPr>
      </a:lvl4pPr>
      <a:lvl5pPr algn="l" rtl="0" fontAlgn="base">
        <a:spcBef>
          <a:spcPct val="0"/>
        </a:spcBef>
        <a:spcAft>
          <a:spcPct val="0"/>
        </a:spcAft>
        <a:defRPr sz="2400" u="sng">
          <a:solidFill>
            <a:srgbClr val="66CCFF"/>
          </a:solidFill>
          <a:latin typeface="Comic Sans MS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u="sng">
          <a:solidFill>
            <a:srgbClr val="66CCFF"/>
          </a:solidFill>
          <a:latin typeface="Comic Sans MS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u="sng">
          <a:solidFill>
            <a:srgbClr val="66CCFF"/>
          </a:solidFill>
          <a:latin typeface="Comic Sans MS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u="sng">
          <a:solidFill>
            <a:srgbClr val="66CCFF"/>
          </a:solidFill>
          <a:latin typeface="Comic Sans MS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u="sng">
          <a:solidFill>
            <a:srgbClr val="66CCFF"/>
          </a:solidFill>
          <a:latin typeface="Comic Sans MS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>
          <a:solidFill>
            <a:schemeClr val="folHlink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>
          <a:solidFill>
            <a:schemeClr val="tx2"/>
          </a:solidFill>
          <a:latin typeface="+mn-lt"/>
          <a:ea typeface="ヒラギノ角ゴ Pro W3" charset="-128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600" b="1">
          <a:solidFill>
            <a:schemeClr val="tx2"/>
          </a:solidFill>
          <a:latin typeface="+mn-lt"/>
          <a:ea typeface="ヒラギノ角ゴ Pro W3" charset="-128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imes New Roman" charset="0"/>
        <a:buChar char="−"/>
        <a:defRPr sz="1600">
          <a:solidFill>
            <a:schemeClr val="tx2"/>
          </a:solidFill>
          <a:latin typeface="+mn-lt"/>
          <a:ea typeface="ヒラギノ角ゴ Pro W3" charset="-128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Times New Roman" charset="0"/>
        <a:buChar char="–"/>
        <a:defRPr sz="1600">
          <a:solidFill>
            <a:schemeClr val="tx2"/>
          </a:solidFill>
          <a:latin typeface="+mn-lt"/>
          <a:ea typeface="ヒラギノ角ゴ Pro W3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charset="0"/>
        <a:buChar char="–"/>
        <a:defRPr sz="1600">
          <a:solidFill>
            <a:schemeClr val="tx2"/>
          </a:solidFill>
          <a:latin typeface="+mn-lt"/>
          <a:ea typeface="ヒラギノ角ゴ Pro W3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charset="0"/>
        <a:buChar char="–"/>
        <a:defRPr sz="1600">
          <a:solidFill>
            <a:schemeClr val="tx2"/>
          </a:solidFill>
          <a:latin typeface="+mn-lt"/>
          <a:ea typeface="ヒラギノ角ゴ Pro W3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charset="0"/>
        <a:buChar char="–"/>
        <a:defRPr sz="1600">
          <a:solidFill>
            <a:schemeClr val="tx2"/>
          </a:solidFill>
          <a:latin typeface="+mn-lt"/>
          <a:ea typeface="ヒラギノ角ゴ Pro W3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charset="0"/>
        <a:buChar char="–"/>
        <a:defRPr sz="1600">
          <a:solidFill>
            <a:schemeClr val="tx2"/>
          </a:solidFill>
          <a:latin typeface="+mn-lt"/>
          <a:ea typeface="ヒラギノ角ゴ Pro W3" charset="-128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png"/><Relationship Id="rId3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4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4" Type="http://schemas.openxmlformats.org/officeDocument/2006/relationships/image" Target="../media/image56.jpeg"/><Relationship Id="rId5" Type="http://schemas.openxmlformats.org/officeDocument/2006/relationships/image" Target="../media/image57.png"/><Relationship Id="rId6" Type="http://schemas.openxmlformats.org/officeDocument/2006/relationships/image" Target="../media/image58.png"/><Relationship Id="rId1" Type="http://schemas.openxmlformats.org/officeDocument/2006/relationships/video" Target="file://localhost/Users/covino/Documents/Divulgazione/Swift_Erba/69476main_binary_merger.mpg" TargetMode="External"/><Relationship Id="rId2" Type="http://schemas.openxmlformats.org/officeDocument/2006/relationships/video" Target="file://localhost/Users/covino/public_html/DVG/GRB/Swift/69478main_classic_supernova.mpg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covino/Documents/Divulgazione/Swift_Erba/69479main_collapsar.mpg" TargetMode="External"/><Relationship Id="rId2" Type="http://schemas.openxmlformats.org/officeDocument/2006/relationships/slideLayout" Target="../slideLayouts/slideLayout12.xml"/><Relationship Id="rId3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62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3.png"/><Relationship Id="rId3" Type="http://schemas.openxmlformats.org/officeDocument/2006/relationships/image" Target="../media/image6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4" Type="http://schemas.openxmlformats.org/officeDocument/2006/relationships/image" Target="../media/image65.png"/><Relationship Id="rId5" Type="http://schemas.openxmlformats.org/officeDocument/2006/relationships/image" Target="../media/image66.png"/><Relationship Id="rId1" Type="http://schemas.openxmlformats.org/officeDocument/2006/relationships/video" Target="file://localhost/Users/covino/Documents/Divulgazione/Swift_Erba/108544main_swift-turn-burst_NASA%20WebV_1.mpg" TargetMode="External"/><Relationship Id="rId2" Type="http://schemas.openxmlformats.org/officeDocument/2006/relationships/video" Target="file://localhost/Users/covino/Documents/Divulgazione/Swift_Erba/69482main_data_trans.mpg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8.gi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it/imgres?imgurl=http://heasarc.nasa.gov/docs/swift/archive/grb_table/blc/090423.png&amp;imgrefurl=http://heasarc.nasa.gov/docs/swift/archive/grb_table/grb_lookup.php?grb_name=090423&amp;usg=__l_9hqWwhrBS9XD_VsNT2OIMA_dA=&amp;h=327&amp;w=307&amp;sz=5&amp;hl=it&amp;start=5&amp;um=1&amp;tbnid=OwCPEmlojSBRWM:&amp;tbnh=118&amp;tbnw=111&amp;prev=/images?q=GRB+090423+BAT&amp;ndsp=18&amp;hl=it&amp;rlz=1T4DVXA_enIT331IT332&amp;sa=N&amp;um=1" TargetMode="External"/><Relationship Id="rId4" Type="http://schemas.openxmlformats.org/officeDocument/2006/relationships/image" Target="../media/image71.jpeg"/><Relationship Id="rId5" Type="http://schemas.openxmlformats.org/officeDocument/2006/relationships/hyperlink" Target="http://images.google.it/imgres?imgurl=http://www.sydneyobservatory.com.au/blog/wp-content/uploads/2006/12/swift-satellite_nasa.jpg&amp;imgrefurl=http://www.sydneyobservatory.com.au/blog/index.php?m=200612&amp;paged=2&amp;usg=__o82ufNVntFXaPYgeECMe7JxX2as=&amp;h=360&amp;w=400&amp;sz=15&amp;hl=it&amp;start=2&amp;um=1&amp;tbnid=ZVyjipNsLAZ4vM:&amp;tbnh=112&amp;tbnw=124&amp;prev=/images?q=Swift+satellite&amp;hl=it&amp;rlz=1T4DVXA_enIT331IT332&amp;um=1" TargetMode="External"/><Relationship Id="rId6" Type="http://schemas.openxmlformats.org/officeDocument/2006/relationships/image" Target="../media/image72.jpeg"/><Relationship Id="rId7" Type="http://schemas.openxmlformats.org/officeDocument/2006/relationships/image" Target="../media/image73.jpeg"/><Relationship Id="rId8" Type="http://schemas.openxmlformats.org/officeDocument/2006/relationships/hyperlink" Target="http://www.mpe.mpg.de/~jcg/GROND/GRB090423_TNG_2Dspec.jpg" TargetMode="External"/><Relationship Id="rId9" Type="http://schemas.openxmlformats.org/officeDocument/2006/relationships/image" Target="../media/image74.jpeg"/><Relationship Id="rId10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covino/Documents/Divulgazione/Swift_Erba/swift_ita.wmv" TargetMode="External"/><Relationship Id="rId2" Type="http://schemas.openxmlformats.org/officeDocument/2006/relationships/slideLayout" Target="../slideLayouts/slideLayout7.xml"/><Relationship Id="rId3" Type="http://schemas.openxmlformats.org/officeDocument/2006/relationships/image" Target="../media/image76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20" Type="http://schemas.openxmlformats.org/officeDocument/2006/relationships/image" Target="../media/image23.png"/><Relationship Id="rId21" Type="http://schemas.openxmlformats.org/officeDocument/2006/relationships/image" Target="../media/image24.png"/><Relationship Id="rId22" Type="http://schemas.openxmlformats.org/officeDocument/2006/relationships/image" Target="../media/image25.png"/><Relationship Id="rId23" Type="http://schemas.openxmlformats.org/officeDocument/2006/relationships/image" Target="../media/image26.png"/><Relationship Id="rId24" Type="http://schemas.openxmlformats.org/officeDocument/2006/relationships/image" Target="../media/image27.png"/><Relationship Id="rId25" Type="http://schemas.openxmlformats.org/officeDocument/2006/relationships/image" Target="../media/image28.png"/><Relationship Id="rId26" Type="http://schemas.openxmlformats.org/officeDocument/2006/relationships/image" Target="../media/image29.png"/><Relationship Id="rId27" Type="http://schemas.openxmlformats.org/officeDocument/2006/relationships/image" Target="../media/image30.png"/><Relationship Id="rId28" Type="http://schemas.openxmlformats.org/officeDocument/2006/relationships/image" Target="../media/image31.png"/><Relationship Id="rId10" Type="http://schemas.openxmlformats.org/officeDocument/2006/relationships/image" Target="../media/image13.png"/><Relationship Id="rId11" Type="http://schemas.openxmlformats.org/officeDocument/2006/relationships/image" Target="../media/image14.png"/><Relationship Id="rId12" Type="http://schemas.openxmlformats.org/officeDocument/2006/relationships/image" Target="../media/image15.png"/><Relationship Id="rId13" Type="http://schemas.openxmlformats.org/officeDocument/2006/relationships/image" Target="../media/image16.png"/><Relationship Id="rId14" Type="http://schemas.openxmlformats.org/officeDocument/2006/relationships/image" Target="../media/image17.png"/><Relationship Id="rId15" Type="http://schemas.openxmlformats.org/officeDocument/2006/relationships/image" Target="../media/image18.png"/><Relationship Id="rId16" Type="http://schemas.openxmlformats.org/officeDocument/2006/relationships/image" Target="../media/image19.png"/><Relationship Id="rId17" Type="http://schemas.openxmlformats.org/officeDocument/2006/relationships/image" Target="../media/image20.png"/><Relationship Id="rId18" Type="http://schemas.openxmlformats.org/officeDocument/2006/relationships/image" Target="../media/image21.png"/><Relationship Id="rId19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7" name="Text Box 3"/>
          <p:cNvSpPr txBox="1">
            <a:spLocks noChangeArrowheads="1"/>
          </p:cNvSpPr>
          <p:nvPr/>
        </p:nvSpPr>
        <p:spPr bwMode="auto">
          <a:xfrm>
            <a:off x="4126601" y="583429"/>
            <a:ext cx="47438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it-IT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La Scienza Universale</a:t>
            </a:r>
            <a:endParaRPr lang="it-IT" sz="3600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charset="0"/>
            </a:endParaRPr>
          </a:p>
        </p:txBody>
      </p:sp>
      <p:sp>
        <p:nvSpPr>
          <p:cNvPr id="625668" name="Text Box 4"/>
          <p:cNvSpPr txBox="1">
            <a:spLocks noChangeArrowheads="1"/>
          </p:cNvSpPr>
          <p:nvPr/>
        </p:nvSpPr>
        <p:spPr bwMode="auto">
          <a:xfrm>
            <a:off x="4631658" y="4161865"/>
            <a:ext cx="3810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it-IT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Lecco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Martedì 24 novembre 2009</a:t>
            </a:r>
            <a:endParaRPr lang="it-IT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charset="0"/>
            </a:endParaRPr>
          </a:p>
        </p:txBody>
      </p:sp>
      <p:sp>
        <p:nvSpPr>
          <p:cNvPr id="625669" name="Text Box 5"/>
          <p:cNvSpPr txBox="1">
            <a:spLocks noChangeArrowheads="1"/>
          </p:cNvSpPr>
          <p:nvPr/>
        </p:nvSpPr>
        <p:spPr bwMode="auto">
          <a:xfrm>
            <a:off x="4419600" y="5605083"/>
            <a:ext cx="4191000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it-IT" i="1" dirty="0">
                <a:solidFill>
                  <a:schemeClr val="tx1"/>
                </a:solidFill>
                <a:latin typeface="Times New Roman" charset="0"/>
              </a:rPr>
              <a:t>Stefano Covino</a:t>
            </a:r>
          </a:p>
          <a:p>
            <a:pPr eaLnBrk="1" hangingPunct="1">
              <a:spcBef>
                <a:spcPct val="50000"/>
              </a:spcBef>
            </a:pPr>
            <a:r>
              <a:rPr lang="it-IT" sz="1800" i="1" dirty="0">
                <a:solidFill>
                  <a:schemeClr val="tx1"/>
                </a:solidFill>
                <a:latin typeface="Times New Roman" charset="0"/>
              </a:rPr>
              <a:t>INAF / Osservatorio Astronomico di Brera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26253" y="1799959"/>
            <a:ext cx="4744208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3200" dirty="0" smtClean="0">
                <a:solidFill>
                  <a:srgbClr val="FF6600"/>
                </a:solidFill>
                <a:latin typeface="Times New Roman"/>
                <a:cs typeface="Times New Roman"/>
              </a:rPr>
              <a:t>I GRB</a:t>
            </a:r>
          </a:p>
          <a:p>
            <a:pPr algn="ctr"/>
            <a:r>
              <a:rPr lang="it-IT" sz="3200" dirty="0" smtClean="0">
                <a:solidFill>
                  <a:srgbClr val="FF6600"/>
                </a:solidFill>
                <a:latin typeface="Times New Roman"/>
                <a:cs typeface="Times New Roman"/>
              </a:rPr>
              <a:t>Sonde per l’universo cosmologico</a:t>
            </a:r>
            <a:endParaRPr lang="it-IT" sz="3200" dirty="0">
              <a:solidFill>
                <a:srgbClr val="FF6600"/>
              </a:solidFill>
              <a:latin typeface="Times New Roman"/>
              <a:cs typeface="Times New Roman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943" y="871190"/>
            <a:ext cx="3524295" cy="23426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969" y="3390294"/>
            <a:ext cx="3566228" cy="25534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rcRect l="2779" t="6057" r="63918" b="14537"/>
          <a:stretch>
            <a:fillRect/>
          </a:stretch>
        </p:blipFill>
        <p:spPr>
          <a:xfrm>
            <a:off x="4929856" y="3618322"/>
            <a:ext cx="968483" cy="1059568"/>
          </a:xfrm>
          <a:prstGeom prst="rect">
            <a:avLst/>
          </a:prstGeom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71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175"/>
            <a:ext cx="9144000" cy="687863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76" y="1468246"/>
            <a:ext cx="4032268" cy="503252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3643" y="298782"/>
            <a:ext cx="4249487" cy="61810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86481" y="504196"/>
            <a:ext cx="19519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800" dirty="0" err="1" smtClean="0">
                <a:solidFill>
                  <a:srgbClr val="DAAE00"/>
                </a:solidFill>
                <a:latin typeface="+mn-lt"/>
              </a:rPr>
              <a:t>BeppoSAX</a:t>
            </a:r>
            <a:endParaRPr lang="it-IT" sz="2800" dirty="0">
              <a:solidFill>
                <a:srgbClr val="DAAE00"/>
              </a:solidFill>
              <a:latin typeface="+mn-lt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255" name="AutoShape 7"/>
          <p:cNvSpPr>
            <a:spLocks noChangeArrowheads="1"/>
          </p:cNvSpPr>
          <p:nvPr/>
        </p:nvSpPr>
        <p:spPr bwMode="auto">
          <a:xfrm>
            <a:off x="7740650" y="765175"/>
            <a:ext cx="719138" cy="1150938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2857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rcRect l="10902" t="12433" r="10902" b="12433"/>
          <a:stretch>
            <a:fillRect/>
          </a:stretch>
        </p:blipFill>
        <p:spPr>
          <a:xfrm>
            <a:off x="1355006" y="1290811"/>
            <a:ext cx="5164046" cy="4351143"/>
          </a:xfrm>
          <a:prstGeom prst="rect">
            <a:avLst/>
          </a:prstGeom>
          <a:scene3d>
            <a:camera prst="orthographicFront">
              <a:rot lat="0" lon="0" rev="2700000"/>
            </a:camera>
            <a:lightRig rig="threePt" dir="t"/>
          </a:scene3d>
        </p:spPr>
      </p:pic>
      <p:grpSp>
        <p:nvGrpSpPr>
          <p:cNvPr id="11" name="Group 10"/>
          <p:cNvGrpSpPr/>
          <p:nvPr/>
        </p:nvGrpSpPr>
        <p:grpSpPr>
          <a:xfrm>
            <a:off x="1020381" y="15917"/>
            <a:ext cx="7200900" cy="6191250"/>
            <a:chOff x="684213" y="333375"/>
            <a:chExt cx="7200900" cy="6191250"/>
          </a:xfrm>
        </p:grpSpPr>
        <p:sp>
          <p:nvSpPr>
            <p:cNvPr id="437251" name="Line 3"/>
            <p:cNvSpPr>
              <a:spLocks noChangeShapeType="1"/>
            </p:cNvSpPr>
            <p:nvPr/>
          </p:nvSpPr>
          <p:spPr bwMode="auto">
            <a:xfrm flipV="1">
              <a:off x="4356100" y="333375"/>
              <a:ext cx="1800225" cy="3095625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437252" name="Line 4"/>
            <p:cNvSpPr>
              <a:spLocks noChangeShapeType="1"/>
            </p:cNvSpPr>
            <p:nvPr/>
          </p:nvSpPr>
          <p:spPr bwMode="auto">
            <a:xfrm flipV="1">
              <a:off x="4356100" y="3141663"/>
              <a:ext cx="3529013" cy="358775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437253" name="Line 5"/>
            <p:cNvSpPr>
              <a:spLocks noChangeShapeType="1"/>
            </p:cNvSpPr>
            <p:nvPr/>
          </p:nvSpPr>
          <p:spPr bwMode="auto">
            <a:xfrm flipH="1" flipV="1">
              <a:off x="684213" y="3860800"/>
              <a:ext cx="3024187" cy="288925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437254" name="Line 6"/>
            <p:cNvSpPr>
              <a:spLocks noChangeShapeType="1"/>
            </p:cNvSpPr>
            <p:nvPr/>
          </p:nvSpPr>
          <p:spPr bwMode="auto">
            <a:xfrm flipH="1">
              <a:off x="1547813" y="4149725"/>
              <a:ext cx="2160587" cy="237490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437256" name="Oval 8"/>
            <p:cNvSpPr>
              <a:spLocks noChangeArrowheads="1"/>
            </p:cNvSpPr>
            <p:nvPr/>
          </p:nvSpPr>
          <p:spPr bwMode="auto">
            <a:xfrm>
              <a:off x="3348038" y="3213100"/>
              <a:ext cx="1439862" cy="1366838"/>
            </a:xfrm>
            <a:prstGeom prst="ellips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</p:grpSp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7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725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256" y="159920"/>
            <a:ext cx="6604000" cy="5791200"/>
          </a:xfrm>
          <a:prstGeom prst="rect">
            <a:avLst/>
          </a:prstGeom>
        </p:spPr>
      </p:pic>
      <p:sp>
        <p:nvSpPr>
          <p:cNvPr id="438275" name="AutoShape 3"/>
          <p:cNvSpPr>
            <a:spLocks noChangeArrowheads="1"/>
          </p:cNvSpPr>
          <p:nvPr/>
        </p:nvSpPr>
        <p:spPr bwMode="auto">
          <a:xfrm>
            <a:off x="7740650" y="557213"/>
            <a:ext cx="719138" cy="1150937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2857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38276" name="Line 4"/>
          <p:cNvSpPr>
            <a:spLocks noChangeShapeType="1"/>
          </p:cNvSpPr>
          <p:nvPr/>
        </p:nvSpPr>
        <p:spPr bwMode="auto">
          <a:xfrm flipV="1">
            <a:off x="4643438" y="1276350"/>
            <a:ext cx="3097212" cy="194468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38277" name="Line 5"/>
          <p:cNvSpPr>
            <a:spLocks noChangeShapeType="1"/>
          </p:cNvSpPr>
          <p:nvPr/>
        </p:nvSpPr>
        <p:spPr bwMode="auto">
          <a:xfrm flipV="1">
            <a:off x="4643438" y="1492250"/>
            <a:ext cx="3168650" cy="180022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38278" name="Text Box 6"/>
          <p:cNvSpPr txBox="1">
            <a:spLocks noChangeArrowheads="1"/>
          </p:cNvSpPr>
          <p:nvPr/>
        </p:nvSpPr>
        <p:spPr bwMode="auto">
          <a:xfrm>
            <a:off x="3886534" y="295149"/>
            <a:ext cx="28082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800" b="1" dirty="0" err="1">
                <a:solidFill>
                  <a:srgbClr val="FFFF00"/>
                </a:solidFill>
                <a:latin typeface="Garamond" pitchFamily="18" charset="0"/>
              </a:rPr>
              <a:t>Dopo</a:t>
            </a:r>
            <a:r>
              <a:rPr lang="en-US" sz="2800" b="1" dirty="0">
                <a:solidFill>
                  <a:srgbClr val="FFFF00"/>
                </a:solidFill>
                <a:latin typeface="Garamond" pitchFamily="18" charset="0"/>
              </a:rPr>
              <a:t> 6-8 ore…</a:t>
            </a:r>
            <a:endParaRPr lang="it-IT" sz="2800" b="1" dirty="0">
              <a:solidFill>
                <a:srgbClr val="FFFF00"/>
              </a:solidFill>
              <a:latin typeface="Garamond" pitchFamily="18" charset="0"/>
            </a:endParaRPr>
          </a:p>
        </p:txBody>
      </p:sp>
      <p:sp>
        <p:nvSpPr>
          <p:cNvPr id="438279" name="Oval 7"/>
          <p:cNvSpPr>
            <a:spLocks noChangeArrowheads="1"/>
          </p:cNvSpPr>
          <p:nvPr/>
        </p:nvSpPr>
        <p:spPr bwMode="auto">
          <a:xfrm>
            <a:off x="4211638" y="3005138"/>
            <a:ext cx="863600" cy="8636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38280" name="Line 8"/>
          <p:cNvSpPr>
            <a:spLocks noChangeShapeType="1"/>
          </p:cNvSpPr>
          <p:nvPr/>
        </p:nvSpPr>
        <p:spPr bwMode="auto">
          <a:xfrm flipV="1">
            <a:off x="5076825" y="3365500"/>
            <a:ext cx="2232025" cy="2159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38281" name="Text Box 9"/>
          <p:cNvSpPr txBox="1">
            <a:spLocks noChangeArrowheads="1"/>
          </p:cNvSpPr>
          <p:nvPr/>
        </p:nvSpPr>
        <p:spPr bwMode="auto">
          <a:xfrm>
            <a:off x="7235825" y="3076575"/>
            <a:ext cx="1908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 dirty="0" err="1">
                <a:solidFill>
                  <a:srgbClr val="FF3300"/>
                </a:solidFill>
                <a:latin typeface="Garamond" pitchFamily="18" charset="0"/>
              </a:rPr>
              <a:t>Telescopi</a:t>
            </a:r>
            <a:r>
              <a:rPr lang="en-US" b="1" dirty="0">
                <a:solidFill>
                  <a:srgbClr val="FF3300"/>
                </a:solidFill>
                <a:latin typeface="Garamond" pitchFamily="18" charset="0"/>
              </a:rPr>
              <a:t> X</a:t>
            </a:r>
            <a:endParaRPr lang="it-IT" b="1" dirty="0">
              <a:solidFill>
                <a:srgbClr val="FF3300"/>
              </a:solidFill>
              <a:latin typeface="Garamond" pitchFamily="18" charset="0"/>
            </a:endParaRPr>
          </a:p>
        </p:txBody>
      </p:sp>
      <p:sp>
        <p:nvSpPr>
          <p:cNvPr id="438282" name="Oval 10"/>
          <p:cNvSpPr>
            <a:spLocks noChangeArrowheads="1"/>
          </p:cNvSpPr>
          <p:nvPr/>
        </p:nvSpPr>
        <p:spPr bwMode="auto">
          <a:xfrm>
            <a:off x="3419475" y="2644775"/>
            <a:ext cx="865188" cy="936625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38283" name="Line 11"/>
          <p:cNvSpPr>
            <a:spLocks noChangeShapeType="1"/>
          </p:cNvSpPr>
          <p:nvPr/>
        </p:nvSpPr>
        <p:spPr bwMode="auto">
          <a:xfrm>
            <a:off x="4211638" y="2860675"/>
            <a:ext cx="2881312" cy="4318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9300" name="Picture 4" descr="grb970228_tw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5262"/>
            <a:ext cx="9144000" cy="570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9298" name="Rectangle 2"/>
          <p:cNvSpPr>
            <a:spLocks noRot="1" noChangeArrowheads="1"/>
          </p:cNvSpPr>
          <p:nvPr/>
        </p:nvSpPr>
        <p:spPr bwMode="auto">
          <a:xfrm>
            <a:off x="662631" y="162594"/>
            <a:ext cx="2792340" cy="696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 eaLnBrk="1" hangingPunct="1"/>
            <a:r>
              <a:rPr lang="en-US" u="sng" dirty="0">
                <a:solidFill>
                  <a:schemeClr val="tx1"/>
                </a:solidFill>
                <a:latin typeface="Comic Sans MS" charset="0"/>
              </a:rPr>
              <a:t>AFTERGLOW !</a:t>
            </a:r>
            <a:endParaRPr lang="it-IT" u="sng" dirty="0">
              <a:solidFill>
                <a:schemeClr val="tx1"/>
              </a:solidFill>
              <a:latin typeface="Comic Sans MS" charset="0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22" name="Rectangle 2"/>
          <p:cNvSpPr>
            <a:spLocks noRot="1" noChangeArrowheads="1"/>
          </p:cNvSpPr>
          <p:nvPr/>
        </p:nvSpPr>
        <p:spPr bwMode="auto">
          <a:xfrm>
            <a:off x="457200" y="274639"/>
            <a:ext cx="2288101" cy="659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 eaLnBrk="1" hangingPunct="1"/>
            <a:r>
              <a:rPr lang="en-US" u="sng" dirty="0">
                <a:solidFill>
                  <a:schemeClr val="tx1"/>
                </a:solidFill>
                <a:latin typeface="Comic Sans MS" charset="0"/>
              </a:rPr>
              <a:t>E </a:t>
            </a:r>
            <a:r>
              <a:rPr lang="en-US" u="sng" dirty="0" err="1">
                <a:solidFill>
                  <a:schemeClr val="tx1"/>
                </a:solidFill>
                <a:latin typeface="Comic Sans MS" charset="0"/>
              </a:rPr>
              <a:t>da</a:t>
            </a:r>
            <a:r>
              <a:rPr lang="en-US" u="sng" dirty="0">
                <a:solidFill>
                  <a:schemeClr val="tx1"/>
                </a:solidFill>
                <a:latin typeface="Comic Sans MS" charset="0"/>
              </a:rPr>
              <a:t> terra…</a:t>
            </a:r>
            <a:endParaRPr lang="it-IT" u="sng" dirty="0">
              <a:solidFill>
                <a:schemeClr val="tx1"/>
              </a:solidFill>
              <a:latin typeface="Comic Sans MS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63" y="1774023"/>
            <a:ext cx="8592982" cy="4313677"/>
          </a:xfrm>
          <a:prstGeom prst="rect">
            <a:avLst/>
          </a:prstGeom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5" name="Picture 7" descr="doppler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476250"/>
            <a:ext cx="8064500" cy="6048375"/>
          </a:xfrm>
          <a:noFill/>
          <a:ln/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970508_2"/>
          <p:cNvPicPr>
            <a:picLocks noChangeAspect="1" noChangeArrowheads="1"/>
          </p:cNvPicPr>
          <p:nvPr/>
        </p:nvPicPr>
        <p:blipFill>
          <a:blip r:embed="rId3"/>
          <a:srcRect t="3862"/>
          <a:stretch>
            <a:fillRect/>
          </a:stretch>
        </p:blipFill>
        <p:spPr bwMode="auto">
          <a:xfrm>
            <a:off x="1241592" y="212608"/>
            <a:ext cx="6732874" cy="6299318"/>
          </a:xfrm>
          <a:prstGeom prst="rect">
            <a:avLst/>
          </a:prstGeom>
          <a:noFill/>
        </p:spPr>
      </p:pic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3579609" y="898994"/>
            <a:ext cx="1512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dirty="0" err="1">
                <a:solidFill>
                  <a:srgbClr val="FF0000"/>
                </a:solidFill>
              </a:rPr>
              <a:t>z</a:t>
            </a:r>
            <a:r>
              <a:rPr lang="en-US" b="1" dirty="0">
                <a:solidFill>
                  <a:srgbClr val="FF0000"/>
                </a:solidFill>
              </a:rPr>
              <a:t> = 0.835</a:t>
            </a: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tellarFate-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7961" y="1547905"/>
            <a:ext cx="7448550" cy="322897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82192" y="440843"/>
            <a:ext cx="76510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Un breve ripasso di evoluzione </a:t>
            </a:r>
            <a:r>
              <a:rPr lang="it-IT" sz="2800" b="1" dirty="0" err="1" smtClean="0">
                <a:solidFill>
                  <a:schemeClr val="tx1"/>
                </a:solidFill>
                <a:latin typeface="Times New Roman"/>
                <a:cs typeface="Times New Roman"/>
              </a:rPr>
              <a:t>stellare…</a:t>
            </a:r>
            <a:endParaRPr lang="it-IT" sz="2800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9925" y="5219506"/>
            <a:ext cx="84479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000" b="1" dirty="0" smtClean="0">
                <a:solidFill>
                  <a:srgbClr val="FFCC00"/>
                </a:solidFill>
                <a:latin typeface="Times New Roman"/>
                <a:cs typeface="Times New Roman"/>
              </a:rPr>
              <a:t>Essenzialmente, le stelle </a:t>
            </a:r>
            <a:r>
              <a:rPr lang="it-IT" sz="2000" b="1" dirty="0" err="1" smtClean="0">
                <a:solidFill>
                  <a:srgbClr val="FFCC00"/>
                </a:solidFill>
                <a:latin typeface="Times New Roman"/>
                <a:cs typeface="Times New Roman"/>
              </a:rPr>
              <a:t>medio-piccole</a:t>
            </a:r>
            <a:r>
              <a:rPr lang="it-IT" sz="2000" b="1" dirty="0" smtClean="0">
                <a:solidFill>
                  <a:srgbClr val="FFCC00"/>
                </a:solidFill>
                <a:latin typeface="Times New Roman"/>
                <a:cs typeface="Times New Roman"/>
              </a:rPr>
              <a:t> si spengono relativamente dolcemente, le stelle </a:t>
            </a:r>
            <a:r>
              <a:rPr lang="it-IT" sz="2000" b="1" dirty="0" err="1" smtClean="0">
                <a:solidFill>
                  <a:srgbClr val="FFCC00"/>
                </a:solidFill>
                <a:latin typeface="Times New Roman"/>
                <a:cs typeface="Times New Roman"/>
              </a:rPr>
              <a:t>massiccie</a:t>
            </a:r>
            <a:r>
              <a:rPr lang="it-IT" sz="2000" b="1" dirty="0" smtClean="0">
                <a:solidFill>
                  <a:srgbClr val="FFCC00"/>
                </a:solidFill>
                <a:latin typeface="Times New Roman"/>
                <a:cs typeface="Times New Roman"/>
              </a:rPr>
              <a:t> esplodono!</a:t>
            </a:r>
            <a:endParaRPr lang="it-IT" sz="2000" b="1" dirty="0">
              <a:solidFill>
                <a:srgbClr val="FFCC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ChangeArrowheads="1"/>
          </p:cNvSpPr>
          <p:nvPr/>
        </p:nvSpPr>
        <p:spPr bwMode="auto">
          <a:xfrm>
            <a:off x="395288" y="0"/>
            <a:ext cx="77724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bg2">
                <a:alpha val="74998"/>
              </a:scheme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it-IT" sz="2000" u="sng">
                <a:solidFill>
                  <a:srgbClr val="66CCFF"/>
                </a:solidFill>
                <a:latin typeface="Comic Sans MS" charset="0"/>
              </a:rPr>
              <a:t>Il modello a fireball</a:t>
            </a:r>
            <a:endParaRPr lang="en-US" sz="2000" u="sng">
              <a:solidFill>
                <a:srgbClr val="66CCFF"/>
              </a:solidFill>
              <a:latin typeface="Comic Sans MS" charset="0"/>
            </a:endParaRPr>
          </a:p>
        </p:txBody>
      </p:sp>
      <p:pic>
        <p:nvPicPr>
          <p:cNvPr id="225283" name="Picture 3" descr="fireba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006600"/>
            <a:ext cx="5181600" cy="3509963"/>
          </a:xfrm>
          <a:prstGeom prst="rect">
            <a:avLst/>
          </a:prstGeom>
          <a:noFill/>
        </p:spPr>
      </p:pic>
      <p:pic>
        <p:nvPicPr>
          <p:cNvPr id="225284" name="Picture 4" descr="wfc_grb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2819400"/>
            <a:ext cx="3284538" cy="3429000"/>
          </a:xfrm>
          <a:prstGeom prst="rect">
            <a:avLst/>
          </a:prstGeom>
          <a:noFill/>
        </p:spPr>
      </p:pic>
      <p:sp>
        <p:nvSpPr>
          <p:cNvPr id="225285" name="Line 5"/>
          <p:cNvSpPr>
            <a:spLocks noChangeShapeType="1"/>
          </p:cNvSpPr>
          <p:nvPr/>
        </p:nvSpPr>
        <p:spPr bwMode="auto">
          <a:xfrm>
            <a:off x="3924300" y="3860800"/>
            <a:ext cx="2247900" cy="1092200"/>
          </a:xfrm>
          <a:prstGeom prst="line">
            <a:avLst/>
          </a:prstGeom>
          <a:noFill/>
          <a:ln w="57150">
            <a:solidFill>
              <a:srgbClr val="94003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225286" name="Line 6"/>
          <p:cNvSpPr>
            <a:spLocks noChangeShapeType="1"/>
          </p:cNvSpPr>
          <p:nvPr/>
        </p:nvSpPr>
        <p:spPr bwMode="auto">
          <a:xfrm flipV="1">
            <a:off x="4932363" y="3657600"/>
            <a:ext cx="2001837" cy="58738"/>
          </a:xfrm>
          <a:prstGeom prst="line">
            <a:avLst/>
          </a:prstGeom>
          <a:noFill/>
          <a:ln w="57150">
            <a:solidFill>
              <a:srgbClr val="94003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225287" name="Picture 7" descr="fig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8800" y="819150"/>
            <a:ext cx="3505200" cy="1841500"/>
          </a:xfrm>
          <a:prstGeom prst="rect">
            <a:avLst/>
          </a:prstGeom>
          <a:noFill/>
        </p:spPr>
      </p:pic>
      <p:sp>
        <p:nvSpPr>
          <p:cNvPr id="225288" name="Line 8"/>
          <p:cNvSpPr>
            <a:spLocks noChangeShapeType="1"/>
          </p:cNvSpPr>
          <p:nvPr/>
        </p:nvSpPr>
        <p:spPr bwMode="auto">
          <a:xfrm flipV="1">
            <a:off x="4932363" y="1989138"/>
            <a:ext cx="1223962" cy="1719262"/>
          </a:xfrm>
          <a:prstGeom prst="line">
            <a:avLst/>
          </a:prstGeom>
          <a:noFill/>
          <a:ln w="57150">
            <a:solidFill>
              <a:srgbClr val="94003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5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5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5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5" grpId="0" animBg="1"/>
      <p:bldP spid="225286" grpId="0" animBg="1"/>
      <p:bldP spid="22528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Text Box 1028"/>
          <p:cNvSpPr txBox="1">
            <a:spLocks noChangeArrowheads="1"/>
          </p:cNvSpPr>
          <p:nvPr/>
        </p:nvSpPr>
        <p:spPr bwMode="auto">
          <a:xfrm>
            <a:off x="1045829" y="567740"/>
            <a:ext cx="7021994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3200" b="1" dirty="0">
                <a:solidFill>
                  <a:schemeClr val="tx1"/>
                </a:solidFill>
              </a:rPr>
              <a:t>Dicesi  </a:t>
            </a:r>
            <a:r>
              <a:rPr lang="it-IT" sz="3200" b="1" i="1" dirty="0" err="1">
                <a:solidFill>
                  <a:schemeClr val="tx1"/>
                </a:solidFill>
              </a:rPr>
              <a:t>gamma-ray</a:t>
            </a:r>
            <a:r>
              <a:rPr lang="it-IT" sz="3200" b="1" i="1" dirty="0">
                <a:solidFill>
                  <a:schemeClr val="tx1"/>
                </a:solidFill>
              </a:rPr>
              <a:t> </a:t>
            </a:r>
            <a:r>
              <a:rPr lang="it-IT" sz="3200" b="1" i="1" dirty="0" err="1">
                <a:solidFill>
                  <a:schemeClr val="tx1"/>
                </a:solidFill>
              </a:rPr>
              <a:t>burst</a:t>
            </a:r>
            <a:r>
              <a:rPr lang="it-IT" sz="3200" b="1" dirty="0">
                <a:solidFill>
                  <a:schemeClr val="tx1"/>
                </a:solidFill>
              </a:rPr>
              <a:t> (GRB)</a:t>
            </a:r>
            <a:r>
              <a:rPr lang="it-IT" sz="3200" b="1" dirty="0" err="1">
                <a:solidFill>
                  <a:schemeClr val="tx1"/>
                </a:solidFill>
              </a:rPr>
              <a:t>…</a:t>
            </a:r>
            <a:endParaRPr lang="it-IT" sz="3200" b="1" dirty="0">
              <a:solidFill>
                <a:schemeClr val="tx1"/>
              </a:solidFill>
            </a:endParaRPr>
          </a:p>
        </p:txBody>
      </p:sp>
      <p:sp>
        <p:nvSpPr>
          <p:cNvPr id="32773" name="Text Box 1029"/>
          <p:cNvSpPr txBox="1">
            <a:spLocks noChangeArrowheads="1"/>
          </p:cNvSpPr>
          <p:nvPr/>
        </p:nvSpPr>
        <p:spPr bwMode="auto">
          <a:xfrm>
            <a:off x="914400" y="2032086"/>
            <a:ext cx="7315200" cy="954107"/>
          </a:xfrm>
          <a:prstGeom prst="rect">
            <a:avLst/>
          </a:prstGeom>
          <a:solidFill>
            <a:srgbClr val="FFFF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800" dirty="0"/>
              <a:t>“Impulso </a:t>
            </a:r>
            <a:r>
              <a:rPr lang="it-IT" sz="2800" b="1" dirty="0">
                <a:solidFill>
                  <a:srgbClr val="FF6699"/>
                </a:solidFill>
              </a:rPr>
              <a:t>improvviso</a:t>
            </a:r>
            <a:r>
              <a:rPr lang="it-IT" sz="2800" dirty="0"/>
              <a:t> ed </a:t>
            </a:r>
            <a:r>
              <a:rPr lang="it-IT" sz="2800" b="1" dirty="0">
                <a:solidFill>
                  <a:srgbClr val="FF6699"/>
                </a:solidFill>
              </a:rPr>
              <a:t>intenso</a:t>
            </a:r>
            <a:r>
              <a:rPr lang="it-IT" sz="2800" dirty="0"/>
              <a:t> di raggi gamma</a:t>
            </a:r>
            <a:r>
              <a:rPr lang="it-IT" sz="2800" dirty="0" smtClean="0"/>
              <a:t>, </a:t>
            </a:r>
            <a:r>
              <a:rPr lang="it-IT" sz="2800" dirty="0" smtClean="0">
                <a:solidFill>
                  <a:schemeClr val="bg1"/>
                </a:solidFill>
              </a:rPr>
              <a:t>“</a:t>
            </a:r>
            <a:r>
              <a:rPr lang="it-IT" sz="2800" dirty="0"/>
              <a:t>proveniente da una direzione casuale del cielo”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6490" y="3726080"/>
            <a:ext cx="4262136" cy="2557282"/>
          </a:xfrm>
          <a:prstGeom prst="rect">
            <a:avLst/>
          </a:prstGeom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39738" y="2794501"/>
            <a:ext cx="2268537" cy="765175"/>
          </a:xfrm>
          <a:effectLst>
            <a:outerShdw blurRad="63500" dist="35921" dir="2700000" algn="ctr" rotWithShape="0">
              <a:schemeClr val="bg2">
                <a:alpha val="74998"/>
              </a:schemeClr>
            </a:outerShdw>
          </a:effectLst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 </a:t>
            </a:r>
            <a:r>
              <a:rPr lang="en-US" dirty="0" err="1">
                <a:solidFill>
                  <a:schemeClr val="tx1"/>
                </a:solidFill>
              </a:rPr>
              <a:t>progenitori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dei</a:t>
            </a:r>
            <a:r>
              <a:rPr lang="en-US" dirty="0">
                <a:solidFill>
                  <a:schemeClr val="tx1"/>
                </a:solidFill>
              </a:rPr>
              <a:t> GRB </a:t>
            </a:r>
          </a:p>
        </p:txBody>
      </p:sp>
      <p:pic>
        <p:nvPicPr>
          <p:cNvPr id="229380" name="Picture 4" descr="grbscience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3213100" y="104316"/>
            <a:ext cx="5826125" cy="6697662"/>
          </a:xfrm>
          <a:noFill/>
          <a:ln/>
        </p:spPr>
      </p:pic>
      <p:pic>
        <p:nvPicPr>
          <p:cNvPr id="229382" name="Picture 6">
            <a:hlinkClick r:id="" action="ppaction://media"/>
          </p:cNvPr>
          <p:cNvPicPr/>
          <p:nvPr>
            <a:vide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5400" y="510924"/>
            <a:ext cx="3111500" cy="2120900"/>
          </a:xfrm>
          <a:prstGeom prst="rect">
            <a:avLst/>
          </a:prstGeom>
          <a:noFill/>
        </p:spPr>
      </p:pic>
      <p:pic>
        <p:nvPicPr>
          <p:cNvPr id="229383" name="Picture 7">
            <a:hlinkClick r:id="" action="ppaction://media"/>
          </p:cNvPr>
          <p:cNvPicPr/>
          <p:nvPr>
            <a:vide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0800" y="4032584"/>
            <a:ext cx="3092450" cy="21082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93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293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938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2938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93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293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9383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29383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69479main_collapsar.mpg">
            <a:hlinkClick r:id="" action="ppaction://media"/>
          </p:cNvPr>
          <p:cNvPicPr/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43164" y="952370"/>
            <a:ext cx="6244560" cy="425765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72983" y="5658200"/>
            <a:ext cx="53226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 smtClean="0">
                <a:solidFill>
                  <a:srgbClr val="FFCC00"/>
                </a:solidFill>
              </a:rPr>
              <a:t>Una possibile descrizione di un GRB</a:t>
            </a:r>
            <a:endParaRPr lang="it-IT" sz="2800" b="1" dirty="0">
              <a:solidFill>
                <a:srgbClr val="FFCC00"/>
              </a:solidFill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7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14858" y="220421"/>
            <a:ext cx="563595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I GRB sono fenomeni </a:t>
            </a:r>
            <a:r>
              <a:rPr lang="it-IT" sz="3200" b="1" dirty="0" err="1" smtClean="0">
                <a:solidFill>
                  <a:schemeClr val="tx1"/>
                </a:solidFill>
                <a:latin typeface="Times New Roman"/>
                <a:cs typeface="Times New Roman"/>
              </a:rPr>
              <a:t>rapidi…</a:t>
            </a:r>
            <a:endParaRPr lang="it-IT" sz="3200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032" y="2126529"/>
            <a:ext cx="3978827" cy="2770644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1010" y="3805055"/>
            <a:ext cx="2841831" cy="284087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60802" y="913176"/>
            <a:ext cx="2856778" cy="285498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794690" y="5027713"/>
            <a:ext cx="15532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smtClean="0">
                <a:solidFill>
                  <a:srgbClr val="FFCC00"/>
                </a:solidFill>
                <a:latin typeface="Times New Roman"/>
                <a:cs typeface="Times New Roman"/>
              </a:rPr>
              <a:t>GRB080319B</a:t>
            </a:r>
            <a:endParaRPr lang="it-IT" sz="1600" b="1" dirty="0">
              <a:solidFill>
                <a:srgbClr val="FFCC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500" y="1214213"/>
            <a:ext cx="3810000" cy="5003800"/>
          </a:xfrm>
          <a:prstGeom prst="rect">
            <a:avLst/>
          </a:prstGeom>
          <a:noFill/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</p:pic>
      <p:pic>
        <p:nvPicPr>
          <p:cNvPr id="20" name="Picture 19" descr="C:\Documents and Settings\stefano\Documenti\Swift\Sbrochur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0980" y="1213461"/>
            <a:ext cx="3949700" cy="5080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753779" y="280110"/>
            <a:ext cx="11464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 err="1" smtClean="0">
                <a:solidFill>
                  <a:srgbClr val="DAAE00"/>
                </a:solidFill>
                <a:latin typeface="+mj-lt"/>
              </a:rPr>
              <a:t>Swift</a:t>
            </a:r>
            <a:endParaRPr lang="it-IT" sz="2800" b="1" dirty="0">
              <a:solidFill>
                <a:srgbClr val="DAAE00"/>
              </a:solidFill>
              <a:latin typeface="+mj-lt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108544main_swift-turn-burst_NASA WebV_1.mpg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11849" y="219849"/>
            <a:ext cx="4729148" cy="3224419"/>
          </a:xfrm>
          <a:prstGeom prst="rect">
            <a:avLst/>
          </a:prstGeom>
        </p:spPr>
      </p:pic>
      <p:pic>
        <p:nvPicPr>
          <p:cNvPr id="6" name="69482main_data_trans.mpg">
            <a:hlinkClick r:id="" action="ppaction://media"/>
          </p:cNvPr>
          <p:cNvPicPr/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4412901" y="3566064"/>
            <a:ext cx="4470400" cy="304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42108" y="1441218"/>
            <a:ext cx="28135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 smtClean="0">
                <a:solidFill>
                  <a:srgbClr val="DAAE00"/>
                </a:solidFill>
                <a:latin typeface="+mn-lt"/>
              </a:rPr>
              <a:t>Cosa fa </a:t>
            </a:r>
            <a:r>
              <a:rPr lang="it-IT" sz="2800" b="1" dirty="0" err="1" smtClean="0">
                <a:solidFill>
                  <a:srgbClr val="DAAE00"/>
                </a:solidFill>
                <a:latin typeface="+mn-lt"/>
              </a:rPr>
              <a:t>Swift</a:t>
            </a:r>
            <a:r>
              <a:rPr lang="it-IT" sz="2800" b="1" dirty="0" smtClean="0">
                <a:solidFill>
                  <a:srgbClr val="DAAE00"/>
                </a:solidFill>
                <a:latin typeface="+mn-lt"/>
              </a:rPr>
              <a:t>?</a:t>
            </a:r>
            <a:endParaRPr lang="it-IT" sz="2800" b="1" dirty="0">
              <a:solidFill>
                <a:srgbClr val="DAAE00"/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0795" y="4787776"/>
            <a:ext cx="32066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 smtClean="0">
                <a:solidFill>
                  <a:srgbClr val="DAAE00"/>
                </a:solidFill>
                <a:latin typeface="+mj-lt"/>
              </a:rPr>
              <a:t>E cosa fa </a:t>
            </a:r>
            <a:r>
              <a:rPr lang="it-IT" sz="2800" b="1" dirty="0" err="1" smtClean="0">
                <a:solidFill>
                  <a:srgbClr val="DAAE00"/>
                </a:solidFill>
                <a:latin typeface="+mj-lt"/>
              </a:rPr>
              <a:t>fare…</a:t>
            </a:r>
            <a:r>
              <a:rPr lang="it-IT" sz="2800" b="1" dirty="0" smtClean="0">
                <a:solidFill>
                  <a:srgbClr val="DAAE00"/>
                </a:solidFill>
                <a:latin typeface="+mj-lt"/>
              </a:rPr>
              <a:t>?</a:t>
            </a:r>
            <a:endParaRPr lang="it-IT" sz="2800" b="1" dirty="0">
              <a:solidFill>
                <a:srgbClr val="DAAE00"/>
              </a:solidFill>
              <a:latin typeface="+mj-lt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3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5186363" y="622300"/>
            <a:ext cx="0" cy="415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" name="TextBox 5"/>
          <p:cNvSpPr txBox="1"/>
          <p:nvPr/>
        </p:nvSpPr>
        <p:spPr>
          <a:xfrm>
            <a:off x="1381989" y="690935"/>
            <a:ext cx="11191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000" b="1" dirty="0" smtClean="0">
                <a:solidFill>
                  <a:schemeClr val="tx1"/>
                </a:solidFill>
              </a:rPr>
              <a:t>REM</a:t>
            </a:r>
            <a:endParaRPr lang="it-IT" sz="4000" b="1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26761" y="1531262"/>
            <a:ext cx="24851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ESO </a:t>
            </a:r>
            <a:r>
              <a:rPr lang="it-IT" dirty="0" err="1" smtClean="0">
                <a:solidFill>
                  <a:schemeClr val="tx1"/>
                </a:solidFill>
              </a:rPr>
              <a:t>–</a:t>
            </a:r>
            <a:r>
              <a:rPr lang="it-IT" dirty="0" smtClean="0">
                <a:solidFill>
                  <a:schemeClr val="tx1"/>
                </a:solidFill>
              </a:rPr>
              <a:t> La Silla - Cile</a:t>
            </a:r>
            <a:endParaRPr lang="it-IT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8" name="Text Box 6"/>
          <p:cNvSpPr txBox="1">
            <a:spLocks noChangeArrowheads="1"/>
          </p:cNvSpPr>
          <p:nvPr/>
        </p:nvSpPr>
        <p:spPr bwMode="auto">
          <a:xfrm>
            <a:off x="4572000" y="762000"/>
            <a:ext cx="297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it-IT" sz="3200" b="1" i="1">
                <a:effectLst>
                  <a:outerShdw blurRad="38100" dist="38100" dir="2700000" algn="tl">
                    <a:srgbClr val="DDDDDD"/>
                  </a:outerShdw>
                </a:effectLst>
              </a:rPr>
              <a:t>GRB 050721</a:t>
            </a:r>
            <a:endParaRPr lang="it-IT"/>
          </a:p>
        </p:txBody>
      </p:sp>
      <p:pic>
        <p:nvPicPr>
          <p:cNvPr id="84999" name="Picture 7" descr="film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1600200"/>
            <a:ext cx="5532438" cy="4340225"/>
          </a:xfrm>
          <a:prstGeom prst="rect">
            <a:avLst/>
          </a:prstGeom>
          <a:noFill/>
        </p:spPr>
      </p:pic>
      <p:sp>
        <p:nvSpPr>
          <p:cNvPr id="85000" name="Text Box 8"/>
          <p:cNvSpPr txBox="1">
            <a:spLocks noChangeArrowheads="1"/>
          </p:cNvSpPr>
          <p:nvPr/>
        </p:nvSpPr>
        <p:spPr bwMode="auto">
          <a:xfrm>
            <a:off x="228600" y="3505200"/>
            <a:ext cx="2209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it-IT" sz="1600" b="1" i="1" dirty="0" smtClean="0">
                <a:effectLst>
                  <a:outerShdw blurRad="38100" dist="38100" dir="2700000" algn="tl">
                    <a:srgbClr val="DDDDDD"/>
                  </a:outerShdw>
                </a:effectLst>
              </a:rPr>
              <a:t>Filmato di  </a:t>
            </a:r>
            <a:r>
              <a:rPr lang="it-IT" sz="1600" b="1" i="1" dirty="0">
                <a:effectLst>
                  <a:outerShdw blurRad="38100" dist="38100" dir="2700000" algn="tl">
                    <a:srgbClr val="DDDDDD"/>
                  </a:outerShdw>
                </a:effectLst>
              </a:rPr>
              <a:t>D. </a:t>
            </a:r>
            <a:r>
              <a:rPr lang="it-IT" sz="1600" b="1" i="1" dirty="0" err="1">
                <a:effectLst>
                  <a:outerShdw blurRad="38100" dist="38100" dir="2700000" algn="tl">
                    <a:srgbClr val="DDDDDD"/>
                  </a:outerShdw>
                </a:effectLst>
              </a:rPr>
              <a:t>Fugazza</a:t>
            </a:r>
            <a:endParaRPr lang="it-IT" sz="2000" b="1" i="1" dirty="0"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746" name="Rectangle 2"/>
          <p:cNvSpPr>
            <a:spLocks noGrp="1" noChangeArrowheads="1"/>
          </p:cNvSpPr>
          <p:nvPr>
            <p:ph type="title"/>
          </p:nvPr>
        </p:nvSpPr>
        <p:spPr>
          <a:xfrm>
            <a:off x="317484" y="152400"/>
            <a:ext cx="8478684" cy="838200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chemeClr val="tx1"/>
                </a:solidFill>
              </a:rPr>
              <a:t>GRB </a:t>
            </a:r>
            <a:r>
              <a:rPr lang="en-US" sz="3600" dirty="0">
                <a:solidFill>
                  <a:schemeClr val="tx1"/>
                </a:solidFill>
              </a:rPr>
              <a:t>=</a:t>
            </a:r>
            <a:r>
              <a:rPr lang="en-US" sz="3600" dirty="0" smtClean="0">
                <a:solidFill>
                  <a:schemeClr val="tx1"/>
                </a:solidFill>
              </a:rPr>
              <a:t>&gt; </a:t>
            </a:r>
            <a:r>
              <a:rPr lang="en-US" sz="3600" dirty="0" err="1" smtClean="0">
                <a:solidFill>
                  <a:schemeClr val="tx1"/>
                </a:solidFill>
              </a:rPr>
              <a:t>una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tomografia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dell’Universo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9277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09600" y="1219200"/>
            <a:ext cx="7978775" cy="4906963"/>
          </a:xfrm>
          <a:ln/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31" name="Picture 23" descr="photometr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53972" y="3057525"/>
            <a:ext cx="5334000" cy="1450975"/>
          </a:xfrm>
          <a:prstGeom prst="rect">
            <a:avLst/>
          </a:prstGeom>
          <a:noFill/>
        </p:spPr>
      </p:pic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85564" y="130718"/>
            <a:ext cx="2147684" cy="608013"/>
          </a:xfrm>
        </p:spPr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GRB 090423</a:t>
            </a:r>
            <a:endParaRPr lang="it-IT">
              <a:solidFill>
                <a:schemeClr val="tx1"/>
              </a:solidFill>
            </a:endParaRPr>
          </a:p>
        </p:txBody>
      </p:sp>
      <p:pic>
        <p:nvPicPr>
          <p:cNvPr id="17413" name="Picture 5" descr="09042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l="8887"/>
          <a:stretch>
            <a:fillRect/>
          </a:stretch>
        </p:blipFill>
        <p:spPr bwMode="auto">
          <a:xfrm>
            <a:off x="2195513" y="1125538"/>
            <a:ext cx="1666875" cy="1944687"/>
          </a:xfrm>
          <a:prstGeom prst="rect">
            <a:avLst/>
          </a:prstGeom>
          <a:noFill/>
        </p:spPr>
      </p:pic>
      <p:pic>
        <p:nvPicPr>
          <p:cNvPr id="17414" name="Picture 6" descr="swift-satellite_nasa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1296988"/>
            <a:ext cx="1800225" cy="1627187"/>
          </a:xfrm>
          <a:prstGeom prst="rect">
            <a:avLst/>
          </a:prstGeom>
          <a:noFill/>
        </p:spPr>
      </p:pic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142875" y="1125538"/>
            <a:ext cx="5724525" cy="19431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7418" name="Line 10"/>
          <p:cNvSpPr>
            <a:spLocks noChangeShapeType="1"/>
          </p:cNvSpPr>
          <p:nvPr/>
        </p:nvSpPr>
        <p:spPr bwMode="auto">
          <a:xfrm>
            <a:off x="5867400" y="2276475"/>
            <a:ext cx="165735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7419" name="Line 11"/>
          <p:cNvSpPr>
            <a:spLocks noChangeShapeType="1"/>
          </p:cNvSpPr>
          <p:nvPr/>
        </p:nvSpPr>
        <p:spPr bwMode="auto">
          <a:xfrm>
            <a:off x="7524750" y="2492375"/>
            <a:ext cx="0" cy="1223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7421" name="Line 13"/>
          <p:cNvSpPr>
            <a:spLocks noChangeShapeType="1"/>
          </p:cNvSpPr>
          <p:nvPr/>
        </p:nvSpPr>
        <p:spPr bwMode="auto">
          <a:xfrm>
            <a:off x="7596188" y="4365625"/>
            <a:ext cx="0" cy="719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7422" name="Line 14"/>
          <p:cNvSpPr>
            <a:spLocks noChangeShapeType="1"/>
          </p:cNvSpPr>
          <p:nvPr/>
        </p:nvSpPr>
        <p:spPr bwMode="auto">
          <a:xfrm flipH="1">
            <a:off x="6156325" y="5084763"/>
            <a:ext cx="1439863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7423" name="Picture 15" descr="T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3850" y="4581525"/>
            <a:ext cx="1508125" cy="1482725"/>
          </a:xfrm>
          <a:prstGeom prst="rect">
            <a:avLst/>
          </a:prstGeom>
          <a:noFill/>
        </p:spPr>
      </p:pic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4118261" y="4764421"/>
            <a:ext cx="188611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000" b="1" dirty="0" err="1">
                <a:solidFill>
                  <a:srgbClr val="CC0000"/>
                </a:solidFill>
              </a:rPr>
              <a:t>T</a:t>
            </a:r>
            <a:r>
              <a:rPr lang="en-US" sz="2000" b="1" dirty="0" err="1"/>
              <a:t>elescopio</a:t>
            </a:r>
            <a:r>
              <a:rPr lang="en-US" sz="2000" b="1" dirty="0"/>
              <a:t> </a:t>
            </a:r>
          </a:p>
          <a:p>
            <a:r>
              <a:rPr lang="en-US" sz="2000" b="1" dirty="0" err="1">
                <a:solidFill>
                  <a:srgbClr val="CC0000"/>
                </a:solidFill>
              </a:rPr>
              <a:t>N</a:t>
            </a:r>
            <a:r>
              <a:rPr lang="en-US" sz="2000" b="1" dirty="0" err="1"/>
              <a:t>azionale</a:t>
            </a:r>
            <a:r>
              <a:rPr lang="en-US" sz="2000" b="1" dirty="0"/>
              <a:t> </a:t>
            </a:r>
          </a:p>
          <a:p>
            <a:r>
              <a:rPr lang="en-US" sz="2000" b="1" dirty="0" smtClean="0">
                <a:solidFill>
                  <a:srgbClr val="CC0000"/>
                </a:solidFill>
              </a:rPr>
              <a:t>G</a:t>
            </a:r>
            <a:r>
              <a:rPr lang="en-US" sz="2000" b="1" dirty="0" smtClean="0"/>
              <a:t>alileo</a:t>
            </a:r>
            <a:endParaRPr lang="en-US" sz="2000" b="1" dirty="0"/>
          </a:p>
        </p:txBody>
      </p:sp>
      <p:pic>
        <p:nvPicPr>
          <p:cNvPr id="17428" name="Picture 20" descr="Mostra immagine a dimensione intera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908175" y="4581525"/>
            <a:ext cx="2087563" cy="1531938"/>
          </a:xfrm>
          <a:prstGeom prst="rect">
            <a:avLst/>
          </a:prstGeom>
          <a:noFill/>
        </p:spPr>
      </p:pic>
      <p:sp>
        <p:nvSpPr>
          <p:cNvPr id="17430" name="Rectangle 22"/>
          <p:cNvSpPr>
            <a:spLocks noChangeArrowheads="1"/>
          </p:cNvSpPr>
          <p:nvPr/>
        </p:nvSpPr>
        <p:spPr bwMode="auto">
          <a:xfrm>
            <a:off x="179388" y="4437063"/>
            <a:ext cx="5976937" cy="172878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7433" name="Picture 2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995738" y="1196975"/>
            <a:ext cx="1728787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6517756" y="5546157"/>
            <a:ext cx="21130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1" dirty="0" err="1" smtClean="0">
                <a:solidFill>
                  <a:schemeClr val="tx1"/>
                </a:solidFill>
              </a:rPr>
              <a:t>Z</a:t>
            </a:r>
            <a:r>
              <a:rPr lang="it-IT" sz="4000" b="1" dirty="0" smtClean="0">
                <a:solidFill>
                  <a:schemeClr val="tx1"/>
                </a:solidFill>
              </a:rPr>
              <a:t> ~ 8.2!</a:t>
            </a:r>
            <a:endParaRPr lang="it-IT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8738" name="Picture 2">
            <a:hlinkClick r:id="" action="ppaction://media"/>
          </p:cNvPr>
          <p:cNvPicPr/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63613" y="381000"/>
            <a:ext cx="7419975" cy="59340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287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2873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287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287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873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2194" name="Picture 2" descr="total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63" y="1096963"/>
            <a:ext cx="9115425" cy="4972050"/>
          </a:xfrm>
          <a:prstGeom prst="rect">
            <a:avLst/>
          </a:prstGeom>
          <a:noFill/>
        </p:spPr>
      </p:pic>
      <p:pic>
        <p:nvPicPr>
          <p:cNvPr id="392195" name="Picture 3" descr="total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63" y="1096963"/>
            <a:ext cx="9115425" cy="4972050"/>
          </a:xfrm>
          <a:prstGeom prst="rect">
            <a:avLst/>
          </a:prstGeom>
          <a:noFill/>
        </p:spPr>
      </p:pic>
      <p:pic>
        <p:nvPicPr>
          <p:cNvPr id="392196" name="Picture 4" descr="total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463" y="1096963"/>
            <a:ext cx="9115425" cy="4972050"/>
          </a:xfrm>
          <a:prstGeom prst="rect">
            <a:avLst/>
          </a:prstGeom>
          <a:noFill/>
        </p:spPr>
      </p:pic>
      <p:pic>
        <p:nvPicPr>
          <p:cNvPr id="392197" name="Picture 5" descr="total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463" y="1096963"/>
            <a:ext cx="9115425" cy="4972050"/>
          </a:xfrm>
          <a:prstGeom prst="rect">
            <a:avLst/>
          </a:prstGeom>
          <a:noFill/>
        </p:spPr>
      </p:pic>
      <p:pic>
        <p:nvPicPr>
          <p:cNvPr id="392198" name="Picture 6" descr="total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463" y="1096963"/>
            <a:ext cx="9115425" cy="4972050"/>
          </a:xfrm>
          <a:prstGeom prst="rect">
            <a:avLst/>
          </a:prstGeom>
          <a:noFill/>
        </p:spPr>
      </p:pic>
      <p:pic>
        <p:nvPicPr>
          <p:cNvPr id="392199" name="Picture 7" descr="total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463" y="1096963"/>
            <a:ext cx="9115425" cy="4972050"/>
          </a:xfrm>
          <a:prstGeom prst="rect">
            <a:avLst/>
          </a:prstGeom>
          <a:noFill/>
        </p:spPr>
      </p:pic>
      <p:pic>
        <p:nvPicPr>
          <p:cNvPr id="392200" name="Picture 8" descr="total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463" y="1096963"/>
            <a:ext cx="9115425" cy="4972050"/>
          </a:xfrm>
          <a:prstGeom prst="rect">
            <a:avLst/>
          </a:prstGeom>
          <a:noFill/>
        </p:spPr>
      </p:pic>
      <p:pic>
        <p:nvPicPr>
          <p:cNvPr id="392201" name="Picture 9" descr="total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7463" y="1096963"/>
            <a:ext cx="9115425" cy="4972050"/>
          </a:xfrm>
          <a:prstGeom prst="rect">
            <a:avLst/>
          </a:prstGeom>
          <a:noFill/>
        </p:spPr>
      </p:pic>
      <p:pic>
        <p:nvPicPr>
          <p:cNvPr id="392202" name="Picture 10" descr="total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7463" y="1096963"/>
            <a:ext cx="9115425" cy="4972050"/>
          </a:xfrm>
          <a:prstGeom prst="rect">
            <a:avLst/>
          </a:prstGeom>
          <a:noFill/>
        </p:spPr>
      </p:pic>
      <p:pic>
        <p:nvPicPr>
          <p:cNvPr id="392203" name="Picture 11" descr="total1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7463" y="1096963"/>
            <a:ext cx="9115425" cy="4972050"/>
          </a:xfrm>
          <a:prstGeom prst="rect">
            <a:avLst/>
          </a:prstGeom>
          <a:noFill/>
        </p:spPr>
      </p:pic>
      <p:pic>
        <p:nvPicPr>
          <p:cNvPr id="392204" name="Picture 12" descr="total1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7463" y="1096963"/>
            <a:ext cx="9115425" cy="4972050"/>
          </a:xfrm>
          <a:prstGeom prst="rect">
            <a:avLst/>
          </a:prstGeom>
          <a:noFill/>
        </p:spPr>
      </p:pic>
      <p:pic>
        <p:nvPicPr>
          <p:cNvPr id="392205" name="Picture 13" descr="total1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463" y="1096963"/>
            <a:ext cx="9115425" cy="4972050"/>
          </a:xfrm>
          <a:prstGeom prst="rect">
            <a:avLst/>
          </a:prstGeom>
          <a:noFill/>
        </p:spPr>
      </p:pic>
      <p:pic>
        <p:nvPicPr>
          <p:cNvPr id="392206" name="Picture 14" descr="total1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463" y="1096963"/>
            <a:ext cx="9115425" cy="4972050"/>
          </a:xfrm>
          <a:prstGeom prst="rect">
            <a:avLst/>
          </a:prstGeom>
          <a:noFill/>
        </p:spPr>
      </p:pic>
      <p:pic>
        <p:nvPicPr>
          <p:cNvPr id="392207" name="Picture 15" descr="total14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7463" y="1096963"/>
            <a:ext cx="9115425" cy="4972050"/>
          </a:xfrm>
          <a:prstGeom prst="rect">
            <a:avLst/>
          </a:prstGeom>
          <a:noFill/>
        </p:spPr>
      </p:pic>
      <p:pic>
        <p:nvPicPr>
          <p:cNvPr id="392208" name="Picture 16" descr="total15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7463" y="1096963"/>
            <a:ext cx="9115425" cy="4972050"/>
          </a:xfrm>
          <a:prstGeom prst="rect">
            <a:avLst/>
          </a:prstGeom>
          <a:noFill/>
        </p:spPr>
      </p:pic>
      <p:pic>
        <p:nvPicPr>
          <p:cNvPr id="392209" name="Picture 17" descr="total16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7463" y="1096963"/>
            <a:ext cx="9115425" cy="4972050"/>
          </a:xfrm>
          <a:prstGeom prst="rect">
            <a:avLst/>
          </a:prstGeom>
          <a:noFill/>
        </p:spPr>
      </p:pic>
      <p:pic>
        <p:nvPicPr>
          <p:cNvPr id="392210" name="Picture 18" descr="total17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7463" y="1096963"/>
            <a:ext cx="9115425" cy="4972050"/>
          </a:xfrm>
          <a:prstGeom prst="rect">
            <a:avLst/>
          </a:prstGeom>
          <a:noFill/>
        </p:spPr>
      </p:pic>
      <p:pic>
        <p:nvPicPr>
          <p:cNvPr id="392211" name="Picture 19" descr="total18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17463" y="1096963"/>
            <a:ext cx="9115425" cy="4972050"/>
          </a:xfrm>
          <a:prstGeom prst="rect">
            <a:avLst/>
          </a:prstGeom>
          <a:noFill/>
        </p:spPr>
      </p:pic>
      <p:pic>
        <p:nvPicPr>
          <p:cNvPr id="392212" name="Picture 20" descr="total19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17463" y="1096963"/>
            <a:ext cx="9115425" cy="4972050"/>
          </a:xfrm>
          <a:prstGeom prst="rect">
            <a:avLst/>
          </a:prstGeom>
          <a:noFill/>
        </p:spPr>
      </p:pic>
      <p:pic>
        <p:nvPicPr>
          <p:cNvPr id="392213" name="Picture 21" descr="total20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7463" y="1096963"/>
            <a:ext cx="9115425" cy="4972050"/>
          </a:xfrm>
          <a:prstGeom prst="rect">
            <a:avLst/>
          </a:prstGeom>
          <a:noFill/>
        </p:spPr>
      </p:pic>
      <p:pic>
        <p:nvPicPr>
          <p:cNvPr id="392214" name="Picture 22" descr="total21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17463" y="1096963"/>
            <a:ext cx="9115425" cy="4972050"/>
          </a:xfrm>
          <a:prstGeom prst="rect">
            <a:avLst/>
          </a:prstGeom>
          <a:noFill/>
        </p:spPr>
      </p:pic>
      <p:pic>
        <p:nvPicPr>
          <p:cNvPr id="392215" name="Picture 23" descr="total22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17463" y="1096963"/>
            <a:ext cx="9115425" cy="4972050"/>
          </a:xfrm>
          <a:prstGeom prst="rect">
            <a:avLst/>
          </a:prstGeom>
          <a:noFill/>
        </p:spPr>
      </p:pic>
      <p:pic>
        <p:nvPicPr>
          <p:cNvPr id="392216" name="Picture 24" descr="total23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17463" y="1096963"/>
            <a:ext cx="9115425" cy="4972050"/>
          </a:xfrm>
          <a:prstGeom prst="rect">
            <a:avLst/>
          </a:prstGeom>
          <a:noFill/>
        </p:spPr>
      </p:pic>
      <p:pic>
        <p:nvPicPr>
          <p:cNvPr id="392217" name="Picture 25" descr="total24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17463" y="1096963"/>
            <a:ext cx="9115425" cy="4972050"/>
          </a:xfrm>
          <a:prstGeom prst="rect">
            <a:avLst/>
          </a:prstGeom>
          <a:noFill/>
        </p:spPr>
      </p:pic>
      <p:pic>
        <p:nvPicPr>
          <p:cNvPr id="392218" name="Picture 26" descr="total25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17463" y="1096963"/>
            <a:ext cx="9115425" cy="4972050"/>
          </a:xfrm>
          <a:prstGeom prst="rect">
            <a:avLst/>
          </a:prstGeom>
          <a:noFill/>
        </p:spPr>
      </p:pic>
      <p:pic>
        <p:nvPicPr>
          <p:cNvPr id="392219" name="Picture 27" descr="total26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17463" y="1096963"/>
            <a:ext cx="9115425" cy="4972050"/>
          </a:xfrm>
          <a:prstGeom prst="rect">
            <a:avLst/>
          </a:prstGeom>
          <a:noFill/>
        </p:spPr>
      </p:pic>
      <p:pic>
        <p:nvPicPr>
          <p:cNvPr id="392220" name="Picture 28" descr="lcFIN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17463" y="1096963"/>
            <a:ext cx="9115425" cy="4972050"/>
          </a:xfrm>
          <a:prstGeom prst="rect">
            <a:avLst/>
          </a:prstGeom>
          <a:noFill/>
        </p:spPr>
      </p:pic>
      <p:sp>
        <p:nvSpPr>
          <p:cNvPr id="392221" name="Text Box 29"/>
          <p:cNvSpPr txBox="1">
            <a:spLocks noChangeArrowheads="1"/>
          </p:cNvSpPr>
          <p:nvPr/>
        </p:nvSpPr>
        <p:spPr bwMode="auto">
          <a:xfrm>
            <a:off x="7086600" y="3352800"/>
            <a:ext cx="1882775" cy="457200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Comic Sans MS" charset="0"/>
              </a:rPr>
              <a:t>GRB 021125</a:t>
            </a:r>
            <a:endParaRPr lang="en-US">
              <a:solidFill>
                <a:schemeClr val="tx1"/>
              </a:solidFill>
              <a:latin typeface="Times New Roman" charset="0"/>
            </a:endParaRPr>
          </a:p>
        </p:txBody>
      </p:sp>
      <p:sp>
        <p:nvSpPr>
          <p:cNvPr id="392222" name="Text Box 30"/>
          <p:cNvSpPr txBox="1">
            <a:spLocks noChangeArrowheads="1"/>
          </p:cNvSpPr>
          <p:nvPr/>
        </p:nvSpPr>
        <p:spPr bwMode="auto">
          <a:xfrm>
            <a:off x="304800" y="152400"/>
            <a:ext cx="7239000" cy="457200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it-IT">
                <a:solidFill>
                  <a:srgbClr val="FF0000"/>
                </a:solidFill>
                <a:latin typeface="Comic Sans MS" charset="0"/>
              </a:rPr>
              <a:t>Cortesia di D. Gotz e S. Mereghetti, IASF Milano</a:t>
            </a:r>
            <a:endParaRPr lang="it-IT">
              <a:solidFill>
                <a:schemeClr val="tx1"/>
              </a:solidFill>
              <a:latin typeface="Times New Roman" charset="0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2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2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2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92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2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2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2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2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5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1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5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5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5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15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45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6000"/>
                            </p:stCondLst>
                            <p:childTnLst>
                              <p:par>
                                <p:cTn id="7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500"/>
                            </p:stCondLst>
                            <p:childTnLst>
                              <p:par>
                                <p:cTn id="7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90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5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2000"/>
                            </p:stCondLst>
                            <p:childTnLst>
                              <p:par>
                                <p:cTn id="8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35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0"/>
                            </p:stCondLst>
                            <p:childTnLst>
                              <p:par>
                                <p:cTn id="9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650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800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2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2221" grpId="0" animBg="1" autoUpdateAnimBg="0"/>
      <p:bldP spid="392222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el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8508" y="317454"/>
            <a:ext cx="5877931" cy="587793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48213" y="5751570"/>
            <a:ext cx="20347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 smtClean="0">
                <a:solidFill>
                  <a:srgbClr val="FFCC00"/>
                </a:solidFill>
              </a:rPr>
              <a:t>I satelliti Vela</a:t>
            </a:r>
            <a:endParaRPr lang="it-IT" sz="2800" b="1" dirty="0">
              <a:solidFill>
                <a:srgbClr val="FFCC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43" y="298784"/>
            <a:ext cx="2630810" cy="5044878"/>
          </a:xfrm>
          <a:prstGeom prst="rect">
            <a:avLst/>
          </a:prstGeom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147685" y="466849"/>
            <a:ext cx="3137487" cy="608013"/>
          </a:xfrm>
          <a:solidFill>
            <a:srgbClr val="FF0000">
              <a:alpha val="50000"/>
            </a:srgbClr>
          </a:solidFill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/>
          <a:lstStyle/>
          <a:p>
            <a:r>
              <a:rPr lang="it-IT" dirty="0" smtClean="0">
                <a:solidFill>
                  <a:schemeClr val="tx1"/>
                </a:solidFill>
              </a:rPr>
              <a:t>Ed ecco i </a:t>
            </a:r>
            <a:r>
              <a:rPr lang="it-IT" dirty="0" err="1" smtClean="0">
                <a:solidFill>
                  <a:schemeClr val="tx1"/>
                </a:solidFill>
              </a:rPr>
              <a:t>GRB…</a:t>
            </a:r>
            <a:endParaRPr lang="it-IT" dirty="0">
              <a:solidFill>
                <a:schemeClr val="tx1"/>
              </a:solidFill>
            </a:endParaRPr>
          </a:p>
        </p:txBody>
      </p:sp>
      <p:pic>
        <p:nvPicPr>
          <p:cNvPr id="405507" name="Picture 1027" descr="grb_1676_1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6573" y="1898011"/>
            <a:ext cx="6159128" cy="4619346"/>
          </a:xfrm>
        </p:spPr>
      </p:pic>
      <p:pic>
        <p:nvPicPr>
          <p:cNvPr id="4" name="Picture 1027" descr="firstgrb_vela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7755" y="37348"/>
            <a:ext cx="2547756" cy="182178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208749" y="2166176"/>
            <a:ext cx="1273756" cy="461665"/>
          </a:xfrm>
          <a:prstGeom prst="rect">
            <a:avLst/>
          </a:prstGeom>
          <a:solidFill>
            <a:schemeClr val="bg2">
              <a:alpha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chemeClr val="tx1"/>
                </a:solidFill>
                <a:latin typeface="+mj-lt"/>
              </a:rPr>
              <a:t>anni ‘60</a:t>
            </a:r>
            <a:endParaRPr lang="it-IT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11121" y="5041961"/>
            <a:ext cx="1273756" cy="461665"/>
          </a:xfrm>
          <a:prstGeom prst="rect">
            <a:avLst/>
          </a:prstGeom>
          <a:solidFill>
            <a:schemeClr val="bg2">
              <a:alpha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rgbClr val="FFCC00"/>
                </a:solidFill>
                <a:latin typeface="+mj-lt"/>
              </a:rPr>
              <a:t>anni ‘90</a:t>
            </a:r>
            <a:endParaRPr lang="it-IT" dirty="0">
              <a:solidFill>
                <a:srgbClr val="FFCC00"/>
              </a:solidFill>
              <a:latin typeface="+mj-lt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gro_diagra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85370" y="1549936"/>
            <a:ext cx="4939163" cy="3672000"/>
          </a:xfrm>
          <a:prstGeom prst="rect">
            <a:avLst/>
          </a:prstGeom>
          <a:noFill/>
        </p:spPr>
      </p:pic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7619613" y="2909139"/>
            <a:ext cx="1310672" cy="769625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084" y="1549935"/>
            <a:ext cx="3672000" cy="3672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25948" y="522870"/>
            <a:ext cx="63735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 smtClean="0">
                <a:solidFill>
                  <a:schemeClr val="accent4"/>
                </a:solidFill>
                <a:latin typeface="+mj-lt"/>
              </a:rPr>
              <a:t>Compton </a:t>
            </a:r>
            <a:r>
              <a:rPr lang="it-IT" sz="2800" b="1" dirty="0" err="1" smtClean="0">
                <a:solidFill>
                  <a:schemeClr val="accent4"/>
                </a:solidFill>
                <a:latin typeface="+mj-lt"/>
              </a:rPr>
              <a:t>–</a:t>
            </a:r>
            <a:r>
              <a:rPr lang="it-IT" sz="2800" b="1" dirty="0" smtClean="0">
                <a:solidFill>
                  <a:schemeClr val="accent4"/>
                </a:solidFill>
                <a:latin typeface="+mj-lt"/>
              </a:rPr>
              <a:t> Gamma Ray </a:t>
            </a:r>
            <a:r>
              <a:rPr lang="it-IT" sz="2800" b="1" dirty="0" err="1" smtClean="0">
                <a:solidFill>
                  <a:schemeClr val="accent4"/>
                </a:solidFill>
                <a:latin typeface="+mj-lt"/>
              </a:rPr>
              <a:t>Observatory</a:t>
            </a:r>
            <a:endParaRPr lang="it-IT" sz="2800" b="1" dirty="0">
              <a:solidFill>
                <a:schemeClr val="accent4"/>
              </a:solidFill>
              <a:latin typeface="+mj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4176" y="5398705"/>
            <a:ext cx="1907999" cy="118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6359" y="5400000"/>
            <a:ext cx="2112000" cy="1188000"/>
          </a:xfrm>
          <a:prstGeom prst="rect">
            <a:avLst/>
          </a:prstGeom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84" y="156913"/>
            <a:ext cx="3967121" cy="29753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052" y="3200400"/>
            <a:ext cx="7353300" cy="3657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06231" y="1232479"/>
            <a:ext cx="36651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 smtClean="0">
                <a:solidFill>
                  <a:srgbClr val="DAAE00"/>
                </a:solidFill>
              </a:rPr>
              <a:t>La Via Lattea dall’interno</a:t>
            </a:r>
            <a:endParaRPr lang="it-IT" sz="2800" b="1" dirty="0">
              <a:solidFill>
                <a:srgbClr val="DAAE00"/>
              </a:solidFill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049" name="Text Box 17"/>
          <p:cNvSpPr txBox="1">
            <a:spLocks noChangeArrowheads="1"/>
          </p:cNvSpPr>
          <p:nvPr/>
        </p:nvSpPr>
        <p:spPr bwMode="auto">
          <a:xfrm>
            <a:off x="423520" y="240811"/>
            <a:ext cx="8382008" cy="646331"/>
          </a:xfrm>
          <a:prstGeom prst="rect">
            <a:avLst/>
          </a:prstGeom>
          <a:gradFill rotWithShape="1">
            <a:gsLst>
              <a:gs pos="0">
                <a:srgbClr val="000066">
                  <a:gamma/>
                  <a:shade val="0"/>
                  <a:invGamma/>
                </a:srgbClr>
              </a:gs>
              <a:gs pos="100000">
                <a:srgbClr val="000066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it-IT" sz="3600" b="1" dirty="0">
                <a:solidFill>
                  <a:srgbClr val="FFFF00"/>
                </a:solidFill>
                <a:latin typeface="Garamond" pitchFamily="18" charset="0"/>
              </a:rPr>
              <a:t>Provengono dal piano galattico?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843" y="1249161"/>
            <a:ext cx="8504540" cy="5216118"/>
          </a:xfrm>
          <a:prstGeom prst="rect">
            <a:avLst/>
          </a:prstGeom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42" name="Picture 2" descr="2512_grbs_fluenc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6200" y="0"/>
            <a:ext cx="9220200" cy="667226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uochi d'artificio">
  <a:themeElements>
    <a:clrScheme name="Fuochi d'artificio 1">
      <a:dk1>
        <a:srgbClr val="AF273E"/>
      </a:dk1>
      <a:lt1>
        <a:srgbClr val="FFCC00"/>
      </a:lt1>
      <a:dk2>
        <a:srgbClr val="000000"/>
      </a:dk2>
      <a:lt2>
        <a:srgbClr val="FFFFFF"/>
      </a:lt2>
      <a:accent1>
        <a:srgbClr val="FF8B17"/>
      </a:accent1>
      <a:accent2>
        <a:srgbClr val="FFE103"/>
      </a:accent2>
      <a:accent3>
        <a:srgbClr val="AAAAAA"/>
      </a:accent3>
      <a:accent4>
        <a:srgbClr val="DAAE00"/>
      </a:accent4>
      <a:accent5>
        <a:srgbClr val="FFC4AB"/>
      </a:accent5>
      <a:accent6>
        <a:srgbClr val="E7CC02"/>
      </a:accent6>
      <a:hlink>
        <a:srgbClr val="FF3399"/>
      </a:hlink>
      <a:folHlink>
        <a:srgbClr val="FE1F08"/>
      </a:folHlink>
    </a:clrScheme>
    <a:fontScheme name="Fuochi d'artificio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Arial Narrow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Arial Narrow" charset="0"/>
          </a:defRPr>
        </a:defPPr>
      </a:lstStyle>
    </a:lnDef>
  </a:objectDefaults>
  <a:extraClrSchemeLst>
    <a:extraClrScheme>
      <a:clrScheme name="Fuochi d'artificio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uochi d'artificio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uochi d'artificio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uochi d'artificio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uochi d'artificio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uochi d'artificio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11809</TotalTime>
  <Pages>3</Pages>
  <Words>199</Words>
  <Application>Microsoft Macintosh PowerPoint</Application>
  <PresentationFormat>On-screen Show (4:3)</PresentationFormat>
  <Paragraphs>49</Paragraphs>
  <Slides>29</Slides>
  <Notes>5</Notes>
  <HiddenSlides>0</HiddenSlides>
  <MMClips>6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Fuochi d'artificio</vt:lpstr>
      <vt:lpstr>Slide 1</vt:lpstr>
      <vt:lpstr>Slide 2</vt:lpstr>
      <vt:lpstr>Slide 3</vt:lpstr>
      <vt:lpstr>Slide 4</vt:lpstr>
      <vt:lpstr>Ed ecco i GRB…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I progenitori dei GRB </vt:lpstr>
      <vt:lpstr>Slide 21</vt:lpstr>
      <vt:lpstr>Slide 22</vt:lpstr>
      <vt:lpstr>Slide 23</vt:lpstr>
      <vt:lpstr>Slide 24</vt:lpstr>
      <vt:lpstr>Slide 25</vt:lpstr>
      <vt:lpstr>Slide 26</vt:lpstr>
      <vt:lpstr>GRB =&gt; una tomografia dell’Universo</vt:lpstr>
      <vt:lpstr>GRB 090423</vt:lpstr>
      <vt:lpstr>Slide 29</vt:lpstr>
    </vt:vector>
  </TitlesOfParts>
  <Company>Space Sciences Lab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COSMIC GAMMA-RAY BURSTS AND MAGNETARS: THE LARGEST EXPLOSIONS AND THE MOST INTENSE MAGNETIC FIELDS IN THE UNIVERSE</dc:title>
  <dc:subject/>
  <dc:creator>khurley</dc:creator>
  <cp:keywords/>
  <dc:description/>
  <cp:lastModifiedBy>Stefano Covino</cp:lastModifiedBy>
  <cp:revision>256</cp:revision>
  <cp:lastPrinted>1999-02-13T02:09:46Z</cp:lastPrinted>
  <dcterms:created xsi:type="dcterms:W3CDTF">2009-11-24T14:36:42Z</dcterms:created>
  <dcterms:modified xsi:type="dcterms:W3CDTF">2009-11-24T15:11:43Z</dcterms:modified>
</cp:coreProperties>
</file>