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p4" ContentType="video/unknown"/>
  <Override PartName="/ppt/media/image8.jpeg" ContentType="image/jpeg"/>
  <Override PartName="/ppt/media/image9.jpeg" ContentType="image/jpeg"/>
  <Override PartName="/ppt/media/media2.mp4" ContentType="video/unknown"/>
  <Override PartName="/ppt/media/image10.jpeg" ContentType="image/jpeg"/>
  <Override PartName="/ppt/media/image11.jpeg" ContentType="image/jpeg"/>
  <Override PartName="/ppt/media/media3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media4.mp4" ContentType="video/unknown"/>
  <Override PartName="/ppt/media/image20.jpeg" ContentType="image/jpeg"/>
  <Override PartName="/ppt/media/media5.mp4" ContentType="video/unknown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media6.mp4" ContentType="video/unknown"/>
  <Override PartName="/ppt/media/image30.jpeg" ContentType="image/jpeg"/>
  <Override PartName="/ppt/media/media7.mp4" ContentType="video/unknown"/>
  <Override PartName="/ppt/media/media8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6858000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defTabSz="457200">
      <a:defRPr>
        <a:latin typeface="Calibri"/>
        <a:ea typeface="Calibri"/>
        <a:cs typeface="Calibri"/>
        <a:sym typeface="Calibri"/>
      </a:defRPr>
    </a:lvl6pPr>
    <a:lvl7pPr defTabSz="457200">
      <a:defRPr>
        <a:latin typeface="Calibri"/>
        <a:ea typeface="Calibri"/>
        <a:cs typeface="Calibri"/>
        <a:sym typeface="Calibri"/>
      </a:defRPr>
    </a:lvl7pPr>
    <a:lvl8pPr defTabSz="457200">
      <a:defRPr>
        <a:latin typeface="Calibri"/>
        <a:ea typeface="Calibri"/>
        <a:cs typeface="Calibri"/>
        <a:sym typeface="Calibri"/>
      </a:defRPr>
    </a:lvl8pPr>
    <a:lvl9pPr defTabSz="457200">
      <a:defRPr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 b="def" i="def"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" name="Shape 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spd="med" advClick="1"/>
  <p:txStyles>
    <p:titleStyle>
      <a:lvl1pPr algn="ctr" defTabSz="457200">
        <a:defRPr sz="4400">
          <a:latin typeface="Calibri"/>
          <a:ea typeface="Calibri"/>
          <a:cs typeface="Calibri"/>
          <a:sym typeface="Calibri"/>
        </a:defRPr>
      </a:lvl1pPr>
      <a:lvl2pPr algn="ctr" defTabSz="457200">
        <a:defRPr sz="4400">
          <a:latin typeface="Calibri"/>
          <a:ea typeface="Calibri"/>
          <a:cs typeface="Calibri"/>
          <a:sym typeface="Calibri"/>
        </a:defRPr>
      </a:lvl2pPr>
      <a:lvl3pPr algn="ctr" defTabSz="457200">
        <a:defRPr sz="4400">
          <a:latin typeface="Calibri"/>
          <a:ea typeface="Calibri"/>
          <a:cs typeface="Calibri"/>
          <a:sym typeface="Calibri"/>
        </a:defRPr>
      </a:lvl3pPr>
      <a:lvl4pPr algn="ctr" defTabSz="457200">
        <a:defRPr sz="4400">
          <a:latin typeface="Calibri"/>
          <a:ea typeface="Calibri"/>
          <a:cs typeface="Calibri"/>
          <a:sym typeface="Calibri"/>
        </a:defRPr>
      </a:lvl4pPr>
      <a:lvl5pPr algn="ctr" defTabSz="457200">
        <a:defRPr sz="4400">
          <a:latin typeface="Calibri"/>
          <a:ea typeface="Calibri"/>
          <a:cs typeface="Calibri"/>
          <a:sym typeface="Calibri"/>
        </a:defRPr>
      </a:lvl5pPr>
      <a:lvl6pPr indent="457200" algn="ctr" defTabSz="457200">
        <a:defRPr sz="4400">
          <a:latin typeface="Calibri"/>
          <a:ea typeface="Calibri"/>
          <a:cs typeface="Calibri"/>
          <a:sym typeface="Calibri"/>
        </a:defRPr>
      </a:lvl6pPr>
      <a:lvl7pPr indent="914400" algn="ctr" defTabSz="457200">
        <a:defRPr sz="4400">
          <a:latin typeface="Calibri"/>
          <a:ea typeface="Calibri"/>
          <a:cs typeface="Calibri"/>
          <a:sym typeface="Calibri"/>
        </a:defRPr>
      </a:lvl7pPr>
      <a:lvl8pPr indent="1371600" algn="ctr" defTabSz="457200">
        <a:defRPr sz="4400">
          <a:latin typeface="Calibri"/>
          <a:ea typeface="Calibri"/>
          <a:cs typeface="Calibri"/>
          <a:sym typeface="Calibri"/>
        </a:defRPr>
      </a:lvl8pPr>
      <a:lvl9pPr indent="1828800" algn="ctr" defTabSz="457200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235200" indent="-406400" defTabSz="45720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92400" indent="-4064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49600" indent="-4064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606800" indent="-4064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64000" indent="-4064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video" Target="../media/media4.mp4"/><Relationship Id="rId4" Type="http://schemas.microsoft.com/office/2007/relationships/media" Target="../media/media4.mp4"/><Relationship Id="rId5" Type="http://schemas.openxmlformats.org/officeDocument/2006/relationships/image" Target="../media/image10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video" Target="../media/media5.mp4"/><Relationship Id="rId4" Type="http://schemas.microsoft.com/office/2007/relationships/media" Target="../media/media5.mp4"/><Relationship Id="rId5" Type="http://schemas.openxmlformats.org/officeDocument/2006/relationships/image" Target="../media/image1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6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3" Type="http://schemas.openxmlformats.org/officeDocument/2006/relationships/video" Target="../media/media6.mp4"/><Relationship Id="rId4" Type="http://schemas.microsoft.com/office/2007/relationships/media" Target="../media/media6.mp4"/><Relationship Id="rId5" Type="http://schemas.openxmlformats.org/officeDocument/2006/relationships/image" Target="../media/image18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3" Type="http://schemas.openxmlformats.org/officeDocument/2006/relationships/video" Target="../media/media7.mp4"/><Relationship Id="rId4" Type="http://schemas.microsoft.com/office/2007/relationships/media" Target="../media/media7.mp4"/><Relationship Id="rId5" Type="http://schemas.openxmlformats.org/officeDocument/2006/relationships/image" Target="../media/image19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video" Target="../media/media8.mp4"/><Relationship Id="rId4" Type="http://schemas.microsoft.com/office/2007/relationships/media" Target="../media/media8.mp4"/><Relationship Id="rId5" Type="http://schemas.openxmlformats.org/officeDocument/2006/relationships/image" Target="../media/image2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video" Target="../media/media2.mp4"/><Relationship Id="rId5" Type="http://schemas.microsoft.com/office/2007/relationships/media" Target="../media/media2.mp4"/><Relationship Id="rId6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11.jpeg"/><Relationship Id="rId4" Type="http://schemas.openxmlformats.org/officeDocument/2006/relationships/video" Target="../media/media3.mp4"/><Relationship Id="rId5" Type="http://schemas.microsoft.com/office/2007/relationships/media" Target="../media/media3.mp4"/><Relationship Id="rId6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9"/>
          <p:cNvSpPr/>
          <p:nvPr>
            <p:ph type="title" idx="4294967295"/>
          </p:nvPr>
        </p:nvSpPr>
        <p:spPr>
          <a:xfrm>
            <a:off x="825500" y="3787971"/>
            <a:ext cx="7772400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333756">
              <a:defRPr sz="1800"/>
            </a:pPr>
            <a:r>
              <a:rPr sz="2920">
                <a:solidFill>
                  <a:srgbClr val="FFFF00"/>
                </a:solidFill>
              </a:rPr>
              <a:t>DALLE ONDE GRAVITAZIONALI ALLE NUOVE TERRE:</a:t>
            </a:r>
            <a:br>
              <a:rPr sz="2920">
                <a:solidFill>
                  <a:srgbClr val="FFFF00"/>
                </a:solidFill>
              </a:rPr>
            </a:br>
            <a:r>
              <a:rPr sz="2920">
                <a:solidFill>
                  <a:srgbClr val="FFFF00"/>
                </a:solidFill>
              </a:rPr>
              <a:t>LE SFIDE DELL'ASTROFISICA DEI PROSSIMI 20 ANNI</a:t>
            </a:r>
          </a:p>
        </p:txBody>
      </p:sp>
      <p:sp>
        <p:nvSpPr>
          <p:cNvPr id="10" name="Shape 10"/>
          <p:cNvSpPr/>
          <p:nvPr>
            <p:ph type="body" idx="4294967295"/>
          </p:nvPr>
        </p:nvSpPr>
        <p:spPr>
          <a:xfrm>
            <a:off x="952500" y="5638800"/>
            <a:ext cx="7391400" cy="97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0" indent="0" algn="ctr">
              <a:spcBef>
                <a:spcPts val="500"/>
              </a:spcBef>
              <a:buSzTx/>
              <a:buNone/>
              <a:defRPr sz="1800"/>
            </a:pPr>
            <a:r>
              <a:rPr sz="2400">
                <a:solidFill>
                  <a:srgbClr val="FFFF00"/>
                </a:solidFill>
              </a:rPr>
              <a:t>Stefano Covino e Paolo D’Avanzo</a:t>
            </a:r>
            <a:endParaRPr sz="2400">
              <a:solidFill>
                <a:srgbClr val="FFFF00"/>
              </a:solidFill>
            </a:endParaRPr>
          </a:p>
          <a:p>
            <a:pPr lvl="0" marL="0" indent="0" algn="ctr">
              <a:spcBef>
                <a:spcPts val="500"/>
              </a:spcBef>
              <a:buSzTx/>
              <a:buNone/>
              <a:defRPr sz="1800"/>
            </a:pPr>
            <a:r>
              <a:rPr sz="2400">
                <a:solidFill>
                  <a:srgbClr val="FFFF00"/>
                </a:solidFill>
              </a:rPr>
              <a:t>INAF / Osservatorio Astronomico di Brera</a:t>
            </a:r>
          </a:p>
        </p:txBody>
      </p:sp>
      <p:pic>
        <p:nvPicPr>
          <p:cNvPr id="1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5695950"/>
            <a:ext cx="1600200" cy="97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32700" y="5529262"/>
            <a:ext cx="1219200" cy="120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42962" y="260350"/>
            <a:ext cx="5125602" cy="3554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388620">
              <a:defRPr sz="1800"/>
            </a:pPr>
            <a:r>
              <a:rPr sz="3400">
                <a:solidFill>
                  <a:srgbClr val="FFFF00"/>
                </a:solidFill>
              </a:rPr>
              <a:t>Rivelatori di onde gravitazionali</a:t>
            </a:r>
            <a:br>
              <a:rPr sz="3400">
                <a:solidFill>
                  <a:srgbClr val="FFFF00"/>
                </a:solidFill>
              </a:rPr>
            </a:br>
            <a:r>
              <a:rPr sz="3400">
                <a:solidFill>
                  <a:srgbClr val="FFFF00"/>
                </a:solidFill>
              </a:rPr>
              <a:t>il futuro</a:t>
            </a:r>
          </a:p>
        </p:txBody>
      </p:sp>
      <p:sp>
        <p:nvSpPr>
          <p:cNvPr id="59" name="Shape 59"/>
          <p:cNvSpPr/>
          <p:nvPr/>
        </p:nvSpPr>
        <p:spPr>
          <a:xfrm>
            <a:off x="914400" y="2052637"/>
            <a:ext cx="7731445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FFFF00"/>
                </a:solidFill>
              </a:rPr>
              <a:t>LISA (</a:t>
            </a:r>
            <a:r>
              <a:rPr b="1" sz="2400">
                <a:solidFill>
                  <a:srgbClr val="FFFF00"/>
                </a:solidFill>
              </a:rPr>
              <a:t>Laser Interferometer Space Antenna</a:t>
            </a:r>
            <a:r>
              <a:rPr sz="2400">
                <a:solidFill>
                  <a:srgbClr val="FFFF00"/>
                </a:solidFill>
              </a:rPr>
              <a:t>) pathfinder (2015)</a:t>
            </a:r>
            <a:endParaRPr sz="1400">
              <a:solidFill>
                <a:srgbClr val="FFFF00"/>
              </a:solidFill>
            </a:endParaRPr>
          </a:p>
        </p:txBody>
      </p:sp>
      <p:pic>
        <p:nvPicPr>
          <p:cNvPr id="60" name="LISA_Pathfinder1.jpg" descr="LISA_Pathfinder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67000"/>
            <a:ext cx="48768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Lagrange_very_massive.png" descr="Lagrange_very_massive.svg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00" y="2819400"/>
            <a:ext cx="4191000" cy="335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 idx="4294967295"/>
          </p:nvPr>
        </p:nvSpPr>
        <p:spPr>
          <a:xfrm>
            <a:off x="131167" y="274637"/>
            <a:ext cx="893851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00"/>
                </a:solidFill>
              </a:rPr>
              <a:t>Rivelatori di onde gravitazionali: il futuro</a:t>
            </a:r>
          </a:p>
        </p:txBody>
      </p:sp>
      <p:pic>
        <p:nvPicPr>
          <p:cNvPr id="64" name="LISA_Constellation2_500px.jpg" descr="LISA_Constellation2_500px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476500"/>
            <a:ext cx="4718050" cy="308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eLISA_Orbit_0_0.jpeg" descr="eLISA_Orbit_0_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7612" y="2476500"/>
            <a:ext cx="4116388" cy="30861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3448050" y="1435100"/>
            <a:ext cx="2382116" cy="675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00"/>
                </a:solidFill>
              </a:rPr>
              <a:t>eLISA/NGO (202?)</a:t>
            </a:r>
            <a:endParaRPr sz="14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 idx="4294967295"/>
          </p:nvPr>
        </p:nvSpPr>
        <p:spPr>
          <a:xfrm>
            <a:off x="457200" y="304799"/>
            <a:ext cx="8229600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25195">
              <a:defRPr sz="3720"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20">
                <a:solidFill>
                  <a:srgbClr val="FFFF00"/>
                </a:solidFill>
              </a:rPr>
              <a:t>Ancora il caro vecchio spettro EM: surveys</a:t>
            </a:r>
          </a:p>
        </p:txBody>
      </p:sp>
      <p:pic>
        <p:nvPicPr>
          <p:cNvPr id="69" name="SDSS_telescope.jpg" descr="SDSS_telescop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" y="3281362"/>
            <a:ext cx="3687737" cy="2949399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1084381" y="1412875"/>
            <a:ext cx="7222888" cy="92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>
                <a:solidFill>
                  <a:srgbClr val="FFFF00"/>
                </a:solidFill>
              </a:rPr>
              <a:t>Sloan Digital Sky Survey (SDSS)</a:t>
            </a:r>
            <a:endParaRPr>
              <a:solidFill>
                <a:srgbClr val="FFFF00"/>
              </a:solidFill>
            </a:endParaRPr>
          </a:p>
          <a:p>
            <a:pPr lvl="0" algn="ctr"/>
            <a:r>
              <a:rPr>
                <a:solidFill>
                  <a:srgbClr val="FFFF00"/>
                </a:solidFill>
              </a:rPr>
              <a:t>230 million celestial objects detected in 8,400 square degrees of</a:t>
            </a:r>
            <a:endParaRPr>
              <a:solidFill>
                <a:srgbClr val="FFFF00"/>
              </a:solidFill>
            </a:endParaRPr>
          </a:p>
          <a:p>
            <a:pPr lvl="0" algn="ctr"/>
            <a:r>
              <a:rPr>
                <a:solidFill>
                  <a:srgbClr val="FFFF00"/>
                </a:solidFill>
              </a:rPr>
              <a:t> imaging and spectra of 930,000 galaxies, 120,000 quasars, and 225,000 stars</a:t>
            </a:r>
          </a:p>
        </p:txBody>
      </p:sp>
      <p:pic>
        <p:nvPicPr>
          <p:cNvPr id="71" name="SDSS at Night.mp4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079191" y="3396905"/>
            <a:ext cx="4820086" cy="2711300"/>
          </a:xfrm>
          <a:prstGeom prst="rect">
            <a:avLst/>
          </a:prstGeom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 idx="4294967295"/>
          </p:nvPr>
        </p:nvSpPr>
        <p:spPr>
          <a:xfrm>
            <a:off x="457200" y="274637"/>
            <a:ext cx="8229600" cy="863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Survey del futuro: LSST</a:t>
            </a:r>
          </a:p>
        </p:txBody>
      </p:sp>
      <p:pic>
        <p:nvPicPr>
          <p:cNvPr id="74" name="lsst_h_0.jpg" descr="lsst_h_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1741170"/>
            <a:ext cx="3670300" cy="350520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152400" y="5448300"/>
            <a:ext cx="4807047" cy="1209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buClr>
                <a:srgbClr val="FFFF00"/>
              </a:buClr>
              <a:buSzPct val="100000"/>
              <a:buChar char="-"/>
            </a:pPr>
            <a:r>
              <a:rPr>
                <a:solidFill>
                  <a:srgbClr val="FFFF00"/>
                </a:solidFill>
              </a:rPr>
              <a:t> 18000 gradi quadri ogni 3-4 notti (50% del cielo)</a:t>
            </a:r>
            <a:endParaRPr>
              <a:solidFill>
                <a:srgbClr val="FFFF00"/>
              </a:solidFill>
            </a:endParaRPr>
          </a:p>
          <a:p>
            <a:pPr lvl="0">
              <a:buClr>
                <a:srgbClr val="FFFF00"/>
              </a:buClr>
              <a:buSzPct val="100000"/>
              <a:buChar char="-"/>
            </a:pPr>
            <a:r>
              <a:rPr>
                <a:solidFill>
                  <a:srgbClr val="FFFF00"/>
                </a:solidFill>
              </a:rPr>
              <a:t> sorgenti variabili</a:t>
            </a:r>
            <a:endParaRPr>
              <a:solidFill>
                <a:srgbClr val="FFFF00"/>
              </a:solidFill>
            </a:endParaRPr>
          </a:p>
          <a:p>
            <a:pPr lvl="0">
              <a:buClr>
                <a:srgbClr val="FFFF00"/>
              </a:buClr>
              <a:buSzPct val="100000"/>
              <a:buChar char="-"/>
            </a:pPr>
            <a:r>
              <a:rPr>
                <a:solidFill>
                  <a:srgbClr val="FFFF00"/>
                </a:solidFill>
              </a:rPr>
              <a:t> 15 Tbyte (1000 Gb) di dati ogni notte per 10 anni</a:t>
            </a:r>
            <a:endParaRPr>
              <a:solidFill>
                <a:srgbClr val="FFFF00"/>
              </a:solidFill>
            </a:endParaRPr>
          </a:p>
          <a:p>
            <a:pPr lvl="0">
              <a:buClr>
                <a:srgbClr val="FFFF00"/>
              </a:buClr>
              <a:buSzPct val="100000"/>
              <a:buChar char="-"/>
            </a:pPr>
            <a:r>
              <a:rPr>
                <a:solidFill>
                  <a:srgbClr val="FFFF00"/>
                </a:solidFill>
              </a:rPr>
              <a:t> 8.4 metri di apertura  </a:t>
            </a:r>
          </a:p>
        </p:txBody>
      </p:sp>
      <p:sp>
        <p:nvSpPr>
          <p:cNvPr id="76" name="Shape 76"/>
          <p:cNvSpPr/>
          <p:nvPr/>
        </p:nvSpPr>
        <p:spPr>
          <a:xfrm>
            <a:off x="2806700" y="1168400"/>
            <a:ext cx="3739081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00"/>
                </a:solidFill>
              </a:rPr>
              <a:t>Large Synoptic Survey Telescope (2020)</a:t>
            </a:r>
          </a:p>
        </p:txBody>
      </p:sp>
      <p:pic>
        <p:nvPicPr>
          <p:cNvPr id="77" name="LSST Video Collage.mp4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364137" y="2313632"/>
            <a:ext cx="4465875" cy="2456232"/>
          </a:xfrm>
          <a:prstGeom prst="rect">
            <a:avLst/>
          </a:prstGeom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Esopianeti</a:t>
            </a:r>
          </a:p>
        </p:txBody>
      </p:sp>
      <p:pic>
        <p:nvPicPr>
          <p:cNvPr id="80" name="3d01_millplan.jpg" descr="3d01_millpla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400" y="1295400"/>
            <a:ext cx="6648450" cy="5318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Esopianeti: transiti</a:t>
            </a:r>
          </a:p>
        </p:txBody>
      </p:sp>
      <p:pic>
        <p:nvPicPr>
          <p:cNvPr id="83" name="transit_sombra.png" descr="transit_sombr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900" y="1549400"/>
            <a:ext cx="7442200" cy="4546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Esopianeti: velocità radiali</a:t>
            </a:r>
          </a:p>
        </p:txBody>
      </p:sp>
      <p:pic>
        <p:nvPicPr>
          <p:cNvPr id="86" name="Planet_reflex_sm.png" descr="Planet_reflex_sm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6600" y="1371600"/>
            <a:ext cx="5308600" cy="530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Diapositiva23.jpg" descr="Diapositiva2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Diapositiva24.jpg" descr="Diapositiva2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Diapositiva48.jpg" descr="Diapositiva48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5200" y="7315200"/>
            <a:ext cx="60960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Diapositiva45.jpg" descr="Diapositiva45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Astronomia multifrequenza</a:t>
            </a:r>
          </a:p>
        </p:txBody>
      </p:sp>
      <p:pic>
        <p:nvPicPr>
          <p:cNvPr id="16" name="EM_Spectrum3-new.jpg" descr="EM_Spectrum3-new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1244600"/>
            <a:ext cx="7848600" cy="561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radiotel.jpg" descr="radiotel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4600" y="1852612"/>
            <a:ext cx="609600" cy="433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satellite.jpg" descr="satellite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21475" y="1828800"/>
            <a:ext cx="517525" cy="522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Galileo's_Telescope.jpg" descr="Galileo's_Telescope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05400" y="1779587"/>
            <a:ext cx="3810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Quanti esopianeti?</a:t>
            </a:r>
          </a:p>
        </p:txBody>
      </p:sp>
      <p:pic>
        <p:nvPicPr>
          <p:cNvPr id="96" name="Planetas_extrasolares_descubiertos.png" descr="Planetas_extrasolares_descubierto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219200"/>
            <a:ext cx="4205288" cy="5378450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4343400" y="2914650"/>
            <a:ext cx="4720665" cy="1310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buClr>
                <a:srgbClr val="FFFF00"/>
              </a:buClr>
              <a:buSzPct val="100000"/>
              <a:buChar char="-"/>
            </a:pPr>
            <a:r>
              <a:rPr sz="2000">
                <a:solidFill>
                  <a:srgbClr val="FFFF00"/>
                </a:solidFill>
              </a:rPr>
              <a:t> 837 esopianeti confermati</a:t>
            </a:r>
            <a:endParaRPr sz="2000">
              <a:solidFill>
                <a:srgbClr val="FFFF00"/>
              </a:solidFill>
            </a:endParaRPr>
          </a:p>
          <a:p>
            <a:pPr lvl="0">
              <a:buClr>
                <a:srgbClr val="FFFF00"/>
              </a:buClr>
              <a:buSzPct val="100000"/>
              <a:buChar char="-"/>
            </a:pPr>
            <a:r>
              <a:rPr sz="2000">
                <a:solidFill>
                  <a:srgbClr val="FFFF00"/>
                </a:solidFill>
              </a:rPr>
              <a:t> attorno a 653 stelle</a:t>
            </a:r>
            <a:endParaRPr sz="2000">
              <a:solidFill>
                <a:srgbClr val="FFFF00"/>
              </a:solidFill>
            </a:endParaRPr>
          </a:p>
          <a:p>
            <a:pPr lvl="0">
              <a:buClr>
                <a:srgbClr val="FFFF00"/>
              </a:buClr>
              <a:buSzPct val="100000"/>
              <a:buChar char="-"/>
            </a:pPr>
            <a:r>
              <a:rPr sz="2000">
                <a:solidFill>
                  <a:srgbClr val="FFFF00"/>
                </a:solidFill>
              </a:rPr>
              <a:t> 54 nella zona abitabile</a:t>
            </a:r>
            <a:endParaRPr sz="2000">
              <a:solidFill>
                <a:srgbClr val="FFFF00"/>
              </a:solidFill>
            </a:endParaRPr>
          </a:p>
          <a:p>
            <a:pPr lvl="0">
              <a:buClr>
                <a:srgbClr val="FFFF00"/>
              </a:buClr>
              <a:buSzPct val="100000"/>
              <a:buChar char="-"/>
            </a:pPr>
            <a:r>
              <a:rPr sz="2000">
                <a:solidFill>
                  <a:srgbClr val="FFFF00"/>
                </a:solidFill>
              </a:rPr>
              <a:t> 6 con massa simile (ma maggiore) alla Terra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00"/>
                </a:solidFill>
              </a:rPr>
              <a:t>Quanti esopianeti? La missione Kepler</a:t>
            </a:r>
          </a:p>
        </p:txBody>
      </p:sp>
      <p:pic>
        <p:nvPicPr>
          <p:cNvPr id="100" name="radiusPeriod011Batalha-br.png" descr="radiusPeriod011Batalha-br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8800" y="2133600"/>
            <a:ext cx="4622800" cy="346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Telescope-KeplerSpacecraft-20130103-717260main_pia11824-full.jpg" descr="Telescope-KeplerSpacecraft-20130103-717260main_pia11824-full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075" y="2514600"/>
            <a:ext cx="4200525" cy="2582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COSMOLOGIA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Universo in espansione</a:t>
            </a:r>
          </a:p>
        </p:txBody>
      </p:sp>
      <p:pic>
        <p:nvPicPr>
          <p:cNvPr id="107" name="rpk_sn1a.png" descr="rpk_sn1a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1550" y="1571625"/>
            <a:ext cx="4464050" cy="4143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Dark energy</a:t>
            </a:r>
          </a:p>
        </p:txBody>
      </p:sp>
      <p:pic>
        <p:nvPicPr>
          <p:cNvPr id="110" name="Cosmological_composition.jpg" descr="Cosmological_composition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337" y="1447800"/>
            <a:ext cx="6978651" cy="497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Supernovae &amp; Dark Energy</a:t>
            </a:r>
          </a:p>
        </p:txBody>
      </p:sp>
      <p:pic>
        <p:nvPicPr>
          <p:cNvPr id="113" name="600px-SN1994D.jpg" descr="600px-SN1994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4700" y="1189037"/>
            <a:ext cx="5048250" cy="5048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Dark energy</a:t>
            </a:r>
          </a:p>
        </p:txBody>
      </p:sp>
      <p:pic>
        <p:nvPicPr>
          <p:cNvPr id="116" name="sn_redshift.png" descr="sn_redshif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9687" y="1357312"/>
            <a:ext cx="6502401" cy="4714876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/>
        </p:nvSpPr>
        <p:spPr>
          <a:xfrm>
            <a:off x="7023100" y="3068637"/>
            <a:ext cx="0" cy="381001"/>
          </a:xfrm>
          <a:prstGeom prst="line">
            <a:avLst/>
          </a:prstGeom>
          <a:ln w="28575">
            <a:solidFill/>
            <a:round/>
            <a:headEnd type="triangle"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18" name="Shape 118"/>
          <p:cNvSpPr/>
          <p:nvPr/>
        </p:nvSpPr>
        <p:spPr>
          <a:xfrm>
            <a:off x="5867400" y="3436937"/>
            <a:ext cx="2230438" cy="723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4F81BD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19" name="Shape 119"/>
          <p:cNvSpPr/>
          <p:nvPr/>
        </p:nvSpPr>
        <p:spPr>
          <a:xfrm>
            <a:off x="6078537" y="3576637"/>
            <a:ext cx="1949451" cy="42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2400"/>
              <a:t>Decelerazione</a:t>
            </a:r>
          </a:p>
        </p:txBody>
      </p:sp>
      <p:sp>
        <p:nvSpPr>
          <p:cNvPr id="120" name="Shape 120"/>
          <p:cNvSpPr/>
          <p:nvPr/>
        </p:nvSpPr>
        <p:spPr>
          <a:xfrm>
            <a:off x="6356350" y="2093912"/>
            <a:ext cx="736601" cy="1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21" name="Shape 121"/>
          <p:cNvSpPr/>
          <p:nvPr/>
        </p:nvSpPr>
        <p:spPr>
          <a:xfrm>
            <a:off x="3810000" y="1524000"/>
            <a:ext cx="2228850" cy="1206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4F81BD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22" name="Shape 122"/>
          <p:cNvSpPr/>
          <p:nvPr/>
        </p:nvSpPr>
        <p:spPr>
          <a:xfrm>
            <a:off x="4211637" y="1773237"/>
            <a:ext cx="2132013" cy="81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lnSpc>
                <a:spcPct val="60000"/>
              </a:lnSpc>
              <a:spcBef>
                <a:spcPts val="1400"/>
              </a:spcBef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Espansione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lnSpc>
                <a:spcPct val="60000"/>
              </a:lnSpc>
              <a:spcBef>
                <a:spcPts val="1400"/>
              </a:spcBef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accelerata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nodeType="afterEffect" presetClass="entr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nodeType="afterEffect" presetClass="entr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nodeType="afterEffect" presetClass="entr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nodeType="afterEffect" presetClass="entr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" grpId="4"/>
      <p:bldP build="whole" bldLvl="1" animBg="1" rev="0" advAuto="0" spid="122" grpId="6"/>
      <p:bldP build="whole" bldLvl="1" animBg="1" rev="0" advAuto="0" spid="117" grpId="1"/>
      <p:bldP build="whole" bldLvl="1" animBg="1" rev="0" advAuto="0" spid="121" grpId="5"/>
      <p:bldP build="whole" bldLvl="1" animBg="1" rev="0" advAuto="0" spid="119" grpId="3"/>
      <p:bldP build="whole" bldLvl="1" animBg="1" rev="0" advAuto="0" spid="118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 idx="4294967295"/>
          </p:nvPr>
        </p:nvSpPr>
        <p:spPr>
          <a:xfrm>
            <a:off x="317500" y="96837"/>
            <a:ext cx="8229600" cy="997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I telescopi del futuro: JWST</a:t>
            </a:r>
          </a:p>
        </p:txBody>
      </p:sp>
      <p:pic>
        <p:nvPicPr>
          <p:cNvPr id="125" name="750px-James_Webb_Space_Telescope_2009_top.jpg" descr="750px-James_Webb_Space_Telescope_2009_top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1938337"/>
            <a:ext cx="4825993" cy="3860229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2628900" y="1168400"/>
            <a:ext cx="3484697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00"/>
                </a:solidFill>
              </a:rPr>
              <a:t>James Webb Space Telescope (2018)</a:t>
            </a:r>
          </a:p>
        </p:txBody>
      </p:sp>
      <p:pic>
        <p:nvPicPr>
          <p:cNvPr id="127" name="James Webb Space Telescope Deployment Animation.mp4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263675" y="2551309"/>
            <a:ext cx="4707734" cy="2648101"/>
          </a:xfrm>
          <a:prstGeom prst="rect">
            <a:avLst/>
          </a:prstGeom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I telescopi del futuro: E-ELT</a:t>
            </a:r>
          </a:p>
        </p:txBody>
      </p:sp>
      <p:sp>
        <p:nvSpPr>
          <p:cNvPr id="130" name="Shape 130"/>
          <p:cNvSpPr/>
          <p:nvPr/>
        </p:nvSpPr>
        <p:spPr>
          <a:xfrm>
            <a:off x="2103817" y="1747596"/>
            <a:ext cx="419817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>
                <a:solidFill>
                  <a:srgbClr val="FFFF00"/>
                </a:solidFill>
              </a:rPr>
              <a:t>European Extremely Large Telescope (2020)</a:t>
            </a:r>
            <a:endParaRPr>
              <a:solidFill>
                <a:srgbClr val="FFFF00"/>
              </a:solidFill>
            </a:endParaRPr>
          </a:p>
          <a:p>
            <a:pPr lvl="0" algn="ctr"/>
            <a:r>
              <a:rPr>
                <a:solidFill>
                  <a:srgbClr val="FFFF00"/>
                </a:solidFill>
              </a:rPr>
              <a:t>Diametro: 39 m</a:t>
            </a:r>
          </a:p>
        </p:txBody>
      </p:sp>
      <p:pic>
        <p:nvPicPr>
          <p:cNvPr id="131" name="ELT_vlt.jpg" descr="ELT_vl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3311995"/>
            <a:ext cx="3179336" cy="2118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Watch the E-ELT Groundbreaking event live.mp4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325145" y="2575395"/>
            <a:ext cx="5576762" cy="3136929"/>
          </a:xfrm>
          <a:prstGeom prst="rect">
            <a:avLst/>
          </a:prstGeom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13-03-08 at 7.png" descr="Screen Shot 2013-03-08 at 7.23.5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4775" y="352682"/>
            <a:ext cx="4454525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E-ELT Trailer.mp4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92847" y="2126105"/>
            <a:ext cx="7384778" cy="4153938"/>
          </a:xfrm>
          <a:prstGeom prst="rect">
            <a:avLst/>
          </a:prstGeom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 idx="4294967295"/>
          </p:nvPr>
        </p:nvSpPr>
        <p:spPr>
          <a:xfrm>
            <a:off x="457200" y="274637"/>
            <a:ext cx="8229600" cy="69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397763">
              <a:defRPr sz="3828"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28">
                <a:solidFill>
                  <a:srgbClr val="FFFF00"/>
                </a:solidFill>
              </a:rPr>
              <a:t>Lenti gravitazionali</a:t>
            </a:r>
          </a:p>
        </p:txBody>
      </p:sp>
      <p:pic>
        <p:nvPicPr>
          <p:cNvPr id="22" name="lensing.jpg" descr="lensi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062" y="1065920"/>
            <a:ext cx="4909445" cy="2749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3757_22.jpg" descr="3757_2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8266" y="1560746"/>
            <a:ext cx="3944134" cy="1759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abell-1689-ci-mostra-una-remota-galassia-7810.mp4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931143" y="3916078"/>
            <a:ext cx="4811516" cy="2749438"/>
          </a:xfrm>
          <a:prstGeom prst="rect">
            <a:avLst/>
          </a:prstGeom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iro_delay.jpg" descr="shapiro_delay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3810000"/>
            <a:ext cx="3506375" cy="2416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shapiro_delay2.jpg" descr="shapiro_delay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" y="1569574"/>
            <a:ext cx="3506375" cy="228429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/>
          <p:nvPr/>
        </p:nvSpPr>
        <p:spPr>
          <a:xfrm>
            <a:off x="800100" y="140017"/>
            <a:ext cx="8229600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4400"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Lenti gravitazionali</a:t>
            </a:r>
          </a:p>
        </p:txBody>
      </p:sp>
      <p:pic>
        <p:nvPicPr>
          <p:cNvPr id="29" name="Lenti gravitazionali.mp4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625199" y="2354808"/>
            <a:ext cx="5220897" cy="2936755"/>
          </a:xfrm>
          <a:prstGeom prst="rect">
            <a:avLst/>
          </a:prstGeom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29768">
              <a:defRPr sz="3759"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59">
                <a:solidFill>
                  <a:srgbClr val="FFFF00"/>
                </a:solidFill>
              </a:rPr>
              <a:t>Oltre lo spettro EM: le onde gravitazionali</a:t>
            </a:r>
          </a:p>
        </p:txBody>
      </p:sp>
      <p:pic>
        <p:nvPicPr>
          <p:cNvPr id="32" name="binary-wave-sm.jpeg" descr="binary-wave-sm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8200" y="2133600"/>
            <a:ext cx="3810000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91964-004-30C6274D.png" descr="91964-004-30C6274D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000" y="2133600"/>
            <a:ext cx="4318000" cy="38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 idx="4294967295"/>
          </p:nvPr>
        </p:nvSpPr>
        <p:spPr>
          <a:xfrm>
            <a:off x="584200" y="109537"/>
            <a:ext cx="8229600" cy="817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Sorgenti di onde gravitazionali</a:t>
            </a:r>
          </a:p>
        </p:txBody>
      </p:sp>
      <p:pic>
        <p:nvPicPr>
          <p:cNvPr id="36" name="3-images.png" descr="3-image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362" y="2095500"/>
            <a:ext cx="4033502" cy="1714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250px-SN1994D.jpg" descr="250px-SN1994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562" y="4038600"/>
            <a:ext cx="1417638" cy="1417638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/>
          <p:nvPr/>
        </p:nvSpPr>
        <p:spPr>
          <a:xfrm>
            <a:off x="1825625" y="3922712"/>
            <a:ext cx="1417638" cy="137096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t>Supernovae</a:t>
            </a:r>
          </a:p>
          <a:p>
            <a:pPr lvl="0"/>
          </a:p>
          <a:p>
            <a:pPr lvl="0"/>
          </a:p>
          <a:p>
            <a:pPr lvl="0"/>
            <a:endParaRPr sz="1400"/>
          </a:p>
        </p:txBody>
      </p:sp>
      <p:pic>
        <p:nvPicPr>
          <p:cNvPr id="39" name="Onde gravitazionali.mp4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451325" y="1999499"/>
            <a:ext cx="4269855" cy="3202392"/>
          </a:xfrm>
          <a:prstGeom prst="rect">
            <a:avLst/>
          </a:prstGeom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Test di relativita` generale (I)</a:t>
            </a:r>
          </a:p>
        </p:txBody>
      </p:sp>
      <p:pic>
        <p:nvPicPr>
          <p:cNvPr id="42" name="1913_pbgr_aug01.jpg" descr="1913_pbgr_aug0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3612" y="1371600"/>
            <a:ext cx="4141788" cy="533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anim1_0272.jpeg" descr="anim1_027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9150" y="2301875"/>
            <a:ext cx="3600450" cy="287972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/>
          <p:nvPr/>
        </p:nvSpPr>
        <p:spPr>
          <a:xfrm>
            <a:off x="1276350" y="1676400"/>
            <a:ext cx="2838450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>
                <a:solidFill>
                  <a:srgbClr val="FFFF00"/>
                </a:solidFill>
              </a:rPr>
              <a:t>Hulse-Taylor binary pulsar</a:t>
            </a:r>
            <a:br>
              <a:rPr>
                <a:solidFill>
                  <a:srgbClr val="FFFF00"/>
                </a:solidFill>
              </a:rPr>
            </a:br>
            <a:r>
              <a:rPr>
                <a:solidFill>
                  <a:srgbClr val="FFFF00"/>
                </a:solidFill>
              </a:rPr>
              <a:t>PSR 1913+16</a:t>
            </a:r>
          </a:p>
        </p:txBody>
      </p:sp>
      <p:sp>
        <p:nvSpPr>
          <p:cNvPr id="45" name="Shape 45"/>
          <p:cNvSpPr/>
          <p:nvPr/>
        </p:nvSpPr>
        <p:spPr>
          <a:xfrm>
            <a:off x="1276350" y="5297487"/>
            <a:ext cx="283845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00"/>
                </a:solidFill>
              </a:rPr>
              <a:t>Nobel per la Fisica nel 1993</a:t>
            </a:r>
          </a:p>
        </p:txBody>
      </p:sp>
      <p:sp>
        <p:nvSpPr>
          <p:cNvPr id="46" name="Shape 46"/>
          <p:cNvSpPr/>
          <p:nvPr/>
        </p:nvSpPr>
        <p:spPr>
          <a:xfrm>
            <a:off x="1295400" y="5781675"/>
            <a:ext cx="2838450" cy="92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>
                <a:solidFill>
                  <a:srgbClr val="FFFF00"/>
                </a:solidFill>
              </a:rPr>
              <a:t>Dal 2003: PSR J0737-3039</a:t>
            </a:r>
            <a:endParaRPr>
              <a:solidFill>
                <a:srgbClr val="FFFF00"/>
              </a:solidFill>
            </a:endParaRPr>
          </a:p>
          <a:p>
            <a:pPr lvl="0" algn="ctr"/>
            <a:r>
              <a:rPr>
                <a:solidFill>
                  <a:srgbClr val="FFFF00"/>
                </a:solidFill>
              </a:rPr>
              <a:t>Due pulsar in un sistema binario (scoperta italiana!)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Rivelatori di onde gravitazionali</a:t>
            </a:r>
          </a:p>
        </p:txBody>
      </p:sp>
      <p:pic>
        <p:nvPicPr>
          <p:cNvPr id="49" name="loadBinary.png" descr="loadBinary.aspx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1524000"/>
            <a:ext cx="7620000" cy="4343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00"/>
                </a:solidFill>
              </a:rPr>
              <a:t>Rivelatori di onde gravitazionali</a:t>
            </a:r>
          </a:p>
        </p:txBody>
      </p:sp>
      <p:pic>
        <p:nvPicPr>
          <p:cNvPr id="52" name="Aerial1.jpg" descr="Aerial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2425700"/>
            <a:ext cx="4343400" cy="307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VIR-PIC-PIS-1100-09PrimaPagina.jpg" descr="VIR-PIC-PIS-1100-09PrimaPagina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9800" y="2425700"/>
            <a:ext cx="4318000" cy="30734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120650" y="1752600"/>
            <a:ext cx="4030499" cy="8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FFFF00"/>
                </a:solidFill>
              </a:rPr>
              <a:t>LIGO</a:t>
            </a:r>
            <a:endParaRPr sz="2400">
              <a:solidFill>
                <a:srgbClr val="FFFF00"/>
              </a:solidFill>
            </a:endParaRPr>
          </a:p>
          <a:p>
            <a:pPr lvl="0"/>
            <a:r>
              <a:rPr sz="1400">
                <a:solidFill>
                  <a:srgbClr val="FFFF00"/>
                </a:solidFill>
              </a:rPr>
              <a:t>Laser Interferometer Gravitational-Wave Observatory </a:t>
            </a:r>
            <a:endParaRPr sz="1400">
              <a:solidFill>
                <a:srgbClr val="FFFF00"/>
              </a:solidFill>
            </a:endParaRPr>
          </a:p>
        </p:txBody>
      </p:sp>
      <p:sp>
        <p:nvSpPr>
          <p:cNvPr id="55" name="Shape 55"/>
          <p:cNvSpPr/>
          <p:nvPr/>
        </p:nvSpPr>
        <p:spPr>
          <a:xfrm>
            <a:off x="6469062" y="1752600"/>
            <a:ext cx="979548" cy="8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FFFF00"/>
                </a:solidFill>
              </a:rPr>
              <a:t>VIRGO</a:t>
            </a:r>
            <a:endParaRPr sz="2400">
              <a:solidFill>
                <a:srgbClr val="FFFF00"/>
              </a:solidFill>
            </a:endParaRPr>
          </a:p>
          <a:p>
            <a:pPr lvl="0"/>
            <a:r>
              <a:rPr sz="1400">
                <a:solidFill>
                  <a:srgbClr val="FFFF00"/>
                </a:solidFill>
              </a:rPr>
              <a:t> </a:t>
            </a:r>
            <a:endParaRPr sz="1400">
              <a:solidFill>
                <a:srgbClr val="FFFF00"/>
              </a:solidFill>
            </a:endParaRPr>
          </a:p>
        </p:txBody>
      </p:sp>
      <p:sp>
        <p:nvSpPr>
          <p:cNvPr id="56" name="Shape 56"/>
          <p:cNvSpPr/>
          <p:nvPr/>
        </p:nvSpPr>
        <p:spPr>
          <a:xfrm>
            <a:off x="990600" y="5715000"/>
            <a:ext cx="7156659" cy="104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FFFF00"/>
                </a:solidFill>
              </a:rPr>
              <a:t>Ciascun braccio dell’interferometro e` lungo circa 3-4 km</a:t>
            </a:r>
            <a:endParaRPr sz="2400">
              <a:solidFill>
                <a:srgbClr val="FFFF00"/>
              </a:solidFill>
            </a:endParaRPr>
          </a:p>
          <a:p>
            <a:pPr lvl="0"/>
            <a:r>
              <a:rPr sz="2400">
                <a:solidFill>
                  <a:srgbClr val="FFFF00"/>
                </a:solidFill>
              </a:rPr>
              <a:t>Distorsione prevista: 10</a:t>
            </a:r>
            <a:r>
              <a:rPr baseline="30000" sz="2400">
                <a:solidFill>
                  <a:srgbClr val="FFFF00"/>
                </a:solidFill>
              </a:rPr>
              <a:t>-18</a:t>
            </a:r>
            <a:r>
              <a:rPr sz="2400">
                <a:solidFill>
                  <a:srgbClr val="FFFF00"/>
                </a:solidFill>
              </a:rPr>
              <a:t> m</a:t>
            </a:r>
            <a:r>
              <a:rPr sz="1400">
                <a:solidFill>
                  <a:srgbClr val="FFFF00"/>
                </a:solidFill>
              </a:rPr>
              <a:t> </a:t>
            </a:r>
            <a:endParaRPr sz="14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1">
    <p:dissolve/>
  </p:transition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