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36" r:id="rId2"/>
    <p:sldId id="1038" r:id="rId3"/>
    <p:sldId id="1060" r:id="rId4"/>
    <p:sldId id="1039" r:id="rId5"/>
    <p:sldId id="1041" r:id="rId6"/>
    <p:sldId id="1040" r:id="rId7"/>
    <p:sldId id="1042" r:id="rId8"/>
    <p:sldId id="1043" r:id="rId9"/>
    <p:sldId id="1044" r:id="rId10"/>
    <p:sldId id="1045" r:id="rId11"/>
    <p:sldId id="1046" r:id="rId12"/>
    <p:sldId id="1047" r:id="rId13"/>
    <p:sldId id="1048" r:id="rId14"/>
    <p:sldId id="1049" r:id="rId15"/>
    <p:sldId id="1050" r:id="rId16"/>
    <p:sldId id="1051" r:id="rId17"/>
    <p:sldId id="1059" r:id="rId18"/>
    <p:sldId id="1053" r:id="rId19"/>
    <p:sldId id="1054" r:id="rId20"/>
    <p:sldId id="1055" r:id="rId21"/>
    <p:sldId id="1056" r:id="rId22"/>
    <p:sldId id="1057" r:id="rId23"/>
    <p:sldId id="1061" r:id="rId24"/>
    <p:sldId id="1058" r:id="rId25"/>
    <p:sldId id="1052" r:id="rId26"/>
  </p:sldIdLst>
  <p:sldSz cx="10668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D7"/>
    <a:srgbClr val="000000"/>
    <a:srgbClr val="FF0000"/>
    <a:srgbClr val="00FFFF"/>
    <a:srgbClr val="000099"/>
    <a:srgbClr val="FFFF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12" y="-328"/>
      </p:cViewPr>
      <p:guideLst>
        <p:guide orient="horz" pos="2160"/>
        <p:guide pos="336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F5E710A6-4D42-A14B-950D-1034CA4343C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95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742950"/>
            <a:ext cx="57927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4865DFB3-EDA5-7245-866A-7ED37E68855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837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10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11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12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13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14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15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16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17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18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19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20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21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22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23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24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25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3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4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5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6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7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8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6A3A1-A3A4-B442-BE21-B0F0C895830B}" type="slidenum">
              <a:rPr lang="it-IT" sz="1200"/>
              <a:pPr eaLnBrk="1" hangingPunct="1"/>
              <a:t>9</a:t>
            </a:fld>
            <a:endParaRPr lang="it-IT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512763" y="752475"/>
            <a:ext cx="5768975" cy="3708400"/>
          </a:xfrm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633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96" tIns="46848" rIns="93696" bIns="46848"/>
          <a:lstStyle/>
          <a:p>
            <a:pPr eaLnBrk="1" hangingPunct="1"/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30425"/>
            <a:ext cx="9067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9659-D34D-214C-88D5-3FF5F1A3343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A574-8401-BC47-B5F0-398FB282AB8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3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950" y="609600"/>
            <a:ext cx="2266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609600"/>
            <a:ext cx="6648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7123-BA42-0448-9DCC-F9E7F5A695D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2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9A63-F2F8-6F49-A8AD-0CF92559BD2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3" y="4406900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63" y="2906713"/>
            <a:ext cx="9067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7CC9-9443-4845-B36D-DCAFBB93460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981200"/>
            <a:ext cx="4457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4457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EC4C-8E57-3B46-9B7D-B0A43D3FC3E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2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FAC2-202E-E541-BD29-A2CCCC30764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8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13E5-BF40-EA40-9E50-827E14213B2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3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BD26-C052-3747-B430-60C2B35C69E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3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363" y="273050"/>
            <a:ext cx="59642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0"/>
            <a:ext cx="35099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87F2-1A38-4B4A-8FFB-D896B05ED38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7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5E8A-B3AF-024F-B5F1-3E677792B0F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6096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09" tIns="50105" rIns="100209" bIns="50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9812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2484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Times New Roman" pitchFamily="2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5400" y="62484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09" tIns="50105" rIns="100209" bIns="50105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AAB28CA0-1D3F-B440-B735-113B1632114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xStyles>
    <p:titleStyle>
      <a:lvl1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2pPr>
      <a:lvl3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3pPr>
      <a:lvl4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4pPr>
      <a:lvl5pPr algn="ctr" defTabSz="10017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26" charset="0"/>
        </a:defRPr>
      </a:lvl9pPr>
    </p:titleStyle>
    <p:bodyStyle>
      <a:lvl1pPr marL="376238" indent="-376238" algn="l" defTabSz="10017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814388" indent="-312738" algn="l" defTabSz="10017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ＭＳ Ｐゴシック" pitchFamily="26" charset="-128"/>
        </a:defRPr>
      </a:lvl2pPr>
      <a:lvl3pPr marL="1252538" indent="-250825" algn="l" defTabSz="10017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754188" indent="-250825" algn="l" defTabSz="10017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254250" indent="-250825" algn="l" defTabSz="10017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7114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6pPr>
      <a:lvl7pPr marL="31686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7pPr>
      <a:lvl8pPr marL="36258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8pPr>
      <a:lvl9pPr marL="4083050" indent="-250825" algn="l" defTabSz="100171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www.kutl.kyushu-u.ac.jp/seminar/MicroWorld1_E/Part2_E/P25_E/Rutherford_scattering_E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hyperlink" Target="http://mitescienza.blogspot.it" TargetMode="External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vialattea.net/esperti/php/risposta.php?num=8519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://www.kutl.kyushu-u.ac.jp/seminar/MicroWorld1_E/Part2_E/P24_E/Thomson_scattering_E.htm" TargetMode="External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536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40" y="5589240"/>
            <a:ext cx="1066800" cy="10588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36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4" y="5733256"/>
            <a:ext cx="1447800" cy="822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4541912" y="6165304"/>
            <a:ext cx="4680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i="1" dirty="0">
                <a:solidFill>
                  <a:srgbClr val="000090"/>
                </a:solidFill>
                <a:latin typeface="Palatino" charset="0"/>
                <a:cs typeface="Tahoma" charset="0"/>
              </a:rPr>
              <a:t>INAF - Osservatorio Astronomico di Brera</a:t>
            </a:r>
          </a:p>
        </p:txBody>
      </p:sp>
      <p:sp>
        <p:nvSpPr>
          <p:cNvPr id="15367" name="Rectangle 3"/>
          <p:cNvSpPr txBox="1">
            <a:spLocks noChangeArrowheads="1"/>
          </p:cNvSpPr>
          <p:nvPr/>
        </p:nvSpPr>
        <p:spPr bwMode="auto">
          <a:xfrm>
            <a:off x="1805608" y="6165304"/>
            <a:ext cx="28083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000090"/>
                </a:solidFill>
                <a:latin typeface="Palatino" charset="0"/>
                <a:cs typeface="Tahoma" charset="0"/>
              </a:rPr>
              <a:t>Stefano </a:t>
            </a:r>
            <a:r>
              <a:rPr lang="en-US" sz="2000" b="1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Covino</a:t>
            </a:r>
            <a:r>
              <a:rPr lang="en-US" sz="2000" dirty="0" smtClean="0">
                <a:solidFill>
                  <a:srgbClr val="000090"/>
                </a:solidFill>
                <a:latin typeface="Tahoma" charset="0"/>
              </a:rPr>
              <a:t> </a:t>
            </a:r>
            <a:endParaRPr lang="en-US" sz="2000" dirty="0">
              <a:solidFill>
                <a:srgbClr val="000090"/>
              </a:solidFill>
              <a:latin typeface="Tahoma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57736" y="5517232"/>
            <a:ext cx="48965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Bergamo, </a:t>
            </a:r>
            <a:r>
              <a:rPr lang="en-US" sz="2000" dirty="0" err="1" smtClean="0">
                <a:solidFill>
                  <a:srgbClr val="000090"/>
                </a:solidFill>
                <a:latin typeface="Palatino" charset="0"/>
                <a:cs typeface="Tahoma" charset="0"/>
              </a:rPr>
              <a:t>venerdì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1 </a:t>
            </a:r>
            <a:r>
              <a:rPr lang="en-US" sz="2000" dirty="0" err="1" smtClean="0">
                <a:solidFill>
                  <a:srgbClr val="000090"/>
                </a:solidFill>
                <a:latin typeface="Palatino" charset="0"/>
                <a:cs typeface="Tahoma" charset="0"/>
              </a:rPr>
              <a:t>Febbraio</a:t>
            </a:r>
            <a:r>
              <a:rPr lang="en-US" sz="2000" dirty="0" smtClean="0">
                <a:solidFill>
                  <a:srgbClr val="000090"/>
                </a:solidFill>
                <a:latin typeface="Palatino" charset="0"/>
                <a:cs typeface="Tahoma" charset="0"/>
              </a:rPr>
              <a:t> 2013</a:t>
            </a:r>
            <a:endParaRPr lang="en-US" sz="2000" dirty="0">
              <a:solidFill>
                <a:srgbClr val="000090"/>
              </a:solidFill>
              <a:latin typeface="Palatino" charset="0"/>
              <a:cs typeface="Tahoma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000090"/>
                </a:solidFill>
                <a:latin typeface="Tahoma" charset="0"/>
              </a:rPr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9982200" cy="152400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75" tIns="46038" rIns="92075" bIns="46038" anchor="ctr"/>
          <a:lstStyle>
            <a:lvl1pPr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10017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3600" dirty="0">
                <a:solidFill>
                  <a:srgbClr val="000090"/>
                </a:solidFill>
                <a:latin typeface="Palatino" charset="0"/>
                <a:ea typeface="Tahoma" charset="0"/>
              </a:rPr>
              <a:t>La </a:t>
            </a:r>
            <a:r>
              <a:rPr lang="en-GB" sz="3600" dirty="0" err="1">
                <a:solidFill>
                  <a:srgbClr val="000090"/>
                </a:solidFill>
                <a:latin typeface="Palatino" charset="0"/>
                <a:ea typeface="Tahoma" charset="0"/>
              </a:rPr>
              <a:t>complessa</a:t>
            </a:r>
            <a:r>
              <a:rPr lang="en-GB" sz="3600" dirty="0">
                <a:solidFill>
                  <a:srgbClr val="000090"/>
                </a:solidFill>
                <a:latin typeface="Palatino" charset="0"/>
                <a:ea typeface="Tahoma" charset="0"/>
              </a:rPr>
              <a:t> </a:t>
            </a:r>
            <a:r>
              <a:rPr lang="en-GB" sz="3600" dirty="0" err="1">
                <a:solidFill>
                  <a:srgbClr val="000090"/>
                </a:solidFill>
                <a:latin typeface="Palatino" charset="0"/>
                <a:ea typeface="Tahoma" charset="0"/>
              </a:rPr>
              <a:t>semplicità</a:t>
            </a:r>
            <a:r>
              <a:rPr lang="en-GB" sz="3600" dirty="0">
                <a:solidFill>
                  <a:srgbClr val="000090"/>
                </a:solidFill>
                <a:latin typeface="Palatino" charset="0"/>
                <a:ea typeface="Tahoma" charset="0"/>
              </a:rPr>
              <a:t> </a:t>
            </a:r>
            <a:r>
              <a:rPr lang="en-GB" sz="3600" dirty="0" err="1">
                <a:solidFill>
                  <a:srgbClr val="000090"/>
                </a:solidFill>
                <a:latin typeface="Palatino" charset="0"/>
                <a:ea typeface="Tahoma" charset="0"/>
              </a:rPr>
              <a:t>dell'atomo</a:t>
            </a:r>
            <a:r>
              <a:rPr lang="en-GB" sz="3600" dirty="0">
                <a:solidFill>
                  <a:srgbClr val="000090"/>
                </a:solidFill>
                <a:latin typeface="Palatino" charset="0"/>
                <a:ea typeface="Tahoma" charset="0"/>
              </a:rPr>
              <a:t> di </a:t>
            </a:r>
            <a:r>
              <a:rPr lang="en-GB" sz="3600" dirty="0" err="1">
                <a:solidFill>
                  <a:srgbClr val="000090"/>
                </a:solidFill>
                <a:latin typeface="Palatino" charset="0"/>
                <a:ea typeface="Tahoma" charset="0"/>
              </a:rPr>
              <a:t>idrogeno</a:t>
            </a:r>
            <a:endParaRPr lang="en-GB" sz="3600" dirty="0" smtClean="0">
              <a:solidFill>
                <a:srgbClr val="000090"/>
              </a:solidFill>
              <a:latin typeface="Palatino" charset="0"/>
              <a:ea typeface="Tahoma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696" y="1916832"/>
            <a:ext cx="5525120" cy="3496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9217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L’interpretazione di Rutherford…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70304" y="35010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Ernest Rutherford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30/8/1871– 19/10/1937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908720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Fatti osservati:</a:t>
            </a:r>
          </a:p>
          <a:p>
            <a:pPr algn="just"/>
            <a:endParaRPr lang="it-IT" sz="2800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Praticamente tutte le particelle α attraversano il foglio di metallo (quasi) indisturbate </a:t>
            </a:r>
          </a:p>
          <a:p>
            <a:pPr marL="457200" indent="-457200" algn="just">
              <a:buFont typeface="Arial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Occasionalmente abbiamo però deviazioni a grandi angoli. Anche autentici “rimbalzi”.</a:t>
            </a:r>
          </a:p>
          <a:p>
            <a:pPr marL="457200" indent="-457200" algn="just">
              <a:buFont typeface="Arial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La probabilità di questi ultimi dipende dal peso atomico del materiale bersaglio.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320" y="188640"/>
            <a:ext cx="2145928" cy="31408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264" y="4221088"/>
            <a:ext cx="2197100" cy="21971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93440" y="429309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Quindi l’ipotesi: la massa (e la carica positiva) è concentrata nel nucleo dell’atomo, circondata dagli elettroni che occupano praticamente tutto il volume!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9424" y="6269311"/>
            <a:ext cx="102971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Per calcolare lo </a:t>
            </a:r>
            <a:r>
              <a:rPr lang="it-IT" sz="1600" dirty="0" err="1" smtClean="0">
                <a:solidFill>
                  <a:schemeClr val="accent2"/>
                </a:solidFill>
                <a:latin typeface="Palatino"/>
                <a:cs typeface="Palatino"/>
              </a:rPr>
              <a:t>scattering</a:t>
            </a:r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 previsto (in inglese):</a:t>
            </a:r>
          </a:p>
          <a:p>
            <a:pPr algn="just"/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  <a:hlinkClick r:id="rId5"/>
              </a:rPr>
              <a:t>http://www.kutl.kyushu-u.ac.jp/seminar/MicroWorld1_E/Part2_E/P25_E/Rutherford_scattering_E.htm</a:t>
            </a:r>
            <a:endParaRPr lang="it-IT" sz="1600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8091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9217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Secondo le parole dello stesso Rutherford: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1196752"/>
            <a:ext cx="9937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“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It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was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quite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the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most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incredible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event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that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ever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happened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to me in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my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life.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It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was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as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incredible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as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if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you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fired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a 15-inch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shell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at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a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piece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of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tissue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paper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and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it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came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back and hit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you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.”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64" y="3212976"/>
            <a:ext cx="2311400" cy="32258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65448" y="3068960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Analizzando i risultati degli esperimenti si poté anche stimare la dimensione del nucleo: 10</a:t>
            </a:r>
            <a:r>
              <a:rPr lang="it-IT" sz="28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-14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m</a:t>
            </a:r>
            <a:endParaRPr lang="it-IT" sz="2800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544" y="4581128"/>
            <a:ext cx="4464496" cy="20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Problema: può una struttura del genere essere stabile?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980728"/>
            <a:ext cx="9937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Gli elettroni non possono essere “fermi” nel modello di Rutherford, devono quindi “orbitare”. Però </a:t>
            </a:r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c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ariche accelerate emetteranno radiazione e perderanno energia. L’atomo dovrebbe collassare in 10</a:t>
            </a:r>
            <a:r>
              <a:rPr lang="it-IT" sz="28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-12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s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84" y="3212976"/>
            <a:ext cx="762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Gli spettri atomici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980728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Effettivamente gli atomi emettono radiazioni, ma sono anche osservati essere stabili. Che tipo di radiazione emettono?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40" y="4581128"/>
            <a:ext cx="6472371" cy="20162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90184" y="515719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Spettro dell’atomo di idrogeno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93440" y="2636912"/>
            <a:ext cx="5472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k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= 1/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λ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= R</a:t>
            </a:r>
            <a:r>
              <a:rPr lang="it-IT" sz="2800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H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(1/2</a:t>
            </a:r>
            <a:r>
              <a:rPr lang="it-IT" sz="28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-n</a:t>
            </a:r>
            <a:r>
              <a:rPr lang="it-IT" sz="28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)</a:t>
            </a:r>
          </a:p>
          <a:p>
            <a:pPr algn="ctr"/>
            <a:endParaRPr lang="it-IT" sz="2800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ctr"/>
            <a:r>
              <a:rPr lang="it-IT" sz="2000" dirty="0" smtClean="0">
                <a:solidFill>
                  <a:schemeClr val="accent2"/>
                </a:solidFill>
                <a:latin typeface="Palatino"/>
                <a:cs typeface="Palatino"/>
              </a:rPr>
              <a:t>Serie di </a:t>
            </a:r>
            <a:r>
              <a:rPr lang="it-IT" sz="2000" dirty="0" err="1" smtClean="0">
                <a:solidFill>
                  <a:schemeClr val="accent2"/>
                </a:solidFill>
                <a:latin typeface="Palatino"/>
                <a:cs typeface="Palatino"/>
              </a:rPr>
              <a:t>Balmer</a:t>
            </a:r>
            <a:r>
              <a:rPr lang="it-IT" sz="2000" dirty="0" smtClean="0">
                <a:solidFill>
                  <a:schemeClr val="accent2"/>
                </a:solidFill>
                <a:latin typeface="Palatino"/>
                <a:cs typeface="Palatino"/>
              </a:rPr>
              <a:t>, R</a:t>
            </a:r>
            <a:r>
              <a:rPr lang="it-IT" sz="2000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H</a:t>
            </a:r>
            <a:r>
              <a:rPr lang="it-IT" sz="2000" dirty="0" smtClean="0">
                <a:solidFill>
                  <a:schemeClr val="accent2"/>
                </a:solidFill>
                <a:latin typeface="Palatino"/>
                <a:cs typeface="Palatino"/>
              </a:rPr>
              <a:t> costante di </a:t>
            </a:r>
            <a:r>
              <a:rPr lang="it-IT" sz="2000" dirty="0" err="1" smtClean="0">
                <a:solidFill>
                  <a:schemeClr val="accent2"/>
                </a:solidFill>
                <a:latin typeface="Palatino"/>
                <a:cs typeface="Palatino"/>
              </a:rPr>
              <a:t>Rydberg</a:t>
            </a:r>
            <a:endParaRPr lang="it-IT" sz="2000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pic>
        <p:nvPicPr>
          <p:cNvPr id="10" name="Picture 6" descr="8,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4040" y="2276872"/>
            <a:ext cx="4611049" cy="194421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7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Come interpretare gli spettri atomici?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1432" y="836712"/>
            <a:ext cx="993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Nel 1913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Niels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Bohr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ideò un modello che descriva accuratamente le osservazioni. Si basava però su alcuni postulati: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28" y="2132856"/>
            <a:ext cx="2001912" cy="282997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070304" y="515719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Niels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Bohr</a:t>
            </a:r>
            <a:endParaRPr lang="it-IT" sz="1400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7/10/1885 – 18/11/1962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1432" y="2060848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Un elettrone in un atomo si muove in orbite circolari sotto l’influenza della forza di Coulomb.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Invece delle infinite orbite possibili solo quelle per cui il momento angolare orbitale è un multiplo di h/2π sono possibili.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In queste orbite gli elettroni sebbene accelerati non emettono radiazione.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Si ha invece emissione se un elettrone “salta” da un’orbita ad un’altra.</a:t>
            </a:r>
          </a:p>
        </p:txBody>
      </p:sp>
    </p:spTree>
    <p:extLst>
      <p:ext uri="{BB962C8B-B14F-4D97-AF65-F5344CB8AC3E}">
        <p14:creationId xmlns:p14="http://schemas.microsoft.com/office/powerpoint/2010/main" val="30555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Momento angolare ed energia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836712"/>
            <a:ext cx="993710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Supponiamo di avere un elettrone in orbita circolare attorno ad un nucleo di carica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Z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ad una distanza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r</a:t>
            </a:r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:</a:t>
            </a:r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endParaRPr lang="it-IT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Forza di Coulomb: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F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= 1/4πε</a:t>
            </a:r>
            <a:r>
              <a:rPr lang="it-IT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0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Ze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/r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</a:p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Forza </a:t>
            </a:r>
            <a:r>
              <a:rPr lang="it-IT" dirty="0" err="1">
                <a:solidFill>
                  <a:schemeClr val="accent2"/>
                </a:solidFill>
                <a:latin typeface="Palatino"/>
                <a:cs typeface="Palatino"/>
              </a:rPr>
              <a:t>C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entripreta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: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F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= m v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/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r</a:t>
            </a:r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Momento Angolare: L =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mvr</a:t>
            </a:r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endParaRPr lang="it-IT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ctr"/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1/4πε</a:t>
            </a:r>
            <a:r>
              <a:rPr lang="it-IT" baseline="-25000" dirty="0">
                <a:solidFill>
                  <a:schemeClr val="accent2"/>
                </a:solidFill>
                <a:latin typeface="Palatino"/>
                <a:cs typeface="Palatino"/>
              </a:rPr>
              <a:t>0</a:t>
            </a:r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 Ze</a:t>
            </a:r>
            <a:r>
              <a:rPr lang="it-IT" baseline="30000" dirty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/r</a:t>
            </a:r>
            <a:r>
              <a:rPr lang="it-IT" baseline="30000" dirty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= </a:t>
            </a:r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m v</a:t>
            </a:r>
            <a:r>
              <a:rPr lang="it-IT" baseline="30000" dirty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 /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r</a:t>
            </a:r>
            <a:endParaRPr lang="it-IT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c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on un po’ di algebra…</a:t>
            </a:r>
          </a:p>
          <a:p>
            <a:pPr algn="just"/>
            <a:endParaRPr lang="it-IT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ctr"/>
            <a:r>
              <a:rPr lang="it-IT" dirty="0" err="1">
                <a:solidFill>
                  <a:schemeClr val="accent2"/>
                </a:solidFill>
                <a:latin typeface="Palatino"/>
                <a:cs typeface="Palatino"/>
              </a:rPr>
              <a:t>m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vr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= 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n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h</a:t>
            </a:r>
            <a:r>
              <a:rPr lang="it-IT" dirty="0">
                <a:solidFill>
                  <a:schemeClr val="accent2"/>
                </a:solidFill>
                <a:latin typeface="Palatino"/>
                <a:cs typeface="Palatino"/>
              </a:rPr>
              <a:t>/2π</a:t>
            </a:r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endParaRPr lang="it-IT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ctr"/>
            <a:r>
              <a:rPr lang="it-IT" dirty="0" err="1">
                <a:solidFill>
                  <a:schemeClr val="accent2"/>
                </a:solidFill>
                <a:latin typeface="Palatino"/>
                <a:cs typeface="Palatino"/>
              </a:rPr>
              <a:t>r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= 4πε</a:t>
            </a:r>
            <a:r>
              <a:rPr lang="it-IT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0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n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(h/2π) / (mZe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)</a:t>
            </a:r>
          </a:p>
        </p:txBody>
      </p:sp>
      <p:pic>
        <p:nvPicPr>
          <p:cNvPr id="6" name="Immagine 5" descr="momento_angolar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24" y="1916832"/>
            <a:ext cx="30355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Livelli energetici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836712"/>
            <a:ext cx="9937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Sempre con un po’ di algebra…</a:t>
            </a:r>
          </a:p>
          <a:p>
            <a:pPr algn="just"/>
            <a:endParaRPr lang="it-IT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Energia orbitale: E = {-mZ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e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4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/ [(4πε</a:t>
            </a:r>
            <a:r>
              <a:rPr lang="it-IT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0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)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2(h/2π)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]}  1/n</a:t>
            </a:r>
            <a:r>
              <a:rPr lang="it-IT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           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[</a:t>
            </a:r>
            <a:r>
              <a:rPr lang="it-IT" dirty="0" err="1" smtClean="0">
                <a:solidFill>
                  <a:schemeClr val="accent2"/>
                </a:solidFill>
                <a:latin typeface="Palatino"/>
                <a:cs typeface="Palatino"/>
              </a:rPr>
              <a:t>n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 = 1,2,3…] 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1432" y="342900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In pratica </a:t>
            </a:r>
            <a:r>
              <a:rPr lang="it-IT" i="1" dirty="0" smtClean="0">
                <a:solidFill>
                  <a:schemeClr val="accent2"/>
                </a:solidFill>
                <a:latin typeface="Palatino"/>
                <a:cs typeface="Palatino"/>
              </a:rPr>
              <a:t>la quantizzazione del momento angolare orbitale degli elettroni porta alla quantizzazione dell’energia totale</a:t>
            </a: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76" y="2780928"/>
            <a:ext cx="5154149" cy="3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Emissione o assorbimento di fotoni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836712"/>
            <a:ext cx="9937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Conoscendo l’energia associata ad ogni livello, il “salto” di livello corrisponde ad assorbimento od emissione.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I livelli energetici “permessi” sono quelli per un numero intero di lunghezze d’onda si chiudono nella circonferenza.</a:t>
            </a:r>
          </a:p>
        </p:txBody>
      </p:sp>
      <p:pic>
        <p:nvPicPr>
          <p:cNvPr id="16" name="Picture 6" descr="8,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880" y="2852936"/>
            <a:ext cx="6288087" cy="33528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pic>
        <p:nvPicPr>
          <p:cNvPr id="17" name="Picture 15" descr="bohr-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" y="4581128"/>
            <a:ext cx="3308664" cy="170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576" y="3284984"/>
            <a:ext cx="816091" cy="7200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604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Meccanica Quantistica?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836712"/>
            <a:ext cx="648072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Il modello di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Bohr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, con sviluppo successivi (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Sommerfield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, ecc.) ha un grosso pregio: “funziona”.</a:t>
            </a:r>
          </a:p>
          <a:p>
            <a:pPr marL="457200" indent="-457200" algn="just">
              <a:buFont typeface="Arial"/>
              <a:buChar char="•"/>
            </a:pPr>
            <a:endParaRPr lang="it-IT" sz="2800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Tuttavia ci sono anche una serie di fenomeni che in questo scenario non sono riproducibili (atomi a più elettroni, ecc.)</a:t>
            </a:r>
          </a:p>
          <a:p>
            <a:pPr marL="457200" indent="-457200" algn="just">
              <a:buFont typeface="Arial"/>
              <a:buChar char="•"/>
            </a:pPr>
            <a:endParaRPr lang="it-IT" sz="2800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E, non ultimo, tutto lo scenario appare un po’ “artificioso”, mancante di coerenza intellettuale.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16" y="4221088"/>
            <a:ext cx="3004096" cy="23594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168" y="692696"/>
            <a:ext cx="3705000" cy="32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Verso la “moderna” meccanica quantistica…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836712"/>
            <a:ext cx="100811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Il concetto di quantizzazione era presente sotto diversi aspetti all’inizio del ‘900. Si pensi ai lavori di Einstein,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Planck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, de Broglie, ecc</a:t>
            </a:r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.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Il passo successivo avrà però delle caratteristiche diverse: introdurrà una maniera nuova di affrontare i problemi fisici con un approccio statistico anziché rigidamente deterministico.</a:t>
            </a:r>
          </a:p>
          <a:p>
            <a:pPr marL="457200" indent="-457200" algn="just">
              <a:buFont typeface="Arial"/>
              <a:buChar char="•"/>
            </a:pPr>
            <a:endParaRPr lang="it-IT" sz="2800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Si arriva così ad un concetto fondamentale della moderna meccanica quantistica: quello di funzione d’onda.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28" y="5517232"/>
            <a:ext cx="1878360" cy="12640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128" y="5533131"/>
            <a:ext cx="2919760" cy="12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2"/>
                </a:solidFill>
                <a:latin typeface="Palatino"/>
                <a:cs typeface="Palatino"/>
              </a:rPr>
              <a:t>Un po’ di terminologia…</a:t>
            </a:r>
            <a:endParaRPr lang="it-IT" sz="3600" dirty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456" y="1340768"/>
            <a:ext cx="993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3600" dirty="0" smtClean="0">
                <a:solidFill>
                  <a:schemeClr val="accent2"/>
                </a:solidFill>
                <a:latin typeface="Palatino"/>
                <a:cs typeface="Palatino"/>
              </a:rPr>
              <a:t>Atomo (dal greco, indivisibile):</a:t>
            </a:r>
          </a:p>
          <a:p>
            <a:pPr marL="914400" lvl="1" indent="-457200" algn="just">
              <a:buFont typeface="Arial"/>
              <a:buChar char="•"/>
            </a:pPr>
            <a:r>
              <a:rPr lang="it-IT" sz="3600" dirty="0" smtClean="0">
                <a:solidFill>
                  <a:schemeClr val="accent2"/>
                </a:solidFill>
                <a:latin typeface="Palatino"/>
                <a:cs typeface="Palatino"/>
              </a:rPr>
              <a:t>“atomismo” 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(</a:t>
            </a:r>
            <a:r>
              <a:rPr lang="it-IT" sz="3200" dirty="0" err="1" smtClean="0">
                <a:solidFill>
                  <a:schemeClr val="accent2"/>
                </a:solidFill>
                <a:latin typeface="Palatino"/>
                <a:cs typeface="Palatino"/>
              </a:rPr>
              <a:t>Leucippo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, Democrito, Epicuro)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4" y="3284984"/>
            <a:ext cx="2540000" cy="31369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85528" y="645333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Leucippo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 - V secolo a.C.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856" y="3284984"/>
            <a:ext cx="2453317" cy="311125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821832" y="645333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Democrito - 460 a.C. – 360 a.C.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208" y="3284984"/>
            <a:ext cx="2235476" cy="317031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846168" y="645333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Epicuro – 10/2/241 a.C. – 271 a.C.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Dualismo onda-corpuscolo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836712"/>
            <a:ext cx="100811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Diverse evidenze sperimentali hanno mostrato come sia i fotoni che le particelle subatomiche possono essere descritte a seconda dei fenomeni come “particelle” o come “onde”.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Pensiamo, per esempio, ai fenomeni di interferenza e diffrazione.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36" y="3356992"/>
            <a:ext cx="1569864" cy="19908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998296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Louis de Broglie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15/8/1892 – 19/3/1987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20" y="3645024"/>
            <a:ext cx="3816424" cy="28246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008" y="4293096"/>
            <a:ext cx="2324100" cy="647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133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La funzione d’onda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836712"/>
            <a:ext cx="100811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L’idea di base è che lo “stato” di un sistema fisico dipenda dalla sua funzione d’onda, una funzione complessa delle coordinate spaziali e temporali.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998296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Erwin </a:t>
            </a:r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Schrödinger</a:t>
            </a:r>
            <a:endParaRPr lang="it-IT" sz="1400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12/8/1887 – 4/1/1961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250" y="2996952"/>
            <a:ext cx="1796966" cy="23360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9464" y="3140968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Discutere di funzioni d’onda è complesso… e dire cose come: “</a:t>
            </a:r>
            <a:r>
              <a:rPr lang="it-IT" sz="2800" i="1" dirty="0" smtClean="0">
                <a:solidFill>
                  <a:schemeClr val="accent2"/>
                </a:solidFill>
                <a:latin typeface="Palatino"/>
                <a:cs typeface="Palatino"/>
              </a:rPr>
              <a:t>è la proiezione di uno stato quantistico sulla base degli </a:t>
            </a:r>
            <a:r>
              <a:rPr lang="it-IT" sz="2800" i="1" dirty="0" err="1" smtClean="0">
                <a:solidFill>
                  <a:schemeClr val="accent2"/>
                </a:solidFill>
                <a:latin typeface="Palatino"/>
                <a:cs typeface="Palatino"/>
              </a:rPr>
              <a:t>autostati</a:t>
            </a:r>
            <a:r>
              <a:rPr lang="it-IT" sz="2800" i="1" dirty="0" smtClean="0">
                <a:solidFill>
                  <a:schemeClr val="accent2"/>
                </a:solidFill>
                <a:latin typeface="Palatino"/>
                <a:cs typeface="Palatino"/>
              </a:rPr>
              <a:t> di un’osservabile la cui dinamica è descritta dall’equazione di </a:t>
            </a:r>
            <a:r>
              <a:rPr lang="it-IT" sz="2800" i="1" dirty="0" err="1" smtClean="0">
                <a:solidFill>
                  <a:schemeClr val="accent2"/>
                </a:solidFill>
                <a:latin typeface="Palatino"/>
                <a:cs typeface="Palatino"/>
              </a:rPr>
              <a:t>Schrödinger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” non è che aiuti molto…</a:t>
            </a:r>
          </a:p>
        </p:txBody>
      </p:sp>
      <p:pic>
        <p:nvPicPr>
          <p:cNvPr id="10" name="Picture 6" descr="schrodin-eq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832" y="5805264"/>
            <a:ext cx="2297832" cy="6870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5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Proprietà (sunto…) delle funzioni d’onda…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8" y="2276872"/>
            <a:ext cx="3629203" cy="64807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1432" y="476672"/>
            <a:ext cx="1008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La funzione d’onda è associata una “densità di probabilità” (interpretazione dovuta in realtà a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Born</a:t>
            </a:r>
            <a:r>
              <a:rPr lang="it-IT" sz="2800" smtClean="0">
                <a:solidFill>
                  <a:schemeClr val="accent2"/>
                </a:solidFill>
                <a:latin typeface="Palatino"/>
                <a:cs typeface="Palatino"/>
              </a:rPr>
              <a:t>) </a:t>
            </a:r>
            <a:endParaRPr lang="it-IT" sz="2800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623" y="1988840"/>
            <a:ext cx="4910945" cy="446449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584" y="3356992"/>
            <a:ext cx="1800200" cy="231571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373560" y="57332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Max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Born</a:t>
            </a:r>
            <a:endParaRPr lang="it-IT" sz="1400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11/12/1882 – </a:t>
            </a:r>
            <a:r>
              <a:rPr lang="it-IT" sz="1400" dirty="0">
                <a:solidFill>
                  <a:schemeClr val="accent2"/>
                </a:solidFill>
                <a:latin typeface="Palatino"/>
                <a:cs typeface="Palatino"/>
              </a:rPr>
              <a:t>5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/</a:t>
            </a:r>
            <a:r>
              <a:rPr lang="it-IT" sz="1400" dirty="0">
                <a:solidFill>
                  <a:schemeClr val="accent2"/>
                </a:solidFill>
                <a:latin typeface="Palatino"/>
                <a:cs typeface="Palatino"/>
              </a:rPr>
              <a:t>1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/1970</a:t>
            </a:r>
          </a:p>
        </p:txBody>
      </p:sp>
    </p:spTree>
    <p:extLst>
      <p:ext uri="{BB962C8B-B14F-4D97-AF65-F5344CB8AC3E}">
        <p14:creationId xmlns:p14="http://schemas.microsoft.com/office/powerpoint/2010/main" val="14884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44" y="2132856"/>
            <a:ext cx="5000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cap="flat" cmpd="sng">
                <a:solidFill>
                  <a:srgbClr val="A5002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Vediamo un esempio semplice mono-dimensionale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325888" y="5733256"/>
            <a:ext cx="335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kern="1200" dirty="0" err="1" smtClean="0">
                <a:solidFill>
                  <a:srgbClr val="A50021"/>
                </a:solidFill>
                <a:latin typeface="Palatino"/>
                <a:cs typeface="Palatino"/>
              </a:rPr>
              <a:t>Gli</a:t>
            </a:r>
            <a:r>
              <a:rPr lang="en-US" sz="2000" b="1" kern="1200" dirty="0" smtClean="0">
                <a:solidFill>
                  <a:srgbClr val="A50021"/>
                </a:solidFill>
                <a:latin typeface="Palatino"/>
                <a:cs typeface="Palatino"/>
              </a:rPr>
              <a:t> </a:t>
            </a:r>
            <a:r>
              <a:rPr lang="en-US" sz="2000" b="1" kern="1200" dirty="0" err="1" smtClean="0">
                <a:solidFill>
                  <a:srgbClr val="A50021"/>
                </a:solidFill>
                <a:latin typeface="Palatino"/>
                <a:cs typeface="Palatino"/>
              </a:rPr>
              <a:t>elettroni</a:t>
            </a:r>
            <a:r>
              <a:rPr lang="en-US" sz="2000" b="1" kern="1200" dirty="0" smtClean="0">
                <a:solidFill>
                  <a:srgbClr val="A50021"/>
                </a:solidFill>
                <a:latin typeface="Palatino"/>
                <a:cs typeface="Palatino"/>
              </a:rPr>
              <a:t> </a:t>
            </a:r>
            <a:r>
              <a:rPr lang="en-US" sz="2000" b="1" kern="1200" dirty="0" err="1" smtClean="0">
                <a:solidFill>
                  <a:srgbClr val="A50021"/>
                </a:solidFill>
                <a:latin typeface="Palatino"/>
                <a:cs typeface="Palatino"/>
              </a:rPr>
              <a:t>saranno</a:t>
            </a:r>
            <a:r>
              <a:rPr lang="en-US" sz="2000" b="1" kern="1200" dirty="0" smtClean="0">
                <a:solidFill>
                  <a:srgbClr val="A50021"/>
                </a:solidFill>
                <a:latin typeface="Palatino"/>
                <a:cs typeface="Palatino"/>
              </a:rPr>
              <a:t> con </a:t>
            </a:r>
            <a:r>
              <a:rPr lang="en-US" sz="2000" b="1" kern="1200" dirty="0" err="1" smtClean="0">
                <a:solidFill>
                  <a:srgbClr val="A50021"/>
                </a:solidFill>
                <a:latin typeface="Palatino"/>
                <a:cs typeface="Palatino"/>
              </a:rPr>
              <a:t>maggiore</a:t>
            </a:r>
            <a:r>
              <a:rPr lang="en-US" sz="2000" b="1" kern="1200" dirty="0" smtClean="0">
                <a:solidFill>
                  <a:srgbClr val="A50021"/>
                </a:solidFill>
                <a:latin typeface="Palatino"/>
                <a:cs typeface="Palatino"/>
              </a:rPr>
              <a:t> </a:t>
            </a:r>
            <a:r>
              <a:rPr lang="en-US" sz="2000" b="1" kern="1200" dirty="0" err="1" smtClean="0">
                <a:solidFill>
                  <a:srgbClr val="A50021"/>
                </a:solidFill>
                <a:latin typeface="Palatino"/>
                <a:cs typeface="Palatino"/>
              </a:rPr>
              <a:t>probabilità</a:t>
            </a:r>
            <a:r>
              <a:rPr lang="en-US" sz="2000" b="1" kern="1200" dirty="0" smtClean="0">
                <a:solidFill>
                  <a:srgbClr val="A50021"/>
                </a:solidFill>
                <a:latin typeface="Palatino"/>
                <a:cs typeface="Palatino"/>
              </a:rPr>
              <a:t> qui!</a:t>
            </a:r>
            <a:endParaRPr lang="en-US" sz="2000" b="1" kern="1200" dirty="0">
              <a:solidFill>
                <a:srgbClr val="A50021"/>
              </a:solidFill>
              <a:latin typeface="Palatino"/>
              <a:cs typeface="Palatino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10483273" y="8901545"/>
            <a:ext cx="0" cy="14478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10552545" y="9005455"/>
            <a:ext cx="0" cy="14478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kern="120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109864" y="4725144"/>
            <a:ext cx="0" cy="14478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245768" y="4725144"/>
            <a:ext cx="0" cy="1447800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805608" y="6093296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A50021"/>
                </a:solidFill>
                <a:latin typeface="Palatino"/>
                <a:cs typeface="Palatino"/>
              </a:rPr>
              <a:t>o</a:t>
            </a:r>
            <a:r>
              <a:rPr lang="en-US" sz="2000" b="1" dirty="0" smtClean="0">
                <a:solidFill>
                  <a:srgbClr val="A50021"/>
                </a:solidFill>
                <a:latin typeface="Palatino"/>
                <a:cs typeface="Palatino"/>
              </a:rPr>
              <a:t> qui!</a:t>
            </a:r>
            <a:endParaRPr lang="en-US" sz="2000" b="1" dirty="0">
              <a:solidFill>
                <a:srgbClr val="A50021"/>
              </a:solidFill>
              <a:latin typeface="Palatino"/>
              <a:cs typeface="Palatino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2957736" y="3861048"/>
            <a:ext cx="533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49424" y="2996952"/>
            <a:ext cx="335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Palatino"/>
                <a:cs typeface="Palatino"/>
              </a:rPr>
              <a:t>Gli</a:t>
            </a:r>
            <a:r>
              <a:rPr lang="en-US" sz="2000" b="1" dirty="0" smtClean="0">
                <a:latin typeface="Palatino"/>
                <a:cs typeface="Palatino"/>
              </a:rPr>
              <a:t> </a:t>
            </a:r>
            <a:r>
              <a:rPr lang="en-US" sz="2000" b="1" dirty="0" err="1" smtClean="0">
                <a:latin typeface="Palatino"/>
                <a:cs typeface="Palatino"/>
              </a:rPr>
              <a:t>elettroni</a:t>
            </a:r>
            <a:r>
              <a:rPr lang="en-US" sz="2000" b="1" dirty="0" smtClean="0">
                <a:latin typeface="Palatino"/>
                <a:cs typeface="Palatino"/>
              </a:rPr>
              <a:t> non </a:t>
            </a:r>
            <a:r>
              <a:rPr lang="en-US" sz="2000" b="1" dirty="0" err="1" smtClean="0">
                <a:latin typeface="Palatino"/>
                <a:cs typeface="Palatino"/>
              </a:rPr>
              <a:t>saranno</a:t>
            </a:r>
            <a:r>
              <a:rPr lang="en-US" sz="2000" b="1" dirty="0" smtClean="0">
                <a:latin typeface="Palatino"/>
                <a:cs typeface="Palatino"/>
              </a:rPr>
              <a:t> </a:t>
            </a:r>
            <a:r>
              <a:rPr lang="en-US" sz="2000" b="1" dirty="0" err="1" smtClean="0">
                <a:latin typeface="Palatino"/>
                <a:cs typeface="Palatino"/>
              </a:rPr>
              <a:t>mai</a:t>
            </a:r>
            <a:r>
              <a:rPr lang="en-US" sz="2000" b="1" dirty="0" smtClean="0">
                <a:latin typeface="Palatino"/>
                <a:cs typeface="Palatino"/>
              </a:rPr>
              <a:t> </a:t>
            </a:r>
            <a:r>
              <a:rPr lang="en-US" sz="2000" b="1" dirty="0" err="1" smtClean="0">
                <a:latin typeface="Palatino"/>
                <a:cs typeface="Palatino"/>
              </a:rPr>
              <a:t>rivelati</a:t>
            </a:r>
            <a:r>
              <a:rPr lang="en-US" sz="2000" b="1" dirty="0" smtClean="0">
                <a:latin typeface="Palatino"/>
                <a:cs typeface="Palatino"/>
              </a:rPr>
              <a:t> qui!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774160" y="2996952"/>
            <a:ext cx="3657600" cy="707886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kern="1200" dirty="0" smtClean="0">
                <a:solidFill>
                  <a:srgbClr val="FFFF00"/>
                </a:solidFill>
              </a:rPr>
              <a:t>La </a:t>
            </a:r>
            <a:r>
              <a:rPr lang="en-US" sz="2000" b="1" kern="1200" dirty="0" err="1" smtClean="0">
                <a:solidFill>
                  <a:srgbClr val="FFFF00"/>
                </a:solidFill>
              </a:rPr>
              <a:t>probabilità</a:t>
            </a:r>
            <a:r>
              <a:rPr lang="en-US" sz="2000" b="1" kern="1200" dirty="0" smtClean="0">
                <a:solidFill>
                  <a:srgbClr val="FFFF00"/>
                </a:solidFill>
              </a:rPr>
              <a:t> di </a:t>
            </a:r>
            <a:r>
              <a:rPr lang="en-US" sz="2000" b="1" kern="1200" dirty="0" err="1" smtClean="0">
                <a:solidFill>
                  <a:srgbClr val="FFFF00"/>
                </a:solidFill>
              </a:rPr>
              <a:t>rivelare</a:t>
            </a:r>
            <a:r>
              <a:rPr lang="en-US" sz="2000" b="1" kern="1200" dirty="0" smtClean="0">
                <a:solidFill>
                  <a:srgbClr val="FFFF00"/>
                </a:solidFill>
              </a:rPr>
              <a:t> un </a:t>
            </a:r>
            <a:r>
              <a:rPr lang="en-US" sz="2000" b="1" kern="1200" dirty="0" err="1" smtClean="0">
                <a:solidFill>
                  <a:srgbClr val="FFFF00"/>
                </a:solidFill>
              </a:rPr>
              <a:t>elettrone</a:t>
            </a:r>
            <a:r>
              <a:rPr lang="en-US" sz="2000" b="1" kern="1200" dirty="0" smtClean="0">
                <a:solidFill>
                  <a:srgbClr val="FFFF00"/>
                </a:solidFill>
              </a:rPr>
              <a:t> </a:t>
            </a:r>
            <a:r>
              <a:rPr lang="en-US" sz="2000" b="1" kern="1200" dirty="0" err="1" smtClean="0">
                <a:solidFill>
                  <a:srgbClr val="FFFF00"/>
                </a:solidFill>
              </a:rPr>
              <a:t>è</a:t>
            </a:r>
            <a:r>
              <a:rPr lang="en-US" sz="2000" b="1" kern="1200" dirty="0" smtClean="0">
                <a:solidFill>
                  <a:srgbClr val="FFFF00"/>
                </a:solidFill>
              </a:rPr>
              <a:t> </a:t>
            </a:r>
            <a:r>
              <a:rPr lang="en-US" sz="2000" b="1" kern="1200" dirty="0" smtClean="0">
                <a:solidFill>
                  <a:srgbClr val="FFFF00"/>
                </a:solidFill>
                <a:sym typeface="Symbol" charset="0"/>
              </a:rPr>
              <a:t></a:t>
            </a:r>
            <a:r>
              <a:rPr lang="en-US" sz="2000" b="1" kern="1200" dirty="0" smtClean="0">
                <a:solidFill>
                  <a:srgbClr val="FFFF00"/>
                </a:solidFill>
              </a:rPr>
              <a:t> </a:t>
            </a:r>
            <a:r>
              <a:rPr lang="en-US" sz="2000" b="1" kern="1200" dirty="0">
                <a:solidFill>
                  <a:srgbClr val="FFFF00"/>
                </a:solidFill>
                <a:latin typeface="Symbol" charset="0"/>
              </a:rPr>
              <a:t>y</a:t>
            </a:r>
            <a:r>
              <a:rPr lang="en-US" sz="2000" b="1" kern="1200" baseline="30000" dirty="0">
                <a:solidFill>
                  <a:srgbClr val="FFFF00"/>
                </a:solidFill>
              </a:rPr>
              <a:t>2 </a:t>
            </a:r>
            <a:endParaRPr lang="en-US" sz="2000" b="1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Ma cosa significa tutto quanto?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5448" y="1052736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La meccanica quantistica funziona, e molto bene. </a:t>
            </a:r>
          </a:p>
          <a:p>
            <a:pPr marL="342900" indent="-342900" algn="just">
              <a:buFont typeface="Arial"/>
              <a:buChar char="•"/>
            </a:pPr>
            <a:endParaRPr lang="it-IT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Rimane però sempre aperto un dibattito importante: è una buona “rappresentazione della realtà” o è la “realtà”?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2" y="2996952"/>
            <a:ext cx="6480720" cy="344288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206208" y="4077072"/>
            <a:ext cx="32403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2"/>
                </a:solidFill>
                <a:latin typeface="Palatino"/>
                <a:cs typeface="Palatino"/>
              </a:rPr>
              <a:t>Ad esempio il ben noto paradosso del gatto di </a:t>
            </a:r>
            <a:r>
              <a:rPr lang="it-IT" dirty="0" err="1">
                <a:solidFill>
                  <a:schemeClr val="accent2"/>
                </a:solidFill>
                <a:latin typeface="Palatino"/>
                <a:cs typeface="Palatino"/>
              </a:rPr>
              <a:t>Schrödinger</a:t>
            </a:r>
            <a:endParaRPr lang="it-IT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82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1" b="18250"/>
          <a:stretch/>
        </p:blipFill>
        <p:spPr>
          <a:xfrm>
            <a:off x="4253880" y="620687"/>
            <a:ext cx="5688632" cy="348783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65648" y="5301208"/>
            <a:ext cx="6537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Grazie per l’attenzione!</a:t>
            </a:r>
          </a:p>
          <a:p>
            <a:pPr algn="ctr"/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  <a:hlinkClick r:id="rId4"/>
              </a:rPr>
              <a:t>http://</a:t>
            </a:r>
            <a:r>
              <a:rPr lang="it-IT" sz="3200" dirty="0" err="1">
                <a:solidFill>
                  <a:schemeClr val="accent2"/>
                </a:solidFill>
                <a:latin typeface="Palatino"/>
                <a:cs typeface="Palatino"/>
                <a:hlinkClick r:id="rId4"/>
              </a:rPr>
              <a:t>mitescienza.blogspot.it</a:t>
            </a:r>
            <a:endParaRPr lang="it-IT" sz="3200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40" y="620688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2"/>
                </a:solidFill>
                <a:latin typeface="Palatino"/>
                <a:cs typeface="Palatino"/>
              </a:rPr>
              <a:t>Gli atomi come “sferette”</a:t>
            </a:r>
            <a:endParaRPr lang="it-IT" sz="3600" dirty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456" y="1340768"/>
            <a:ext cx="979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L’idea che la materia sia, a livello microscopico, formata da atomi, ovvero particelle indivisibili, viene ripreso da Dalton ad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inzio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‘800.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17576" y="56612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John Dalton 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6/9/1766 – 27/7/1844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32" y="2924943"/>
            <a:ext cx="1864317" cy="24744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984" y="2564904"/>
            <a:ext cx="481714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accent2"/>
                </a:solidFill>
                <a:latin typeface="Palatino"/>
                <a:cs typeface="Palatino"/>
              </a:rPr>
              <a:t>Gli atomi però non sono tutti </a:t>
            </a:r>
            <a:r>
              <a:rPr lang="it-IT" sz="3600" dirty="0">
                <a:solidFill>
                  <a:schemeClr val="accent2"/>
                </a:solidFill>
                <a:latin typeface="Palatino"/>
                <a:cs typeface="Palatino"/>
              </a:rPr>
              <a:t>u</a:t>
            </a:r>
            <a:r>
              <a:rPr lang="it-IT" sz="3600" dirty="0" smtClean="0">
                <a:solidFill>
                  <a:schemeClr val="accent2"/>
                </a:solidFill>
                <a:latin typeface="Palatino"/>
                <a:cs typeface="Palatino"/>
              </a:rPr>
              <a:t>guali…</a:t>
            </a:r>
            <a:endParaRPr lang="it-IT" sz="3600" dirty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0" y="2276872"/>
            <a:ext cx="1743106" cy="244827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93440" y="51571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D.I. </a:t>
            </a:r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Mendeleev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8/2/1834 – 2/2/1907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28" y="836712"/>
            <a:ext cx="7594899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2251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Si aveva anche un’idea delle dimensioni atomiche…</a:t>
            </a:r>
            <a:endParaRPr lang="it-IT" sz="3200" dirty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7456" y="1340768"/>
            <a:ext cx="993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Numero di Avogadro, densità e peso atomico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Fe</a:t>
            </a:r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</a:rPr>
              <a:t>: 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N</a:t>
            </a:r>
            <a:r>
              <a:rPr lang="it-IT" sz="3200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A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≅6x10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23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, ρ≅7,87 g/cm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3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, A≅56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64" y="3573016"/>
            <a:ext cx="1960223" cy="27086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7456" y="63314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Amedeo Avogadro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9/8/1776 – 9/7/1856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85728" y="263691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1 </a:t>
            </a:r>
            <a:r>
              <a:rPr lang="it-IT" sz="3200" dirty="0" err="1">
                <a:solidFill>
                  <a:schemeClr val="accent2"/>
                </a:solidFill>
                <a:latin typeface="Palatino"/>
                <a:cs typeface="Palatino"/>
              </a:rPr>
              <a:t>m</a:t>
            </a:r>
            <a:r>
              <a:rPr lang="it-IT" sz="3200" dirty="0" err="1" smtClean="0">
                <a:solidFill>
                  <a:schemeClr val="accent2"/>
                </a:solidFill>
                <a:latin typeface="Palatino"/>
                <a:cs typeface="Palatino"/>
              </a:rPr>
              <a:t>ol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</a:rPr>
              <a:t>F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e = A g = N</a:t>
            </a:r>
            <a:r>
              <a:rPr lang="it-IT" sz="3200" baseline="-25000" dirty="0">
                <a:solidFill>
                  <a:schemeClr val="accent2"/>
                </a:solidFill>
                <a:latin typeface="Palatino"/>
                <a:cs typeface="Palatino"/>
              </a:rPr>
              <a:t>A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 atomi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</a:rPr>
              <a:t>a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tomi (1gr) = N</a:t>
            </a:r>
            <a:r>
              <a:rPr lang="it-IT" sz="3200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A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/A ≈ 1,1x10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22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</a:rPr>
              <a:t>v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olume (1gr) = </a:t>
            </a:r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</a:rPr>
              <a:t>1/</a:t>
            </a:r>
            <a:r>
              <a:rPr lang="it-IT" sz="3200" dirty="0" err="1">
                <a:solidFill>
                  <a:schemeClr val="accent2"/>
                </a:solidFill>
                <a:latin typeface="Palatino"/>
                <a:cs typeface="Palatino"/>
              </a:rPr>
              <a:t>ρ</a:t>
            </a:r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≈ 0.13 cm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-3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volume / atomo ≈ 1,2x10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-23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 cm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-3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dirty="0">
                <a:solidFill>
                  <a:schemeClr val="accent2"/>
                </a:solidFill>
                <a:latin typeface="Palatino"/>
                <a:cs typeface="Palatino"/>
              </a:rPr>
              <a:t>v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olume = 4πr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3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it-IT" sz="3200" dirty="0" err="1" smtClean="0">
                <a:solidFill>
                  <a:schemeClr val="accent2"/>
                </a:solidFill>
                <a:latin typeface="Palatino"/>
                <a:cs typeface="Palatino"/>
              </a:rPr>
              <a:t>r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 ≈ 10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-8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 cm = 10</a:t>
            </a:r>
            <a:r>
              <a:rPr lang="it-IT" sz="32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-10 </a:t>
            </a: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m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173760" y="6093296"/>
            <a:ext cx="6912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Per sapere come si ricava N</a:t>
            </a:r>
            <a:r>
              <a:rPr lang="it-IT" sz="1600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A</a:t>
            </a:r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:</a:t>
            </a:r>
          </a:p>
          <a:p>
            <a:pPr algn="just"/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1600" dirty="0">
                <a:solidFill>
                  <a:schemeClr val="accent2"/>
                </a:solidFill>
                <a:latin typeface="Palatino"/>
                <a:cs typeface="Palatino"/>
                <a:hlinkClick r:id="rId4"/>
              </a:rPr>
              <a:t>http://www.vialattea.net/esperti/php/risposta.php?num=8519</a:t>
            </a:r>
            <a:r>
              <a:rPr lang="it-IT" sz="1600" dirty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endParaRPr lang="it-IT" sz="1600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213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2"/>
                </a:solidFill>
                <a:latin typeface="Palatino"/>
                <a:cs typeface="Palatino"/>
              </a:rPr>
              <a:t>All’inizio del ventesimo secolo, si sapeva che:</a:t>
            </a:r>
            <a:endParaRPr lang="it-IT" sz="3600" dirty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1432" y="1340768"/>
            <a:ext cx="10153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g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li atomi contenevano elettroni (diffrazione raggi X, effetto foto-elettrico, ecc.);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il numero di elettroni, 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Z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, era circa metà del peso atomico, A;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g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li atomi sono normalmente neutri, e quindi dovevano contenere cariche positive;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l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a massa degli elettroni è piccolissima rispetto a qualunque atomo: la massa è concentrata nella carica positiva (m</a:t>
            </a:r>
            <a:r>
              <a:rPr lang="it-IT" sz="2800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e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= m</a:t>
            </a:r>
            <a:r>
              <a:rPr lang="it-IT" sz="2800" baseline="-25000" dirty="0" smtClean="0">
                <a:solidFill>
                  <a:schemeClr val="accent2"/>
                </a:solidFill>
                <a:latin typeface="Palatino"/>
                <a:cs typeface="Palatino"/>
              </a:rPr>
              <a:t>p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/1836);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Il raggio degli atomi era ~10</a:t>
            </a:r>
            <a:r>
              <a:rPr lang="it-IT" sz="2800" baseline="30000" dirty="0" smtClean="0">
                <a:solidFill>
                  <a:schemeClr val="accent2"/>
                </a:solidFill>
                <a:latin typeface="Palatino"/>
                <a:cs typeface="Palatino"/>
              </a:rPr>
              <a:t>-10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m.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96" y="4509120"/>
            <a:ext cx="3933370" cy="21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9217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E quindi le prime idee quantitative sull’atomo…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36" y="3356992"/>
            <a:ext cx="2472013" cy="276416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229544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Joseph </a:t>
            </a:r>
            <a:r>
              <a:rPr lang="it-IT" sz="1400" dirty="0" err="1">
                <a:solidFill>
                  <a:schemeClr val="accent2"/>
                </a:solidFill>
                <a:latin typeface="Palatino"/>
                <a:cs typeface="Palatino"/>
              </a:rPr>
              <a:t>J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. Thomson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18/12/1856 – 20/8/1940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3440" y="1052736"/>
            <a:ext cx="10009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Come sono distribuite le cariche?</a:t>
            </a:r>
          </a:p>
          <a:p>
            <a:pPr algn="just"/>
            <a:endParaRPr lang="it-IT" sz="2800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il modello a “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plum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 pudding”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p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er avere neutralità e stabilità le cariche sono distribuite uniformemente.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924944"/>
            <a:ext cx="3528392" cy="37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2448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Curiosità!</a:t>
            </a:r>
            <a:endParaRPr lang="it-IT" sz="3200" dirty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5448" y="2492896"/>
            <a:ext cx="9937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J.J. Thomson, padre, fu insignito del premio Nobel nel 1906 per avere mostrato che l’elettrone era una particella subatomica.</a:t>
            </a:r>
          </a:p>
          <a:p>
            <a:pPr marL="457200" indent="-457200" algn="just">
              <a:buFont typeface="Arial"/>
              <a:buChar char="•"/>
            </a:pPr>
            <a:endParaRPr lang="it-IT" sz="3200" dirty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G.P. Thomson, figlio, fu insignito del premio Nobel nel 1937 per avere messo in evidenza le proprietà ondulatorie dell’elettrone.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392" y="188640"/>
            <a:ext cx="1353840" cy="191383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982072" y="8367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George </a:t>
            </a:r>
            <a:r>
              <a:rPr lang="it-IT" sz="1400" dirty="0">
                <a:solidFill>
                  <a:schemeClr val="accent2"/>
                </a:solidFill>
                <a:latin typeface="Palatino"/>
                <a:cs typeface="Palatino"/>
              </a:rPr>
              <a:t>P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. Thomson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3/5/1892 – 10/9/1975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24" y="332656"/>
            <a:ext cx="1921396" cy="19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2640013" y="-52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93440" y="116632"/>
            <a:ext cx="9217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2"/>
                </a:solidFill>
                <a:latin typeface="Palatino"/>
                <a:cs typeface="Palatino"/>
              </a:rPr>
              <a:t>L’esperimento di Geiger e </a:t>
            </a:r>
            <a:r>
              <a:rPr lang="it-IT" sz="3200" dirty="0" err="1" smtClean="0">
                <a:solidFill>
                  <a:schemeClr val="accent2"/>
                </a:solidFill>
                <a:latin typeface="Palatino"/>
                <a:cs typeface="Palatino"/>
              </a:rPr>
              <a:t>Marsden</a:t>
            </a:r>
            <a:endParaRPr lang="it-IT" sz="3200" dirty="0" smtClean="0">
              <a:solidFill>
                <a:schemeClr val="accent2"/>
              </a:solidFill>
              <a:latin typeface="Palatino"/>
              <a:cs typeface="Palatino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1432" y="1268760"/>
            <a:ext cx="10009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Si tratta di un classico esperimento di “</a:t>
            </a:r>
            <a:r>
              <a:rPr lang="it-IT" sz="2800" dirty="0" err="1" smtClean="0">
                <a:solidFill>
                  <a:schemeClr val="accent2"/>
                </a:solidFill>
                <a:latin typeface="Palatino"/>
                <a:cs typeface="Palatino"/>
              </a:rPr>
              <a:t>scattering</a:t>
            </a: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”</a:t>
            </a:r>
            <a:r>
              <a:rPr lang="it-IT" sz="2800" dirty="0">
                <a:solidFill>
                  <a:schemeClr val="accent2"/>
                </a:solidFill>
                <a:latin typeface="Palatino"/>
                <a:cs typeface="Palatino"/>
              </a:rPr>
              <a:t>:</a:t>
            </a:r>
            <a:endParaRPr lang="it-IT" sz="2800" dirty="0" smtClean="0">
              <a:solidFill>
                <a:schemeClr val="accent2"/>
              </a:solidFill>
              <a:latin typeface="Palatino"/>
              <a:cs typeface="Palatino"/>
            </a:endParaRP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Un fascio di particelle alfa (nuclei di elio) è lanciato attraverso un sottile foglio di metallo.</a:t>
            </a:r>
          </a:p>
          <a:p>
            <a:pPr marL="457200" indent="-457200" algn="just">
              <a:buFont typeface="Arial"/>
              <a:buChar char="•"/>
            </a:pPr>
            <a:r>
              <a:rPr lang="it-IT" sz="2800" dirty="0" smtClean="0">
                <a:solidFill>
                  <a:schemeClr val="accent2"/>
                </a:solidFill>
                <a:latin typeface="Palatino"/>
                <a:cs typeface="Palatino"/>
              </a:rPr>
              <a:t>Nel modello di Thomson l’angolo di deviazione risulta  essere molto piccolo.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68" y="3284984"/>
            <a:ext cx="2997200" cy="2832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568" y="3645024"/>
            <a:ext cx="4445000" cy="25019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49424" y="6269311"/>
            <a:ext cx="102971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Per calcolare lo </a:t>
            </a:r>
            <a:r>
              <a:rPr lang="it-IT" sz="1600" dirty="0" err="1" smtClean="0">
                <a:solidFill>
                  <a:schemeClr val="accent2"/>
                </a:solidFill>
                <a:latin typeface="Palatino"/>
                <a:cs typeface="Palatino"/>
              </a:rPr>
              <a:t>scattering</a:t>
            </a:r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 previsto (in inglese):</a:t>
            </a:r>
          </a:p>
          <a:p>
            <a:pPr algn="just"/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  <a:hlinkClick r:id="rId5"/>
              </a:rPr>
              <a:t>http://www.kutl.kyushu-u.ac.jp/seminar/MicroWorld1_E/Part2_E/P24_E/Thomson_scattering_E.htm</a:t>
            </a:r>
            <a:r>
              <a:rPr lang="it-IT" sz="1600" dirty="0" smtClean="0">
                <a:solidFill>
                  <a:schemeClr val="accent2"/>
                </a:solidFill>
                <a:latin typeface="Palatino"/>
                <a:cs typeface="Palatino"/>
              </a:rPr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456" y="116632"/>
            <a:ext cx="702320" cy="87712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515231" y="908720"/>
            <a:ext cx="315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Ernest </a:t>
            </a:r>
            <a:r>
              <a:rPr lang="it-IT" sz="1400" dirty="0" err="1" smtClean="0">
                <a:solidFill>
                  <a:schemeClr val="accent2"/>
                </a:solidFill>
                <a:latin typeface="Palatino"/>
                <a:cs typeface="Palatino"/>
              </a:rPr>
              <a:t>Marsden</a:t>
            </a:r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 - Hans Geiger</a:t>
            </a:r>
          </a:p>
          <a:p>
            <a:pPr algn="ctr"/>
            <a:r>
              <a:rPr lang="it-IT" sz="1400" dirty="0" smtClean="0">
                <a:solidFill>
                  <a:schemeClr val="accent2"/>
                </a:solidFill>
                <a:latin typeface="Palatino"/>
                <a:cs typeface="Palatino"/>
              </a:rPr>
              <a:t>1889 – 1970    1882 – 1945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328" y="116632"/>
            <a:ext cx="668536" cy="8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839">
        <p14:prism isContent="1" isInverted="1"/>
      </p:transition>
    </mc:Choice>
    <mc:Fallback xmlns="">
      <p:transition xmlns:p14="http://schemas.microsoft.com/office/powerpoint/2010/main" spd="slow" advTm="1238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Impostazioni personalizz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17213</TotalTime>
  <Words>1581</Words>
  <Application>Microsoft Macintosh PowerPoint</Application>
  <PresentationFormat>Personalizzato</PresentationFormat>
  <Paragraphs>180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Struttura predefinita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INAF - Osservatorio Astronomico di Brera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origin of cosmic acceleration using galaxy redshift-space distortions</dc:title>
  <dc:creator>Luigi  Guzzo</dc:creator>
  <cp:lastModifiedBy>Stefano Covino</cp:lastModifiedBy>
  <cp:revision>600</cp:revision>
  <cp:lastPrinted>2008-12-01T13:32:10Z</cp:lastPrinted>
  <dcterms:created xsi:type="dcterms:W3CDTF">2012-03-29T09:31:09Z</dcterms:created>
  <dcterms:modified xsi:type="dcterms:W3CDTF">2013-02-04T10:16:03Z</dcterms:modified>
</cp:coreProperties>
</file>