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media1.mp4" ContentType="video/unknown"/>
  <Override PartName="/ppt/media/media2.mp4" ContentType="video/unknown"/>
  <Override PartName="/ppt/media/media3.mp4" ContentType="video/unknown"/>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media4.mp4" ContentType="video/unknown"/>
  <Override PartName="/ppt/media/media5.mp4" ContentType="video/unknown"/>
  <Override PartName="/ppt/media/media6.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Times New Roman"/>
          <a:ea typeface="Times New Roman"/>
          <a:cs typeface="Times New Roman"/>
        </a:font>
        <a:srgbClr val="FFFFCC"/>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rgbClr val="CAECDD"/>
          </a:solidFill>
        </a:fill>
      </a:tcStyle>
    </a:wholeTbl>
    <a:band2H>
      <a:tcTxStyle b="def" i="def"/>
      <a:tcStyle>
        <a:tcBdr/>
        <a:fill>
          <a:solidFill>
            <a:srgbClr val="E6F6EF"/>
          </a:solidFill>
        </a:fill>
      </a:tcStyle>
    </a:band2H>
    <a:firstCol>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chemeClr val="accent1"/>
          </a:solidFill>
        </a:fill>
      </a:tcStyle>
    </a:firstCol>
    <a:la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381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chemeClr val="accent1"/>
          </a:solidFill>
        </a:fill>
      </a:tcStyle>
    </a:lastRow>
    <a:fir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381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chemeClr val="accent1"/>
          </a:solidFill>
        </a:fill>
      </a:tcStyle>
    </a:firstRow>
  </a:tblStyle>
  <a:tblStyle styleId="{C7B018BB-80A7-4F77-B60F-C8B233D01FF8}" styleName="">
    <a:tblBg/>
    <a:wholeTbl>
      <a:tcTxStyle b="off" i="off">
        <a:font>
          <a:latin typeface="Times New Roman"/>
          <a:ea typeface="Times New Roman"/>
          <a:cs typeface="Times New Roman"/>
        </a:font>
        <a:srgbClr val="FFFFCC"/>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chemeClr val="accent3"/>
          </a:solidFill>
        </a:fill>
      </a:tcStyle>
    </a:firstCol>
    <a:la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381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chemeClr val="accent3"/>
          </a:solidFill>
        </a:fill>
      </a:tcStyle>
    </a:lastRow>
    <a:fir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381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chemeClr val="accent3"/>
          </a:solidFill>
        </a:fill>
      </a:tcStyle>
    </a:firstRow>
  </a:tblStyle>
  <a:tblStyle styleId="{EEE7283C-3CF3-47DC-8721-378D4A62B228}" styleName="">
    <a:tblBg/>
    <a:wholeTbl>
      <a:tcTxStyle b="off" i="off">
        <a:font>
          <a:latin typeface="Times New Roman"/>
          <a:ea typeface="Times New Roman"/>
          <a:cs typeface="Times New Roman"/>
        </a:font>
        <a:srgbClr val="FFFFCC"/>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chemeClr val="accent6"/>
          </a:solidFill>
        </a:fill>
      </a:tcStyle>
    </a:firstCol>
    <a:la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381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chemeClr val="accent6"/>
          </a:solidFill>
        </a:fill>
      </a:tcStyle>
    </a:lastRow>
    <a:fir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381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chemeClr val="accent6"/>
          </a:solidFill>
        </a:fill>
      </a:tcStyle>
    </a:firstRow>
  </a:tblStyle>
  <a:tblStyle styleId="{CF821DB8-F4EB-4A41-A1BA-3FCAFE7338EE}" styleName="">
    <a:tblBg/>
    <a:wholeTbl>
      <a:tcTxStyle b="off" i="off">
        <a:font>
          <a:latin typeface="Times New Roman"/>
          <a:ea typeface="Times New Roman"/>
          <a:cs typeface="Times New Roman"/>
        </a:font>
        <a:srgbClr val="FFFFC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6"/>
          </a:solidFill>
        </a:fill>
      </a:tcStyle>
    </a:wholeTbl>
    <a:band2H>
      <a:tcTxStyle b="def" i="def"/>
      <a:tcStyle>
        <a:tcBdr/>
        <a:fill>
          <a:solidFill>
            <a:srgbClr val="0066FF"/>
          </a:solidFill>
        </a:fill>
      </a:tcStyle>
    </a:band2H>
    <a:firstCol>
      <a:tcTxStyle b="on" i="off">
        <a:font>
          <a:latin typeface="Times New Roman"/>
          <a:ea typeface="Times New Roman"/>
          <a:cs typeface="Times New Roman"/>
        </a:font>
        <a:srgbClr val="0066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New Roman"/>
          <a:ea typeface="Times New Roman"/>
          <a:cs typeface="Times New Roman"/>
        </a:font>
        <a:srgbClr val="FFFFCC"/>
      </a:tcTxStyle>
      <a:tcStyle>
        <a:tcBdr>
          <a:left>
            <a:ln w="12700" cap="flat">
              <a:noFill/>
              <a:miter lim="400000"/>
            </a:ln>
          </a:left>
          <a:right>
            <a:ln w="12700" cap="flat">
              <a:noFill/>
              <a:miter lim="400000"/>
            </a:ln>
          </a:right>
          <a:top>
            <a:ln w="50800" cap="flat">
              <a:solidFill>
                <a:srgbClr val="FFFFCC"/>
              </a:solidFill>
              <a:prstDash val="solid"/>
              <a:round/>
            </a:ln>
          </a:top>
          <a:bottom>
            <a:ln w="25400" cap="flat">
              <a:solidFill>
                <a:srgbClr val="FFFFCC"/>
              </a:solidFill>
              <a:prstDash val="solid"/>
              <a:round/>
            </a:ln>
          </a:bottom>
          <a:insideH>
            <a:ln w="12700" cap="flat">
              <a:noFill/>
              <a:miter lim="400000"/>
            </a:ln>
          </a:insideH>
          <a:insideV>
            <a:ln w="12700" cap="flat">
              <a:noFill/>
              <a:miter lim="400000"/>
            </a:ln>
          </a:insideV>
        </a:tcBdr>
        <a:fill>
          <a:solidFill>
            <a:srgbClr val="0066FF"/>
          </a:solidFill>
        </a:fill>
      </a:tcStyle>
    </a:lastRow>
    <a:firstRow>
      <a:tcTxStyle b="on" i="off">
        <a:font>
          <a:latin typeface="Times New Roman"/>
          <a:ea typeface="Times New Roman"/>
          <a:cs typeface="Times New Roman"/>
        </a:font>
        <a:srgbClr val="0066FF"/>
      </a:tcTxStyle>
      <a:tcStyle>
        <a:tcBdr>
          <a:left>
            <a:ln w="12700" cap="flat">
              <a:noFill/>
              <a:miter lim="400000"/>
            </a:ln>
          </a:left>
          <a:right>
            <a:ln w="12700" cap="flat">
              <a:noFill/>
              <a:miter lim="400000"/>
            </a:ln>
          </a:right>
          <a:top>
            <a:ln w="25400" cap="flat">
              <a:solidFill>
                <a:srgbClr val="FFFFCC"/>
              </a:solidFill>
              <a:prstDash val="solid"/>
              <a:round/>
            </a:ln>
          </a:top>
          <a:bottom>
            <a:ln w="25400" cap="flat">
              <a:solidFill>
                <a:srgbClr val="FFFFC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New Roman"/>
          <a:ea typeface="Times New Roman"/>
          <a:cs typeface="Times New Roman"/>
        </a:font>
        <a:srgbClr val="FFFFCC"/>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rgbClr val="FFFFEC"/>
          </a:solidFill>
        </a:fill>
      </a:tcStyle>
    </a:wholeTbl>
    <a:band2H>
      <a:tcTxStyle b="def" i="def"/>
      <a:tcStyle>
        <a:tcBdr/>
        <a:fill>
          <a:solidFill>
            <a:srgbClr val="FFFFF6"/>
          </a:solidFill>
        </a:fill>
      </a:tcStyle>
    </a:band2H>
    <a:firstCol>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rgbClr val="FFFFCC"/>
          </a:solidFill>
        </a:fill>
      </a:tcStyle>
    </a:firstCol>
    <a:la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381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rgbClr val="FFFFCC"/>
          </a:solidFill>
        </a:fill>
      </a:tcStyle>
    </a:lastRow>
    <a:fir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381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rgbClr val="FFFFCC"/>
          </a:solidFill>
        </a:fill>
      </a:tcStyle>
    </a:firstRow>
  </a:tblStyle>
  <a:tblStyle styleId="{2708684C-4D16-4618-839F-0558EEFCDFE6}" styleName="">
    <a:tblBg/>
    <a:wholeTbl>
      <a:tcTxStyle b="off"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rgbClr val="0066FF">
              <a:alpha val="20000"/>
            </a:srgbClr>
          </a:solidFill>
        </a:fill>
      </a:tcStyle>
    </a:wholeTbl>
    <a:band2H>
      <a:tcTxStyle b="def" i="def"/>
      <a:tcStyle>
        <a:tcBdr/>
        <a:fill>
          <a:solidFill>
            <a:srgbClr val="FFFFFF"/>
          </a:solidFill>
        </a:fill>
      </a:tcStyle>
    </a:band2H>
    <a:firstCol>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solidFill>
            <a:srgbClr val="0066FF">
              <a:alpha val="20000"/>
            </a:srgbClr>
          </a:solidFill>
        </a:fill>
      </a:tcStyle>
    </a:firstCol>
    <a:la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50800" cap="flat">
              <a:solidFill>
                <a:srgbClr val="0066FF"/>
              </a:solidFill>
              <a:prstDash val="solid"/>
              <a:round/>
            </a:ln>
          </a:top>
          <a:bottom>
            <a:ln w="127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noFill/>
        </a:fill>
      </a:tcStyle>
    </a:lastRow>
    <a:firstRow>
      <a:tcTxStyle b="on" i="off">
        <a:font>
          <a:latin typeface="Times New Roman"/>
          <a:ea typeface="Times New Roman"/>
          <a:cs typeface="Times New Roman"/>
        </a:font>
        <a:srgbClr val="0066FF"/>
      </a:tcTxStyle>
      <a:tcStyle>
        <a:tcBdr>
          <a:left>
            <a:ln w="12700" cap="flat">
              <a:solidFill>
                <a:srgbClr val="0066FF"/>
              </a:solidFill>
              <a:prstDash val="solid"/>
              <a:round/>
            </a:ln>
          </a:left>
          <a:right>
            <a:ln w="12700" cap="flat">
              <a:solidFill>
                <a:srgbClr val="0066FF"/>
              </a:solidFill>
              <a:prstDash val="solid"/>
              <a:round/>
            </a:ln>
          </a:right>
          <a:top>
            <a:ln w="12700" cap="flat">
              <a:solidFill>
                <a:srgbClr val="0066FF"/>
              </a:solidFill>
              <a:prstDash val="solid"/>
              <a:round/>
            </a:ln>
          </a:top>
          <a:bottom>
            <a:ln w="25400" cap="flat">
              <a:solidFill>
                <a:srgbClr val="0066FF"/>
              </a:solidFill>
              <a:prstDash val="solid"/>
              <a:round/>
            </a:ln>
          </a:bottom>
          <a:insideH>
            <a:ln w="12700" cap="flat">
              <a:solidFill>
                <a:srgbClr val="0066FF"/>
              </a:solidFill>
              <a:prstDash val="solid"/>
              <a:round/>
            </a:ln>
          </a:insideH>
          <a:insideV>
            <a:ln w="12700" cap="flat">
              <a:solidFill>
                <a:srgbClr val="0066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p:nvPr>
            <p:ph type="sldImg"/>
          </p:nvPr>
        </p:nvSpPr>
        <p:spPr>
          <a:xfrm>
            <a:off x="1143000" y="685800"/>
            <a:ext cx="4572000" cy="3429000"/>
          </a:xfrm>
          <a:prstGeom prst="rect">
            <a:avLst/>
          </a:prstGeom>
        </p:spPr>
        <p:txBody>
          <a:bodyPr/>
          <a:lstStyle/>
          <a:p>
            <a:pPr/>
          </a:p>
        </p:txBody>
      </p:sp>
      <p:sp>
        <p:nvSpPr>
          <p:cNvPr id="26" name="Shape 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228600" latinLnBrk="0">
      <a:defRPr>
        <a:latin typeface="+mj-lt"/>
        <a:ea typeface="+mj-ea"/>
        <a:cs typeface="+mj-cs"/>
        <a:sym typeface="Helvetica Neue"/>
      </a:defRPr>
    </a:lvl2pPr>
    <a:lvl3pPr indent="457200" latinLnBrk="0">
      <a:defRPr>
        <a:latin typeface="+mj-lt"/>
        <a:ea typeface="+mj-ea"/>
        <a:cs typeface="+mj-cs"/>
        <a:sym typeface="Helvetica Neue"/>
      </a:defRPr>
    </a:lvl3pPr>
    <a:lvl4pPr indent="685800" latinLnBrk="0">
      <a:defRPr>
        <a:latin typeface="+mj-lt"/>
        <a:ea typeface="+mj-ea"/>
        <a:cs typeface="+mj-cs"/>
        <a:sym typeface="Helvetica Neue"/>
      </a:defRPr>
    </a:lvl4pPr>
    <a:lvl5pPr indent="914400" latinLnBrk="0">
      <a:defRPr>
        <a:latin typeface="+mj-lt"/>
        <a:ea typeface="+mj-ea"/>
        <a:cs typeface="+mj-cs"/>
        <a:sym typeface="Helvetica Neue"/>
      </a:defRPr>
    </a:lvl5pPr>
    <a:lvl6pPr indent="1143000" latinLnBrk="0">
      <a:defRPr>
        <a:latin typeface="+mj-lt"/>
        <a:ea typeface="+mj-ea"/>
        <a:cs typeface="+mj-cs"/>
        <a:sym typeface="Helvetica Neue"/>
      </a:defRPr>
    </a:lvl6pPr>
    <a:lvl7pPr indent="1371600" latinLnBrk="0">
      <a:defRPr>
        <a:latin typeface="+mj-lt"/>
        <a:ea typeface="+mj-ea"/>
        <a:cs typeface="+mj-cs"/>
        <a:sym typeface="Helvetica Neue"/>
      </a:defRPr>
    </a:lvl7pPr>
    <a:lvl8pPr indent="1600200" latinLnBrk="0">
      <a:defRPr>
        <a:latin typeface="+mj-lt"/>
        <a:ea typeface="+mj-ea"/>
        <a:cs typeface="+mj-cs"/>
        <a:sym typeface="Helvetica Neue"/>
      </a:defRPr>
    </a:lvl8pPr>
    <a:lvl9pPr indent="1828800" latinLnBrk="0">
      <a:defRPr>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 name="Numero diapositiva"/>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8" name="Titolo Testo"/>
          <p:cNvSpPr/>
          <p:nvPr>
            <p:ph type="title"/>
          </p:nvPr>
        </p:nvSpPr>
        <p:spPr>
          <a:xfrm>
            <a:off x="685800" y="609600"/>
            <a:ext cx="7772400" cy="1143000"/>
          </a:xfrm>
          <a:prstGeom prst="rect">
            <a:avLst/>
          </a:prstGeom>
        </p:spPr>
        <p:txBody>
          <a:bodyPr>
            <a:normAutofit fontScale="100000" lnSpcReduction="0"/>
          </a:bodyPr>
          <a:lstStyle/>
          <a:p>
            <a:pPr/>
            <a:r>
              <a:t>Titolo Testo</a:t>
            </a:r>
          </a:p>
        </p:txBody>
      </p:sp>
      <p:sp>
        <p:nvSpPr>
          <p:cNvPr id="19" name="Numero diapositiva"/>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p:bgPr>
    </p:bg>
    <p:spTree>
      <p:nvGrpSpPr>
        <p:cNvPr id="1" name=""/>
        <p:cNvGrpSpPr/>
        <p:nvPr/>
      </p:nvGrpSpPr>
      <p:grpSpPr>
        <a:xfrm>
          <a:off x="0" y="0"/>
          <a:ext cx="0" cy="0"/>
          <a:chOff x="0" y="0"/>
          <a:chExt cx="0" cy="0"/>
        </a:xfrm>
      </p:grpSpPr>
      <p:sp>
        <p:nvSpPr>
          <p:cNvPr id="2" name="Titolo Testo"/>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Titolo Testo</a:t>
            </a:r>
          </a:p>
        </p:txBody>
      </p:sp>
      <p:sp>
        <p:nvSpPr>
          <p:cNvPr id="3" name="Corpo livello uno…"/>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solidFill>
                  <a:srgbClr val="0066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New Roman"/>
          <a:ea typeface="Times New Roman"/>
          <a:cs typeface="Times New Roman"/>
          <a:sym typeface="Times New Roman"/>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New Roman"/>
          <a:ea typeface="Times New Roman"/>
          <a:cs typeface="Times New Roman"/>
          <a:sym typeface="Times New Roman"/>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New Roman"/>
          <a:ea typeface="Times New Roman"/>
          <a:cs typeface="Times New Roman"/>
          <a:sym typeface="Times New Roman"/>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New Roman"/>
          <a:ea typeface="Times New Roman"/>
          <a:cs typeface="Times New Roman"/>
          <a:sym typeface="Times New Roman"/>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New Roman"/>
          <a:ea typeface="Times New Roman"/>
          <a:cs typeface="Times New Roman"/>
          <a:sym typeface="Times New Roman"/>
        </a:defRPr>
      </a:lvl5pPr>
      <a:lvl6pPr marL="0" marR="0" indent="4572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New Roman"/>
          <a:ea typeface="Times New Roman"/>
          <a:cs typeface="Times New Roman"/>
          <a:sym typeface="Times New Roman"/>
        </a:defRPr>
      </a:lvl6pPr>
      <a:lvl7pPr marL="0" marR="0" indent="9144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New Roman"/>
          <a:ea typeface="Times New Roman"/>
          <a:cs typeface="Times New Roman"/>
          <a:sym typeface="Times New Roman"/>
        </a:defRPr>
      </a:lvl7pPr>
      <a:lvl8pPr marL="0" marR="0" indent="13716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New Roman"/>
          <a:ea typeface="Times New Roman"/>
          <a:cs typeface="Times New Roman"/>
          <a:sym typeface="Times New Roman"/>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Times New Roman"/>
          <a:ea typeface="Times New Roman"/>
          <a:cs typeface="Times New Roman"/>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66FF"/>
          </a:solidFill>
          <a:uFillTx/>
          <a:latin typeface="Times New Roman"/>
          <a:ea typeface="Times New Roman"/>
          <a:cs typeface="Times New Roman"/>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66FF"/>
          </a:solidFill>
          <a:uFillTx/>
          <a:latin typeface="Times New Roman"/>
          <a:ea typeface="Times New Roman"/>
          <a:cs typeface="Times New Roman"/>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66FF"/>
          </a:solidFill>
          <a:uFillTx/>
          <a:latin typeface="Times New Roman"/>
          <a:ea typeface="Times New Roman"/>
          <a:cs typeface="Times New Roman"/>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66FF"/>
          </a:solidFill>
          <a:uFillTx/>
          <a:latin typeface="Times New Roman"/>
          <a:ea typeface="Times New Roman"/>
          <a:cs typeface="Times New Roman"/>
          <a:sym typeface="Times New Roman"/>
        </a:defRPr>
      </a:lvl4pPr>
      <a:lvl5pPr marL="22352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66FF"/>
          </a:solidFill>
          <a:uFillTx/>
          <a:latin typeface="Times New Roman"/>
          <a:ea typeface="Times New Roman"/>
          <a:cs typeface="Times New Roman"/>
          <a:sym typeface="Times New Roman"/>
        </a:defRPr>
      </a:lvl5pPr>
      <a:lvl6pPr marL="26924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66FF"/>
          </a:solidFill>
          <a:uFillTx/>
          <a:latin typeface="Times New Roman"/>
          <a:ea typeface="Times New Roman"/>
          <a:cs typeface="Times New Roman"/>
          <a:sym typeface="Times New Roman"/>
        </a:defRPr>
      </a:lvl6pPr>
      <a:lvl7pPr marL="31496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66FF"/>
          </a:solidFill>
          <a:uFillTx/>
          <a:latin typeface="Times New Roman"/>
          <a:ea typeface="Times New Roman"/>
          <a:cs typeface="Times New Roman"/>
          <a:sym typeface="Times New Roman"/>
        </a:defRPr>
      </a:lvl7pPr>
      <a:lvl8pPr marL="36068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66FF"/>
          </a:solidFill>
          <a:uFillTx/>
          <a:latin typeface="Times New Roman"/>
          <a:ea typeface="Times New Roman"/>
          <a:cs typeface="Times New Roman"/>
          <a:sym typeface="Times New Roman"/>
        </a:defRPr>
      </a:lvl8pPr>
      <a:lvl9pPr marL="4064000" marR="0" indent="-406400" algn="l" defTabSz="914400" rtl="0" latinLnBrk="0">
        <a:lnSpc>
          <a:spcPct val="100000"/>
        </a:lnSpc>
        <a:spcBef>
          <a:spcPts val="700"/>
        </a:spcBef>
        <a:spcAft>
          <a:spcPts val="0"/>
        </a:spcAft>
        <a:buClrTx/>
        <a:buSzPct val="100000"/>
        <a:buFontTx/>
        <a:buChar char=""/>
        <a:tabLst/>
        <a:defRPr b="0" baseline="0" cap="none" i="0" spc="0" strike="noStrike" sz="3200" u="none">
          <a:ln>
            <a:noFill/>
          </a:ln>
          <a:solidFill>
            <a:srgbClr val="0066FF"/>
          </a:solidFill>
          <a:uFillTx/>
          <a:latin typeface="Times New Roman"/>
          <a:ea typeface="Times New Roman"/>
          <a:cs typeface="Times New Roman"/>
          <a:sym typeface="Times New Roman"/>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New Roman"/>
        </a:defRPr>
      </a:lvl5pPr>
      <a:lvl6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New Roman"/>
        </a:defRPr>
      </a:lvl6pPr>
      <a:lvl7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New Roman"/>
        </a:defRPr>
      </a:lvl7pPr>
      <a:lvl8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New Roman"/>
        </a:defRPr>
      </a:lvl8pPr>
      <a:lvl9pPr marL="0" marR="0" indent="0" algn="r" defTabSz="9144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0.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 Id="rId5" Type="http://schemas.openxmlformats.org/officeDocument/2006/relationships/video" Target="../media/media2.mp4"/><Relationship Id="rId6" Type="http://schemas.microsoft.com/office/2007/relationships/media" Target="../media/media2.mp4"/><Relationship Id="rId7" Type="http://schemas.openxmlformats.org/officeDocument/2006/relationships/image" Target="../media/image5.png"/><Relationship Id="rId8" Type="http://schemas.openxmlformats.org/officeDocument/2006/relationships/video" Target="../media/media3.mp4"/><Relationship Id="rId9" Type="http://schemas.microsoft.com/office/2007/relationships/media" Target="../media/media3.mp4"/><Relationship Id="rId10"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4.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2.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3.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 Id="rId3" Type="http://schemas.openxmlformats.org/officeDocument/2006/relationships/image" Target="../media/image15.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19.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5.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 Id="rId3" Type="http://schemas.openxmlformats.org/officeDocument/2006/relationships/image" Target="../media/image31.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 Id="rId3" Type="http://schemas.openxmlformats.org/officeDocument/2006/relationships/image" Target="../media/image33.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 Id="rId3" Type="http://schemas.openxmlformats.org/officeDocument/2006/relationships/image" Target="../media/image35.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 Id="rId3" Type="http://schemas.openxmlformats.org/officeDocument/2006/relationships/image" Target="../media/image39.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 Id="rId3" Type="http://schemas.openxmlformats.org/officeDocument/2006/relationships/image" Target="../media/image41.jpeg"/><Relationship Id="rId4" Type="http://schemas.openxmlformats.org/officeDocument/2006/relationships/image" Target="../media/image42.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 Id="rId3" Type="http://schemas.openxmlformats.org/officeDocument/2006/relationships/image" Target="../media/image44.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 Id="rId3" Type="http://schemas.openxmlformats.org/officeDocument/2006/relationships/image" Target="../media/image46.jpeg"/><Relationship Id="rId4" Type="http://schemas.openxmlformats.org/officeDocument/2006/relationships/image" Target="../media/image47.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 Id="rId3" Type="http://schemas.openxmlformats.org/officeDocument/2006/relationships/image" Target="../media/image49.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 Id="rId3" Type="http://schemas.openxmlformats.org/officeDocument/2006/relationships/image" Target="../media/image52.jpeg"/><Relationship Id="rId4" Type="http://schemas.openxmlformats.org/officeDocument/2006/relationships/image" Target="../media/image53.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eg"/><Relationship Id="rId3" Type="http://schemas.openxmlformats.org/officeDocument/2006/relationships/image" Target="../media/image55.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 Id="rId3" Type="http://schemas.openxmlformats.org/officeDocument/2006/relationships/image" Target="../media/image57.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15.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5.mp4"/><Relationship Id="rId3" Type="http://schemas.microsoft.com/office/2007/relationships/media" Target="../media/media5.mp4"/><Relationship Id="rId4" Type="http://schemas.openxmlformats.org/officeDocument/2006/relationships/image" Target="../media/image16.png"/><Relationship Id="rId5" Type="http://schemas.openxmlformats.org/officeDocument/2006/relationships/video" Target="../media/media6.mp4"/><Relationship Id="rId6" Type="http://schemas.microsoft.com/office/2007/relationships/media" Target="../media/media6.mp4"/><Relationship Id="rId7" Type="http://schemas.openxmlformats.org/officeDocument/2006/relationships/image" Target="../media/image17.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3.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 name="Vimercate (MI) marzo-aprile-maggio 2002"/>
          <p:cNvSpPr/>
          <p:nvPr/>
        </p:nvSpPr>
        <p:spPr>
          <a:xfrm>
            <a:off x="4610100" y="4149725"/>
            <a:ext cx="4343400" cy="2870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50000"/>
              </a:lnSpc>
              <a:spcBef>
                <a:spcPts val="800"/>
              </a:spcBef>
              <a:defRPr sz="1400"/>
            </a:pPr>
            <a:r>
              <a:t>Vimercate (MI) </a:t>
            </a:r>
            <a:r>
              <a:rPr sz="1200"/>
              <a:t>marzo-aprile-maggio 2002</a:t>
            </a:r>
          </a:p>
        </p:txBody>
      </p:sp>
      <p:sp>
        <p:nvSpPr>
          <p:cNvPr id="29" name="Stefano Covino…"/>
          <p:cNvSpPr/>
          <p:nvPr/>
        </p:nvSpPr>
        <p:spPr>
          <a:xfrm>
            <a:off x="4400550" y="4556125"/>
            <a:ext cx="4343400" cy="4991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50000"/>
              </a:lnSpc>
              <a:spcBef>
                <a:spcPts val="800"/>
              </a:spcBef>
              <a:defRPr b="1" sz="1400">
                <a:solidFill>
                  <a:srgbClr val="0000FF"/>
                </a:solidFill>
              </a:defRPr>
            </a:pPr>
            <a:r>
              <a:t>Stefano Covino</a:t>
            </a:r>
          </a:p>
          <a:p>
            <a:pPr algn="ctr">
              <a:lnSpc>
                <a:spcPct val="50000"/>
              </a:lnSpc>
              <a:spcBef>
                <a:spcPts val="800"/>
              </a:spcBef>
              <a:defRPr b="1" sz="1400">
                <a:solidFill>
                  <a:srgbClr val="0000FF"/>
                </a:solidFill>
              </a:defRPr>
            </a:pPr>
            <a:r>
              <a:t>INAF / </a:t>
            </a:r>
            <a:r>
              <a:t>Osservatorio Astronomico di Brera</a:t>
            </a:r>
          </a:p>
        </p:txBody>
      </p:sp>
      <p:sp>
        <p:nvSpPr>
          <p:cNvPr id="30" name="1. I primordi ed i progetti Mercury e Gemini…"/>
          <p:cNvSpPr/>
          <p:nvPr/>
        </p:nvSpPr>
        <p:spPr>
          <a:xfrm>
            <a:off x="215900" y="317500"/>
            <a:ext cx="4038600" cy="51868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600"/>
              </a:spcBef>
              <a:defRPr b="1" i="1" sz="2800">
                <a:solidFill>
                  <a:srgbClr val="0066FF"/>
                </a:solidFill>
              </a:defRPr>
            </a:pPr>
            <a:r>
              <a:t>1. I primordi ed i progetti Mercury e Gemini</a:t>
            </a:r>
          </a:p>
          <a:p>
            <a:pPr>
              <a:spcBef>
                <a:spcPts val="1600"/>
              </a:spcBef>
              <a:defRPr b="1" i="1" sz="2800">
                <a:solidFill>
                  <a:srgbClr val="0066FF"/>
                </a:solidFill>
              </a:defRPr>
            </a:pPr>
            <a:r>
              <a:t>2. L’epopea della conquista della Luna: il progetto Apollo</a:t>
            </a:r>
          </a:p>
          <a:p>
            <a:pPr>
              <a:spcBef>
                <a:spcPts val="1600"/>
              </a:spcBef>
              <a:defRPr b="1" i="1" sz="2800">
                <a:solidFill>
                  <a:srgbClr val="0066FF"/>
                </a:solidFill>
              </a:defRPr>
            </a:pPr>
            <a:r>
              <a:t>3. Le sonde interplanetarie: immagini da altri mondi</a:t>
            </a:r>
          </a:p>
          <a:p>
            <a:pPr>
              <a:spcBef>
                <a:spcPts val="1600"/>
              </a:spcBef>
              <a:defRPr b="1" i="1" sz="2800">
                <a:solidFill>
                  <a:srgbClr val="0066FF"/>
                </a:solidFill>
              </a:defRPr>
            </a:pPr>
            <a:r>
              <a:t>4. La Stazione Spaziale Internazionale ed i tempi moderni</a:t>
            </a:r>
          </a:p>
        </p:txBody>
      </p:sp>
      <p:pic>
        <p:nvPicPr>
          <p:cNvPr id="31" name="pasted-image.tiff" descr="pasted-image.tiff"/>
          <p:cNvPicPr>
            <a:picLocks noChangeAspect="1"/>
          </p:cNvPicPr>
          <p:nvPr/>
        </p:nvPicPr>
        <p:blipFill>
          <a:blip r:embed="rId2">
            <a:extLst/>
          </a:blip>
          <a:srcRect l="3400" t="0" r="1342" b="0"/>
          <a:stretch>
            <a:fillRect/>
          </a:stretch>
        </p:blipFill>
        <p:spPr>
          <a:xfrm>
            <a:off x="4377959" y="805045"/>
            <a:ext cx="4562048" cy="3591908"/>
          </a:xfrm>
          <a:prstGeom prst="rect">
            <a:avLst/>
          </a:prstGeom>
          <a:ln w="12700">
            <a:miter lim="400000"/>
          </a:ln>
        </p:spPr>
      </p:pic>
      <p:pic>
        <p:nvPicPr>
          <p:cNvPr id="32" name="droppedImage.pdf" descr="droppedImage.pdf"/>
          <p:cNvPicPr>
            <a:picLocks noChangeAspect="1"/>
          </p:cNvPicPr>
          <p:nvPr/>
        </p:nvPicPr>
        <p:blipFill>
          <a:blip r:embed="rId3">
            <a:extLst/>
          </a:blip>
          <a:stretch>
            <a:fillRect/>
          </a:stretch>
        </p:blipFill>
        <p:spPr>
          <a:xfrm rot="2520">
            <a:off x="1879692" y="5623239"/>
            <a:ext cx="6032501" cy="103921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La corsa allo spazio"/>
          <p:cNvSpPr/>
          <p:nvPr>
            <p:ph type="title"/>
          </p:nvPr>
        </p:nvSpPr>
        <p:spPr>
          <a:xfrm>
            <a:off x="533400" y="228600"/>
            <a:ext cx="7772400" cy="533400"/>
          </a:xfrm>
          <a:prstGeom prst="rect">
            <a:avLst/>
          </a:prstGeom>
        </p:spPr>
        <p:txBody>
          <a:bodyPr/>
          <a:lstStyle>
            <a:lvl1pPr defTabSz="658368">
              <a:defRPr sz="3168">
                <a:solidFill>
                  <a:schemeClr val="accent2"/>
                </a:solidFill>
                <a:effectLst>
                  <a:outerShdw sx="100000" sy="100000" kx="0" ky="0" algn="b" rotWithShape="0" blurRad="9144" dist="18288" dir="2700000">
                    <a:srgbClr val="000000"/>
                  </a:outerShdw>
                </a:effectLst>
              </a:defRPr>
            </a:lvl1pPr>
          </a:lstStyle>
          <a:p>
            <a:pPr/>
            <a:r>
              <a:t>La corsa allo spazio</a:t>
            </a:r>
          </a:p>
        </p:txBody>
      </p:sp>
      <p:sp>
        <p:nvSpPr>
          <p:cNvPr id="69" name="Alla fine della Seconda Guerra Mondiale due città giapponesi, Hiroshima e Nagasaki, furono distrutte da una bomba atomica. Le bombe possono essere trasportate dai missili, ed immediatamente la missilistica divenne una disciplina di importanza strategica fondamentale. Era nata la corsa allo spazio, e purtroppo non per motivi pacifici."/>
          <p:cNvSpPr/>
          <p:nvPr/>
        </p:nvSpPr>
        <p:spPr>
          <a:xfrm>
            <a:off x="304800" y="1676400"/>
            <a:ext cx="8305800" cy="26616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defRPr b="1">
                <a:solidFill>
                  <a:srgbClr val="0066FF"/>
                </a:solidFill>
              </a:defRPr>
            </a:lvl1pPr>
          </a:lstStyle>
          <a:p>
            <a:pPr/>
            <a:r>
              <a:t>Alla fine della Seconda Guerra Mondiale due città giapponesi, Hiroshima e Nagasaki, furono distrutte da una bomba atomica. Le bombe possono essere trasportate dai missili, ed immediatamente la missilistica divenne una disciplina di importanza strategica fondamentale. Era nata la corsa allo spazio, e purtroppo non per motivi pacifici.</a:t>
            </a:r>
          </a:p>
        </p:txBody>
      </p:sp>
      <p:sp>
        <p:nvSpPr>
          <p:cNvPr id="70" name="Nacquero quindi i missili balistici intercontinentali (ICBM, InterContinental Ballistic Missiles) che furono sviluppati anche partendo dalle V2 tedesche catturate dagli Stati Uniti e dall'Unione Sovietica."/>
          <p:cNvSpPr/>
          <p:nvPr/>
        </p:nvSpPr>
        <p:spPr>
          <a:xfrm>
            <a:off x="304800" y="4267200"/>
            <a:ext cx="8610600" cy="19758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defRPr b="1">
                <a:solidFill>
                  <a:srgbClr val="0066FF"/>
                </a:solidFill>
              </a:defRPr>
            </a:lvl1pPr>
          </a:lstStyle>
          <a:p>
            <a:pPr/>
            <a:r>
              <a:t>Nacquero quindi i missili balistici intercontinentali (ICBM, InterContinental Ballistic Missiles) che furono sviluppati anche partendo dalle V2 tedesche catturate dagli Stati Uniti e dall'Unione Sovietica.</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Fra i migliori progettisti sovietici vanno ricordati Valentin Glushko e Sergei Korolev che preso furono in grado di duplicare e migliorare i razzi tedeschi."/>
          <p:cNvSpPr/>
          <p:nvPr/>
        </p:nvSpPr>
        <p:spPr>
          <a:xfrm>
            <a:off x="228600" y="228600"/>
            <a:ext cx="8610600" cy="16329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defRPr b="1">
                <a:solidFill>
                  <a:srgbClr val="0066FF"/>
                </a:solidFill>
              </a:defRPr>
            </a:pPr>
            <a:r>
              <a:t>Fra i migliori progettisti sovietici vanno ricordati </a:t>
            </a:r>
            <a:r>
              <a:rPr u="sng"/>
              <a:t>Valentin Glushko e Sergei Korolev</a:t>
            </a:r>
            <a:r>
              <a:t> che preso furono in grado di duplicare e migliorare i razzi tedeschi.</a:t>
            </a:r>
          </a:p>
        </p:txBody>
      </p:sp>
      <p:pic>
        <p:nvPicPr>
          <p:cNvPr id="73" name="earthplasmas.jpeg" descr="earthplasmas.jpeg"/>
          <p:cNvPicPr>
            <a:picLocks noChangeAspect="1"/>
          </p:cNvPicPr>
          <p:nvPr/>
        </p:nvPicPr>
        <p:blipFill>
          <a:blip r:embed="rId2">
            <a:extLst/>
          </a:blip>
          <a:stretch>
            <a:fillRect/>
          </a:stretch>
        </p:blipFill>
        <p:spPr>
          <a:xfrm>
            <a:off x="4383087" y="1905000"/>
            <a:ext cx="4322763" cy="4648200"/>
          </a:xfrm>
          <a:prstGeom prst="rect">
            <a:avLst/>
          </a:prstGeom>
          <a:ln w="12700">
            <a:miter lim="400000"/>
          </a:ln>
        </p:spPr>
      </p:pic>
      <p:sp>
        <p:nvSpPr>
          <p:cNvPr id="74" name="I razzi disponibili furono anche utilizzati per ricerche scientifiche e resero possibile per la prima volta studi dell'alta atmosfera ed osservazioni del Sole a lunghezze d'onda ultraviolette che a bassa quota sono bloccate dall'atmosfera."/>
          <p:cNvSpPr/>
          <p:nvPr/>
        </p:nvSpPr>
        <p:spPr>
          <a:xfrm>
            <a:off x="304800" y="4114800"/>
            <a:ext cx="3733800" cy="28681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defRPr b="1" sz="2000">
                <a:solidFill>
                  <a:srgbClr val="0066FF"/>
                </a:solidFill>
              </a:defRPr>
            </a:pPr>
            <a:r>
              <a:t>I razzi disponibili furono anche utilizzati per ricerche scientifiche e resero possibile per la prima volta studi dell'alta atmosfera ed osservazioni del Sole a lunghezze d'onda ultraviolette che a bassa quota sono bloccate dall'atmosfera.</a:t>
            </a:r>
            <a:r>
              <a:rPr sz="1800"/>
              <a:t> </a:t>
            </a:r>
            <a:endParaRPr sz="1800"/>
          </a:p>
        </p:txBody>
      </p:sp>
      <p:pic>
        <p:nvPicPr>
          <p:cNvPr id="75" name="qvos1kor.jpeg" descr="qvos1kor.jpeg"/>
          <p:cNvPicPr>
            <a:picLocks noChangeAspect="1"/>
          </p:cNvPicPr>
          <p:nvPr/>
        </p:nvPicPr>
        <p:blipFill>
          <a:blip r:embed="rId3">
            <a:extLst/>
          </a:blip>
          <a:stretch>
            <a:fillRect/>
          </a:stretch>
        </p:blipFill>
        <p:spPr>
          <a:xfrm>
            <a:off x="514350" y="1647825"/>
            <a:ext cx="3219450" cy="22383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 name="La spinta innovativa fu tale da far dichiarare il 1957-8 come Anno Internazionale della Geofisica (IGY, International Geophysical Year), come tentativo di coordinare gli studi della Terra e dell'ambiente spaziale circumterrestre."/>
          <p:cNvSpPr/>
          <p:nvPr/>
        </p:nvSpPr>
        <p:spPr>
          <a:xfrm>
            <a:off x="228600" y="381000"/>
            <a:ext cx="8610600" cy="19758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defRPr b="1">
                <a:solidFill>
                  <a:srgbClr val="0066FF"/>
                </a:solidFill>
              </a:defRPr>
            </a:lvl1pPr>
          </a:lstStyle>
          <a:p>
            <a:pPr/>
            <a:r>
              <a:t>La spinta innovativa fu tale da far dichiarare il 1957-8 come Anno Internazionale della Geofisica (IGY, International Geophysical Year), come tentativo di coordinare gli studi della Terra e dell'ambiente spaziale circumterrestre.</a:t>
            </a:r>
          </a:p>
        </p:txBody>
      </p:sp>
      <p:pic>
        <p:nvPicPr>
          <p:cNvPr id="78" name="CLOUDS1.mp4" descr="CLOUDS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770314" y="2214016"/>
            <a:ext cx="1979613" cy="1979614"/>
          </a:xfrm>
          <a:prstGeom prst="rect">
            <a:avLst/>
          </a:prstGeom>
          <a:ln w="12700">
            <a:miter lim="400000"/>
          </a:ln>
        </p:spPr>
      </p:pic>
      <p:pic>
        <p:nvPicPr>
          <p:cNvPr id="79" name="CLOUDS2.mp4" descr="CLOUDS2.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5792291" y="4379217"/>
            <a:ext cx="1979613" cy="1979614"/>
          </a:xfrm>
          <a:prstGeom prst="rect">
            <a:avLst/>
          </a:prstGeom>
          <a:ln w="12700">
            <a:miter lim="400000"/>
          </a:ln>
        </p:spPr>
      </p:pic>
      <p:pic>
        <p:nvPicPr>
          <p:cNvPr id="80" name="GMSEARTH.mp4" descr="GMSEARTH.mp4"/>
          <p:cNvPicPr>
            <a:picLocks noChangeAspect="0"/>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552549" y="2066180"/>
            <a:ext cx="4456609" cy="44566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533333" fill="hold"/>
                                        <p:tgtEl>
                                          <p:spTgt spid="78"/>
                                        </p:tgtEl>
                                      </p:cBhvr>
                                    </p:cmd>
                                  </p:childTnLst>
                                </p:cTn>
                              </p:par>
                            </p:childTnLst>
                          </p:cTn>
                        </p:par>
                        <p:par>
                          <p:cTn id="7" fill="hold">
                            <p:stCondLst>
                              <p:cond delay="3533333"/>
                            </p:stCondLst>
                            <p:childTnLst>
                              <p:par>
                                <p:cTn id="8" presetClass="mediacall" nodeType="afterEffect" presetSubtype="0" presetID="1" grpId="2" fill="hold">
                                  <p:stCondLst>
                                    <p:cond delay="0"/>
                                  </p:stCondLst>
                                  <p:childTnLst>
                                    <p:cmd type="call" cmd="playFrom(0.0)">
                                      <p:cBhvr>
                                        <p:cTn id="9" dur="3566666" fill="hold"/>
                                        <p:tgtEl>
                                          <p:spTgt spid="79"/>
                                        </p:tgtEl>
                                      </p:cBhvr>
                                    </p:cmd>
                                  </p:childTnLst>
                                </p:cTn>
                              </p:par>
                            </p:childTnLst>
                          </p:cTn>
                        </p:par>
                        <p:par>
                          <p:cTn id="10" fill="hold">
                            <p:stCondLst>
                              <p:cond delay="7099999"/>
                            </p:stCondLst>
                            <p:childTnLst>
                              <p:par>
                                <p:cTn id="11" presetClass="mediacall" nodeType="afterEffect" presetSubtype="0" presetID="1" grpId="3" fill="hold">
                                  <p:stCondLst>
                                    <p:cond delay="0"/>
                                  </p:stCondLst>
                                  <p:childTnLst>
                                    <p:cmd type="call" cmd="playFrom(0.0)">
                                      <p:cBhvr>
                                        <p:cTn id="12" dur="1500000" fill="hold"/>
                                        <p:tgtEl>
                                          <p:spTgt spid="8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3" fill="hold" display="0">
                  <p:stCondLst>
                    <p:cond delay="indefinite"/>
                  </p:stCondLst>
                </p:cTn>
                <p:tgtEl>
                  <p:spTgt spid="78"/>
                </p:tgtEl>
              </p:cMediaNode>
            </p:video>
            <p:video fullScrn="0">
              <p:cMediaNode mute="0" showWhenStopped="1" numSld="1" vol="100000">
                <p:cTn id="14" fill="hold" display="0">
                  <p:stCondLst>
                    <p:cond delay="indefinite"/>
                  </p:stCondLst>
                </p:cTn>
                <p:tgtEl>
                  <p:spTgt spid="79"/>
                </p:tgtEl>
              </p:cMediaNode>
            </p:video>
            <p:video fullScrn="0">
              <p:cMediaNode mute="0" showWhenStopped="1" numSld="1" vol="100000">
                <p:cTn id="15" fill="hold" display="0">
                  <p:stCondLst>
                    <p:cond delay="indefinite"/>
                  </p:stCondLst>
                </p:cTn>
                <p:tgtEl>
                  <p:spTgt spid="8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Il primo satellite: lo Sputnik"/>
          <p:cNvSpPr/>
          <p:nvPr>
            <p:ph type="title"/>
          </p:nvPr>
        </p:nvSpPr>
        <p:spPr>
          <a:xfrm>
            <a:off x="685800" y="609599"/>
            <a:ext cx="7772400" cy="1143002"/>
          </a:xfrm>
          <a:prstGeom prst="rect">
            <a:avLst/>
          </a:prstGeom>
        </p:spPr>
        <p:txBody>
          <a:bodyPr/>
          <a:lstStyle>
            <a:lvl1pPr>
              <a:defRPr>
                <a:solidFill>
                  <a:schemeClr val="accent2"/>
                </a:solidFill>
                <a:effectLst>
                  <a:outerShdw sx="100000" sy="100000" kx="0" ky="0" algn="b" rotWithShape="0" blurRad="12700" dist="25400" dir="2700000">
                    <a:srgbClr val="000000"/>
                  </a:outerShdw>
                </a:effectLst>
              </a:defRPr>
            </a:lvl1pPr>
          </a:lstStyle>
          <a:p>
            <a:pPr/>
            <a:r>
              <a:t>Il primo satellite: lo Sputnik</a:t>
            </a:r>
          </a:p>
        </p:txBody>
      </p:sp>
      <p:sp>
        <p:nvSpPr>
          <p:cNvPr id="83" name="L’URSS aveva annunciato l’intenzione di lanciare un satellite artificiale durante l’IGY, ma sia gli USA che gli alleati non presero sul serio quell’annuncio… ed il 7 ottobre 1957 lo Sputnik era in orbita!"/>
          <p:cNvSpPr/>
          <p:nvPr/>
        </p:nvSpPr>
        <p:spPr>
          <a:xfrm>
            <a:off x="228600" y="5059362"/>
            <a:ext cx="8686800" cy="16329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defRPr>
                <a:solidFill>
                  <a:srgbClr val="0066FF"/>
                </a:solidFill>
              </a:defRPr>
            </a:lvl1pPr>
          </a:lstStyle>
          <a:p>
            <a:pPr/>
            <a:r>
              <a:t>L’URSS aveva annunciato l’intenzione di lanciare un satellite artificiale durante l’IGY, ma sia gli USA che gli alleati non presero sul serio quell’annuncio… ed il 7 ottobre 1957 lo Sputnik era in orbita!</a:t>
            </a:r>
          </a:p>
        </p:txBody>
      </p:sp>
      <p:pic>
        <p:nvPicPr>
          <p:cNvPr id="84" name="Ssemior.jpeg" descr="Ssemior.jpeg"/>
          <p:cNvPicPr>
            <a:picLocks noChangeAspect="1"/>
          </p:cNvPicPr>
          <p:nvPr/>
        </p:nvPicPr>
        <p:blipFill>
          <a:blip r:embed="rId2">
            <a:extLst/>
          </a:blip>
          <a:stretch>
            <a:fillRect/>
          </a:stretch>
        </p:blipFill>
        <p:spPr>
          <a:xfrm>
            <a:off x="5524500" y="1907084"/>
            <a:ext cx="3286583" cy="2847479"/>
          </a:xfrm>
          <a:prstGeom prst="rect">
            <a:avLst/>
          </a:prstGeom>
          <a:ln w="12700">
            <a:miter lim="400000"/>
          </a:ln>
        </p:spPr>
      </p:pic>
      <p:pic>
        <p:nvPicPr>
          <p:cNvPr id="85" name="pasted-image.tiff" descr="pasted-image.tiff"/>
          <p:cNvPicPr>
            <a:picLocks noChangeAspect="1"/>
          </p:cNvPicPr>
          <p:nvPr/>
        </p:nvPicPr>
        <p:blipFill>
          <a:blip r:embed="rId3">
            <a:extLst/>
          </a:blip>
          <a:stretch>
            <a:fillRect/>
          </a:stretch>
        </p:blipFill>
        <p:spPr>
          <a:xfrm>
            <a:off x="241300" y="1866900"/>
            <a:ext cx="5047802" cy="28474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Ed il primo essere vivente..."/>
          <p:cNvSpPr/>
          <p:nvPr>
            <p:ph type="title"/>
          </p:nvPr>
        </p:nvSpPr>
        <p:spPr>
          <a:xfrm>
            <a:off x="685800" y="381000"/>
            <a:ext cx="7772400" cy="685800"/>
          </a:xfrm>
          <a:prstGeom prst="rect">
            <a:avLst/>
          </a:prstGeom>
        </p:spPr>
        <p:txBody>
          <a:bodyPr/>
          <a:lstStyle>
            <a:lvl1pPr defTabSz="896111">
              <a:defRPr b="1" sz="4312">
                <a:solidFill>
                  <a:schemeClr val="accent2"/>
                </a:solidFill>
                <a:effectLst>
                  <a:outerShdw sx="100000" sy="100000" kx="0" ky="0" algn="b" rotWithShape="0" blurRad="12446" dist="24892" dir="2700000">
                    <a:srgbClr val="000000"/>
                  </a:outerShdw>
                </a:effectLst>
              </a:defRPr>
            </a:lvl1pPr>
          </a:lstStyle>
          <a:p>
            <a:pPr/>
            <a:r>
              <a:t>Ed il primo essere vivente...</a:t>
            </a:r>
          </a:p>
        </p:txBody>
      </p:sp>
      <p:sp>
        <p:nvSpPr>
          <p:cNvPr id="88" name="Un mese dopo, con il lancio dello Sputnik 2, i sovietici furono in grado di mandare in orbita una cagnolina dal nome Laika, mostrando non solo di essere in grado di lanciare razzi in orbita, ma anche di far sopravvivere essere viventi nello spazio."/>
          <p:cNvSpPr/>
          <p:nvPr/>
        </p:nvSpPr>
        <p:spPr>
          <a:xfrm>
            <a:off x="304800" y="1447800"/>
            <a:ext cx="6781800" cy="27251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defRPr>
                <a:solidFill>
                  <a:srgbClr val="0066FF"/>
                </a:solidFill>
              </a:defRPr>
            </a:pPr>
            <a:r>
              <a:t>Un mese dopo, con il lancio dello Sputnik 2, i sovietici furono in grado di mandare in orbita una cagnolina dal nome Laika, mostrando non solo di essere in grado di lanciare razzi in orbita, ma anche di far sopravvivere essere viventi nello spazio. </a:t>
            </a:r>
          </a:p>
          <a:p>
            <a:pPr algn="just">
              <a:spcBef>
                <a:spcPts val="500"/>
              </a:spcBef>
              <a:defRPr>
                <a:solidFill>
                  <a:srgbClr val="0066FF"/>
                </a:solidFill>
              </a:defRPr>
            </a:pPr>
          </a:p>
        </p:txBody>
      </p:sp>
      <p:pic>
        <p:nvPicPr>
          <p:cNvPr id="89" name="laika.png" descr="laika.png"/>
          <p:cNvPicPr>
            <a:picLocks noChangeAspect="1"/>
          </p:cNvPicPr>
          <p:nvPr/>
        </p:nvPicPr>
        <p:blipFill>
          <a:blip r:embed="rId2">
            <a:extLst/>
          </a:blip>
          <a:stretch>
            <a:fillRect/>
          </a:stretch>
        </p:blipFill>
        <p:spPr>
          <a:xfrm>
            <a:off x="7205662" y="1524000"/>
            <a:ext cx="1590676" cy="2209800"/>
          </a:xfrm>
          <a:prstGeom prst="rect">
            <a:avLst/>
          </a:prstGeom>
          <a:ln w="12700">
            <a:miter lim="400000"/>
          </a:ln>
        </p:spPr>
      </p:pic>
      <p:pic>
        <p:nvPicPr>
          <p:cNvPr id="90" name="laika_mockup.png" descr="laika_mockup.png"/>
          <p:cNvPicPr>
            <a:picLocks noChangeAspect="1"/>
          </p:cNvPicPr>
          <p:nvPr/>
        </p:nvPicPr>
        <p:blipFill>
          <a:blip r:embed="rId3">
            <a:extLst/>
          </a:blip>
          <a:stretch>
            <a:fillRect/>
          </a:stretch>
        </p:blipFill>
        <p:spPr>
          <a:xfrm>
            <a:off x="304800" y="3505200"/>
            <a:ext cx="3429000" cy="3076575"/>
          </a:xfrm>
          <a:prstGeom prst="rect">
            <a:avLst/>
          </a:prstGeom>
          <a:ln w="12700">
            <a:miter lim="400000"/>
          </a:ln>
        </p:spPr>
      </p:pic>
      <p:sp>
        <p:nvSpPr>
          <p:cNvPr id="91" name="Da parte degli Stati Uniti gli inizi furono invece alquanto tribolati: ci furono fallimenti nel lancio dei primi satelliti denominati Vanguard nel dicembre del ‘57. l’Unione Sovietica aveva in definitiva in quegli anni il predominio tecnologico!"/>
          <p:cNvSpPr/>
          <p:nvPr/>
        </p:nvSpPr>
        <p:spPr>
          <a:xfrm>
            <a:off x="4114800" y="4038600"/>
            <a:ext cx="4724400" cy="24787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Da parte degli Stati Uniti gli inizi furono invece alquanto tribolati: ci furono fallimenti nel lancio dei primi satelliti denominati Vanguard nel dicembre del ‘57. l’Unione Sovietica aveva in definitiva in quegli anni il predominio tecnologico!</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 name="Laika-mania!"/>
          <p:cNvSpPr/>
          <p:nvPr>
            <p:ph type="title"/>
          </p:nvPr>
        </p:nvSpPr>
        <p:spPr>
          <a:xfrm>
            <a:off x="685800" y="609599"/>
            <a:ext cx="7772400" cy="1143002"/>
          </a:xfrm>
          <a:prstGeom prst="rect">
            <a:avLst/>
          </a:prstGeom>
        </p:spPr>
        <p:txBody>
          <a:bodyPr/>
          <a:lstStyle>
            <a:lvl1pPr>
              <a:defRPr b="1">
                <a:solidFill>
                  <a:schemeClr val="accent2"/>
                </a:solidFill>
                <a:effectLst>
                  <a:outerShdw sx="100000" sy="100000" kx="0" ky="0" algn="b" rotWithShape="0" blurRad="12700" dist="25400" dir="2700000">
                    <a:srgbClr val="000000"/>
                  </a:outerShdw>
                </a:effectLst>
              </a:defRPr>
            </a:lvl1pPr>
          </a:lstStyle>
          <a:p>
            <a:pPr/>
            <a:r>
              <a:t>Laika-mania!</a:t>
            </a:r>
          </a:p>
        </p:txBody>
      </p:sp>
      <p:grpSp>
        <p:nvGrpSpPr>
          <p:cNvPr id="96" name="Gruppo"/>
          <p:cNvGrpSpPr/>
          <p:nvPr/>
        </p:nvGrpSpPr>
        <p:grpSpPr>
          <a:xfrm>
            <a:off x="381000" y="457200"/>
            <a:ext cx="1874838" cy="3933825"/>
            <a:chOff x="0" y="0"/>
            <a:chExt cx="1874837" cy="3933825"/>
          </a:xfrm>
        </p:grpSpPr>
        <p:pic>
          <p:nvPicPr>
            <p:cNvPr id="94" name="laika_albania_stamp.png" descr="laika_albania_stamp.png"/>
            <p:cNvPicPr>
              <a:picLocks noChangeAspect="1"/>
            </p:cNvPicPr>
            <p:nvPr/>
          </p:nvPicPr>
          <p:blipFill>
            <a:blip r:embed="rId2">
              <a:extLst/>
            </a:blip>
            <a:stretch>
              <a:fillRect/>
            </a:stretch>
          </p:blipFill>
          <p:spPr>
            <a:xfrm>
              <a:off x="0" y="0"/>
              <a:ext cx="1874838" cy="1436688"/>
            </a:xfrm>
            <a:prstGeom prst="rect">
              <a:avLst/>
            </a:prstGeom>
            <a:ln w="12700" cap="flat">
              <a:noFill/>
              <a:miter lim="400000"/>
            </a:ln>
            <a:effectLst/>
          </p:spPr>
        </p:pic>
        <p:pic>
          <p:nvPicPr>
            <p:cNvPr id="95" name="laika_poland_stamp.png" descr="laika_poland_stamp.png"/>
            <p:cNvPicPr>
              <a:picLocks noChangeAspect="1"/>
            </p:cNvPicPr>
            <p:nvPr/>
          </p:nvPicPr>
          <p:blipFill>
            <a:blip r:embed="rId3">
              <a:extLst/>
            </a:blip>
            <a:stretch>
              <a:fillRect/>
            </a:stretch>
          </p:blipFill>
          <p:spPr>
            <a:xfrm>
              <a:off x="304800" y="2057400"/>
              <a:ext cx="1381125" cy="1876425"/>
            </a:xfrm>
            <a:prstGeom prst="rect">
              <a:avLst/>
            </a:prstGeom>
            <a:ln w="12700" cap="flat">
              <a:noFill/>
              <a:miter lim="400000"/>
            </a:ln>
            <a:effectLst/>
          </p:spPr>
        </p:pic>
      </p:grpSp>
      <p:grpSp>
        <p:nvGrpSpPr>
          <p:cNvPr id="99" name="Gruppo"/>
          <p:cNvGrpSpPr/>
          <p:nvPr/>
        </p:nvGrpSpPr>
        <p:grpSpPr>
          <a:xfrm>
            <a:off x="228600" y="4800600"/>
            <a:ext cx="6762750" cy="1670050"/>
            <a:chOff x="0" y="0"/>
            <a:chExt cx="6762750" cy="1670050"/>
          </a:xfrm>
        </p:grpSpPr>
        <p:pic>
          <p:nvPicPr>
            <p:cNvPr id="97" name="laika_romania_stamp1.png" descr="laika_romania_stamp1.png"/>
            <p:cNvPicPr>
              <a:picLocks noChangeAspect="1"/>
            </p:cNvPicPr>
            <p:nvPr/>
          </p:nvPicPr>
          <p:blipFill>
            <a:blip r:embed="rId4">
              <a:extLst/>
            </a:blip>
            <a:stretch>
              <a:fillRect/>
            </a:stretch>
          </p:blipFill>
          <p:spPr>
            <a:xfrm>
              <a:off x="0" y="228600"/>
              <a:ext cx="2286000" cy="1441450"/>
            </a:xfrm>
            <a:prstGeom prst="rect">
              <a:avLst/>
            </a:prstGeom>
            <a:ln w="12700" cap="flat">
              <a:noFill/>
              <a:miter lim="400000"/>
            </a:ln>
            <a:effectLst/>
          </p:spPr>
        </p:pic>
        <p:pic>
          <p:nvPicPr>
            <p:cNvPr id="98" name="laika_romania_stamp2.png" descr="laika_romania_stamp2.png"/>
            <p:cNvPicPr>
              <a:picLocks noChangeAspect="1"/>
            </p:cNvPicPr>
            <p:nvPr/>
          </p:nvPicPr>
          <p:blipFill>
            <a:blip r:embed="rId5">
              <a:extLst/>
            </a:blip>
            <a:stretch>
              <a:fillRect/>
            </a:stretch>
          </p:blipFill>
          <p:spPr>
            <a:xfrm>
              <a:off x="4495800" y="0"/>
              <a:ext cx="2266950" cy="1436688"/>
            </a:xfrm>
            <a:prstGeom prst="rect">
              <a:avLst/>
            </a:prstGeom>
            <a:ln w="12700" cap="flat">
              <a:noFill/>
              <a:miter lim="400000"/>
            </a:ln>
            <a:effectLst/>
          </p:spPr>
        </p:pic>
      </p:grpSp>
      <p:sp>
        <p:nvSpPr>
          <p:cNvPr id="100" name="In piena guerra fredda non ci si lascio scappare il ritorno di immagine dell’impresa di Laika, e numerose emissioni di francobolli speciali lo testimoniano."/>
          <p:cNvSpPr/>
          <p:nvPr/>
        </p:nvSpPr>
        <p:spPr>
          <a:xfrm>
            <a:off x="3276600" y="2209800"/>
            <a:ext cx="5562600" cy="14500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In piena guerra fredda non ci si lascio scappare il ritorno di immagine dell’impresa di Laika, e numerose emissioni di francobolli speciali lo testimoniano.</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Gli Explorers"/>
          <p:cNvSpPr/>
          <p:nvPr>
            <p:ph type="title"/>
          </p:nvPr>
        </p:nvSpPr>
        <p:spPr>
          <a:xfrm>
            <a:off x="685800" y="228600"/>
            <a:ext cx="7772400" cy="762000"/>
          </a:xfrm>
          <a:prstGeom prst="rect">
            <a:avLst/>
          </a:prstGeom>
        </p:spPr>
        <p:txBody>
          <a:bodyPr/>
          <a:lstStyle>
            <a:lvl1pPr>
              <a:defRPr>
                <a:solidFill>
                  <a:schemeClr val="accent2"/>
                </a:solidFill>
                <a:effectLst>
                  <a:outerShdw sx="100000" sy="100000" kx="0" ky="0" algn="b" rotWithShape="0" blurRad="12700" dist="25400" dir="2700000">
                    <a:srgbClr val="000000"/>
                  </a:outerShdw>
                </a:effectLst>
              </a:defRPr>
            </a:lvl1pPr>
          </a:lstStyle>
          <a:p>
            <a:pPr/>
            <a:r>
              <a:t>Gli Explorers</a:t>
            </a:r>
          </a:p>
        </p:txBody>
      </p:sp>
      <p:pic>
        <p:nvPicPr>
          <p:cNvPr id="103" name="Sexplor1.png" descr="Sexplor1.png"/>
          <p:cNvPicPr>
            <a:picLocks noChangeAspect="1"/>
          </p:cNvPicPr>
          <p:nvPr/>
        </p:nvPicPr>
        <p:blipFill>
          <a:blip r:embed="rId2">
            <a:extLst/>
          </a:blip>
          <a:stretch>
            <a:fillRect/>
          </a:stretch>
        </p:blipFill>
        <p:spPr>
          <a:xfrm>
            <a:off x="4648200" y="1143000"/>
            <a:ext cx="4143375" cy="3122613"/>
          </a:xfrm>
          <a:prstGeom prst="rect">
            <a:avLst/>
          </a:prstGeom>
          <a:ln w="12700">
            <a:miter lim="400000"/>
          </a:ln>
        </p:spPr>
      </p:pic>
      <p:sp>
        <p:nvSpPr>
          <p:cNvPr id="104" name="A questo punto intervenne ancora il gruppo di Von Braun, che all’inizio era un po’ in disparte e, finalmente, arrivarono i primi successi degli USA: i satelliti della serie Explorer lanciati con il JupiterC"/>
          <p:cNvSpPr/>
          <p:nvPr/>
        </p:nvSpPr>
        <p:spPr>
          <a:xfrm>
            <a:off x="304800" y="1371599"/>
            <a:ext cx="4114800" cy="24787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defRPr>
                <a:solidFill>
                  <a:srgbClr val="0066FF"/>
                </a:solidFill>
              </a:defRPr>
            </a:lvl1pPr>
          </a:lstStyle>
          <a:p>
            <a:pPr/>
            <a:r>
              <a:t>A questo punto intervenne ancora il gruppo di Von Braun, che all’inizio era un po’ in disparte e, finalmente, arrivarono i primi successi degli USA: i satelliti della serie Explorer lanciati con il JupiterC</a:t>
            </a:r>
          </a:p>
        </p:txBody>
      </p:sp>
      <p:sp>
        <p:nvSpPr>
          <p:cNvPr id="105" name="Ad onor del vero i primi satelliti americani furono però in grado di compiere importantissime osservazioni scientifiche e portarono in breve alla scoperta delle varie strutture del campo magnetico terrestre."/>
          <p:cNvSpPr/>
          <p:nvPr/>
        </p:nvSpPr>
        <p:spPr>
          <a:xfrm>
            <a:off x="3581400" y="4343400"/>
            <a:ext cx="5257800" cy="21358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Ad onor del vero i primi satelliti americani furono però in grado di compiere importantissime osservazioni scientifiche e portarono in breve alla scoperta delle varie strutture del campo magnetico terrestre.</a:t>
            </a:r>
          </a:p>
        </p:txBody>
      </p:sp>
      <p:pic>
        <p:nvPicPr>
          <p:cNvPr id="106" name="explorer.jpeg" descr="explorer.jpeg"/>
          <p:cNvPicPr>
            <a:picLocks noChangeAspect="1"/>
          </p:cNvPicPr>
          <p:nvPr/>
        </p:nvPicPr>
        <p:blipFill>
          <a:blip r:embed="rId3">
            <a:extLst/>
          </a:blip>
          <a:stretch>
            <a:fillRect/>
          </a:stretch>
        </p:blipFill>
        <p:spPr>
          <a:xfrm>
            <a:off x="304800" y="4572000"/>
            <a:ext cx="3048000" cy="19526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Le prime missioni umane"/>
          <p:cNvSpPr/>
          <p:nvPr>
            <p:ph type="title"/>
          </p:nvPr>
        </p:nvSpPr>
        <p:spPr>
          <a:xfrm>
            <a:off x="685800" y="304800"/>
            <a:ext cx="7772400" cy="533400"/>
          </a:xfrm>
          <a:prstGeom prst="rect">
            <a:avLst/>
          </a:prstGeom>
        </p:spPr>
        <p:txBody>
          <a:bodyPr/>
          <a:lstStyle>
            <a:lvl1pPr defTabSz="658368">
              <a:defRPr sz="3168">
                <a:solidFill>
                  <a:schemeClr val="accent2"/>
                </a:solidFill>
                <a:effectLst>
                  <a:outerShdw sx="100000" sy="100000" kx="0" ky="0" algn="b" rotWithShape="0" blurRad="9144" dist="18288" dir="2700000">
                    <a:srgbClr val="000000"/>
                  </a:outerShdw>
                </a:effectLst>
              </a:defRPr>
            </a:lvl1pPr>
          </a:lstStyle>
          <a:p>
            <a:pPr/>
            <a:r>
              <a:t>Le prime missioni umane</a:t>
            </a:r>
          </a:p>
        </p:txBody>
      </p:sp>
      <p:sp>
        <p:nvSpPr>
          <p:cNvPr id="109" name="I tempi erano quindi maturi per i primi tentativi di mandare nello spazio un essere umano!…"/>
          <p:cNvSpPr/>
          <p:nvPr/>
        </p:nvSpPr>
        <p:spPr>
          <a:xfrm>
            <a:off x="304800" y="1295400"/>
            <a:ext cx="4648200" cy="54683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defRPr>
                <a:solidFill>
                  <a:srgbClr val="0066FF"/>
                </a:solidFill>
              </a:defRPr>
            </a:pPr>
            <a:r>
              <a:t>I tempi erano quindi maturi per i primi tentativi di mandare nello spazio un essere umano!</a:t>
            </a:r>
          </a:p>
          <a:p>
            <a:pPr algn="just">
              <a:spcBef>
                <a:spcPts val="500"/>
              </a:spcBef>
              <a:defRPr>
                <a:solidFill>
                  <a:srgbClr val="0066FF"/>
                </a:solidFill>
              </a:defRPr>
            </a:pPr>
            <a:r>
              <a:t>Come è noto, anche questo primato va all’URSS.  Il primo uomo nello spazio fu Yuri Gagarin, il 12 aprile 1961. Gli americani riuscirono a duplicare l’impresa solo l’anno successivo con John Glenn, che completò tre orbite il 20 febbraio 1962. Curiosamente, più di 26 anni dopo, all’età di 77 anni, Glenn ritornò nello spazio a bordo della navetta spaziale. </a:t>
            </a:r>
          </a:p>
        </p:txBody>
      </p:sp>
      <p:pic>
        <p:nvPicPr>
          <p:cNvPr id="110" name="pasted-image.tiff" descr="pasted-image.tiff"/>
          <p:cNvPicPr>
            <a:picLocks noChangeAspect="1"/>
          </p:cNvPicPr>
          <p:nvPr/>
        </p:nvPicPr>
        <p:blipFill>
          <a:blip r:embed="rId2">
            <a:extLst/>
          </a:blip>
          <a:stretch>
            <a:fillRect/>
          </a:stretch>
        </p:blipFill>
        <p:spPr>
          <a:xfrm>
            <a:off x="5148207" y="1511898"/>
            <a:ext cx="3778594" cy="44571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Il progetto Vostok"/>
          <p:cNvSpPr/>
          <p:nvPr>
            <p:ph type="title"/>
          </p:nvPr>
        </p:nvSpPr>
        <p:spPr>
          <a:xfrm>
            <a:off x="457200" y="304800"/>
            <a:ext cx="4876800" cy="762000"/>
          </a:xfrm>
          <a:prstGeom prst="rect">
            <a:avLst/>
          </a:prstGeom>
        </p:spPr>
        <p:txBody>
          <a:bodyPr/>
          <a:lstStyle>
            <a:lvl1pPr>
              <a:defRPr>
                <a:solidFill>
                  <a:schemeClr val="accent2"/>
                </a:solidFill>
                <a:effectLst>
                  <a:outerShdw sx="100000" sy="100000" kx="0" ky="0" algn="b" rotWithShape="0" blurRad="12700" dist="25400" dir="2700000">
                    <a:srgbClr val="000000"/>
                  </a:outerShdw>
                </a:effectLst>
              </a:defRPr>
            </a:lvl1pPr>
          </a:lstStyle>
          <a:p>
            <a:pPr/>
            <a:r>
              <a:t>Il progetto Vostok</a:t>
            </a:r>
          </a:p>
        </p:txBody>
      </p:sp>
      <p:pic>
        <p:nvPicPr>
          <p:cNvPr id="113" name="gagarin_big.png" descr="gagarin_big.png"/>
          <p:cNvPicPr>
            <a:picLocks noChangeAspect="1"/>
          </p:cNvPicPr>
          <p:nvPr/>
        </p:nvPicPr>
        <p:blipFill>
          <a:blip r:embed="rId2">
            <a:extLst/>
          </a:blip>
          <a:stretch>
            <a:fillRect/>
          </a:stretch>
        </p:blipFill>
        <p:spPr>
          <a:xfrm>
            <a:off x="228600" y="1905000"/>
            <a:ext cx="5210175" cy="4667250"/>
          </a:xfrm>
          <a:prstGeom prst="rect">
            <a:avLst/>
          </a:prstGeom>
          <a:ln w="12700">
            <a:miter lim="400000"/>
          </a:ln>
        </p:spPr>
      </p:pic>
      <p:sp>
        <p:nvSpPr>
          <p:cNvPr id="114" name="Si tratta del primo progetto sovietico per voli umani. E fu un grande successo. Yuri Gagarin e, in secondo piano, Gherman Titov, mentre procedevano verso la Vostok 1. Titov sarà il pilota della missione successiva Vostok 2."/>
          <p:cNvSpPr/>
          <p:nvPr/>
        </p:nvSpPr>
        <p:spPr>
          <a:xfrm>
            <a:off x="5715000" y="304800"/>
            <a:ext cx="3200400" cy="3850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Si tratta del primo progetto sovietico per voli umani. E fu un grande successo. Yuri Gagarin e, in secondo piano, Gherman Titov, mentre procedevano verso la Vostok 1. Titov sarà il pilota della missione successiva Vostok 2.</a:t>
            </a:r>
          </a:p>
        </p:txBody>
      </p:sp>
      <p:pic>
        <p:nvPicPr>
          <p:cNvPr id="115" name="qvos1cap.jpeg" descr="qvos1cap.jpeg"/>
          <p:cNvPicPr>
            <a:picLocks noChangeAspect="1"/>
          </p:cNvPicPr>
          <p:nvPr/>
        </p:nvPicPr>
        <p:blipFill>
          <a:blip r:embed="rId3">
            <a:extLst/>
          </a:blip>
          <a:stretch>
            <a:fillRect/>
          </a:stretch>
        </p:blipFill>
        <p:spPr>
          <a:xfrm>
            <a:off x="5638800" y="4876800"/>
            <a:ext cx="3057525" cy="16287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 name="vostok.jpeg" descr="vostok.jpeg"/>
          <p:cNvPicPr>
            <a:picLocks noChangeAspect="1"/>
          </p:cNvPicPr>
          <p:nvPr/>
        </p:nvPicPr>
        <p:blipFill>
          <a:blip r:embed="rId2">
            <a:extLst/>
          </a:blip>
          <a:stretch>
            <a:fillRect/>
          </a:stretch>
        </p:blipFill>
        <p:spPr>
          <a:xfrm>
            <a:off x="5334000" y="1371600"/>
            <a:ext cx="3571875" cy="5210175"/>
          </a:xfrm>
          <a:prstGeom prst="rect">
            <a:avLst/>
          </a:prstGeom>
          <a:ln w="12700">
            <a:miter lim="400000"/>
          </a:ln>
        </p:spPr>
      </p:pic>
      <p:pic>
        <p:nvPicPr>
          <p:cNvPr id="118" name="voskal1.jpeg" descr="voskal1.jpeg"/>
          <p:cNvPicPr>
            <a:picLocks noChangeAspect="1"/>
          </p:cNvPicPr>
          <p:nvPr/>
        </p:nvPicPr>
        <p:blipFill>
          <a:blip r:embed="rId3">
            <a:extLst/>
          </a:blip>
          <a:stretch>
            <a:fillRect/>
          </a:stretch>
        </p:blipFill>
        <p:spPr>
          <a:xfrm>
            <a:off x="228600" y="228600"/>
            <a:ext cx="4876800" cy="3403600"/>
          </a:xfrm>
          <a:prstGeom prst="rect">
            <a:avLst/>
          </a:prstGeom>
          <a:ln w="12700">
            <a:miter lim="400000"/>
          </a:ln>
        </p:spPr>
      </p:pic>
      <p:sp>
        <p:nvSpPr>
          <p:cNvPr id="119" name="Con un peso di 4-5 tonnellate potevano permettere la sopravvivenza ad un solo membro di equipaggio. Il rientro di tipo balistico prevedeva al massimo 8-9 g con una temperatura esterna da 2 a 3000 gradi."/>
          <p:cNvSpPr/>
          <p:nvPr/>
        </p:nvSpPr>
        <p:spPr>
          <a:xfrm>
            <a:off x="228600" y="4114800"/>
            <a:ext cx="4876800" cy="21358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Con un peso di 4-5 tonnellate potevano permettere la sopravvivenza ad un solo membro di equipaggio. Il rientro di tipo balistico prevedeva al massimo 8-9 g con una temperatura esterna da 2 a 3000 gradi.</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4" name="Vimercate (MI) marzo-aprile-maggio 2002"/>
          <p:cNvSpPr/>
          <p:nvPr/>
        </p:nvSpPr>
        <p:spPr>
          <a:xfrm>
            <a:off x="4610100" y="4149725"/>
            <a:ext cx="4343400" cy="2870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50000"/>
              </a:lnSpc>
              <a:spcBef>
                <a:spcPts val="800"/>
              </a:spcBef>
              <a:defRPr sz="1400"/>
            </a:pPr>
            <a:r>
              <a:t>Vimercate (MI) </a:t>
            </a:r>
            <a:r>
              <a:rPr sz="1200"/>
              <a:t>marzo-aprile-maggio 2002</a:t>
            </a:r>
          </a:p>
        </p:txBody>
      </p:sp>
      <p:sp>
        <p:nvSpPr>
          <p:cNvPr id="35" name="Stefano Covino…"/>
          <p:cNvSpPr/>
          <p:nvPr/>
        </p:nvSpPr>
        <p:spPr>
          <a:xfrm>
            <a:off x="4451350" y="4454525"/>
            <a:ext cx="4343400" cy="4991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50000"/>
              </a:lnSpc>
              <a:spcBef>
                <a:spcPts val="800"/>
              </a:spcBef>
              <a:defRPr b="1" sz="1400">
                <a:solidFill>
                  <a:srgbClr val="0000FF"/>
                </a:solidFill>
              </a:defRPr>
            </a:pPr>
            <a:r>
              <a:t>Stefano Covino</a:t>
            </a:r>
          </a:p>
          <a:p>
            <a:pPr algn="ctr">
              <a:lnSpc>
                <a:spcPct val="50000"/>
              </a:lnSpc>
              <a:spcBef>
                <a:spcPts val="800"/>
              </a:spcBef>
              <a:defRPr b="1" sz="1400">
                <a:solidFill>
                  <a:srgbClr val="0000FF"/>
                </a:solidFill>
              </a:defRPr>
            </a:pPr>
            <a:r>
              <a:t>INAF / </a:t>
            </a:r>
            <a:r>
              <a:t>Osservatorio Astronomico di Brera</a:t>
            </a:r>
          </a:p>
        </p:txBody>
      </p:sp>
      <p:sp>
        <p:nvSpPr>
          <p:cNvPr id="36" name="1. I primordi ed i progetti Mercury e Gemini…"/>
          <p:cNvSpPr/>
          <p:nvPr/>
        </p:nvSpPr>
        <p:spPr>
          <a:xfrm>
            <a:off x="254000" y="520700"/>
            <a:ext cx="4038600" cy="37542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600"/>
              </a:spcBef>
              <a:defRPr b="1" i="1" sz="2800">
                <a:solidFill>
                  <a:srgbClr val="0066FF"/>
                </a:solidFill>
              </a:defRPr>
            </a:pPr>
            <a:r>
              <a:t>1. I primordi ed i progetti Mercury e Gemini</a:t>
            </a:r>
          </a:p>
          <a:p>
            <a:pPr>
              <a:spcBef>
                <a:spcPts val="1600"/>
              </a:spcBef>
              <a:defRPr b="1" i="1" sz="2800">
                <a:solidFill>
                  <a:srgbClr val="0066FF"/>
                </a:solidFill>
              </a:defRPr>
            </a:pPr>
            <a:r>
              <a:t>2. L’epopea della conquista della Luna: il progetto Apollo</a:t>
            </a:r>
          </a:p>
          <a:p>
            <a:pPr>
              <a:spcBef>
                <a:spcPts val="1600"/>
              </a:spcBef>
              <a:defRPr b="1" i="1" sz="2800">
                <a:solidFill>
                  <a:srgbClr val="0066FF"/>
                </a:solidFill>
              </a:defRPr>
            </a:pPr>
            <a:r>
              <a:t>3. La Stazione Spaziale Internazionale ed i tempi moderni</a:t>
            </a:r>
          </a:p>
        </p:txBody>
      </p:sp>
      <p:pic>
        <p:nvPicPr>
          <p:cNvPr id="37" name="pasted-image.tiff" descr="pasted-image.tiff"/>
          <p:cNvPicPr>
            <a:picLocks noChangeAspect="1"/>
          </p:cNvPicPr>
          <p:nvPr/>
        </p:nvPicPr>
        <p:blipFill>
          <a:blip r:embed="rId2">
            <a:extLst/>
          </a:blip>
          <a:srcRect l="3400" t="0" r="1342" b="0"/>
          <a:stretch>
            <a:fillRect/>
          </a:stretch>
        </p:blipFill>
        <p:spPr>
          <a:xfrm>
            <a:off x="4466859" y="627245"/>
            <a:ext cx="4562048" cy="3591908"/>
          </a:xfrm>
          <a:prstGeom prst="rect">
            <a:avLst/>
          </a:prstGeom>
          <a:ln w="12700">
            <a:miter lim="400000"/>
          </a:ln>
        </p:spPr>
      </p:pic>
      <p:pic>
        <p:nvPicPr>
          <p:cNvPr id="38" name="droppedImage.pdf" descr="droppedImage.pdf"/>
          <p:cNvPicPr>
            <a:picLocks noChangeAspect="1"/>
          </p:cNvPicPr>
          <p:nvPr/>
        </p:nvPicPr>
        <p:blipFill>
          <a:blip r:embed="rId3">
            <a:extLst/>
          </a:blip>
          <a:stretch>
            <a:fillRect/>
          </a:stretch>
        </p:blipFill>
        <p:spPr>
          <a:xfrm rot="2520">
            <a:off x="1549492" y="5191439"/>
            <a:ext cx="6032501" cy="10392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Il progetto Mercury"/>
          <p:cNvSpPr/>
          <p:nvPr>
            <p:ph type="title"/>
          </p:nvPr>
        </p:nvSpPr>
        <p:spPr>
          <a:xfrm>
            <a:off x="685800" y="304800"/>
            <a:ext cx="7772400" cy="838200"/>
          </a:xfrm>
          <a:prstGeom prst="rect">
            <a:avLst/>
          </a:prstGeom>
        </p:spPr>
        <p:txBody>
          <a:bodyPr/>
          <a:lstStyle>
            <a:lvl1pPr>
              <a:defRPr>
                <a:solidFill>
                  <a:schemeClr val="accent2"/>
                </a:solidFill>
                <a:effectLst>
                  <a:outerShdw sx="100000" sy="100000" kx="0" ky="0" algn="b" rotWithShape="0" blurRad="12700" dist="25400" dir="2700000">
                    <a:srgbClr val="000000"/>
                  </a:outerShdw>
                </a:effectLst>
              </a:defRPr>
            </a:lvl1pPr>
          </a:lstStyle>
          <a:p>
            <a:pPr/>
            <a:r>
              <a:t>Il progetto Mercury</a:t>
            </a:r>
          </a:p>
        </p:txBody>
      </p:sp>
      <p:sp>
        <p:nvSpPr>
          <p:cNvPr id="122" name="Gli inizi per gli USA non furono facili. La coscienza di dover inseguire portò comunque ad un moltiplicarsi degli sforzi e di progetti."/>
          <p:cNvSpPr/>
          <p:nvPr/>
        </p:nvSpPr>
        <p:spPr>
          <a:xfrm>
            <a:off x="4724400" y="1600200"/>
            <a:ext cx="4114800" cy="17929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Gli inizi per gli USA non furono facili. La coscienza di dover inseguire portò comunque ad un moltiplicarsi degli sforzi e di progetti.</a:t>
            </a:r>
          </a:p>
        </p:txBody>
      </p:sp>
      <p:pic>
        <p:nvPicPr>
          <p:cNvPr id="123" name="10073397.jpeg" descr="10073397.jpeg"/>
          <p:cNvPicPr>
            <a:picLocks noChangeAspect="1"/>
          </p:cNvPicPr>
          <p:nvPr/>
        </p:nvPicPr>
        <p:blipFill>
          <a:blip r:embed="rId2">
            <a:extLst/>
          </a:blip>
          <a:srcRect l="14764" t="0" r="14764" b="0"/>
          <a:stretch>
            <a:fillRect/>
          </a:stretch>
        </p:blipFill>
        <p:spPr>
          <a:xfrm>
            <a:off x="304800" y="1981200"/>
            <a:ext cx="4295775" cy="4572000"/>
          </a:xfrm>
          <a:prstGeom prst="rect">
            <a:avLst/>
          </a:prstGeom>
          <a:ln w="12700">
            <a:miter lim="400000"/>
          </a:ln>
        </p:spPr>
      </p:pic>
      <p:pic>
        <p:nvPicPr>
          <p:cNvPr id="124" name="10073398.jpeg" descr="10073398.jpeg"/>
          <p:cNvPicPr>
            <a:picLocks noChangeAspect="1"/>
          </p:cNvPicPr>
          <p:nvPr/>
        </p:nvPicPr>
        <p:blipFill>
          <a:blip r:embed="rId3">
            <a:extLst/>
          </a:blip>
          <a:stretch>
            <a:fillRect/>
          </a:stretch>
        </p:blipFill>
        <p:spPr>
          <a:xfrm>
            <a:off x="4876800" y="3638550"/>
            <a:ext cx="4191000" cy="31432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Le prime simulazioni di missioni completo con il lancio, l’immissione in orbita, il controllo di assetto..."/>
          <p:cNvSpPr/>
          <p:nvPr/>
        </p:nvSpPr>
        <p:spPr>
          <a:xfrm>
            <a:off x="228600" y="381000"/>
            <a:ext cx="3429000" cy="17929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Le prime simulazioni di missioni completo con il lancio, l’immissione in orbita, il controllo di assetto...</a:t>
            </a:r>
          </a:p>
        </p:txBody>
      </p:sp>
      <p:pic>
        <p:nvPicPr>
          <p:cNvPr id="127" name="10073435.jpeg" descr="10073435.jpeg"/>
          <p:cNvPicPr>
            <a:picLocks noChangeAspect="1"/>
          </p:cNvPicPr>
          <p:nvPr/>
        </p:nvPicPr>
        <p:blipFill>
          <a:blip r:embed="rId2">
            <a:extLst/>
          </a:blip>
          <a:stretch>
            <a:fillRect/>
          </a:stretch>
        </p:blipFill>
        <p:spPr>
          <a:xfrm>
            <a:off x="4876800" y="228600"/>
            <a:ext cx="4038600" cy="3028950"/>
          </a:xfrm>
          <a:prstGeom prst="rect">
            <a:avLst/>
          </a:prstGeom>
          <a:ln w="12700">
            <a:miter lim="400000"/>
          </a:ln>
        </p:spPr>
      </p:pic>
      <p:pic>
        <p:nvPicPr>
          <p:cNvPr id="128" name="10073438.jpeg" descr="10073438.jpeg"/>
          <p:cNvPicPr>
            <a:picLocks noChangeAspect="1"/>
          </p:cNvPicPr>
          <p:nvPr/>
        </p:nvPicPr>
        <p:blipFill>
          <a:blip r:embed="rId3">
            <a:extLst/>
          </a:blip>
          <a:stretch>
            <a:fillRect/>
          </a:stretch>
        </p:blipFill>
        <p:spPr>
          <a:xfrm>
            <a:off x="152400" y="3276600"/>
            <a:ext cx="4572000" cy="3429000"/>
          </a:xfrm>
          <a:prstGeom prst="rect">
            <a:avLst/>
          </a:prstGeom>
          <a:ln w="12700">
            <a:miter lim="400000"/>
          </a:ln>
        </p:spPr>
      </p:pic>
      <p:sp>
        <p:nvSpPr>
          <p:cNvPr id="129" name="ed il recupero del modulo abitabile."/>
          <p:cNvSpPr/>
          <p:nvPr/>
        </p:nvSpPr>
        <p:spPr>
          <a:xfrm>
            <a:off x="5029200" y="3657600"/>
            <a:ext cx="3733800"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0066FF"/>
                </a:solidFill>
              </a:defRPr>
            </a:lvl1pPr>
          </a:lstStyle>
          <a:p>
            <a:pPr/>
            <a:r>
              <a:t>ed il recupero del modulo abitabile.</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10073406.jpeg" descr="10073406.jpeg"/>
          <p:cNvPicPr>
            <a:picLocks noChangeAspect="1"/>
          </p:cNvPicPr>
          <p:nvPr/>
        </p:nvPicPr>
        <p:blipFill>
          <a:blip r:embed="rId2">
            <a:extLst/>
          </a:blip>
          <a:stretch>
            <a:fillRect/>
          </a:stretch>
        </p:blipFill>
        <p:spPr>
          <a:xfrm>
            <a:off x="76200" y="3392487"/>
            <a:ext cx="4314825" cy="3236913"/>
          </a:xfrm>
          <a:prstGeom prst="rect">
            <a:avLst/>
          </a:prstGeom>
          <a:ln w="12700">
            <a:miter lim="400000"/>
          </a:ln>
        </p:spPr>
      </p:pic>
      <p:sp>
        <p:nvSpPr>
          <p:cNvPr id="132" name="Particolare attenzione deve essere dedicata allo scudo termico che deve sostenere lo stress termico del rientro isolando il modulo abitativo in maniera adeguata, ed evitando rientri traumatici."/>
          <p:cNvSpPr/>
          <p:nvPr/>
        </p:nvSpPr>
        <p:spPr>
          <a:xfrm>
            <a:off x="228600" y="381000"/>
            <a:ext cx="3962400" cy="24787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Particolare attenzione deve essere dedicata allo scudo termico che deve sostenere lo stress termico del rientro isolando il modulo abitativo in maniera adeguata, ed evitando rientri traumatici.</a:t>
            </a:r>
          </a:p>
        </p:txBody>
      </p:sp>
      <p:pic>
        <p:nvPicPr>
          <p:cNvPr id="133" name="10073436.jpeg" descr="10073436.jpeg"/>
          <p:cNvPicPr>
            <a:picLocks noChangeAspect="1"/>
          </p:cNvPicPr>
          <p:nvPr/>
        </p:nvPicPr>
        <p:blipFill>
          <a:blip r:embed="rId3">
            <a:extLst/>
          </a:blip>
          <a:stretch>
            <a:fillRect/>
          </a:stretch>
        </p:blipFill>
        <p:spPr>
          <a:xfrm>
            <a:off x="4572000" y="76200"/>
            <a:ext cx="4318000" cy="3238500"/>
          </a:xfrm>
          <a:prstGeom prst="rect">
            <a:avLst/>
          </a:prstGeom>
          <a:ln w="12700">
            <a:miter lim="400000"/>
          </a:ln>
        </p:spPr>
      </p:pic>
      <p:pic>
        <p:nvPicPr>
          <p:cNvPr id="134" name="10073415.jpeg" descr="10073415.jpeg"/>
          <p:cNvPicPr>
            <a:picLocks noChangeAspect="1"/>
          </p:cNvPicPr>
          <p:nvPr/>
        </p:nvPicPr>
        <p:blipFill>
          <a:blip r:embed="rId4">
            <a:extLst/>
          </a:blip>
          <a:stretch>
            <a:fillRect/>
          </a:stretch>
        </p:blipFill>
        <p:spPr>
          <a:xfrm>
            <a:off x="4572000" y="3409950"/>
            <a:ext cx="4318000" cy="3238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I primi “americani” nello spazio..."/>
          <p:cNvSpPr/>
          <p:nvPr>
            <p:ph type="title"/>
          </p:nvPr>
        </p:nvSpPr>
        <p:spPr>
          <a:xfrm>
            <a:off x="4724400" y="609600"/>
            <a:ext cx="4114800" cy="1676400"/>
          </a:xfrm>
          <a:prstGeom prst="rect">
            <a:avLst/>
          </a:prstGeom>
        </p:spPr>
        <p:txBody>
          <a:bodyPr/>
          <a:lstStyle>
            <a:lvl1pPr algn="just">
              <a:defRPr sz="3600">
                <a:solidFill>
                  <a:schemeClr val="accent2"/>
                </a:solidFill>
              </a:defRPr>
            </a:lvl1pPr>
          </a:lstStyle>
          <a:p>
            <a:pPr/>
            <a:r>
              <a:t>I primi “americani” nello spazio...</a:t>
            </a:r>
          </a:p>
        </p:txBody>
      </p:sp>
      <p:pic>
        <p:nvPicPr>
          <p:cNvPr id="137" name="10073424.jpeg" descr="10073424.jpeg"/>
          <p:cNvPicPr>
            <a:picLocks noChangeAspect="1"/>
          </p:cNvPicPr>
          <p:nvPr/>
        </p:nvPicPr>
        <p:blipFill>
          <a:blip r:embed="rId2">
            <a:extLst/>
          </a:blip>
          <a:stretch>
            <a:fillRect/>
          </a:stretch>
        </p:blipFill>
        <p:spPr>
          <a:xfrm>
            <a:off x="76200" y="3467100"/>
            <a:ext cx="4419600" cy="3314700"/>
          </a:xfrm>
          <a:prstGeom prst="rect">
            <a:avLst/>
          </a:prstGeom>
          <a:ln w="12700">
            <a:miter lim="400000"/>
          </a:ln>
        </p:spPr>
      </p:pic>
      <p:pic>
        <p:nvPicPr>
          <p:cNvPr id="138" name="10073427.jpeg" descr="10073427.jpeg"/>
          <p:cNvPicPr>
            <a:picLocks noChangeAspect="1"/>
          </p:cNvPicPr>
          <p:nvPr/>
        </p:nvPicPr>
        <p:blipFill>
          <a:blip r:embed="rId3">
            <a:extLst/>
          </a:blip>
          <a:stretch>
            <a:fillRect/>
          </a:stretch>
        </p:blipFill>
        <p:spPr>
          <a:xfrm>
            <a:off x="4648200" y="3467100"/>
            <a:ext cx="4419600" cy="3314700"/>
          </a:xfrm>
          <a:prstGeom prst="rect">
            <a:avLst/>
          </a:prstGeom>
          <a:ln w="12700">
            <a:miter lim="400000"/>
          </a:ln>
        </p:spPr>
      </p:pic>
      <p:pic>
        <p:nvPicPr>
          <p:cNvPr id="139" name="10073410.jpeg" descr="10073410.jpeg"/>
          <p:cNvPicPr>
            <a:picLocks noChangeAspect="1"/>
          </p:cNvPicPr>
          <p:nvPr/>
        </p:nvPicPr>
        <p:blipFill>
          <a:blip r:embed="rId4">
            <a:extLst/>
          </a:blip>
          <a:stretch>
            <a:fillRect/>
          </a:stretch>
        </p:blipFill>
        <p:spPr>
          <a:xfrm>
            <a:off x="76200" y="76200"/>
            <a:ext cx="4419600" cy="331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E finalmente veri astronauti..."/>
          <p:cNvSpPr/>
          <p:nvPr>
            <p:ph type="title"/>
          </p:nvPr>
        </p:nvSpPr>
        <p:spPr>
          <a:xfrm>
            <a:off x="609600" y="228600"/>
            <a:ext cx="7772400" cy="533400"/>
          </a:xfrm>
          <a:prstGeom prst="rect">
            <a:avLst/>
          </a:prstGeom>
        </p:spPr>
        <p:txBody>
          <a:bodyPr/>
          <a:lstStyle>
            <a:lvl1pPr defTabSz="658368">
              <a:defRPr sz="3168">
                <a:solidFill>
                  <a:schemeClr val="accent2"/>
                </a:solidFill>
                <a:effectLst>
                  <a:outerShdw sx="100000" sy="100000" kx="0" ky="0" algn="b" rotWithShape="0" blurRad="9144" dist="18288" dir="2700000">
                    <a:srgbClr val="000000"/>
                  </a:outerShdw>
                </a:effectLst>
              </a:defRPr>
            </a:lvl1pPr>
          </a:lstStyle>
          <a:p>
            <a:pPr/>
            <a:r>
              <a:t>E finalmente veri astronauti...</a:t>
            </a:r>
          </a:p>
        </p:txBody>
      </p:sp>
      <p:pic>
        <p:nvPicPr>
          <p:cNvPr id="142" name="10073466.jpeg" descr="10073466.jpeg"/>
          <p:cNvPicPr>
            <a:picLocks noChangeAspect="1"/>
          </p:cNvPicPr>
          <p:nvPr/>
        </p:nvPicPr>
        <p:blipFill>
          <a:blip r:embed="rId2">
            <a:extLst/>
          </a:blip>
          <a:stretch>
            <a:fillRect/>
          </a:stretch>
        </p:blipFill>
        <p:spPr>
          <a:xfrm>
            <a:off x="76200" y="3124200"/>
            <a:ext cx="4876800" cy="3657600"/>
          </a:xfrm>
          <a:prstGeom prst="rect">
            <a:avLst/>
          </a:prstGeom>
          <a:ln w="12700">
            <a:miter lim="400000"/>
          </a:ln>
        </p:spPr>
      </p:pic>
      <p:sp>
        <p:nvSpPr>
          <p:cNvPr id="143" name="Glenn, Grissan e Shepard sulla rampa di lancio."/>
          <p:cNvSpPr/>
          <p:nvPr/>
        </p:nvSpPr>
        <p:spPr>
          <a:xfrm>
            <a:off x="381000" y="1905000"/>
            <a:ext cx="4267200"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0066FF"/>
                </a:solidFill>
              </a:defRPr>
            </a:lvl1pPr>
          </a:lstStyle>
          <a:p>
            <a:pPr/>
            <a:r>
              <a:t>Glenn, Grissan e Shepard sulla rampa di lancio.</a:t>
            </a:r>
          </a:p>
        </p:txBody>
      </p:sp>
      <p:pic>
        <p:nvPicPr>
          <p:cNvPr id="144" name="10073462.jpeg" descr="10073462.jpeg"/>
          <p:cNvPicPr>
            <a:picLocks noChangeAspect="1"/>
          </p:cNvPicPr>
          <p:nvPr/>
        </p:nvPicPr>
        <p:blipFill>
          <a:blip r:embed="rId3">
            <a:extLst/>
          </a:blip>
          <a:stretch>
            <a:fillRect/>
          </a:stretch>
        </p:blipFill>
        <p:spPr>
          <a:xfrm>
            <a:off x="5029200" y="1371600"/>
            <a:ext cx="3886200" cy="2914650"/>
          </a:xfrm>
          <a:prstGeom prst="rect">
            <a:avLst/>
          </a:prstGeom>
          <a:ln w="12700">
            <a:miter lim="400000"/>
          </a:ln>
        </p:spPr>
      </p:pic>
      <p:sp>
        <p:nvSpPr>
          <p:cNvPr id="145" name="e vari astronauti durante il corso di sopravvivenza a Panama…"/>
          <p:cNvSpPr/>
          <p:nvPr/>
        </p:nvSpPr>
        <p:spPr>
          <a:xfrm>
            <a:off x="5181600" y="4724400"/>
            <a:ext cx="3581400" cy="11071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0066FF"/>
                </a:solidFill>
              </a:defRPr>
            </a:lvl1pPr>
          </a:lstStyle>
          <a:p>
            <a:pPr/>
            <a:r>
              <a:t>e vari astronauti durante il corso di sopravvivenza a Panama…</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L’addestramento degli astronauti"/>
          <p:cNvSpPr/>
          <p:nvPr>
            <p:ph type="title"/>
          </p:nvPr>
        </p:nvSpPr>
        <p:spPr>
          <a:xfrm>
            <a:off x="5105400" y="1524000"/>
            <a:ext cx="3810000" cy="1143001"/>
          </a:xfrm>
          <a:prstGeom prst="rect">
            <a:avLst/>
          </a:prstGeom>
        </p:spPr>
        <p:txBody>
          <a:bodyPr/>
          <a:lstStyle>
            <a:lvl1pPr defTabSz="832104">
              <a:defRPr sz="3640">
                <a:solidFill>
                  <a:schemeClr val="accent2"/>
                </a:solidFill>
                <a:effectLst>
                  <a:outerShdw sx="100000" sy="100000" kx="0" ky="0" algn="b" rotWithShape="0" blurRad="11557" dist="23114" dir="2700000">
                    <a:srgbClr val="000000"/>
                  </a:outerShdw>
                </a:effectLst>
              </a:defRPr>
            </a:lvl1pPr>
          </a:lstStyle>
          <a:p>
            <a:pPr/>
            <a:r>
              <a:t>L’addestramento degli astronauti</a:t>
            </a:r>
          </a:p>
        </p:txBody>
      </p:sp>
      <p:pic>
        <p:nvPicPr>
          <p:cNvPr id="148" name="10073496.jpeg" descr="10073496.jpeg"/>
          <p:cNvPicPr>
            <a:picLocks noChangeAspect="1"/>
          </p:cNvPicPr>
          <p:nvPr/>
        </p:nvPicPr>
        <p:blipFill>
          <a:blip r:embed="rId2">
            <a:extLst/>
          </a:blip>
          <a:stretch>
            <a:fillRect/>
          </a:stretch>
        </p:blipFill>
        <p:spPr>
          <a:xfrm>
            <a:off x="76200" y="76200"/>
            <a:ext cx="4876800" cy="3657600"/>
          </a:xfrm>
          <a:prstGeom prst="rect">
            <a:avLst/>
          </a:prstGeom>
          <a:ln w="12700">
            <a:miter lim="400000"/>
          </a:ln>
        </p:spPr>
      </p:pic>
      <p:sp>
        <p:nvSpPr>
          <p:cNvPr id="149" name="Alan Shepard in preparazione alla centrifuga… e alla guida di un caccia"/>
          <p:cNvSpPr/>
          <p:nvPr/>
        </p:nvSpPr>
        <p:spPr>
          <a:xfrm>
            <a:off x="228600" y="4876800"/>
            <a:ext cx="4876800"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0066FF"/>
                </a:solidFill>
              </a:defRPr>
            </a:lvl1pPr>
          </a:lstStyle>
          <a:p>
            <a:pPr/>
            <a:r>
              <a:t>Alan Shepard in preparazione alla centrifuga… e alla guida di un caccia</a:t>
            </a:r>
          </a:p>
        </p:txBody>
      </p:sp>
      <p:pic>
        <p:nvPicPr>
          <p:cNvPr id="150" name="10073492.jpeg" descr="10073492.jpeg"/>
          <p:cNvPicPr>
            <a:picLocks noChangeAspect="1"/>
          </p:cNvPicPr>
          <p:nvPr/>
        </p:nvPicPr>
        <p:blipFill>
          <a:blip r:embed="rId3">
            <a:extLst/>
          </a:blip>
          <a:stretch>
            <a:fillRect/>
          </a:stretch>
        </p:blipFill>
        <p:spPr>
          <a:xfrm>
            <a:off x="5029200" y="3752850"/>
            <a:ext cx="4038600" cy="30289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10073504.jpeg" descr="10073504.jpeg"/>
          <p:cNvPicPr>
            <a:picLocks noChangeAspect="1"/>
          </p:cNvPicPr>
          <p:nvPr/>
        </p:nvPicPr>
        <p:blipFill>
          <a:blip r:embed="rId2">
            <a:extLst/>
          </a:blip>
          <a:srcRect l="14764" t="0" r="14764" b="0"/>
          <a:stretch>
            <a:fillRect/>
          </a:stretch>
        </p:blipFill>
        <p:spPr>
          <a:xfrm>
            <a:off x="228600" y="228600"/>
            <a:ext cx="4154488" cy="4419600"/>
          </a:xfrm>
          <a:prstGeom prst="rect">
            <a:avLst/>
          </a:prstGeom>
          <a:ln w="12700">
            <a:miter lim="400000"/>
          </a:ln>
        </p:spPr>
      </p:pic>
      <p:pic>
        <p:nvPicPr>
          <p:cNvPr id="153" name="10073446.jpeg" descr="10073446.jpeg"/>
          <p:cNvPicPr>
            <a:picLocks noChangeAspect="1"/>
          </p:cNvPicPr>
          <p:nvPr/>
        </p:nvPicPr>
        <p:blipFill>
          <a:blip r:embed="rId3">
            <a:extLst/>
          </a:blip>
          <a:srcRect l="14764" t="0" r="14764" b="0"/>
          <a:stretch>
            <a:fillRect/>
          </a:stretch>
        </p:blipFill>
        <p:spPr>
          <a:xfrm>
            <a:off x="4791075" y="228600"/>
            <a:ext cx="4154488" cy="4419600"/>
          </a:xfrm>
          <a:prstGeom prst="rect">
            <a:avLst/>
          </a:prstGeom>
          <a:ln w="12700">
            <a:miter lim="400000"/>
          </a:ln>
        </p:spPr>
      </p:pic>
      <p:sp>
        <p:nvSpPr>
          <p:cNvPr id="154" name="e vario addestramento tecnico..."/>
          <p:cNvSpPr/>
          <p:nvPr/>
        </p:nvSpPr>
        <p:spPr>
          <a:xfrm>
            <a:off x="381000" y="5257800"/>
            <a:ext cx="8153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0066FF"/>
                </a:solidFill>
              </a:defRPr>
            </a:lvl1pPr>
          </a:lstStyle>
          <a:p>
            <a:pPr/>
            <a:r>
              <a:t>e vario addestramento tecnico...</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La storia del progetto"/>
          <p:cNvSpPr/>
          <p:nvPr>
            <p:ph type="title"/>
          </p:nvPr>
        </p:nvSpPr>
        <p:spPr>
          <a:xfrm>
            <a:off x="685800" y="609599"/>
            <a:ext cx="7772400" cy="1143002"/>
          </a:xfrm>
          <a:prstGeom prst="rect">
            <a:avLst/>
          </a:prstGeom>
        </p:spPr>
        <p:txBody>
          <a:bodyPr/>
          <a:lstStyle>
            <a:lvl1pPr>
              <a:defRPr>
                <a:solidFill>
                  <a:schemeClr val="accent2"/>
                </a:solidFill>
                <a:effectLst>
                  <a:outerShdw sx="100000" sy="100000" kx="0" ky="0" algn="b" rotWithShape="0" blurRad="12700" dist="25400" dir="2700000">
                    <a:srgbClr val="000000"/>
                  </a:outerShdw>
                </a:effectLst>
              </a:defRPr>
            </a:lvl1pPr>
          </a:lstStyle>
          <a:p>
            <a:pPr/>
            <a:r>
              <a:t>La storia del progetto</a:t>
            </a:r>
          </a:p>
        </p:txBody>
      </p:sp>
      <p:sp>
        <p:nvSpPr>
          <p:cNvPr id="157" name="1 ottobre 1958. La NASA viene fondata.…"/>
          <p:cNvSpPr/>
          <p:nvPr/>
        </p:nvSpPr>
        <p:spPr>
          <a:xfrm>
            <a:off x="228600" y="2057400"/>
            <a:ext cx="8686800" cy="33202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Char char="•"/>
              <a:defRPr b="1">
                <a:solidFill>
                  <a:srgbClr val="0066FF"/>
                </a:solidFill>
              </a:defRPr>
            </a:pPr>
            <a:r>
              <a:t>1 ottobre 1958. La NASA viene fondata.</a:t>
            </a:r>
          </a:p>
          <a:p>
            <a:pPr algn="just">
              <a:spcBef>
                <a:spcPts val="500"/>
              </a:spcBef>
              <a:buSzPct val="100000"/>
              <a:buChar char="•"/>
              <a:defRPr b="1">
                <a:solidFill>
                  <a:srgbClr val="0066FF"/>
                </a:solidFill>
              </a:defRPr>
            </a:pPr>
            <a:r>
              <a:t>23 ottobre 1958. Prime specifiche per una navicella abitabile.</a:t>
            </a:r>
          </a:p>
          <a:p>
            <a:pPr algn="just">
              <a:spcBef>
                <a:spcPts val="500"/>
              </a:spcBef>
              <a:buSzPct val="100000"/>
              <a:buChar char="•"/>
              <a:defRPr b="1">
                <a:solidFill>
                  <a:srgbClr val="0066FF"/>
                </a:solidFill>
              </a:defRPr>
            </a:pPr>
            <a:r>
              <a:t>12 gennaio 1959. La McDonnell ottiene il contratto per il progetto Mercury.</a:t>
            </a:r>
          </a:p>
          <a:p>
            <a:pPr algn="just">
              <a:spcBef>
                <a:spcPts val="500"/>
              </a:spcBef>
              <a:buSzPct val="100000"/>
              <a:buChar char="•"/>
              <a:defRPr b="1">
                <a:solidFill>
                  <a:srgbClr val="0066FF"/>
                </a:solidFill>
              </a:defRPr>
            </a:pPr>
            <a:r>
              <a:t>29 luglio 1960. La Mercury-MA 1.</a:t>
            </a:r>
          </a:p>
          <a:p>
            <a:pPr lvl="1" marL="457200" indent="0" algn="just">
              <a:spcBef>
                <a:spcPts val="500"/>
              </a:spcBef>
              <a:buSzPct val="100000"/>
              <a:buChar char="•"/>
              <a:defRPr sz="1800">
                <a:solidFill>
                  <a:srgbClr val="0066FF"/>
                </a:solidFill>
              </a:defRPr>
            </a:pPr>
            <a:r>
              <a:t>Si tratta del primo lancio di prova senza esseri viventi a bordo. Tuttavia fu un insuccesso in quanto il razzo esplose dopo poco meno di un minuto.</a:t>
            </a:r>
          </a:p>
          <a:p>
            <a:pPr algn="just">
              <a:spcBef>
                <a:spcPts val="500"/>
              </a:spcBef>
              <a:buSzPct val="100000"/>
              <a:buChar char="•"/>
              <a:defRPr b="1">
                <a:solidFill>
                  <a:srgbClr val="0066FF"/>
                </a:solidFill>
              </a:defRPr>
            </a:pPr>
            <a:r>
              <a:t>21 novembre 1960. La Mercury-MR 1. </a:t>
            </a:r>
          </a:p>
          <a:p>
            <a:pPr lvl="1" marL="457200" indent="0" algn="just">
              <a:spcBef>
                <a:spcPts val="500"/>
              </a:spcBef>
              <a:buSzPct val="100000"/>
              <a:buChar char="•"/>
              <a:defRPr sz="1800">
                <a:solidFill>
                  <a:srgbClr val="0066FF"/>
                </a:solidFill>
              </a:defRPr>
            </a:pPr>
            <a:r>
              <a:t>Primo tentativo di lancio sub-orbitale.</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31 gennaio 1961. La Mercury-MR 2.…"/>
          <p:cNvSpPr/>
          <p:nvPr/>
        </p:nvSpPr>
        <p:spPr>
          <a:xfrm>
            <a:off x="355600" y="1270000"/>
            <a:ext cx="8534400" cy="45648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Char char="•"/>
              <a:defRPr b="1">
                <a:solidFill>
                  <a:srgbClr val="0066FF"/>
                </a:solidFill>
              </a:defRPr>
            </a:pPr>
            <a:r>
              <a:t>31 gennaio 1961. La Mercury-MR 2. </a:t>
            </a:r>
          </a:p>
          <a:p>
            <a:pPr lvl="1" marL="457200" indent="0" algn="just">
              <a:spcBef>
                <a:spcPts val="500"/>
              </a:spcBef>
              <a:buSzPct val="100000"/>
              <a:buChar char="•"/>
              <a:defRPr sz="1800">
                <a:solidFill>
                  <a:srgbClr val="0066FF"/>
                </a:solidFill>
              </a:defRPr>
            </a:pPr>
            <a:r>
              <a:t>Lancio con a bordo Ham, un piccolo scimpanze. La scimmia è sopravvissuta in buone condizioni al volo.</a:t>
            </a:r>
          </a:p>
          <a:p>
            <a:pPr algn="just">
              <a:spcBef>
                <a:spcPts val="500"/>
              </a:spcBef>
              <a:buSzPct val="100000"/>
              <a:buChar char="•"/>
              <a:defRPr b="1">
                <a:solidFill>
                  <a:srgbClr val="0066FF"/>
                </a:solidFill>
              </a:defRPr>
            </a:pPr>
            <a:r>
              <a:t>5 maggio 1961. La Mercury MR-3.</a:t>
            </a:r>
          </a:p>
          <a:p>
            <a:pPr lvl="1" marL="457200" indent="0" algn="just">
              <a:spcBef>
                <a:spcPts val="500"/>
              </a:spcBef>
              <a:buSzPct val="100000"/>
              <a:buChar char="•"/>
              <a:defRPr sz="1800">
                <a:solidFill>
                  <a:srgbClr val="0066FF"/>
                </a:solidFill>
              </a:defRPr>
            </a:pPr>
            <a:r>
              <a:t>Il primo volo nello spazio di un americano, della durata di una quindicina di minuti.</a:t>
            </a:r>
          </a:p>
          <a:p>
            <a:pPr algn="just">
              <a:spcBef>
                <a:spcPts val="500"/>
              </a:spcBef>
              <a:buSzPct val="100000"/>
              <a:buChar char="•"/>
              <a:defRPr b="1">
                <a:solidFill>
                  <a:srgbClr val="0066FF"/>
                </a:solidFill>
              </a:defRPr>
            </a:pPr>
            <a:r>
              <a:t>13 giugno 1961. La Mercury Freedom 7 è esposta a Roma.</a:t>
            </a:r>
          </a:p>
          <a:p>
            <a:pPr lvl="1" marL="457200" indent="0" algn="just">
              <a:spcBef>
                <a:spcPts val="500"/>
              </a:spcBef>
              <a:buSzPct val="100000"/>
              <a:buChar char="•"/>
              <a:defRPr sz="1800">
                <a:solidFill>
                  <a:srgbClr val="0066FF"/>
                </a:solidFill>
              </a:defRPr>
            </a:pPr>
            <a:r>
              <a:t>La Freedom 7, la capsula di Shepard, è in esposizione a Roma, i visitatori pare siano stato almeno 750000.</a:t>
            </a:r>
          </a:p>
          <a:p>
            <a:pPr algn="just">
              <a:spcBef>
                <a:spcPts val="500"/>
              </a:spcBef>
              <a:buSzPct val="100000"/>
              <a:buChar char="•"/>
              <a:defRPr b="1">
                <a:solidFill>
                  <a:srgbClr val="0066FF"/>
                </a:solidFill>
              </a:defRPr>
            </a:pPr>
            <a:r>
              <a:t>21 luglio 1961. La Mercury MR-4.</a:t>
            </a:r>
          </a:p>
          <a:p>
            <a:pPr lvl="1" marL="457200" indent="0" algn="just">
              <a:spcBef>
                <a:spcPts val="500"/>
              </a:spcBef>
              <a:buSzPct val="100000"/>
              <a:buChar char="•"/>
              <a:defRPr sz="1800">
                <a:solidFill>
                  <a:srgbClr val="0066FF"/>
                </a:solidFill>
              </a:defRPr>
            </a:pPr>
            <a:r>
              <a:t>Altro lancio sub-orbitale. </a:t>
            </a:r>
          </a:p>
          <a:p>
            <a:pPr algn="just">
              <a:spcBef>
                <a:spcPts val="500"/>
              </a:spcBef>
              <a:buSzPct val="100000"/>
              <a:buChar char="•"/>
              <a:defRPr b="1">
                <a:solidFill>
                  <a:srgbClr val="0066FF"/>
                </a:solidFill>
              </a:defRPr>
            </a:pPr>
            <a:r>
              <a:t>13 settembre 1961. Mercury 4.</a:t>
            </a:r>
          </a:p>
          <a:p>
            <a:pPr lvl="1" marL="457200" indent="0" algn="just">
              <a:spcBef>
                <a:spcPts val="500"/>
              </a:spcBef>
              <a:buSzPct val="100000"/>
              <a:buChar char="•"/>
              <a:defRPr sz="1800">
                <a:solidFill>
                  <a:srgbClr val="0066FF"/>
                </a:solidFill>
              </a:defRPr>
            </a:pPr>
            <a:r>
              <a:t>Primo volo orbitale, ma su capsula non abitata.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29 novembre 1961. La Mercury 5.…"/>
          <p:cNvSpPr/>
          <p:nvPr/>
        </p:nvSpPr>
        <p:spPr>
          <a:xfrm>
            <a:off x="215900" y="1174750"/>
            <a:ext cx="8534400" cy="42346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Char char="•"/>
              <a:defRPr b="1">
                <a:solidFill>
                  <a:srgbClr val="0066FF"/>
                </a:solidFill>
              </a:defRPr>
            </a:pPr>
            <a:r>
              <a:t>29 novembre 1961. La Mercury 5.</a:t>
            </a:r>
          </a:p>
          <a:p>
            <a:pPr lvl="1" marL="457200" indent="0" algn="just">
              <a:spcBef>
                <a:spcPts val="500"/>
              </a:spcBef>
              <a:buSzPct val="100000"/>
              <a:buChar char="•"/>
              <a:defRPr sz="1800">
                <a:solidFill>
                  <a:srgbClr val="0066FF"/>
                </a:solidFill>
              </a:defRPr>
            </a:pPr>
            <a:r>
              <a:t>Primo volo orbitale americano con un essere vivente a bordo. Lo scimpanze Enos.</a:t>
            </a:r>
          </a:p>
          <a:p>
            <a:pPr algn="just">
              <a:spcBef>
                <a:spcPts val="500"/>
              </a:spcBef>
              <a:buSzPct val="100000"/>
              <a:buChar char="•"/>
              <a:defRPr b="1">
                <a:solidFill>
                  <a:srgbClr val="0066FF"/>
                </a:solidFill>
              </a:defRPr>
            </a:pPr>
            <a:r>
              <a:t>20 febbraio 1962. La Mercury 6.</a:t>
            </a:r>
          </a:p>
          <a:p>
            <a:pPr lvl="1" marL="457200" indent="0" algn="just">
              <a:spcBef>
                <a:spcPts val="500"/>
              </a:spcBef>
              <a:buSzPct val="100000"/>
              <a:buChar char="•"/>
              <a:defRPr sz="1800">
                <a:solidFill>
                  <a:srgbClr val="0066FF"/>
                </a:solidFill>
              </a:defRPr>
            </a:pPr>
            <a:r>
              <a:t>Finalmente un americano in orbita: John Glenn. Un volo di quasi 5 ore. Fu in effetti un volo di successo.</a:t>
            </a:r>
          </a:p>
          <a:p>
            <a:pPr algn="just">
              <a:spcBef>
                <a:spcPts val="500"/>
              </a:spcBef>
              <a:buSzPct val="100000"/>
              <a:buChar char="•"/>
              <a:defRPr b="1">
                <a:solidFill>
                  <a:srgbClr val="0066FF"/>
                </a:solidFill>
              </a:defRPr>
            </a:pPr>
            <a:r>
              <a:t>24 maggio 1962. La Mercury 7.</a:t>
            </a:r>
          </a:p>
          <a:p>
            <a:pPr lvl="1" marL="457200" indent="0" algn="just">
              <a:spcBef>
                <a:spcPts val="500"/>
              </a:spcBef>
              <a:buSzPct val="100000"/>
              <a:buChar char="•"/>
              <a:defRPr sz="1800">
                <a:solidFill>
                  <a:srgbClr val="0066FF"/>
                </a:solidFill>
              </a:defRPr>
            </a:pPr>
            <a:r>
              <a:t>Un parziale fallimento forse causato da errore umano. </a:t>
            </a:r>
          </a:p>
          <a:p>
            <a:pPr algn="just">
              <a:spcBef>
                <a:spcPts val="500"/>
              </a:spcBef>
              <a:buSzPct val="100000"/>
              <a:buChar char="•"/>
              <a:defRPr b="1">
                <a:solidFill>
                  <a:srgbClr val="0066FF"/>
                </a:solidFill>
              </a:defRPr>
            </a:pPr>
            <a:r>
              <a:t>24 maggio 1962.  La Mercury 7 Delta 7. </a:t>
            </a:r>
          </a:p>
          <a:p>
            <a:pPr lvl="1" marL="457200" indent="0" algn="just">
              <a:spcBef>
                <a:spcPts val="500"/>
              </a:spcBef>
              <a:buSzPct val="100000"/>
              <a:buChar char="•"/>
              <a:defRPr sz="1800">
                <a:solidFill>
                  <a:srgbClr val="0066FF"/>
                </a:solidFill>
              </a:defRPr>
            </a:pPr>
            <a:r>
              <a:t>L’astronauta Deke Slayton fu il secondo americano in orbita. Curiosamente non era in condizioni fisiche perfette in quanto soffriva di una (lievissima) disfunzione cardiaca</a:t>
            </a:r>
          </a:p>
          <a:p>
            <a:pPr algn="just">
              <a:spcBef>
                <a:spcPts val="500"/>
              </a:spcBef>
              <a:buSzPct val="100000"/>
              <a:buChar char="•"/>
              <a:defRPr b="1">
                <a:solidFill>
                  <a:srgbClr val="0066FF"/>
                </a:solidFill>
              </a:defRPr>
            </a:pPr>
            <a:r>
              <a:t>03 ottobre 1962. La Mercury 8.</a:t>
            </a:r>
          </a:p>
          <a:p>
            <a:pPr lvl="1" marL="457200" indent="0" algn="just">
              <a:spcBef>
                <a:spcPts val="500"/>
              </a:spcBef>
              <a:buSzPct val="100000"/>
              <a:buChar char="•"/>
              <a:defRPr sz="1800">
                <a:solidFill>
                  <a:srgbClr val="0066FF"/>
                </a:solidFill>
              </a:defRPr>
            </a:pPr>
            <a:r>
              <a:t>Al comando di Walter M. Schirra questa navicella fu in grado di percorrerre 6 orbite.</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 name="La storia del volo spaziale è la storia di una delle più affascinanti imprese umane... non sono mancate meschinità, tristezze e miserie. Ma è anche stato un viaggio, solo agli inizi probabilmente, in cui la passione e la dedizione di una grande quantità di persone hanno reso possibile il realizzarsi di uno dei più antichi sogni dell'uomo: uscire a vedere cosa c'è là fuori!…"/>
          <p:cNvSpPr/>
          <p:nvPr/>
        </p:nvSpPr>
        <p:spPr>
          <a:xfrm>
            <a:off x="304800" y="304800"/>
            <a:ext cx="8534400" cy="31645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a:solidFill>
                  <a:srgbClr val="0066FF"/>
                </a:solidFill>
              </a:defRPr>
            </a:pPr>
            <a:r>
              <a:t>La storia del volo spaziale è la storia di una delle più affascinanti imprese umane... non sono mancate meschinità, tristezze e miserie. Ma è anche stato un viaggio, solo agli inizi probabilmente, in cui la passione e la dedizione di una grande quantità di persone hanno reso possibile il realizzarsi di uno dei più antichi sogni dell'uomo: </a:t>
            </a:r>
            <a:r>
              <a:rPr b="1"/>
              <a:t>uscire a vedere cosa c'è là fuori!</a:t>
            </a:r>
            <a:r>
              <a:t> </a:t>
            </a:r>
          </a:p>
          <a:p>
            <a:pPr algn="just">
              <a:defRPr>
                <a:solidFill>
                  <a:srgbClr val="0066FF"/>
                </a:solidFill>
              </a:defRPr>
            </a:pPr>
          </a:p>
          <a:p>
            <a:pPr algn="ctr">
              <a:defRPr>
                <a:solidFill>
                  <a:srgbClr val="0066FF"/>
                </a:solidFill>
                <a:effectLst>
                  <a:outerShdw sx="100000" sy="100000" kx="0" ky="0" algn="b" rotWithShape="0" blurRad="12700" dist="25400" dir="2700000">
                    <a:srgbClr val="000000"/>
                  </a:outerShdw>
                </a:effectLst>
              </a:defRPr>
            </a:pPr>
            <a:r>
              <a:t>Sono questi i temi che verranno trattati in questo viaggio simbolico attraverso gli anni eroici dell'esplorazione spaziale.</a:t>
            </a:r>
            <a:r>
              <a:t> </a:t>
            </a:r>
          </a:p>
        </p:txBody>
      </p:sp>
      <p:pic>
        <p:nvPicPr>
          <p:cNvPr id="41" name="pasted-image.tiff" descr="pasted-image.tiff"/>
          <p:cNvPicPr>
            <a:picLocks noChangeAspect="1"/>
          </p:cNvPicPr>
          <p:nvPr/>
        </p:nvPicPr>
        <p:blipFill>
          <a:blip r:embed="rId2">
            <a:extLst/>
          </a:blip>
          <a:stretch>
            <a:fillRect/>
          </a:stretch>
        </p:blipFill>
        <p:spPr>
          <a:xfrm>
            <a:off x="2056472" y="3658665"/>
            <a:ext cx="5360328" cy="30151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10073639.jpeg" descr="10073639.jpeg"/>
          <p:cNvPicPr>
            <a:picLocks noChangeAspect="1"/>
          </p:cNvPicPr>
          <p:nvPr/>
        </p:nvPicPr>
        <p:blipFill>
          <a:blip r:embed="rId2">
            <a:extLst/>
          </a:blip>
          <a:stretch>
            <a:fillRect/>
          </a:stretch>
        </p:blipFill>
        <p:spPr>
          <a:xfrm>
            <a:off x="76200" y="3009900"/>
            <a:ext cx="5029200" cy="3771900"/>
          </a:xfrm>
          <a:prstGeom prst="rect">
            <a:avLst/>
          </a:prstGeom>
          <a:ln w="12700">
            <a:miter lim="400000"/>
          </a:ln>
        </p:spPr>
      </p:pic>
      <p:pic>
        <p:nvPicPr>
          <p:cNvPr id="164" name="10073615.jpeg" descr="10073615.jpeg"/>
          <p:cNvPicPr>
            <a:picLocks noChangeAspect="1"/>
          </p:cNvPicPr>
          <p:nvPr/>
        </p:nvPicPr>
        <p:blipFill>
          <a:blip r:embed="rId3">
            <a:extLst/>
          </a:blip>
          <a:srcRect l="17716" t="0" r="17716" b="0"/>
          <a:stretch>
            <a:fillRect/>
          </a:stretch>
        </p:blipFill>
        <p:spPr>
          <a:xfrm>
            <a:off x="5130800" y="76200"/>
            <a:ext cx="3937001" cy="4572000"/>
          </a:xfrm>
          <a:prstGeom prst="rect">
            <a:avLst/>
          </a:prstGeom>
          <a:ln w="12700">
            <a:miter lim="400000"/>
          </a:ln>
        </p:spPr>
      </p:pic>
      <p:sp>
        <p:nvSpPr>
          <p:cNvPr id="165" name="Alcune immagini di John Glenn in tuta spaziale e all’ingresso del modulo abitativo."/>
          <p:cNvSpPr/>
          <p:nvPr/>
        </p:nvSpPr>
        <p:spPr>
          <a:xfrm>
            <a:off x="304800" y="914400"/>
            <a:ext cx="4419600" cy="11071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Alcune immagini di John Glenn in tuta spaziale e all’ingresso del modulo abitativo.</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15 maggio 1963. La Mercury 9.…"/>
          <p:cNvSpPr/>
          <p:nvPr/>
        </p:nvSpPr>
        <p:spPr>
          <a:xfrm>
            <a:off x="279400" y="977900"/>
            <a:ext cx="8305800" cy="17378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buSzPct val="100000"/>
              <a:buChar char="•"/>
              <a:defRPr b="1">
                <a:solidFill>
                  <a:srgbClr val="0066FF"/>
                </a:solidFill>
              </a:defRPr>
            </a:lvl1pPr>
            <a:lvl2pPr marL="457200" indent="0" algn="just">
              <a:spcBef>
                <a:spcPts val="500"/>
              </a:spcBef>
              <a:buSzPct val="100000"/>
              <a:buChar char="•"/>
              <a:defRPr sz="1800">
                <a:solidFill>
                  <a:srgbClr val="0066FF"/>
                </a:solidFill>
              </a:defRPr>
            </a:lvl2pPr>
          </a:lstStyle>
          <a:p>
            <a:pPr/>
            <a:r>
              <a:t>15 maggio 1963. La Mercury 9.</a:t>
            </a:r>
          </a:p>
          <a:p>
            <a:pPr lvl="1"/>
            <a:r>
              <a:t>L’ultima missione Mercury con 22 orbite completate. In realtà, benché tutto finì bene, la missione non fu un successo a causa della grande quantità di malfunzionamenti che impegnarono pesantemente l’astronauta per il rientro.</a:t>
            </a:r>
          </a:p>
        </p:txBody>
      </p:sp>
      <p:pic>
        <p:nvPicPr>
          <p:cNvPr id="168" name="10073808.jpeg" descr="10073808.jpeg"/>
          <p:cNvPicPr>
            <a:picLocks noChangeAspect="1"/>
          </p:cNvPicPr>
          <p:nvPr/>
        </p:nvPicPr>
        <p:blipFill>
          <a:blip r:embed="rId2">
            <a:extLst/>
          </a:blip>
          <a:stretch>
            <a:fillRect/>
          </a:stretch>
        </p:blipFill>
        <p:spPr>
          <a:xfrm>
            <a:off x="4648200" y="3467100"/>
            <a:ext cx="4419600" cy="3314700"/>
          </a:xfrm>
          <a:prstGeom prst="rect">
            <a:avLst/>
          </a:prstGeom>
          <a:ln w="12700">
            <a:miter lim="400000"/>
          </a:ln>
        </p:spPr>
      </p:pic>
      <p:pic>
        <p:nvPicPr>
          <p:cNvPr id="169" name="10073788.jpeg" descr="10073788.jpeg"/>
          <p:cNvPicPr>
            <a:picLocks noChangeAspect="1"/>
          </p:cNvPicPr>
          <p:nvPr/>
        </p:nvPicPr>
        <p:blipFill>
          <a:blip r:embed="rId3">
            <a:extLst/>
          </a:blip>
          <a:stretch>
            <a:fillRect/>
          </a:stretch>
        </p:blipFill>
        <p:spPr>
          <a:xfrm>
            <a:off x="76200" y="3467100"/>
            <a:ext cx="4419600" cy="331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Il progetto Gemini"/>
          <p:cNvSpPr/>
          <p:nvPr>
            <p:ph type="title"/>
          </p:nvPr>
        </p:nvSpPr>
        <p:spPr>
          <a:xfrm>
            <a:off x="3048000" y="457200"/>
            <a:ext cx="5638800" cy="762000"/>
          </a:xfrm>
          <a:prstGeom prst="rect">
            <a:avLst/>
          </a:prstGeom>
        </p:spPr>
        <p:txBody>
          <a:bodyPr/>
          <a:lstStyle>
            <a:lvl1pPr>
              <a:defRPr>
                <a:solidFill>
                  <a:schemeClr val="accent2"/>
                </a:solidFill>
                <a:effectLst>
                  <a:outerShdw sx="100000" sy="100000" kx="0" ky="0" algn="b" rotWithShape="0" blurRad="12700" dist="25400" dir="2700000">
                    <a:srgbClr val="000000"/>
                  </a:outerShdw>
                </a:effectLst>
              </a:defRPr>
            </a:lvl1pPr>
          </a:lstStyle>
          <a:p>
            <a:pPr/>
            <a:r>
              <a:t>Il progetto Gemini</a:t>
            </a:r>
          </a:p>
        </p:txBody>
      </p:sp>
      <p:pic>
        <p:nvPicPr>
          <p:cNvPr id="172" name="gemini6b.jpeg" descr="gemini6b.jpeg"/>
          <p:cNvPicPr>
            <a:picLocks noChangeAspect="1"/>
          </p:cNvPicPr>
          <p:nvPr/>
        </p:nvPicPr>
        <p:blipFill>
          <a:blip r:embed="rId2">
            <a:extLst/>
          </a:blip>
          <a:stretch>
            <a:fillRect/>
          </a:stretch>
        </p:blipFill>
        <p:spPr>
          <a:xfrm>
            <a:off x="4495800" y="1981200"/>
            <a:ext cx="4295775" cy="2828925"/>
          </a:xfrm>
          <a:prstGeom prst="rect">
            <a:avLst/>
          </a:prstGeom>
          <a:ln w="12700">
            <a:miter lim="400000"/>
          </a:ln>
        </p:spPr>
      </p:pic>
      <p:sp>
        <p:nvSpPr>
          <p:cNvPr id="173" name="I tempi erano ormai maturi per gli USA per un salto di qualità… dai primi voli orbitali a missioni più complesse e dalla strategia variegata. Nel gennaio 1962 viene annunciato il progetto Gemini."/>
          <p:cNvSpPr/>
          <p:nvPr/>
        </p:nvSpPr>
        <p:spPr>
          <a:xfrm>
            <a:off x="304800" y="2057400"/>
            <a:ext cx="3886200" cy="2821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I tempi erano ormai maturi per gli USA per un salto di qualità… dai primi voli orbitali a missioni più complesse e dalla strategia variegata. Nel gennaio 1962 viene annunciato il progetto Gemini. </a:t>
            </a:r>
          </a:p>
        </p:txBody>
      </p:sp>
      <p:sp>
        <p:nvSpPr>
          <p:cNvPr id="174" name="La presenza di due astronauti a bordo dei moduli ha anche portato allo sviluppo di tecniche e procedure di sopravvivenza nella spazio che saranno poi riutilizzate nell’ambito del progetto Apollo."/>
          <p:cNvSpPr/>
          <p:nvPr/>
        </p:nvSpPr>
        <p:spPr>
          <a:xfrm>
            <a:off x="304800" y="5257800"/>
            <a:ext cx="8534400" cy="11071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La presenza di due astronauti a bordo dei moduli ha anche portato allo sviluppo di tecniche e procedure di sopravvivenza nella spazio che saranno poi riutilizzate nell’ambito del progetto Apollo. </a:t>
            </a:r>
          </a:p>
        </p:txBody>
      </p:sp>
      <p:pic>
        <p:nvPicPr>
          <p:cNvPr id="175" name="10073831.jpeg" descr="10073831.jpeg"/>
          <p:cNvPicPr>
            <a:picLocks noChangeAspect="1"/>
          </p:cNvPicPr>
          <p:nvPr/>
        </p:nvPicPr>
        <p:blipFill>
          <a:blip r:embed="rId3">
            <a:extLst/>
          </a:blip>
          <a:stretch>
            <a:fillRect/>
          </a:stretch>
        </p:blipFill>
        <p:spPr>
          <a:xfrm>
            <a:off x="304800" y="228600"/>
            <a:ext cx="2057400" cy="15430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titan2b.jpeg" descr="titan2b.jpeg"/>
          <p:cNvPicPr>
            <a:picLocks noChangeAspect="1"/>
          </p:cNvPicPr>
          <p:nvPr/>
        </p:nvPicPr>
        <p:blipFill>
          <a:blip r:embed="rId2">
            <a:extLst/>
          </a:blip>
          <a:stretch>
            <a:fillRect/>
          </a:stretch>
        </p:blipFill>
        <p:spPr>
          <a:xfrm>
            <a:off x="457200" y="2362200"/>
            <a:ext cx="3225800" cy="4162425"/>
          </a:xfrm>
          <a:prstGeom prst="rect">
            <a:avLst/>
          </a:prstGeom>
          <a:ln w="12700">
            <a:miter lim="400000"/>
          </a:ln>
        </p:spPr>
      </p:pic>
      <p:sp>
        <p:nvSpPr>
          <p:cNvPr id="178" name="Il maggior impegno delle nuove missioni ha portato anche allo sviluppo di una nuova generazione di vettori potenziati: nella foto il Titan 2b."/>
          <p:cNvSpPr/>
          <p:nvPr/>
        </p:nvSpPr>
        <p:spPr>
          <a:xfrm>
            <a:off x="228600" y="304800"/>
            <a:ext cx="4191000" cy="17929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Il maggior impegno delle nuove missioni ha portato anche allo sviluppo di una nuova generazione di vettori potenziati: nella foto il Titan 2b.</a:t>
            </a:r>
          </a:p>
        </p:txBody>
      </p:sp>
      <p:pic>
        <p:nvPicPr>
          <p:cNvPr id="179" name="gemprefl.jpeg" descr="gemprefl.jpeg"/>
          <p:cNvPicPr>
            <a:picLocks noChangeAspect="1"/>
          </p:cNvPicPr>
          <p:nvPr/>
        </p:nvPicPr>
        <p:blipFill>
          <a:blip r:embed="rId3">
            <a:extLst/>
          </a:blip>
          <a:stretch>
            <a:fillRect/>
          </a:stretch>
        </p:blipFill>
        <p:spPr>
          <a:xfrm>
            <a:off x="5105400" y="304800"/>
            <a:ext cx="3386138" cy="4114800"/>
          </a:xfrm>
          <a:prstGeom prst="rect">
            <a:avLst/>
          </a:prstGeom>
          <a:ln w="12700">
            <a:miter lim="400000"/>
          </a:ln>
        </p:spPr>
      </p:pic>
      <p:sp>
        <p:nvSpPr>
          <p:cNvPr id="180" name="Il vero nucleo del progetto era comunque il sofisticato modulo abitativo adatto ad ospitare due astronauti e dotato di ampia manovrabilità."/>
          <p:cNvSpPr/>
          <p:nvPr/>
        </p:nvSpPr>
        <p:spPr>
          <a:xfrm>
            <a:off x="3962400" y="4724400"/>
            <a:ext cx="4876800" cy="17929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Il vero nucleo del progetto era comunque il sofisticato modulo abitativo adatto ad ospitare due astronauti e dotato di ampia manovrabilità.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2" name="10073840.jpeg" descr="10073840.jpeg"/>
          <p:cNvPicPr>
            <a:picLocks noChangeAspect="1"/>
          </p:cNvPicPr>
          <p:nvPr/>
        </p:nvPicPr>
        <p:blipFill>
          <a:blip r:embed="rId2">
            <a:extLst/>
          </a:blip>
          <a:stretch>
            <a:fillRect/>
          </a:stretch>
        </p:blipFill>
        <p:spPr>
          <a:xfrm>
            <a:off x="4648200" y="3352800"/>
            <a:ext cx="4191000" cy="3143250"/>
          </a:xfrm>
          <a:prstGeom prst="rect">
            <a:avLst/>
          </a:prstGeom>
          <a:ln w="12700">
            <a:miter lim="400000"/>
          </a:ln>
        </p:spPr>
      </p:pic>
      <p:sp>
        <p:nvSpPr>
          <p:cNvPr id="183" name="Essenzialmente la maggior parte delle tecniche di manovra necessarie per portare a termine una missione spaziale sono state sperimentate con il modulo Gemini."/>
          <p:cNvSpPr/>
          <p:nvPr/>
        </p:nvSpPr>
        <p:spPr>
          <a:xfrm>
            <a:off x="4648200" y="381000"/>
            <a:ext cx="4038600" cy="21358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Essenzialmente la maggior parte delle tecniche di manovra necessarie per portare a termine una missione spaziale sono state sperimentate con il modulo Gemini.</a:t>
            </a:r>
          </a:p>
        </p:txBody>
      </p:sp>
      <p:pic>
        <p:nvPicPr>
          <p:cNvPr id="184" name="10073833.jpeg" descr="10073833.jpeg"/>
          <p:cNvPicPr>
            <a:picLocks noChangeAspect="1"/>
          </p:cNvPicPr>
          <p:nvPr/>
        </p:nvPicPr>
        <p:blipFill>
          <a:blip r:embed="rId3">
            <a:extLst/>
          </a:blip>
          <a:stretch>
            <a:fillRect/>
          </a:stretch>
        </p:blipFill>
        <p:spPr>
          <a:xfrm>
            <a:off x="304800" y="3390900"/>
            <a:ext cx="4114800" cy="3086100"/>
          </a:xfrm>
          <a:prstGeom prst="rect">
            <a:avLst/>
          </a:prstGeom>
          <a:ln w="12700">
            <a:miter lim="400000"/>
          </a:ln>
        </p:spPr>
      </p:pic>
      <p:pic>
        <p:nvPicPr>
          <p:cNvPr id="185" name="10073843.jpeg" descr="10073843.jpeg"/>
          <p:cNvPicPr>
            <a:picLocks noChangeAspect="1"/>
          </p:cNvPicPr>
          <p:nvPr/>
        </p:nvPicPr>
        <p:blipFill>
          <a:blip r:embed="rId4">
            <a:extLst/>
          </a:blip>
          <a:stretch>
            <a:fillRect/>
          </a:stretch>
        </p:blipFill>
        <p:spPr>
          <a:xfrm>
            <a:off x="304800" y="228600"/>
            <a:ext cx="4038600" cy="30289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10073859.jpeg" descr="10073859.jpeg"/>
          <p:cNvPicPr>
            <a:picLocks noChangeAspect="1"/>
          </p:cNvPicPr>
          <p:nvPr/>
        </p:nvPicPr>
        <p:blipFill>
          <a:blip r:embed="rId2">
            <a:extLst/>
          </a:blip>
          <a:stretch>
            <a:fillRect/>
          </a:stretch>
        </p:blipFill>
        <p:spPr>
          <a:xfrm>
            <a:off x="3657600" y="228600"/>
            <a:ext cx="5181600" cy="3886200"/>
          </a:xfrm>
          <a:prstGeom prst="rect">
            <a:avLst/>
          </a:prstGeom>
          <a:ln w="12700">
            <a:miter lim="400000"/>
          </a:ln>
        </p:spPr>
      </p:pic>
      <p:sp>
        <p:nvSpPr>
          <p:cNvPr id="188" name="Sopra:…"/>
          <p:cNvSpPr/>
          <p:nvPr/>
        </p:nvSpPr>
        <p:spPr>
          <a:xfrm>
            <a:off x="3962400" y="4953000"/>
            <a:ext cx="4724400" cy="12900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400"/>
              </a:spcBef>
              <a:defRPr>
                <a:solidFill>
                  <a:srgbClr val="0066FF"/>
                </a:solidFill>
              </a:defRPr>
            </a:pPr>
            <a:r>
              <a:t>Sopra:</a:t>
            </a:r>
          </a:p>
          <a:p>
            <a:pPr algn="just">
              <a:spcBef>
                <a:spcPts val="1400"/>
              </a:spcBef>
              <a:defRPr>
                <a:solidFill>
                  <a:srgbClr val="0066FF"/>
                </a:solidFill>
              </a:defRPr>
            </a:pPr>
            <a:r>
              <a:t>John Young, Virgil I. Grissom, Walter M. Schirra, Thomas P. Stafford.</a:t>
            </a:r>
          </a:p>
        </p:txBody>
      </p:sp>
      <p:pic>
        <p:nvPicPr>
          <p:cNvPr id="189" name="10073893.jpeg" descr="10073893.jpeg"/>
          <p:cNvPicPr>
            <a:picLocks noChangeAspect="1"/>
          </p:cNvPicPr>
          <p:nvPr/>
        </p:nvPicPr>
        <p:blipFill>
          <a:blip r:embed="rId3">
            <a:extLst/>
          </a:blip>
          <a:stretch>
            <a:fillRect/>
          </a:stretch>
        </p:blipFill>
        <p:spPr>
          <a:xfrm>
            <a:off x="228600" y="4229100"/>
            <a:ext cx="3200400" cy="2400300"/>
          </a:xfrm>
          <a:prstGeom prst="rect">
            <a:avLst/>
          </a:prstGeom>
          <a:ln w="12700">
            <a:miter lim="400000"/>
          </a:ln>
        </p:spPr>
      </p:pic>
      <p:sp>
        <p:nvSpPr>
          <p:cNvPr id="190" name="In basso:…"/>
          <p:cNvSpPr/>
          <p:nvPr/>
        </p:nvSpPr>
        <p:spPr>
          <a:xfrm>
            <a:off x="457200" y="457200"/>
            <a:ext cx="2514600" cy="16329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400"/>
              </a:spcBef>
              <a:defRPr>
                <a:solidFill>
                  <a:srgbClr val="0066FF"/>
                </a:solidFill>
              </a:defRPr>
            </a:pPr>
            <a:r>
              <a:t>In basso:</a:t>
            </a:r>
          </a:p>
          <a:p>
            <a:pPr>
              <a:spcBef>
                <a:spcPts val="1400"/>
              </a:spcBef>
              <a:defRPr>
                <a:solidFill>
                  <a:srgbClr val="0066FF"/>
                </a:solidFill>
              </a:defRPr>
            </a:pPr>
            <a:r>
              <a:t>Young e Grissom nel simulatore del Gemini 3.</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10073880.jpeg" descr="10073880.jpeg"/>
          <p:cNvPicPr>
            <a:picLocks noChangeAspect="1"/>
          </p:cNvPicPr>
          <p:nvPr/>
        </p:nvPicPr>
        <p:blipFill>
          <a:blip r:embed="rId2">
            <a:extLst/>
          </a:blip>
          <a:stretch>
            <a:fillRect/>
          </a:stretch>
        </p:blipFill>
        <p:spPr>
          <a:xfrm>
            <a:off x="152400" y="3524250"/>
            <a:ext cx="4343400" cy="3257550"/>
          </a:xfrm>
          <a:prstGeom prst="rect">
            <a:avLst/>
          </a:prstGeom>
          <a:ln w="12700">
            <a:miter lim="400000"/>
          </a:ln>
        </p:spPr>
      </p:pic>
      <p:pic>
        <p:nvPicPr>
          <p:cNvPr id="193" name="10073862.jpeg" descr="10073862.jpeg"/>
          <p:cNvPicPr>
            <a:picLocks noChangeAspect="1"/>
          </p:cNvPicPr>
          <p:nvPr/>
        </p:nvPicPr>
        <p:blipFill>
          <a:blip r:embed="rId3">
            <a:extLst/>
          </a:blip>
          <a:stretch>
            <a:fillRect/>
          </a:stretch>
        </p:blipFill>
        <p:spPr>
          <a:xfrm>
            <a:off x="152400" y="76200"/>
            <a:ext cx="4343400" cy="3257550"/>
          </a:xfrm>
          <a:prstGeom prst="rect">
            <a:avLst/>
          </a:prstGeom>
          <a:ln w="12700">
            <a:miter lim="400000"/>
          </a:ln>
        </p:spPr>
      </p:pic>
      <p:pic>
        <p:nvPicPr>
          <p:cNvPr id="194" name="10073885.jpeg" descr="10073885.jpeg"/>
          <p:cNvPicPr>
            <a:picLocks noChangeAspect="1"/>
          </p:cNvPicPr>
          <p:nvPr/>
        </p:nvPicPr>
        <p:blipFill>
          <a:blip r:embed="rId4">
            <a:extLst/>
          </a:blip>
          <a:stretch>
            <a:fillRect/>
          </a:stretch>
        </p:blipFill>
        <p:spPr>
          <a:xfrm>
            <a:off x="4724400" y="76200"/>
            <a:ext cx="4343400" cy="3257550"/>
          </a:xfrm>
          <a:prstGeom prst="rect">
            <a:avLst/>
          </a:prstGeom>
          <a:ln w="12700">
            <a:miter lim="400000"/>
          </a:ln>
        </p:spPr>
      </p:pic>
      <p:sp>
        <p:nvSpPr>
          <p:cNvPr id="195" name="E con la complessità della missione crescono anche le necessità di addestramento degli astronauti… ed in qualche caso anche i disagi dovuti alle necessità di più lunghe permanenze in orbita."/>
          <p:cNvSpPr/>
          <p:nvPr/>
        </p:nvSpPr>
        <p:spPr>
          <a:xfrm>
            <a:off x="4800600" y="3733800"/>
            <a:ext cx="4114800" cy="24787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E con la complessità della missione crescono anche le necessità di addestramento degli astronauti… ed in qualche caso anche i disagi dovuti alle necessità di più lunghe permanenze in orbita.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7" name="10073935.jpeg" descr="10073935.jpeg"/>
          <p:cNvPicPr>
            <a:picLocks noChangeAspect="1"/>
          </p:cNvPicPr>
          <p:nvPr/>
        </p:nvPicPr>
        <p:blipFill>
          <a:blip r:embed="rId2">
            <a:extLst/>
          </a:blip>
          <a:stretch>
            <a:fillRect/>
          </a:stretch>
        </p:blipFill>
        <p:spPr>
          <a:xfrm>
            <a:off x="228600" y="228600"/>
            <a:ext cx="4191000" cy="3143250"/>
          </a:xfrm>
          <a:prstGeom prst="rect">
            <a:avLst/>
          </a:prstGeom>
          <a:ln w="12700">
            <a:miter lim="400000"/>
          </a:ln>
        </p:spPr>
      </p:pic>
      <p:pic>
        <p:nvPicPr>
          <p:cNvPr id="198" name="10073932.jpeg" descr="10073932.jpeg"/>
          <p:cNvPicPr>
            <a:picLocks noChangeAspect="1"/>
          </p:cNvPicPr>
          <p:nvPr/>
        </p:nvPicPr>
        <p:blipFill>
          <a:blip r:embed="rId3">
            <a:extLst/>
          </a:blip>
          <a:stretch>
            <a:fillRect/>
          </a:stretch>
        </p:blipFill>
        <p:spPr>
          <a:xfrm>
            <a:off x="152400" y="3581400"/>
            <a:ext cx="4267200" cy="3200400"/>
          </a:xfrm>
          <a:prstGeom prst="rect">
            <a:avLst/>
          </a:prstGeom>
          <a:ln w="12700">
            <a:miter lim="400000"/>
          </a:ln>
        </p:spPr>
      </p:pic>
      <p:sp>
        <p:nvSpPr>
          <p:cNvPr id="199" name="Un capitolo a parte merita la struttura di terra che con le missioni Gemini comincia ad assumere sempre di più la conformazione che vedremo nelle missioni Apollo.…"/>
          <p:cNvSpPr/>
          <p:nvPr/>
        </p:nvSpPr>
        <p:spPr>
          <a:xfrm>
            <a:off x="4800600" y="2362200"/>
            <a:ext cx="4114800" cy="40332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400"/>
              </a:spcBef>
              <a:defRPr>
                <a:solidFill>
                  <a:srgbClr val="0066FF"/>
                </a:solidFill>
              </a:defRPr>
            </a:pPr>
            <a:r>
              <a:t>Un capitolo a parte merita la struttura di terra che con le missioni Gemini comincia ad assumere sempre di più la conformazione che vedremo nelle missioni Apollo. </a:t>
            </a:r>
          </a:p>
          <a:p>
            <a:pPr algn="just">
              <a:spcBef>
                <a:spcPts val="1400"/>
              </a:spcBef>
              <a:defRPr>
                <a:solidFill>
                  <a:srgbClr val="0066FF"/>
                </a:solidFill>
              </a:defRPr>
            </a:pPr>
            <a:r>
              <a:t>Ad di là della retorica, e senza nulla togliere al valore dei primi astronauti, è qui che risiede il cuore ed il cervello delle prime missioni spaziali.</a:t>
            </a:r>
          </a:p>
        </p:txBody>
      </p:sp>
      <p:sp>
        <p:nvSpPr>
          <p:cNvPr id="200" name="Il Centro Controllo Missione"/>
          <p:cNvSpPr/>
          <p:nvPr/>
        </p:nvSpPr>
        <p:spPr>
          <a:xfrm>
            <a:off x="4876800" y="457200"/>
            <a:ext cx="3810000" cy="1013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solidFill>
                  <a:schemeClr val="accent2"/>
                </a:solidFill>
                <a:effectLst>
                  <a:outerShdw sx="100000" sy="100000" kx="0" ky="0" algn="b" rotWithShape="0" blurRad="12700" dist="25400" dir="2700000">
                    <a:srgbClr val="000000"/>
                  </a:outerShdw>
                </a:effectLst>
              </a:defRPr>
            </a:lvl1pPr>
          </a:lstStyle>
          <a:p>
            <a:pPr/>
            <a:r>
              <a:t>Il Centro Controllo Missione</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La storia del progetto"/>
          <p:cNvSpPr/>
          <p:nvPr>
            <p:ph type="title"/>
          </p:nvPr>
        </p:nvSpPr>
        <p:spPr>
          <a:xfrm>
            <a:off x="381000" y="228600"/>
            <a:ext cx="8382000" cy="838200"/>
          </a:xfrm>
          <a:prstGeom prst="rect">
            <a:avLst/>
          </a:prstGeom>
        </p:spPr>
        <p:txBody>
          <a:bodyPr/>
          <a:lstStyle>
            <a:lvl1pPr>
              <a:defRPr>
                <a:solidFill>
                  <a:schemeClr val="accent2"/>
                </a:solidFill>
                <a:effectLst>
                  <a:outerShdw sx="100000" sy="100000" kx="0" ky="0" algn="b" rotWithShape="0" blurRad="12700" dist="25400" dir="2700000">
                    <a:srgbClr val="000000"/>
                  </a:outerShdw>
                </a:effectLst>
              </a:defRPr>
            </a:lvl1pPr>
          </a:lstStyle>
          <a:p>
            <a:pPr/>
            <a:r>
              <a:t>La storia del progetto</a:t>
            </a:r>
          </a:p>
        </p:txBody>
      </p:sp>
      <p:sp>
        <p:nvSpPr>
          <p:cNvPr id="203" name="24 aprile 1959. La NASA finanzia ricerche per stuadiare il problema di come far attraccare (“rendezvous”) due navicelle nello spazio…"/>
          <p:cNvSpPr/>
          <p:nvPr/>
        </p:nvSpPr>
        <p:spPr>
          <a:xfrm>
            <a:off x="228600" y="1981200"/>
            <a:ext cx="8610600" cy="3269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Font typeface="Symbol"/>
              <a:buChar char="·"/>
              <a:defRPr b="1">
                <a:solidFill>
                  <a:srgbClr val="0066FF"/>
                </a:solidFill>
              </a:defRPr>
            </a:pPr>
            <a:r>
              <a:t>24 aprile 1959. La NASA finanzia ricerche per stuadiare il problema di come far attraccare (“rendezvous”) due navicelle nello spazio</a:t>
            </a:r>
          </a:p>
          <a:p>
            <a:pPr algn="just">
              <a:spcBef>
                <a:spcPts val="500"/>
              </a:spcBef>
              <a:buSzPct val="100000"/>
              <a:buFont typeface="Symbol"/>
              <a:buChar char="·"/>
              <a:defRPr b="1">
                <a:solidFill>
                  <a:srgbClr val="0066FF"/>
                </a:solidFill>
              </a:defRPr>
            </a:pPr>
            <a:r>
              <a:t>01 augusto 1961. La McDonnell prepara la proposta finale per la Gemini.</a:t>
            </a:r>
          </a:p>
          <a:p>
            <a:pPr algn="just">
              <a:spcBef>
                <a:spcPts val="500"/>
              </a:spcBef>
              <a:buSzPct val="100000"/>
              <a:buFont typeface="Symbol"/>
              <a:buChar char="·"/>
              <a:defRPr b="1">
                <a:solidFill>
                  <a:srgbClr val="0066FF"/>
                </a:solidFill>
              </a:defRPr>
            </a:pPr>
            <a:r>
              <a:t>28 dicembre 1961. Primi test a terra per il vettore  Titan 2.</a:t>
            </a:r>
          </a:p>
          <a:p>
            <a:pPr algn="just">
              <a:spcBef>
                <a:spcPts val="500"/>
              </a:spcBef>
              <a:buSzPct val="100000"/>
              <a:buFont typeface="Symbol"/>
              <a:buChar char="·"/>
              <a:defRPr b="1">
                <a:solidFill>
                  <a:srgbClr val="0066FF"/>
                </a:solidFill>
              </a:defRPr>
            </a:pPr>
            <a:r>
              <a:t>08 aprile 1964. La Gemini 1</a:t>
            </a:r>
          </a:p>
          <a:p>
            <a:pPr lvl="1" marL="457200" indent="0" algn="just">
              <a:spcBef>
                <a:spcPts val="500"/>
              </a:spcBef>
              <a:buSzPct val="100000"/>
              <a:buFont typeface="Symbol"/>
              <a:buChar char="·"/>
              <a:defRPr sz="1800">
                <a:solidFill>
                  <a:srgbClr val="0066FF"/>
                </a:solidFill>
              </a:defRPr>
            </a:pPr>
            <a:r>
              <a:t> La prima missione Gemini si trattava di un lancio senza equipaggio allo scopo di verificare la capacità del vettore di porre in orbita l’intera struttura.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19 gennaio 1965. La Gemini 2.…"/>
          <p:cNvSpPr/>
          <p:nvPr/>
        </p:nvSpPr>
        <p:spPr>
          <a:xfrm>
            <a:off x="355600" y="1536700"/>
            <a:ext cx="8458200" cy="32948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Font typeface="Symbol"/>
              <a:buChar char="·"/>
              <a:defRPr b="1">
                <a:solidFill>
                  <a:srgbClr val="0066FF"/>
                </a:solidFill>
              </a:defRPr>
            </a:pPr>
            <a:r>
              <a:t>19 gennaio 1965. La Gemini 2.</a:t>
            </a:r>
          </a:p>
          <a:p>
            <a:pPr lvl="1" marL="457200" indent="0" algn="just">
              <a:spcBef>
                <a:spcPts val="500"/>
              </a:spcBef>
              <a:buSzPct val="100000"/>
              <a:buFont typeface="Symbol"/>
              <a:buChar char="·"/>
              <a:defRPr b="1" sz="1800">
                <a:solidFill>
                  <a:srgbClr val="0066FF"/>
                </a:solidFill>
              </a:defRPr>
            </a:pPr>
            <a:r>
              <a:t> </a:t>
            </a:r>
            <a:r>
              <a:rPr b="0"/>
              <a:t>Anche la seconda missione Gemini non era abitata. Lo scopo di questa missione era verificare la capacità della navicella di resistere allo stress termico del rientro.</a:t>
            </a:r>
          </a:p>
          <a:p>
            <a:pPr algn="just">
              <a:spcBef>
                <a:spcPts val="500"/>
              </a:spcBef>
              <a:buSzPct val="100000"/>
              <a:buFont typeface="Symbol"/>
              <a:buChar char="·"/>
              <a:defRPr b="1">
                <a:solidFill>
                  <a:srgbClr val="0066FF"/>
                </a:solidFill>
              </a:defRPr>
            </a:pPr>
            <a:r>
              <a:t>23 marzo 1965. La Gemini 3. </a:t>
            </a:r>
          </a:p>
          <a:p>
            <a:pPr lvl="1" marL="457200" indent="0" algn="just">
              <a:spcBef>
                <a:spcPts val="500"/>
              </a:spcBef>
              <a:buSzPct val="100000"/>
              <a:buFont typeface="Symbol"/>
              <a:buChar char="·"/>
              <a:defRPr sz="1800">
                <a:solidFill>
                  <a:srgbClr val="0066FF"/>
                </a:solidFill>
              </a:defRPr>
            </a:pPr>
            <a:r>
              <a:t>Si tratta della prima missione abitata. Gli astronauti Grissom e Young dopo essere entati in orbita sono stati in grado di far rientrare la loro navicella nell’Atlantico. </a:t>
            </a:r>
          </a:p>
          <a:p>
            <a:pPr algn="just">
              <a:spcBef>
                <a:spcPts val="500"/>
              </a:spcBef>
              <a:buSzPct val="100000"/>
              <a:buFont typeface="Symbol"/>
              <a:buChar char="·"/>
              <a:defRPr b="1">
                <a:solidFill>
                  <a:srgbClr val="0066FF"/>
                </a:solidFill>
              </a:defRPr>
            </a:pPr>
            <a:r>
              <a:t>03 giugno 1965. La Gemini 4.</a:t>
            </a:r>
          </a:p>
          <a:p>
            <a:pPr lvl="1" marL="457200" indent="0" algn="just">
              <a:spcBef>
                <a:spcPts val="500"/>
              </a:spcBef>
              <a:buSzPct val="100000"/>
              <a:buFont typeface="Symbol"/>
              <a:buChar char="·"/>
              <a:defRPr sz="1800">
                <a:solidFill>
                  <a:srgbClr val="0066FF"/>
                </a:solidFill>
              </a:defRPr>
            </a:pPr>
            <a:r>
              <a:t>Durante questa missione abitata si è sperimentata una permanenza prolungata nello spazio: 4 giorni. Inoltre sono state compiute attività extraveicolari (EVA) e prove di avvicinamento ed allontanamento con il secondo stadio del vettore di lancio.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Le basi fisiche del volo spaziale"/>
          <p:cNvSpPr/>
          <p:nvPr>
            <p:ph type="title"/>
          </p:nvPr>
        </p:nvSpPr>
        <p:spPr>
          <a:xfrm>
            <a:off x="609600" y="304799"/>
            <a:ext cx="7772400" cy="1143002"/>
          </a:xfrm>
          <a:prstGeom prst="rect">
            <a:avLst/>
          </a:prstGeom>
        </p:spPr>
        <p:txBody>
          <a:bodyPr/>
          <a:lstStyle>
            <a:lvl1pPr>
              <a:defRPr>
                <a:solidFill>
                  <a:schemeClr val="accent2"/>
                </a:solidFill>
                <a:effectLst>
                  <a:outerShdw sx="100000" sy="100000" kx="0" ky="0" algn="b" rotWithShape="0" blurRad="12700" dist="25400" dir="2700000">
                    <a:srgbClr val="000000"/>
                  </a:outerShdw>
                </a:effectLst>
              </a:defRPr>
            </a:lvl1pPr>
          </a:lstStyle>
          <a:p>
            <a:pPr/>
            <a:r>
              <a:t>Le basi fisiche del volo spaziale</a:t>
            </a:r>
          </a:p>
        </p:txBody>
      </p:sp>
      <p:sp>
        <p:nvSpPr>
          <p:cNvPr id="44" name="I principi scientifici che hanno consentito i lanci di satelliti intorno alla Terra, di veicoli sulla Luna, di sonde intorno a Marte, a Venere, sono noti già da più di due secoli. Furono enunciati da Newton, che scoprì le leggi della gravitazione universale. E ne esistevano già le premesse nelle scoperte di Galileo e Keplero."/>
          <p:cNvSpPr/>
          <p:nvPr/>
        </p:nvSpPr>
        <p:spPr>
          <a:xfrm>
            <a:off x="381000" y="1752600"/>
            <a:ext cx="8534400" cy="2542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defRPr b="1">
                <a:solidFill>
                  <a:srgbClr val="0066FF"/>
                </a:solidFill>
              </a:defRPr>
            </a:lvl1pPr>
          </a:lstStyle>
          <a:p>
            <a:pPr/>
            <a:r>
              <a:t>I principi scientifici che hanno consentito i lanci di satelliti intorno alla Terra, di veicoli sulla Luna, di sonde intorno a Marte, a Venere, sono noti già da più di due secoli. Furono enunciati da Newton, che scoprì le leggi della gravitazione universale. E ne esistevano già le premesse nelle scoperte di Galileo e Keplero.</a:t>
            </a:r>
          </a:p>
        </p:txBody>
      </p:sp>
      <p:pic>
        <p:nvPicPr>
          <p:cNvPr id="45" name="newton.jpeg" descr="newton.jpeg"/>
          <p:cNvPicPr>
            <a:picLocks noChangeAspect="1"/>
          </p:cNvPicPr>
          <p:nvPr/>
        </p:nvPicPr>
        <p:blipFill>
          <a:blip r:embed="rId2">
            <a:extLst/>
          </a:blip>
          <a:stretch>
            <a:fillRect/>
          </a:stretch>
        </p:blipFill>
        <p:spPr>
          <a:xfrm>
            <a:off x="1030287" y="4394200"/>
            <a:ext cx="1712913" cy="2159000"/>
          </a:xfrm>
          <a:prstGeom prst="rect">
            <a:avLst/>
          </a:prstGeom>
          <a:ln w="12700">
            <a:miter lim="400000"/>
          </a:ln>
        </p:spPr>
      </p:pic>
      <p:pic>
        <p:nvPicPr>
          <p:cNvPr id="46" name="galileo.jpeg" descr="galileo.jpeg"/>
          <p:cNvPicPr>
            <a:picLocks noChangeAspect="1"/>
          </p:cNvPicPr>
          <p:nvPr/>
        </p:nvPicPr>
        <p:blipFill>
          <a:blip r:embed="rId3">
            <a:extLst/>
          </a:blip>
          <a:stretch>
            <a:fillRect/>
          </a:stretch>
        </p:blipFill>
        <p:spPr>
          <a:xfrm>
            <a:off x="3352800" y="4397375"/>
            <a:ext cx="1917700" cy="2155825"/>
          </a:xfrm>
          <a:prstGeom prst="rect">
            <a:avLst/>
          </a:prstGeom>
          <a:ln w="12700">
            <a:miter lim="400000"/>
          </a:ln>
        </p:spPr>
      </p:pic>
      <p:pic>
        <p:nvPicPr>
          <p:cNvPr id="47" name="keplero.jpeg" descr="keplero.jpeg"/>
          <p:cNvPicPr>
            <a:picLocks noChangeAspect="1"/>
          </p:cNvPicPr>
          <p:nvPr/>
        </p:nvPicPr>
        <p:blipFill>
          <a:blip r:embed="rId4">
            <a:extLst/>
          </a:blip>
          <a:stretch>
            <a:fillRect/>
          </a:stretch>
        </p:blipFill>
        <p:spPr>
          <a:xfrm>
            <a:off x="5867400" y="4403725"/>
            <a:ext cx="2000250" cy="21494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10074017.jpeg" descr="10074017.jpeg"/>
          <p:cNvPicPr>
            <a:picLocks noChangeAspect="1"/>
          </p:cNvPicPr>
          <p:nvPr/>
        </p:nvPicPr>
        <p:blipFill>
          <a:blip r:embed="rId2">
            <a:extLst/>
          </a:blip>
          <a:srcRect l="0" t="160" r="1968" b="1112"/>
          <a:stretch>
            <a:fillRect/>
          </a:stretch>
        </p:blipFill>
        <p:spPr>
          <a:xfrm>
            <a:off x="1399338" y="317499"/>
            <a:ext cx="6780306" cy="5121320"/>
          </a:xfrm>
          <a:prstGeom prst="rect">
            <a:avLst/>
          </a:prstGeom>
          <a:ln w="12700">
            <a:miter lim="400000"/>
          </a:ln>
        </p:spPr>
      </p:pic>
      <p:sp>
        <p:nvSpPr>
          <p:cNvPr id="208" name="Edward White durante la prima EVA compiuta durante la missione Gemini 4."/>
          <p:cNvSpPr/>
          <p:nvPr/>
        </p:nvSpPr>
        <p:spPr>
          <a:xfrm>
            <a:off x="368300" y="5664200"/>
            <a:ext cx="8317856"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0066FF"/>
                </a:solidFill>
              </a:defRPr>
            </a:lvl1pPr>
          </a:lstStyle>
          <a:p>
            <a:pPr/>
            <a:r>
              <a:t>Edward White durante la prima EVA compiuta durante la missione Gemini 4.</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21 agosto 1965. La Gemini 5.…"/>
          <p:cNvSpPr/>
          <p:nvPr/>
        </p:nvSpPr>
        <p:spPr>
          <a:xfrm>
            <a:off x="254000" y="1600200"/>
            <a:ext cx="8686800" cy="32948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Font typeface="Symbol"/>
              <a:buChar char="·"/>
              <a:defRPr b="1">
                <a:solidFill>
                  <a:srgbClr val="0066FF"/>
                </a:solidFill>
              </a:defRPr>
            </a:pPr>
            <a:r>
              <a:t>21 agosto 1965. La Gemini 5.</a:t>
            </a:r>
          </a:p>
          <a:p>
            <a:pPr lvl="1" marL="457200" indent="0" algn="just">
              <a:spcBef>
                <a:spcPts val="500"/>
              </a:spcBef>
              <a:buSzPct val="100000"/>
              <a:buFont typeface="Symbol"/>
              <a:buChar char="·"/>
              <a:defRPr sz="1800">
                <a:solidFill>
                  <a:srgbClr val="0066FF"/>
                </a:solidFill>
              </a:defRPr>
            </a:pPr>
            <a:r>
              <a:t>Altra missione di lunga durata. Ben 8 giorni. Non ci furono nuove manovre, ma le varie tecniche sono state messe a punto con numerosi esperimenti. Fu la prima missione a dimostrare la capacità di far sopravvivere un equipaggio per il tempo necessario per condurre a termine una missione lunare. </a:t>
            </a:r>
          </a:p>
          <a:p>
            <a:pPr algn="just">
              <a:spcBef>
                <a:spcPts val="500"/>
              </a:spcBef>
              <a:buSzPct val="100000"/>
              <a:buFont typeface="Symbol"/>
              <a:buChar char="·"/>
              <a:defRPr b="1">
                <a:solidFill>
                  <a:srgbClr val="0066FF"/>
                </a:solidFill>
              </a:defRPr>
            </a:pPr>
            <a:r>
              <a:t>04 dicembre 1965. La Gemini 7.</a:t>
            </a:r>
          </a:p>
          <a:p>
            <a:pPr lvl="1" marL="457200" indent="0" algn="just">
              <a:spcBef>
                <a:spcPts val="500"/>
              </a:spcBef>
              <a:buSzPct val="100000"/>
              <a:buFont typeface="Symbol"/>
              <a:buChar char="·"/>
              <a:defRPr sz="1800">
                <a:solidFill>
                  <a:srgbClr val="0066FF"/>
                </a:solidFill>
              </a:defRPr>
            </a:pPr>
            <a:r>
              <a:t>14 giorni in orbita e numerosi rendezvous con il secondo stadio del veicolo di lancio. </a:t>
            </a:r>
          </a:p>
          <a:p>
            <a:pPr algn="just">
              <a:spcBef>
                <a:spcPts val="500"/>
              </a:spcBef>
              <a:buSzPct val="100000"/>
              <a:buFont typeface="Symbol"/>
              <a:buChar char="·"/>
              <a:defRPr b="1">
                <a:solidFill>
                  <a:srgbClr val="0066FF"/>
                </a:solidFill>
              </a:defRPr>
            </a:pPr>
            <a:r>
              <a:t>15 dicembre 1965. La Gemini 6.</a:t>
            </a:r>
          </a:p>
          <a:p>
            <a:pPr lvl="1" marL="457200" indent="0" algn="just">
              <a:spcBef>
                <a:spcPts val="500"/>
              </a:spcBef>
              <a:buSzPct val="100000"/>
              <a:buFont typeface="Symbol"/>
              <a:buChar char="·"/>
              <a:defRPr sz="1800">
                <a:solidFill>
                  <a:srgbClr val="0066FF"/>
                </a:solidFill>
              </a:defRPr>
            </a:pPr>
            <a:r>
              <a:t>Lo scopo principale di questa missione era quello di compiere approcci alla Gemini 7, si è trattata quindi di una missione congiunta molto spettacolare.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2" name="10074246.jpeg" descr="10074246.jpeg"/>
          <p:cNvPicPr>
            <a:picLocks noChangeAspect="1"/>
          </p:cNvPicPr>
          <p:nvPr/>
        </p:nvPicPr>
        <p:blipFill>
          <a:blip r:embed="rId2">
            <a:extLst/>
          </a:blip>
          <a:stretch>
            <a:fillRect/>
          </a:stretch>
        </p:blipFill>
        <p:spPr>
          <a:xfrm>
            <a:off x="4648200" y="76200"/>
            <a:ext cx="4419600" cy="3314700"/>
          </a:xfrm>
          <a:prstGeom prst="rect">
            <a:avLst/>
          </a:prstGeom>
          <a:ln w="12700">
            <a:miter lim="400000"/>
          </a:ln>
        </p:spPr>
      </p:pic>
      <p:pic>
        <p:nvPicPr>
          <p:cNvPr id="213" name="10074249.jpeg" descr="10074249.jpeg"/>
          <p:cNvPicPr>
            <a:picLocks noChangeAspect="1"/>
          </p:cNvPicPr>
          <p:nvPr/>
        </p:nvPicPr>
        <p:blipFill>
          <a:blip r:embed="rId3">
            <a:extLst/>
          </a:blip>
          <a:stretch>
            <a:fillRect/>
          </a:stretch>
        </p:blipFill>
        <p:spPr>
          <a:xfrm>
            <a:off x="4648200" y="3467100"/>
            <a:ext cx="4419600" cy="3314700"/>
          </a:xfrm>
          <a:prstGeom prst="rect">
            <a:avLst/>
          </a:prstGeom>
          <a:ln w="12700">
            <a:miter lim="400000"/>
          </a:ln>
        </p:spPr>
      </p:pic>
      <p:pic>
        <p:nvPicPr>
          <p:cNvPr id="214" name="10074243.jpeg" descr="10074243.jpeg"/>
          <p:cNvPicPr>
            <a:picLocks noChangeAspect="1"/>
          </p:cNvPicPr>
          <p:nvPr/>
        </p:nvPicPr>
        <p:blipFill>
          <a:blip r:embed="rId4">
            <a:extLst/>
          </a:blip>
          <a:stretch>
            <a:fillRect/>
          </a:stretch>
        </p:blipFill>
        <p:spPr>
          <a:xfrm>
            <a:off x="76200" y="3467100"/>
            <a:ext cx="4419600" cy="3314700"/>
          </a:xfrm>
          <a:prstGeom prst="rect">
            <a:avLst/>
          </a:prstGeom>
          <a:ln w="12700">
            <a:miter lim="400000"/>
          </a:ln>
        </p:spPr>
      </p:pic>
      <p:sp>
        <p:nvSpPr>
          <p:cNvPr id="215" name="Varie immagini del rendezvous fra la Gemini 6 e la Gemini 7."/>
          <p:cNvSpPr/>
          <p:nvPr/>
        </p:nvSpPr>
        <p:spPr>
          <a:xfrm>
            <a:off x="304800" y="1295400"/>
            <a:ext cx="4191000"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Varie immagini del rendezvous fra la Gemini 6 e la Gemini 7.</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16 marzo 1966. La Gemini 8.…"/>
          <p:cNvSpPr/>
          <p:nvPr/>
        </p:nvSpPr>
        <p:spPr>
          <a:xfrm>
            <a:off x="190500" y="1371600"/>
            <a:ext cx="8686800" cy="43431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Font typeface="Symbol"/>
              <a:buChar char="·"/>
              <a:defRPr b="1">
                <a:solidFill>
                  <a:srgbClr val="0066FF"/>
                </a:solidFill>
              </a:defRPr>
            </a:pPr>
            <a:r>
              <a:t>16 marzo 1966. La Gemini 8.</a:t>
            </a:r>
          </a:p>
          <a:p>
            <a:pPr lvl="1" marL="457200" indent="0" algn="just">
              <a:spcBef>
                <a:spcPts val="500"/>
              </a:spcBef>
              <a:buSzPct val="100000"/>
              <a:buFont typeface="Symbol"/>
              <a:buChar char="·"/>
              <a:defRPr sz="1800">
                <a:solidFill>
                  <a:srgbClr val="0066FF"/>
                </a:solidFill>
              </a:defRPr>
            </a:pPr>
            <a:r>
              <a:t>E’ stata la prima missione comandata da Neil A. Armstrong, il futuro primo uomo sulla Luna. L’altro astronauta era David R. Scott. A parte la prosecuzione di numerosi test sulle varie manovre fu la missione in cui avvenne il primo malfunzionamento grave. Durante una prova di attracco gli astronauti dovettero intervenire manualmente per rimettere in assetto la navicella in quanto il sistema automatico di controllo fallì. </a:t>
            </a:r>
          </a:p>
          <a:p>
            <a:pPr algn="just">
              <a:spcBef>
                <a:spcPts val="500"/>
              </a:spcBef>
              <a:buSzPct val="100000"/>
              <a:buFont typeface="Symbol"/>
              <a:buChar char="·"/>
              <a:defRPr b="1">
                <a:solidFill>
                  <a:srgbClr val="0066FF"/>
                </a:solidFill>
              </a:defRPr>
            </a:pPr>
            <a:r>
              <a:t>03 giugno 1966. La Gemini 9.</a:t>
            </a:r>
          </a:p>
          <a:p>
            <a:pPr lvl="1" marL="457200" indent="0" algn="just">
              <a:spcBef>
                <a:spcPts val="500"/>
              </a:spcBef>
              <a:buSzPct val="100000"/>
              <a:buFont typeface="Symbol"/>
              <a:buChar char="·"/>
              <a:defRPr sz="1800">
                <a:solidFill>
                  <a:srgbClr val="0066FF"/>
                </a:solidFill>
              </a:defRPr>
            </a:pPr>
            <a:r>
              <a:t>Altre prove di attracco simulando varie possibili situazioni.</a:t>
            </a:r>
          </a:p>
          <a:p>
            <a:pPr algn="just">
              <a:spcBef>
                <a:spcPts val="500"/>
              </a:spcBef>
              <a:buSzPct val="100000"/>
              <a:buFont typeface="Symbol"/>
              <a:buChar char="·"/>
              <a:defRPr b="1">
                <a:solidFill>
                  <a:srgbClr val="0066FF"/>
                </a:solidFill>
              </a:defRPr>
            </a:pPr>
            <a:r>
              <a:t>18 luglio 1966. La Gemini 10.</a:t>
            </a:r>
          </a:p>
          <a:p>
            <a:pPr lvl="1" marL="457200" indent="0" algn="just">
              <a:spcBef>
                <a:spcPts val="500"/>
              </a:spcBef>
              <a:buSzPct val="100000"/>
              <a:buFont typeface="Symbol"/>
              <a:buChar char="·"/>
              <a:defRPr sz="1800">
                <a:solidFill>
                  <a:srgbClr val="0066FF"/>
                </a:solidFill>
              </a:defRPr>
            </a:pPr>
            <a:r>
              <a:t>Altre prove e verifiche sempre più complesse e diverse EVA.</a:t>
            </a:r>
          </a:p>
          <a:p>
            <a:pPr>
              <a:spcBef>
                <a:spcPts val="1400"/>
              </a:spcBef>
              <a:defRPr>
                <a:solidFill>
                  <a:srgbClr val="0066FF"/>
                </a:solidFill>
              </a:defRPr>
            </a:pP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10074270.jpeg" descr="10074270.jpeg"/>
          <p:cNvPicPr>
            <a:picLocks noChangeAspect="1"/>
          </p:cNvPicPr>
          <p:nvPr/>
        </p:nvPicPr>
        <p:blipFill>
          <a:blip r:embed="rId2">
            <a:extLst/>
          </a:blip>
          <a:stretch>
            <a:fillRect/>
          </a:stretch>
        </p:blipFill>
        <p:spPr>
          <a:xfrm>
            <a:off x="76200" y="76200"/>
            <a:ext cx="4953000" cy="3714750"/>
          </a:xfrm>
          <a:prstGeom prst="rect">
            <a:avLst/>
          </a:prstGeom>
          <a:ln w="12700">
            <a:miter lim="400000"/>
          </a:ln>
        </p:spPr>
      </p:pic>
      <p:pic>
        <p:nvPicPr>
          <p:cNvPr id="220" name="10074293.jpeg" descr="10074293.jpeg"/>
          <p:cNvPicPr>
            <a:picLocks noChangeAspect="1"/>
          </p:cNvPicPr>
          <p:nvPr/>
        </p:nvPicPr>
        <p:blipFill>
          <a:blip r:embed="rId3">
            <a:extLst/>
          </a:blip>
          <a:srcRect l="17716" t="0" r="17716" b="0"/>
          <a:stretch>
            <a:fillRect/>
          </a:stretch>
        </p:blipFill>
        <p:spPr>
          <a:xfrm>
            <a:off x="5130800" y="76200"/>
            <a:ext cx="3937001" cy="4572000"/>
          </a:xfrm>
          <a:prstGeom prst="rect">
            <a:avLst/>
          </a:prstGeom>
          <a:ln w="12700">
            <a:miter lim="400000"/>
          </a:ln>
        </p:spPr>
      </p:pic>
      <p:sp>
        <p:nvSpPr>
          <p:cNvPr id="221" name="Gli astronauti Armstrong e Scott in una foto ufficiale e durante la preparazione pre-lancio."/>
          <p:cNvSpPr/>
          <p:nvPr/>
        </p:nvSpPr>
        <p:spPr>
          <a:xfrm>
            <a:off x="406400" y="4686300"/>
            <a:ext cx="4343400" cy="11071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400"/>
              </a:spcBef>
              <a:defRPr>
                <a:solidFill>
                  <a:srgbClr val="0066FF"/>
                </a:solidFill>
              </a:defRPr>
            </a:lvl1pPr>
          </a:lstStyle>
          <a:p>
            <a:pPr/>
            <a:r>
              <a:t>Gli astronauti Armstrong e Scott in una foto ufficiale e durante la preparazione pre-lancio.</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12 settembre 1966. La Gemini 11.…"/>
          <p:cNvSpPr/>
          <p:nvPr/>
        </p:nvSpPr>
        <p:spPr>
          <a:xfrm>
            <a:off x="241300" y="561975"/>
            <a:ext cx="8610600" cy="28249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Font typeface="Symbol"/>
              <a:buChar char="·"/>
              <a:defRPr>
                <a:solidFill>
                  <a:srgbClr val="0066FF"/>
                </a:solidFill>
              </a:defRPr>
            </a:pPr>
            <a:r>
              <a:t> </a:t>
            </a:r>
            <a:r>
              <a:rPr b="1"/>
              <a:t>12 settembre 1966. La Gemini 11.</a:t>
            </a:r>
            <a:endParaRPr b="1"/>
          </a:p>
          <a:p>
            <a:pPr lvl="1" marL="457200" indent="0" algn="just">
              <a:spcBef>
                <a:spcPts val="500"/>
              </a:spcBef>
              <a:buSzPct val="100000"/>
              <a:buFont typeface="Symbol"/>
              <a:buChar char="·"/>
              <a:defRPr sz="1800">
                <a:solidFill>
                  <a:srgbClr val="0066FF"/>
                </a:solidFill>
              </a:defRPr>
            </a:pPr>
            <a:r>
              <a:t>Spettacolari EVA con anche un cavo fissato fra la navicella ed il secondo stadio del vettore utilizzato come obiettivo. Avendo raggiunto l’altezza orbitale di 800km la Gemini 11 fu in grado di produrre le prime immagini nelle quali la Terra era chiaramente visibile come sfera.</a:t>
            </a:r>
          </a:p>
          <a:p>
            <a:pPr algn="just">
              <a:spcBef>
                <a:spcPts val="500"/>
              </a:spcBef>
              <a:buSzPct val="100000"/>
              <a:buFont typeface="Symbol"/>
              <a:buChar char="·"/>
              <a:defRPr b="1">
                <a:solidFill>
                  <a:srgbClr val="0066FF"/>
                </a:solidFill>
              </a:defRPr>
            </a:pPr>
            <a:r>
              <a:t>11 novembre 1966. La Gemini 12. </a:t>
            </a:r>
          </a:p>
          <a:p>
            <a:pPr lvl="1" marL="457200" indent="0" algn="just">
              <a:spcBef>
                <a:spcPts val="500"/>
              </a:spcBef>
              <a:buSzPct val="100000"/>
              <a:buFont typeface="Symbol"/>
              <a:buChar char="·"/>
              <a:defRPr sz="1800">
                <a:solidFill>
                  <a:srgbClr val="0066FF"/>
                </a:solidFill>
              </a:defRPr>
            </a:pPr>
            <a:r>
              <a:t>Praticamente una completa simulazione delle procedure previste per il programma Apollo. Gli astronauti a bordo di questa missione sono stati James Lovell e Edwin Aldrin.</a:t>
            </a:r>
          </a:p>
        </p:txBody>
      </p:sp>
      <p:pic>
        <p:nvPicPr>
          <p:cNvPr id="224" name="10074590.jpeg" descr="10074590.jpeg"/>
          <p:cNvPicPr>
            <a:picLocks noChangeAspect="1"/>
          </p:cNvPicPr>
          <p:nvPr/>
        </p:nvPicPr>
        <p:blipFill>
          <a:blip r:embed="rId2">
            <a:extLst/>
          </a:blip>
          <a:stretch>
            <a:fillRect/>
          </a:stretch>
        </p:blipFill>
        <p:spPr>
          <a:xfrm>
            <a:off x="1371600" y="4324350"/>
            <a:ext cx="3276600" cy="2457450"/>
          </a:xfrm>
          <a:prstGeom prst="rect">
            <a:avLst/>
          </a:prstGeom>
          <a:ln w="12700">
            <a:miter lim="400000"/>
          </a:ln>
        </p:spPr>
      </p:pic>
      <p:pic>
        <p:nvPicPr>
          <p:cNvPr id="225" name="10074513.jpeg" descr="10074513.jpeg"/>
          <p:cNvPicPr>
            <a:picLocks noChangeAspect="1"/>
          </p:cNvPicPr>
          <p:nvPr/>
        </p:nvPicPr>
        <p:blipFill>
          <a:blip r:embed="rId3">
            <a:extLst/>
          </a:blip>
          <a:stretch>
            <a:fillRect/>
          </a:stretch>
        </p:blipFill>
        <p:spPr>
          <a:xfrm>
            <a:off x="4953000" y="4324350"/>
            <a:ext cx="3276600" cy="24574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Abbiamo anche alcuni affascinanti documenti filmati per la missione Gemini 11.…"/>
          <p:cNvSpPr/>
          <p:nvPr/>
        </p:nvSpPr>
        <p:spPr>
          <a:xfrm>
            <a:off x="228600" y="155575"/>
            <a:ext cx="8610600" cy="15008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Font typeface="Symbol"/>
              <a:buChar char="·"/>
              <a:defRPr>
                <a:solidFill>
                  <a:srgbClr val="0066FF"/>
                </a:solidFill>
              </a:defRPr>
            </a:pPr>
            <a:r>
              <a:t> Abbiamo anche alcuni affascinanti documenti filmati per la missione Gemini 11. </a:t>
            </a:r>
          </a:p>
          <a:p>
            <a:pPr lvl="1" marL="457200" indent="0" algn="just">
              <a:spcBef>
                <a:spcPts val="500"/>
              </a:spcBef>
              <a:buSzPct val="100000"/>
              <a:buFont typeface="Symbol"/>
              <a:buChar char="·"/>
              <a:defRPr sz="1800">
                <a:solidFill>
                  <a:srgbClr val="0066FF"/>
                </a:solidFill>
              </a:defRPr>
            </a:pPr>
            <a:r>
              <a:t>Il lancio:</a:t>
            </a:r>
          </a:p>
          <a:p>
            <a:pPr algn="just">
              <a:spcBef>
                <a:spcPts val="500"/>
              </a:spcBef>
              <a:defRPr>
                <a:solidFill>
                  <a:srgbClr val="0066FF"/>
                </a:solidFill>
              </a:defRPr>
            </a:pPr>
            <a:r>
              <a:t> </a:t>
            </a:r>
          </a:p>
        </p:txBody>
      </p:sp>
      <p:pic>
        <p:nvPicPr>
          <p:cNvPr id="228" name="Gemini 11 Launch (360p_30fps_H264-96kbit_AAC).mp4" descr="Gemini 11 Launch (360p_30fps_H264-96kbit_AAC).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745360" y="1667470"/>
            <a:ext cx="6187862" cy="46057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8591667" fill="hold"/>
                                        <p:tgtEl>
                                          <p:spTgt spid="22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ed il recupero degli astronauti:"/>
          <p:cNvSpPr/>
          <p:nvPr/>
        </p:nvSpPr>
        <p:spPr>
          <a:xfrm>
            <a:off x="355600" y="1222374"/>
            <a:ext cx="3429000" cy="11706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buSzPct val="100000"/>
              <a:buFont typeface="Symbol"/>
              <a:buChar char="·"/>
              <a:defRPr>
                <a:solidFill>
                  <a:srgbClr val="0066FF"/>
                </a:solidFill>
              </a:defRPr>
            </a:pPr>
            <a:r>
              <a:t> ed il recupero degli astronauti:</a:t>
            </a:r>
          </a:p>
          <a:p>
            <a:pPr algn="just">
              <a:spcBef>
                <a:spcPts val="500"/>
              </a:spcBef>
              <a:defRPr>
                <a:solidFill>
                  <a:srgbClr val="0066FF"/>
                </a:solidFill>
              </a:defRPr>
            </a:pPr>
            <a:r>
              <a:t> </a:t>
            </a:r>
          </a:p>
        </p:txBody>
      </p:sp>
      <p:pic>
        <p:nvPicPr>
          <p:cNvPr id="231" name="gemini11_recovery2_512kb.mp4" descr="gemini11_recovery2_512kb.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320379" y="132653"/>
            <a:ext cx="4343436" cy="3242769"/>
          </a:xfrm>
          <a:prstGeom prst="rect">
            <a:avLst/>
          </a:prstGeom>
          <a:ln w="12700">
            <a:miter lim="400000"/>
          </a:ln>
        </p:spPr>
      </p:pic>
      <p:pic>
        <p:nvPicPr>
          <p:cNvPr id="232" name="gemini11_recovery1_512kb.mp4" descr="gemini11_recovery1_512kb.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2764211" y="3479259"/>
            <a:ext cx="4343436" cy="32427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7733001" fill="hold"/>
                                        <p:tgtEl>
                                          <p:spTgt spid="231"/>
                                        </p:tgtEl>
                                      </p:cBhvr>
                                    </p:cmd>
                                  </p:childTnLst>
                                </p:cTn>
                              </p:par>
                            </p:childTnLst>
                          </p:cTn>
                        </p:par>
                        <p:par>
                          <p:cTn id="7" fill="hold">
                            <p:stCondLst>
                              <p:cond delay="37733001"/>
                            </p:stCondLst>
                            <p:childTnLst>
                              <p:par>
                                <p:cTn id="8" presetClass="mediacall" nodeType="afterEffect" presetSubtype="0" presetID="1" grpId="2" fill="hold">
                                  <p:stCondLst>
                                    <p:cond delay="0"/>
                                  </p:stCondLst>
                                  <p:childTnLst>
                                    <p:cmd type="call" cmd="playFrom(0.0)">
                                      <p:cBhvr>
                                        <p:cTn id="9" dur="54009998" fill="hold"/>
                                        <p:tgtEl>
                                          <p:spTgt spid="23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232"/>
                </p:tgtEl>
              </p:cMediaNode>
            </p:video>
            <p:video fullScrn="0">
              <p:cMediaNode mute="0" showWhenStopped="1" numSld="1" vol="100000">
                <p:cTn id="11" fill="hold" display="0">
                  <p:stCondLst>
                    <p:cond delay="indefinite"/>
                  </p:stCondLst>
                </p:cTn>
                <p:tgtEl>
                  <p:spTgt spid="231"/>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Ed ormai era tutto pronto per il grande balzo……"/>
          <p:cNvSpPr/>
          <p:nvPr/>
        </p:nvSpPr>
        <p:spPr>
          <a:xfrm>
            <a:off x="419100" y="266700"/>
            <a:ext cx="8534400" cy="2488317"/>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spAutoFit/>
          </a:bodyPr>
          <a:lstStyle/>
          <a:p>
            <a:pPr>
              <a:defRPr>
                <a:solidFill>
                  <a:srgbClr val="0066FF"/>
                </a:solidFill>
              </a:defRPr>
            </a:pPr>
            <a:r>
              <a:t>Ed ormai era tutto pronto per il grande balzo… </a:t>
            </a:r>
          </a:p>
          <a:p>
            <a:pPr>
              <a:defRPr>
                <a:solidFill>
                  <a:srgbClr val="0066FF"/>
                </a:solidFill>
              </a:defRPr>
            </a:pPr>
          </a:p>
          <a:p>
            <a:pPr>
              <a:defRPr>
                <a:solidFill>
                  <a:srgbClr val="0066FF"/>
                </a:solidFill>
              </a:defRPr>
            </a:pPr>
          </a:p>
          <a:p>
            <a:pPr>
              <a:defRPr>
                <a:solidFill>
                  <a:srgbClr val="0066FF"/>
                </a:solidFill>
              </a:defRPr>
            </a:pPr>
            <a:r>
              <a:t>La Luna!</a:t>
            </a:r>
          </a:p>
          <a:p>
            <a:pPr>
              <a:defRPr>
                <a:solidFill>
                  <a:srgbClr val="0066FF"/>
                </a:solidFill>
              </a:defRPr>
            </a:pPr>
          </a:p>
          <a:p>
            <a:pPr>
              <a:defRPr>
                <a:solidFill>
                  <a:srgbClr val="0066FF"/>
                </a:solidFill>
              </a:defRPr>
            </a:pPr>
            <a:r>
              <a:t>Ma è argomento della prossima puntata…</a:t>
            </a:r>
          </a:p>
        </p:txBody>
      </p:sp>
      <p:pic>
        <p:nvPicPr>
          <p:cNvPr id="235" name="pasted-image.tiff" descr="pasted-image.tiff"/>
          <p:cNvPicPr>
            <a:picLocks noChangeAspect="1"/>
          </p:cNvPicPr>
          <p:nvPr/>
        </p:nvPicPr>
        <p:blipFill>
          <a:blip r:embed="rId2">
            <a:extLst/>
          </a:blip>
          <a:stretch>
            <a:fillRect/>
          </a:stretch>
        </p:blipFill>
        <p:spPr>
          <a:xfrm>
            <a:off x="2959100" y="3042201"/>
            <a:ext cx="3430150" cy="35236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Dalla “preistoria” alle V1 e V2"/>
          <p:cNvSpPr/>
          <p:nvPr>
            <p:ph type="title"/>
          </p:nvPr>
        </p:nvSpPr>
        <p:spPr>
          <a:xfrm>
            <a:off x="685800" y="609599"/>
            <a:ext cx="7772400" cy="1143002"/>
          </a:xfrm>
          <a:prstGeom prst="rect">
            <a:avLst/>
          </a:prstGeom>
        </p:spPr>
        <p:txBody>
          <a:bodyPr/>
          <a:lstStyle>
            <a:lvl1pPr>
              <a:defRPr b="1">
                <a:solidFill>
                  <a:schemeClr val="accent2"/>
                </a:solidFill>
                <a:effectLst>
                  <a:outerShdw sx="100000" sy="100000" kx="0" ky="0" algn="b" rotWithShape="0" blurRad="12700" dist="25400" dir="2700000">
                    <a:srgbClr val="000000"/>
                  </a:outerShdw>
                </a:effectLst>
              </a:defRPr>
            </a:lvl1pPr>
          </a:lstStyle>
          <a:p>
            <a:pPr/>
            <a:r>
              <a:t>Dalla “preistoria” alle V1 e V2</a:t>
            </a:r>
          </a:p>
        </p:txBody>
      </p:sp>
      <p:sp>
        <p:nvSpPr>
          <p:cNvPr id="50" name="Forse è leggenda, o forse è realtà, ma pare che il primo volo di un uomo sopra un razzo sia un primato cinese...…"/>
          <p:cNvSpPr/>
          <p:nvPr/>
        </p:nvSpPr>
        <p:spPr>
          <a:xfrm>
            <a:off x="533400" y="2011362"/>
            <a:ext cx="8305800" cy="44396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defRPr b="1">
                <a:solidFill>
                  <a:srgbClr val="0066FF"/>
                </a:solidFill>
              </a:defRPr>
            </a:pPr>
            <a:r>
              <a:t>Forse è leggenda, o forse è realtà, ma pare che il primo volo di un uomo sopra un razzo sia un primato cinese...</a:t>
            </a:r>
          </a:p>
          <a:p>
            <a:pPr algn="just">
              <a:spcBef>
                <a:spcPts val="500"/>
              </a:spcBef>
              <a:defRPr b="1">
                <a:solidFill>
                  <a:srgbClr val="0066FF"/>
                </a:solidFill>
              </a:defRPr>
            </a:pPr>
            <a:r>
              <a:t>In effetti la polvere da sparo, nota a noi solo nel XIV secolo D.C., era usata dai Cinesi in epoca molto antica. Negli annali è conservato il nome (ma non la data) di un nobile cinese, Wan-Hoo, che dopo aver collegato due enormi aquiloni con un'intelaiatura su cui pose una sella da cavallo, munì l'apparecchio di 47 razzi pirotecnici. Ad un suo segnale i razzi furono accesi contemporaneamente e l'audace pioniere astronautico sparì in una nuvola di fumo inerpicandosi verso il cielo e fracassandosi poi al suolo…</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Un primo vero e proprio studio risale invece ad un'epoca molto più recente: un volumetto scritto in lingua tedesca dal rumeno Hermann Oberth e pubblicato nel 1923. Il titolo era: Il razzo verso gli spazi interplanetari. Si trattava di un rigoroso studio matematico, dove si dimostrava la possibilità di &quot;navigare&quot; tra gli astri giovandosi appunto di razzi e di combustibili liquidi."/>
          <p:cNvSpPr/>
          <p:nvPr/>
        </p:nvSpPr>
        <p:spPr>
          <a:xfrm>
            <a:off x="304800" y="381000"/>
            <a:ext cx="8458200" cy="26616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defRPr b="1">
                <a:solidFill>
                  <a:srgbClr val="0066FF"/>
                </a:solidFill>
              </a:defRPr>
            </a:lvl1pPr>
          </a:lstStyle>
          <a:p>
            <a:pPr/>
            <a:r>
              <a:t>Un primo vero e proprio studio risale invece ad un'epoca molto più recente: un volumetto scritto in lingua tedesca dal rumeno Hermann Oberth e pubblicato nel 1923. Il titolo era: Il razzo verso gli spazi interplanetari. Si trattava di un rigoroso studio matematico, dove si dimostrava la possibilità di "navigare" tra gli astri giovandosi appunto di razzi e di combustibili liquidi.</a:t>
            </a:r>
          </a:p>
        </p:txBody>
      </p:sp>
      <p:pic>
        <p:nvPicPr>
          <p:cNvPr id="53" name="SOberth.jpeg" descr="SOberth.jpeg"/>
          <p:cNvPicPr>
            <a:picLocks noChangeAspect="1"/>
          </p:cNvPicPr>
          <p:nvPr/>
        </p:nvPicPr>
        <p:blipFill>
          <a:blip r:embed="rId2">
            <a:extLst/>
          </a:blip>
          <a:stretch>
            <a:fillRect/>
          </a:stretch>
        </p:blipFill>
        <p:spPr>
          <a:xfrm>
            <a:off x="533400" y="3276600"/>
            <a:ext cx="3346450" cy="2878138"/>
          </a:xfrm>
          <a:prstGeom prst="rect">
            <a:avLst/>
          </a:prstGeom>
          <a:ln w="12700">
            <a:miter lim="400000"/>
          </a:ln>
        </p:spPr>
      </p:pic>
      <p:pic>
        <p:nvPicPr>
          <p:cNvPr id="54" name="homhann.png" descr="homhann.png"/>
          <p:cNvPicPr>
            <a:picLocks noChangeAspect="1"/>
          </p:cNvPicPr>
          <p:nvPr/>
        </p:nvPicPr>
        <p:blipFill>
          <a:blip r:embed="rId3">
            <a:extLst/>
          </a:blip>
          <a:stretch>
            <a:fillRect/>
          </a:stretch>
        </p:blipFill>
        <p:spPr>
          <a:xfrm>
            <a:off x="4876800" y="3352800"/>
            <a:ext cx="2968625" cy="28797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Tre anni dopo, in America, Robert Goddard costruiva i primi razzi a propellente liquido e nel 1929 lanciò il primo, che salì a ben… 32 metri. Un giornale commentò: &quot;Un razzo lunare ha fallito il bersaglio per sole 238.799 miglia e mezzo !&quot;."/>
          <p:cNvSpPr/>
          <p:nvPr/>
        </p:nvSpPr>
        <p:spPr>
          <a:xfrm>
            <a:off x="228600" y="381000"/>
            <a:ext cx="4038600" cy="36903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defRPr b="1">
                <a:solidFill>
                  <a:srgbClr val="0066FF"/>
                </a:solidFill>
              </a:defRPr>
            </a:lvl1pPr>
          </a:lstStyle>
          <a:p>
            <a:pPr/>
            <a:r>
              <a:t>Tre anni dopo, in America, Robert Goddard costruiva i primi razzi a propellente liquido e nel 1929 lanciò il primo, che salì a ben… 32 metri. Un giornale commentò: "Un razzo lunare ha fallito il bersaglio per sole 238.799 miglia e mezzo !".</a:t>
            </a:r>
          </a:p>
        </p:txBody>
      </p:sp>
      <p:pic>
        <p:nvPicPr>
          <p:cNvPr id="57" name="goddard.jpeg" descr="goddard.jpeg"/>
          <p:cNvPicPr>
            <a:picLocks noChangeAspect="1"/>
          </p:cNvPicPr>
          <p:nvPr/>
        </p:nvPicPr>
        <p:blipFill>
          <a:blip r:embed="rId2">
            <a:extLst/>
          </a:blip>
          <a:stretch>
            <a:fillRect/>
          </a:stretch>
        </p:blipFill>
        <p:spPr>
          <a:xfrm>
            <a:off x="762000" y="3962400"/>
            <a:ext cx="1995488" cy="2611438"/>
          </a:xfrm>
          <a:prstGeom prst="rect">
            <a:avLst/>
          </a:prstGeom>
          <a:ln w="12700">
            <a:miter lim="400000"/>
          </a:ln>
        </p:spPr>
      </p:pic>
      <p:pic>
        <p:nvPicPr>
          <p:cNvPr id="58" name="pasted-image.tiff" descr="pasted-image.tiff"/>
          <p:cNvPicPr>
            <a:picLocks noChangeAspect="1"/>
          </p:cNvPicPr>
          <p:nvPr/>
        </p:nvPicPr>
        <p:blipFill>
          <a:blip r:embed="rId3">
            <a:extLst/>
          </a:blip>
          <a:stretch>
            <a:fillRect/>
          </a:stretch>
        </p:blipFill>
        <p:spPr>
          <a:xfrm>
            <a:off x="4369178" y="470542"/>
            <a:ext cx="4645666" cy="600645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Fu in Germania che il libro di Oberth e gli esperimenti di Goddard furono presi sul serio; venne fondata l'Associazione Tedesca Razzi e le conseguenze furono, durante la guerra, le V1 e le V2. L'inventore, l'Ingegnere Werner Von Braun, nel 1934 (a 22 anni), aveva già inviato un razzo a 2.200 m di altezza. Le autorità naziste si giovarono delle sue scoperte, anche se non lo vedevano di buon occhio, perché - dicevano - &quot;pensa più alla Luna che alla vittoria della Germania&quot;."/>
          <p:cNvSpPr/>
          <p:nvPr/>
        </p:nvSpPr>
        <p:spPr>
          <a:xfrm>
            <a:off x="304800" y="381000"/>
            <a:ext cx="8458200" cy="28216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500"/>
              </a:spcBef>
              <a:defRPr b="1">
                <a:solidFill>
                  <a:srgbClr val="0066FF"/>
                </a:solidFill>
              </a:defRPr>
            </a:lvl1pPr>
          </a:lstStyle>
          <a:p>
            <a:pPr/>
            <a:r>
              <a:t>Fu in Germania che il libro di Oberth e gli esperimenti di Goddard furono presi sul serio; venne fondata l'Associazione Tedesca Razzi e le conseguenze furono, durante la guerra, le V1 e le V2. L'inventore, l'Ingegnere Werner Von Braun, nel 1934 (a 22 anni), aveva già inviato un razzo a 2.200 m di altezza. Le autorità naziste si giovarono delle sue scoperte, anche se non lo vedevano di buon occhio, perché - dicevano - "pensa più alla Luna che alla vittoria della Germania".</a:t>
            </a:r>
          </a:p>
        </p:txBody>
      </p:sp>
      <p:pic>
        <p:nvPicPr>
          <p:cNvPr id="61" name="vonbraun.jpeg" descr="vonbraun.jpeg"/>
          <p:cNvPicPr>
            <a:picLocks noChangeAspect="1"/>
          </p:cNvPicPr>
          <p:nvPr/>
        </p:nvPicPr>
        <p:blipFill>
          <a:blip r:embed="rId2">
            <a:extLst/>
          </a:blip>
          <a:stretch>
            <a:fillRect/>
          </a:stretch>
        </p:blipFill>
        <p:spPr>
          <a:xfrm>
            <a:off x="1219200" y="3505200"/>
            <a:ext cx="2643188" cy="3098800"/>
          </a:xfrm>
          <a:prstGeom prst="rect">
            <a:avLst/>
          </a:prstGeom>
          <a:ln w="12700">
            <a:miter lim="400000"/>
          </a:ln>
        </p:spPr>
      </p:pic>
      <p:pic>
        <p:nvPicPr>
          <p:cNvPr id="62" name="v2b.jpeg" descr="v2b.jpeg"/>
          <p:cNvPicPr>
            <a:picLocks noChangeAspect="1"/>
          </p:cNvPicPr>
          <p:nvPr/>
        </p:nvPicPr>
        <p:blipFill>
          <a:blip r:embed="rId3">
            <a:extLst/>
          </a:blip>
          <a:stretch>
            <a:fillRect/>
          </a:stretch>
        </p:blipFill>
        <p:spPr>
          <a:xfrm>
            <a:off x="4495800" y="3479800"/>
            <a:ext cx="4381500" cy="31400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In generale negli anni a cavallo fra le due guerre si assistette ad un moltiplicarsi degli entusiasmi verso il volo spaziale. Molte idee che oggi sono quasi entrate nella “normalità” nascono proprio in quegli anni: i voli interplanetari, le stazioni spaziali, le basi abitate su altri pianeti……"/>
          <p:cNvSpPr/>
          <p:nvPr/>
        </p:nvSpPr>
        <p:spPr>
          <a:xfrm>
            <a:off x="304800" y="381000"/>
            <a:ext cx="8458200" cy="32915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500"/>
              </a:spcBef>
              <a:defRPr b="1">
                <a:solidFill>
                  <a:srgbClr val="0066FF"/>
                </a:solidFill>
              </a:defRPr>
            </a:pPr>
            <a:r>
              <a:t>In generale negli anni a cavallo fra le due guerre si assistette ad un moltiplicarsi degli entusiasmi verso il volo spaziale. Molte idee che oggi sono quasi entrate nella “normalità” nascono proprio in quegli anni: i voli interplanetari, le stazioni spaziali, le basi abitate su altri pianeti…</a:t>
            </a:r>
          </a:p>
          <a:p>
            <a:pPr algn="just">
              <a:spcBef>
                <a:spcPts val="500"/>
              </a:spcBef>
              <a:defRPr b="1">
                <a:solidFill>
                  <a:srgbClr val="0066FF"/>
                </a:solidFill>
              </a:defRPr>
            </a:pPr>
            <a:r>
              <a:t>Grande influenza, in particolare, ebbe Konstatin Tsiolkovsky, un insegnante russo che in alcuni racconti negli anni ‘20 immaginò una stazione spaziale cilindrica rotante.</a:t>
            </a:r>
          </a:p>
        </p:txBody>
      </p:sp>
      <p:pic>
        <p:nvPicPr>
          <p:cNvPr id="65" name="tsiolkov.jpeg" descr="tsiolkov.jpeg"/>
          <p:cNvPicPr>
            <a:picLocks noChangeAspect="1"/>
          </p:cNvPicPr>
          <p:nvPr/>
        </p:nvPicPr>
        <p:blipFill>
          <a:blip r:embed="rId2">
            <a:extLst/>
          </a:blip>
          <a:stretch>
            <a:fillRect/>
          </a:stretch>
        </p:blipFill>
        <p:spPr>
          <a:xfrm>
            <a:off x="304800" y="3676650"/>
            <a:ext cx="2325688" cy="3028950"/>
          </a:xfrm>
          <a:prstGeom prst="rect">
            <a:avLst/>
          </a:prstGeom>
          <a:ln w="12700">
            <a:miter lim="400000"/>
          </a:ln>
        </p:spPr>
      </p:pic>
      <p:pic>
        <p:nvPicPr>
          <p:cNvPr id="66" name="vonb_wh.png" descr="vonb_wh.png"/>
          <p:cNvPicPr>
            <a:picLocks noChangeAspect="1"/>
          </p:cNvPicPr>
          <p:nvPr/>
        </p:nvPicPr>
        <p:blipFill>
          <a:blip r:embed="rId3">
            <a:extLst/>
          </a:blip>
          <a:stretch>
            <a:fillRect/>
          </a:stretch>
        </p:blipFill>
        <p:spPr>
          <a:xfrm>
            <a:off x="3368675" y="3590925"/>
            <a:ext cx="5029200" cy="3009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Office">
  <a:themeElements>
    <a:clrScheme name="Office">
      <a:dk1>
        <a:srgbClr val="FFFFCC"/>
      </a:dk1>
      <a:lt1>
        <a:srgbClr val="FFFFCC"/>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Neue"/>
        <a:ea typeface="Helvetica Neue"/>
        <a:cs typeface="Helvetica Neue"/>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6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Neue"/>
        <a:ea typeface="Helvetica Neue"/>
        <a:cs typeface="Helvetica Neue"/>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6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CC"/>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