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notesMasterIdLst>
    <p:notesMasterId r:id="rId83"/>
  </p:notesMasterIdLst>
  <p:handoutMasterIdLst>
    <p:handoutMasterId r:id="rId84"/>
  </p:handoutMasterIdLst>
  <p:sldIdLst>
    <p:sldId id="377" r:id="rId2"/>
    <p:sldId id="423" r:id="rId3"/>
    <p:sldId id="462" r:id="rId4"/>
    <p:sldId id="466" r:id="rId5"/>
    <p:sldId id="465" r:id="rId6"/>
    <p:sldId id="464" r:id="rId7"/>
    <p:sldId id="463" r:id="rId8"/>
    <p:sldId id="467" r:id="rId9"/>
    <p:sldId id="468" r:id="rId10"/>
    <p:sldId id="471" r:id="rId11"/>
    <p:sldId id="470" r:id="rId12"/>
    <p:sldId id="472" r:id="rId13"/>
    <p:sldId id="469" r:id="rId14"/>
    <p:sldId id="474" r:id="rId15"/>
    <p:sldId id="477" r:id="rId16"/>
    <p:sldId id="479" r:id="rId17"/>
    <p:sldId id="480" r:id="rId18"/>
    <p:sldId id="483" r:id="rId19"/>
    <p:sldId id="484" r:id="rId20"/>
    <p:sldId id="485" r:id="rId21"/>
    <p:sldId id="486" r:id="rId22"/>
    <p:sldId id="425" r:id="rId23"/>
    <p:sldId id="454" r:id="rId24"/>
    <p:sldId id="487" r:id="rId25"/>
    <p:sldId id="441" r:id="rId26"/>
    <p:sldId id="489" r:id="rId27"/>
    <p:sldId id="490" r:id="rId28"/>
    <p:sldId id="491" r:id="rId29"/>
    <p:sldId id="492" r:id="rId30"/>
    <p:sldId id="504" r:id="rId31"/>
    <p:sldId id="493" r:id="rId32"/>
    <p:sldId id="494" r:id="rId33"/>
    <p:sldId id="443" r:id="rId34"/>
    <p:sldId id="495" r:id="rId35"/>
    <p:sldId id="385" r:id="rId36"/>
    <p:sldId id="442" r:id="rId37"/>
    <p:sldId id="496" r:id="rId38"/>
    <p:sldId id="390" r:id="rId39"/>
    <p:sldId id="444" r:id="rId40"/>
    <p:sldId id="539" r:id="rId41"/>
    <p:sldId id="497" r:id="rId42"/>
    <p:sldId id="498" r:id="rId43"/>
    <p:sldId id="540" r:id="rId44"/>
    <p:sldId id="499" r:id="rId45"/>
    <p:sldId id="445" r:id="rId46"/>
    <p:sldId id="500" r:id="rId47"/>
    <p:sldId id="446" r:id="rId48"/>
    <p:sldId id="518" r:id="rId49"/>
    <p:sldId id="517" r:id="rId50"/>
    <p:sldId id="447" r:id="rId51"/>
    <p:sldId id="501" r:id="rId52"/>
    <p:sldId id="502" r:id="rId53"/>
    <p:sldId id="519" r:id="rId54"/>
    <p:sldId id="448" r:id="rId55"/>
    <p:sldId id="449" r:id="rId56"/>
    <p:sldId id="396" r:id="rId57"/>
    <p:sldId id="503" r:id="rId58"/>
    <p:sldId id="506" r:id="rId59"/>
    <p:sldId id="507" r:id="rId60"/>
    <p:sldId id="522" r:id="rId61"/>
    <p:sldId id="523" r:id="rId62"/>
    <p:sldId id="508" r:id="rId63"/>
    <p:sldId id="526" r:id="rId64"/>
    <p:sldId id="524" r:id="rId65"/>
    <p:sldId id="525" r:id="rId66"/>
    <p:sldId id="527" r:id="rId67"/>
    <p:sldId id="528" r:id="rId68"/>
    <p:sldId id="529" r:id="rId69"/>
    <p:sldId id="510" r:id="rId70"/>
    <p:sldId id="531" r:id="rId71"/>
    <p:sldId id="532" r:id="rId72"/>
    <p:sldId id="513" r:id="rId73"/>
    <p:sldId id="533" r:id="rId74"/>
    <p:sldId id="534" r:id="rId75"/>
    <p:sldId id="515" r:id="rId76"/>
    <p:sldId id="536" r:id="rId77"/>
    <p:sldId id="537" r:id="rId78"/>
    <p:sldId id="511" r:id="rId79"/>
    <p:sldId id="535" r:id="rId80"/>
    <p:sldId id="538" r:id="rId81"/>
    <p:sldId id="516" r:id="rId82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fornian FB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CC"/>
    <a:srgbClr val="0000FF"/>
    <a:srgbClr val="CCFF99"/>
    <a:srgbClr val="18B010"/>
    <a:srgbClr val="F78911"/>
    <a:srgbClr val="FFCC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1" autoAdjust="0"/>
    <p:restoredTop sz="94053" autoAdjust="0"/>
  </p:normalViewPr>
  <p:slideViewPr>
    <p:cSldViewPr>
      <p:cViewPr varScale="1">
        <p:scale>
          <a:sx n="75" d="100"/>
          <a:sy n="75" d="100"/>
        </p:scale>
        <p:origin x="-3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EC114-7E31-4EA1-9D5A-C9DCA60A66AE}" type="doc">
      <dgm:prSet loTypeId="urn:microsoft.com/office/officeart/2005/8/layout/hProcess9" loCatId="process" qsTypeId="urn:microsoft.com/office/officeart/2005/8/quickstyle/3d4" qsCatId="3D" csTypeId="urn:microsoft.com/office/officeart/2005/8/colors/accent3_5" csCatId="accent3"/>
      <dgm:spPr/>
      <dgm:t>
        <a:bodyPr/>
        <a:lstStyle/>
        <a:p>
          <a:endParaRPr lang="it-IT"/>
        </a:p>
      </dgm:t>
    </dgm:pt>
    <dgm:pt modelId="{D687AB30-B00C-4731-8E8A-F40311F75ADC}">
      <dgm:prSet/>
      <dgm:spPr/>
      <dgm:t>
        <a:bodyPr/>
        <a:lstStyle/>
        <a:p>
          <a:pPr rtl="0"/>
          <a:r>
            <a:rPr lang="it-IT" b="1" dirty="0" smtClean="0"/>
            <a:t>COMPORTAMENTI ALIMENTARI SCORRETTI</a:t>
          </a:r>
          <a:endParaRPr lang="it-IT" dirty="0"/>
        </a:p>
      </dgm:t>
    </dgm:pt>
    <dgm:pt modelId="{021828B9-54D3-476D-B341-E41058276CD3}" type="parTrans" cxnId="{E4190B35-CD63-41F7-8A87-A2D8D60E7765}">
      <dgm:prSet/>
      <dgm:spPr/>
      <dgm:t>
        <a:bodyPr/>
        <a:lstStyle/>
        <a:p>
          <a:endParaRPr lang="it-IT"/>
        </a:p>
      </dgm:t>
    </dgm:pt>
    <dgm:pt modelId="{E4BB3759-28FE-494B-9AFB-551E15CEEA5D}" type="sibTrans" cxnId="{E4190B35-CD63-41F7-8A87-A2D8D60E7765}">
      <dgm:prSet/>
      <dgm:spPr/>
      <dgm:t>
        <a:bodyPr/>
        <a:lstStyle/>
        <a:p>
          <a:endParaRPr lang="it-IT"/>
        </a:p>
      </dgm:t>
    </dgm:pt>
    <dgm:pt modelId="{53E811BE-BB76-4BFD-A664-E63E3393A993}">
      <dgm:prSet/>
      <dgm:spPr/>
      <dgm:t>
        <a:bodyPr/>
        <a:lstStyle/>
        <a:p>
          <a:pPr rtl="0"/>
          <a:r>
            <a:rPr lang="it-IT" b="1" smtClean="0"/>
            <a:t>+</a:t>
          </a:r>
          <a:endParaRPr lang="it-IT"/>
        </a:p>
      </dgm:t>
    </dgm:pt>
    <dgm:pt modelId="{36EEC840-8D13-4FB3-B3C2-509DE51D2A56}" type="parTrans" cxnId="{DF5EB37A-2D8D-4274-9D7F-BF96F733C266}">
      <dgm:prSet/>
      <dgm:spPr/>
      <dgm:t>
        <a:bodyPr/>
        <a:lstStyle/>
        <a:p>
          <a:endParaRPr lang="it-IT"/>
        </a:p>
      </dgm:t>
    </dgm:pt>
    <dgm:pt modelId="{B46AB371-74E0-4D55-9593-3478898E53D5}" type="sibTrans" cxnId="{DF5EB37A-2D8D-4274-9D7F-BF96F733C266}">
      <dgm:prSet/>
      <dgm:spPr/>
      <dgm:t>
        <a:bodyPr/>
        <a:lstStyle/>
        <a:p>
          <a:endParaRPr lang="it-IT"/>
        </a:p>
      </dgm:t>
    </dgm:pt>
    <dgm:pt modelId="{8D3D143B-5968-47CE-B665-9BAF118351E4}">
      <dgm:prSet/>
      <dgm:spPr/>
      <dgm:t>
        <a:bodyPr/>
        <a:lstStyle/>
        <a:p>
          <a:pPr rtl="0"/>
          <a:r>
            <a:rPr lang="it-IT" b="1" smtClean="0"/>
            <a:t>ECCESSIVA SEDENTARIETÀ</a:t>
          </a:r>
          <a:endParaRPr lang="it-IT"/>
        </a:p>
      </dgm:t>
    </dgm:pt>
    <dgm:pt modelId="{5D1A4440-C181-44E1-B16A-CBF6E515C4D6}" type="parTrans" cxnId="{5D4EED34-3710-451E-B166-7C73243C176C}">
      <dgm:prSet/>
      <dgm:spPr/>
      <dgm:t>
        <a:bodyPr/>
        <a:lstStyle/>
        <a:p>
          <a:endParaRPr lang="it-IT"/>
        </a:p>
      </dgm:t>
    </dgm:pt>
    <dgm:pt modelId="{A025A61C-AFAE-4C53-B91F-CA6278934777}" type="sibTrans" cxnId="{5D4EED34-3710-451E-B166-7C73243C176C}">
      <dgm:prSet/>
      <dgm:spPr/>
      <dgm:t>
        <a:bodyPr/>
        <a:lstStyle/>
        <a:p>
          <a:endParaRPr lang="it-IT"/>
        </a:p>
      </dgm:t>
    </dgm:pt>
    <dgm:pt modelId="{C95F9860-6A63-4FC4-93C4-16D664394B47}">
      <dgm:prSet/>
      <dgm:spPr/>
      <dgm:t>
        <a:bodyPr/>
        <a:lstStyle/>
        <a:p>
          <a:pPr rtl="0"/>
          <a:r>
            <a:rPr lang="it-IT" b="1" smtClean="0"/>
            <a:t>=</a:t>
          </a:r>
          <a:endParaRPr lang="it-IT"/>
        </a:p>
      </dgm:t>
    </dgm:pt>
    <dgm:pt modelId="{2F2FFEDB-7FDE-48CC-B8AC-97C9060D2078}" type="parTrans" cxnId="{A2BAFB9A-2009-478F-B8CD-2BE70D92CFA1}">
      <dgm:prSet/>
      <dgm:spPr/>
      <dgm:t>
        <a:bodyPr/>
        <a:lstStyle/>
        <a:p>
          <a:endParaRPr lang="it-IT"/>
        </a:p>
      </dgm:t>
    </dgm:pt>
    <dgm:pt modelId="{90EB6967-D1E2-45C0-9980-B774A2507685}" type="sibTrans" cxnId="{A2BAFB9A-2009-478F-B8CD-2BE70D92CFA1}">
      <dgm:prSet/>
      <dgm:spPr/>
      <dgm:t>
        <a:bodyPr/>
        <a:lstStyle/>
        <a:p>
          <a:endParaRPr lang="it-IT"/>
        </a:p>
      </dgm:t>
    </dgm:pt>
    <dgm:pt modelId="{29FE583E-9820-43FF-8E4A-4A4DF9344E92}">
      <dgm:prSet/>
      <dgm:spPr/>
      <dgm:t>
        <a:bodyPr/>
        <a:lstStyle/>
        <a:p>
          <a:pPr rtl="0"/>
          <a:r>
            <a:rPr lang="it-IT" b="1" dirty="0" smtClean="0"/>
            <a:t>AUMENTO DELLA FREQUENZA DI SOVRAPPESO E OBESITÀ</a:t>
          </a:r>
          <a:endParaRPr lang="it-IT" dirty="0"/>
        </a:p>
      </dgm:t>
    </dgm:pt>
    <dgm:pt modelId="{000EBA2A-060C-4145-ACFF-A637148193C1}" type="parTrans" cxnId="{00D5E83A-372B-4266-8810-3DBC242DA0C4}">
      <dgm:prSet/>
      <dgm:spPr/>
      <dgm:t>
        <a:bodyPr/>
        <a:lstStyle/>
        <a:p>
          <a:endParaRPr lang="it-IT"/>
        </a:p>
      </dgm:t>
    </dgm:pt>
    <dgm:pt modelId="{790D29F8-94A6-4E6B-8038-79B071FA0911}" type="sibTrans" cxnId="{00D5E83A-372B-4266-8810-3DBC242DA0C4}">
      <dgm:prSet/>
      <dgm:spPr/>
      <dgm:t>
        <a:bodyPr/>
        <a:lstStyle/>
        <a:p>
          <a:endParaRPr lang="it-IT"/>
        </a:p>
      </dgm:t>
    </dgm:pt>
    <dgm:pt modelId="{29975263-47CF-426B-AFCB-CDA0BC90066E}" type="pres">
      <dgm:prSet presAssocID="{B23EC114-7E31-4EA1-9D5A-C9DCA60A66A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0023DD1-0B0E-46A2-BBA7-26FD6F647D70}" type="pres">
      <dgm:prSet presAssocID="{B23EC114-7E31-4EA1-9D5A-C9DCA60A66AE}" presName="arrow" presStyleLbl="bgShp" presStyleIdx="0" presStyleCnt="1"/>
      <dgm:spPr/>
      <dgm:t>
        <a:bodyPr/>
        <a:lstStyle/>
        <a:p>
          <a:endParaRPr lang="it-IT"/>
        </a:p>
      </dgm:t>
    </dgm:pt>
    <dgm:pt modelId="{00205886-7EC2-45DD-8AFC-982FA6814429}" type="pres">
      <dgm:prSet presAssocID="{B23EC114-7E31-4EA1-9D5A-C9DCA60A66AE}" presName="linearProcess" presStyleCnt="0"/>
      <dgm:spPr/>
      <dgm:t>
        <a:bodyPr/>
        <a:lstStyle/>
        <a:p>
          <a:endParaRPr lang="it-IT"/>
        </a:p>
      </dgm:t>
    </dgm:pt>
    <dgm:pt modelId="{270B97CD-7728-4A6F-B75E-714D7B53092A}" type="pres">
      <dgm:prSet presAssocID="{D687AB30-B00C-4731-8E8A-F40311F75AD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C274EA-2C8B-44C1-B841-A846D6D2096D}" type="pres">
      <dgm:prSet presAssocID="{E4BB3759-28FE-494B-9AFB-551E15CEEA5D}" presName="sibTrans" presStyleCnt="0"/>
      <dgm:spPr/>
      <dgm:t>
        <a:bodyPr/>
        <a:lstStyle/>
        <a:p>
          <a:endParaRPr lang="it-IT"/>
        </a:p>
      </dgm:t>
    </dgm:pt>
    <dgm:pt modelId="{0FDC6EF0-D972-4563-A742-3EF434622951}" type="pres">
      <dgm:prSet presAssocID="{53E811BE-BB76-4BFD-A664-E63E3393A993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25589D-16D2-403A-81DC-4AEDA23F5180}" type="pres">
      <dgm:prSet presAssocID="{B46AB371-74E0-4D55-9593-3478898E53D5}" presName="sibTrans" presStyleCnt="0"/>
      <dgm:spPr/>
      <dgm:t>
        <a:bodyPr/>
        <a:lstStyle/>
        <a:p>
          <a:endParaRPr lang="it-IT"/>
        </a:p>
      </dgm:t>
    </dgm:pt>
    <dgm:pt modelId="{4A564C51-BB2C-4198-B51E-9D88D765D542}" type="pres">
      <dgm:prSet presAssocID="{8D3D143B-5968-47CE-B665-9BAF118351E4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B34092-D2A0-45AF-A7F9-5C29C56CFF02}" type="pres">
      <dgm:prSet presAssocID="{A025A61C-AFAE-4C53-B91F-CA6278934777}" presName="sibTrans" presStyleCnt="0"/>
      <dgm:spPr/>
      <dgm:t>
        <a:bodyPr/>
        <a:lstStyle/>
        <a:p>
          <a:endParaRPr lang="it-IT"/>
        </a:p>
      </dgm:t>
    </dgm:pt>
    <dgm:pt modelId="{06B8194C-597D-4C78-A4B0-01D4FF099C41}" type="pres">
      <dgm:prSet presAssocID="{C95F9860-6A63-4FC4-93C4-16D664394B47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C430DC-8794-4BBF-9773-FCE9CFB04ACC}" type="pres">
      <dgm:prSet presAssocID="{90EB6967-D1E2-45C0-9980-B774A2507685}" presName="sibTrans" presStyleCnt="0"/>
      <dgm:spPr/>
      <dgm:t>
        <a:bodyPr/>
        <a:lstStyle/>
        <a:p>
          <a:endParaRPr lang="it-IT"/>
        </a:p>
      </dgm:t>
    </dgm:pt>
    <dgm:pt modelId="{21EC350B-5265-424F-AD1D-0DB50A9BE8B9}" type="pres">
      <dgm:prSet presAssocID="{29FE583E-9820-43FF-8E4A-4A4DF9344E92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81FF51D-9407-4A6C-8DBC-73FC8DAD4B7D}" type="presOf" srcId="{D687AB30-B00C-4731-8E8A-F40311F75ADC}" destId="{270B97CD-7728-4A6F-B75E-714D7B53092A}" srcOrd="0" destOrd="0" presId="urn:microsoft.com/office/officeart/2005/8/layout/hProcess9"/>
    <dgm:cxn modelId="{00D5E83A-372B-4266-8810-3DBC242DA0C4}" srcId="{B23EC114-7E31-4EA1-9D5A-C9DCA60A66AE}" destId="{29FE583E-9820-43FF-8E4A-4A4DF9344E92}" srcOrd="4" destOrd="0" parTransId="{000EBA2A-060C-4145-ACFF-A637148193C1}" sibTransId="{790D29F8-94A6-4E6B-8038-79B071FA0911}"/>
    <dgm:cxn modelId="{E4190B35-CD63-41F7-8A87-A2D8D60E7765}" srcId="{B23EC114-7E31-4EA1-9D5A-C9DCA60A66AE}" destId="{D687AB30-B00C-4731-8E8A-F40311F75ADC}" srcOrd="0" destOrd="0" parTransId="{021828B9-54D3-476D-B341-E41058276CD3}" sibTransId="{E4BB3759-28FE-494B-9AFB-551E15CEEA5D}"/>
    <dgm:cxn modelId="{DF5EB37A-2D8D-4274-9D7F-BF96F733C266}" srcId="{B23EC114-7E31-4EA1-9D5A-C9DCA60A66AE}" destId="{53E811BE-BB76-4BFD-A664-E63E3393A993}" srcOrd="1" destOrd="0" parTransId="{36EEC840-8D13-4FB3-B3C2-509DE51D2A56}" sibTransId="{B46AB371-74E0-4D55-9593-3478898E53D5}"/>
    <dgm:cxn modelId="{1081473E-75D2-4BB1-A5C8-03B243B96E20}" type="presOf" srcId="{B23EC114-7E31-4EA1-9D5A-C9DCA60A66AE}" destId="{29975263-47CF-426B-AFCB-CDA0BC90066E}" srcOrd="0" destOrd="0" presId="urn:microsoft.com/office/officeart/2005/8/layout/hProcess9"/>
    <dgm:cxn modelId="{C62181D2-1C0F-4F39-81DC-91E7773103C3}" type="presOf" srcId="{C95F9860-6A63-4FC4-93C4-16D664394B47}" destId="{06B8194C-597D-4C78-A4B0-01D4FF099C41}" srcOrd="0" destOrd="0" presId="urn:microsoft.com/office/officeart/2005/8/layout/hProcess9"/>
    <dgm:cxn modelId="{E33540F7-E347-487E-89E9-46C918619028}" type="presOf" srcId="{53E811BE-BB76-4BFD-A664-E63E3393A993}" destId="{0FDC6EF0-D972-4563-A742-3EF434622951}" srcOrd="0" destOrd="0" presId="urn:microsoft.com/office/officeart/2005/8/layout/hProcess9"/>
    <dgm:cxn modelId="{A2BAFB9A-2009-478F-B8CD-2BE70D92CFA1}" srcId="{B23EC114-7E31-4EA1-9D5A-C9DCA60A66AE}" destId="{C95F9860-6A63-4FC4-93C4-16D664394B47}" srcOrd="3" destOrd="0" parTransId="{2F2FFEDB-7FDE-48CC-B8AC-97C9060D2078}" sibTransId="{90EB6967-D1E2-45C0-9980-B774A2507685}"/>
    <dgm:cxn modelId="{64BEBDBA-265D-4FC2-BA89-37B1FC904AAE}" type="presOf" srcId="{29FE583E-9820-43FF-8E4A-4A4DF9344E92}" destId="{21EC350B-5265-424F-AD1D-0DB50A9BE8B9}" srcOrd="0" destOrd="0" presId="urn:microsoft.com/office/officeart/2005/8/layout/hProcess9"/>
    <dgm:cxn modelId="{5D4EED34-3710-451E-B166-7C73243C176C}" srcId="{B23EC114-7E31-4EA1-9D5A-C9DCA60A66AE}" destId="{8D3D143B-5968-47CE-B665-9BAF118351E4}" srcOrd="2" destOrd="0" parTransId="{5D1A4440-C181-44E1-B16A-CBF6E515C4D6}" sibTransId="{A025A61C-AFAE-4C53-B91F-CA6278934777}"/>
    <dgm:cxn modelId="{B1A489BB-807E-4A26-8942-177A7580E237}" type="presOf" srcId="{8D3D143B-5968-47CE-B665-9BAF118351E4}" destId="{4A564C51-BB2C-4198-B51E-9D88D765D542}" srcOrd="0" destOrd="0" presId="urn:microsoft.com/office/officeart/2005/8/layout/hProcess9"/>
    <dgm:cxn modelId="{C5DE7DB0-15A2-4DE9-86F2-DE60658EC3B9}" type="presParOf" srcId="{29975263-47CF-426B-AFCB-CDA0BC90066E}" destId="{30023DD1-0B0E-46A2-BBA7-26FD6F647D70}" srcOrd="0" destOrd="0" presId="urn:microsoft.com/office/officeart/2005/8/layout/hProcess9"/>
    <dgm:cxn modelId="{D7F0168B-33D8-44DF-9D97-37B379059FBF}" type="presParOf" srcId="{29975263-47CF-426B-AFCB-CDA0BC90066E}" destId="{00205886-7EC2-45DD-8AFC-982FA6814429}" srcOrd="1" destOrd="0" presId="urn:microsoft.com/office/officeart/2005/8/layout/hProcess9"/>
    <dgm:cxn modelId="{9EDADE6B-1C1F-42AC-AE1A-692310E63D82}" type="presParOf" srcId="{00205886-7EC2-45DD-8AFC-982FA6814429}" destId="{270B97CD-7728-4A6F-B75E-714D7B53092A}" srcOrd="0" destOrd="0" presId="urn:microsoft.com/office/officeart/2005/8/layout/hProcess9"/>
    <dgm:cxn modelId="{06214C89-AA9E-4F27-A84D-F3146B7118CC}" type="presParOf" srcId="{00205886-7EC2-45DD-8AFC-982FA6814429}" destId="{66C274EA-2C8B-44C1-B841-A846D6D2096D}" srcOrd="1" destOrd="0" presId="urn:microsoft.com/office/officeart/2005/8/layout/hProcess9"/>
    <dgm:cxn modelId="{C5649C8F-A12E-4346-BC7F-342FC3729515}" type="presParOf" srcId="{00205886-7EC2-45DD-8AFC-982FA6814429}" destId="{0FDC6EF0-D972-4563-A742-3EF434622951}" srcOrd="2" destOrd="0" presId="urn:microsoft.com/office/officeart/2005/8/layout/hProcess9"/>
    <dgm:cxn modelId="{07C533F5-EC37-4B72-8DFE-A6E494D0BC4E}" type="presParOf" srcId="{00205886-7EC2-45DD-8AFC-982FA6814429}" destId="{7D25589D-16D2-403A-81DC-4AEDA23F5180}" srcOrd="3" destOrd="0" presId="urn:microsoft.com/office/officeart/2005/8/layout/hProcess9"/>
    <dgm:cxn modelId="{E9FE6C94-5F0E-4540-9DCE-BC2150EA35F7}" type="presParOf" srcId="{00205886-7EC2-45DD-8AFC-982FA6814429}" destId="{4A564C51-BB2C-4198-B51E-9D88D765D542}" srcOrd="4" destOrd="0" presId="urn:microsoft.com/office/officeart/2005/8/layout/hProcess9"/>
    <dgm:cxn modelId="{4708B0FE-65E5-41F6-99D0-0D7B0F04043E}" type="presParOf" srcId="{00205886-7EC2-45DD-8AFC-982FA6814429}" destId="{F1B34092-D2A0-45AF-A7F9-5C29C56CFF02}" srcOrd="5" destOrd="0" presId="urn:microsoft.com/office/officeart/2005/8/layout/hProcess9"/>
    <dgm:cxn modelId="{75D5721F-CDBF-4E17-BF6B-6A95895CB645}" type="presParOf" srcId="{00205886-7EC2-45DD-8AFC-982FA6814429}" destId="{06B8194C-597D-4C78-A4B0-01D4FF099C41}" srcOrd="6" destOrd="0" presId="urn:microsoft.com/office/officeart/2005/8/layout/hProcess9"/>
    <dgm:cxn modelId="{AEDAD3E6-336F-4380-971B-BD84C9E4F4E9}" type="presParOf" srcId="{00205886-7EC2-45DD-8AFC-982FA6814429}" destId="{2FC430DC-8794-4BBF-9773-FCE9CFB04ACC}" srcOrd="7" destOrd="0" presId="urn:microsoft.com/office/officeart/2005/8/layout/hProcess9"/>
    <dgm:cxn modelId="{C11EBEC5-0760-4EF3-A9F2-5D76E6A3B5D7}" type="presParOf" srcId="{00205886-7EC2-45DD-8AFC-982FA6814429}" destId="{21EC350B-5265-424F-AD1D-0DB50A9BE8B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3EC114-7E31-4EA1-9D5A-C9DCA60A66AE}" type="doc">
      <dgm:prSet loTypeId="urn:microsoft.com/office/officeart/2005/8/layout/hProcess9" loCatId="process" qsTypeId="urn:microsoft.com/office/officeart/2005/8/quickstyle/3d4" qsCatId="3D" csTypeId="urn:microsoft.com/office/officeart/2005/8/colors/accent3_5" csCatId="accent3"/>
      <dgm:spPr/>
      <dgm:t>
        <a:bodyPr/>
        <a:lstStyle/>
        <a:p>
          <a:endParaRPr lang="it-IT"/>
        </a:p>
      </dgm:t>
    </dgm:pt>
    <dgm:pt modelId="{D687AB30-B00C-4731-8E8A-F40311F75ADC}">
      <dgm:prSet/>
      <dgm:spPr/>
      <dgm:t>
        <a:bodyPr/>
        <a:lstStyle/>
        <a:p>
          <a:pPr rtl="0"/>
          <a:r>
            <a:rPr lang="it-IT" b="1" dirty="0" smtClean="0"/>
            <a:t>COMPORTAMENTI ALIMENTARI SCORRETTI</a:t>
          </a:r>
          <a:endParaRPr lang="it-IT" dirty="0"/>
        </a:p>
      </dgm:t>
    </dgm:pt>
    <dgm:pt modelId="{021828B9-54D3-476D-B341-E41058276CD3}" type="parTrans" cxnId="{E4190B35-CD63-41F7-8A87-A2D8D60E7765}">
      <dgm:prSet/>
      <dgm:spPr/>
      <dgm:t>
        <a:bodyPr/>
        <a:lstStyle/>
        <a:p>
          <a:endParaRPr lang="it-IT"/>
        </a:p>
      </dgm:t>
    </dgm:pt>
    <dgm:pt modelId="{E4BB3759-28FE-494B-9AFB-551E15CEEA5D}" type="sibTrans" cxnId="{E4190B35-CD63-41F7-8A87-A2D8D60E7765}">
      <dgm:prSet/>
      <dgm:spPr/>
      <dgm:t>
        <a:bodyPr/>
        <a:lstStyle/>
        <a:p>
          <a:endParaRPr lang="it-IT"/>
        </a:p>
      </dgm:t>
    </dgm:pt>
    <dgm:pt modelId="{53E811BE-BB76-4BFD-A664-E63E3393A993}">
      <dgm:prSet/>
      <dgm:spPr/>
      <dgm:t>
        <a:bodyPr/>
        <a:lstStyle/>
        <a:p>
          <a:pPr rtl="0"/>
          <a:r>
            <a:rPr lang="it-IT" b="1" smtClean="0"/>
            <a:t>+</a:t>
          </a:r>
          <a:endParaRPr lang="it-IT"/>
        </a:p>
      </dgm:t>
    </dgm:pt>
    <dgm:pt modelId="{36EEC840-8D13-4FB3-B3C2-509DE51D2A56}" type="parTrans" cxnId="{DF5EB37A-2D8D-4274-9D7F-BF96F733C266}">
      <dgm:prSet/>
      <dgm:spPr/>
      <dgm:t>
        <a:bodyPr/>
        <a:lstStyle/>
        <a:p>
          <a:endParaRPr lang="it-IT"/>
        </a:p>
      </dgm:t>
    </dgm:pt>
    <dgm:pt modelId="{B46AB371-74E0-4D55-9593-3478898E53D5}" type="sibTrans" cxnId="{DF5EB37A-2D8D-4274-9D7F-BF96F733C266}">
      <dgm:prSet/>
      <dgm:spPr/>
      <dgm:t>
        <a:bodyPr/>
        <a:lstStyle/>
        <a:p>
          <a:endParaRPr lang="it-IT"/>
        </a:p>
      </dgm:t>
    </dgm:pt>
    <dgm:pt modelId="{8D3D143B-5968-47CE-B665-9BAF118351E4}">
      <dgm:prSet/>
      <dgm:spPr/>
      <dgm:t>
        <a:bodyPr/>
        <a:lstStyle/>
        <a:p>
          <a:pPr rtl="0"/>
          <a:r>
            <a:rPr lang="it-IT" b="1" smtClean="0"/>
            <a:t>ECCESSIVA SEDENTARIETÀ</a:t>
          </a:r>
          <a:endParaRPr lang="it-IT"/>
        </a:p>
      </dgm:t>
    </dgm:pt>
    <dgm:pt modelId="{5D1A4440-C181-44E1-B16A-CBF6E515C4D6}" type="parTrans" cxnId="{5D4EED34-3710-451E-B166-7C73243C176C}">
      <dgm:prSet/>
      <dgm:spPr/>
      <dgm:t>
        <a:bodyPr/>
        <a:lstStyle/>
        <a:p>
          <a:endParaRPr lang="it-IT"/>
        </a:p>
      </dgm:t>
    </dgm:pt>
    <dgm:pt modelId="{A025A61C-AFAE-4C53-B91F-CA6278934777}" type="sibTrans" cxnId="{5D4EED34-3710-451E-B166-7C73243C176C}">
      <dgm:prSet/>
      <dgm:spPr/>
      <dgm:t>
        <a:bodyPr/>
        <a:lstStyle/>
        <a:p>
          <a:endParaRPr lang="it-IT"/>
        </a:p>
      </dgm:t>
    </dgm:pt>
    <dgm:pt modelId="{C95F9860-6A63-4FC4-93C4-16D664394B47}">
      <dgm:prSet/>
      <dgm:spPr/>
      <dgm:t>
        <a:bodyPr/>
        <a:lstStyle/>
        <a:p>
          <a:pPr rtl="0"/>
          <a:r>
            <a:rPr lang="it-IT" b="1" smtClean="0"/>
            <a:t>=</a:t>
          </a:r>
          <a:endParaRPr lang="it-IT"/>
        </a:p>
      </dgm:t>
    </dgm:pt>
    <dgm:pt modelId="{2F2FFEDB-7FDE-48CC-B8AC-97C9060D2078}" type="parTrans" cxnId="{A2BAFB9A-2009-478F-B8CD-2BE70D92CFA1}">
      <dgm:prSet/>
      <dgm:spPr/>
      <dgm:t>
        <a:bodyPr/>
        <a:lstStyle/>
        <a:p>
          <a:endParaRPr lang="it-IT"/>
        </a:p>
      </dgm:t>
    </dgm:pt>
    <dgm:pt modelId="{90EB6967-D1E2-45C0-9980-B774A2507685}" type="sibTrans" cxnId="{A2BAFB9A-2009-478F-B8CD-2BE70D92CFA1}">
      <dgm:prSet/>
      <dgm:spPr/>
      <dgm:t>
        <a:bodyPr/>
        <a:lstStyle/>
        <a:p>
          <a:endParaRPr lang="it-IT"/>
        </a:p>
      </dgm:t>
    </dgm:pt>
    <dgm:pt modelId="{29FE583E-9820-43FF-8E4A-4A4DF9344E92}">
      <dgm:prSet/>
      <dgm:spPr/>
      <dgm:t>
        <a:bodyPr/>
        <a:lstStyle/>
        <a:p>
          <a:pPr rtl="0"/>
          <a:r>
            <a:rPr lang="it-IT" b="1" dirty="0" smtClean="0"/>
            <a:t>AUMENTO DELLA FREQUENZA DI SOVRAPPESO E OBESITÀ</a:t>
          </a:r>
          <a:endParaRPr lang="it-IT" dirty="0"/>
        </a:p>
      </dgm:t>
    </dgm:pt>
    <dgm:pt modelId="{000EBA2A-060C-4145-ACFF-A637148193C1}" type="parTrans" cxnId="{00D5E83A-372B-4266-8810-3DBC242DA0C4}">
      <dgm:prSet/>
      <dgm:spPr/>
      <dgm:t>
        <a:bodyPr/>
        <a:lstStyle/>
        <a:p>
          <a:endParaRPr lang="it-IT"/>
        </a:p>
      </dgm:t>
    </dgm:pt>
    <dgm:pt modelId="{790D29F8-94A6-4E6B-8038-79B071FA0911}" type="sibTrans" cxnId="{00D5E83A-372B-4266-8810-3DBC242DA0C4}">
      <dgm:prSet/>
      <dgm:spPr/>
      <dgm:t>
        <a:bodyPr/>
        <a:lstStyle/>
        <a:p>
          <a:endParaRPr lang="it-IT"/>
        </a:p>
      </dgm:t>
    </dgm:pt>
    <dgm:pt modelId="{29975263-47CF-426B-AFCB-CDA0BC90066E}" type="pres">
      <dgm:prSet presAssocID="{B23EC114-7E31-4EA1-9D5A-C9DCA60A66A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0023DD1-0B0E-46A2-BBA7-26FD6F647D70}" type="pres">
      <dgm:prSet presAssocID="{B23EC114-7E31-4EA1-9D5A-C9DCA60A66AE}" presName="arrow" presStyleLbl="bgShp" presStyleIdx="0" presStyleCnt="1"/>
      <dgm:spPr/>
      <dgm:t>
        <a:bodyPr/>
        <a:lstStyle/>
        <a:p>
          <a:endParaRPr lang="it-IT"/>
        </a:p>
      </dgm:t>
    </dgm:pt>
    <dgm:pt modelId="{00205886-7EC2-45DD-8AFC-982FA6814429}" type="pres">
      <dgm:prSet presAssocID="{B23EC114-7E31-4EA1-9D5A-C9DCA60A66AE}" presName="linearProcess" presStyleCnt="0"/>
      <dgm:spPr/>
      <dgm:t>
        <a:bodyPr/>
        <a:lstStyle/>
        <a:p>
          <a:endParaRPr lang="it-IT"/>
        </a:p>
      </dgm:t>
    </dgm:pt>
    <dgm:pt modelId="{270B97CD-7728-4A6F-B75E-714D7B53092A}" type="pres">
      <dgm:prSet presAssocID="{D687AB30-B00C-4731-8E8A-F40311F75AD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C274EA-2C8B-44C1-B841-A846D6D2096D}" type="pres">
      <dgm:prSet presAssocID="{E4BB3759-28FE-494B-9AFB-551E15CEEA5D}" presName="sibTrans" presStyleCnt="0"/>
      <dgm:spPr/>
      <dgm:t>
        <a:bodyPr/>
        <a:lstStyle/>
        <a:p>
          <a:endParaRPr lang="it-IT"/>
        </a:p>
      </dgm:t>
    </dgm:pt>
    <dgm:pt modelId="{0FDC6EF0-D972-4563-A742-3EF434622951}" type="pres">
      <dgm:prSet presAssocID="{53E811BE-BB76-4BFD-A664-E63E3393A993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25589D-16D2-403A-81DC-4AEDA23F5180}" type="pres">
      <dgm:prSet presAssocID="{B46AB371-74E0-4D55-9593-3478898E53D5}" presName="sibTrans" presStyleCnt="0"/>
      <dgm:spPr/>
      <dgm:t>
        <a:bodyPr/>
        <a:lstStyle/>
        <a:p>
          <a:endParaRPr lang="it-IT"/>
        </a:p>
      </dgm:t>
    </dgm:pt>
    <dgm:pt modelId="{4A564C51-BB2C-4198-B51E-9D88D765D542}" type="pres">
      <dgm:prSet presAssocID="{8D3D143B-5968-47CE-B665-9BAF118351E4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B34092-D2A0-45AF-A7F9-5C29C56CFF02}" type="pres">
      <dgm:prSet presAssocID="{A025A61C-AFAE-4C53-B91F-CA6278934777}" presName="sibTrans" presStyleCnt="0"/>
      <dgm:spPr/>
      <dgm:t>
        <a:bodyPr/>
        <a:lstStyle/>
        <a:p>
          <a:endParaRPr lang="it-IT"/>
        </a:p>
      </dgm:t>
    </dgm:pt>
    <dgm:pt modelId="{06B8194C-597D-4C78-A4B0-01D4FF099C41}" type="pres">
      <dgm:prSet presAssocID="{C95F9860-6A63-4FC4-93C4-16D664394B47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C430DC-8794-4BBF-9773-FCE9CFB04ACC}" type="pres">
      <dgm:prSet presAssocID="{90EB6967-D1E2-45C0-9980-B774A2507685}" presName="sibTrans" presStyleCnt="0"/>
      <dgm:spPr/>
      <dgm:t>
        <a:bodyPr/>
        <a:lstStyle/>
        <a:p>
          <a:endParaRPr lang="it-IT"/>
        </a:p>
      </dgm:t>
    </dgm:pt>
    <dgm:pt modelId="{21EC350B-5265-424F-AD1D-0DB50A9BE8B9}" type="pres">
      <dgm:prSet presAssocID="{29FE583E-9820-43FF-8E4A-4A4DF9344E92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81FF51D-9407-4A6C-8DBC-73FC8DAD4B7D}" type="presOf" srcId="{D687AB30-B00C-4731-8E8A-F40311F75ADC}" destId="{270B97CD-7728-4A6F-B75E-714D7B53092A}" srcOrd="0" destOrd="0" presId="urn:microsoft.com/office/officeart/2005/8/layout/hProcess9"/>
    <dgm:cxn modelId="{00D5E83A-372B-4266-8810-3DBC242DA0C4}" srcId="{B23EC114-7E31-4EA1-9D5A-C9DCA60A66AE}" destId="{29FE583E-9820-43FF-8E4A-4A4DF9344E92}" srcOrd="4" destOrd="0" parTransId="{000EBA2A-060C-4145-ACFF-A637148193C1}" sibTransId="{790D29F8-94A6-4E6B-8038-79B071FA0911}"/>
    <dgm:cxn modelId="{E4190B35-CD63-41F7-8A87-A2D8D60E7765}" srcId="{B23EC114-7E31-4EA1-9D5A-C9DCA60A66AE}" destId="{D687AB30-B00C-4731-8E8A-F40311F75ADC}" srcOrd="0" destOrd="0" parTransId="{021828B9-54D3-476D-B341-E41058276CD3}" sibTransId="{E4BB3759-28FE-494B-9AFB-551E15CEEA5D}"/>
    <dgm:cxn modelId="{DF5EB37A-2D8D-4274-9D7F-BF96F733C266}" srcId="{B23EC114-7E31-4EA1-9D5A-C9DCA60A66AE}" destId="{53E811BE-BB76-4BFD-A664-E63E3393A993}" srcOrd="1" destOrd="0" parTransId="{36EEC840-8D13-4FB3-B3C2-509DE51D2A56}" sibTransId="{B46AB371-74E0-4D55-9593-3478898E53D5}"/>
    <dgm:cxn modelId="{1081473E-75D2-4BB1-A5C8-03B243B96E20}" type="presOf" srcId="{B23EC114-7E31-4EA1-9D5A-C9DCA60A66AE}" destId="{29975263-47CF-426B-AFCB-CDA0BC90066E}" srcOrd="0" destOrd="0" presId="urn:microsoft.com/office/officeart/2005/8/layout/hProcess9"/>
    <dgm:cxn modelId="{C62181D2-1C0F-4F39-81DC-91E7773103C3}" type="presOf" srcId="{C95F9860-6A63-4FC4-93C4-16D664394B47}" destId="{06B8194C-597D-4C78-A4B0-01D4FF099C41}" srcOrd="0" destOrd="0" presId="urn:microsoft.com/office/officeart/2005/8/layout/hProcess9"/>
    <dgm:cxn modelId="{E33540F7-E347-487E-89E9-46C918619028}" type="presOf" srcId="{53E811BE-BB76-4BFD-A664-E63E3393A993}" destId="{0FDC6EF0-D972-4563-A742-3EF434622951}" srcOrd="0" destOrd="0" presId="urn:microsoft.com/office/officeart/2005/8/layout/hProcess9"/>
    <dgm:cxn modelId="{A2BAFB9A-2009-478F-B8CD-2BE70D92CFA1}" srcId="{B23EC114-7E31-4EA1-9D5A-C9DCA60A66AE}" destId="{C95F9860-6A63-4FC4-93C4-16D664394B47}" srcOrd="3" destOrd="0" parTransId="{2F2FFEDB-7FDE-48CC-B8AC-97C9060D2078}" sibTransId="{90EB6967-D1E2-45C0-9980-B774A2507685}"/>
    <dgm:cxn modelId="{64BEBDBA-265D-4FC2-BA89-37B1FC904AAE}" type="presOf" srcId="{29FE583E-9820-43FF-8E4A-4A4DF9344E92}" destId="{21EC350B-5265-424F-AD1D-0DB50A9BE8B9}" srcOrd="0" destOrd="0" presId="urn:microsoft.com/office/officeart/2005/8/layout/hProcess9"/>
    <dgm:cxn modelId="{5D4EED34-3710-451E-B166-7C73243C176C}" srcId="{B23EC114-7E31-4EA1-9D5A-C9DCA60A66AE}" destId="{8D3D143B-5968-47CE-B665-9BAF118351E4}" srcOrd="2" destOrd="0" parTransId="{5D1A4440-C181-44E1-B16A-CBF6E515C4D6}" sibTransId="{A025A61C-AFAE-4C53-B91F-CA6278934777}"/>
    <dgm:cxn modelId="{B1A489BB-807E-4A26-8942-177A7580E237}" type="presOf" srcId="{8D3D143B-5968-47CE-B665-9BAF118351E4}" destId="{4A564C51-BB2C-4198-B51E-9D88D765D542}" srcOrd="0" destOrd="0" presId="urn:microsoft.com/office/officeart/2005/8/layout/hProcess9"/>
    <dgm:cxn modelId="{C5DE7DB0-15A2-4DE9-86F2-DE60658EC3B9}" type="presParOf" srcId="{29975263-47CF-426B-AFCB-CDA0BC90066E}" destId="{30023DD1-0B0E-46A2-BBA7-26FD6F647D70}" srcOrd="0" destOrd="0" presId="urn:microsoft.com/office/officeart/2005/8/layout/hProcess9"/>
    <dgm:cxn modelId="{D7F0168B-33D8-44DF-9D97-37B379059FBF}" type="presParOf" srcId="{29975263-47CF-426B-AFCB-CDA0BC90066E}" destId="{00205886-7EC2-45DD-8AFC-982FA6814429}" srcOrd="1" destOrd="0" presId="urn:microsoft.com/office/officeart/2005/8/layout/hProcess9"/>
    <dgm:cxn modelId="{9EDADE6B-1C1F-42AC-AE1A-692310E63D82}" type="presParOf" srcId="{00205886-7EC2-45DD-8AFC-982FA6814429}" destId="{270B97CD-7728-4A6F-B75E-714D7B53092A}" srcOrd="0" destOrd="0" presId="urn:microsoft.com/office/officeart/2005/8/layout/hProcess9"/>
    <dgm:cxn modelId="{06214C89-AA9E-4F27-A84D-F3146B7118CC}" type="presParOf" srcId="{00205886-7EC2-45DD-8AFC-982FA6814429}" destId="{66C274EA-2C8B-44C1-B841-A846D6D2096D}" srcOrd="1" destOrd="0" presId="urn:microsoft.com/office/officeart/2005/8/layout/hProcess9"/>
    <dgm:cxn modelId="{C5649C8F-A12E-4346-BC7F-342FC3729515}" type="presParOf" srcId="{00205886-7EC2-45DD-8AFC-982FA6814429}" destId="{0FDC6EF0-D972-4563-A742-3EF434622951}" srcOrd="2" destOrd="0" presId="urn:microsoft.com/office/officeart/2005/8/layout/hProcess9"/>
    <dgm:cxn modelId="{07C533F5-EC37-4B72-8DFE-A6E494D0BC4E}" type="presParOf" srcId="{00205886-7EC2-45DD-8AFC-982FA6814429}" destId="{7D25589D-16D2-403A-81DC-4AEDA23F5180}" srcOrd="3" destOrd="0" presId="urn:microsoft.com/office/officeart/2005/8/layout/hProcess9"/>
    <dgm:cxn modelId="{E9FE6C94-5F0E-4540-9DCE-BC2150EA35F7}" type="presParOf" srcId="{00205886-7EC2-45DD-8AFC-982FA6814429}" destId="{4A564C51-BB2C-4198-B51E-9D88D765D542}" srcOrd="4" destOrd="0" presId="urn:microsoft.com/office/officeart/2005/8/layout/hProcess9"/>
    <dgm:cxn modelId="{4708B0FE-65E5-41F6-99D0-0D7B0F04043E}" type="presParOf" srcId="{00205886-7EC2-45DD-8AFC-982FA6814429}" destId="{F1B34092-D2A0-45AF-A7F9-5C29C56CFF02}" srcOrd="5" destOrd="0" presId="urn:microsoft.com/office/officeart/2005/8/layout/hProcess9"/>
    <dgm:cxn modelId="{75D5721F-CDBF-4E17-BF6B-6A95895CB645}" type="presParOf" srcId="{00205886-7EC2-45DD-8AFC-982FA6814429}" destId="{06B8194C-597D-4C78-A4B0-01D4FF099C41}" srcOrd="6" destOrd="0" presId="urn:microsoft.com/office/officeart/2005/8/layout/hProcess9"/>
    <dgm:cxn modelId="{AEDAD3E6-336F-4380-971B-BD84C9E4F4E9}" type="presParOf" srcId="{00205886-7EC2-45DD-8AFC-982FA6814429}" destId="{2FC430DC-8794-4BBF-9773-FCE9CFB04ACC}" srcOrd="7" destOrd="0" presId="urn:microsoft.com/office/officeart/2005/8/layout/hProcess9"/>
    <dgm:cxn modelId="{C11EBEC5-0760-4EF3-A9F2-5D76E6A3B5D7}" type="presParOf" srcId="{00205886-7EC2-45DD-8AFC-982FA6814429}" destId="{21EC350B-5265-424F-AD1D-0DB50A9BE8B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3589E7-117D-4F38-9C3B-D4B8F5152E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8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DCA836F-0973-4C2C-B5F5-F447D1D674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415D4B-0E69-4677-84D0-72993FA61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97029F-5325-46D1-8A5E-67686F6131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6" name="Figura a mano libera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Triangolo rettango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allone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Gallone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data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2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3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8E57920-678A-492C-A1DF-CE5B653E2F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6" name="Figura a mano libera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Triangolo rettango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510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2788-81AB-454D-A2A0-782AC58DCB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7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1" name="Segnaposto data 4"/>
          <p:cNvSpPr>
            <a:spLocks noGrp="1"/>
          </p:cNvSpPr>
          <p:nvPr>
            <p:ph type="dt" sz="half" idx="2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 vert="horz" anchor="b"/>
          <a:lstStyle>
            <a:lvl1pPr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" name="Segnaposto numero diapositiva 6"/>
          <p:cNvSpPr>
            <a:spLocks noGrp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fld id="{3664850D-694D-4C1E-B5A7-5EE2CD4749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111111111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it/url?q=http://didatticamatematicaprimaria.blogspot.com/2010/10/addizioni-aperte-classe-seconda.html&amp;sa=U&amp;ei=sPRoU67PN7GIyAPXh4HQAw&amp;ved=0CDIQ9QEwAg&amp;usg=AFQjCNHuHtQUJArveUn7L1Pzu0txLCZspw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it/url?q=http://job.fanpage.it/abilitazione-sostegno-come-diventare-insegnanti-per-i-disabili/&amp;sa=U&amp;ei=rfNoU7CrEo3ZygOC84DABA&amp;ved=0CEAQ9QEwCQ&amp;usg=AFQjCNFmOilT0SBcnLC3VjDaUIcXSVCmSQ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it/url?q=http://www.ascop-sardegna.it/&amp;sa=U&amp;ei=4PRoU7_cLsmFyQPFnYH4CA&amp;ved=0CFQQ9QEwEw&amp;usg=AFQjCNGLjUUmJkDm86lgoAMHMZyKDnKjMA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it/url?q=http://www.traterraecielo.it/le-esperienze/obesita-ho-un-problema-e-quindi-mangio-i-consigli&amp;sa=U&amp;ei=mbZ8U7jCAYyFyAO894CYAg&amp;ved=0CEAQ9QEwCTgU&amp;usg=AFQjCNEHBMUM2icaucBwTIELbzIT506zpQ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it/url?q=http://www.canstockphoto.it/felice-famiglia-tavola-4357167.html&amp;sa=U&amp;ei=-TlrU9meI-mU0AWpt4CIAg&amp;ved=0CDQQ9QEwAg&amp;usg=AFQjCNEVvGB7d__m-R61-EgKUG4Cs7tNJ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it/url?q=http://www.800fiabe.it/tag/parco-giochi/&amp;sa=U&amp;ei=uzlrU_mhJKyT0QXU4YHAAg&amp;ved=0CC4Q9QEwAA&amp;usg=AFQjCNF9LCRqvj517458Ea8_9Pyg1RwjYg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it/url?q=http://www.venditaelettrodomestici.com/bilancia-pesapersone.html&amp;sa=U&amp;ei=ozprU62JFYaG0AX_yoCQCQ&amp;ved=0CE4Q9QEwDw&amp;usg=AFQjCNEQB232b_HF8mXwMxHE8ku6WVmfXw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q=http://www.hotelgabicce.info/shopping/alimentari-e-dintorni/frutta-e-verdura-a-gabicce/&amp;sa=U&amp;ei=4DprU618paDRBZPhgPAB&amp;ved=0CC4Q9QEwAA&amp;usg=AFQjCNEu4F5HBSvCP-Ug_RabDIK2mWd4X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it/url?q=http://salute.ultimoranotizie.it/sicurezza-alimentare-perclorato-sempre-piu-presente-in-frutta-e-verdura/&amp;sa=U&amp;ei=MCZqU6qkGYL_ygP8wYAw&amp;ved=0CEQQ9QEwCw&amp;usg=AFQjCNGbB5qjt0fxtRRaenSNgEVxT_cRkA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it/url?q=http://immagini.4ever.eu/tag/4615/pasta&amp;sa=U&amp;ei=OfRoU6euF870yAPl4YCgCQ&amp;ved=0CDAQ9QEwAQ&amp;usg=AFQjCNHjNX8TqiTkLrBGy2mriZiuhewEqw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google.it/url?q=http://www.pianetamamma.it/il-bambino/sviluppo-e-crescita/obesita-infantile-nuove-regole-per-aziende-e-genitori.html&amp;sa=U&amp;ei=L7Z8U9L-H_TZygOmiIDAAQ&amp;ved=0CEAQ9QEwCQ&amp;usg=AFQjCNFj-ITxLsvd6Y4jDOXfmwsHMl6hrA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it/url?q=http://blog.giallozafferano.it/jeanmarc/oli-e-grassi-fonti-assorbimento-dosi-e-precauzioni-tabelle/&amp;sa=U&amp;ei=jyhqU6_LBOfMywOMwYH4Bw&amp;ved=0CC4Q9QEwAA&amp;usg=AFQjCNEPEV6eWcUkSrEnwNMaRk3ek-VOPw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hyperlink" Target="https://www.google.it/url?q=http://www.scuolapantarei.it/dettagli-master.asp?id=12&amp;sa=U&amp;ei=L7Z8U9L-H_TZygOmiIDAAQ&amp;ved=0CEIQ9QEwCg&amp;usg=AFQjCNF9UJxYug9G-F9g1G4JhotqnAbTww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google.it/url?q=http://www.ilgustofascuola.it/354/olio_di_oliva.html&amp;sa=U&amp;ei=-zprU9fqK6ea1AXIuoCQCA&amp;ved=0CFQQ9QEwEw&amp;usg=AFQjCNHECtx8qqRZikCM_-Ek_OnKYQbOBw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it/url?q=http://www.canale8tv.net/attualita/le-eccellenze-dellolio-tornano-nel-salento/&amp;sa=U&amp;ei=E7R8U7mQJobDygPyrYH4Cg&amp;ved=0CDYQ9QEwBA&amp;usg=AFQjCNGm-9ALJbhjpwMid_pgBNgjcWFiPg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it/url?q=http://www.alimentipedia.it/olio-di-oliva.html&amp;sa=U&amp;ei=E7R8U7mQJobDygPyrYH4Cg&amp;ved=0CEYQ9QEwDA&amp;usg=AFQjCNEkHT4DOf9-InV-qBdVLQKZYD7p2w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it/url?q=http://www.studenti.it/foto/lavoro/i-10-lavori-piu-esclusivi-e-invidiati-del-mondo/caramelle.php&amp;sa=U&amp;ei=kS1qU6DXD6WwyAPJn4CwBw&amp;ved=0CDQQ9QEwAw&amp;usg=AFQjCNFdyIcuIaYRuDt-B8UxYlVTkB_zbw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hyperlink" Target="https://www.google.it/url?q=http://www.superedo.it/sfondi/sfondi_cibo-immagini_dolci-p3.htm&amp;sa=U&amp;ei=ry1qU8ykFaaLyQO17ICQBA&amp;ved=0CEgQ9QEwDQ&amp;usg=AFQjCNEGGVfDtQxGEACWeR7heJ7UjnvRbA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it/url?q=http://www.hgpress.it/2011/08/02/acqua-in-bottiglia-prima-voce-di-spesa-per-gli-italiani/&amp;sa=U&amp;ei=c7d8U47YGsv8yAOLsIG4DA&amp;ved=0CEQQ9QEwCw&amp;usg=AFQjCNG8wF4gSAy_WKU_0W4tahxc4r7Rt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hyperlink" Target="https://www.google.it/url?q=http://mamma.pourfemme.it/articolo/neonati-qual-e-l-acqua-migliore-per-loro/4751/&amp;sa=U&amp;ei=vrd8U4y5GeeCyAO6xoD4BQ&amp;ved=0CFIQ9QEwEg&amp;usg=AFQjCNGqMg0B0EgceBPVyM3QCjG-mnOWzA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it/url?q=http://www.econote.it/2013/04/08/econote-per-lanno-internazionale-della-cooperazione-nel-settore-idrico/&amp;sa=U&amp;ei=vrd8U4y5GeeCyAO6xoD4BQ&amp;ved=0CDAQ9QEwAQ&amp;usg=AFQjCNGoP-1sazOHs_H25RKQXiwu2EfGOg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it/url?q=http://www.ilfattoalimentare.it/sale-cibi-pizza-pane-iss-sodio.html&amp;sa=U&amp;ei=LDtrU83NL8ek0QWTmICgBw&amp;ved=0CDgQ9QEwBQ&amp;usg=AFQjCNGGbsNU_C-6Rbsc4rUF85KJNFazyA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it/url?q=http://it.123rf.com/archivio-fotografico/sale.html&amp;sa=U&amp;ei=W7h8U7qqNcTByQPwyoFA&amp;ved=0CDoQ9QEwBg&amp;usg=AFQjCNEF4DtoQ_zyUNDHS_Kd2X5uG_RkgQ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it/url?q=http://equonline.com/le-spezie/&amp;sa=U&amp;ei=e7h8U7vNIOXBygPD14DwCw&amp;ved=0CDoQ9QEwBg&amp;usg=AFQjCNFGrpgGnKSrx4cw8goFG92BoNcpvA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google.it/url?q=http://www.tuscany-diet.net/dieta-mediterranea-introduzione/&amp;sa=U&amp;ei=w7h8U9DlKoeFyAOp14H4DQ&amp;ved=0CDgQ9QEwBQ&amp;usg=AFQjCNFQoe4MPJppiSYgfJGlRhiMKv5LOA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it/url?q=http://www.meteoweb.eu/2014/05/scoperto-segreto-dieta-mediterranea-come-protegge-cuore/284553/&amp;sa=U&amp;ei=w7h8U9DlKoeFyAOp14H4DQ&amp;ved=0CDIQ9QEwAg&amp;usg=AFQjCNExHp3nPx5AdBZToImq7FvuXw39Vg" TargetMode="Externa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q=http://tuttosbagliatotuttodarifare.blogspot.com/2013/04/cera-una-volta-un-cuoco-che.html&amp;sa=U&amp;ei=IZBrU_e8M6eJywOUnIC4Ag&amp;ved=0CC4Q9QEwAA&amp;usg=AFQjCNHpoWRXYrHKu0ToUFLx2EsFyN_m3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it/url?q=http://dieta.pourfemme.it/s/carne/page/3/&amp;sa=U&amp;ei=U_VoU4zHKc33yAP5jYDACQ&amp;ved=0CEQQ9QEwCw&amp;usg=AFQjCNEhiTYqJZEZpvsPRnjzwpTelCK6TQ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q=http://tuttosbagliatotuttodarifare.blogspot.com/2013/04/cera-una-volta-un-cuoco-che.html&amp;sa=U&amp;ei=IZBrU_e8M6eJywOUnIC4Ag&amp;ved=0CC4Q9QEwAA&amp;usg=AFQjCNHpoWRXYrHKu0ToUFLx2EsFyN_m3w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google.it/url?q=http://it.123rf.com/archivio-fotografico/cuoco.html&amp;sa=U&amp;ei=_JJrU-qAAuiZyAOx-YCIBQ&amp;ved=0CFQQ9QEwEw&amp;usg=AFQjCNGsA7m8qnzFjhyGAzrZAr4_ufWyHA" TargetMode="Externa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it/url?q=http://salute.ultimoranotizie.it/sicurezza-alimentare-perclorato-sempre-piu-presente-in-frutta-e-verdura/&amp;sa=U&amp;ei=MCZqU6qkGYL_ygP8wYAw&amp;ved=0CEQQ9QEwCw&amp;usg=AFQjCNGbB5qjt0fxtRRaenSNgEVxT_cRkA" TargetMode="Externa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it/url?q=http://salute.ultimoranotizie.it/sicurezza-alimentare-perclorato-sempre-piu-presente-in-frutta-e-verdura/&amp;sa=U&amp;ei=MCZqU6qkGYL_ygP8wYAw&amp;ved=0CEQQ9QEwCw&amp;usg=AFQjCNGbB5qjt0fxtRRaenSNgEVxT_cRkA" TargetMode="Externa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google.it/url?q=http://www.massimoalfieri.it/?cat=23&amp;sa=U&amp;ei=fJVrU56RDafpywOB1IKQAg&amp;ved=0CFQQ9QEwEw&amp;usg=AFQjCNG-Z_a7rgnDcOFR7x1NHiT2QJXk4Q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457200"/>
            <a:ext cx="8007350" cy="5410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1000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sz="2400" b="1" i="1" smtClean="0">
                <a:solidFill>
                  <a:srgbClr val="009900"/>
                </a:solidFill>
                <a:latin typeface="Lucida Calligraphy" pitchFamily="66" charset="0"/>
              </a:rPr>
              <a:t>22 MAGGIO 2014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2400" b="1" i="1" smtClean="0">
              <a:solidFill>
                <a:srgbClr val="009900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sz="3700" i="1" smtClean="0">
                <a:solidFill>
                  <a:srgbClr val="009900"/>
                </a:solidFill>
                <a:latin typeface="Lucida Calligraphy" pitchFamily="66" charset="0"/>
              </a:rPr>
              <a:t>Il menu della mensa scolastica e l’educazione alimentare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3700" i="1" smtClean="0">
              <a:solidFill>
                <a:srgbClr val="009900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3700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sz="2500" b="1" i="1" smtClean="0">
                <a:solidFill>
                  <a:srgbClr val="CC3399"/>
                </a:solidFill>
                <a:latin typeface="Lucida Calligraphy" pitchFamily="66" charset="0"/>
              </a:rPr>
              <a:t>Dietista Roberta Galbusera</a:t>
            </a:r>
          </a:p>
          <a:p>
            <a:pPr eaLnBrk="1" hangingPunct="1">
              <a:lnSpc>
                <a:spcPct val="80000"/>
              </a:lnSpc>
            </a:pPr>
            <a:endParaRPr lang="it-IT" sz="2500" smtClean="0">
              <a:solidFill>
                <a:srgbClr val="CC3399"/>
              </a:solidFill>
              <a:latin typeface="Bradley Hand ITC" pitchFamily="66" charset="0"/>
            </a:endParaRPr>
          </a:p>
        </p:txBody>
      </p:sp>
      <p:pic>
        <p:nvPicPr>
          <p:cNvPr id="8195" name="Picture 13" descr="Pronti a servir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10200" y="5807075"/>
            <a:ext cx="3432175" cy="63817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99" name="Object 243"/>
          <p:cNvGraphicFramePr>
            <a:graphicFrameLocks noChangeAspect="1"/>
          </p:cNvGraphicFramePr>
          <p:nvPr/>
        </p:nvGraphicFramePr>
        <p:xfrm>
          <a:off x="228600" y="685800"/>
          <a:ext cx="8362950" cy="4924425"/>
        </p:xfrm>
        <a:graphic>
          <a:graphicData uri="http://schemas.openxmlformats.org/presentationml/2006/ole">
            <p:oleObj spid="_x0000_s19699" name="Documento" r:id="rId3" imgW="10729245" imgH="6303288" progId="Word.Document.8">
              <p:embed/>
            </p:oleObj>
          </a:graphicData>
        </a:graphic>
      </p:graphicFrame>
      <p:sp>
        <p:nvSpPr>
          <p:cNvPr id="19700" name="Text Box 244"/>
          <p:cNvSpPr txBox="1">
            <a:spLocks noChangeArrowheads="1"/>
          </p:cNvSpPr>
          <p:nvPr/>
        </p:nvSpPr>
        <p:spPr bwMode="auto">
          <a:xfrm>
            <a:off x="457200" y="122238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/>
              <a:t>COMUNE DI MERATE – MENU’ INVERNALE 2013-2014 SCUOLA DELL’INFANZIA, PRIMARIA E SECONDARIA</a:t>
            </a:r>
          </a:p>
          <a:p>
            <a:r>
              <a:rPr lang="it-IT" sz="1200" b="1">
                <a:solidFill>
                  <a:srgbClr val="FF3300"/>
                </a:solidFill>
              </a:rPr>
              <a:t>PRIMI IN BRODO : associati ad un contorno a base di patate e non proponendo secondi a basso gradimento.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685800" y="914400"/>
          <a:ext cx="8001000" cy="4713288"/>
        </p:xfrm>
        <a:graphic>
          <a:graphicData uri="http://schemas.openxmlformats.org/presentationml/2006/ole">
            <p:oleObj spid="_x0000_s20488" name="Documento" r:id="rId3" imgW="10720231" imgH="6303288" progId="Word.Document.8">
              <p:embed/>
            </p:oleObj>
          </a:graphicData>
        </a:graphic>
      </p:graphicFrame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93725" y="269875"/>
            <a:ext cx="7842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/>
              <a:t>COMUNE DI MERATE – MENU’ INVERNALE 2013-2014 SCUOLA DELL’INFANZIA, PRIMARIA E SECONDARIA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8" name="Object 10"/>
          <p:cNvGraphicFramePr>
            <a:graphicFrameLocks noChangeAspect="1"/>
          </p:cNvGraphicFramePr>
          <p:nvPr/>
        </p:nvGraphicFramePr>
        <p:xfrm>
          <a:off x="304800" y="457200"/>
          <a:ext cx="8304213" cy="5715000"/>
        </p:xfrm>
        <a:graphic>
          <a:graphicData uri="http://schemas.openxmlformats.org/presentationml/2006/ole">
            <p:oleObj spid="_x0000_s58378" name="Documento" r:id="rId3" imgW="10274073" imgH="7072713" progId="">
              <p:embed/>
            </p:oleObj>
          </a:graphicData>
        </a:graphic>
      </p:graphicFrame>
      <p:sp>
        <p:nvSpPr>
          <p:cNvPr id="58379" name="Text Box 12"/>
          <p:cNvSpPr txBox="1">
            <a:spLocks noChangeArrowheads="1"/>
          </p:cNvSpPr>
          <p:nvPr/>
        </p:nvSpPr>
        <p:spPr bwMode="auto">
          <a:xfrm>
            <a:off x="441325" y="122238"/>
            <a:ext cx="1114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u="sng">
                <a:solidFill>
                  <a:srgbClr val="18B010"/>
                </a:solidFill>
              </a:rPr>
              <a:t>2° PARTE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altLang="it-IT" sz="2000" i="1" u="sng" smtClean="0">
                <a:solidFill>
                  <a:srgbClr val="33CC33"/>
                </a:solidFill>
                <a:effectLst/>
                <a:latin typeface="Californian FB" pitchFamily="18" charset="0"/>
              </a:rPr>
              <a:t>3° parte: CRITERI CHE PORTANO A STABILIRE LE PORZIONI DEI PIATTI PROPOSTI</a:t>
            </a:r>
            <a:endParaRPr lang="it-IT" sz="2000" i="1" u="sng" smtClean="0">
              <a:solidFill>
                <a:srgbClr val="33CC33"/>
              </a:solidFill>
              <a:effectLst/>
              <a:latin typeface="Californian FB" pitchFamily="18" charset="0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1138"/>
            <a:ext cx="8229600" cy="2786062"/>
          </a:xfrm>
        </p:spPr>
        <p:txBody>
          <a:bodyPr/>
          <a:lstStyle/>
          <a:p>
            <a:pPr algn="ctr"/>
            <a:r>
              <a:rPr lang="it-IT" sz="2500" b="1" smtClean="0">
                <a:latin typeface="Californian FB" pitchFamily="18" charset="0"/>
              </a:rPr>
              <a:t>Il </a:t>
            </a:r>
            <a:r>
              <a:rPr lang="it-IT" sz="2500" b="1" smtClean="0">
                <a:solidFill>
                  <a:srgbClr val="AE129B"/>
                </a:solidFill>
                <a:latin typeface="Californian FB" pitchFamily="18" charset="0"/>
              </a:rPr>
              <a:t>fabbisogno energetico</a:t>
            </a:r>
            <a:r>
              <a:rPr lang="it-IT" sz="2500" smtClean="0">
                <a:latin typeface="Californian FB" pitchFamily="18" charset="0"/>
              </a:rPr>
              <a:t> viene definito </a:t>
            </a:r>
            <a:r>
              <a:rPr lang="it-IT" sz="2500" b="1" smtClean="0">
                <a:latin typeface="Californian FB" pitchFamily="18" charset="0"/>
              </a:rPr>
              <a:t>( WHO,1985)</a:t>
            </a:r>
            <a:r>
              <a:rPr lang="it-IT" sz="2500" smtClean="0">
                <a:latin typeface="Californian FB" pitchFamily="18" charset="0"/>
              </a:rPr>
              <a:t> come l’apporto di energia necessario a compensare il dispendio energetico di soggetti che mantengono un livello di attività fisica adeguata per partecipare attivamente alla vita sociale caratteristica dell’età e che abbiano dimensione e composizione corporea compatibile con un buono stato di salute a lungo termine.</a:t>
            </a:r>
          </a:p>
        </p:txBody>
      </p:sp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746125" y="4694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pic>
        <p:nvPicPr>
          <p:cNvPr id="59396" name="Picture 8" descr="ANd9GcSIyLm8d7sfmHZZdaF34kakTlEm5hFf1XNtuB_LbC8Fv6XfVFcPHGik5-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876800"/>
            <a:ext cx="19431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5"/>
          <p:cNvSpPr txBox="1">
            <a:spLocks noChangeArrowheads="1"/>
          </p:cNvSpPr>
          <p:nvPr/>
        </p:nvSpPr>
        <p:spPr bwMode="auto">
          <a:xfrm>
            <a:off x="1600200" y="5105400"/>
            <a:ext cx="645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AE129B"/>
                </a:solidFill>
              </a:rPr>
              <a:t>LARN:</a:t>
            </a:r>
            <a:r>
              <a:rPr lang="it-IT"/>
              <a:t> Livelli di Assunzione Raccomandati di energia e Nutrienti</a:t>
            </a:r>
          </a:p>
          <a:p>
            <a:r>
              <a:rPr lang="it-IT">
                <a:solidFill>
                  <a:srgbClr val="AE129B"/>
                </a:solidFill>
              </a:rPr>
              <a:t>SINU</a:t>
            </a:r>
            <a:r>
              <a:rPr lang="it-IT"/>
              <a:t>: Società Italiana di Nutrizione Umana</a:t>
            </a:r>
          </a:p>
        </p:txBody>
      </p:sp>
      <p:pic>
        <p:nvPicPr>
          <p:cNvPr id="604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543800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400" i="1" dirty="0" smtClean="0">
                <a:solidFill>
                  <a:srgbClr val="33CC33"/>
                </a:solidFill>
                <a:latin typeface="+mj-lt"/>
              </a:rPr>
              <a:t/>
            </a:r>
            <a:br>
              <a:rPr lang="it-IT" sz="3400" i="1" dirty="0" smtClean="0">
                <a:solidFill>
                  <a:srgbClr val="33CC33"/>
                </a:solidFill>
                <a:latin typeface="+mj-lt"/>
              </a:rPr>
            </a:br>
            <a:r>
              <a:rPr lang="it-IT" sz="3400" i="1" dirty="0" smtClean="0">
                <a:solidFill>
                  <a:srgbClr val="33CC33"/>
                </a:solidFill>
                <a:latin typeface="Californian FB" pitchFamily="18" charset="0"/>
                <a:cs typeface="Microsoft Tai Le" pitchFamily="34" charset="0"/>
              </a:rPr>
              <a:t>RIPARTIZIONE DEL FABBISOGNO ENERGETICO GIORNALIERO nei 5 PASTI</a:t>
            </a:r>
          </a:p>
        </p:txBody>
      </p:sp>
      <p:graphicFrame>
        <p:nvGraphicFramePr>
          <p:cNvPr id="338947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747713" y="2220913"/>
          <a:ext cx="8396287" cy="4103687"/>
        </p:xfrm>
        <a:graphic>
          <a:graphicData uri="http://schemas.openxmlformats.org/presentationml/2006/ole">
            <p:oleObj spid="_x0000_s70659" name="Grafico" r:id="rId3" imgW="8439150" imgH="4124325" progId="MSGraph.Chart.8">
              <p:embed followColorScheme="full"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389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8229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800" smtClean="0">
                <a:solidFill>
                  <a:srgbClr val="FF3300"/>
                </a:solidFill>
                <a:effectLst/>
                <a:latin typeface="Californian FB" pitchFamily="18" charset="0"/>
              </a:rPr>
              <a:t>FABBISOGNO IN PROTEINE:</a:t>
            </a:r>
          </a:p>
        </p:txBody>
      </p:sp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974725" y="48466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685800" y="4038600"/>
            <a:ext cx="77724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/>
              <a:t>Esempio</a:t>
            </a:r>
            <a:r>
              <a:rPr lang="it-IT"/>
              <a:t>: PER UN BAMBINO 3-6 ANNI ABBIAMO UN FABBISOGNO DI 1.34 gr. proteine/kg.</a:t>
            </a:r>
          </a:p>
          <a:p>
            <a:r>
              <a:rPr lang="it-IT"/>
              <a:t>PESO 15 KG</a:t>
            </a:r>
          </a:p>
          <a:p>
            <a:r>
              <a:rPr lang="it-IT"/>
              <a:t>ANNI 3-6 ANNI</a:t>
            </a:r>
          </a:p>
          <a:p>
            <a:r>
              <a:rPr lang="it-IT"/>
              <a:t>FABBISOGNO = 15 * 1.34 = 20 gr. di proteine/giorno</a:t>
            </a:r>
          </a:p>
          <a:p>
            <a:endParaRPr lang="it-IT"/>
          </a:p>
          <a:p>
            <a:r>
              <a:rPr lang="it-IT"/>
              <a:t>40 % di 20 gr  = </a:t>
            </a:r>
            <a:r>
              <a:rPr lang="it-IT" b="1">
                <a:solidFill>
                  <a:srgbClr val="FF3300"/>
                </a:solidFill>
              </a:rPr>
              <a:t>8 gr. di proteine/pranzo</a:t>
            </a:r>
          </a:p>
        </p:txBody>
      </p:sp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19943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/>
          </p:cNvSpPr>
          <p:nvPr>
            <p:ph type="ctrTitle" idx="4294967295"/>
          </p:nvPr>
        </p:nvSpPr>
        <p:spPr bwMode="auto">
          <a:xfrm>
            <a:off x="685800" y="533400"/>
            <a:ext cx="7772400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4000" smtClean="0">
                <a:solidFill>
                  <a:srgbClr val="33CC33"/>
                </a:solidFill>
                <a:effectLst/>
                <a:latin typeface="Californian FB" pitchFamily="18" charset="0"/>
              </a:rPr>
              <a:t>COME COSTRUIRE UNA</a:t>
            </a:r>
            <a:br>
              <a:rPr lang="it-IT" sz="4000" smtClean="0">
                <a:solidFill>
                  <a:srgbClr val="33CC33"/>
                </a:solidFill>
                <a:effectLst/>
                <a:latin typeface="Californian FB" pitchFamily="18" charset="0"/>
              </a:rPr>
            </a:br>
            <a:r>
              <a:rPr lang="it-IT" sz="4000" smtClean="0">
                <a:solidFill>
                  <a:srgbClr val="33CC33"/>
                </a:solidFill>
                <a:effectLst/>
                <a:latin typeface="Californian FB" pitchFamily="18" charset="0"/>
              </a:rPr>
              <a:t> DIETA BILANCIATA?</a:t>
            </a:r>
          </a:p>
        </p:txBody>
      </p:sp>
      <p:sp>
        <p:nvSpPr>
          <p:cNvPr id="76805" name="Rectangle 5"/>
          <p:cNvSpPr>
            <a:spLocks noGrp="1"/>
          </p:cNvSpPr>
          <p:nvPr>
            <p:ph type="subTitle" idx="4294967295"/>
          </p:nvPr>
        </p:nvSpPr>
        <p:spPr>
          <a:xfrm>
            <a:off x="1600200" y="2209800"/>
            <a:ext cx="6400800" cy="685800"/>
          </a:xfrm>
        </p:spPr>
        <p:txBody>
          <a:bodyPr/>
          <a:lstStyle/>
          <a:p>
            <a:pPr marL="109538" indent="0" algn="ctr">
              <a:lnSpc>
                <a:spcPct val="90000"/>
              </a:lnSpc>
              <a:buFont typeface="Wingdings 3" pitchFamily="18" charset="2"/>
              <a:buNone/>
            </a:pPr>
            <a:r>
              <a:rPr lang="it-IT" sz="4000" smtClean="0">
                <a:solidFill>
                  <a:srgbClr val="FF3300"/>
                </a:solidFill>
                <a:latin typeface="Californian FB" pitchFamily="18" charset="0"/>
              </a:rPr>
              <a:t>Proteine</a:t>
            </a:r>
            <a:r>
              <a:rPr lang="it-IT" sz="3500" smtClean="0">
                <a:solidFill>
                  <a:srgbClr val="FF3300"/>
                </a:solidFill>
                <a:latin typeface="Californian FB" pitchFamily="18" charset="0"/>
              </a:rPr>
              <a:t> 15-20 %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667000" y="2895600"/>
            <a:ext cx="4264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>
                <a:solidFill>
                  <a:srgbClr val="E92BD2"/>
                </a:solidFill>
              </a:rPr>
              <a:t>Carboidrati</a:t>
            </a:r>
            <a:r>
              <a:rPr lang="it-IT" sz="3500">
                <a:solidFill>
                  <a:srgbClr val="E92BD2"/>
                </a:solidFill>
              </a:rPr>
              <a:t> 55- 60 %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306638" y="3657600"/>
            <a:ext cx="4781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>
                <a:solidFill>
                  <a:srgbClr val="3333CC"/>
                </a:solidFill>
              </a:rPr>
              <a:t>Lipidi</a:t>
            </a:r>
            <a:r>
              <a:rPr lang="it-IT" sz="3500">
                <a:solidFill>
                  <a:srgbClr val="3333CC"/>
                </a:solidFill>
              </a:rPr>
              <a:t> (o grassi) 25-30 %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build="p"/>
      <p:bldP spid="76806" grpId="0"/>
      <p:bldP spid="768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3400" y="0"/>
            <a:ext cx="8153400" cy="7159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smtClean="0">
                <a:solidFill>
                  <a:srgbClr val="FF3300"/>
                </a:solidFill>
                <a:effectLst/>
                <a:latin typeface="Californian FB" pitchFamily="18" charset="0"/>
              </a:rPr>
              <a:t>FABBISOGNO IN LIPIDI: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53816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500" b="1"/>
              <a:t>ESEMPIO: calorie per un bambino di 3-6 anni : 1252 kcal /giorno</a:t>
            </a:r>
          </a:p>
          <a:p>
            <a:r>
              <a:rPr lang="it-IT" sz="1500" b="1"/>
              <a:t>Il 30 % deve provenire dai lipidi, quindi 376 kcal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85800" y="4648200"/>
            <a:ext cx="4429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500" b="1"/>
              <a:t>ESEMPIO: il 40 % deve provenire dal pranzo quindi:</a:t>
            </a:r>
          </a:p>
        </p:txBody>
      </p:sp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85800"/>
            <a:ext cx="51054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11"/>
          <p:cNvSpPr txBox="1">
            <a:spLocks noChangeArrowheads="1"/>
          </p:cNvSpPr>
          <p:nvPr/>
        </p:nvSpPr>
        <p:spPr bwMode="auto">
          <a:xfrm>
            <a:off x="1050925" y="2713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b="1"/>
          </a:p>
        </p:txBody>
      </p:sp>
      <p:pic>
        <p:nvPicPr>
          <p:cNvPr id="7783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19400"/>
            <a:ext cx="5638800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5029200"/>
            <a:ext cx="5541963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  <p:bldP spid="778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9144000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000" i="1" u="sng" smtClean="0">
                <a:solidFill>
                  <a:srgbClr val="33CC33"/>
                </a:solidFill>
                <a:latin typeface="Californian FB" pitchFamily="18" charset="0"/>
              </a:rPr>
              <a:t>1° parte:</a:t>
            </a:r>
            <a:r>
              <a:rPr lang="it-IT" altLang="it-IT" sz="2000" b="1" u="sng" smtClean="0">
                <a:solidFill>
                  <a:srgbClr val="33CC33"/>
                </a:solidFill>
                <a:latin typeface="Californian FB" pitchFamily="18" charset="0"/>
              </a:rPr>
              <a:t>  IL MENU SCOLASTICO</a:t>
            </a:r>
          </a:p>
          <a:p>
            <a:pPr eaLnBrk="1" hangingPunct="1">
              <a:buFontTx/>
              <a:buNone/>
            </a:pPr>
            <a:endParaRPr lang="it-IT" altLang="it-IT" sz="2000" b="1" u="sng" smtClean="0">
              <a:solidFill>
                <a:srgbClr val="33CC33"/>
              </a:solidFill>
              <a:latin typeface="Californian FB" pitchFamily="18" charset="0"/>
            </a:endParaRPr>
          </a:p>
          <a:p>
            <a:pPr eaLnBrk="1" hangingPunct="1">
              <a:buFontTx/>
              <a:buNone/>
            </a:pPr>
            <a:endParaRPr lang="it-IT" altLang="it-IT" sz="2000" b="1" u="sng" smtClean="0">
              <a:latin typeface="Californian FB" pitchFamily="18" charset="0"/>
            </a:endParaRPr>
          </a:p>
          <a:p>
            <a:pPr algn="ctr" eaLnBrk="1" hangingPunct="1">
              <a:buFontTx/>
              <a:buNone/>
            </a:pPr>
            <a:r>
              <a:rPr lang="it-IT" altLang="it-IT" sz="2400" b="1" smtClean="0">
                <a:latin typeface="Californian FB" pitchFamily="18" charset="0"/>
              </a:rPr>
              <a:t>La ristorazione scolastica </a:t>
            </a:r>
            <a:r>
              <a:rPr lang="it-IT" altLang="it-IT" sz="2400" b="1" smtClean="0">
                <a:solidFill>
                  <a:srgbClr val="AE129B"/>
                </a:solidFill>
                <a:latin typeface="Californian FB" pitchFamily="18" charset="0"/>
              </a:rPr>
              <a:t>può e deve rappresentare</a:t>
            </a:r>
            <a:r>
              <a:rPr lang="it-IT" altLang="it-IT" sz="2400" b="1" smtClean="0">
                <a:latin typeface="Californian FB" pitchFamily="18" charset="0"/>
              </a:rPr>
              <a:t> un momento educativo per i piccoli utenti, indirizzandoli verso scelte equilibrate.</a:t>
            </a:r>
          </a:p>
          <a:p>
            <a:pPr algn="ctr" eaLnBrk="1" hangingPunct="1">
              <a:buFontTx/>
              <a:buNone/>
            </a:pPr>
            <a:endParaRPr lang="it-IT" altLang="it-IT" sz="2400" b="1" smtClean="0">
              <a:latin typeface="Californian FB" pitchFamily="18" charset="0"/>
            </a:endParaRPr>
          </a:p>
          <a:p>
            <a:pPr algn="ctr" eaLnBrk="1" hangingPunct="1">
              <a:buFontTx/>
              <a:buNone/>
            </a:pPr>
            <a:r>
              <a:rPr lang="it-IT" altLang="it-IT" sz="2400" b="1" smtClean="0">
                <a:latin typeface="Californian FB" pitchFamily="18" charset="0"/>
              </a:rPr>
              <a:t>IL MENU SCOLASTICO viene sviluppato conciliando:</a:t>
            </a:r>
          </a:p>
          <a:p>
            <a:pPr algn="ctr" eaLnBrk="1" hangingPunct="1">
              <a:buFontTx/>
              <a:buNone/>
            </a:pPr>
            <a:r>
              <a:rPr lang="it-IT" altLang="it-IT" sz="2400" b="1" smtClean="0">
                <a:latin typeface="Californian FB" pitchFamily="18" charset="0"/>
              </a:rPr>
              <a:t>- Organizzazione del servizio</a:t>
            </a:r>
          </a:p>
          <a:p>
            <a:pPr algn="ctr" eaLnBrk="1" hangingPunct="1">
              <a:buFontTx/>
              <a:buChar char="-"/>
            </a:pPr>
            <a:r>
              <a:rPr lang="it-IT" altLang="it-IT" sz="2400" b="1" smtClean="0">
                <a:latin typeface="Californian FB" pitchFamily="18" charset="0"/>
              </a:rPr>
              <a:t>- Sicurezza igienico nutrizionale del pasto</a:t>
            </a:r>
          </a:p>
          <a:p>
            <a:pPr algn="ctr" eaLnBrk="1" hangingPunct="1">
              <a:buFontTx/>
              <a:buChar char="-"/>
            </a:pPr>
            <a:r>
              <a:rPr lang="it-IT" altLang="it-IT" sz="2400" b="1" smtClean="0">
                <a:latin typeface="Californian FB" pitchFamily="18" charset="0"/>
              </a:rPr>
              <a:t>- </a:t>
            </a:r>
            <a:r>
              <a:rPr lang="it-IT" altLang="it-IT" sz="2400" b="1" smtClean="0">
                <a:solidFill>
                  <a:srgbClr val="FF3300"/>
                </a:solidFill>
                <a:latin typeface="Californian FB" pitchFamily="18" charset="0"/>
              </a:rPr>
              <a:t>Promozione di abitudini alimentari corrette</a:t>
            </a:r>
          </a:p>
          <a:p>
            <a:pPr algn="ctr" eaLnBrk="1" hangingPunct="1">
              <a:buFontTx/>
              <a:buNone/>
            </a:pPr>
            <a:r>
              <a:rPr lang="it-IT" altLang="it-IT" sz="2400" b="1" smtClean="0">
                <a:latin typeface="Californian FB" pitchFamily="18" charset="0"/>
              </a:rPr>
              <a:t>- Soddisfazione dell’utenza</a:t>
            </a:r>
            <a:r>
              <a:rPr lang="it-IT" altLang="it-IT" sz="2800" b="1" smtClean="0">
                <a:latin typeface="Californian FB" pitchFamily="18" charset="0"/>
              </a:rPr>
              <a:t> </a:t>
            </a:r>
          </a:p>
          <a:p>
            <a:pPr algn="ctr" eaLnBrk="1" hangingPunct="1">
              <a:buFontTx/>
              <a:buChar char="-"/>
            </a:pPr>
            <a:endParaRPr lang="it-IT" altLang="it-IT" sz="2800" b="1" smtClean="0">
              <a:latin typeface="Californian FB" pitchFamily="18" charset="0"/>
            </a:endParaRPr>
          </a:p>
          <a:p>
            <a:pPr algn="ctr" eaLnBrk="1" hangingPunct="1">
              <a:buFontTx/>
              <a:buChar char="-"/>
            </a:pPr>
            <a:r>
              <a:rPr lang="it-IT" altLang="it-IT" sz="2000" b="1" smtClean="0">
                <a:latin typeface="Microsoft Tai Le"/>
              </a:rPr>
              <a:t> </a:t>
            </a:r>
          </a:p>
          <a:p>
            <a:pPr algn="ctr" eaLnBrk="1" hangingPunct="1">
              <a:buFontTx/>
              <a:buNone/>
            </a:pPr>
            <a:endParaRPr lang="it-IT" altLang="it-IT" sz="2000" b="1" smtClean="0">
              <a:latin typeface="Microsoft Tai Le"/>
            </a:endParaRPr>
          </a:p>
        </p:txBody>
      </p:sp>
      <p:pic>
        <p:nvPicPr>
          <p:cNvPr id="9218" name="Picture 7" descr="ANd9GcTVQClr5HYnIKlzUM6FbsUJx_oJ-36p1OWEV_nnwXCygfxwkDTUg5mnC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638675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smtClean="0">
                <a:solidFill>
                  <a:srgbClr val="FF3300"/>
                </a:solidFill>
                <a:effectLst/>
                <a:latin typeface="Californian FB" pitchFamily="18" charset="0"/>
              </a:rPr>
              <a:t>FABBISOGNO IN CARBOIDRATI: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57200" y="3200400"/>
            <a:ext cx="81359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/>
              <a:t>ESEMPIO:  Calorie totali per un bambino di 3-6 anni = 1252 kcal </a:t>
            </a:r>
          </a:p>
          <a:p>
            <a:r>
              <a:rPr lang="it-IT" sz="1400" b="1"/>
              <a:t>quindi il 55 % di 1252 kcal è 689 kcal derivanti da carboidrati</a:t>
            </a:r>
          </a:p>
          <a:p>
            <a:r>
              <a:rPr lang="it-IT" sz="1400" b="1"/>
              <a:t>Per il pranzo dedichiamo il 40 % dell’energia quindi:</a:t>
            </a:r>
          </a:p>
        </p:txBody>
      </p:sp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633571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962400"/>
            <a:ext cx="617061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75" name="Text Box 555"/>
          <p:cNvSpPr txBox="1">
            <a:spLocks noChangeArrowheads="1"/>
          </p:cNvSpPr>
          <p:nvPr/>
        </p:nvSpPr>
        <p:spPr bwMode="auto">
          <a:xfrm>
            <a:off x="292100" y="533400"/>
            <a:ext cx="83089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Dal fabbisogno (in grammi) di </a:t>
            </a:r>
            <a:r>
              <a:rPr lang="it-IT" b="1"/>
              <a:t>proteine,grassi e carboidrati</a:t>
            </a:r>
            <a:r>
              <a:rPr lang="it-IT"/>
              <a:t>, vengono quindi dedotte le </a:t>
            </a:r>
          </a:p>
          <a:p>
            <a:r>
              <a:rPr lang="it-IT"/>
              <a:t>grammature, e quindi </a:t>
            </a:r>
            <a:r>
              <a:rPr lang="it-IT" b="1">
                <a:solidFill>
                  <a:srgbClr val="FF3300"/>
                </a:solidFill>
              </a:rPr>
              <a:t>le porzioni</a:t>
            </a:r>
            <a:r>
              <a:rPr lang="it-IT"/>
              <a:t> di: </a:t>
            </a:r>
          </a:p>
          <a:p>
            <a:r>
              <a:rPr lang="it-IT"/>
              <a:t>primi piatti, secondi piatti, contorni, pane e frutta presenti nel menù.</a:t>
            </a:r>
          </a:p>
        </p:txBody>
      </p:sp>
      <p:pic>
        <p:nvPicPr>
          <p:cNvPr id="82480" name="Picture 5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1524000"/>
            <a:ext cx="5848350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altLang="it-IT" sz="2000" i="1" u="sng" smtClean="0">
                <a:solidFill>
                  <a:srgbClr val="33CC33"/>
                </a:solidFill>
                <a:effectLst/>
                <a:latin typeface="Californian FB" pitchFamily="18" charset="0"/>
              </a:rPr>
              <a:t>4° parte: CONSEGUENZE DI UNA SCORRETTA ALIMENTAZIONE</a:t>
            </a:r>
            <a:endParaRPr lang="it-IT" sz="2000" i="1" u="sng" smtClean="0">
              <a:solidFill>
                <a:srgbClr val="33CC33"/>
              </a:solidFill>
              <a:effectLst/>
              <a:latin typeface="Californian FB" pitchFamily="18" charset="0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09600" y="1481138"/>
            <a:ext cx="8077200" cy="45259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300" b="1" smtClean="0">
              <a:latin typeface="Microsoft Tai Le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900" b="1" smtClean="0">
                <a:latin typeface="Californian FB" pitchFamily="18" charset="0"/>
              </a:rPr>
              <a:t>In una buona parte del mondo si assiste oggi ad un crescente errore alimentare legato all’eccesso calorico per: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900" b="1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it-IT" altLang="it-IT" sz="2900" b="1" smtClean="0">
                <a:solidFill>
                  <a:schemeClr val="hlink"/>
                </a:solidFill>
                <a:latin typeface="Californian FB" pitchFamily="18" charset="0"/>
                <a:sym typeface="Wingdings" pitchFamily="2" charset="2"/>
              </a:rPr>
              <a:t>MAGGIORE DISPONIBILITÀ ALIMENTARE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2900" smtClean="0">
              <a:solidFill>
                <a:schemeClr val="hlink"/>
              </a:solidFill>
              <a:latin typeface="Californian FB" pitchFamily="18" charset="0"/>
              <a:sym typeface="Wingdings" pitchFamily="2" charset="2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it-IT" altLang="it-IT" sz="2900" b="1" smtClean="0">
                <a:solidFill>
                  <a:schemeClr val="hlink"/>
                </a:solidFill>
                <a:latin typeface="Californian FB" pitchFamily="18" charset="0"/>
                <a:sym typeface="Wingdings" pitchFamily="2" charset="2"/>
              </a:rPr>
              <a:t>DRASTICA RIDUZIONE DEL MOVIMENTO FISICO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457200" y="762000"/>
          <a:ext cx="8229600" cy="536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0419" name="Picture 3" descr="52830-~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4648200"/>
            <a:ext cx="13890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6096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3700" smtClean="0">
                <a:solidFill>
                  <a:srgbClr val="3333CC"/>
                </a:solidFill>
                <a:effectLst/>
                <a:latin typeface="Californian FB" pitchFamily="18" charset="0"/>
              </a:rPr>
              <a:t>L’obesità è il risultato di </a:t>
            </a:r>
            <a:br>
              <a:rPr lang="it-IT" sz="3700" smtClean="0">
                <a:solidFill>
                  <a:srgbClr val="3333CC"/>
                </a:solidFill>
                <a:effectLst/>
                <a:latin typeface="Californian FB" pitchFamily="18" charset="0"/>
              </a:rPr>
            </a:br>
            <a:r>
              <a:rPr lang="it-IT" sz="3700" smtClean="0">
                <a:solidFill>
                  <a:srgbClr val="3333CC"/>
                </a:solidFill>
                <a:effectLst/>
                <a:latin typeface="Californian FB" pitchFamily="18" charset="0"/>
              </a:rPr>
              <a:t>diverse cause</a:t>
            </a:r>
            <a:br>
              <a:rPr lang="it-IT" sz="3700" smtClean="0">
                <a:solidFill>
                  <a:srgbClr val="3333CC"/>
                </a:solidFill>
                <a:effectLst/>
                <a:latin typeface="Californian FB" pitchFamily="18" charset="0"/>
              </a:rPr>
            </a:br>
            <a:r>
              <a:rPr lang="it-IT" sz="3700" smtClean="0">
                <a:solidFill>
                  <a:srgbClr val="3333CC"/>
                </a:solidFill>
                <a:effectLst/>
                <a:latin typeface="Californian FB" pitchFamily="18" charset="0"/>
              </a:rPr>
              <a:t>che interagiscono tra di loro:</a:t>
            </a:r>
          </a:p>
        </p:txBody>
      </p:sp>
      <p:sp>
        <p:nvSpPr>
          <p:cNvPr id="79874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2514600"/>
            <a:ext cx="8229600" cy="4525963"/>
          </a:xfrm>
        </p:spPr>
        <p:txBody>
          <a:bodyPr/>
          <a:lstStyle/>
          <a:p>
            <a:r>
              <a:rPr lang="it-IT" sz="3000" smtClean="0">
                <a:latin typeface="Californian FB" pitchFamily="18" charset="0"/>
              </a:rPr>
              <a:t>eccessiva/cattiva alimentazione</a:t>
            </a:r>
          </a:p>
          <a:p>
            <a:r>
              <a:rPr lang="it-IT" sz="3000" smtClean="0">
                <a:latin typeface="Californian FB" pitchFamily="18" charset="0"/>
              </a:rPr>
              <a:t>riduzione attività fisica</a:t>
            </a:r>
          </a:p>
          <a:p>
            <a:r>
              <a:rPr lang="it-IT" sz="3000" smtClean="0">
                <a:latin typeface="Californian FB" pitchFamily="18" charset="0"/>
              </a:rPr>
              <a:t>fattori genetico/familiari</a:t>
            </a:r>
          </a:p>
          <a:p>
            <a:r>
              <a:rPr lang="it-IT" sz="3000" smtClean="0">
                <a:latin typeface="Californian FB" pitchFamily="18" charset="0"/>
              </a:rPr>
              <a:t>problemi ormonali (in rari casi)</a:t>
            </a:r>
          </a:p>
        </p:txBody>
      </p:sp>
      <p:pic>
        <p:nvPicPr>
          <p:cNvPr id="79875" name="Picture 7" descr="ANd9GcQfoGjA-5Scqbh9J1EnrzpQ8eL935V-Zl83OFeUpIy_ShXSjGwgPq6b94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9624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7954" y="296384"/>
            <a:ext cx="7045574" cy="978549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000" i="1" dirty="0" smtClean="0">
                <a:solidFill>
                  <a:srgbClr val="33CC33"/>
                </a:solidFill>
                <a:latin typeface="Californian FB" pitchFamily="18" charset="0"/>
              </a:rPr>
              <a:t>QUALI SONO GLI ERRORI ALIMENTARI PIÙ COMUNI DEI RAGAZZI?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Char char="-"/>
            </a:pPr>
            <a:endParaRPr lang="it-IT" sz="90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Monotonia della dieta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sz="900" smtClean="0">
              <a:latin typeface="Californian FB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Colazione assente o insufficiente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900" smtClean="0">
              <a:latin typeface="Californian FB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Consumano come spuntino prodotti attraenti ma dal ridotto valore nutritivo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900" smtClean="0">
              <a:latin typeface="Californian FB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Consumano poca frutta e verdura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900" smtClean="0">
              <a:latin typeface="Californian FB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Eccedono nel consumo di grassi, dolci e bevande gassate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900" smtClean="0">
              <a:latin typeface="Californian FB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Danno eccessivo spazio al “</a:t>
            </a:r>
            <a:r>
              <a:rPr lang="it-IT" sz="2500" i="1" smtClean="0">
                <a:latin typeface="Californian FB" pitchFamily="18" charset="0"/>
              </a:rPr>
              <a:t>fast-food”</a:t>
            </a:r>
          </a:p>
        </p:txBody>
      </p:sp>
      <p:pic>
        <p:nvPicPr>
          <p:cNvPr id="80901" name="Picture 5" descr="ANd9GcT6yapDOe0XVD9WkyvuMbe8wdxadvdcIit0x-dGUvNgVNvwApRYzq2_5ZP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29200"/>
            <a:ext cx="22764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6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457200" y="762000"/>
          <a:ext cx="8229600" cy="536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22" name="Picture 3" descr="52830-~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4648200"/>
            <a:ext cx="13890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/>
          </p:cNvSpPr>
          <p:nvPr>
            <p:ph sz="half" idx="4294967295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endParaRPr lang="it-IT" sz="4000" smtClean="0"/>
          </a:p>
          <a:p>
            <a:pPr algn="ctr">
              <a:buFont typeface="Wingdings 3" pitchFamily="18" charset="2"/>
              <a:buNone/>
            </a:pPr>
            <a:r>
              <a:rPr lang="it-IT" sz="4000" smtClean="0">
                <a:latin typeface="Californian FB" pitchFamily="18" charset="0"/>
              </a:rPr>
              <a:t>L’esercizio fisico è </a:t>
            </a:r>
            <a:r>
              <a:rPr lang="it-IT" sz="4000" u="sng" smtClean="0">
                <a:solidFill>
                  <a:srgbClr val="FF3300"/>
                </a:solidFill>
                <a:latin typeface="Californian FB" pitchFamily="18" charset="0"/>
              </a:rPr>
              <a:t>fondamentale</a:t>
            </a:r>
            <a:r>
              <a:rPr lang="it-IT" sz="4000" smtClean="0">
                <a:solidFill>
                  <a:srgbClr val="FF3300"/>
                </a:solidFill>
                <a:latin typeface="Californian FB" pitchFamily="18" charset="0"/>
              </a:rPr>
              <a:t> </a:t>
            </a:r>
            <a:r>
              <a:rPr lang="it-IT" sz="4000" smtClean="0">
                <a:latin typeface="Californian FB" pitchFamily="18" charset="0"/>
              </a:rPr>
              <a:t>per il bambino</a:t>
            </a:r>
          </a:p>
        </p:txBody>
      </p:sp>
      <p:pic>
        <p:nvPicPr>
          <p:cNvPr id="82946" name="Picture 9" descr="esercizio-fisico_N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29200" y="2105025"/>
            <a:ext cx="2743200" cy="27432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/>
          </p:cNvSpPr>
          <p:nvPr>
            <p:ph sz="half" idx="4294967295"/>
          </p:nvPr>
        </p:nvSpPr>
        <p:spPr>
          <a:xfrm>
            <a:off x="457200" y="381000"/>
            <a:ext cx="4038600" cy="2024063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z="3000" smtClean="0">
                <a:solidFill>
                  <a:srgbClr val="FF3300"/>
                </a:solidFill>
                <a:latin typeface="Californian FB" pitchFamily="18" charset="0"/>
              </a:rPr>
              <a:t>I fattori familiari</a:t>
            </a:r>
            <a:r>
              <a:rPr lang="it-IT" sz="3000" smtClean="0">
                <a:latin typeface="Californian FB" pitchFamily="18" charset="0"/>
              </a:rPr>
              <a:t> non sono meno determinanti dei precedenti.</a:t>
            </a:r>
          </a:p>
          <a:p>
            <a:pPr algn="ctr"/>
            <a:endParaRPr lang="it-IT" sz="3000" smtClean="0">
              <a:latin typeface="Californian FB" pitchFamily="18" charset="0"/>
            </a:endParaRPr>
          </a:p>
          <a:p>
            <a:pPr algn="ctr">
              <a:buFont typeface="Wingdings 3" pitchFamily="18" charset="2"/>
              <a:buNone/>
            </a:pPr>
            <a:r>
              <a:rPr lang="it-IT" sz="2300" smtClean="0">
                <a:latin typeface="Californian FB" pitchFamily="18" charset="0"/>
              </a:rPr>
              <a:t>.</a:t>
            </a:r>
          </a:p>
        </p:txBody>
      </p:sp>
      <p:pic>
        <p:nvPicPr>
          <p:cNvPr id="92167" name="Picture 7" descr="famigli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94350" y="2133600"/>
            <a:ext cx="1727200" cy="2590800"/>
          </a:xfrm>
        </p:spPr>
      </p:pic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533400" y="2819400"/>
            <a:ext cx="44196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500">
                <a:solidFill>
                  <a:srgbClr val="FF3300"/>
                </a:solidFill>
              </a:rPr>
              <a:t>L’esempio della famiglia è importante:</a:t>
            </a:r>
            <a:r>
              <a:rPr lang="it-IT" sz="2500"/>
              <a:t> </a:t>
            </a:r>
          </a:p>
          <a:p>
            <a:pPr algn="ctr"/>
            <a:r>
              <a:rPr lang="it-IT" sz="2500"/>
              <a:t>non possiamo pensare di parlare di educazione alimentare ai più piccoli, se i genitori sono i primi a seguire un’alimentazione scorretta!!!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81000" y="0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3000" smtClean="0">
                <a:solidFill>
                  <a:srgbClr val="FF3300"/>
                </a:solidFill>
                <a:effectLst/>
                <a:latin typeface="Californian FB" pitchFamily="18" charset="0"/>
              </a:rPr>
              <a:t>E’ necessario </a:t>
            </a:r>
            <a:r>
              <a:rPr lang="it-IT" sz="3000" u="sng" smtClean="0">
                <a:solidFill>
                  <a:srgbClr val="FF3300"/>
                </a:solidFill>
                <a:effectLst/>
                <a:latin typeface="Californian FB" pitchFamily="18" charset="0"/>
              </a:rPr>
              <a:t>PREVENIRE</a:t>
            </a:r>
            <a:r>
              <a:rPr lang="it-IT" u="sng" smtClean="0">
                <a:solidFill>
                  <a:srgbClr val="FF3300"/>
                </a:solidFill>
                <a:effectLst/>
                <a:latin typeface="Californian FB" pitchFamily="18" charset="0"/>
              </a:rPr>
              <a:t>: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762000"/>
            <a:ext cx="8229600" cy="13716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z="2200" smtClean="0">
                <a:solidFill>
                  <a:srgbClr val="0000FF"/>
                </a:solidFill>
                <a:latin typeface="Californian FB" pitchFamily="18" charset="0"/>
              </a:rPr>
              <a:t>Se il bambino tende ad aumentare di peso occorre intervenire SUBITO, senza aspettare che ingrassi troppo.</a:t>
            </a:r>
          </a:p>
          <a:p>
            <a:pPr>
              <a:buFont typeface="Wingdings 3" pitchFamily="18" charset="2"/>
              <a:buNone/>
            </a:pPr>
            <a:r>
              <a:rPr lang="it-IT" sz="2200" smtClean="0">
                <a:solidFill>
                  <a:srgbClr val="0000FF"/>
                </a:solidFill>
                <a:latin typeface="Californian FB" pitchFamily="18" charset="0"/>
              </a:rPr>
              <a:t> </a:t>
            </a:r>
            <a:r>
              <a:rPr lang="it-IT" sz="2200" u="sng" smtClean="0">
                <a:solidFill>
                  <a:srgbClr val="0000FF"/>
                </a:solidFill>
                <a:latin typeface="Californian FB" pitchFamily="18" charset="0"/>
              </a:rPr>
              <a:t>Non servono regole rigide</a:t>
            </a:r>
            <a:r>
              <a:rPr lang="it-IT" sz="2200" smtClean="0">
                <a:solidFill>
                  <a:srgbClr val="0000FF"/>
                </a:solidFill>
                <a:latin typeface="Californian FB" pitchFamily="18" charset="0"/>
              </a:rPr>
              <a:t>, serve solo qualche piccolo accorgimento: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81000" y="21336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 b="1"/>
              <a:t>- </a:t>
            </a:r>
            <a:r>
              <a:rPr lang="it-IT" b="1"/>
              <a:t>Abituare il bambino a tre pasti regolari</a:t>
            </a:r>
            <a:r>
              <a:rPr lang="it-IT"/>
              <a:t>: </a:t>
            </a:r>
            <a:r>
              <a:rPr lang="it-IT" b="1">
                <a:solidFill>
                  <a:srgbClr val="AE129B"/>
                </a:solidFill>
              </a:rPr>
              <a:t>una colazione</a:t>
            </a:r>
            <a:r>
              <a:rPr lang="it-IT"/>
              <a:t> non abbondante ma sostanziosa che comprenda: latte/yogurt, fette biscottate/cereali/biscotti semplici/pane e frutta/spremuta, </a:t>
            </a:r>
            <a:r>
              <a:rPr lang="it-IT" b="1">
                <a:solidFill>
                  <a:srgbClr val="AE129B"/>
                </a:solidFill>
              </a:rPr>
              <a:t>un pranzo ed una cena</a:t>
            </a:r>
            <a:r>
              <a:rPr lang="it-IT"/>
              <a:t>, intervallati da uno </a:t>
            </a:r>
            <a:r>
              <a:rPr lang="it-IT" b="1">
                <a:solidFill>
                  <a:srgbClr val="AE129B"/>
                </a:solidFill>
              </a:rPr>
              <a:t>spuntino</a:t>
            </a:r>
            <a:r>
              <a:rPr lang="it-IT"/>
              <a:t> a metà mattina ed uno </a:t>
            </a:r>
            <a:r>
              <a:rPr lang="it-IT" b="1">
                <a:solidFill>
                  <a:srgbClr val="AE129B"/>
                </a:solidFill>
              </a:rPr>
              <a:t>spuntino</a:t>
            </a:r>
            <a:r>
              <a:rPr lang="it-IT"/>
              <a:t> a metà pomeriggio. </a:t>
            </a:r>
          </a:p>
          <a:p>
            <a:r>
              <a:rPr lang="it-IT" b="1">
                <a:solidFill>
                  <a:srgbClr val="AE129B"/>
                </a:solidFill>
              </a:rPr>
              <a:t>ATTENZIONE ALLA SCELTA DELLE MERENDE!!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381000" y="3810000"/>
            <a:ext cx="7597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- Fare del pasto un </a:t>
            </a:r>
            <a:r>
              <a:rPr lang="it-IT" b="1"/>
              <a:t>momento per stare insieme</a:t>
            </a:r>
            <a:r>
              <a:rPr lang="it-IT"/>
              <a:t>, il primo passo è spegnere la TV.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- Non mangiare velocemente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81000" y="4876800"/>
            <a:ext cx="590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-Preferire </a:t>
            </a:r>
            <a:r>
              <a:rPr lang="it-IT" b="1"/>
              <a:t>cibi fatti in casa</a:t>
            </a:r>
            <a:r>
              <a:rPr lang="it-IT"/>
              <a:t> rispetto a prodotti preconfezionati</a:t>
            </a:r>
          </a:p>
        </p:txBody>
      </p:sp>
      <p:pic>
        <p:nvPicPr>
          <p:cNvPr id="94225" name="Picture 17" descr="ANd9GcSsPBVyhGH5cb-t2NC6NZcF188Heo_3Xgf4WSqjUBYEPuHsppX9yQ_r6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5181600"/>
            <a:ext cx="181927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  <p:bldP spid="94212" grpId="0"/>
      <p:bldP spid="94213" grpId="0"/>
      <p:bldP spid="94214" grpId="0"/>
      <p:bldP spid="942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1138"/>
            <a:ext cx="8229600" cy="3624262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3" pitchFamily="18" charset="2"/>
              <a:buNone/>
            </a:pPr>
            <a:r>
              <a:rPr lang="it-IT" sz="3500" smtClean="0">
                <a:latin typeface="Californian FB" pitchFamily="18" charset="0"/>
              </a:rPr>
              <a:t>L’</a:t>
            </a:r>
            <a:r>
              <a:rPr lang="it-IT" sz="3500" smtClean="0">
                <a:solidFill>
                  <a:schemeClr val="accent2"/>
                </a:solidFill>
                <a:latin typeface="Californian FB" pitchFamily="18" charset="0"/>
              </a:rPr>
              <a:t>ASL</a:t>
            </a:r>
            <a:r>
              <a:rPr lang="it-IT" sz="3500" smtClean="0">
                <a:latin typeface="Californian FB" pitchFamily="18" charset="0"/>
              </a:rPr>
              <a:t> partecipa a questa organizzazione verificando l’adeguatezza nutrizionale dei pasti, segnalando alcune criticità e suggerendo alcune modalità per risolverle.</a:t>
            </a:r>
          </a:p>
          <a:p>
            <a:pPr algn="ctr">
              <a:lnSpc>
                <a:spcPct val="90000"/>
              </a:lnSpc>
              <a:buFont typeface="Wingdings 3" pitchFamily="18" charset="2"/>
              <a:buNone/>
            </a:pPr>
            <a:endParaRPr lang="it-IT" sz="3500" smtClean="0">
              <a:latin typeface="Californian FB" pitchFamily="18" charset="0"/>
            </a:endParaRPr>
          </a:p>
          <a:p>
            <a:pPr algn="ctr">
              <a:lnSpc>
                <a:spcPct val="90000"/>
              </a:lnSpc>
              <a:buFont typeface="Wingdings 3" pitchFamily="18" charset="2"/>
              <a:buNone/>
            </a:pPr>
            <a:r>
              <a:rPr lang="it-IT" sz="3500" smtClean="0">
                <a:solidFill>
                  <a:srgbClr val="3333CC"/>
                </a:solidFill>
                <a:latin typeface="Californian FB" pitchFamily="18" charset="0"/>
              </a:rPr>
              <a:t>Il menù in vigore, </a:t>
            </a:r>
            <a:r>
              <a:rPr lang="it-IT" sz="3500" u="sng" smtClean="0">
                <a:solidFill>
                  <a:srgbClr val="3333CC"/>
                </a:solidFill>
                <a:latin typeface="Californian FB" pitchFamily="18" charset="0"/>
              </a:rPr>
              <a:t>deve quindi</a:t>
            </a:r>
            <a:r>
              <a:rPr lang="it-IT" sz="3500" smtClean="0">
                <a:solidFill>
                  <a:srgbClr val="3333CC"/>
                </a:solidFill>
                <a:latin typeface="Californian FB" pitchFamily="18" charset="0"/>
              </a:rPr>
              <a:t> essere approvato dall’ASL di competenza</a:t>
            </a:r>
            <a:r>
              <a:rPr lang="it-IT" sz="2300" smtClean="0">
                <a:latin typeface="Californian FB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533400"/>
            <a:ext cx="8153400" cy="7286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smtClean="0">
                <a:latin typeface="Californian FB" pitchFamily="18" charset="0"/>
              </a:rPr>
              <a:t>- </a:t>
            </a:r>
            <a:r>
              <a:rPr lang="it-IT" sz="2000" smtClean="0">
                <a:latin typeface="Californian FB" pitchFamily="18" charset="0"/>
              </a:rPr>
              <a:t>Abituare il bambino ad assumere </a:t>
            </a:r>
            <a:r>
              <a:rPr lang="it-IT" sz="2000" b="1" smtClean="0">
                <a:latin typeface="Californian FB" pitchFamily="18" charset="0"/>
              </a:rPr>
              <a:t>frutta e verdura</a:t>
            </a:r>
          </a:p>
          <a:p>
            <a:endParaRPr lang="it-IT" sz="2000" smtClean="0">
              <a:latin typeface="Californian FB" pitchFamily="18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6556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/>
              <a:t>- Non insistere quando il bambino è sazio o non ha molta fame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474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-</a:t>
            </a:r>
            <a:r>
              <a:rPr lang="it-IT" sz="2000" b="1"/>
              <a:t>Limitare</a:t>
            </a:r>
            <a:r>
              <a:rPr lang="it-IT" sz="2000"/>
              <a:t> la presenza, in casa, di </a:t>
            </a:r>
            <a:r>
              <a:rPr lang="it-IT" sz="2000" b="1"/>
              <a:t>merendine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66738" y="2667000"/>
            <a:ext cx="8523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it-IT" sz="2000"/>
              <a:t>Non premiare il bambino con troppi spuntini, specialmente se ricchi in zuccheri </a:t>
            </a:r>
          </a:p>
          <a:p>
            <a:pPr>
              <a:buFontTx/>
              <a:buChar char="-"/>
            </a:pPr>
            <a:r>
              <a:rPr lang="it-IT" sz="2000"/>
              <a:t>o ipercalorici. </a:t>
            </a:r>
            <a:r>
              <a:rPr lang="it-IT" sz="2000" b="1">
                <a:solidFill>
                  <a:srgbClr val="AE129B"/>
                </a:solidFill>
              </a:rPr>
              <a:t>IL CIBO NON DEVE ESSERE USATO COME PREMIO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609600" y="3581400"/>
            <a:ext cx="307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- </a:t>
            </a:r>
            <a:r>
              <a:rPr lang="it-IT" sz="2000"/>
              <a:t>Limitare l’introito proteico</a:t>
            </a:r>
          </a:p>
          <a:p>
            <a:endParaRPr lang="it-IT" sz="2000"/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609600" y="4267200"/>
            <a:ext cx="81311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it-IT" sz="2000" b="1">
                <a:solidFill>
                  <a:srgbClr val="AE129B"/>
                </a:solidFill>
              </a:rPr>
              <a:t>ABITUARE IL BAMBINO AI GIOCHI ALL’APERTO E ALL’ATTIVITA’ </a:t>
            </a:r>
          </a:p>
          <a:p>
            <a:r>
              <a:rPr lang="it-IT" sz="2000" b="1">
                <a:solidFill>
                  <a:srgbClr val="AE129B"/>
                </a:solidFill>
              </a:rPr>
              <a:t>FISICA, </a:t>
            </a:r>
            <a:r>
              <a:rPr lang="it-IT" sz="2000" u="sng"/>
              <a:t>assecondando le sue preferenze</a:t>
            </a:r>
            <a:r>
              <a:rPr lang="it-IT" sz="2000" b="1">
                <a:solidFill>
                  <a:srgbClr val="AE129B"/>
                </a:solidFill>
              </a:rPr>
              <a:t>. </a:t>
            </a:r>
          </a:p>
          <a:p>
            <a:r>
              <a:rPr lang="it-IT" sz="2000" b="1">
                <a:solidFill>
                  <a:srgbClr val="AE129B"/>
                </a:solidFill>
              </a:rPr>
              <a:t>RIDURRE IL TEMPO DAVANTI ALLA TV!</a:t>
            </a:r>
            <a:endParaRPr lang="it-IT" sz="2000" b="1" u="sng">
              <a:solidFill>
                <a:srgbClr val="AE129B"/>
              </a:solidFill>
            </a:endParaRPr>
          </a:p>
          <a:p>
            <a:endParaRPr lang="it-IT" sz="2000"/>
          </a:p>
        </p:txBody>
      </p:sp>
      <p:pic>
        <p:nvPicPr>
          <p:cNvPr id="108553" name="Picture 9" descr="ANd9GcQczZJxM-hWdFDfyAfSTlju5aKrDuKSV9heK_NGKTmeOsYKwa3NBXd1Ie3I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2788" y="4953000"/>
            <a:ext cx="12985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8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8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  <p:bldP spid="108548" grpId="0"/>
      <p:bldP spid="108549" grpId="0"/>
      <p:bldP spid="108551" grpId="0"/>
      <p:bldP spid="1085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152400"/>
            <a:ext cx="8229600" cy="609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altLang="it-IT" sz="1800" i="1" u="sng" smtClean="0">
                <a:solidFill>
                  <a:srgbClr val="3333CC"/>
                </a:solidFill>
                <a:effectLst/>
                <a:latin typeface="Californian FB" pitchFamily="18" charset="0"/>
              </a:rPr>
              <a:t>5° parte: PUNTI CHIAVE PER UNA CORRETTA EDUCAZIONE ALIMENTARE</a:t>
            </a:r>
            <a:endParaRPr lang="it-IT" sz="1800" i="1" u="sng" smtClean="0">
              <a:solidFill>
                <a:srgbClr val="3333CC"/>
              </a:solidFill>
              <a:effectLst/>
              <a:latin typeface="Californian FB" pitchFamily="18" charset="0"/>
            </a:endParaRPr>
          </a:p>
        </p:txBody>
      </p:sp>
      <p:pic>
        <p:nvPicPr>
          <p:cNvPr id="4" name="Picture 4" descr="1272971120INRAN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90800" y="1981200"/>
            <a:ext cx="4238625" cy="4254500"/>
          </a:xfrm>
        </p:spPr>
      </p:pic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2041525" y="1189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pic>
        <p:nvPicPr>
          <p:cNvPr id="142342" name="Rectangl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838200"/>
            <a:ext cx="59499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it-IT" sz="2500" b="1" u="sng" smtClean="0">
                <a:latin typeface="Californian FB" pitchFamily="18" charset="0"/>
              </a:rPr>
              <a:t>Scopo</a:t>
            </a:r>
            <a:r>
              <a:rPr lang="it-IT" sz="2500" u="sng" smtClean="0">
                <a:latin typeface="Californian FB" pitchFamily="18" charset="0"/>
              </a:rPr>
              <a:t>:</a:t>
            </a:r>
            <a:r>
              <a:rPr lang="it-IT" sz="2500" smtClean="0">
                <a:latin typeface="Californian FB" pitchFamily="18" charset="0"/>
              </a:rPr>
              <a:t> fornire al consumatore una serie di semplici informazioni ed indicazioni per mangiare meglio e con gusto, nel rispetto delle tradizioni alimentari del nostro paese, proteggendo contemporaneamente la propria salute.</a:t>
            </a:r>
          </a:p>
          <a:p>
            <a:r>
              <a:rPr lang="it-IT" sz="2500" b="1" u="sng" smtClean="0">
                <a:latin typeface="Californian FB" pitchFamily="18" charset="0"/>
              </a:rPr>
              <a:t>Destinatario</a:t>
            </a:r>
            <a:r>
              <a:rPr lang="it-IT" sz="2500" smtClean="0">
                <a:latin typeface="Californian FB" pitchFamily="18" charset="0"/>
              </a:rPr>
              <a:t>: la popolazione, i consumatori</a:t>
            </a:r>
          </a:p>
          <a:p>
            <a:r>
              <a:rPr lang="it-IT" sz="2500" smtClean="0">
                <a:latin typeface="Californian FB" pitchFamily="18" charset="0"/>
              </a:rPr>
              <a:t>Necessitano di </a:t>
            </a:r>
            <a:r>
              <a:rPr lang="it-IT" sz="2500" b="1" u="sng" smtClean="0">
                <a:latin typeface="Californian FB" pitchFamily="18" charset="0"/>
              </a:rPr>
              <a:t>aggiornamento</a:t>
            </a:r>
            <a:r>
              <a:rPr lang="it-IT" sz="2500" smtClean="0">
                <a:latin typeface="Californian FB" pitchFamily="18" charset="0"/>
              </a:rPr>
              <a:t> perché:</a:t>
            </a:r>
          </a:p>
          <a:p>
            <a:pPr>
              <a:buFont typeface="Wingdings 3" pitchFamily="18" charset="2"/>
              <a:buNone/>
            </a:pPr>
            <a:r>
              <a:rPr lang="it-IT" sz="2500" smtClean="0">
                <a:latin typeface="Californian FB" pitchFamily="18" charset="0"/>
              </a:rPr>
              <a:t>- le abitudini alimentari del paese cambiano, cambiano i consumi, gli stili di vita …</a:t>
            </a:r>
          </a:p>
          <a:p>
            <a:pPr>
              <a:buFont typeface="Wingdings 3" pitchFamily="18" charset="2"/>
              <a:buNone/>
            </a:pPr>
            <a:r>
              <a:rPr lang="it-IT" sz="2500" smtClean="0">
                <a:latin typeface="Californian FB" pitchFamily="18" charset="0"/>
              </a:rPr>
              <a:t>- continua evoluzione delle conoscenze scientifiche</a:t>
            </a:r>
          </a:p>
        </p:txBody>
      </p:sp>
      <p:pic>
        <p:nvPicPr>
          <p:cNvPr id="88066" name="Rectangle 6"/>
          <p:cNvPicPr>
            <a:picLocks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304800"/>
            <a:ext cx="5867400" cy="8382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304800" y="381000"/>
            <a:ext cx="8534400" cy="47625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it-IT" sz="4400" b="1" smtClean="0">
                <a:solidFill>
                  <a:srgbClr val="C00000"/>
                </a:solidFill>
                <a:latin typeface="Californian FB" pitchFamily="18" charset="0"/>
              </a:rPr>
              <a:t>1. CONTROLLA IL PESO  e MANTIENITI ATTIVO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it-IT" sz="2800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sz="2800" i="1" smtClean="0">
                <a:latin typeface="Californian FB" pitchFamily="18" charset="0"/>
                <a:cs typeface="Tahoma" pitchFamily="34" charset="0"/>
              </a:rPr>
              <a:t>e invece …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it-IT" sz="2800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sz="2800" smtClean="0">
                <a:latin typeface="Californian FB" pitchFamily="18" charset="0"/>
                <a:cs typeface="Tahoma" pitchFamily="34" charset="0"/>
              </a:rPr>
              <a:t>L’alimentazione dei bambini / adolescenti troppo spesso eccede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sz="2800" smtClean="0">
                <a:latin typeface="Californian FB" pitchFamily="18" charset="0"/>
                <a:cs typeface="Tahoma" pitchFamily="34" charset="0"/>
              </a:rPr>
              <a:t>nell’intake calorico giornaliero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1000" b="1" smtClean="0">
              <a:latin typeface="Californian FB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smtClean="0">
              <a:latin typeface="Californian FB" pitchFamily="18" charset="0"/>
              <a:cs typeface="Tahoma" pitchFamily="34" charset="0"/>
            </a:endParaRPr>
          </a:p>
        </p:txBody>
      </p:sp>
      <p:sp>
        <p:nvSpPr>
          <p:cNvPr id="278541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3175" y="917575"/>
            <a:ext cx="8229600" cy="1447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000" i="1" dirty="0" smtClean="0">
                <a:solidFill>
                  <a:srgbClr val="33CC33"/>
                </a:solidFill>
                <a:latin typeface="+mj-lt"/>
              </a:rPr>
              <a:t/>
            </a:r>
            <a:br>
              <a:rPr lang="it-IT" sz="3000" i="1" dirty="0" smtClean="0">
                <a:solidFill>
                  <a:srgbClr val="33CC33"/>
                </a:solidFill>
                <a:latin typeface="+mj-lt"/>
              </a:rPr>
            </a:br>
            <a:r>
              <a:rPr lang="it-IT" sz="3000" i="1" dirty="0" smtClean="0">
                <a:solidFill>
                  <a:srgbClr val="33CC33"/>
                </a:solidFill>
                <a:latin typeface="+mj-lt"/>
              </a:rPr>
              <a:t/>
            </a:r>
            <a:br>
              <a:rPr lang="it-IT" sz="3000" i="1" dirty="0" smtClean="0">
                <a:solidFill>
                  <a:srgbClr val="33CC33"/>
                </a:solidFill>
                <a:latin typeface="+mj-lt"/>
              </a:rPr>
            </a:br>
            <a:endParaRPr lang="it-IT" sz="3000" b="0" i="1" dirty="0" smtClean="0">
              <a:solidFill>
                <a:srgbClr val="33CC33"/>
              </a:solidFill>
              <a:latin typeface="Microsoft Tai Le" pitchFamily="34" charset="0"/>
              <a:cs typeface="Microsoft Tai Le" pitchFamily="34" charset="0"/>
            </a:endParaRPr>
          </a:p>
        </p:txBody>
      </p:sp>
      <p:pic>
        <p:nvPicPr>
          <p:cNvPr id="89091" name="Picture 16" descr="j03008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181600"/>
            <a:ext cx="181451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457200"/>
            <a:ext cx="8229600" cy="38862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altLang="it-IT" sz="3000" smtClean="0">
                <a:latin typeface="Californian FB" pitchFamily="18" charset="0"/>
              </a:rPr>
              <a:t>Se si introduce più energia di quanta se ne consuma, l’eccesso si accumula nel corpo sottoforma di </a:t>
            </a:r>
            <a:r>
              <a:rPr lang="it-IT" altLang="it-IT" sz="3000" smtClean="0">
                <a:solidFill>
                  <a:srgbClr val="FF3300"/>
                </a:solidFill>
                <a:latin typeface="Californian FB" pitchFamily="18" charset="0"/>
              </a:rPr>
              <a:t>grasso</a:t>
            </a:r>
            <a:r>
              <a:rPr lang="it-IT" altLang="it-IT" sz="3000" smtClean="0">
                <a:latin typeface="Californian FB" pitchFamily="18" charset="0"/>
              </a:rPr>
              <a:t>, </a:t>
            </a:r>
          </a:p>
          <a:p>
            <a:pPr algn="ctr">
              <a:buFont typeface="Wingdings 3" pitchFamily="18" charset="2"/>
              <a:buNone/>
            </a:pPr>
            <a:r>
              <a:rPr lang="it-IT" altLang="it-IT" sz="3000" u="sng" smtClean="0">
                <a:latin typeface="Californian FB" pitchFamily="18" charset="0"/>
              </a:rPr>
              <a:t>sia nell’adulto che nel bambino</a:t>
            </a:r>
            <a:r>
              <a:rPr lang="it-IT" altLang="it-IT" sz="3200" u="sng" smtClean="0">
                <a:latin typeface="Californian FB" pitchFamily="18" charset="0"/>
              </a:rPr>
              <a:t>.</a:t>
            </a:r>
          </a:p>
          <a:p>
            <a:pPr algn="ctr">
              <a:buFont typeface="Wingdings 3" pitchFamily="18" charset="2"/>
              <a:buNone/>
            </a:pPr>
            <a:endParaRPr lang="it-IT" sz="3200" u="sng" smtClean="0">
              <a:latin typeface="Californian FB" pitchFamily="18" charset="0"/>
            </a:endParaRPr>
          </a:p>
          <a:p>
            <a:pPr algn="ctr">
              <a:buFont typeface="Wingdings 3" pitchFamily="18" charset="2"/>
              <a:buNone/>
            </a:pPr>
            <a:r>
              <a:rPr lang="it-IT" sz="3000" smtClean="0">
                <a:latin typeface="Californian FB" pitchFamily="18" charset="0"/>
              </a:rPr>
              <a:t>Quantità eccessive di grasso corporeo costituiscono un </a:t>
            </a:r>
            <a:r>
              <a:rPr lang="it-IT" sz="3000" smtClean="0">
                <a:solidFill>
                  <a:srgbClr val="FF3300"/>
                </a:solidFill>
                <a:latin typeface="Californian FB" pitchFamily="18" charset="0"/>
              </a:rPr>
              <a:t>pericolo per la salute.</a:t>
            </a:r>
          </a:p>
          <a:p>
            <a:pPr algn="ctr">
              <a:buFont typeface="Wingdings 3" pitchFamily="18" charset="2"/>
              <a:buNone/>
            </a:pPr>
            <a:endParaRPr lang="it-IT" sz="3000" smtClean="0">
              <a:latin typeface="Californian FB" pitchFamily="18" charset="0"/>
            </a:endParaRPr>
          </a:p>
          <a:p>
            <a:pPr algn="ctr">
              <a:buFont typeface="Wingdings 3" pitchFamily="18" charset="2"/>
              <a:buNone/>
            </a:pPr>
            <a:endParaRPr lang="it-IT" sz="3200" smtClean="0">
              <a:latin typeface="Californian FB" pitchFamily="18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46088" y="3962400"/>
            <a:ext cx="869791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2500"/>
          </a:p>
          <a:p>
            <a:pPr algn="ctr"/>
            <a:r>
              <a:rPr lang="it-IT" sz="2800" b="1">
                <a:solidFill>
                  <a:srgbClr val="33CC33"/>
                </a:solidFill>
              </a:rPr>
              <a:t>CONTROLLO DELL’ALIMENTAZIONE E </a:t>
            </a:r>
          </a:p>
          <a:p>
            <a:pPr algn="ctr"/>
            <a:r>
              <a:rPr lang="it-IT" sz="2800" b="1">
                <a:solidFill>
                  <a:srgbClr val="33CC33"/>
                </a:solidFill>
              </a:rPr>
              <a:t>MAGGIOR ATTIVITA’ FISICA!</a:t>
            </a:r>
          </a:p>
        </p:txBody>
      </p:sp>
      <p:pic>
        <p:nvPicPr>
          <p:cNvPr id="90115" name="Picture 6" descr="ANd9GcSfIQb0PeN7TM8GpDp23xgD-7LdHk7glFCxIhH9D3RBXQ0kCCc4eVX2kQ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5181600"/>
            <a:ext cx="13954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3200" smtClean="0">
                <a:latin typeface="Californian FB" pitchFamily="18" charset="0"/>
              </a:rPr>
              <a:t>Insegnare ai bambini a mangiare in modo vario ed equilibrato e, soprattutto, a condurre uno stile di vita attivo.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1000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1000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1000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1000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1000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3200" smtClean="0">
                <a:latin typeface="Californian FB" pitchFamily="18" charset="0"/>
              </a:rPr>
              <a:t>L’attenzione al peso va posta fin dall’infanzia, perché un sovrappeso nel bambino tende a stabilizzarsi anche quando sarà adulto.</a:t>
            </a:r>
          </a:p>
        </p:txBody>
      </p:sp>
      <p:pic>
        <p:nvPicPr>
          <p:cNvPr id="91138" name="Picture 5" descr="MCj043245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0"/>
            <a:ext cx="12795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6" descr="MCj0432451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5565775"/>
            <a:ext cx="152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7" descr="MCj043245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60363"/>
            <a:ext cx="167640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476250" y="1600200"/>
            <a:ext cx="8229600" cy="24384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it-IT" sz="4400" b="1" smtClean="0">
                <a:solidFill>
                  <a:srgbClr val="C00000"/>
                </a:solidFill>
                <a:latin typeface="Californian FB" pitchFamily="18" charset="0"/>
              </a:rPr>
              <a:t>2. PIÙ </a:t>
            </a:r>
            <a:r>
              <a:rPr lang="it-IT" sz="4400" b="1" smtClean="0">
                <a:solidFill>
                  <a:srgbClr val="FF0000"/>
                </a:solidFill>
                <a:latin typeface="Californian FB" pitchFamily="18" charset="0"/>
              </a:rPr>
              <a:t>CEREALI</a:t>
            </a:r>
            <a:r>
              <a:rPr lang="it-IT" sz="4400" b="1" smtClean="0">
                <a:solidFill>
                  <a:srgbClr val="C00000"/>
                </a:solidFill>
                <a:latin typeface="Californian FB" pitchFamily="18" charset="0"/>
              </a:rPr>
              <a:t>, </a:t>
            </a:r>
            <a:r>
              <a:rPr lang="it-IT" sz="4400" b="1" smtClean="0">
                <a:solidFill>
                  <a:srgbClr val="78310B"/>
                </a:solidFill>
                <a:latin typeface="Californian FB" pitchFamily="18" charset="0"/>
              </a:rPr>
              <a:t>LEGUMI</a:t>
            </a:r>
            <a:r>
              <a:rPr lang="it-IT" sz="4400" b="1" smtClean="0">
                <a:solidFill>
                  <a:srgbClr val="C00000"/>
                </a:solidFill>
                <a:latin typeface="Californian FB" pitchFamily="18" charset="0"/>
              </a:rPr>
              <a:t>, </a:t>
            </a:r>
            <a:r>
              <a:rPr lang="it-IT" sz="4400" b="1" smtClean="0">
                <a:solidFill>
                  <a:srgbClr val="00B050"/>
                </a:solidFill>
                <a:latin typeface="Californian FB" pitchFamily="18" charset="0"/>
              </a:rPr>
              <a:t>ORTAGGI</a:t>
            </a:r>
            <a:r>
              <a:rPr lang="it-IT" sz="4400" b="1" smtClean="0">
                <a:solidFill>
                  <a:srgbClr val="C00000"/>
                </a:solidFill>
                <a:latin typeface="Californian FB" pitchFamily="18" charset="0"/>
              </a:rPr>
              <a:t> e </a:t>
            </a:r>
            <a:r>
              <a:rPr lang="it-IT" sz="4400" b="1" smtClean="0">
                <a:solidFill>
                  <a:srgbClr val="AE129B"/>
                </a:solidFill>
                <a:latin typeface="Californian FB" pitchFamily="18" charset="0"/>
              </a:rPr>
              <a:t>FRUTTA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it-IT" sz="4400" b="1" smtClean="0">
              <a:solidFill>
                <a:srgbClr val="AE129B"/>
              </a:solidFill>
              <a:latin typeface="Californian FB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sz="2800" b="1" i="1" smtClean="0">
                <a:latin typeface="Californian FB" pitchFamily="18" charset="0"/>
                <a:cs typeface="Tahoma" pitchFamily="34" charset="0"/>
              </a:rPr>
              <a:t>Alimenti importanti perché apportano carboidrati ma anche vitamine e sali minerali.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sz="2800" b="1" i="1" smtClean="0">
                <a:latin typeface="Californian FB" pitchFamily="18" charset="0"/>
                <a:cs typeface="Tahoma" pitchFamily="34" charset="0"/>
              </a:rPr>
              <a:t>I legumi sono inoltre buone fonti proteiche.</a:t>
            </a:r>
          </a:p>
        </p:txBody>
      </p:sp>
      <p:pic>
        <p:nvPicPr>
          <p:cNvPr id="92162" name="Picture 4" descr="79_lineeguidasanaaliment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35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10" descr="ANd9GcRExARtcayMK7rRWykiyfyD8zOG5rs8L_eieEKfQj0_d14srhG1m5uMayl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5410200"/>
            <a:ext cx="16859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Grp="1"/>
          </p:cNvSpPr>
          <p:nvPr>
            <p:ph type="body" idx="4294967295"/>
          </p:nvPr>
        </p:nvSpPr>
        <p:spPr>
          <a:xfrm>
            <a:off x="0" y="685800"/>
            <a:ext cx="9144000" cy="9572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sz="2800" b="1" i="1" smtClean="0">
                <a:latin typeface="Californian FB" pitchFamily="18" charset="0"/>
                <a:cs typeface="Tahoma" pitchFamily="34" charset="0"/>
              </a:rPr>
              <a:t>Un’alimentazione ricca in </a:t>
            </a:r>
            <a:r>
              <a:rPr lang="it-IT" sz="2800" b="1" i="1" smtClean="0">
                <a:solidFill>
                  <a:srgbClr val="FF3300"/>
                </a:solidFill>
                <a:latin typeface="Californian FB" pitchFamily="18" charset="0"/>
                <a:cs typeface="Tahoma" pitchFamily="34" charset="0"/>
              </a:rPr>
              <a:t>cereali, legumi, frutta e verdure:</a:t>
            </a:r>
          </a:p>
          <a:p>
            <a:pPr algn="ctr" eaLnBrk="1" hangingPunct="1">
              <a:buFont typeface="Wingdings" pitchFamily="2" charset="2"/>
              <a:buNone/>
            </a:pPr>
            <a:endParaRPr lang="it-IT" sz="2800" b="1" i="1" smtClean="0">
              <a:solidFill>
                <a:srgbClr val="FF3300"/>
              </a:solidFill>
              <a:latin typeface="Californian FB" pitchFamily="18" charset="0"/>
              <a:cs typeface="Tahoma" pitchFamily="34" charset="0"/>
            </a:endParaRPr>
          </a:p>
          <a:p>
            <a:endParaRPr lang="it-IT" smtClean="0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6375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500"/>
              <a:t>1. Protegge dalla comparsa di numerose malattie</a:t>
            </a:r>
            <a:r>
              <a:rPr lang="it-IT"/>
              <a:t> 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066800" y="2286000"/>
            <a:ext cx="7400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/>
              <a:t>2. Assicura un apporto di nutrienti : vitamine, sali minerali, antiossidanti e ACQUA.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066800" y="3352800"/>
            <a:ext cx="674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/>
              <a:t>3. Permette di ridurre la densità energetica della dieta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1066800" y="396240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/>
              <a:t>4. Sono fonte di </a:t>
            </a:r>
            <a:r>
              <a:rPr lang="it-IT" sz="2400">
                <a:solidFill>
                  <a:srgbClr val="AE129B"/>
                </a:solidFill>
              </a:rPr>
              <a:t>FIBRA</a:t>
            </a:r>
          </a:p>
        </p:txBody>
      </p:sp>
      <p:pic>
        <p:nvPicPr>
          <p:cNvPr id="100361" name="Picture 9" descr="ANd9GcTb6ry7wFvdaNftSjM56RRI6nja2XQboCwDMiseNs2sr60WFOjd-PsjQ4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191000"/>
            <a:ext cx="29527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100358" grpId="0"/>
      <p:bldP spid="1003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914400"/>
            <a:ext cx="8305800" cy="4800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b="1" smtClean="0">
                <a:latin typeface="Californian FB" pitchFamily="18" charset="0"/>
              </a:rPr>
              <a:t>I VEGETALI SONO FONTI IMPORTANTI DI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4400" b="1" smtClean="0">
                <a:solidFill>
                  <a:srgbClr val="AE129B"/>
                </a:solidFill>
                <a:latin typeface="Californian FB" pitchFamily="18" charset="0"/>
              </a:rPr>
              <a:t>FIBRA</a:t>
            </a:r>
            <a:r>
              <a:rPr lang="it-IT" altLang="it-IT" b="1" smtClean="0">
                <a:latin typeface="Californian FB" pitchFamily="18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1600" b="1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Char char="-"/>
            </a:pPr>
            <a:r>
              <a:rPr lang="it-IT" altLang="it-IT" smtClean="0">
                <a:latin typeface="Californian FB" pitchFamily="18" charset="0"/>
              </a:rPr>
              <a:t>FACILITA IL TRANSITO INTESTINALE E RITARDA LO SVUOTAMENTO GASTRICO (</a:t>
            </a:r>
            <a:r>
              <a:rPr lang="it-IT" altLang="it-IT" i="1" smtClean="0">
                <a:latin typeface="Californian FB" pitchFamily="18" charset="0"/>
              </a:rPr>
              <a:t>senso di sazietà</a:t>
            </a:r>
            <a:r>
              <a:rPr lang="it-IT" altLang="it-IT" smtClean="0">
                <a:latin typeface="Californian FB" pitchFamily="18" charset="0"/>
              </a:rPr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1600" smtClean="0">
              <a:latin typeface="Californian FB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Char char="-"/>
            </a:pPr>
            <a:r>
              <a:rPr lang="it-IT" altLang="it-IT" smtClean="0">
                <a:latin typeface="Californian FB" pitchFamily="18" charset="0"/>
              </a:rPr>
              <a:t>REGOLA L’ASSORBIMENTO INTESTINALE DI ZUCCHERI E GRASSI (</a:t>
            </a:r>
            <a:r>
              <a:rPr lang="it-IT" altLang="it-IT" i="1" smtClean="0">
                <a:latin typeface="Californian FB" pitchFamily="18" charset="0"/>
              </a:rPr>
              <a:t>controllo glicemia e colesterolemia</a:t>
            </a:r>
            <a:r>
              <a:rPr lang="it-IT" altLang="it-IT" smtClean="0">
                <a:latin typeface="Californian FB" pitchFamily="18" charset="0"/>
              </a:rPr>
              <a:t>)</a:t>
            </a:r>
          </a:p>
        </p:txBody>
      </p:sp>
      <p:pic>
        <p:nvPicPr>
          <p:cNvPr id="94210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6963" y="4191000"/>
            <a:ext cx="23764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42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476250" y="1600200"/>
            <a:ext cx="8229600" cy="45529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4100" b="1" smtClean="0">
                <a:solidFill>
                  <a:srgbClr val="C00000"/>
                </a:solidFill>
                <a:latin typeface="Californian FB" pitchFamily="18" charset="0"/>
              </a:rPr>
              <a:t>3. GRASSI: SCEGLI LA QUALITÀ E LIMITA LA QUANTITÀ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24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24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2600" b="1" i="1" smtClean="0">
                <a:latin typeface="Californian FB" pitchFamily="18" charset="0"/>
                <a:cs typeface="Tahoma" pitchFamily="34" charset="0"/>
              </a:rPr>
              <a:t>Per stare bene è </a:t>
            </a:r>
            <a:r>
              <a:rPr lang="it-IT" sz="2600" b="1" i="1" u="sng" smtClean="0">
                <a:latin typeface="Californian FB" pitchFamily="18" charset="0"/>
                <a:cs typeface="Tahoma" pitchFamily="34" charset="0"/>
              </a:rPr>
              <a:t>necessario</a:t>
            </a:r>
            <a:r>
              <a:rPr lang="it-IT" sz="2600" b="1" i="1" smtClean="0">
                <a:latin typeface="Californian FB" pitchFamily="18" charset="0"/>
                <a:cs typeface="Tahoma" pitchFamily="34" charset="0"/>
              </a:rPr>
              <a:t> introdurre una certa quantità di grassi, ma è altrettanto opportuno NON ECCEDERE, cosa che invece spesso si verifica nell’alimentazione degli italiani</a:t>
            </a:r>
            <a:r>
              <a:rPr lang="it-IT" sz="2400" b="1" i="1" smtClean="0">
                <a:latin typeface="Californian FB" pitchFamily="18" charset="0"/>
                <a:cs typeface="Tahoma" pitchFamily="34" charset="0"/>
              </a:rPr>
              <a:t>.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24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2400" smtClean="0">
              <a:latin typeface="Californian FB" pitchFamily="18" charset="0"/>
              <a:cs typeface="Tahoma" pitchFamily="34" charset="0"/>
            </a:endParaRPr>
          </a:p>
        </p:txBody>
      </p:sp>
      <p:pic>
        <p:nvPicPr>
          <p:cNvPr id="95234" name="Picture 4" descr="79_lineeguidasanaaliment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35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57150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8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4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2800" smtClean="0">
                <a:solidFill>
                  <a:srgbClr val="AE129B"/>
                </a:solidFill>
                <a:effectLst/>
                <a:latin typeface="Californian FB" pitchFamily="18" charset="0"/>
              </a:rPr>
              <a:t>Per comporre il menù scolastico, è necessario associare i piatti proposti rispettando alcuni criteri:</a:t>
            </a:r>
          </a:p>
        </p:txBody>
      </p:sp>
      <p:sp>
        <p:nvSpPr>
          <p:cNvPr id="1126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1138"/>
            <a:ext cx="8229600" cy="4462462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z="2400" smtClean="0">
                <a:solidFill>
                  <a:schemeClr val="accent2"/>
                </a:solidFill>
                <a:latin typeface="Californian FB" pitchFamily="18" charset="0"/>
              </a:rPr>
              <a:t>PRIMI PIATTI</a:t>
            </a:r>
          </a:p>
          <a:p>
            <a:pPr algn="ctr">
              <a:buFont typeface="Wingdings 3" pitchFamily="18" charset="2"/>
              <a:buNone/>
            </a:pPr>
            <a:r>
              <a:rPr lang="it-IT" sz="2400" smtClean="0">
                <a:solidFill>
                  <a:schemeClr val="accent2"/>
                </a:solidFill>
                <a:latin typeface="Californian FB" pitchFamily="18" charset="0"/>
              </a:rPr>
              <a:t> pasta, riso, polenta, cereali ( orzo, farro, miglio) </a:t>
            </a:r>
          </a:p>
          <a:p>
            <a:pPr>
              <a:buFontTx/>
              <a:buChar char="-"/>
            </a:pPr>
            <a:endParaRPr lang="it-IT" sz="2400" smtClean="0">
              <a:solidFill>
                <a:schemeClr val="accent2"/>
              </a:solidFill>
              <a:latin typeface="Californian FB" pitchFamily="18" charset="0"/>
            </a:endParaRPr>
          </a:p>
          <a:p>
            <a:pPr>
              <a:buFontTx/>
              <a:buChar char="-"/>
            </a:pPr>
            <a:r>
              <a:rPr lang="it-IT" sz="2400" smtClean="0">
                <a:solidFill>
                  <a:schemeClr val="accent2"/>
                </a:solidFill>
                <a:latin typeface="Californian FB" pitchFamily="18" charset="0"/>
              </a:rPr>
              <a:t>Semplici:</a:t>
            </a:r>
          </a:p>
          <a:p>
            <a:pPr>
              <a:buFontTx/>
              <a:buNone/>
            </a:pPr>
            <a:r>
              <a:rPr lang="it-IT" sz="2400" smtClean="0">
                <a:latin typeface="Californian FB" pitchFamily="18" charset="0"/>
              </a:rPr>
              <a:t>  1. </a:t>
            </a:r>
            <a:r>
              <a:rPr lang="it-IT" sz="2400" i="1" smtClean="0">
                <a:latin typeface="Californian FB" pitchFamily="18" charset="0"/>
              </a:rPr>
              <a:t>Con sughi semplici</a:t>
            </a:r>
            <a:r>
              <a:rPr lang="it-IT" sz="2400" smtClean="0">
                <a:latin typeface="Californian FB" pitchFamily="18" charset="0"/>
              </a:rPr>
              <a:t> a base di verdure o erbe</a:t>
            </a:r>
          </a:p>
          <a:p>
            <a:pPr>
              <a:buFontTx/>
              <a:buNone/>
            </a:pPr>
            <a:endParaRPr lang="it-IT" sz="2400" smtClean="0">
              <a:latin typeface="Californian FB" pitchFamily="18" charset="0"/>
            </a:endParaRPr>
          </a:p>
          <a:p>
            <a:pPr>
              <a:buFontTx/>
              <a:buNone/>
            </a:pPr>
            <a:r>
              <a:rPr lang="it-IT" sz="2400" smtClean="0">
                <a:latin typeface="Californian FB" pitchFamily="18" charset="0"/>
              </a:rPr>
              <a:t>  2. </a:t>
            </a:r>
            <a:r>
              <a:rPr lang="it-IT" sz="2400" i="1" smtClean="0">
                <a:latin typeface="Californian FB" pitchFamily="18" charset="0"/>
              </a:rPr>
              <a:t>In brodo</a:t>
            </a:r>
            <a:r>
              <a:rPr lang="it-IT" sz="2400" smtClean="0">
                <a:latin typeface="Californian FB" pitchFamily="18" charset="0"/>
              </a:rPr>
              <a:t> (1 volta/settimana); associandoli alle patate, per bilanciare quota in carboidrati, e non proponendo secondi piatti a basso gradimento.</a:t>
            </a:r>
          </a:p>
          <a:p>
            <a:pPr>
              <a:buFontTx/>
              <a:buNone/>
            </a:pPr>
            <a:endParaRPr lang="it-IT" sz="2400" smtClean="0">
              <a:latin typeface="Californian FB" pitchFamily="18" charset="0"/>
            </a:endParaRPr>
          </a:p>
        </p:txBody>
      </p:sp>
      <p:pic>
        <p:nvPicPr>
          <p:cNvPr id="11267" name="Picture 8" descr="ANd9GcSxO-FuSSdQx5YBqKkyqdzClbPcMKugrkCTWjnAlBQjQnXDQU-VDkkq_nu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181600"/>
            <a:ext cx="22669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3800" smtClean="0">
                <a:latin typeface="Californian FB" pitchFamily="18" charset="0"/>
                <a:cs typeface="Tahoma" pitchFamily="34" charset="0"/>
              </a:rPr>
              <a:t>L’apporto lipidico è eccessivo e preoccupante: arriva a raggiungere il </a:t>
            </a:r>
            <a:r>
              <a:rPr lang="it-IT" sz="3800" smtClean="0">
                <a:solidFill>
                  <a:srgbClr val="FF0000"/>
                </a:solidFill>
                <a:latin typeface="Californian FB" pitchFamily="18" charset="0"/>
                <a:cs typeface="Tahoma" pitchFamily="34" charset="0"/>
              </a:rPr>
              <a:t>40% dell’apporto calorico</a:t>
            </a:r>
            <a:r>
              <a:rPr lang="it-IT" sz="3800" smtClean="0">
                <a:latin typeface="Californian FB" pitchFamily="18" charset="0"/>
                <a:cs typeface="Tahoma" pitchFamily="34" charset="0"/>
              </a:rPr>
              <a:t> giornaliero, particolarmente abbondante è il consumo di grassi </a:t>
            </a:r>
            <a:r>
              <a:rPr lang="it-IT" sz="3800" u="sng" smtClean="0">
                <a:latin typeface="Californian FB" pitchFamily="18" charset="0"/>
                <a:cs typeface="Tahoma" pitchFamily="34" charset="0"/>
              </a:rPr>
              <a:t>saturi </a:t>
            </a:r>
            <a:r>
              <a:rPr lang="it-IT" sz="3800" smtClean="0">
                <a:latin typeface="Californian FB" pitchFamily="18" charset="0"/>
                <a:cs typeface="Tahoma" pitchFamily="34" charset="0"/>
              </a:rPr>
              <a:t>e </a:t>
            </a:r>
            <a:r>
              <a:rPr lang="it-IT" sz="3800" u="sng" smtClean="0">
                <a:latin typeface="Californian FB" pitchFamily="18" charset="0"/>
                <a:cs typeface="Tahoma" pitchFamily="34" charset="0"/>
              </a:rPr>
              <a:t>colesterolo</a:t>
            </a:r>
            <a:r>
              <a:rPr lang="it-IT" sz="3800" smtClean="0">
                <a:latin typeface="Californian FB" pitchFamily="18" charset="0"/>
                <a:cs typeface="Tahoma" pitchFamily="34" charset="0"/>
              </a:rPr>
              <a:t> contenuti in alimenti di origine animale, a sfavore di </a:t>
            </a:r>
            <a:r>
              <a:rPr lang="it-IT" sz="3800" u="sng" smtClean="0">
                <a:latin typeface="Californian FB" pitchFamily="18" charset="0"/>
                <a:cs typeface="Tahoma" pitchFamily="34" charset="0"/>
              </a:rPr>
              <a:t>grassi mono e polinsaturi.</a:t>
            </a:r>
          </a:p>
          <a:p>
            <a:endParaRPr lang="it-IT" sz="3800" u="sng" smtClean="0"/>
          </a:p>
        </p:txBody>
      </p:sp>
      <p:pic>
        <p:nvPicPr>
          <p:cNvPr id="96258" name="Picture 5" descr="ANd9GcQbamMMczzgjXOOjxB5Ipon7Fqb0H3-fFMtMLYnpxZgnzTLkgdkx_o74J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876800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381000"/>
            <a:ext cx="8382000" cy="5516563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mtClean="0">
                <a:latin typeface="Californian FB" pitchFamily="18" charset="0"/>
              </a:rPr>
              <a:t>Un eccessivo consumo di grassi rappresenta un </a:t>
            </a:r>
            <a:r>
              <a:rPr lang="it-IT" smtClean="0">
                <a:solidFill>
                  <a:srgbClr val="FF3300"/>
                </a:solidFill>
                <a:latin typeface="Californian FB" pitchFamily="18" charset="0"/>
              </a:rPr>
              <a:t>fattore di rischio</a:t>
            </a:r>
            <a:r>
              <a:rPr lang="it-IT" smtClean="0">
                <a:latin typeface="Californian FB" pitchFamily="18" charset="0"/>
              </a:rPr>
              <a:t> per l’insorgenza di </a:t>
            </a:r>
            <a:r>
              <a:rPr lang="it-IT" u="sng" smtClean="0">
                <a:latin typeface="Californian FB" pitchFamily="18" charset="0"/>
              </a:rPr>
              <a:t>obesità, malattie cardiovascolari e tumori.</a:t>
            </a:r>
          </a:p>
          <a:p>
            <a:pPr algn="ctr"/>
            <a:endParaRPr lang="it-IT" u="sng" smtClean="0">
              <a:latin typeface="Californian FB" pitchFamily="18" charset="0"/>
            </a:endParaRPr>
          </a:p>
          <a:p>
            <a:pPr algn="ctr"/>
            <a:endParaRPr lang="it-IT" u="sng" smtClean="0">
              <a:latin typeface="Californian FB" pitchFamily="18" charset="0"/>
            </a:endParaRPr>
          </a:p>
          <a:p>
            <a:pPr algn="ctr">
              <a:buFont typeface="Wingdings 3" pitchFamily="18" charset="2"/>
              <a:buNone/>
            </a:pPr>
            <a:r>
              <a:rPr lang="it-IT" smtClean="0">
                <a:latin typeface="Californian FB" pitchFamily="18" charset="0"/>
              </a:rPr>
              <a:t>I grassi devono rappresentare il </a:t>
            </a:r>
          </a:p>
          <a:p>
            <a:pPr algn="ctr">
              <a:buFont typeface="Wingdings 3" pitchFamily="18" charset="2"/>
              <a:buNone/>
            </a:pPr>
            <a:r>
              <a:rPr lang="it-IT" smtClean="0">
                <a:solidFill>
                  <a:srgbClr val="FF3300"/>
                </a:solidFill>
                <a:latin typeface="Californian FB" pitchFamily="18" charset="0"/>
              </a:rPr>
              <a:t>25-30%</a:t>
            </a:r>
            <a:r>
              <a:rPr lang="it-IT" smtClean="0">
                <a:latin typeface="Californian FB" pitchFamily="18" charset="0"/>
              </a:rPr>
              <a:t> delle calorie complessive della dieta</a:t>
            </a:r>
          </a:p>
          <a:p>
            <a:pPr algn="ctr"/>
            <a:endParaRPr lang="it-IT" smtClean="0">
              <a:latin typeface="Californian FB" pitchFamily="18" charset="0"/>
            </a:endParaRPr>
          </a:p>
          <a:p>
            <a:pPr algn="ctr">
              <a:buFont typeface="Wingdings 3" pitchFamily="18" charset="2"/>
              <a:buNone/>
            </a:pPr>
            <a:r>
              <a:rPr lang="it-IT" smtClean="0">
                <a:latin typeface="Californian FB" pitchFamily="18" charset="0"/>
              </a:rPr>
              <a:t>Tutti i grassi sono uguali sul piano dell’apporto in energia, </a:t>
            </a:r>
            <a:r>
              <a:rPr lang="it-IT" u="sng" smtClean="0">
                <a:latin typeface="Californian FB" pitchFamily="18" charset="0"/>
              </a:rPr>
              <a:t>ma </a:t>
            </a:r>
            <a:r>
              <a:rPr lang="it-IT" u="sng" smtClean="0">
                <a:solidFill>
                  <a:srgbClr val="FF3300"/>
                </a:solidFill>
                <a:latin typeface="Californian FB" pitchFamily="18" charset="0"/>
              </a:rPr>
              <a:t>sul piano della qualità sono molto DIVERSI</a:t>
            </a:r>
            <a:r>
              <a:rPr lang="it-IT" u="sng" smtClean="0">
                <a:latin typeface="Californian FB" pitchFamily="18" charset="0"/>
              </a:rPr>
              <a:t>.</a:t>
            </a:r>
          </a:p>
        </p:txBody>
      </p:sp>
      <p:pic>
        <p:nvPicPr>
          <p:cNvPr id="97282" name="Picture 5" descr="ANd9GcS2GNKf5Mx8BZrkuaj8D0tVB-wvIfHc85LeJWxdamzx96s2w_LXBBU9SNQ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75" y="5105400"/>
            <a:ext cx="11318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7" descr="ANd9GcQr5zQkWPypq9yHyDWKAFtq4wd_v8tB9_8nSuorSoxWFOzRMXCBfIQu0QZD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066800"/>
            <a:ext cx="13414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3"/>
          <p:cNvSpPr>
            <a:spLocks noGrp="1"/>
          </p:cNvSpPr>
          <p:nvPr>
            <p:ph type="body" idx="4294967295"/>
          </p:nvPr>
        </p:nvSpPr>
        <p:spPr>
          <a:xfrm>
            <a:off x="0" y="228600"/>
            <a:ext cx="8915400" cy="53975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z="2200" smtClean="0">
                <a:latin typeface="Californian FB" pitchFamily="18" charset="0"/>
              </a:rPr>
              <a:t>E’ fondamentale</a:t>
            </a:r>
          </a:p>
          <a:p>
            <a:pPr algn="ctr">
              <a:buFont typeface="Wingdings 3" pitchFamily="18" charset="2"/>
              <a:buNone/>
            </a:pPr>
            <a:r>
              <a:rPr lang="it-IT" sz="2200" b="1" smtClean="0">
                <a:latin typeface="Californian FB" pitchFamily="18" charset="0"/>
              </a:rPr>
              <a:t> </a:t>
            </a:r>
            <a:r>
              <a:rPr lang="it-IT" sz="2200" b="1" smtClean="0">
                <a:solidFill>
                  <a:srgbClr val="008000"/>
                </a:solidFill>
                <a:latin typeface="Californian FB" pitchFamily="18" charset="0"/>
              </a:rPr>
              <a:t>controllare la QUALITA’ e la QUANTITA’</a:t>
            </a:r>
          </a:p>
          <a:p>
            <a:pPr algn="ctr">
              <a:buFont typeface="Wingdings 3" pitchFamily="18" charset="2"/>
              <a:buNone/>
            </a:pPr>
            <a:r>
              <a:rPr lang="it-IT" sz="2200" smtClean="0">
                <a:latin typeface="Californian FB" pitchFamily="18" charset="0"/>
              </a:rPr>
              <a:t>  dei grassi consumati e le calorie totali della dieta</a:t>
            </a:r>
            <a:r>
              <a:rPr lang="it-IT" sz="2200" smtClean="0"/>
              <a:t>.</a:t>
            </a:r>
          </a:p>
          <a:p>
            <a:pPr algn="ctr">
              <a:buFont typeface="Wingdings 3" pitchFamily="18" charset="2"/>
              <a:buNone/>
            </a:pPr>
            <a:endParaRPr lang="it-IT" sz="2200" smtClean="0">
              <a:solidFill>
                <a:srgbClr val="FF3300"/>
              </a:solidFill>
              <a:latin typeface="Californian FB" pitchFamily="18" charset="0"/>
            </a:endParaRPr>
          </a:p>
          <a:p>
            <a:pPr>
              <a:buFont typeface="Wingdings 3" pitchFamily="18" charset="2"/>
              <a:buNone/>
            </a:pPr>
            <a:r>
              <a:rPr lang="it-IT" sz="2300" smtClean="0">
                <a:solidFill>
                  <a:srgbClr val="FF3300"/>
                </a:solidFill>
                <a:latin typeface="Californian FB" pitchFamily="18" charset="0"/>
              </a:rPr>
              <a:t>GRASSI SATURI </a:t>
            </a:r>
            <a:r>
              <a:rPr lang="it-IT" sz="2300" smtClean="0">
                <a:latin typeface="Californian FB" pitchFamily="18" charset="0"/>
              </a:rPr>
              <a:t>(</a:t>
            </a:r>
            <a:r>
              <a:rPr lang="it-IT" sz="2000" smtClean="0">
                <a:latin typeface="Californian FB" pitchFamily="18" charset="0"/>
              </a:rPr>
              <a:t>abbondanti nei prodotti di origine animale: burro,latte e derivati, carni grasse,insaccati )</a:t>
            </a:r>
            <a:r>
              <a:rPr lang="it-IT" sz="2300" smtClean="0">
                <a:latin typeface="Californian FB" pitchFamily="18" charset="0"/>
              </a:rPr>
              <a:t> : aumentano i livelli di colesterolo totale e colesterolo LDL (cattivo)                    RIDURRE IL CONSUMO</a:t>
            </a:r>
          </a:p>
          <a:p>
            <a:pPr>
              <a:buFont typeface="Wingdings 3" pitchFamily="18" charset="2"/>
              <a:buNone/>
            </a:pPr>
            <a:endParaRPr lang="it-IT" sz="2300" smtClean="0">
              <a:latin typeface="Californian FB" pitchFamily="18" charset="0"/>
            </a:endParaRPr>
          </a:p>
          <a:p>
            <a:pPr>
              <a:buFont typeface="Wingdings 3" pitchFamily="18" charset="2"/>
              <a:buNone/>
            </a:pPr>
            <a:r>
              <a:rPr lang="it-IT" sz="2300" smtClean="0">
                <a:solidFill>
                  <a:srgbClr val="FF0000"/>
                </a:solidFill>
                <a:latin typeface="Californian FB" pitchFamily="18" charset="0"/>
              </a:rPr>
              <a:t>GRASSI INSATURI</a:t>
            </a:r>
            <a:r>
              <a:rPr lang="it-IT" sz="2300" smtClean="0">
                <a:latin typeface="Californian FB" pitchFamily="18" charset="0"/>
              </a:rPr>
              <a:t> </a:t>
            </a:r>
            <a:r>
              <a:rPr lang="it-IT" sz="2000" smtClean="0">
                <a:latin typeface="Californian FB" pitchFamily="18" charset="0"/>
              </a:rPr>
              <a:t>(presenti nel pesce e nei vegetali: semi, frutta secca, oliva e quindi olio di oliva): </a:t>
            </a:r>
          </a:p>
          <a:p>
            <a:pPr>
              <a:buFont typeface="Wingdings 3" pitchFamily="18" charset="2"/>
              <a:buNone/>
            </a:pPr>
            <a:r>
              <a:rPr lang="it-IT" sz="2300" b="1" smtClean="0">
                <a:latin typeface="Californian FB" pitchFamily="18" charset="0"/>
              </a:rPr>
              <a:t>MONOINSATURI</a:t>
            </a:r>
            <a:r>
              <a:rPr lang="it-IT" sz="2300" smtClean="0">
                <a:latin typeface="Californian FB" pitchFamily="18" charset="0"/>
              </a:rPr>
              <a:t> (olio di oliva) riducono colesterolo LDL (cattivo) e aumentano colesterolo HDL (buono)</a:t>
            </a:r>
          </a:p>
          <a:p>
            <a:pPr>
              <a:buFont typeface="Wingdings 3" pitchFamily="18" charset="2"/>
              <a:buNone/>
            </a:pPr>
            <a:r>
              <a:rPr lang="it-IT" sz="2300" b="1" smtClean="0">
                <a:latin typeface="Californian FB" pitchFamily="18" charset="0"/>
              </a:rPr>
              <a:t>POLINSATURI</a:t>
            </a:r>
            <a:r>
              <a:rPr lang="it-IT" sz="2300" smtClean="0">
                <a:latin typeface="Californian FB" pitchFamily="18" charset="0"/>
              </a:rPr>
              <a:t> (olio di semi)  apportano omega3 ( </a:t>
            </a:r>
            <a:r>
              <a:rPr lang="it-IT" sz="2300" b="1" smtClean="0">
                <a:solidFill>
                  <a:srgbClr val="3333CC"/>
                </a:solidFill>
                <a:latin typeface="Californian FB" pitchFamily="18" charset="0"/>
              </a:rPr>
              <a:t>riducono TG</a:t>
            </a:r>
            <a:r>
              <a:rPr lang="it-IT" sz="2300" smtClean="0">
                <a:latin typeface="Californian FB" pitchFamily="18" charset="0"/>
              </a:rPr>
              <a:t> e colesterolo LDL)  e omega 6 (riducono colesterolo LDL)</a:t>
            </a:r>
          </a:p>
        </p:txBody>
      </p:sp>
      <p:pic>
        <p:nvPicPr>
          <p:cNvPr id="98306" name="Picture 7" descr="ANd9GcSV9QsUdRuEqx-cPTWMoo3MEpfGbpnBs3FVOgpmx9TWU6EdSqzIdDRk4Q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5334000"/>
            <a:ext cx="13716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AutoShape 5"/>
          <p:cNvSpPr>
            <a:spLocks noChangeArrowheads="1"/>
          </p:cNvSpPr>
          <p:nvPr/>
        </p:nvSpPr>
        <p:spPr bwMode="auto">
          <a:xfrm>
            <a:off x="3810000" y="25146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228600"/>
            <a:ext cx="8229600" cy="4525963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it-IT" sz="4000" b="1" smtClean="0">
                <a:solidFill>
                  <a:srgbClr val="FF3300"/>
                </a:solidFill>
                <a:latin typeface="Californian FB" pitchFamily="18" charset="0"/>
              </a:rPr>
              <a:t>25-30 % di GRASSI di cui:</a:t>
            </a:r>
          </a:p>
          <a:p>
            <a:pPr>
              <a:buFont typeface="Wingdings 3" pitchFamily="18" charset="2"/>
              <a:buNone/>
            </a:pPr>
            <a:endParaRPr lang="it-IT" sz="2000" b="1" smtClean="0">
              <a:solidFill>
                <a:srgbClr val="FF3300"/>
              </a:solidFill>
              <a:latin typeface="Californian FB" pitchFamily="18" charset="0"/>
            </a:endParaRPr>
          </a:p>
          <a:p>
            <a:pPr>
              <a:buFontTx/>
              <a:buNone/>
            </a:pPr>
            <a:r>
              <a:rPr lang="it-IT" sz="3200" b="1" smtClean="0">
                <a:latin typeface="Californian FB" pitchFamily="18" charset="0"/>
              </a:rPr>
              <a:t>- non più del 7-10% da grassi SATURI</a:t>
            </a:r>
            <a:r>
              <a:rPr lang="it-IT" sz="3200" smtClean="0">
                <a:latin typeface="Californian FB" pitchFamily="18" charset="0"/>
              </a:rPr>
              <a:t> </a:t>
            </a:r>
          </a:p>
          <a:p>
            <a:pPr>
              <a:buFontTx/>
              <a:buChar char="-"/>
            </a:pPr>
            <a:endParaRPr lang="it-IT" sz="3200" smtClean="0">
              <a:latin typeface="Californian FB" pitchFamily="18" charset="0"/>
            </a:endParaRPr>
          </a:p>
          <a:p>
            <a:pPr>
              <a:buFontTx/>
              <a:buNone/>
            </a:pPr>
            <a:r>
              <a:rPr lang="it-IT" sz="3200" b="1" smtClean="0">
                <a:latin typeface="Californian FB" pitchFamily="18" charset="0"/>
              </a:rPr>
              <a:t>- Fino al 20% da grassi MONOINSATURI</a:t>
            </a:r>
            <a:r>
              <a:rPr lang="it-IT" sz="3200" smtClean="0">
                <a:latin typeface="Californian FB" pitchFamily="18" charset="0"/>
              </a:rPr>
              <a:t> (olio di oliva)</a:t>
            </a:r>
          </a:p>
          <a:p>
            <a:pPr>
              <a:buFontTx/>
              <a:buChar char="-"/>
            </a:pPr>
            <a:endParaRPr lang="it-IT" sz="3200" smtClean="0">
              <a:latin typeface="Californian FB" pitchFamily="18" charset="0"/>
            </a:endParaRPr>
          </a:p>
          <a:p>
            <a:pPr>
              <a:buFontTx/>
              <a:buNone/>
            </a:pPr>
            <a:r>
              <a:rPr lang="it-IT" sz="3200" b="1" smtClean="0">
                <a:latin typeface="Californian FB" pitchFamily="18" charset="0"/>
              </a:rPr>
              <a:t>- 7% grassi polinsaturi</a:t>
            </a:r>
            <a:endParaRPr lang="it-IT" sz="3200" smtClean="0"/>
          </a:p>
        </p:txBody>
      </p:sp>
      <p:pic>
        <p:nvPicPr>
          <p:cNvPr id="99330" name="Picture 5" descr="ANd9GcQ0j5cNCSFY7XU8Jk-5g-ahpI8aTQPx0VZhDLqAQlX56zQvx2xyZf5xlj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962400"/>
            <a:ext cx="27051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52400"/>
            <a:ext cx="8610600" cy="4830763"/>
          </a:xfrm>
        </p:spPr>
        <p:txBody>
          <a:bodyPr/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200" b="1" smtClean="0">
                <a:latin typeface="Californian FB" pitchFamily="18" charset="0"/>
              </a:rPr>
              <a:t>Consigli: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200" smtClean="0">
                <a:latin typeface="Californian FB" pitchFamily="18" charset="0"/>
              </a:rPr>
              <a:t>- moderare la quantità di grassi e oli che si utilizzano per condire, utilizzando eventualmente tegami antiaderenti, microonde, cottura al vapore/cartoccio.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it-IT" sz="2200" smtClean="0"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200" smtClean="0">
                <a:latin typeface="Californian FB" pitchFamily="18" charset="0"/>
              </a:rPr>
              <a:t>Limitare i grassi da condimento di origine animale e preferisci </a:t>
            </a:r>
            <a:r>
              <a:rPr lang="it-IT" sz="2200" smtClean="0">
                <a:solidFill>
                  <a:srgbClr val="FF3300"/>
                </a:solidFill>
                <a:latin typeface="Californian FB" pitchFamily="18" charset="0"/>
              </a:rPr>
              <a:t>olio extravergine di oliva</a:t>
            </a:r>
            <a:r>
              <a:rPr lang="it-IT" sz="2200" smtClean="0">
                <a:latin typeface="Californian FB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200" smtClean="0"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200" smtClean="0">
                <a:latin typeface="Californian FB" pitchFamily="18" charset="0"/>
              </a:rPr>
              <a:t>E’ preferibile, soprattutto per i grassi insaturi, utilizzarli a crudo, perché la cottura può generare composti dannosi.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200" smtClean="0"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200" smtClean="0">
                <a:latin typeface="Californian FB" pitchFamily="18" charset="0"/>
              </a:rPr>
              <a:t>Mangiare spesso il </a:t>
            </a:r>
            <a:r>
              <a:rPr lang="it-IT" sz="2200" smtClean="0">
                <a:solidFill>
                  <a:srgbClr val="FF3300"/>
                </a:solidFill>
                <a:latin typeface="Californian FB" pitchFamily="18" charset="0"/>
              </a:rPr>
              <a:t>pesce </a:t>
            </a:r>
            <a:r>
              <a:rPr lang="it-IT" sz="2200" smtClean="0">
                <a:latin typeface="Californian FB" pitchFamily="18" charset="0"/>
              </a:rPr>
              <a:t>(ricco in omega-3): almeno 2-3 volte/settimana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200" smtClean="0"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200" smtClean="0">
                <a:latin typeface="Californian FB" pitchFamily="18" charset="0"/>
              </a:rPr>
              <a:t>Limitare le </a:t>
            </a:r>
            <a:r>
              <a:rPr lang="it-IT" sz="2200" smtClean="0">
                <a:solidFill>
                  <a:srgbClr val="FF3300"/>
                </a:solidFill>
                <a:latin typeface="Californian FB" pitchFamily="18" charset="0"/>
              </a:rPr>
              <a:t>fritture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200" smtClean="0">
              <a:solidFill>
                <a:srgbClr val="FF3300"/>
              </a:solidFill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200" smtClean="0">
                <a:latin typeface="Californian FB" pitchFamily="18" charset="0"/>
              </a:rPr>
              <a:t>Preferire </a:t>
            </a:r>
            <a:r>
              <a:rPr lang="it-IT" sz="2200" smtClean="0">
                <a:solidFill>
                  <a:srgbClr val="AE129B"/>
                </a:solidFill>
                <a:latin typeface="Californian FB" pitchFamily="18" charset="0"/>
              </a:rPr>
              <a:t>carni magre, formaggi a basso tenore in grassi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200" smtClean="0"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200" smtClean="0">
                <a:latin typeface="Californian FB" pitchFamily="18" charset="0"/>
              </a:rPr>
              <a:t>Leggere le </a:t>
            </a:r>
            <a:r>
              <a:rPr lang="it-IT" sz="2200" smtClean="0">
                <a:solidFill>
                  <a:srgbClr val="FF3300"/>
                </a:solidFill>
                <a:latin typeface="Californian FB" pitchFamily="18" charset="0"/>
              </a:rPr>
              <a:t>etichette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it-IT" sz="2200" smtClean="0">
              <a:solidFill>
                <a:srgbClr val="FF3300"/>
              </a:solidFill>
              <a:latin typeface="Californian FB" pitchFamily="18" charset="0"/>
            </a:endParaRPr>
          </a:p>
        </p:txBody>
      </p:sp>
      <p:pic>
        <p:nvPicPr>
          <p:cNvPr id="100354" name="Picture 9" descr="ANd9GcTi3ZKOUk8kNN4-JhDAaaqgJuFxRAdRgqBvVV2C6JnQhXddXF8CsVKf_3lj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5181600"/>
            <a:ext cx="189547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0"/>
            <a:ext cx="15716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42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476250" y="1600200"/>
            <a:ext cx="8229600" cy="455295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it-IT" altLang="it-IT" sz="4000" b="1" smtClean="0">
                <a:solidFill>
                  <a:srgbClr val="C00000"/>
                </a:solidFill>
                <a:latin typeface="Californian FB" pitchFamily="18" charset="0"/>
              </a:rPr>
              <a:t>4. ZUCCHERI, DOLCI e BEVANDE ZUCCHERATE: NEI GIUSTI LIMITI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it-IT" altLang="it-IT" sz="16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altLang="it-IT" sz="2800" b="1" i="1" smtClean="0">
                <a:latin typeface="Californian FB" pitchFamily="18" charset="0"/>
                <a:cs typeface="Tahoma" pitchFamily="34" charset="0"/>
              </a:rPr>
              <a:t>e invece…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it-IT" altLang="it-IT" sz="28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it-IT" altLang="it-IT" sz="2800" smtClean="0">
                <a:latin typeface="Californian FB" pitchFamily="18" charset="0"/>
                <a:cs typeface="Tahoma" pitchFamily="34" charset="0"/>
              </a:rPr>
              <a:t>Eccessivo consumo di zuccheri semplici e di bevande gassate e zuccherate</a:t>
            </a:r>
          </a:p>
        </p:txBody>
      </p:sp>
      <p:pic>
        <p:nvPicPr>
          <p:cNvPr id="101379" name="Picture 4" descr="79_lineeguidasanaalimentazio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"/>
            <a:ext cx="735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2944813"/>
            <a:ext cx="11811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4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686800" cy="3505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2800" smtClean="0">
                <a:latin typeface="Californian FB" pitchFamily="18" charset="0"/>
                <a:cs typeface="Tahoma" pitchFamily="34" charset="0"/>
              </a:rPr>
              <a:t>  </a:t>
            </a:r>
            <a:r>
              <a:rPr lang="it-IT" altLang="it-IT" sz="2800" b="1" smtClean="0">
                <a:latin typeface="Californian FB" pitchFamily="18" charset="0"/>
                <a:cs typeface="Tahoma" pitchFamily="34" charset="0"/>
              </a:rPr>
              <a:t>Consigli per ridurre consumo di zuccheri:</a:t>
            </a:r>
          </a:p>
          <a:p>
            <a:pPr eaLnBrk="1" hangingPunct="1">
              <a:buFontTx/>
              <a:buChar char="-"/>
            </a:pPr>
            <a:r>
              <a:rPr lang="it-IT" altLang="it-IT" sz="2800" smtClean="0">
                <a:latin typeface="Californian FB" pitchFamily="18" charset="0"/>
                <a:cs typeface="Tahoma" pitchFamily="34" charset="0"/>
              </a:rPr>
              <a:t>Moderare il consumo di alimenti e bevande dolci</a:t>
            </a:r>
          </a:p>
          <a:p>
            <a:pPr eaLnBrk="1" hangingPunct="1">
              <a:buFontTx/>
              <a:buChar char="-"/>
            </a:pPr>
            <a:r>
              <a:rPr lang="it-IT" altLang="it-IT" sz="2800" smtClean="0">
                <a:latin typeface="Californian FB" pitchFamily="18" charset="0"/>
                <a:cs typeface="Tahoma" pitchFamily="34" charset="0"/>
              </a:rPr>
              <a:t>Utilizzare in quantità controllata: </a:t>
            </a:r>
            <a:r>
              <a:rPr lang="it-IT" altLang="it-IT" sz="2800" i="1" smtClean="0">
                <a:latin typeface="Californian FB" pitchFamily="18" charset="0"/>
                <a:cs typeface="Tahoma" pitchFamily="34" charset="0"/>
              </a:rPr>
              <a:t>creme, marmellate, confetture…</a:t>
            </a:r>
          </a:p>
          <a:p>
            <a:pPr eaLnBrk="1" hangingPunct="1">
              <a:buFontTx/>
              <a:buChar char="-"/>
            </a:pPr>
            <a:r>
              <a:rPr lang="it-IT" altLang="it-IT" sz="2800" smtClean="0">
                <a:latin typeface="Californian FB" pitchFamily="18" charset="0"/>
                <a:cs typeface="Tahoma" pitchFamily="34" charset="0"/>
              </a:rPr>
              <a:t>Limitare gli alimenti che contengono saccarosio: caramelle, dolci …. </a:t>
            </a:r>
            <a:r>
              <a:rPr lang="it-IT" altLang="it-IT" sz="2800" b="1" smtClean="0">
                <a:latin typeface="Californian FB" pitchFamily="18" charset="0"/>
                <a:cs typeface="Tahoma" pitchFamily="34" charset="0"/>
              </a:rPr>
              <a:t>E lavare i denti dopo il consumo</a:t>
            </a:r>
          </a:p>
          <a:p>
            <a:endParaRPr lang="it-IT" smtClean="0"/>
          </a:p>
        </p:txBody>
      </p:sp>
      <p:pic>
        <p:nvPicPr>
          <p:cNvPr id="102402" name="Picture 5" descr="ANd9GcQIL079UcnQfT5aJY6dXbfRfd9K84jlVkT4NpVwqs7MHlW0dFrFiJfG38I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724400"/>
            <a:ext cx="15668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7" descr="ANd9GcSXfiE-pwbJN77kB3ohI2wXQNnycB0xKV_E5nAwjD2InR4mdmGowiCT0_o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04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0" y="1447800"/>
            <a:ext cx="9144000" cy="47053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4000" b="1" smtClean="0">
                <a:solidFill>
                  <a:srgbClr val="C00000"/>
                </a:solidFill>
                <a:latin typeface="Californian FB" pitchFamily="18" charset="0"/>
              </a:rPr>
              <a:t>5. BEVI OGNI GIORNO ACQUA IN ABBONDANZA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10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10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10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70000"/>
              </a:lnSpc>
              <a:buFontTx/>
              <a:buChar char="-"/>
            </a:pPr>
            <a:r>
              <a:rPr lang="it-IT" sz="3500" smtClean="0">
                <a:latin typeface="Californian FB" pitchFamily="18" charset="0"/>
              </a:rPr>
              <a:t>Assecondiamo sempre il senso di sete </a:t>
            </a:r>
          </a:p>
          <a:p>
            <a:pPr marL="0" indent="0" algn="ctr" eaLnBrk="1" hangingPunct="1">
              <a:lnSpc>
                <a:spcPct val="70000"/>
              </a:lnSpc>
              <a:buFontTx/>
              <a:buNone/>
            </a:pPr>
            <a:r>
              <a:rPr lang="it-IT" sz="3500" smtClean="0">
                <a:solidFill>
                  <a:srgbClr val="FF3300"/>
                </a:solidFill>
                <a:latin typeface="Californian FB" pitchFamily="18" charset="0"/>
              </a:rPr>
              <a:t>tentando anche di anticiparlo</a:t>
            </a:r>
            <a:r>
              <a:rPr lang="it-IT" sz="3500" smtClean="0">
                <a:latin typeface="Californian FB" pitchFamily="18" charset="0"/>
              </a:rPr>
              <a:t>, bevendo a sufficienza mediamente </a:t>
            </a:r>
          </a:p>
          <a:p>
            <a:pPr marL="0" indent="0" algn="ctr" eaLnBrk="1" hangingPunct="1">
              <a:lnSpc>
                <a:spcPct val="70000"/>
              </a:lnSpc>
              <a:buFontTx/>
              <a:buChar char="-"/>
            </a:pPr>
            <a:endParaRPr lang="it-IT" sz="3500" smtClean="0">
              <a:latin typeface="Californian FB" pitchFamily="18" charset="0"/>
            </a:endParaRPr>
          </a:p>
          <a:p>
            <a:pPr marL="0" indent="0" algn="ctr" eaLnBrk="1" hangingPunct="1">
              <a:lnSpc>
                <a:spcPct val="70000"/>
              </a:lnSpc>
              <a:buFontTx/>
              <a:buNone/>
            </a:pPr>
            <a:r>
              <a:rPr lang="it-IT" sz="3500" b="1" smtClean="0">
                <a:latin typeface="Californian FB" pitchFamily="18" charset="0"/>
              </a:rPr>
              <a:t>1.5-2 litri di ACQUA al giorno.</a:t>
            </a:r>
          </a:p>
          <a:p>
            <a:pPr marL="0" indent="0" algn="ctr" eaLnBrk="1" hangingPunct="1">
              <a:lnSpc>
                <a:spcPct val="70000"/>
              </a:lnSpc>
              <a:buFontTx/>
              <a:buChar char="-"/>
            </a:pPr>
            <a:endParaRPr lang="it-IT" sz="3500" b="1" smtClean="0">
              <a:latin typeface="Californian FB" pitchFamily="18" charset="0"/>
            </a:endParaRPr>
          </a:p>
        </p:txBody>
      </p:sp>
      <p:pic>
        <p:nvPicPr>
          <p:cNvPr id="103426" name="Picture 4" descr="79_lineeguidasanaaliment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"/>
            <a:ext cx="735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533400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it-IT" sz="3400" smtClean="0">
                <a:latin typeface="Californian FB" pitchFamily="18" charset="0"/>
              </a:rPr>
              <a:t>- Ricordiamo che </a:t>
            </a:r>
            <a:r>
              <a:rPr lang="it-IT" sz="3400" smtClean="0">
                <a:solidFill>
                  <a:srgbClr val="FF0000"/>
                </a:solidFill>
                <a:latin typeface="Californian FB" pitchFamily="18" charset="0"/>
              </a:rPr>
              <a:t>i bambini</a:t>
            </a:r>
            <a:r>
              <a:rPr lang="it-IT" sz="3400" smtClean="0">
                <a:latin typeface="Californian FB" pitchFamily="18" charset="0"/>
              </a:rPr>
              <a:t> sono maggiormente esposti a rischio di disidratazione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endParaRPr lang="it-IT" sz="3400" smtClean="0">
              <a:latin typeface="Californian FB" pitchFamily="18" charset="0"/>
            </a:endParaRPr>
          </a:p>
          <a:p>
            <a:pPr algn="ctr" eaLnBrk="1" hangingPunct="1">
              <a:lnSpc>
                <a:spcPct val="70000"/>
              </a:lnSpc>
              <a:buFontTx/>
              <a:buNone/>
            </a:pPr>
            <a:endParaRPr lang="it-IT" sz="3400" smtClean="0">
              <a:latin typeface="Californian FB" pitchFamily="18" charset="0"/>
            </a:endParaRPr>
          </a:p>
          <a:p>
            <a:pPr algn="ctr" eaLnBrk="1" hangingPunct="1">
              <a:lnSpc>
                <a:spcPct val="70000"/>
              </a:lnSpc>
              <a:buFontTx/>
              <a:buChar char="-"/>
            </a:pPr>
            <a:r>
              <a:rPr lang="it-IT" sz="3400" smtClean="0">
                <a:latin typeface="Californian FB" pitchFamily="18" charset="0"/>
              </a:rPr>
              <a:t>Bere frequentemente ed in piccole quantità.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endParaRPr lang="it-IT" sz="3400" smtClean="0">
              <a:latin typeface="Californian FB" pitchFamily="18" charset="0"/>
            </a:endParaRP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it-IT" sz="3400" smtClean="0">
                <a:latin typeface="Californian FB" pitchFamily="18" charset="0"/>
              </a:rPr>
              <a:t>- Le persone anziane devono abituarsi a bere frequentemente nell’arco della giornata, anche quando non avvertono lo stimolo della sete.</a:t>
            </a:r>
          </a:p>
          <a:p>
            <a:endParaRPr lang="it-IT" smtClean="0"/>
          </a:p>
        </p:txBody>
      </p:sp>
      <p:pic>
        <p:nvPicPr>
          <p:cNvPr id="104450" name="Picture 8" descr="ANd9GcS1LhG4dyIZA07fGjXj1eX_lW6oYQsxP9SpgaAAxH-y8o7SC5VolFYINF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94250"/>
            <a:ext cx="2362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10" descr="ANd9GcTvSKCpePtOrjgvH1kYp-OEckPgSKoWLaab_UqCArkzi6jeiWucm7tYWQk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33400"/>
            <a:ext cx="15319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Tx/>
              <a:buChar char="-"/>
            </a:pPr>
            <a:r>
              <a:rPr lang="it-IT" sz="3400" smtClean="0">
                <a:latin typeface="Californian FB" pitchFamily="18" charset="0"/>
              </a:rPr>
              <a:t>L’equilibrio idrico deve essere mantenuto </a:t>
            </a:r>
            <a:r>
              <a:rPr lang="it-IT" sz="3400" smtClean="0">
                <a:solidFill>
                  <a:srgbClr val="FF3300"/>
                </a:solidFill>
                <a:latin typeface="Californian FB" pitchFamily="18" charset="0"/>
              </a:rPr>
              <a:t>bevendo </a:t>
            </a:r>
            <a:r>
              <a:rPr lang="it-IT" sz="3400" b="1" smtClean="0">
                <a:solidFill>
                  <a:srgbClr val="FF3300"/>
                </a:solidFill>
                <a:latin typeface="Californian FB" pitchFamily="18" charset="0"/>
              </a:rPr>
              <a:t>ACQUA</a:t>
            </a:r>
            <a:r>
              <a:rPr lang="it-IT" sz="3400" smtClean="0">
                <a:solidFill>
                  <a:srgbClr val="FF3300"/>
                </a:solidFill>
                <a:latin typeface="Californian FB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buFontTx/>
              <a:buChar char="-"/>
            </a:pPr>
            <a:r>
              <a:rPr lang="it-IT" sz="3400" smtClean="0">
                <a:solidFill>
                  <a:srgbClr val="FF3300"/>
                </a:solidFill>
                <a:latin typeface="Californian FB" pitchFamily="18" charset="0"/>
              </a:rPr>
              <a:t>(e non altre bevande!)</a:t>
            </a:r>
          </a:p>
          <a:p>
            <a:pPr algn="ctr" eaLnBrk="1" hangingPunct="1">
              <a:lnSpc>
                <a:spcPct val="70000"/>
              </a:lnSpc>
              <a:buFontTx/>
              <a:buChar char="-"/>
            </a:pPr>
            <a:endParaRPr lang="it-IT" sz="3400" smtClean="0">
              <a:solidFill>
                <a:srgbClr val="FF3300"/>
              </a:solidFill>
              <a:latin typeface="Californian FB" pitchFamily="18" charset="0"/>
            </a:endParaRPr>
          </a:p>
          <a:p>
            <a:pPr algn="ctr" eaLnBrk="1" hangingPunct="1">
              <a:lnSpc>
                <a:spcPct val="70000"/>
              </a:lnSpc>
              <a:buFontTx/>
              <a:buChar char="-"/>
            </a:pPr>
            <a:r>
              <a:rPr lang="it-IT" sz="3400" smtClean="0">
                <a:latin typeface="Californian FB" pitchFamily="18" charset="0"/>
              </a:rPr>
              <a:t>E’ sbagliato evitare di bere per il timore di sudare eccessivamente o di ingrassare (l’acqua non apporta calorie).</a:t>
            </a:r>
          </a:p>
          <a:p>
            <a:pPr algn="ctr" eaLnBrk="1" hangingPunct="1">
              <a:lnSpc>
                <a:spcPct val="70000"/>
              </a:lnSpc>
              <a:buFontTx/>
              <a:buChar char="-"/>
            </a:pPr>
            <a:endParaRPr lang="it-IT" sz="3400" smtClean="0">
              <a:latin typeface="Californian FB" pitchFamily="18" charset="0"/>
            </a:endParaRPr>
          </a:p>
          <a:p>
            <a:pPr algn="ctr" eaLnBrk="1" hangingPunct="1">
              <a:lnSpc>
                <a:spcPct val="70000"/>
              </a:lnSpc>
              <a:buFontTx/>
              <a:buChar char="-"/>
            </a:pPr>
            <a:r>
              <a:rPr lang="it-IT" sz="3400" smtClean="0">
                <a:latin typeface="Californian FB" pitchFamily="18" charset="0"/>
              </a:rPr>
              <a:t>Durante e dopo l’attività fisica è importante reintegrare le perdite di acqua</a:t>
            </a:r>
          </a:p>
        </p:txBody>
      </p:sp>
      <p:pic>
        <p:nvPicPr>
          <p:cNvPr id="105474" name="Picture 4" descr="ANd9GcSpz-mPnxGSO45n8qzzL9r48q-x5FgdwNBOE8ANmhODoSBr1xrlhLHECY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878388"/>
            <a:ext cx="312420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2"/>
          <p:cNvSpPr>
            <a:spLocks noGrp="1"/>
          </p:cNvSpPr>
          <p:nvPr>
            <p:ph type="subTitle" idx="4294967295"/>
          </p:nvPr>
        </p:nvSpPr>
        <p:spPr>
          <a:xfrm>
            <a:off x="381000" y="762000"/>
            <a:ext cx="8153400" cy="5181600"/>
          </a:xfrm>
        </p:spPr>
        <p:txBody>
          <a:bodyPr/>
          <a:lstStyle/>
          <a:p>
            <a:pPr marL="109538" indent="0" algn="ctr">
              <a:buFont typeface="Wingdings 3" pitchFamily="18" charset="2"/>
              <a:buNone/>
            </a:pPr>
            <a:r>
              <a:rPr lang="it-IT" sz="2400" smtClean="0">
                <a:solidFill>
                  <a:schemeClr val="accent2"/>
                </a:solidFill>
                <a:latin typeface="Californian FB" pitchFamily="18" charset="0"/>
              </a:rPr>
              <a:t>PRIMI PIATTI</a:t>
            </a:r>
          </a:p>
          <a:p>
            <a:pPr marL="109538" indent="0" algn="ctr">
              <a:buFont typeface="Wingdings 3" pitchFamily="18" charset="2"/>
              <a:buNone/>
            </a:pPr>
            <a:r>
              <a:rPr lang="it-IT" sz="2400" smtClean="0">
                <a:solidFill>
                  <a:schemeClr val="accent2"/>
                </a:solidFill>
                <a:latin typeface="Californian FB" pitchFamily="18" charset="0"/>
              </a:rPr>
              <a:t> (pasta, riso, polenta, cereali come orzo, farro, miglio…)</a:t>
            </a:r>
          </a:p>
          <a:p>
            <a:pPr marL="109538" indent="0" algn="ctr">
              <a:buFont typeface="Wingdings 3" pitchFamily="18" charset="2"/>
              <a:buNone/>
            </a:pPr>
            <a:endParaRPr lang="it-IT" sz="2400" smtClean="0">
              <a:solidFill>
                <a:schemeClr val="accent2"/>
              </a:solidFill>
              <a:latin typeface="Californian FB" pitchFamily="18" charset="0"/>
            </a:endParaRPr>
          </a:p>
          <a:p>
            <a:pPr marL="109538" indent="0">
              <a:buFontTx/>
              <a:buNone/>
            </a:pPr>
            <a:r>
              <a:rPr lang="it-IT" sz="2400" smtClean="0">
                <a:solidFill>
                  <a:schemeClr val="accent2"/>
                </a:solidFill>
                <a:latin typeface="Californian FB" pitchFamily="18" charset="0"/>
              </a:rPr>
              <a:t>Elaborati, </a:t>
            </a:r>
            <a:r>
              <a:rPr lang="it-IT" sz="2400" smtClean="0">
                <a:latin typeface="Californian FB" pitchFamily="18" charset="0"/>
              </a:rPr>
              <a:t>ovvero primi piatti ricchi dal punto di vista nutrizionale, preparati con l’aggiunta di piccole quantità di ingredienti proteici </a:t>
            </a:r>
            <a:r>
              <a:rPr lang="it-IT" sz="2400" b="1" smtClean="0">
                <a:solidFill>
                  <a:srgbClr val="E650D4"/>
                </a:solidFill>
                <a:latin typeface="Californian FB" pitchFamily="18" charset="0"/>
              </a:rPr>
              <a:t>(carne, pesce, legumi, uova..).</a:t>
            </a:r>
          </a:p>
          <a:p>
            <a:pPr marL="109538" indent="0">
              <a:buFontTx/>
              <a:buNone/>
            </a:pPr>
            <a:endParaRPr lang="it-IT" sz="2400" smtClean="0">
              <a:latin typeface="Californian FB" pitchFamily="18" charset="0"/>
            </a:endParaRPr>
          </a:p>
          <a:p>
            <a:pPr marL="109538" indent="0">
              <a:buFontTx/>
              <a:buNone/>
            </a:pPr>
            <a:r>
              <a:rPr lang="it-IT" sz="2400" smtClean="0">
                <a:latin typeface="Californian FB" pitchFamily="18" charset="0"/>
              </a:rPr>
              <a:t>In questo caso:</a:t>
            </a:r>
          </a:p>
          <a:p>
            <a:pPr marL="109538" indent="0"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non devo prevedere il dessert</a:t>
            </a:r>
          </a:p>
          <a:p>
            <a:pPr marL="109538" indent="0"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 devo privilegiare ricette con legumi</a:t>
            </a:r>
          </a:p>
          <a:p>
            <a:pPr marL="109538" indent="0"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devo associare 2° piatti a basso gradimento o preparati in modo semplice</a:t>
            </a:r>
          </a:p>
          <a:p>
            <a:pPr marL="109538" indent="0" algn="ctr">
              <a:buFontTx/>
              <a:buNone/>
            </a:pPr>
            <a:endParaRPr lang="it-IT" sz="2400" smtClean="0">
              <a:latin typeface="Californian FB" pitchFamily="18" charset="0"/>
            </a:endParaRPr>
          </a:p>
          <a:p>
            <a:pPr marL="109538" indent="0" algn="ctr">
              <a:buFontTx/>
              <a:buNone/>
            </a:pPr>
            <a:endParaRPr lang="it-IT" sz="2400" smtClean="0">
              <a:latin typeface="Californian FB" pitchFamily="18" charset="0"/>
            </a:endParaRPr>
          </a:p>
          <a:p>
            <a:pPr marL="109538" indent="0" algn="ctr">
              <a:buFont typeface="Wingdings 3" pitchFamily="18" charset="2"/>
              <a:buNone/>
            </a:pPr>
            <a:endParaRPr lang="it-IT" sz="2400" smtClean="0">
              <a:solidFill>
                <a:schemeClr val="accent2"/>
              </a:solidFill>
              <a:latin typeface="Californian FB" pitchFamily="18" charset="0"/>
            </a:endParaRPr>
          </a:p>
          <a:p>
            <a:pPr marL="109538" indent="0" algn="ctr">
              <a:buFont typeface="Wingdings 3" pitchFamily="18" charset="2"/>
              <a:buNone/>
            </a:pPr>
            <a:endParaRPr lang="it-IT" smtClean="0">
              <a:latin typeface="Lucida Sans Unicode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42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476250" y="1447800"/>
            <a:ext cx="8229600" cy="4705350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400" b="1" dirty="0" smtClean="0">
                <a:solidFill>
                  <a:srgbClr val="C00000"/>
                </a:solidFill>
                <a:latin typeface="Californian FB" pitchFamily="18" charset="0"/>
                <a:cs typeface="Microsoft Tai Le" pitchFamily="34" charset="0"/>
              </a:rPr>
              <a:t>6. IL SALE? MEGLIO POCO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800" b="1" i="1" dirty="0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i="1" dirty="0" smtClean="0">
                <a:latin typeface="Californian FB" pitchFamily="18" charset="0"/>
                <a:cs typeface="Tahoma" pitchFamily="34" charset="0"/>
              </a:rPr>
              <a:t>e invece…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000" i="1" dirty="0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dirty="0" smtClean="0">
                <a:latin typeface="Californian FB" pitchFamily="18" charset="0"/>
                <a:cs typeface="Tahoma" pitchFamily="34" charset="0"/>
              </a:rPr>
              <a:t>È in continuo aumento l’introito di sodio per il sempre maggior consumo di alimenti tipo snack, fast </a:t>
            </a:r>
            <a:r>
              <a:rPr lang="it-IT" sz="2800" dirty="0" err="1" smtClean="0">
                <a:latin typeface="Californian FB" pitchFamily="18" charset="0"/>
                <a:cs typeface="Tahoma" pitchFamily="34" charset="0"/>
              </a:rPr>
              <a:t>food</a:t>
            </a:r>
            <a:r>
              <a:rPr lang="it-IT" sz="2800" dirty="0" smtClean="0">
                <a:latin typeface="Californian FB" pitchFamily="18" charset="0"/>
                <a:cs typeface="Tahoma" pitchFamily="34" charset="0"/>
              </a:rPr>
              <a:t> e alimenti precucinati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000" b="1" i="1" dirty="0" smtClean="0">
              <a:latin typeface="Californian FB" pitchFamily="18" charset="0"/>
              <a:cs typeface="Tahoma" pitchFamily="34" charset="0"/>
            </a:endParaRPr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800" b="1" dirty="0" smtClean="0">
              <a:latin typeface="Californian FB" pitchFamily="18" charset="0"/>
            </a:endParaRPr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latin typeface="Californian FB" pitchFamily="18" charset="0"/>
              </a:rPr>
              <a:t>RICORDA</a:t>
            </a:r>
            <a:r>
              <a:rPr lang="it-IT" sz="2800" b="1" dirty="0">
                <a:latin typeface="Californian FB" pitchFamily="18" charset="0"/>
              </a:rPr>
              <a:t>! </a:t>
            </a:r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>
                <a:latin typeface="Californian FB" pitchFamily="18" charset="0"/>
              </a:rPr>
              <a:t>Il sodio è naturalmente presente negli alimenti ed è sufficiente a coprire le necessità dell’organismo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800" b="1" i="1" dirty="0">
              <a:latin typeface="Californian FB" pitchFamily="18" charset="0"/>
              <a:cs typeface="Tahoma" pitchFamily="34" charset="0"/>
            </a:endParaRPr>
          </a:p>
        </p:txBody>
      </p:sp>
      <p:pic>
        <p:nvPicPr>
          <p:cNvPr id="106498" name="Picture 4" descr="79_lineeguidasanaaliment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35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Cj029581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222247">
            <a:off x="65088" y="1814513"/>
            <a:ext cx="157956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8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8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4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228600"/>
            <a:ext cx="8382000" cy="14478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z="2500" smtClean="0">
                <a:latin typeface="Californian FB" pitchFamily="18" charset="0"/>
              </a:rPr>
              <a:t>Il nostro corpo elimina, in condizioni normali, </a:t>
            </a:r>
          </a:p>
          <a:p>
            <a:pPr algn="ctr">
              <a:buFont typeface="Wingdings 3" pitchFamily="18" charset="2"/>
              <a:buNone/>
            </a:pPr>
            <a:r>
              <a:rPr lang="it-IT" sz="2500" smtClean="0">
                <a:latin typeface="Californian FB" pitchFamily="18" charset="0"/>
              </a:rPr>
              <a:t>da </a:t>
            </a:r>
            <a:r>
              <a:rPr lang="it-IT" sz="2500" b="1" smtClean="0">
                <a:solidFill>
                  <a:srgbClr val="0000FF"/>
                </a:solidFill>
                <a:latin typeface="Californian FB" pitchFamily="18" charset="0"/>
              </a:rPr>
              <a:t>0.1 a 0.6 gr. di SODIO.</a:t>
            </a:r>
          </a:p>
          <a:p>
            <a:pPr algn="ctr">
              <a:buFont typeface="Wingdings 3" pitchFamily="18" charset="2"/>
              <a:buNone/>
            </a:pPr>
            <a:r>
              <a:rPr lang="it-IT" sz="2500" smtClean="0">
                <a:solidFill>
                  <a:srgbClr val="FF3300"/>
                </a:solidFill>
                <a:latin typeface="Californian FB" pitchFamily="18" charset="0"/>
              </a:rPr>
              <a:t>  </a:t>
            </a:r>
            <a:r>
              <a:rPr lang="it-IT" sz="2500" u="sng" smtClean="0">
                <a:latin typeface="Californian FB" pitchFamily="18" charset="0"/>
              </a:rPr>
              <a:t>Questa quantità va integrata con la dieta.</a:t>
            </a:r>
          </a:p>
          <a:p>
            <a:pPr>
              <a:buFont typeface="Wingdings 3" pitchFamily="18" charset="2"/>
              <a:buNone/>
            </a:pPr>
            <a:endParaRPr lang="it-IT" sz="2500" u="sng" smtClean="0">
              <a:latin typeface="Californian FB" pitchFamily="18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669925" y="1997075"/>
            <a:ext cx="8067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 b="1">
                <a:solidFill>
                  <a:srgbClr val="FF3300"/>
                </a:solidFill>
              </a:rPr>
              <a:t>Il sodio contenuto NATURALMENTE negli alimenti, </a:t>
            </a:r>
          </a:p>
          <a:p>
            <a:r>
              <a:rPr lang="it-IT" sz="2700" b="1">
                <a:solidFill>
                  <a:srgbClr val="FF3300"/>
                </a:solidFill>
              </a:rPr>
              <a:t>è </a:t>
            </a:r>
            <a:r>
              <a:rPr lang="it-IT" sz="2700" b="1" u="sng">
                <a:solidFill>
                  <a:srgbClr val="FF3300"/>
                </a:solidFill>
              </a:rPr>
              <a:t>sufficiente</a:t>
            </a:r>
            <a:r>
              <a:rPr lang="it-IT" sz="2700" b="1">
                <a:solidFill>
                  <a:srgbClr val="FF3300"/>
                </a:solidFill>
              </a:rPr>
              <a:t> a coprire le necessità dell’organismo</a:t>
            </a:r>
            <a:r>
              <a:rPr lang="it-IT" b="1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-44450" y="3228975"/>
            <a:ext cx="9193213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/>
              <a:t>1 gr. di SALE contiene 0.4 gr. di SODIO</a:t>
            </a:r>
          </a:p>
          <a:p>
            <a:pPr algn="ctr"/>
            <a:r>
              <a:rPr lang="it-IT" sz="2400"/>
              <a:t>Ogni giorno consumiamo mediamente 10 gr. da sale, </a:t>
            </a:r>
            <a:r>
              <a:rPr lang="it-IT" sz="2400" b="1">
                <a:solidFill>
                  <a:srgbClr val="0000FF"/>
                </a:solidFill>
              </a:rPr>
              <a:t>cioè 4 gr. di SODIO</a:t>
            </a:r>
            <a:r>
              <a:rPr lang="it-IT" sz="2400">
                <a:solidFill>
                  <a:srgbClr val="FF3300"/>
                </a:solidFill>
              </a:rPr>
              <a:t>.</a:t>
            </a:r>
          </a:p>
          <a:p>
            <a:pPr algn="ctr"/>
            <a:endParaRPr lang="it-IT" sz="2400" b="1">
              <a:solidFill>
                <a:srgbClr val="FF3300"/>
              </a:solidFill>
            </a:endParaRPr>
          </a:p>
          <a:p>
            <a:pPr algn="ctr"/>
            <a:r>
              <a:rPr lang="it-IT" sz="2800" b="1">
                <a:solidFill>
                  <a:srgbClr val="FF3300"/>
                </a:solidFill>
              </a:rPr>
              <a:t>QUASI 10 VOLTE DI PIU’ DI QUELLO NECESSARIO!</a:t>
            </a:r>
          </a:p>
        </p:txBody>
      </p:sp>
      <p:pic>
        <p:nvPicPr>
          <p:cNvPr id="107524" name="Picture 9" descr="ANd9GcS_Nxtvyr1BjQJ0Ocfz79z6bXYUCW6eUzNW1-P_6Hl6rNQx072dxXPVnFq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876800"/>
            <a:ext cx="26289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  <p:bldP spid="105476" grpId="0"/>
      <p:bldP spid="10547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52400"/>
            <a:ext cx="8229600" cy="1905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 3" pitchFamily="18" charset="2"/>
              <a:buNone/>
            </a:pPr>
            <a:endParaRPr lang="it-IT" sz="2300" smtClean="0">
              <a:latin typeface="Californian FB" pitchFamily="18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</a:pPr>
            <a:r>
              <a:rPr lang="it-IT" sz="3000" smtClean="0">
                <a:latin typeface="Californian FB" pitchFamily="18" charset="0"/>
              </a:rPr>
              <a:t>Elevati apporti di sodio possono determinare </a:t>
            </a:r>
            <a:r>
              <a:rPr lang="it-IT" sz="3000" smtClean="0">
                <a:solidFill>
                  <a:srgbClr val="FF3300"/>
                </a:solidFill>
                <a:latin typeface="Californian FB" pitchFamily="18" charset="0"/>
              </a:rPr>
              <a:t>ipertensione, tumori allo stomaco</a:t>
            </a:r>
            <a:r>
              <a:rPr lang="it-IT" sz="3000" smtClean="0">
                <a:latin typeface="Californian FB" pitchFamily="18" charset="0"/>
              </a:rPr>
              <a:t> … limitarne l’apporto è importante sia in misura PREVENTIVA che CURATIVA.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it-IT" sz="3000" smtClean="0">
              <a:latin typeface="Californian FB" pitchFamily="18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33400" y="2057400"/>
            <a:ext cx="79248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2500"/>
          </a:p>
          <a:p>
            <a:pPr algn="ctr"/>
            <a:endParaRPr lang="it-IT" sz="2500"/>
          </a:p>
          <a:p>
            <a:pPr algn="ctr"/>
            <a:r>
              <a:rPr lang="it-IT" sz="3400"/>
              <a:t>Compromesso:</a:t>
            </a:r>
          </a:p>
          <a:p>
            <a:pPr algn="ctr"/>
            <a:r>
              <a:rPr lang="it-IT" sz="3400">
                <a:solidFill>
                  <a:srgbClr val="FF3300"/>
                </a:solidFill>
              </a:rPr>
              <a:t> CONSUMARE 6 GR. AL GIORNO DI SALE </a:t>
            </a:r>
          </a:p>
          <a:p>
            <a:pPr algn="ctr"/>
            <a:r>
              <a:rPr lang="it-IT" sz="3400">
                <a:solidFill>
                  <a:srgbClr val="FF3300"/>
                </a:solidFill>
              </a:rPr>
              <a:t>ovvero 2.5 GR. DI SODIO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09550" y="3048000"/>
            <a:ext cx="184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200"/>
          </a:p>
        </p:txBody>
      </p:sp>
      <p:pic>
        <p:nvPicPr>
          <p:cNvPr id="108548" name="Picture 8" descr="ANd9GcRPgQSKaVEUsPd1RafB1bdSj-YZU_iL2IS4oPbLQC1jfuj3Gd4D2JDaik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953000"/>
            <a:ext cx="23907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  <p:bldP spid="106500" grpId="0"/>
      <p:bldP spid="10650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457200"/>
            <a:ext cx="8229600" cy="31242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it-IT" smtClean="0">
                <a:solidFill>
                  <a:srgbClr val="33CC33"/>
                </a:solidFill>
                <a:latin typeface="Californian FB" pitchFamily="18" charset="0"/>
              </a:rPr>
              <a:t>Dove troviamo il sodio?</a:t>
            </a:r>
          </a:p>
          <a:p>
            <a:pPr>
              <a:buFont typeface="Wingdings 3" pitchFamily="18" charset="2"/>
              <a:buNone/>
            </a:pPr>
            <a:r>
              <a:rPr lang="it-IT" smtClean="0">
                <a:latin typeface="Californian FB" pitchFamily="18" charset="0"/>
              </a:rPr>
              <a:t>-Sodio contenuto naturalmente negli alimenti (acqua, frutta, verdura, carne…)</a:t>
            </a:r>
          </a:p>
          <a:p>
            <a:pPr>
              <a:buFont typeface="Wingdings 3" pitchFamily="18" charset="2"/>
              <a:buNone/>
            </a:pPr>
            <a:r>
              <a:rPr lang="it-IT" smtClean="0">
                <a:latin typeface="Californian FB" pitchFamily="18" charset="0"/>
              </a:rPr>
              <a:t>- Sodio aggiunto ( FARE ATTENZIONE!)</a:t>
            </a:r>
          </a:p>
          <a:p>
            <a:pPr>
              <a:buFont typeface="Wingdings 3" pitchFamily="18" charset="2"/>
              <a:buNone/>
            </a:pPr>
            <a:r>
              <a:rPr lang="it-IT" smtClean="0">
                <a:latin typeface="Californian FB" pitchFamily="18" charset="0"/>
              </a:rPr>
              <a:t>- Sodio contenuto nei prodotti trasformati (</a:t>
            </a:r>
            <a:r>
              <a:rPr lang="it-IT" smtClean="0">
                <a:solidFill>
                  <a:srgbClr val="FF3300"/>
                </a:solidFill>
                <a:latin typeface="Californian FB" pitchFamily="18" charset="0"/>
              </a:rPr>
              <a:t>pane e prodotti da forno</a:t>
            </a:r>
            <a:r>
              <a:rPr lang="it-IT" smtClean="0">
                <a:latin typeface="Californian FB" pitchFamily="18" charset="0"/>
              </a:rPr>
              <a:t> come biscotti, merendine, cereali …)</a:t>
            </a:r>
          </a:p>
          <a:p>
            <a:endParaRPr lang="it-IT" smtClean="0">
              <a:latin typeface="Californian FB" pitchFamily="18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838200" y="3810000"/>
            <a:ext cx="7667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000" b="1">
                <a:solidFill>
                  <a:srgbClr val="0000FF"/>
                </a:solidFill>
              </a:rPr>
              <a:t>IL NOSTRO PALATO SI ADATTA FACILMENTE, POSSIAMO RIEDUCARLO!</a:t>
            </a:r>
            <a:endParaRPr lang="it-IT" sz="3000" b="1" i="1">
              <a:solidFill>
                <a:srgbClr val="0000FF"/>
              </a:solidFill>
            </a:endParaRPr>
          </a:p>
          <a:p>
            <a:pPr algn="ctr"/>
            <a:r>
              <a:rPr lang="it-IT" sz="3000" b="1" i="1">
                <a:solidFill>
                  <a:srgbClr val="0000FF"/>
                </a:solidFill>
              </a:rPr>
              <a:t>Le spezie, le erbe aromatiche, il limone,l’aceto possono sostituire il sale.</a:t>
            </a:r>
          </a:p>
        </p:txBody>
      </p:sp>
      <p:pic>
        <p:nvPicPr>
          <p:cNvPr id="109571" name="Picture 5" descr="ANd9GcTCQUklf0qlzCgKSWZW8Sxvb7Bc6tV0s_iifDemkxECP92hMrDXi6Delx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410200"/>
            <a:ext cx="178117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/>
      <p:bldP spid="13107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42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476250" y="1600200"/>
            <a:ext cx="8229600" cy="45529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sz="4100" b="1" smtClean="0">
                <a:solidFill>
                  <a:srgbClr val="C00000"/>
                </a:solidFill>
                <a:latin typeface="Californian FB" pitchFamily="18" charset="0"/>
              </a:rPr>
              <a:t>7. VARIA SPESSO LE TUE SCELTE A TAVOLA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900" b="1" i="1" smtClean="0">
              <a:latin typeface="Californian FB" pitchFamily="18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600" b="1" smtClean="0">
                <a:latin typeface="Californian FB" pitchFamily="18" charset="0"/>
              </a:rPr>
              <a:t>RICORDA!</a:t>
            </a:r>
            <a:r>
              <a:rPr lang="it-IT" sz="2600" smtClean="0">
                <a:latin typeface="Californian FB" pitchFamily="18" charset="0"/>
              </a:rPr>
              <a:t> 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sz="2600" smtClean="0">
              <a:latin typeface="Californian FB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600" smtClean="0">
                <a:latin typeface="Californian FB" pitchFamily="18" charset="0"/>
              </a:rPr>
              <a:t>Non esiste l’alimento “perfetto”, 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600" smtClean="0">
                <a:latin typeface="Californian FB" pitchFamily="18" charset="0"/>
              </a:rPr>
              <a:t>perciò il modo più semplice per garantire al nostro organismo l’apporto di tutti i nutrienti che gli sono indispensabili è quello di variare il più possibile le scelte alimentari.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sz="1300" smtClean="0">
              <a:latin typeface="Californian FB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2600" b="1" smtClean="0">
                <a:solidFill>
                  <a:srgbClr val="33CC33"/>
                </a:solidFill>
                <a:latin typeface="Californian FB" pitchFamily="18" charset="0"/>
              </a:rPr>
              <a:t>QUINDI : NO ALLA DIETA MONOTONA!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sz="2600" b="1" i="1" smtClean="0">
              <a:solidFill>
                <a:srgbClr val="33CC33"/>
              </a:solidFill>
              <a:latin typeface="Californian FB" pitchFamily="18" charset="0"/>
              <a:cs typeface="Tahoma" pitchFamily="34" charset="0"/>
            </a:endParaRPr>
          </a:p>
        </p:txBody>
      </p:sp>
      <p:pic>
        <p:nvPicPr>
          <p:cNvPr id="110594" name="Picture 4" descr="79_lineeguidasanaaliment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353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8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8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4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it-IT" altLang="it-IT" b="1" i="1" smtClean="0">
              <a:latin typeface="Californian FB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3300"/>
                </a:solidFill>
                <a:latin typeface="Californian FB" pitchFamily="18" charset="0"/>
              </a:rPr>
              <a:t>“DIETA MEDITERRANEA”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altLang="it-IT" smtClean="0">
                <a:latin typeface="Californian FB" pitchFamily="18" charset="0"/>
              </a:rPr>
              <a:t>è il modello riconosciuto dai nutrizionisti come dieta equilibrata, bilanciata ed adeguata per la varietà e la qualità degli alimenti proposti.</a:t>
            </a:r>
          </a:p>
          <a:p>
            <a:pPr algn="ctr" eaLnBrk="1" hangingPunct="1">
              <a:buFont typeface="Wingdings" pitchFamily="2" charset="2"/>
              <a:buNone/>
            </a:pPr>
            <a:endParaRPr lang="it-IT" altLang="it-IT" sz="1000" smtClean="0">
              <a:latin typeface="Californian FB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altLang="it-IT" smtClean="0">
                <a:latin typeface="Californian FB" pitchFamily="18" charset="0"/>
              </a:rPr>
              <a:t>Per promuovere una crescita e uno sviluppo armonico è importante educare i bambini al consumo di un’ampia varietà di alimenti.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i="1" dirty="0" smtClean="0">
                <a:solidFill>
                  <a:srgbClr val="33CC33"/>
                </a:solidFill>
                <a:latin typeface="Californian FB" pitchFamily="18" charset="0"/>
              </a:rPr>
              <a:t>QUALE MODELLO DI RIFERIMENTO?</a:t>
            </a:r>
            <a:endParaRPr lang="it-IT" sz="3200" i="1" dirty="0">
              <a:solidFill>
                <a:srgbClr val="33CC33"/>
              </a:solidFill>
              <a:latin typeface="Californian FB" pitchFamily="18" charset="0"/>
            </a:endParaRPr>
          </a:p>
        </p:txBody>
      </p:sp>
      <p:pic>
        <p:nvPicPr>
          <p:cNvPr id="111619" name="Picture 5" descr="ANd9GcRsso0qN_e3tm2f0UzyXLaFwwaSdep5uV80MLIahNMyNJZa_ofhjW8ALV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953000"/>
            <a:ext cx="25717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676400"/>
            <a:ext cx="8229600" cy="4525963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it-IT" sz="2800" smtClean="0">
              <a:latin typeface="Lucida Sans Unicode" pitchFamily="34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it-IT" sz="2800" smtClean="0">
                <a:latin typeface="Californian FB" pitchFamily="18" charset="0"/>
              </a:rPr>
              <a:t>Per comporre un menù equilibrato è necessario scegliere quantità adeguate di cibi appartenenti ai diversi gruppi di alimenti: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it-IT" sz="1400" smtClean="0">
              <a:latin typeface="Californian FB" pitchFamily="18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altLang="it-IT" sz="2800" smtClean="0">
                <a:latin typeface="Californian FB" pitchFamily="18" charset="0"/>
              </a:rPr>
              <a:t>FRUTTA E ORTAGGI 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altLang="it-IT" sz="2800" smtClean="0">
                <a:latin typeface="Californian FB" pitchFamily="18" charset="0"/>
              </a:rPr>
              <a:t>CEREALI E TUBERI 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altLang="it-IT" sz="2800" smtClean="0">
                <a:latin typeface="Californian FB" pitchFamily="18" charset="0"/>
              </a:rPr>
              <a:t>LATTE E DERIVATI 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altLang="it-IT" sz="2800" smtClean="0">
                <a:latin typeface="Californian FB" pitchFamily="18" charset="0"/>
              </a:rPr>
              <a:t>CARNE, PESCE, UOVA, LEGUMI 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altLang="it-IT" sz="2800" smtClean="0">
                <a:latin typeface="Californian FB" pitchFamily="18" charset="0"/>
              </a:rPr>
              <a:t>GRASSI DA CONDIMENTO </a:t>
            </a:r>
          </a:p>
        </p:txBody>
      </p:sp>
      <p:sp>
        <p:nvSpPr>
          <p:cNvPr id="299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12954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800" i="1" dirty="0" smtClean="0">
                <a:solidFill>
                  <a:srgbClr val="33CC33"/>
                </a:solidFill>
                <a:latin typeface="+mj-lt"/>
              </a:rPr>
              <a:t/>
            </a:r>
            <a:br>
              <a:rPr lang="it-IT" sz="2800" i="1" dirty="0" smtClean="0">
                <a:solidFill>
                  <a:srgbClr val="33CC33"/>
                </a:solidFill>
                <a:latin typeface="+mj-lt"/>
              </a:rPr>
            </a:br>
            <a:r>
              <a:rPr lang="it-IT" sz="3200" i="1" dirty="0" smtClean="0">
                <a:solidFill>
                  <a:srgbClr val="33CC33"/>
                </a:solidFill>
                <a:latin typeface="Californian FB" pitchFamily="18" charset="0"/>
              </a:rPr>
              <a:t>PER LA SALUTE: QUALI SCELTE A TAVOLA</a:t>
            </a:r>
          </a:p>
        </p:txBody>
      </p:sp>
      <p:pic>
        <p:nvPicPr>
          <p:cNvPr id="112643" name="Picture 7" descr="ANd9GcQWKdbFV8ErkHqm7gu9vaTgmtfdDFf4WVEeEYONOQYwMnTcAB_wzcDl9A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5334000"/>
            <a:ext cx="212407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9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Orkut Commenti - Grazi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5791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 Box 8"/>
          <p:cNvSpPr txBox="1">
            <a:spLocks noChangeArrowheads="1"/>
          </p:cNvSpPr>
          <p:nvPr/>
        </p:nvSpPr>
        <p:spPr bwMode="auto">
          <a:xfrm>
            <a:off x="3170238" y="2667000"/>
            <a:ext cx="5973762" cy="35210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7500" b="1">
                <a:solidFill>
                  <a:srgbClr val="AE129B"/>
                </a:solidFill>
                <a:latin typeface="Bradley Hand ITC" pitchFamily="66" charset="0"/>
              </a:rPr>
              <a:t>Grazie per </a:t>
            </a:r>
          </a:p>
          <a:p>
            <a:r>
              <a:rPr lang="it-IT" sz="7500" b="1">
                <a:solidFill>
                  <a:srgbClr val="AE129B"/>
                </a:solidFill>
                <a:latin typeface="Bradley Hand ITC" pitchFamily="66" charset="0"/>
              </a:rPr>
              <a:t>l’attenzione!</a:t>
            </a:r>
          </a:p>
          <a:p>
            <a:endParaRPr lang="it-IT" sz="7500" b="1">
              <a:solidFill>
                <a:srgbClr val="AE129B"/>
              </a:solidFill>
              <a:latin typeface="Bradley Hand ITC" pitchFamily="66" charset="0"/>
            </a:endParaRPr>
          </a:p>
        </p:txBody>
      </p:sp>
      <p:sp>
        <p:nvSpPr>
          <p:cNvPr id="113668" name="Text Box 9"/>
          <p:cNvSpPr txBox="1">
            <a:spLocks noChangeArrowheads="1"/>
          </p:cNvSpPr>
          <p:nvPr/>
        </p:nvSpPr>
        <p:spPr bwMode="auto">
          <a:xfrm>
            <a:off x="2514600" y="4724400"/>
            <a:ext cx="1752600" cy="17399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</p:txBody>
      </p:sp>
      <p:sp>
        <p:nvSpPr>
          <p:cNvPr id="113669" name="Text Box 10"/>
          <p:cNvSpPr txBox="1">
            <a:spLocks noChangeArrowheads="1"/>
          </p:cNvSpPr>
          <p:nvPr/>
        </p:nvSpPr>
        <p:spPr bwMode="auto">
          <a:xfrm>
            <a:off x="2895600" y="4343400"/>
            <a:ext cx="381000" cy="17399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</p:txBody>
      </p:sp>
      <p:pic>
        <p:nvPicPr>
          <p:cNvPr id="113670" name="Picture 13" descr="Pronti a servirv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5905500"/>
            <a:ext cx="28987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457200"/>
            <a:ext cx="8007350" cy="5410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1000" b="1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sz="2400" b="1" i="1" smtClean="0">
                <a:solidFill>
                  <a:srgbClr val="000066"/>
                </a:solidFill>
                <a:latin typeface="Lucida Calligraphy" pitchFamily="66" charset="0"/>
              </a:rPr>
              <a:t>22 MAGGIO 2014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2400" b="1" i="1" smtClean="0">
              <a:solidFill>
                <a:srgbClr val="000066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sz="3700" i="1" smtClean="0">
                <a:solidFill>
                  <a:srgbClr val="000066"/>
                </a:solidFill>
                <a:latin typeface="Lucida Calligraphy" pitchFamily="66" charset="0"/>
              </a:rPr>
              <a:t>Suggerimenti per la preparazione di piatti sfiziosi per i più piccoli …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3700" i="1" smtClean="0">
              <a:solidFill>
                <a:srgbClr val="009900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sz="3700" i="1" smtClean="0">
              <a:solidFill>
                <a:srgbClr val="33CC33"/>
              </a:solidFill>
              <a:latin typeface="Lucida Calligraphy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sz="2500" b="1" i="1" smtClean="0">
                <a:latin typeface="Lucida Calligraphy" pitchFamily="66" charset="0"/>
              </a:rPr>
              <a:t>Cuoco Diego Bonetti</a:t>
            </a:r>
          </a:p>
          <a:p>
            <a:pPr eaLnBrk="1" hangingPunct="1">
              <a:lnSpc>
                <a:spcPct val="80000"/>
              </a:lnSpc>
            </a:pPr>
            <a:endParaRPr lang="it-IT" sz="2500" smtClean="0">
              <a:latin typeface="Bradley Hand ITC" pitchFamily="66" charset="0"/>
            </a:endParaRPr>
          </a:p>
        </p:txBody>
      </p:sp>
      <p:pic>
        <p:nvPicPr>
          <p:cNvPr id="114691" name="Picture 13" descr="Pronti a servirv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5948363"/>
            <a:ext cx="2670175" cy="496887"/>
          </a:xfrm>
        </p:spPr>
      </p:pic>
      <p:pic>
        <p:nvPicPr>
          <p:cNvPr id="114692" name="Picture 5" descr="ANd9GcRWjXEuGNyCCM07tRxU6_texiytQLeXHDA_MTh9l8lw3cEuQhXFIxIJO2L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33400"/>
            <a:ext cx="1190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3"/>
          <p:cNvSpPr>
            <a:spLocks noGrp="1"/>
          </p:cNvSpPr>
          <p:nvPr>
            <p:ph type="body" idx="4294967295"/>
          </p:nvPr>
        </p:nvSpPr>
        <p:spPr>
          <a:xfrm>
            <a:off x="0" y="685800"/>
            <a:ext cx="8991600" cy="5715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it-IT" sz="2000" b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200 gr. di riso basmati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300 gr. di carote fresche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200 gr. di latte p.s.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30  gr. cereali (tipo corn flakes) </a:t>
            </a:r>
          </a:p>
          <a:p>
            <a:pPr>
              <a:buFontTx/>
              <a:buNone/>
            </a:pPr>
            <a:r>
              <a:rPr lang="it-IT" sz="2000" b="1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>
              <a:buFontTx/>
              <a:buNone/>
            </a:pPr>
            <a:r>
              <a:rPr lang="it-IT" sz="2000" b="1" i="1" u="sng" smtClean="0">
                <a:latin typeface="Californian FB" pitchFamily="18" charset="0"/>
              </a:rPr>
              <a:t>Per il riso: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Cuocere il riso in acqua bollente  salata per 10  min.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Spegnere e lasciare riposare nella sua acqua per altri 5 minuti.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Scolare il tutto e formare delle palline di riso.</a:t>
            </a:r>
          </a:p>
          <a:p>
            <a:pPr>
              <a:buFontTx/>
              <a:buNone/>
            </a:pPr>
            <a:r>
              <a:rPr lang="it-IT" sz="2000" b="1" i="1" u="sng" smtClean="0">
                <a:latin typeface="Californian FB" pitchFamily="18" charset="0"/>
              </a:rPr>
              <a:t>Per la crema di carote al latte: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In un pentolino fare un soffritto con lo scalogno, aggiungere le carote, salarle,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farle tostare e unire poi il latte. Quando le carote sono morbide, frullare il tutto,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aggiungendo un filo di olio ex. vergine di oliva, in questo modo otterrete una crema omogenea.</a:t>
            </a:r>
          </a:p>
          <a:p>
            <a:pPr>
              <a:buFontTx/>
              <a:buNone/>
            </a:pPr>
            <a:endParaRPr lang="it-IT" sz="2000" b="1" smtClean="0">
              <a:latin typeface="Californian FB" pitchFamily="18" charset="0"/>
            </a:endParaRPr>
          </a:p>
          <a:p>
            <a:pPr>
              <a:buFontTx/>
              <a:buNone/>
            </a:pPr>
            <a:endParaRPr lang="it-IT" sz="2200" smtClean="0">
              <a:latin typeface="Californian FB" pitchFamily="18" charset="0"/>
            </a:endParaRPr>
          </a:p>
          <a:p>
            <a:endParaRPr lang="it-IT" sz="2200" smtClean="0">
              <a:latin typeface="Californian FB" pitchFamily="18" charset="0"/>
            </a:endParaRPr>
          </a:p>
          <a:p>
            <a:endParaRPr lang="it-IT" smtClean="0"/>
          </a:p>
          <a:p>
            <a:endParaRPr lang="it-IT" smtClean="0"/>
          </a:p>
          <a:p>
            <a:endParaRPr lang="it-IT" smtClean="0"/>
          </a:p>
          <a:p>
            <a:endParaRPr lang="it-IT" smtClean="0"/>
          </a:p>
        </p:txBody>
      </p:sp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2057400" y="152400"/>
            <a:ext cx="490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>
                <a:solidFill>
                  <a:srgbClr val="3333CC"/>
                </a:solidFill>
              </a:rPr>
              <a:t>Riso… latte… e corn flakes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3"/>
          <p:cNvSpPr>
            <a:spLocks noChangeArrowheads="1"/>
          </p:cNvSpPr>
          <p:nvPr/>
        </p:nvSpPr>
        <p:spPr bwMode="auto">
          <a:xfrm>
            <a:off x="685800" y="533400"/>
            <a:ext cx="7620000" cy="877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chemeClr val="accent2"/>
                </a:solidFill>
              </a:rPr>
              <a:t>SECONDI  PIATTI</a:t>
            </a:r>
          </a:p>
          <a:p>
            <a:r>
              <a:rPr lang="it-IT" sz="2400">
                <a:solidFill>
                  <a:schemeClr val="accent2"/>
                </a:solidFill>
              </a:rPr>
              <a:t> (carne,pesce, legumi, uova, formaggi, salumi…)</a:t>
            </a:r>
          </a:p>
          <a:p>
            <a:r>
              <a:rPr lang="it-IT"/>
              <a:t>Devono essere proposti alternando le fonti proteiche, inserendo con minor frequenza alimenti che solitamente vengono consumati nel pasto serale (per tradizione, praticità, abitudine)</a:t>
            </a:r>
          </a:p>
          <a:p>
            <a:endParaRPr lang="it-IT"/>
          </a:p>
          <a:p>
            <a:r>
              <a:rPr lang="it-IT" b="1">
                <a:solidFill>
                  <a:srgbClr val="0000FF"/>
                </a:solidFill>
              </a:rPr>
              <a:t>PESCE</a:t>
            </a:r>
            <a:r>
              <a:rPr lang="it-IT" b="1"/>
              <a:t> </a:t>
            </a:r>
            <a:r>
              <a:rPr lang="it-IT"/>
              <a:t>( almeno 1 volta/settimana)</a:t>
            </a:r>
          </a:p>
          <a:p>
            <a:r>
              <a:rPr lang="it-IT"/>
              <a:t>               .  associandolo a primi piatti ad alto gradimento                 </a:t>
            </a:r>
          </a:p>
          <a:p>
            <a:r>
              <a:rPr lang="it-IT"/>
              <a:t>               . proponendo il dessert al posto della frutta</a:t>
            </a:r>
          </a:p>
          <a:p>
            <a:endParaRPr lang="it-IT"/>
          </a:p>
          <a:p>
            <a:r>
              <a:rPr lang="it-IT" b="1">
                <a:solidFill>
                  <a:srgbClr val="0000FF"/>
                </a:solidFill>
              </a:rPr>
              <a:t>CARNE</a:t>
            </a:r>
            <a:r>
              <a:rPr lang="it-IT"/>
              <a:t> : bianca o rossa ( la carne rossa non più di 1 volta/settimana)</a:t>
            </a:r>
          </a:p>
          <a:p>
            <a:endParaRPr lang="it-IT">
              <a:solidFill>
                <a:srgbClr val="0000FF"/>
              </a:solidFill>
            </a:endParaRPr>
          </a:p>
          <a:p>
            <a:r>
              <a:rPr lang="it-IT" b="1">
                <a:solidFill>
                  <a:srgbClr val="0000FF"/>
                </a:solidFill>
              </a:rPr>
              <a:t>SALUMI</a:t>
            </a:r>
            <a:r>
              <a:rPr lang="it-IT" b="1"/>
              <a:t> </a:t>
            </a:r>
            <a:r>
              <a:rPr lang="it-IT"/>
              <a:t>(1-2 volte/mese ) : prosciutto cotto, prosciutto crudo, bresaola</a:t>
            </a:r>
          </a:p>
          <a:p>
            <a:endParaRPr lang="it-IT" b="1"/>
          </a:p>
          <a:p>
            <a:r>
              <a:rPr lang="it-IT" b="1">
                <a:solidFill>
                  <a:srgbClr val="0000FF"/>
                </a:solidFill>
              </a:rPr>
              <a:t>FORMAGGI</a:t>
            </a:r>
            <a:r>
              <a:rPr lang="it-IT" b="1"/>
              <a:t> </a:t>
            </a:r>
            <a:r>
              <a:rPr lang="it-IT"/>
              <a:t>(1-2 volte/mese) : crescenza, mozzarella, grana, asiago, parmigiano, ricotta</a:t>
            </a:r>
          </a:p>
          <a:p>
            <a:endParaRPr lang="it-IT" b="1"/>
          </a:p>
          <a:p>
            <a:r>
              <a:rPr lang="it-IT" b="1">
                <a:solidFill>
                  <a:srgbClr val="0000FF"/>
                </a:solidFill>
              </a:rPr>
              <a:t>UOVA</a:t>
            </a:r>
            <a:r>
              <a:rPr lang="it-IT"/>
              <a:t> (1-2 volte/mese) abbinandole a primi piatti o contorni ad alto gradimento</a:t>
            </a:r>
            <a:endParaRPr lang="it-IT" sz="2400"/>
          </a:p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68000"/>
            </a:pPr>
            <a:endParaRPr lang="it-IT" sz="2400"/>
          </a:p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68000"/>
            </a:pPr>
            <a:endParaRPr lang="it-IT" sz="2400"/>
          </a:p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68000"/>
            </a:pPr>
            <a:endParaRPr lang="it-IT" sz="2400"/>
          </a:p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68000"/>
            </a:pPr>
            <a:endParaRPr lang="it-IT" sz="2400"/>
          </a:p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68000"/>
            </a:pPr>
            <a:endParaRPr lang="it-IT" sz="2400"/>
          </a:p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68000"/>
            </a:pPr>
            <a:endParaRPr lang="it-IT" sz="2400"/>
          </a:p>
        </p:txBody>
      </p:sp>
      <p:pic>
        <p:nvPicPr>
          <p:cNvPr id="13314" name="Picture 8" descr="ANd9GcTh7bmVTz14bGoyJI2KLX8JeoZW0Qn6g1PsyYnSkJzn60oJiLyx-KNTl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28600"/>
            <a:ext cx="16668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7" descr="foto piatti 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2286000"/>
            <a:ext cx="5715000" cy="3810000"/>
          </a:xfrm>
        </p:spPr>
      </p:pic>
      <p:sp>
        <p:nvSpPr>
          <p:cNvPr id="116738" name="Text Box 8"/>
          <p:cNvSpPr txBox="1">
            <a:spLocks noChangeArrowheads="1"/>
          </p:cNvSpPr>
          <p:nvPr/>
        </p:nvSpPr>
        <p:spPr bwMode="auto">
          <a:xfrm>
            <a:off x="1584325" y="111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6739" name="Text Box 9"/>
          <p:cNvSpPr txBox="1">
            <a:spLocks noChangeArrowheads="1"/>
          </p:cNvSpPr>
          <p:nvPr/>
        </p:nvSpPr>
        <p:spPr bwMode="auto">
          <a:xfrm>
            <a:off x="381000" y="228600"/>
            <a:ext cx="841216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i="1">
                <a:solidFill>
                  <a:srgbClr val="18B010"/>
                </a:solidFill>
              </a:rPr>
              <a:t>Presentazione:</a:t>
            </a:r>
          </a:p>
          <a:p>
            <a:r>
              <a:rPr lang="it-IT" sz="2800" i="1"/>
              <a:t>Versare sul fondo del piatto la crema di carote ed appoggiarvi </a:t>
            </a:r>
          </a:p>
          <a:p>
            <a:r>
              <a:rPr lang="it-IT" sz="2800" i="1"/>
              <a:t>sopra le palline di riso …</a:t>
            </a:r>
          </a:p>
          <a:p>
            <a:r>
              <a:rPr lang="it-IT" sz="2800" i="1"/>
              <a:t>Prendete una manciata di cereali e fateli cadere a pioggia sul piatto!</a:t>
            </a:r>
            <a:endParaRPr lang="it-IT" sz="2800"/>
          </a:p>
          <a:p>
            <a:endParaRPr lang="it-IT" sz="2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" descr="foto piatti 0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990600"/>
            <a:ext cx="7162800" cy="4775200"/>
          </a:xfrm>
        </p:spPr>
      </p:pic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2076450" y="152400"/>
            <a:ext cx="48688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400" b="1">
                <a:solidFill>
                  <a:srgbClr val="3333CC"/>
                </a:solidFill>
              </a:rPr>
              <a:t>Riso… latte… e corn flakes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/>
          <p:cNvSpPr>
            <a:spLocks noGrp="1"/>
          </p:cNvSpPr>
          <p:nvPr>
            <p:ph type="body" idx="4294967295"/>
          </p:nvPr>
        </p:nvSpPr>
        <p:spPr>
          <a:xfrm>
            <a:off x="0" y="1481138"/>
            <a:ext cx="9144000" cy="4525962"/>
          </a:xfrm>
        </p:spPr>
        <p:txBody>
          <a:bodyPr/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- </a:t>
            </a:r>
            <a:r>
              <a:rPr lang="it-IT" sz="2000" smtClean="0">
                <a:latin typeface="Californian FB" pitchFamily="18" charset="0"/>
              </a:rPr>
              <a:t>360 gr. di pesce spada 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smtClean="0">
                <a:latin typeface="Californian FB" pitchFamily="18" charset="0"/>
              </a:rPr>
              <a:t>- n° 2 uova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pane grattugiato q.b.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pomodoro insalataro n° 1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grissini 1 pacchetto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rosmarino q.b.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it-IT" sz="2000" smtClean="0">
              <a:solidFill>
                <a:srgbClr val="18B010"/>
              </a:solidFill>
              <a:latin typeface="Californian FB" pitchFamily="18" charset="0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Panare il pesce spada con uovo, pane grattugiato e grissini sbriciolati.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Cuocerlo in padella con un filo di olio di semi. 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Tagliare il pomodoro ottenendo 3 fette spesse di circa 1 cm, salarle e rosolarle 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da ambo i lati con un filo di olio extra vergine di oliva ed un ciuffetto di rosmarino. 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Con l’uovo rimanente dalla panatura, fare una piccola frittata.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it-IT" sz="2000" b="1" smtClean="0">
              <a:latin typeface="Californian FB" pitchFamily="18" charset="0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it-IT" sz="2900" smtClean="0">
              <a:latin typeface="Californian FB" pitchFamily="18" charset="0"/>
            </a:endParaRPr>
          </a:p>
          <a:p>
            <a:pPr>
              <a:lnSpc>
                <a:spcPct val="80000"/>
              </a:lnSpc>
            </a:pPr>
            <a:endParaRPr lang="it-IT" sz="2900" smtClean="0"/>
          </a:p>
          <a:p>
            <a:pPr>
              <a:lnSpc>
                <a:spcPct val="80000"/>
              </a:lnSpc>
            </a:pPr>
            <a:endParaRPr lang="it-IT" sz="2900" smtClean="0"/>
          </a:p>
        </p:txBody>
      </p:sp>
      <p:sp>
        <p:nvSpPr>
          <p:cNvPr id="118786" name="Text Box 12"/>
          <p:cNvSpPr txBox="1">
            <a:spLocks noChangeArrowheads="1"/>
          </p:cNvSpPr>
          <p:nvPr/>
        </p:nvSpPr>
        <p:spPr bwMode="auto">
          <a:xfrm>
            <a:off x="1431925" y="214313"/>
            <a:ext cx="7015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>
                <a:solidFill>
                  <a:srgbClr val="3333CC"/>
                </a:solidFill>
              </a:rPr>
              <a:t>Pesce spada impanato (in padella) su</a:t>
            </a:r>
          </a:p>
          <a:p>
            <a:pPr algn="ctr"/>
            <a:r>
              <a:rPr lang="it-IT" sz="3600">
                <a:solidFill>
                  <a:srgbClr val="3333CC"/>
                </a:solidFill>
              </a:rPr>
              <a:t> bistecca di pomodoro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3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it-IT" b="1" i="1" smtClean="0">
                <a:solidFill>
                  <a:srgbClr val="18B010"/>
                </a:solidFill>
                <a:latin typeface="Californian FB" pitchFamily="18" charset="0"/>
              </a:rPr>
              <a:t>Presentazione:</a:t>
            </a:r>
          </a:p>
          <a:p>
            <a:pPr>
              <a:buFont typeface="Wingdings 3" pitchFamily="18" charset="2"/>
              <a:buNone/>
            </a:pPr>
            <a:r>
              <a:rPr lang="it-IT" sz="2800" i="1" smtClean="0">
                <a:latin typeface="Californian FB" pitchFamily="18" charset="0"/>
              </a:rPr>
              <a:t>Disporre sul piatto la bistecca di pomodoro, appoggiare il </a:t>
            </a:r>
          </a:p>
          <a:p>
            <a:pPr>
              <a:buFont typeface="Wingdings 3" pitchFamily="18" charset="2"/>
              <a:buNone/>
            </a:pPr>
            <a:r>
              <a:rPr lang="it-IT" sz="2800" i="1" smtClean="0">
                <a:latin typeface="Californian FB" pitchFamily="18" charset="0"/>
              </a:rPr>
              <a:t>pesce spada ed infine la piccola frittata…                </a:t>
            </a:r>
          </a:p>
        </p:txBody>
      </p:sp>
      <p:pic>
        <p:nvPicPr>
          <p:cNvPr id="119810" name="Picture 5" descr="foto piatti 00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676400"/>
            <a:ext cx="5638800" cy="3759200"/>
          </a:xfrm>
        </p:spPr>
      </p:pic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4572000" y="6096000"/>
            <a:ext cx="3463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500">
                <a:solidFill>
                  <a:srgbClr val="FF0000"/>
                </a:solidFill>
              </a:rPr>
              <a:t>…Giochiamo con il piatto!</a:t>
            </a:r>
          </a:p>
        </p:txBody>
      </p:sp>
      <p:pic>
        <p:nvPicPr>
          <p:cNvPr id="119812" name="Picture 5" descr="ANd9GcRWjXEuGNyCCM07tRxU6_texiytQLeXHDA_MTh9l8lw3cEuQhXFIxIJO2L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257800"/>
            <a:ext cx="8429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oto piatti 01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219200"/>
            <a:ext cx="7010400" cy="4673600"/>
          </a:xfrm>
        </p:spPr>
      </p:pic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304800" y="414338"/>
            <a:ext cx="25161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i="1">
                <a:solidFill>
                  <a:srgbClr val="18B010"/>
                </a:solidFill>
              </a:rPr>
              <a:t>In alternativa …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3600" b="0" smtClean="0">
                <a:solidFill>
                  <a:srgbClr val="3333CC"/>
                </a:solidFill>
                <a:effectLst/>
                <a:latin typeface="Californian FB" pitchFamily="18" charset="0"/>
              </a:rPr>
              <a:t>Polpette con verdura e ketchup di pomodoro al bicchiere</a:t>
            </a:r>
            <a:r>
              <a:rPr lang="it-IT" sz="3700" b="0" smtClean="0">
                <a:solidFill>
                  <a:srgbClr val="3333CC"/>
                </a:solidFill>
                <a:effectLst/>
              </a:rPr>
              <a:t/>
            </a:r>
            <a:br>
              <a:rPr lang="it-IT" sz="3700" b="0" smtClean="0">
                <a:solidFill>
                  <a:srgbClr val="3333CC"/>
                </a:solidFill>
                <a:effectLst/>
              </a:rPr>
            </a:br>
            <a:endParaRPr lang="it-IT" sz="3700" b="0" smtClean="0">
              <a:solidFill>
                <a:srgbClr val="3333CC"/>
              </a:solidFill>
              <a:effectLst/>
            </a:endParaRPr>
          </a:p>
        </p:txBody>
      </p:sp>
      <p:sp>
        <p:nvSpPr>
          <p:cNvPr id="121858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1800" b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1800" b="1" u="sng" smtClean="0">
                <a:latin typeface="Californian FB" pitchFamily="18" charset="0"/>
              </a:rPr>
              <a:t>Per le polpette: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 patata n° 1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 carote n° 2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 zucchine n°2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Parmigiano q.b.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Pane grattugiato q.b.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 uovo n° 1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Spinaci 100 gr.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800" b="1" u="sng" smtClean="0">
              <a:latin typeface="Californian FB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1800" b="1" u="sng" smtClean="0">
                <a:latin typeface="Californian FB" pitchFamily="18" charset="0"/>
              </a:rPr>
              <a:t>Per il ketchup di pomodoro: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metà scalogno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Pomodori n° 2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Sale q.b.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b="1" smtClean="0">
                <a:latin typeface="Californian FB" pitchFamily="18" charset="0"/>
              </a:rPr>
              <a:t>Zucchero q.b.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sz="1800" b="1" smtClean="0">
              <a:latin typeface="Californian FB" pitchFamily="18" charset="0"/>
            </a:endParaRPr>
          </a:p>
          <a:p>
            <a:pPr>
              <a:lnSpc>
                <a:spcPct val="90000"/>
              </a:lnSpc>
            </a:pPr>
            <a:endParaRPr lang="it-IT" sz="2300" smtClean="0"/>
          </a:p>
        </p:txBody>
      </p:sp>
      <p:pic>
        <p:nvPicPr>
          <p:cNvPr id="121859" name="Picture 5" descr="ANd9GcStHKx0QjLmEJCBYTqgQ8nkRgX3RJhxe9tebEVsrJsgs6FxsSbQJzIuA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114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3"/>
          <p:cNvSpPr>
            <a:spLocks noGrp="1"/>
          </p:cNvSpPr>
          <p:nvPr>
            <p:ph type="body" idx="4294967295"/>
          </p:nvPr>
        </p:nvSpPr>
        <p:spPr>
          <a:xfrm>
            <a:off x="0" y="304800"/>
            <a:ext cx="91440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800" b="1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Grattugiare le carote, le zucchine e le patate. Sbollentare la patata grattugiata 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e unirla alle altre verdure. Aggiungere l’uovo, il parmigiano ed il pane grattugiato.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Formare delle polpettine e cuocerle, prima in padella con un filo di olio e poi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terminare la cottura in forno.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endParaRPr lang="it-IT" sz="2000" b="1" smtClean="0">
              <a:latin typeface="Californian FB" pitchFamily="18" charset="0"/>
            </a:endParaRP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endParaRPr lang="it-IT" sz="2000" b="1" smtClean="0">
              <a:latin typeface="Californian FB" pitchFamily="18" charset="0"/>
            </a:endParaRP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i="1" u="sng" smtClean="0">
                <a:latin typeface="Californian FB" pitchFamily="18" charset="0"/>
              </a:rPr>
              <a:t>Per la preparazione del ketchup</a:t>
            </a:r>
            <a:r>
              <a:rPr lang="it-IT" sz="2000" b="1" smtClean="0">
                <a:latin typeface="Californian FB" pitchFamily="18" charset="0"/>
              </a:rPr>
              <a:t>: Stufare lo scalogno con un filo di olio di oliva.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Con un coltellino segnare una croce sul fondo dei pomodori e metterli per 1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minuto in acqua bollente. Scolarli e immergerli in acqua fredda. Togliere la pelle,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levare l’interno e unirli alla cipolla stufata continuando la cottura per 2 minuti,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aggiungendo un pizzico di sale ed un pizzico di zucchero. Frullare poi il tutto.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it-IT" sz="2000" b="1" smtClean="0">
                <a:latin typeface="Californian FB" pitchFamily="18" charset="0"/>
              </a:rPr>
              <a:t>Scottate in una padella gli spinaci con un filo di olio.</a:t>
            </a:r>
            <a:r>
              <a:rPr lang="it-IT" sz="2000" b="1" u="sng" smtClean="0">
                <a:latin typeface="Californian FB" pitchFamily="18" charset="0"/>
              </a:rPr>
              <a:t> 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endParaRPr lang="it-IT" sz="2000" b="1" smtClean="0">
              <a:latin typeface="Californian FB" pitchFamily="18" charset="0"/>
            </a:endParaRPr>
          </a:p>
          <a:p>
            <a:pPr>
              <a:lnSpc>
                <a:spcPct val="90000"/>
              </a:lnSpc>
            </a:pPr>
            <a:endParaRPr lang="it-IT" sz="25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5" descr="foto piatti 0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828800"/>
            <a:ext cx="6096000" cy="4064000"/>
          </a:xfrm>
        </p:spPr>
      </p:pic>
      <p:sp>
        <p:nvSpPr>
          <p:cNvPr id="123906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12469813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500">
                <a:solidFill>
                  <a:srgbClr val="18B010"/>
                </a:solidFill>
              </a:rPr>
              <a:t>Presentazione:</a:t>
            </a:r>
            <a:r>
              <a:rPr lang="it-IT"/>
              <a:t> </a:t>
            </a:r>
            <a:r>
              <a:rPr lang="it-IT" sz="2000"/>
              <a:t>Disponete le polpette sul piatto, riempite un piccolo bicchiere</a:t>
            </a:r>
          </a:p>
          <a:p>
            <a:r>
              <a:rPr lang="it-IT" sz="2000"/>
              <a:t> con il ketchup di pomodoro e mettetelo di fianco alle polpette … in modo da poterle </a:t>
            </a:r>
          </a:p>
          <a:p>
            <a:r>
              <a:rPr lang="it-IT" sz="2000"/>
              <a:t>immergere e degustare!</a:t>
            </a:r>
          </a:p>
          <a:p>
            <a:r>
              <a:rPr lang="it-IT" sz="2000"/>
              <a:t>Distribuire sul piatto i ciuffetti di spinaci!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5" descr="foto piatti 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990600"/>
            <a:ext cx="7543800" cy="5029200"/>
          </a:xfrm>
        </p:spPr>
      </p:pic>
      <p:pic>
        <p:nvPicPr>
          <p:cNvPr id="124930" name="Rectangl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"/>
            <a:ext cx="60261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60362" y="6350"/>
            <a:ext cx="8229601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3700" smtClean="0">
                <a:effectLst/>
                <a:latin typeface="Californian FB" pitchFamily="18" charset="0"/>
              </a:rPr>
              <a:t>Spiedino di pesce </a:t>
            </a:r>
            <a:r>
              <a:rPr lang="it-IT" sz="3700" smtClean="0">
                <a:solidFill>
                  <a:srgbClr val="F78911"/>
                </a:solidFill>
                <a:effectLst/>
                <a:latin typeface="Californian FB" pitchFamily="18" charset="0"/>
              </a:rPr>
              <a:t>con panatura di mais</a:t>
            </a:r>
          </a:p>
        </p:txBody>
      </p:sp>
      <p:sp>
        <p:nvSpPr>
          <p:cNvPr id="125954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3716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500" b="1" i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smtClean="0">
                <a:latin typeface="Californian FB" pitchFamily="18" charset="0"/>
              </a:rPr>
              <a:t>- tonno 150 gr.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it-IT" sz="2000" smtClean="0">
                <a:latin typeface="Californian FB" pitchFamily="18" charset="0"/>
              </a:rPr>
              <a:t>- San Pietro 150 gr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smtClean="0">
                <a:latin typeface="Californian FB" pitchFamily="18" charset="0"/>
              </a:rPr>
              <a:t>- Zucchina n° 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smtClean="0">
                <a:latin typeface="Californian FB" pitchFamily="18" charset="0"/>
              </a:rPr>
              <a:t>-  Pomodorini n° 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smtClean="0">
                <a:latin typeface="Californian FB" pitchFamily="18" charset="0"/>
              </a:rPr>
              <a:t>- Farina di mais q.b.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Per la salsa: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smtClean="0">
                <a:latin typeface="Californian FB" pitchFamily="18" charset="0"/>
              </a:rPr>
              <a:t>- Miele millefiori , coca cola (in proporzione </a:t>
            </a:r>
            <a:r>
              <a:rPr lang="it-IT" sz="2000" b="1" smtClean="0">
                <a:latin typeface="Californian FB" pitchFamily="18" charset="0"/>
              </a:rPr>
              <a:t>5:1</a:t>
            </a:r>
            <a:r>
              <a:rPr lang="it-IT" sz="2000" smtClean="0">
                <a:latin typeface="Californian FB" pitchFamily="18" charset="0"/>
              </a:rPr>
              <a:t>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smtClean="0">
                <a:latin typeface="Californian FB" pitchFamily="18" charset="0"/>
              </a:rPr>
              <a:t>- Zenzero grattugiato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000" smtClean="0">
              <a:solidFill>
                <a:srgbClr val="18B010"/>
              </a:solidFill>
              <a:latin typeface="Californian FB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500" b="1" i="1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Tagliare a cubetti il pesce. Comporre gli spiedini e passarli nella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farina di mais. Cuocerli in padella con un filo di olio.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Per la salsa: amalgamare il tutto!</a:t>
            </a:r>
          </a:p>
          <a:p>
            <a:pPr>
              <a:lnSpc>
                <a:spcPct val="80000"/>
              </a:lnSpc>
            </a:pPr>
            <a:endParaRPr lang="it-IT" sz="2000" b="1" smtClean="0">
              <a:latin typeface="Californian FB" pitchFamily="18" charset="0"/>
            </a:endParaRPr>
          </a:p>
          <a:p>
            <a:pPr>
              <a:lnSpc>
                <a:spcPct val="80000"/>
              </a:lnSpc>
            </a:pPr>
            <a:endParaRPr lang="it-IT" sz="2500" smtClean="0"/>
          </a:p>
          <a:p>
            <a:pPr>
              <a:lnSpc>
                <a:spcPct val="80000"/>
              </a:lnSpc>
            </a:pPr>
            <a:endParaRPr lang="it-IT" sz="2500" smtClean="0"/>
          </a:p>
          <a:p>
            <a:pPr>
              <a:lnSpc>
                <a:spcPct val="80000"/>
              </a:lnSpc>
            </a:pPr>
            <a:endParaRPr lang="it-IT" sz="25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5000" smtClean="0">
                <a:effectLst/>
                <a:latin typeface="Californian FB" pitchFamily="18" charset="0"/>
              </a:rPr>
              <a:t>1° piatto + 2° piatto    o</a:t>
            </a:r>
            <a:r>
              <a:rPr lang="it-IT" smtClean="0">
                <a:effectLst/>
                <a:latin typeface="Lucida Sans Unicode" pitchFamily="34" charset="0"/>
              </a:rPr>
              <a:t>  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1138"/>
            <a:ext cx="8229600" cy="1033462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it-IT" sz="5000" b="1" i="1" smtClean="0">
                <a:solidFill>
                  <a:srgbClr val="FF3300"/>
                </a:solidFill>
                <a:latin typeface="Californian FB" pitchFamily="18" charset="0"/>
              </a:rPr>
              <a:t>PIATTO UNICO</a:t>
            </a:r>
          </a:p>
          <a:p>
            <a:pPr algn="ctr">
              <a:buFont typeface="Wingdings 3" pitchFamily="18" charset="2"/>
              <a:buNone/>
            </a:pPr>
            <a:endParaRPr lang="it-IT" sz="4000" smtClean="0">
              <a:solidFill>
                <a:srgbClr val="CC3300"/>
              </a:solidFill>
              <a:latin typeface="Californian FB" pitchFamily="18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38200" y="2865438"/>
            <a:ext cx="73914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500">
                <a:solidFill>
                  <a:srgbClr val="FF3300"/>
                </a:solidFill>
              </a:rPr>
              <a:t>Ovvero una preparazione composta da cereali e proteine </a:t>
            </a:r>
            <a:r>
              <a:rPr lang="it-IT" sz="2500" u="sng">
                <a:solidFill>
                  <a:srgbClr val="FF3300"/>
                </a:solidFill>
              </a:rPr>
              <a:t>in quantità equivalente a quelle previste per il 2° piatto</a:t>
            </a:r>
            <a:r>
              <a:rPr lang="it-IT" sz="2500">
                <a:solidFill>
                  <a:srgbClr val="FF3300"/>
                </a:solidFill>
              </a:rPr>
              <a:t>.</a:t>
            </a:r>
          </a:p>
          <a:p>
            <a:endParaRPr lang="it-IT" sz="2500">
              <a:solidFill>
                <a:srgbClr val="FF3300"/>
              </a:solidFill>
            </a:endParaRPr>
          </a:p>
          <a:p>
            <a:r>
              <a:rPr lang="it-IT" sz="2500"/>
              <a:t>- Non più di 1 volta/settimana</a:t>
            </a:r>
          </a:p>
          <a:p>
            <a:r>
              <a:rPr lang="it-IT" sz="2500"/>
              <a:t>- </a:t>
            </a:r>
            <a:r>
              <a:rPr lang="it-IT" sz="2500" u="sng"/>
              <a:t>Non deve</a:t>
            </a:r>
            <a:r>
              <a:rPr lang="it-IT" sz="2500"/>
              <a:t> essere previsto il 2° piatto</a:t>
            </a:r>
          </a:p>
          <a:p>
            <a:r>
              <a:rPr lang="it-IT" sz="2500"/>
              <a:t>- Dovrà essere previsto un contorno ad alto gradimento o a base di legumi o verrà proposto il dessert al posto della frutta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  <p:bldP spid="5734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 descr="foto piatti 00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219200"/>
            <a:ext cx="6629400" cy="4419600"/>
          </a:xfrm>
        </p:spPr>
      </p:pic>
      <p:sp>
        <p:nvSpPr>
          <p:cNvPr id="126978" name="Rectangle 4"/>
          <p:cNvSpPr>
            <a:spLocks noChangeArrowheads="1"/>
          </p:cNvSpPr>
          <p:nvPr/>
        </p:nvSpPr>
        <p:spPr bwMode="auto">
          <a:xfrm>
            <a:off x="533400" y="228600"/>
            <a:ext cx="8077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500">
                <a:solidFill>
                  <a:srgbClr val="18B010"/>
                </a:solidFill>
              </a:rPr>
              <a:t>Presentazione:</a:t>
            </a:r>
            <a:r>
              <a:rPr lang="it-IT" sz="2500"/>
              <a:t> Disponete gli spiedini  sul piatto e riempite un piccolo bicchiere con la salsa 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5" descr="foto piatti 00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838200"/>
            <a:ext cx="7620000" cy="5080000"/>
          </a:xfrm>
        </p:spPr>
      </p:pic>
      <p:pic>
        <p:nvPicPr>
          <p:cNvPr id="128002" name="Rectangl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5927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3700" smtClean="0">
                <a:effectLst/>
                <a:latin typeface="Californian FB" pitchFamily="18" charset="0"/>
              </a:rPr>
              <a:t>Involtino di pollo con stick di verdure</a:t>
            </a:r>
          </a:p>
        </p:txBody>
      </p:sp>
      <p:sp>
        <p:nvSpPr>
          <p:cNvPr id="12902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1138"/>
            <a:ext cx="8382000" cy="4525962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it-IT" sz="2500" b="1" i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pollo,petto 300 gr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Zucchina n° 1</a:t>
            </a:r>
          </a:p>
          <a:p>
            <a:pPr>
              <a:buFontTx/>
              <a:buChar char="-"/>
            </a:pPr>
            <a:r>
              <a:rPr lang="it-IT" sz="2000" smtClean="0">
                <a:latin typeface="Californian FB" pitchFamily="18" charset="0"/>
              </a:rPr>
              <a:t>Carote n° 1</a:t>
            </a:r>
          </a:p>
          <a:p>
            <a:pPr>
              <a:buFontTx/>
              <a:buNone/>
            </a:pPr>
            <a:r>
              <a:rPr lang="it-IT" sz="2500" b="1" i="1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Aprire i petti di pollo a portafoglio e batterli.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Tagliare le zucchine e le carote a bastoncino, metterle al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centro dei petti di pollo ed arrotolarli.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Scottarli in padella e poi passarli in forno a 150° C per 20 minuti.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 Scottare le stick di verdure in padella con un filo di olio </a:t>
            </a:r>
          </a:p>
          <a:p>
            <a:endParaRPr lang="it-IT" sz="2000" b="1" i="1" smtClean="0">
              <a:latin typeface="Californian FB" pitchFamily="18" charset="0"/>
            </a:endParaRPr>
          </a:p>
          <a:p>
            <a:endParaRPr lang="it-IT" sz="2000" smtClean="0"/>
          </a:p>
          <a:p>
            <a:endParaRPr lang="it-IT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3810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800" b="0" smtClean="0">
                <a:solidFill>
                  <a:srgbClr val="18B010"/>
                </a:solidFill>
                <a:effectLst/>
                <a:latin typeface="Californian FB" pitchFamily="18" charset="0"/>
              </a:rPr>
              <a:t>Presentazione</a:t>
            </a:r>
            <a:r>
              <a:rPr lang="it-IT" sz="2800" b="0" smtClean="0">
                <a:solidFill>
                  <a:schemeClr val="tx1"/>
                </a:solidFill>
                <a:effectLst/>
                <a:latin typeface="Californian FB" pitchFamily="18" charset="0"/>
              </a:rPr>
              <a:t>:Tagliare gli involtini a rondelle … disporli sul piatto affiancandoli alle verdure!</a:t>
            </a:r>
            <a:endParaRPr lang="it-IT" sz="2800" b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30050" name="Picture 6" descr="foto piatti 0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828800"/>
            <a:ext cx="5791200" cy="3860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5" descr="foto piatti 01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762000"/>
            <a:ext cx="7620000" cy="5080000"/>
          </a:xfrm>
        </p:spPr>
      </p:pic>
      <p:pic>
        <p:nvPicPr>
          <p:cNvPr id="131074" name="Rectangl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400"/>
            <a:ext cx="70723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635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mtClean="0">
                <a:effectLst/>
                <a:latin typeface="Californian FB" pitchFamily="18" charset="0"/>
              </a:rPr>
              <a:t>Il giardino nel piatto</a:t>
            </a:r>
          </a:p>
        </p:txBody>
      </p:sp>
      <p:sp>
        <p:nvSpPr>
          <p:cNvPr id="132098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838200"/>
            <a:ext cx="8229600" cy="5715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endParaRPr lang="it-IT" sz="2500" b="1" i="1" smtClean="0">
              <a:solidFill>
                <a:srgbClr val="FF0000"/>
              </a:solidFill>
              <a:latin typeface="Californian FB" pitchFamily="18" charset="0"/>
            </a:endParaRPr>
          </a:p>
          <a:p>
            <a:pPr>
              <a:buFont typeface="Wingdings 3" pitchFamily="18" charset="2"/>
              <a:buNone/>
            </a:pPr>
            <a:r>
              <a:rPr lang="it-IT" sz="3000" b="1" i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Metà cipolla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Piselli 200gr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Olive nere q.b.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Broccolo n° 1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Ceci secchi 30gr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Carote n° 2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Briciole di pane q.b.</a:t>
            </a:r>
          </a:p>
          <a:p>
            <a:pPr>
              <a:buFontTx/>
              <a:buChar char="-"/>
            </a:pPr>
            <a:r>
              <a:rPr lang="it-IT" sz="2500" smtClean="0">
                <a:latin typeface="Californian FB" pitchFamily="18" charset="0"/>
              </a:rPr>
              <a:t>Mais 15 gr.</a:t>
            </a:r>
            <a:endParaRPr lang="it-IT" sz="2500" b="1" smtClean="0">
              <a:latin typeface="Californian FB" pitchFamily="18" charset="0"/>
            </a:endParaRPr>
          </a:p>
          <a:p>
            <a:pPr>
              <a:buFontTx/>
              <a:buNone/>
            </a:pPr>
            <a:endParaRPr lang="it-IT" sz="2000" b="1" i="1" smtClean="0">
              <a:latin typeface="Californian FB" pitchFamily="18" charset="0"/>
            </a:endParaRPr>
          </a:p>
          <a:p>
            <a:pPr>
              <a:buFontTx/>
              <a:buChar char="-"/>
            </a:pPr>
            <a:endParaRPr lang="it-IT" sz="2000" b="1" smtClean="0">
              <a:latin typeface="Californian FB" pitchFamily="18" charset="0"/>
            </a:endParaRPr>
          </a:p>
        </p:txBody>
      </p:sp>
      <p:pic>
        <p:nvPicPr>
          <p:cNvPr id="132099" name="Picture 9" descr="ANd9GcTb6ry7wFvdaNftSjM56RRI6nja2XQboCwDMiseNs2sr60WFOjd-PsjQ4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944938"/>
            <a:ext cx="33337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381000"/>
            <a:ext cx="8534400" cy="5562600"/>
          </a:xfrm>
        </p:spPr>
        <p:txBody>
          <a:bodyPr/>
          <a:lstStyle/>
          <a:p>
            <a:pPr>
              <a:buFontTx/>
              <a:buNone/>
            </a:pPr>
            <a:r>
              <a:rPr lang="it-IT" sz="2100" b="1" i="1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>
              <a:buFontTx/>
              <a:buNone/>
            </a:pPr>
            <a:r>
              <a:rPr lang="it-IT" sz="2000" b="1" i="1" u="sng" smtClean="0">
                <a:latin typeface="Californian FB" pitchFamily="18" charset="0"/>
              </a:rPr>
              <a:t>Per la crema</a:t>
            </a:r>
            <a:r>
              <a:rPr lang="it-IT" sz="2000" b="1" i="1" smtClean="0">
                <a:latin typeface="Californian FB" pitchFamily="18" charset="0"/>
              </a:rPr>
              <a:t> – fare un soffritto con olio e cipolla, unire i piselli,salare e aggiungere acqua fredda … fare cuocere. 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Una volta pronto frullare il tutto!</a:t>
            </a:r>
          </a:p>
          <a:p>
            <a:pPr>
              <a:buFontTx/>
              <a:buNone/>
            </a:pPr>
            <a:endParaRPr lang="it-IT" sz="2000" b="1" i="1" smtClean="0">
              <a:latin typeface="Californian FB" pitchFamily="18" charset="0"/>
            </a:endParaRPr>
          </a:p>
          <a:p>
            <a:pPr>
              <a:buFontTx/>
              <a:buNone/>
            </a:pPr>
            <a:r>
              <a:rPr lang="it-IT" sz="2000" b="1" i="1" u="sng" smtClean="0">
                <a:latin typeface="Californian FB" pitchFamily="18" charset="0"/>
              </a:rPr>
              <a:t>Per il “giardino”</a:t>
            </a:r>
            <a:r>
              <a:rPr lang="it-IT" sz="2000" b="1" i="1" smtClean="0">
                <a:latin typeface="Californian FB" pitchFamily="18" charset="0"/>
              </a:rPr>
              <a:t> - Tritare le olive. 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Cuocere i ceci, messi precedentemente a bagno, in acqua bollente salata.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Pulire e sbollentare i broccoletti.</a:t>
            </a:r>
          </a:p>
          <a:p>
            <a:pPr>
              <a:buFontTx/>
              <a:buNone/>
            </a:pPr>
            <a:r>
              <a:rPr lang="it-IT" sz="2000" b="1" i="1" smtClean="0">
                <a:latin typeface="Californian FB" pitchFamily="18" charset="0"/>
              </a:rPr>
              <a:t>Passare le briciole di pane in forno e farle scurire.</a:t>
            </a:r>
          </a:p>
          <a:p>
            <a:pPr>
              <a:buFontTx/>
              <a:buNone/>
            </a:pPr>
            <a:endParaRPr lang="it-IT" sz="2000" b="1" i="1" smtClean="0">
              <a:latin typeface="Californian FB" pitchFamily="18" charset="0"/>
            </a:endParaRPr>
          </a:p>
          <a:p>
            <a:pPr>
              <a:buFontTx/>
              <a:buNone/>
            </a:pPr>
            <a:r>
              <a:rPr lang="it-IT" sz="2100" b="1" smtClean="0">
                <a:solidFill>
                  <a:srgbClr val="18B010"/>
                </a:solidFill>
                <a:latin typeface="Californian FB" pitchFamily="18" charset="0"/>
              </a:rPr>
              <a:t>Presentazione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Mettere sul fondo del piatto la crema di piselli, cospargere con le briciole di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pane tostate e le olive tritate … posare in modo casuale le verdure, i ceci ed il</a:t>
            </a:r>
          </a:p>
          <a:p>
            <a:pPr>
              <a:buFontTx/>
              <a:buNone/>
            </a:pPr>
            <a:r>
              <a:rPr lang="it-IT" sz="2000" b="1" smtClean="0">
                <a:latin typeface="Californian FB" pitchFamily="18" charset="0"/>
              </a:rPr>
              <a:t>mais … ed ecco </a:t>
            </a:r>
            <a:r>
              <a:rPr lang="it-IT" sz="2000" b="1" smtClean="0">
                <a:solidFill>
                  <a:srgbClr val="FF0000"/>
                </a:solidFill>
                <a:latin typeface="Californian FB" pitchFamily="18" charset="0"/>
              </a:rPr>
              <a:t>il giardino nel piatto!</a:t>
            </a:r>
            <a:r>
              <a:rPr lang="it-IT" sz="2000" b="1" smtClean="0">
                <a:latin typeface="Californian FB" pitchFamily="18" charset="0"/>
              </a:rPr>
              <a:t> </a:t>
            </a:r>
            <a:endParaRPr lang="it-IT" sz="2000" b="1" i="1" smtClean="0">
              <a:latin typeface="Californian FB" pitchFamily="18" charset="0"/>
            </a:endParaRPr>
          </a:p>
          <a:p>
            <a:pPr>
              <a:buFontTx/>
              <a:buNone/>
            </a:pPr>
            <a:endParaRPr lang="it-IT" sz="2000" b="1" i="1" smtClean="0">
              <a:latin typeface="Californian FB" pitchFamily="18" charset="0"/>
            </a:endParaRPr>
          </a:p>
          <a:p>
            <a:pPr>
              <a:buFontTx/>
              <a:buNone/>
            </a:pPr>
            <a:endParaRPr lang="it-IT" sz="1800" b="1" i="1" smtClean="0">
              <a:latin typeface="Californian FB" pitchFamily="18" charset="0"/>
            </a:endParaRPr>
          </a:p>
          <a:p>
            <a:endParaRPr lang="it-IT" sz="1800" smtClean="0"/>
          </a:p>
        </p:txBody>
      </p:sp>
      <p:pic>
        <p:nvPicPr>
          <p:cNvPr id="133122" name="Picture 9" descr="ANd9GcTb6ry7wFvdaNftSjM56RRI6nja2XQboCwDMiseNs2sr60WFOjd-PsjQ4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5114925"/>
            <a:ext cx="22669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5" descr="foto piatti 01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990600"/>
            <a:ext cx="7239000" cy="4826000"/>
          </a:xfrm>
        </p:spPr>
      </p:pic>
      <p:pic>
        <p:nvPicPr>
          <p:cNvPr id="134146" name="Rectangl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15534" y="114090"/>
            <a:ext cx="7690682" cy="89288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3700" smtClean="0">
                <a:effectLst/>
                <a:latin typeface="Californian FB" pitchFamily="18" charset="0"/>
              </a:rPr>
              <a:t>Macedonia di frutta al miele con crumble di biscotto</a:t>
            </a:r>
          </a:p>
        </p:txBody>
      </p:sp>
      <p:sp>
        <p:nvSpPr>
          <p:cNvPr id="13517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447800"/>
            <a:ext cx="8610600" cy="45259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400" b="1" i="1" smtClean="0">
                <a:solidFill>
                  <a:srgbClr val="FF0000"/>
                </a:solidFill>
                <a:latin typeface="Californian FB" pitchFamily="18" charset="0"/>
              </a:rPr>
              <a:t>Ingredienti per 3 persone: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Frutta mista a piacere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Metà limone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Miele q.b.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it-IT" sz="2400" smtClean="0">
                <a:latin typeface="Californian FB" pitchFamily="18" charset="0"/>
              </a:rPr>
              <a:t>Biscotti secchi n° 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2400" smtClean="0">
              <a:latin typeface="Californian FB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it-IT" sz="2400" smtClean="0">
              <a:latin typeface="Californian FB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400" smtClean="0">
                <a:solidFill>
                  <a:srgbClr val="18B010"/>
                </a:solidFill>
                <a:latin typeface="Californian FB" pitchFamily="18" charset="0"/>
              </a:rPr>
              <a:t>Preparazione: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400" smtClean="0">
                <a:latin typeface="Californian FB" pitchFamily="18" charset="0"/>
              </a:rPr>
              <a:t>Affettare la frutta e saltarla in padella con il succo di limone ed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2400" smtClean="0">
                <a:latin typeface="Californian FB" pitchFamily="18" charset="0"/>
              </a:rPr>
              <a:t>il miele.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2400" smtClean="0">
              <a:latin typeface="Californian FB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sz="2400" smtClean="0">
              <a:solidFill>
                <a:srgbClr val="18B010"/>
              </a:solidFill>
              <a:latin typeface="Californian FB" pitchFamily="18" charset="0"/>
            </a:endParaRPr>
          </a:p>
          <a:p>
            <a:endParaRPr lang="it-IT" smtClean="0">
              <a:solidFill>
                <a:srgbClr val="18B010"/>
              </a:solidFill>
              <a:latin typeface="Californian FB" pitchFamily="18" charset="0"/>
            </a:endParaRPr>
          </a:p>
          <a:p>
            <a:endParaRPr lang="it-IT" smtClean="0"/>
          </a:p>
        </p:txBody>
      </p:sp>
      <p:pic>
        <p:nvPicPr>
          <p:cNvPr id="13517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209800"/>
            <a:ext cx="19954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5" descr="foto piatti 01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95600" y="1905000"/>
            <a:ext cx="6019800" cy="4013200"/>
          </a:xfrm>
        </p:spPr>
      </p:pic>
      <p:sp>
        <p:nvSpPr>
          <p:cNvPr id="136194" name="Rectangle 6"/>
          <p:cNvSpPr>
            <a:spLocks noChangeArrowheads="1"/>
          </p:cNvSpPr>
          <p:nvPr/>
        </p:nvSpPr>
        <p:spPr bwMode="auto">
          <a:xfrm>
            <a:off x="533400" y="373063"/>
            <a:ext cx="79121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it-IT" sz="2500" b="1">
                <a:solidFill>
                  <a:srgbClr val="18B010"/>
                </a:solidFill>
              </a:rPr>
              <a:t>Presentazione: </a:t>
            </a:r>
            <a:r>
              <a:rPr lang="it-IT" sz="2500"/>
              <a:t>Mettere sul fondo del piatto i biscotti secchi</a:t>
            </a:r>
          </a:p>
          <a:p>
            <a:pPr eaLnBrk="0" hangingPunct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it-IT" sz="2500"/>
              <a:t> sbriciolati ed adagiarvi la frutta ed il miele.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it-IT" sz="2200" smtClean="0">
                <a:solidFill>
                  <a:srgbClr val="CC3300"/>
                </a:solidFill>
                <a:latin typeface="Californian FB" pitchFamily="18" charset="0"/>
              </a:rPr>
              <a:t>CONTORNO</a:t>
            </a:r>
            <a:r>
              <a:rPr lang="it-IT" sz="2200" smtClean="0">
                <a:latin typeface="Californian FB" pitchFamily="18" charset="0"/>
              </a:rPr>
              <a:t>: alternare verdure CRUDE e COTTE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80740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200">
                <a:solidFill>
                  <a:srgbClr val="CC3300"/>
                </a:solidFill>
              </a:rPr>
              <a:t>PATATE </a:t>
            </a:r>
            <a:r>
              <a:rPr lang="it-IT" sz="2200"/>
              <a:t>(1 volta/settimana) :abbinandole a primi piatti in brodo per completare quota in carboidrati o proponendole come contorno per potenziare piatti critici.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533400" y="2362200"/>
            <a:ext cx="1457483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it-IT" sz="2200">
                <a:solidFill>
                  <a:srgbClr val="CC3300"/>
                </a:solidFill>
              </a:rPr>
              <a:t>LEGUMI</a:t>
            </a:r>
            <a:r>
              <a:rPr lang="it-IT" sz="2200"/>
              <a:t>: possono essere utilizzati come contorno per </a:t>
            </a:r>
          </a:p>
          <a:p>
            <a: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it-IT" sz="2200"/>
              <a:t>potenziare piatti critici, o per completare la quota proteica</a:t>
            </a:r>
          </a:p>
          <a:p>
            <a: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it-IT" sz="2200"/>
              <a:t> in caso di piatti unici o 2° piatti poco graditi.</a:t>
            </a:r>
          </a:p>
          <a:p>
            <a:endParaRPr lang="it-IT" sz="2200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609600" y="4343400"/>
            <a:ext cx="7696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500" b="1"/>
              <a:t>Ad ogni pasto deve essere poi previsto:</a:t>
            </a:r>
          </a:p>
          <a:p>
            <a:r>
              <a:rPr lang="it-IT" sz="2500">
                <a:solidFill>
                  <a:srgbClr val="CC3300"/>
                </a:solidFill>
              </a:rPr>
              <a:t>PANE</a:t>
            </a:r>
          </a:p>
          <a:p>
            <a:r>
              <a:rPr lang="it-IT" sz="2500">
                <a:solidFill>
                  <a:srgbClr val="CC3300"/>
                </a:solidFill>
              </a:rPr>
              <a:t>FRUTTA (O DESSERT non più di 1 volta/settimana)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83973" grpId="0"/>
      <p:bldP spid="83976" grpId="0"/>
      <p:bldP spid="8397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5" descr="foto piatti 0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371600"/>
            <a:ext cx="6705600" cy="4470400"/>
          </a:xfrm>
        </p:spPr>
      </p:pic>
      <p:pic>
        <p:nvPicPr>
          <p:cNvPr id="137218" name="Rectangl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77025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3" descr="ANd9GcRj-sW7l701QecvHf_-N3t1icPt9EMcRHibCnGitZa7uGWh9G8Ddk90E_Y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05000"/>
            <a:ext cx="525780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13" descr="Pronti a servir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5807075"/>
            <a:ext cx="3432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379413" y="962025"/>
          <a:ext cx="8420100" cy="4951413"/>
        </p:xfrm>
        <a:graphic>
          <a:graphicData uri="http://schemas.openxmlformats.org/presentationml/2006/ole">
            <p:oleObj spid="_x0000_s18440" name="Documento" r:id="rId3" imgW="10740783" imgH="6303288" progId="Word.Document.8">
              <p:embed/>
            </p:oleObj>
          </a:graphicData>
        </a:graphic>
      </p:graphicFrame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5800" y="381000"/>
            <a:ext cx="784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/>
              <a:t>COMUNE DI MERATE – MENU’ INVERNALE 2013-2014 SCUOLA DELL’INFANZIA, PRIMARIA E SECONDARIA</a:t>
            </a:r>
          </a:p>
          <a:p>
            <a:pPr algn="ctr"/>
            <a:r>
              <a:rPr lang="it-IT" sz="1200" b="1">
                <a:solidFill>
                  <a:srgbClr val="FF3300"/>
                </a:solidFill>
              </a:rPr>
              <a:t>FREQUENZA SECONDI PIATTI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9_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9_Vial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al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2911</TotalTime>
  <Words>2776</Words>
  <Application>Microsoft Office PowerPoint</Application>
  <PresentationFormat>Presentazione su schermo (4:3)</PresentationFormat>
  <Paragraphs>478</Paragraphs>
  <Slides>81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Modello struttura</vt:lpstr>
      </vt:variant>
      <vt:variant>
        <vt:i4>5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81</vt:i4>
      </vt:variant>
    </vt:vector>
  </HeadingPairs>
  <TitlesOfParts>
    <vt:vector size="99" baseType="lpstr">
      <vt:lpstr>Californian FB</vt:lpstr>
      <vt:lpstr>Arial</vt:lpstr>
      <vt:lpstr>Wingdings 3</vt:lpstr>
      <vt:lpstr>Verdana</vt:lpstr>
      <vt:lpstr>Wingdings 2</vt:lpstr>
      <vt:lpstr>Tahoma</vt:lpstr>
      <vt:lpstr>Lucida Calligraphy</vt:lpstr>
      <vt:lpstr>Bradley Hand ITC</vt:lpstr>
      <vt:lpstr>Microsoft Tai Le</vt:lpstr>
      <vt:lpstr>Lucida Sans Unicode</vt:lpstr>
      <vt:lpstr>Wingdings</vt:lpstr>
      <vt:lpstr>9_Viale</vt:lpstr>
      <vt:lpstr>9_Viale</vt:lpstr>
      <vt:lpstr>9_Viale</vt:lpstr>
      <vt:lpstr>9_Viale</vt:lpstr>
      <vt:lpstr>9_Viale</vt:lpstr>
      <vt:lpstr>Documento</vt:lpstr>
      <vt:lpstr>Grafico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Chiara</dc:creator>
  <cp:lastModifiedBy>Merate</cp:lastModifiedBy>
  <cp:revision>371</cp:revision>
  <cp:lastPrinted>1601-01-01T00:00:00Z</cp:lastPrinted>
  <dcterms:created xsi:type="dcterms:W3CDTF">1601-01-01T00:00:00Z</dcterms:created>
  <dcterms:modified xsi:type="dcterms:W3CDTF">2014-05-21T17:14:10Z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