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3714F">
              <a:alpha val="8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508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54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AE5E5">
              <a:alpha val="69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7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"/>
          <p:cNvGrpSpPr/>
          <p:nvPr/>
        </p:nvGrpSpPr>
        <p:grpSpPr>
          <a:xfrm>
            <a:off x="1485900" y="4838700"/>
            <a:ext cx="10033000" cy="88901"/>
            <a:chOff x="0" y="0"/>
            <a:chExt cx="10033000" cy="88900"/>
          </a:xfrm>
        </p:grpSpPr>
        <p:pic>
          <p:nvPicPr>
            <p:cNvPr id="12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0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Titolo Testo"/>
          <p:cNvSpPr txBox="1"/>
          <p:nvPr>
            <p:ph type="title"/>
          </p:nvPr>
        </p:nvSpPr>
        <p:spPr>
          <a:xfrm>
            <a:off x="1117600" y="2209800"/>
            <a:ext cx="107696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7" name="Corpo livello uno…"/>
          <p:cNvSpPr txBox="1"/>
          <p:nvPr>
            <p:ph type="body" sz="quarter" idx="1"/>
          </p:nvPr>
        </p:nvSpPr>
        <p:spPr>
          <a:xfrm>
            <a:off x="1117600" y="5041900"/>
            <a:ext cx="107696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300"/>
            </a:lvl1pPr>
          </a:lstStyle>
          <a:p>
            <a:pPr/>
            <a:r>
              <a:t>–Giovanni Mela</a:t>
            </a:r>
          </a:p>
        </p:txBody>
      </p:sp>
      <p:sp>
        <p:nvSpPr>
          <p:cNvPr id="108" name="“Inserisci qui una citazione”."/>
          <p:cNvSpPr txBox="1"/>
          <p:nvPr>
            <p:ph type="body" sz="quarter" idx="14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300"/>
              </a:spcBef>
              <a:buSzTx/>
              <a:buNone/>
              <a:defRPr sz="3300"/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10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umero diapositiva"/>
          <p:cNvSpPr txBox="1"/>
          <p:nvPr>
            <p:ph type="sldNum" sz="quarter" idx="2"/>
          </p:nvPr>
        </p:nvSpPr>
        <p:spPr>
          <a:xfrm>
            <a:off x="6366789" y="9245599"/>
            <a:ext cx="283922" cy="3810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"/>
          <p:cNvGrpSpPr/>
          <p:nvPr/>
        </p:nvGrpSpPr>
        <p:grpSpPr>
          <a:xfrm>
            <a:off x="1485900" y="2070100"/>
            <a:ext cx="10033000" cy="88901"/>
            <a:chOff x="0" y="0"/>
            <a:chExt cx="10033000" cy="88900"/>
          </a:xfrm>
        </p:grpSpPr>
        <p:pic>
          <p:nvPicPr>
            <p:cNvPr id="25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0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Immagine"/>
          <p:cNvSpPr/>
          <p:nvPr>
            <p:ph type="pic" idx="13"/>
          </p:nvPr>
        </p:nvSpPr>
        <p:spPr>
          <a:xfrm>
            <a:off x="1181100" y="3276600"/>
            <a:ext cx="10642600" cy="539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" name="Titolo Testo"/>
          <p:cNvSpPr txBox="1"/>
          <p:nvPr>
            <p:ph type="title"/>
          </p:nvPr>
        </p:nvSpPr>
        <p:spPr>
          <a:xfrm>
            <a:off x="1117600" y="838200"/>
            <a:ext cx="10769600" cy="1143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Corpo livello uno…"/>
          <p:cNvSpPr txBox="1"/>
          <p:nvPr>
            <p:ph type="body" sz="quarter" idx="1"/>
          </p:nvPr>
        </p:nvSpPr>
        <p:spPr>
          <a:xfrm>
            <a:off x="1117600" y="2273300"/>
            <a:ext cx="10769600" cy="647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olo Testo"/>
          <p:cNvSpPr txBox="1"/>
          <p:nvPr>
            <p:ph type="title"/>
          </p:nvPr>
        </p:nvSpPr>
        <p:spPr>
          <a:xfrm>
            <a:off x="1117600" y="3606800"/>
            <a:ext cx="107696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o"/>
          <p:cNvGrpSpPr/>
          <p:nvPr/>
        </p:nvGrpSpPr>
        <p:grpSpPr>
          <a:xfrm>
            <a:off x="1638300" y="4889500"/>
            <a:ext cx="4368801" cy="88901"/>
            <a:chOff x="0" y="0"/>
            <a:chExt cx="4368800" cy="88900"/>
          </a:xfrm>
        </p:grpSpPr>
        <p:pic>
          <p:nvPicPr>
            <p:cNvPr id="47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0" y="0"/>
              <a:ext cx="304800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2032001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2336800" y="38100"/>
              <a:ext cx="2032001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Immagine"/>
          <p:cNvSpPr/>
          <p:nvPr>
            <p:ph type="pic" sz="half" idx="13"/>
          </p:nvPr>
        </p:nvSpPr>
        <p:spPr>
          <a:xfrm>
            <a:off x="7002462" y="1746250"/>
            <a:ext cx="4648201" cy="619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Titolo Testo"/>
          <p:cNvSpPr txBox="1"/>
          <p:nvPr>
            <p:ph type="title"/>
          </p:nvPr>
        </p:nvSpPr>
        <p:spPr>
          <a:xfrm>
            <a:off x="1054100" y="1536700"/>
            <a:ext cx="5397500" cy="32258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Titolo Testo</a:t>
            </a:r>
          </a:p>
        </p:txBody>
      </p:sp>
      <p:sp>
        <p:nvSpPr>
          <p:cNvPr id="53" name="Corpo livello uno…"/>
          <p:cNvSpPr txBox="1"/>
          <p:nvPr>
            <p:ph type="body" sz="quarter" idx="1"/>
          </p:nvPr>
        </p:nvSpPr>
        <p:spPr>
          <a:xfrm>
            <a:off x="1054100" y="5143500"/>
            <a:ext cx="5397500" cy="3022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a"/>
          <p:cNvSpPr/>
          <p:nvPr/>
        </p:nvSpPr>
        <p:spPr>
          <a:xfrm>
            <a:off x="292100" y="2438400"/>
            <a:ext cx="12420600" cy="129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magine"/>
          <p:cNvSpPr/>
          <p:nvPr>
            <p:ph type="pic" sz="half" idx="13"/>
          </p:nvPr>
        </p:nvSpPr>
        <p:spPr>
          <a:xfrm>
            <a:off x="7023100" y="3149600"/>
            <a:ext cx="4851400" cy="5575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1" name="Corpo livello uno…"/>
          <p:cNvSpPr txBox="1"/>
          <p:nvPr>
            <p:ph type="body" sz="half" idx="1"/>
          </p:nvPr>
        </p:nvSpPr>
        <p:spPr>
          <a:xfrm>
            <a:off x="850900" y="2921000"/>
            <a:ext cx="5410200" cy="60452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300"/>
              </a:spcBef>
              <a:buBlip>
                <a:blip r:embed="rId2"/>
              </a:buBlip>
              <a:defRPr sz="3300"/>
            </a:lvl1pPr>
            <a:lvl2pPr marL="762000" indent="-381000">
              <a:spcBef>
                <a:spcPts val="3300"/>
              </a:spcBef>
              <a:buBlip>
                <a:blip r:embed="rId2"/>
              </a:buBlip>
              <a:defRPr sz="3300"/>
            </a:lvl2pPr>
            <a:lvl3pPr marL="1143000" indent="-381000">
              <a:spcBef>
                <a:spcPts val="3300"/>
              </a:spcBef>
              <a:buBlip>
                <a:blip r:embed="rId2"/>
              </a:buBlip>
              <a:defRPr sz="3300"/>
            </a:lvl3pPr>
            <a:lvl4pPr marL="1524000" indent="-381000">
              <a:spcBef>
                <a:spcPts val="3300"/>
              </a:spcBef>
              <a:buBlip>
                <a:blip r:embed="rId2"/>
              </a:buBlip>
              <a:defRPr sz="3300"/>
            </a:lvl4pPr>
            <a:lvl5pPr marL="1905000" indent="-381000">
              <a:spcBef>
                <a:spcPts val="3300"/>
              </a:spcBef>
              <a:buBlip>
                <a:blip r:embed="rId2"/>
              </a:buBlip>
              <a:defRPr sz="33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orpo livello uno…"/>
          <p:cNvSpPr txBox="1"/>
          <p:nvPr>
            <p:ph type="body" idx="1"/>
          </p:nvPr>
        </p:nvSpPr>
        <p:spPr>
          <a:xfrm>
            <a:off x="850900" y="838200"/>
            <a:ext cx="11303000" cy="80772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3 per pag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magine"/>
          <p:cNvSpPr/>
          <p:nvPr>
            <p:ph type="pic" sz="quarter" idx="13"/>
          </p:nvPr>
        </p:nvSpPr>
        <p:spPr>
          <a:xfrm>
            <a:off x="6845300" y="5207000"/>
            <a:ext cx="5041900" cy="356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magine"/>
          <p:cNvSpPr/>
          <p:nvPr>
            <p:ph type="pic" sz="quarter" idx="14"/>
          </p:nvPr>
        </p:nvSpPr>
        <p:spPr>
          <a:xfrm>
            <a:off x="6845300" y="990600"/>
            <a:ext cx="5041900" cy="355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magine"/>
          <p:cNvSpPr/>
          <p:nvPr>
            <p:ph type="pic" sz="half" idx="15"/>
          </p:nvPr>
        </p:nvSpPr>
        <p:spPr>
          <a:xfrm>
            <a:off x="1155700" y="990600"/>
            <a:ext cx="5041900" cy="7772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Numero diapositiva"/>
          <p:cNvSpPr txBox="1"/>
          <p:nvPr>
            <p:ph type="sldNum" sz="quarter" idx="2"/>
          </p:nvPr>
        </p:nvSpPr>
        <p:spPr>
          <a:xfrm>
            <a:off x="6366789" y="9245599"/>
            <a:ext cx="283922" cy="381001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>
            <a:off x="317248" y="2438400"/>
            <a:ext cx="12383234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850900" y="2755900"/>
            <a:ext cx="11303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1pPr>
      <a:lvl2pPr marL="0" marR="0" indent="228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2pPr>
      <a:lvl3pPr marL="0" marR="0" indent="457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3pPr>
      <a:lvl4pPr marL="0" marR="0" indent="685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4pPr>
      <a:lvl5pPr marL="0" marR="0" indent="914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5pPr>
      <a:lvl6pPr marL="0" marR="0" indent="11430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6pPr>
      <a:lvl7pPr marL="0" marR="0" indent="1371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7pPr>
      <a:lvl8pPr marL="0" marR="0" indent="1600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8pPr>
      <a:lvl9pPr marL="0" marR="0" indent="1828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cademy Engraved LET"/>
        </a:defRPr>
      </a:lvl9pPr>
    </p:titleStyle>
    <p:bodyStyle>
      <a:lvl1pPr marL="444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889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333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778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222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667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3111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556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4000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tif"/><Relationship Id="rId3" Type="http://schemas.openxmlformats.org/officeDocument/2006/relationships/hyperlink" Target="http://webusers.fis.uniroma3.it/fisincitta/2013/materiale7.pdf" TargetMode="External"/><Relationship Id="rId4" Type="http://schemas.openxmlformats.org/officeDocument/2006/relationships/hyperlink" Target="http://www.andersoninstitute.com/default.html" TargetMode="External"/><Relationship Id="rId5" Type="http://schemas.openxmlformats.org/officeDocument/2006/relationships/hyperlink" Target="http://web.uvic.ca/~loneil/elec395/Time%20Travel.ppt" TargetMode="External"/><Relationship Id="rId6" Type="http://schemas.openxmlformats.org/officeDocument/2006/relationships/hyperlink" Target="http://www.scienceinschool.org/it/2009/issue11/timetravel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 viaggi nel tempo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viaggi nel tempo</a:t>
            </a:r>
          </a:p>
        </p:txBody>
      </p:sp>
      <p:sp>
        <p:nvSpPr>
          <p:cNvPr id="134" name="Scienza o fantasia?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Scienza o fantasia?</a:t>
            </a:r>
          </a:p>
        </p:txBody>
      </p:sp>
      <p:pic>
        <p:nvPicPr>
          <p:cNvPr id="13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750" y="7461250"/>
            <a:ext cx="1206500" cy="12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3150" y="7454900"/>
            <a:ext cx="2122111" cy="1290243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tefano Covino…"/>
          <p:cNvSpPr txBox="1"/>
          <p:nvPr/>
        </p:nvSpPr>
        <p:spPr>
          <a:xfrm>
            <a:off x="4389627" y="7454900"/>
            <a:ext cx="765151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Stefano Covino</a:t>
            </a:r>
          </a:p>
          <a:p>
            <a:pPr algn="l">
              <a:defRPr i="1"/>
            </a:pPr>
            <a:r>
              <a:t>INAF / Osservatorio Astronomico di Brera</a:t>
            </a:r>
          </a:p>
        </p:txBody>
      </p:sp>
      <p:pic>
        <p:nvPicPr>
          <p:cNvPr id="138" name="Immagine" descr="Immagine"/>
          <p:cNvPicPr>
            <a:picLocks noChangeAspect="1"/>
          </p:cNvPicPr>
          <p:nvPr/>
        </p:nvPicPr>
        <p:blipFill>
          <a:blip r:embed="rId4">
            <a:alphaModFix amt="20191"/>
            <a:extLst/>
          </a:blip>
          <a:stretch>
            <a:fillRect/>
          </a:stretch>
        </p:blipFill>
        <p:spPr>
          <a:xfrm>
            <a:off x="2165350" y="908050"/>
            <a:ext cx="8890000" cy="591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964" y="447906"/>
            <a:ext cx="11909486" cy="795071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E viaggiare nel passato?"/>
          <p:cNvSpPr txBox="1"/>
          <p:nvPr/>
        </p:nvSpPr>
        <p:spPr>
          <a:xfrm>
            <a:off x="3990060" y="8636000"/>
            <a:ext cx="46309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 viaggiare nel passato?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Il principio di equivalenza"/>
          <p:cNvSpPr txBox="1"/>
          <p:nvPr/>
        </p:nvSpPr>
        <p:spPr>
          <a:xfrm>
            <a:off x="3018536" y="565149"/>
            <a:ext cx="647242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Il principio di equivalenza</a:t>
            </a:r>
          </a:p>
        </p:txBody>
      </p:sp>
      <p:pic>
        <p:nvPicPr>
          <p:cNvPr id="18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731" y="1470365"/>
            <a:ext cx="11672153" cy="288462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Nessun esperimento può distinguere se ci si trova in una sistema di riferimento non inerziale oppure in un campo gravitazionale (teoria della relatività generale).…"/>
          <p:cNvSpPr txBox="1"/>
          <p:nvPr/>
        </p:nvSpPr>
        <p:spPr>
          <a:xfrm>
            <a:off x="614511" y="4549006"/>
            <a:ext cx="1167215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599" indent="-228599" algn="just">
              <a:buSzPct val="100000"/>
              <a:buChar char="•"/>
              <a:defRPr sz="3000"/>
            </a:pPr>
            <a:r>
              <a:t>Nessun esperimento può distinguere se ci si trova in una sistema di riferimento non inerziale oppure in un campo gravitazionale (teoria della relatività generale).</a:t>
            </a:r>
          </a:p>
          <a:p>
            <a:pPr algn="just">
              <a:defRPr sz="3000"/>
            </a:pPr>
          </a:p>
          <a:p>
            <a:pPr marL="228599" indent="-228599" algn="just">
              <a:buSzPct val="100000"/>
              <a:buChar char="•"/>
              <a:defRPr sz="3000"/>
            </a:pPr>
            <a:r>
              <a:t>In un sistema accelerato si osservano “analoghi" fenomeni di disaccoppiamento temporale che abbiamo visto per i sistemi in moto uniforme.</a:t>
            </a:r>
          </a:p>
          <a:p>
            <a:pPr algn="just">
              <a:defRPr sz="3000"/>
            </a:pPr>
          </a:p>
          <a:p>
            <a:pPr marL="228599" indent="-228599" algn="just">
              <a:buSzPct val="100000"/>
              <a:buChar char="•"/>
              <a:defRPr sz="3000"/>
            </a:pPr>
            <a:r>
              <a:t>Il tempo scorre quindi più lentamente dove il campo gravitazionale è più intenso.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er cui le cose si complicano…"/>
          <p:cNvSpPr txBox="1"/>
          <p:nvPr/>
        </p:nvSpPr>
        <p:spPr>
          <a:xfrm>
            <a:off x="841247" y="654049"/>
            <a:ext cx="747420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Per cui le cose si complicano…</a:t>
            </a:r>
          </a:p>
        </p:txBody>
      </p:sp>
      <p:sp>
        <p:nvSpPr>
          <p:cNvPr id="186" name="Ogni orologio segna il proprio tempo, a seconda del cammino che percorre. Non esiste una sola linea del tempo, la stessa per tutti, ma infinite linee.…"/>
          <p:cNvSpPr txBox="1"/>
          <p:nvPr/>
        </p:nvSpPr>
        <p:spPr>
          <a:xfrm>
            <a:off x="601017" y="1644649"/>
            <a:ext cx="11693278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Ogni orologio segna il proprio tempo, a seconda del cammino che percorre. Non esiste una sola linea del tempo, la stessa per tutti, ma infinite linee. </a:t>
            </a:r>
          </a:p>
          <a:p>
            <a:pPr marL="228600" indent="-228600" algn="just">
              <a:buSzPct val="100000"/>
              <a:buChar char="•"/>
            </a:pPr>
          </a:p>
          <a:p>
            <a:pPr marL="228600" indent="-228600" algn="just">
              <a:buSzPct val="100000"/>
              <a:buChar char="•"/>
            </a:pPr>
            <a:r>
              <a:t>Una situazione descritta dalle “comuni” visualizzazioni dello spazio-tempo come una “tela” incurvata dalle masse.</a:t>
            </a:r>
          </a:p>
        </p:txBody>
      </p:sp>
      <p:pic>
        <p:nvPicPr>
          <p:cNvPr id="18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0938" y="5695950"/>
            <a:ext cx="5486662" cy="289992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e linee del tempo, e la geometria dello spazio sono curve in quanto lo scorrere del tempo e la geometria stessa sono influenzate dalla densità di materia/energia circostante."/>
          <p:cNvSpPr txBox="1"/>
          <p:nvPr/>
        </p:nvSpPr>
        <p:spPr>
          <a:xfrm>
            <a:off x="536376" y="5543549"/>
            <a:ext cx="6348030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just">
              <a:buSzPct val="100000"/>
              <a:buChar char="•"/>
            </a:lvl1pPr>
          </a:lstStyle>
          <a:p>
            <a:pPr/>
            <a:r>
              <a:t>Le linee del tempo, e la geometria dello spazio sono curve in quanto lo scorrere del tempo e la geometria stessa sono influenzate dalla densità di materia/energia circostante.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magine" descr="Immagine"/>
          <p:cNvPicPr>
            <a:picLocks noChangeAspect="1"/>
          </p:cNvPicPr>
          <p:nvPr/>
        </p:nvPicPr>
        <p:blipFill>
          <a:blip r:embed="rId2">
            <a:alphaModFix amt="25075"/>
            <a:extLst/>
          </a:blip>
          <a:stretch>
            <a:fillRect/>
          </a:stretch>
        </p:blipFill>
        <p:spPr>
          <a:xfrm>
            <a:off x="2247900" y="1327150"/>
            <a:ext cx="8369300" cy="787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Ma anche si fanno affascinanti…"/>
          <p:cNvSpPr txBox="1"/>
          <p:nvPr/>
        </p:nvSpPr>
        <p:spPr>
          <a:xfrm>
            <a:off x="628903" y="654049"/>
            <a:ext cx="789889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Ma anche si fanno affascinanti…</a:t>
            </a:r>
          </a:p>
        </p:txBody>
      </p:sp>
      <p:sp>
        <p:nvSpPr>
          <p:cNvPr id="192" name="La teoria della relatività pone un limite teorico alle velocità rispetto all0 spazio-tempo.…"/>
          <p:cNvSpPr txBox="1"/>
          <p:nvPr/>
        </p:nvSpPr>
        <p:spPr>
          <a:xfrm>
            <a:off x="601017" y="1644649"/>
            <a:ext cx="11693278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La teoria della relatività pone un limite teorico alle velocità rispetto all0 spazio-tempo.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Non pone però limiti teorici all’intensità del campo gravitazionale, e quindi alla deformazione dello spazio tempo.</a:t>
            </a:r>
          </a:p>
        </p:txBody>
      </p:sp>
      <p:sp>
        <p:nvSpPr>
          <p:cNvPr id="193" name="Nel 1949 Godel trovò soluzioni delle equazioni di Einstein che prevedono l’esistenza di curve temporali chiuse. Ovvero di viaggi nel tempo!…"/>
          <p:cNvSpPr txBox="1"/>
          <p:nvPr/>
        </p:nvSpPr>
        <p:spPr>
          <a:xfrm>
            <a:off x="637976" y="5302250"/>
            <a:ext cx="11853679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Nel 1949 Godel trovò soluzioni delle equazioni di Einstein che prevedono l’esistenza di curve temporali chiuse. Ovvero di viaggi nel tempo!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Oggi sono note altre soluzioni della relatività generale, ad esempio i ben noti “wormholes”, che connettono punti dello spazio-tempo a tempi diversi.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 sono soluzioni “fisiche”?"/>
          <p:cNvSpPr txBox="1"/>
          <p:nvPr/>
        </p:nvSpPr>
        <p:spPr>
          <a:xfrm>
            <a:off x="1119124" y="654049"/>
            <a:ext cx="691845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Ma sono soluzioni “fisiche”?</a:t>
            </a:r>
          </a:p>
        </p:txBody>
      </p:sp>
      <p:sp>
        <p:nvSpPr>
          <p:cNvPr id="196" name="L’argomento è noto. La teoria della relatività è una teoria “classica”, non incorpora effetti quantistici che pure sappiamo però essere parte del mondo fisico.…"/>
          <p:cNvSpPr txBox="1"/>
          <p:nvPr/>
        </p:nvSpPr>
        <p:spPr>
          <a:xfrm>
            <a:off x="626417" y="1790699"/>
            <a:ext cx="11693278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L’argomento è noto. La teoria della relatività è una teoria “classica”, non incorpora effetti quantistici che pure sappiamo però essere parte del mondo fisico. </a:t>
            </a:r>
          </a:p>
          <a:p>
            <a:pPr marL="228600" indent="-228600" algn="just">
              <a:buSzPct val="100000"/>
              <a:buChar char="•"/>
            </a:pPr>
          </a:p>
          <a:p>
            <a:pPr marL="228600" indent="-228600" algn="just">
              <a:buSzPct val="100000"/>
              <a:buChar char="•"/>
            </a:pPr>
            <a:r>
              <a:t>È più che una possibilità che queste soluzioni possano essere solo una curiosità matematica.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Forse…</a:t>
            </a:r>
          </a:p>
        </p:txBody>
      </p:sp>
      <p:pic>
        <p:nvPicPr>
          <p:cNvPr id="19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6200" y="5461000"/>
            <a:ext cx="5727700" cy="359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150" y="6417762"/>
            <a:ext cx="4227309" cy="2757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magine" descr="Immagine"/>
          <p:cNvPicPr>
            <a:picLocks noChangeAspect="1"/>
          </p:cNvPicPr>
          <p:nvPr/>
        </p:nvPicPr>
        <p:blipFill>
          <a:blip r:embed="rId2">
            <a:alphaModFix amt="25226"/>
            <a:extLst/>
          </a:blip>
          <a:stretch>
            <a:fillRect/>
          </a:stretch>
        </p:blipFill>
        <p:spPr>
          <a:xfrm>
            <a:off x="2336800" y="6203950"/>
            <a:ext cx="5092700" cy="290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magine" descr="Immagine"/>
          <p:cNvPicPr>
            <a:picLocks noChangeAspect="1"/>
          </p:cNvPicPr>
          <p:nvPr/>
        </p:nvPicPr>
        <p:blipFill>
          <a:blip r:embed="rId3">
            <a:alphaModFix amt="25121"/>
            <a:extLst/>
          </a:blip>
          <a:stretch>
            <a:fillRect/>
          </a:stretch>
        </p:blipFill>
        <p:spPr>
          <a:xfrm>
            <a:off x="7526163" y="1910082"/>
            <a:ext cx="4418187" cy="397636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I wormholes sono affascinanti, come idea, ma…"/>
          <p:cNvSpPr txBox="1"/>
          <p:nvPr/>
        </p:nvSpPr>
        <p:spPr>
          <a:xfrm>
            <a:off x="510794" y="742949"/>
            <a:ext cx="11640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I wormholes sono affascinanti, come idea, ma…</a:t>
            </a:r>
          </a:p>
        </p:txBody>
      </p:sp>
      <p:sp>
        <p:nvSpPr>
          <p:cNvPr id="203" name="I warmholes, o ponti di Einstein-Rose, dal punto di vista energetico sono problematici. Per essere creati richiederebbero diversi ordini di grandezza più energia di quella prodotta dal Sole in tutta la sua vita."/>
          <p:cNvSpPr txBox="1"/>
          <p:nvPr/>
        </p:nvSpPr>
        <p:spPr>
          <a:xfrm>
            <a:off x="590550" y="1657350"/>
            <a:ext cx="1164031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just">
              <a:buSzPct val="100000"/>
              <a:buChar char="•"/>
            </a:lvl1pPr>
          </a:lstStyle>
          <a:p>
            <a:pPr/>
            <a:r>
              <a:t>I warmholes, o ponti di Einstein-Rose, dal punto di vista energetico sono problematici. Per essere creati richiederebbero diversi ordini di grandezza più energia di quella prodotta dal Sole in tutta la sua vita. </a:t>
            </a:r>
          </a:p>
        </p:txBody>
      </p:sp>
      <p:sp>
        <p:nvSpPr>
          <p:cNvPr id="204" name="Ci sono anche altre idee…"/>
          <p:cNvSpPr txBox="1"/>
          <p:nvPr/>
        </p:nvSpPr>
        <p:spPr>
          <a:xfrm>
            <a:off x="636016" y="4718049"/>
            <a:ext cx="633526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Ci sono anche altre idee…</a:t>
            </a:r>
          </a:p>
        </p:txBody>
      </p:sp>
      <p:sp>
        <p:nvSpPr>
          <p:cNvPr id="205" name="Il “tunneling quantistico”, “il motore a curvatura di Alcubierre”, “rotazione di corpi massicci a velocità prossime a quelle della luce”, “cilindri di Typler”,"/>
          <p:cNvSpPr txBox="1"/>
          <p:nvPr/>
        </p:nvSpPr>
        <p:spPr>
          <a:xfrm>
            <a:off x="704850" y="6032499"/>
            <a:ext cx="1164031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just">
              <a:buSzPct val="100000"/>
              <a:buChar char="•"/>
            </a:lvl1pPr>
          </a:lstStyle>
          <a:p>
            <a:pPr/>
            <a:r>
              <a:t>Il “tunneling quantistico”, “il motore a curvatura di Alcubierre”, “rotazione di corpi massicci a velocità prossime a quelle della luce”, “cilindri di Typler”,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011" y="515558"/>
            <a:ext cx="11555389" cy="8666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Ma se la fisica non dice completamente di “no”, la logica è in difficoltà…"/>
          <p:cNvSpPr txBox="1"/>
          <p:nvPr/>
        </p:nvSpPr>
        <p:spPr>
          <a:xfrm>
            <a:off x="556971" y="628650"/>
            <a:ext cx="121666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Ma se la fisica non dice completamente di “no”, la logica è in difficoltà…</a:t>
            </a:r>
          </a:p>
        </p:txBody>
      </p:sp>
      <p:pic>
        <p:nvPicPr>
          <p:cNvPr id="21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6850" y="5048250"/>
            <a:ext cx="7696200" cy="401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I viaggi nel tempo implicano una certa serie di possibili paradossi.…"/>
          <p:cNvSpPr txBox="1"/>
          <p:nvPr/>
        </p:nvSpPr>
        <p:spPr>
          <a:xfrm>
            <a:off x="598586" y="2355850"/>
            <a:ext cx="11824069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I viaggi nel tempo implicano una certa serie di possibili paradossi.</a:t>
            </a:r>
          </a:p>
          <a:p>
            <a:pPr marL="228600" indent="-228600" algn="just">
              <a:buSzPct val="100000"/>
              <a:buChar char="•"/>
            </a:pPr>
          </a:p>
          <a:p>
            <a:pPr marL="228600" indent="-228600" algn="just">
              <a:buSzPct val="100000"/>
              <a:buChar char="•"/>
            </a:pPr>
            <a:r>
              <a:t>Alcuni sono apparenti, altri da prendere molto sul serio.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Ritorno al Futuro - ll primo viaggio nel tempo della De Lorean (480p_30fps_H264-128kbit_AAC).mp4" descr="Ritorno al Futuro - ll primo viaggio nel tempo della De Lorean (480p_30fps_H264-128kbit_AAC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39663" y="1057324"/>
            <a:ext cx="10845801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itorno al futuro (1984)"/>
          <p:cNvSpPr txBox="1"/>
          <p:nvPr/>
        </p:nvSpPr>
        <p:spPr>
          <a:xfrm>
            <a:off x="3951300" y="7772400"/>
            <a:ext cx="46831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Ritorno al futuro (1984)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2634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Vediamone alcuni… il paradosso del “nonno”"/>
          <p:cNvSpPr txBox="1"/>
          <p:nvPr/>
        </p:nvSpPr>
        <p:spPr>
          <a:xfrm>
            <a:off x="556971" y="933449"/>
            <a:ext cx="1096060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/>
            <a:r>
              <a:t>Vediamone alcuni… il paradosso del “nonno”</a:t>
            </a:r>
          </a:p>
        </p:txBody>
      </p:sp>
      <p:sp>
        <p:nvSpPr>
          <p:cNvPr id="217" name="Potenzialmente uno potrebbe viaggiare indietro nel tempo ed uccidere il proprio nonno prima che la sua progenie venga concepita.…"/>
          <p:cNvSpPr txBox="1"/>
          <p:nvPr/>
        </p:nvSpPr>
        <p:spPr>
          <a:xfrm>
            <a:off x="598586" y="2266949"/>
            <a:ext cx="11824069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Potenzialmente uno potrebbe viaggiare indietro nel tempo ed uccidere il proprio nonno prima che la sua progenie venga concepita. </a:t>
            </a:r>
          </a:p>
          <a:p>
            <a:pPr marL="228600" indent="-228600" algn="just">
              <a:buSzPct val="100000"/>
              <a:buChar char="•"/>
            </a:pPr>
          </a:p>
          <a:p>
            <a:pPr marL="228600" indent="-228600" algn="just">
              <a:buSzPct val="100000"/>
              <a:buChar char="•"/>
            </a:pPr>
            <a:r>
              <a:t>Ma se non si crea una progenie costui non può essere tornato indietro nel tempo ad impedire la generazione.</a:t>
            </a:r>
          </a:p>
        </p:txBody>
      </p:sp>
      <p:pic>
        <p:nvPicPr>
          <p:cNvPr id="21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0042" y="5807298"/>
            <a:ext cx="4288158" cy="3292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6ACCBB84-F09D-44E1-9B26-B0AA2388548A-L0-001.jpeg" descr="6ACCBB84-F09D-44E1-9B26-B0AA2388548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16" y="1011896"/>
            <a:ext cx="11967768" cy="7972259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Ma cosa si intende per viaggi nel tempo? Essenzialmente, è l’idea di attraversare il tempo grossomodo come attraversiamo lo spazio.…"/>
          <p:cNvSpPr txBox="1"/>
          <p:nvPr/>
        </p:nvSpPr>
        <p:spPr>
          <a:xfrm>
            <a:off x="679746" y="2439118"/>
            <a:ext cx="11645308" cy="423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just">
              <a:buSzPct val="100000"/>
              <a:buChar char="•"/>
              <a:defRPr b="1" sz="4000">
                <a:solidFill>
                  <a:srgbClr val="FFFFFF"/>
                </a:solidFill>
              </a:defRPr>
            </a:pPr>
            <a:r>
              <a:t>Ma cosa si intende per viaggi nel tempo? Essenzialmente, è l’idea di attraversare il tempo grossomodo come attraversiamo lo spazio.</a:t>
            </a:r>
          </a:p>
          <a:p>
            <a:pPr marL="444500" indent="-444500" algn="just" defTabSz="457200">
              <a:buSzPct val="100000"/>
              <a:buChar char="•"/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444500" indent="-444500" algn="just" defTabSz="457200">
              <a:buSzPct val="100000"/>
              <a:buChar char="•"/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È possibile? Assolutamente no. Forse no. Credo di no. Magari…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imile, nel significato, è il paradosso della “predestinazione”…"/>
          <p:cNvSpPr txBox="1"/>
          <p:nvPr/>
        </p:nvSpPr>
        <p:spPr>
          <a:xfrm>
            <a:off x="556971" y="628650"/>
            <a:ext cx="1169678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b="1" sz="4000"/>
            </a:lvl1pPr>
          </a:lstStyle>
          <a:p>
            <a:pPr/>
            <a:r>
              <a:t>Simile, nel significato, è il paradosso della “predestinazione”…</a:t>
            </a:r>
          </a:p>
        </p:txBody>
      </p:sp>
      <p:sp>
        <p:nvSpPr>
          <p:cNvPr id="221" name="Viaggiando nel tempo si possono causare degli eventi che in catena rendono possibile nel futuro il viaggio nel tempo.…"/>
          <p:cNvSpPr txBox="1"/>
          <p:nvPr/>
        </p:nvSpPr>
        <p:spPr>
          <a:xfrm>
            <a:off x="598586" y="2539999"/>
            <a:ext cx="11824069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Viaggiando nel tempo si possono causare degli eventi che in catena rendono possibile nel futuro il viaggio nel tempo.</a:t>
            </a:r>
          </a:p>
          <a:p>
            <a:pPr marL="228600" indent="-228600" algn="just">
              <a:buSzPct val="100000"/>
              <a:buChar char="•"/>
            </a:pPr>
          </a:p>
          <a:p>
            <a:pPr marL="228600" indent="-228600" algn="just">
              <a:buSzPct val="100000"/>
              <a:buChar char="•"/>
            </a:pPr>
            <a:r>
              <a:t>Si diventa causa ed effetto allo stesso tempo, in un circolo causale chiuso.</a:t>
            </a:r>
          </a:p>
        </p:txBody>
      </p:sp>
      <p:pic>
        <p:nvPicPr>
          <p:cNvPr id="22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0050" y="5238750"/>
            <a:ext cx="6070600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magine" descr="Immagine"/>
          <p:cNvPicPr>
            <a:picLocks noChangeAspect="1"/>
          </p:cNvPicPr>
          <p:nvPr/>
        </p:nvPicPr>
        <p:blipFill>
          <a:blip r:embed="rId2">
            <a:alphaModFix amt="24806"/>
            <a:extLst/>
          </a:blip>
          <a:stretch>
            <a:fillRect/>
          </a:stretch>
        </p:blipFill>
        <p:spPr>
          <a:xfrm>
            <a:off x="994760" y="2798038"/>
            <a:ext cx="11173436" cy="526257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I paradossi possono essere però risolti. Con qualche ipotesi…"/>
          <p:cNvSpPr txBox="1"/>
          <p:nvPr/>
        </p:nvSpPr>
        <p:spPr>
          <a:xfrm>
            <a:off x="556971" y="628650"/>
            <a:ext cx="1169678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b="1" sz="4000"/>
            </a:lvl1pPr>
          </a:lstStyle>
          <a:p>
            <a:pPr/>
            <a:r>
              <a:t>I paradossi possono essere però risolti. Con qualche ipotesi…</a:t>
            </a:r>
          </a:p>
        </p:txBody>
      </p:sp>
      <p:sp>
        <p:nvSpPr>
          <p:cNvPr id="226" name="Ad esempio il principio di autoconsistenza di Novikov. Il passato, essenzialmente, è immutabile. Qualunque cambiamento non è possibile, o al massimo si può contribuire a far accadere gli eventi stessi come già li conosciamo.…"/>
          <p:cNvSpPr txBox="1"/>
          <p:nvPr/>
        </p:nvSpPr>
        <p:spPr>
          <a:xfrm>
            <a:off x="509686" y="2254250"/>
            <a:ext cx="11824069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Ad esempio il principio di autoconsistenza di Novikov. Il passato, essenzialmente, è immutabile. Qualunque cambiamento non è possibile, o al massimo si può contribuire a far accadere gli eventi stessi come già li conosciamo.</a:t>
            </a:r>
          </a:p>
          <a:p>
            <a:pPr marL="228600" indent="-228600" algn="just">
              <a:buSzPct val="100000"/>
              <a:buChar char="•"/>
            </a:pPr>
          </a:p>
          <a:p>
            <a:pPr marL="228600" indent="-228600" algn="just">
              <a:buSzPct val="100000"/>
              <a:buChar char="•"/>
            </a:pPr>
            <a:r>
              <a:t>Altrimenti si può invocare un concetto legato a quello degli universi paralleli. Le modifiche di nostri atti conseguenti a viaggi nel tempo si propagano in uno degli infiniti universi paralleli. Anzi, ogni azione diventa il punto di propagazione di un numero infinito di possibili futuri, conseguenza a sua volta di un numero infinito di passati.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magine" descr="Immagine"/>
          <p:cNvPicPr>
            <a:picLocks noChangeAspect="1"/>
          </p:cNvPicPr>
          <p:nvPr/>
        </p:nvPicPr>
        <p:blipFill>
          <a:blip r:embed="rId2">
            <a:alphaModFix amt="25347"/>
            <a:extLst/>
          </a:blip>
          <a:stretch>
            <a:fillRect/>
          </a:stretch>
        </p:blipFill>
        <p:spPr>
          <a:xfrm>
            <a:off x="2051050" y="2876550"/>
            <a:ext cx="8890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e i viaggi nel tempo sono possibili, dove sono i viaggiatori del futuro?"/>
          <p:cNvSpPr txBox="1"/>
          <p:nvPr/>
        </p:nvSpPr>
        <p:spPr>
          <a:xfrm>
            <a:off x="556971" y="628650"/>
            <a:ext cx="1169678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b="1" sz="4000"/>
            </a:lvl1pPr>
          </a:lstStyle>
          <a:p>
            <a:pPr/>
            <a:r>
              <a:t>Se i viaggi nel tempo sono possibili, dove sono i viaggiatori del futuro?</a:t>
            </a:r>
          </a:p>
        </p:txBody>
      </p:sp>
      <p:sp>
        <p:nvSpPr>
          <p:cNvPr id="230" name="I viaggi nel tempo sono proibiti da qualche teoria ancora sconosciuta.…"/>
          <p:cNvSpPr txBox="1"/>
          <p:nvPr/>
        </p:nvSpPr>
        <p:spPr>
          <a:xfrm>
            <a:off x="674786" y="2374900"/>
            <a:ext cx="11824069" cy="613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</a:p>
          <a:p>
            <a:pPr marL="228599" indent="-228599" algn="just">
              <a:buSzPct val="100000"/>
              <a:buChar char="•"/>
              <a:defRPr sz="3000"/>
            </a:pPr>
            <a:r>
              <a:t>I viaggi nel tempo sono proibiti da qualche teoria ancora sconosciuta.</a:t>
            </a:r>
          </a:p>
          <a:p>
            <a:pPr algn="just">
              <a:defRPr sz="3000"/>
            </a:pPr>
          </a:p>
          <a:p>
            <a:pPr marL="228599" indent="-228599" algn="just">
              <a:buSzPct val="100000"/>
              <a:buChar char="•"/>
              <a:defRPr sz="3000"/>
            </a:pPr>
            <a:r>
              <a:t>Non esistono macchine del tempo “naturali”. E quando ne verrà costruita una si potrà viaggiare al massimo fino all’istante dell’invenzione della stessa.</a:t>
            </a:r>
          </a:p>
          <a:p>
            <a:pPr algn="just">
              <a:defRPr sz="3000"/>
            </a:pPr>
          </a:p>
          <a:p>
            <a:pPr marL="228599" indent="-228599" algn="just">
              <a:buSzPct val="100000"/>
              <a:buChar char="•"/>
              <a:defRPr sz="3000"/>
            </a:pPr>
            <a:r>
              <a:t>Universi paralleli. Tutto accade ma il nostro universo ancora non è stato visitato (sono infiniti…)</a:t>
            </a:r>
          </a:p>
          <a:p>
            <a:pPr algn="just">
              <a:defRPr sz="3000"/>
            </a:pPr>
          </a:p>
          <a:p>
            <a:pPr marL="228599" indent="-228599" algn="just">
              <a:buSzPct val="100000"/>
              <a:buChar char="•"/>
              <a:defRPr sz="3000"/>
            </a:pPr>
            <a:r>
              <a:t>Non siamo interessanti da esplorare…</a:t>
            </a:r>
          </a:p>
          <a:p>
            <a:pPr algn="just">
              <a:defRPr sz="3000"/>
            </a:pPr>
          </a:p>
          <a:p>
            <a:pPr marL="228599" indent="-228599" algn="just">
              <a:buSzPct val="100000"/>
              <a:buChar char="•"/>
              <a:defRPr sz="3000"/>
            </a:pPr>
            <a:r>
              <a:t>I crono-turisti sono fra noi, ma non si fanno notare…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magine" descr="Immagine"/>
          <p:cNvPicPr>
            <a:picLocks noChangeAspect="1"/>
          </p:cNvPicPr>
          <p:nvPr/>
        </p:nvPicPr>
        <p:blipFill>
          <a:blip r:embed="rId2">
            <a:alphaModFix amt="50037"/>
            <a:extLst/>
          </a:blip>
          <a:stretch>
            <a:fillRect/>
          </a:stretch>
        </p:blipFill>
        <p:spPr>
          <a:xfrm>
            <a:off x="2640404" y="4677705"/>
            <a:ext cx="7462447" cy="410434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Fonti:"/>
          <p:cNvSpPr txBox="1"/>
          <p:nvPr/>
        </p:nvSpPr>
        <p:spPr>
          <a:xfrm>
            <a:off x="780795" y="768349"/>
            <a:ext cx="160070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Fonti:</a:t>
            </a:r>
          </a:p>
        </p:txBody>
      </p:sp>
      <p:sp>
        <p:nvSpPr>
          <p:cNvPr id="234" name="“Viaggio nel Tempo della Fisica”, Vittorio Lubicz…"/>
          <p:cNvSpPr txBox="1"/>
          <p:nvPr/>
        </p:nvSpPr>
        <p:spPr>
          <a:xfrm>
            <a:off x="514350" y="1943099"/>
            <a:ext cx="12041277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“</a:t>
            </a:r>
            <a:r>
              <a:rPr u="sng">
                <a:hlinkClick r:id="rId3" invalidUrl="" action="" tgtFrame="" tooltip="" history="1" highlightClick="0" endSnd="0"/>
              </a:rPr>
              <a:t>Viaggio nel Tempo della Fisica</a:t>
            </a:r>
            <a:r>
              <a:t>”, Vittorio Lubicz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“</a:t>
            </a:r>
            <a:r>
              <a:rPr u="sng">
                <a:hlinkClick r:id="rId4" invalidUrl="" action="" tgtFrame="" tooltip="" history="1" highlightClick="0" endSnd="0"/>
              </a:rPr>
              <a:t>Anderson Institute</a:t>
            </a:r>
            <a:r>
              <a:t>”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“</a:t>
            </a:r>
            <a:r>
              <a:rPr u="sng">
                <a:hlinkClick r:id="rId5" invalidUrl="" action="" tgtFrame="" tooltip="" history="1" highlightClick="0" endSnd="0"/>
              </a:rPr>
              <a:t>Time Travel</a:t>
            </a:r>
            <a:r>
              <a:t>”, di Lucas O’Neil &amp; Brendan Cassidy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“Time Travel &amp; Parallel Universes”, di K. Parker-Millea et al.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“</a:t>
            </a:r>
            <a:r>
              <a:rPr u="sng">
                <a:hlinkClick r:id="rId6" invalidUrl="" action="" tgtFrame="" tooltip="" history="1" highlightClick="0" endSnd="0"/>
              </a:rPr>
              <a:t>Viaggi nel tempo: scienza o fantascienza</a:t>
            </a:r>
            <a:r>
              <a:t>”, di J. Al-Khalili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The Time Machine (1960) October 12, 802701 (1080p_30fps_H264-128kbit_AAC).mp4" descr="The Time Machine (1960) October 12, 802701 (1080p_30fps_H264-128kbit_AAC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3362" y="911026"/>
            <a:ext cx="11961319" cy="672824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La macchina del tempo (1960)"/>
          <p:cNvSpPr txBox="1"/>
          <p:nvPr/>
        </p:nvSpPr>
        <p:spPr>
          <a:xfrm>
            <a:off x="3114751" y="8115300"/>
            <a:ext cx="59243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macchina del tempo (1960)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17800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magine" descr="Immagine"/>
          <p:cNvPicPr>
            <a:picLocks noChangeAspect="1"/>
          </p:cNvPicPr>
          <p:nvPr/>
        </p:nvPicPr>
        <p:blipFill>
          <a:blip r:embed="rId2">
            <a:alphaModFix amt="50145"/>
            <a:extLst/>
          </a:blip>
          <a:stretch>
            <a:fillRect/>
          </a:stretch>
        </p:blipFill>
        <p:spPr>
          <a:xfrm>
            <a:off x="577863" y="2196151"/>
            <a:ext cx="11820875" cy="687540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Il concetto di tempo…"/>
          <p:cNvSpPr txBox="1"/>
          <p:nvPr/>
        </p:nvSpPr>
        <p:spPr>
          <a:xfrm>
            <a:off x="609599" y="692149"/>
            <a:ext cx="11716694" cy="80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/>
            </a:pPr>
            <a:r>
              <a:t>Il </a:t>
            </a:r>
            <a:r>
              <a:rPr sz="4000"/>
              <a:t>concetto</a:t>
            </a:r>
            <a:r>
              <a:t> di tempo</a:t>
            </a:r>
          </a:p>
          <a:p>
            <a:pPr/>
          </a:p>
          <a:p>
            <a:pPr/>
          </a:p>
          <a:p>
            <a:pPr algn="just">
              <a:defRPr sz="3200"/>
            </a:pPr>
            <a:r>
              <a:t>A dirlo è facile… a spiegarlo meno:</a:t>
            </a:r>
          </a:p>
          <a:p>
            <a:pPr algn="just">
              <a:defRPr sz="3200"/>
            </a:pPr>
            <a:r>
              <a:t> </a:t>
            </a:r>
          </a:p>
          <a:p>
            <a:pPr>
              <a:defRPr sz="3200"/>
            </a:pPr>
            <a:r>
              <a:t>“io so cosa è il tempo, ma quando me lo chiedono non so spiegarlo”</a:t>
            </a:r>
          </a:p>
          <a:p>
            <a:pPr>
              <a:defRPr sz="3200"/>
            </a:pPr>
            <a:r>
              <a:t> </a:t>
            </a:r>
          </a:p>
          <a:p>
            <a:pPr>
              <a:defRPr sz="3200"/>
            </a:pPr>
            <a:r>
              <a:t>(Sant’Agostino, Le Confessioni)  </a:t>
            </a:r>
          </a:p>
          <a:p>
            <a:pPr>
              <a:defRPr sz="3200"/>
            </a:pPr>
          </a:p>
          <a:p>
            <a:pPr>
              <a:defRPr sz="3200"/>
            </a:pPr>
          </a:p>
          <a:p>
            <a:pPr>
              <a:defRPr sz="3200"/>
            </a:pPr>
          </a:p>
          <a:p>
            <a:pPr algn="just">
              <a:defRPr sz="3200"/>
            </a:pPr>
            <a:r>
              <a:t>“L’intuizione e la rappresentazione della modalità secondo la quale i singoli eventi si susseguono e sono in rapporto l’uno con l’altro (per cui essi avvengono prima, dopo, o durante altri eventi)”</a:t>
            </a:r>
          </a:p>
          <a:p>
            <a:pPr algn="just">
              <a:defRPr sz="3200"/>
            </a:pPr>
          </a:p>
          <a:p>
            <a:pPr>
              <a:defRPr sz="3200"/>
            </a:pPr>
            <a:r>
              <a:t>Enciclopedia Treccani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l tempo e lo spazio assoluti della meccanica newtoniana"/>
          <p:cNvSpPr txBox="1"/>
          <p:nvPr/>
        </p:nvSpPr>
        <p:spPr>
          <a:xfrm>
            <a:off x="3584428" y="679450"/>
            <a:ext cx="779680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Il tempo e lo spazio assoluti della meccanica newtoniana</a:t>
            </a:r>
          </a:p>
        </p:txBody>
      </p:sp>
      <p:pic>
        <p:nvPicPr>
          <p:cNvPr id="15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2142986"/>
            <a:ext cx="2244971" cy="3715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5975350"/>
            <a:ext cx="2350680" cy="318101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Le leggi della meccanica richiedono una definizione di spazio e tempo.…"/>
          <p:cNvSpPr txBox="1"/>
          <p:nvPr/>
        </p:nvSpPr>
        <p:spPr>
          <a:xfrm>
            <a:off x="3257015" y="2755900"/>
            <a:ext cx="9031266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0050" indent="-400050" algn="just">
              <a:buSzPct val="100000"/>
              <a:buChar char="•"/>
            </a:pPr>
            <a:r>
              <a:t>Le leggi della meccanica richiedono una definizione di spazio e tempo.</a:t>
            </a:r>
          </a:p>
          <a:p>
            <a:pPr marL="400050" indent="-400050" algn="just">
              <a:buSzPct val="100000"/>
              <a:buChar char="•"/>
            </a:pPr>
          </a:p>
          <a:p>
            <a:pPr marL="400050" indent="-400050" algn="just">
              <a:buSzPct val="100000"/>
              <a:buChar char="•"/>
            </a:pPr>
            <a:r>
              <a:t>“Il tempo assoluto, vero, matematico, in sé e per sua natura senza relazione ad alcunché di esterno, scorre uniformemente, e con altro nome è chiamato durata.”</a:t>
            </a:r>
          </a:p>
          <a:p>
            <a:pPr marL="400050" indent="-400050" algn="just">
              <a:buSzPct val="100000"/>
              <a:buChar char="•"/>
            </a:pPr>
          </a:p>
          <a:p>
            <a:pPr marL="400050" indent="-400050" algn="just">
              <a:buSzPct val="100000"/>
              <a:buChar char="•"/>
            </a:pPr>
            <a:r>
              <a:t>Lo spazio assoluto, per sua natura senza relazione ad alcunché d’esterno, rimane sempre uguale e immobile.</a:t>
            </a:r>
          </a:p>
        </p:txBody>
      </p:sp>
      <p:sp>
        <p:nvSpPr>
          <p:cNvPr id="153" name="Isaac Newton…"/>
          <p:cNvSpPr txBox="1"/>
          <p:nvPr/>
        </p:nvSpPr>
        <p:spPr>
          <a:xfrm>
            <a:off x="1205280" y="1441449"/>
            <a:ext cx="133594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t>Isaac Newton</a:t>
            </a:r>
          </a:p>
          <a:p>
            <a:pPr>
              <a:defRPr sz="1600"/>
            </a:pPr>
            <a:r>
              <a:t>1642-1727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a relatività galileiana"/>
          <p:cNvSpPr txBox="1"/>
          <p:nvPr/>
        </p:nvSpPr>
        <p:spPr>
          <a:xfrm>
            <a:off x="3239515" y="781049"/>
            <a:ext cx="557326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La relatività galileiana</a:t>
            </a:r>
          </a:p>
        </p:txBody>
      </p:sp>
      <p:pic>
        <p:nvPicPr>
          <p:cNvPr id="15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" y="3365500"/>
            <a:ext cx="2654300" cy="356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8100" y="7442751"/>
            <a:ext cx="3993258" cy="178959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 fenomeni meccanici si svolgono in modo identico nei due sistemi di riferimento se in moto relativo uniforme.…"/>
          <p:cNvSpPr txBox="1"/>
          <p:nvPr/>
        </p:nvSpPr>
        <p:spPr>
          <a:xfrm>
            <a:off x="3901442" y="1733549"/>
            <a:ext cx="8464577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0050" indent="-400050" algn="just">
              <a:buSzPct val="100000"/>
              <a:buChar char="•"/>
            </a:pPr>
            <a:r>
              <a:t>I fenomeni meccanici si svolgono in modo identico nei due sistemi di riferimento se in moto relativo uniforme.</a:t>
            </a:r>
          </a:p>
          <a:p>
            <a:pPr marL="400050" indent="-400050" algn="just">
              <a:buSzPct val="100000"/>
              <a:buChar char="•"/>
            </a:pPr>
          </a:p>
          <a:p>
            <a:pPr marL="400050" indent="-400050" algn="just">
              <a:buSzPct val="100000"/>
              <a:buChar char="•"/>
            </a:pPr>
            <a:r>
              <a:t>Lo spazio assoluto non è osservabile da alcun esperimento. Due diversi sistemi di riferimento inerziali possono entrambi legittimamente considerarsi in quiete rispetto allo spazio assoluto che, in effetti, non ha motivo di esistere.</a:t>
            </a:r>
          </a:p>
        </p:txBody>
      </p:sp>
      <p:sp>
        <p:nvSpPr>
          <p:cNvPr id="159" name="Galileo Galilei…"/>
          <p:cNvSpPr txBox="1"/>
          <p:nvPr/>
        </p:nvSpPr>
        <p:spPr>
          <a:xfrm>
            <a:off x="1300480" y="7131049"/>
            <a:ext cx="139954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t>Galileo Galilei</a:t>
            </a:r>
          </a:p>
          <a:p>
            <a:pPr>
              <a:defRPr sz="1600"/>
            </a:pPr>
            <a:r>
              <a:t>1564-1642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’elettromagnetismo"/>
          <p:cNvSpPr txBox="1"/>
          <p:nvPr/>
        </p:nvSpPr>
        <p:spPr>
          <a:xfrm>
            <a:off x="4612386" y="628649"/>
            <a:ext cx="529132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L’elettromagnetismo</a:t>
            </a:r>
          </a:p>
        </p:txBody>
      </p:sp>
      <p:pic>
        <p:nvPicPr>
          <p:cNvPr id="16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933450"/>
            <a:ext cx="2171700" cy="257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4950" y="1504950"/>
            <a:ext cx="7137400" cy="200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’equazione delle onde indica una velocità, che per la luce è circa 300000 km/s. Ma non specifica rispetto a quale sistema di riferimento!…"/>
          <p:cNvSpPr txBox="1"/>
          <p:nvPr/>
        </p:nvSpPr>
        <p:spPr>
          <a:xfrm>
            <a:off x="702458" y="3676649"/>
            <a:ext cx="11580337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L’equazione delle onde indica una velocità, che per la luce è circa 300000 km/s. Ma non specifica rispetto a quale sistema di riferimento!</a:t>
            </a:r>
          </a:p>
          <a:p>
            <a:pPr marL="228600" indent="-228600" algn="just">
              <a:buSzPct val="100000"/>
              <a:buChar char="•"/>
            </a:pPr>
          </a:p>
          <a:p>
            <a:pPr marL="228600" indent="-228600" algn="just">
              <a:buSzPct val="100000"/>
              <a:buChar char="•"/>
            </a:pPr>
            <a:r>
              <a:t>Due possibilità: 1) la velocità della luce era tale in un sistema di riferimento privilegiato (l’etere), o 2) la velocità era la stessa in tutti i sistemi di riferimento.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Il famoso esperimento di Michelson &amp; Morley mostrò che questo ultimo era il caso corretto.</a:t>
            </a:r>
          </a:p>
        </p:txBody>
      </p:sp>
      <p:sp>
        <p:nvSpPr>
          <p:cNvPr id="165" name="James C. Maxwell…"/>
          <p:cNvSpPr txBox="1"/>
          <p:nvPr/>
        </p:nvSpPr>
        <p:spPr>
          <a:xfrm>
            <a:off x="1073099" y="336549"/>
            <a:ext cx="167650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t>James C. Maxwell</a:t>
            </a:r>
          </a:p>
          <a:p>
            <a:pPr>
              <a:defRPr sz="1600"/>
            </a:pPr>
            <a:r>
              <a:t>1831-1879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magine" descr="Immagine"/>
          <p:cNvPicPr>
            <a:picLocks noChangeAspect="1"/>
          </p:cNvPicPr>
          <p:nvPr/>
        </p:nvPicPr>
        <p:blipFill>
          <a:blip r:embed="rId2">
            <a:alphaModFix amt="24520"/>
            <a:extLst/>
          </a:blip>
          <a:stretch>
            <a:fillRect/>
          </a:stretch>
        </p:blipFill>
        <p:spPr>
          <a:xfrm>
            <a:off x="4921065" y="1714804"/>
            <a:ext cx="6483210" cy="643984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La teoria della relatività"/>
          <p:cNvSpPr txBox="1"/>
          <p:nvPr/>
        </p:nvSpPr>
        <p:spPr>
          <a:xfrm>
            <a:off x="3075432" y="717549"/>
            <a:ext cx="59776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La teoria della relatività</a:t>
            </a:r>
          </a:p>
        </p:txBody>
      </p:sp>
      <p:pic>
        <p:nvPicPr>
          <p:cNvPr id="16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50" y="1879600"/>
            <a:ext cx="2311400" cy="252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utti i fenomeni fisici si svolgono in modo identico in tutti i sistemi di riferimento inerziali.…"/>
          <p:cNvSpPr txBox="1"/>
          <p:nvPr/>
        </p:nvSpPr>
        <p:spPr>
          <a:xfrm>
            <a:off x="737889" y="4737099"/>
            <a:ext cx="11682612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Char char="•"/>
            </a:pPr>
            <a:r>
              <a:t>Tutti i fenomeni fisici si svolgono in modo identico in tutti i sistemi di riferimento inerziali.</a:t>
            </a:r>
          </a:p>
          <a:p>
            <a:pPr algn="just"/>
          </a:p>
          <a:p>
            <a:pPr marL="228600" indent="-228600" algn="just">
              <a:buSzPct val="100000"/>
              <a:buChar char="•"/>
            </a:pPr>
            <a:r>
              <a:t>La velocità della luce (nel vuoto) è la stessa in ogni riferimento.</a:t>
            </a:r>
          </a:p>
        </p:txBody>
      </p:sp>
      <p:sp>
        <p:nvSpPr>
          <p:cNvPr id="171" name="La teoria della relatività comporta una profonda revisione dei concetti di spazio e tempo, anche se si tratta di conseguenze a prima vista non ovvie."/>
          <p:cNvSpPr txBox="1"/>
          <p:nvPr/>
        </p:nvSpPr>
        <p:spPr>
          <a:xfrm>
            <a:off x="3776654" y="2054225"/>
            <a:ext cx="8336708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/>
          </a:lstStyle>
          <a:p>
            <a:pPr/>
            <a:r>
              <a:t>La teoria della relatività comporta una profonda revisione dei concetti di spazio e tempo, anche se si tratta di conseguenze a prima vista non ovvie.</a:t>
            </a:r>
          </a:p>
        </p:txBody>
      </p:sp>
      <p:sp>
        <p:nvSpPr>
          <p:cNvPr id="172" name="Albert Einstein…"/>
          <p:cNvSpPr txBox="1"/>
          <p:nvPr/>
        </p:nvSpPr>
        <p:spPr>
          <a:xfrm>
            <a:off x="1271422" y="1276349"/>
            <a:ext cx="148305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t>Albert Einstein</a:t>
            </a:r>
          </a:p>
          <a:p>
            <a:pPr>
              <a:defRPr sz="1600"/>
            </a:pPr>
            <a:r>
              <a:t>1879-1955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a simultaneità di due eventi perde il significato assoluto. Diventa cioè un concetto che dipende dall’osservatore.…"/>
          <p:cNvSpPr txBox="1"/>
          <p:nvPr/>
        </p:nvSpPr>
        <p:spPr>
          <a:xfrm>
            <a:off x="651461" y="508000"/>
            <a:ext cx="11527434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0050" indent="-400050" algn="just">
              <a:buSzPct val="100000"/>
              <a:buChar char="•"/>
            </a:pPr>
            <a:r>
              <a:t>La simultaneità di due eventi perde il significato assoluto. Diventa cioè un concetto che dipende dall’osservatore. </a:t>
            </a:r>
          </a:p>
          <a:p>
            <a:pPr algn="just"/>
          </a:p>
          <a:p>
            <a:pPr marL="400050" indent="-400050" algn="just">
              <a:buSzPct val="100000"/>
              <a:buChar char="•"/>
            </a:pPr>
            <a:r>
              <a:t>Lo scorrere del tempo diventa anch’esso un concetto relativo. Qualunque orologio in movimento appare più lento ad un osservatore in quiete.</a:t>
            </a:r>
          </a:p>
        </p:txBody>
      </p:sp>
      <p:pic>
        <p:nvPicPr>
          <p:cNvPr id="17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4962" y="4603786"/>
            <a:ext cx="7168940" cy="465451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Fenomeno verificato in una moltitudine di esperimenti!"/>
          <p:cNvSpPr txBox="1"/>
          <p:nvPr/>
        </p:nvSpPr>
        <p:spPr>
          <a:xfrm>
            <a:off x="583803" y="6121399"/>
            <a:ext cx="4204865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/>
          </a:lstStyle>
          <a:p>
            <a:pPr/>
            <a:r>
              <a:t>Fenomeno verificato in una moltitudine di esperimenti!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57554B"/>
      </a:dk1>
      <a:lt1>
        <a:srgbClr val="0C1557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"/>
        <a:ea typeface="Academy Engraved LET"/>
        <a:cs typeface="Academy Engraved LET"/>
      </a:majorFont>
      <a:minorFont>
        <a:latin typeface="Academy Engraved LET"/>
        <a:ea typeface="Academy Engraved LET"/>
        <a:cs typeface="Academy Engraved LET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000000"/>
      </a:dk1>
      <a:lt1>
        <a:srgbClr val="FFFFFF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"/>
        <a:ea typeface="Academy Engraved LET"/>
        <a:cs typeface="Academy Engraved LET"/>
      </a:majorFont>
      <a:minorFont>
        <a:latin typeface="Academy Engraved LET"/>
        <a:ea typeface="Academy Engraved LET"/>
        <a:cs typeface="Academy Engraved LET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