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936" r:id="rId2"/>
    <p:sldId id="1038" r:id="rId3"/>
    <p:sldId id="1006" r:id="rId4"/>
    <p:sldId id="1007" r:id="rId5"/>
    <p:sldId id="1013" r:id="rId6"/>
    <p:sldId id="1008" r:id="rId7"/>
    <p:sldId id="1037" r:id="rId8"/>
    <p:sldId id="1014" r:id="rId9"/>
    <p:sldId id="1033" r:id="rId10"/>
    <p:sldId id="1009" r:id="rId11"/>
    <p:sldId id="1010" r:id="rId12"/>
    <p:sldId id="1011" r:id="rId13"/>
    <p:sldId id="1012" r:id="rId14"/>
    <p:sldId id="1034" r:id="rId15"/>
    <p:sldId id="1015" r:id="rId16"/>
    <p:sldId id="1016" r:id="rId17"/>
    <p:sldId id="1017" r:id="rId18"/>
    <p:sldId id="1035" r:id="rId19"/>
    <p:sldId id="1018" r:id="rId20"/>
    <p:sldId id="1036" r:id="rId21"/>
    <p:sldId id="1019" r:id="rId22"/>
    <p:sldId id="1020" r:id="rId23"/>
    <p:sldId id="1021" r:id="rId24"/>
    <p:sldId id="1022" r:id="rId25"/>
    <p:sldId id="1031" r:id="rId26"/>
    <p:sldId id="1023" r:id="rId27"/>
    <p:sldId id="1024" r:id="rId28"/>
    <p:sldId id="1025" r:id="rId29"/>
    <p:sldId id="1026" r:id="rId30"/>
    <p:sldId id="1027" r:id="rId31"/>
    <p:sldId id="1028" r:id="rId32"/>
    <p:sldId id="1032" r:id="rId33"/>
    <p:sldId id="1029" r:id="rId34"/>
    <p:sldId id="1030" r:id="rId35"/>
  </p:sldIdLst>
  <p:sldSz cx="10668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D7"/>
    <a:srgbClr val="000000"/>
    <a:srgbClr val="FF0000"/>
    <a:srgbClr val="00FFFF"/>
    <a:srgbClr val="000099"/>
    <a:srgbClr val="FFFF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6" y="-544"/>
      </p:cViewPr>
      <p:guideLst>
        <p:guide orient="horz" pos="2160"/>
        <p:guide pos="336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F5E710A6-4D42-A14B-950D-1034CA4343C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95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742950"/>
            <a:ext cx="57927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4865DFB3-EDA5-7245-866A-7ED37E68855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3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10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11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12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13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14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15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16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17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18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19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20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21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22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23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24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25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26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27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28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29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30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31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32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33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34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4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5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6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7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8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DB793E-40C8-C34F-9143-8900B0791AE3}" type="slidenum">
              <a:rPr lang="it-IT" sz="1200"/>
              <a:pPr eaLnBrk="1" hangingPunct="1"/>
              <a:t>9</a:t>
            </a:fld>
            <a:endParaRPr lang="it-IT" sz="120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30425"/>
            <a:ext cx="9067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9659-D34D-214C-88D5-3FF5F1A3343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A574-8401-BC47-B5F0-398FB282AB8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3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950" y="609600"/>
            <a:ext cx="2266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609600"/>
            <a:ext cx="6648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7123-BA42-0448-9DCC-F9E7F5A695D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2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9A63-F2F8-6F49-A8AD-0CF92559BD2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4406900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63" y="2906713"/>
            <a:ext cx="9067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7CC9-9443-4845-B36D-DCAFBB93460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81200"/>
            <a:ext cx="4457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4457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EC4C-8E57-3B46-9B7D-B0A43D3FC3E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2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FAC2-202E-E541-BD29-A2CCCC30764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8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13E5-BF40-EA40-9E50-827E14213B2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BD26-C052-3747-B430-60C2B35C69E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3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363" y="273050"/>
            <a:ext cx="59642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0"/>
            <a:ext cx="35099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87F2-1A38-4B4A-8FFB-D896B05ED38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5E8A-B3AF-024F-B5F1-3E677792B0F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6096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09" tIns="50105" rIns="100209" bIns="50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9812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2484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5400" y="62484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AAB28CA0-1D3F-B440-B735-113B1632114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>
      <p:transition spd="slow">
        <p:fade/>
      </p:transition>
    </mc:Fallback>
  </mc:AlternateConten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9pPr>
    </p:titleStyle>
    <p:bodyStyle>
      <a:lvl1pPr marL="376238" indent="-376238" algn="l" defTabSz="10017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814388" indent="-312738" algn="l" defTabSz="10017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pitchFamily="26" charset="-128"/>
        </a:defRPr>
      </a:lvl2pPr>
      <a:lvl3pPr marL="1252538" indent="-250825" algn="l" defTabSz="10017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754188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254250" indent="-250825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7114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6pPr>
      <a:lvl7pPr marL="31686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7pPr>
      <a:lvl8pPr marL="36258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8pPr>
      <a:lvl9pPr marL="40830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.png"/><Relationship Id="rId5" Type="http://schemas.openxmlformats.org/officeDocument/2006/relationships/oleObject" Target="../embeddings/Documento_di_Microsoft_Word_97_-_20041.doc"/><Relationship Id="rId6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536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066800" cy="10588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36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1447800" cy="822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221432" y="4581128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i="1" dirty="0">
                <a:solidFill>
                  <a:srgbClr val="000090"/>
                </a:solidFill>
                <a:latin typeface="Palatino" charset="0"/>
                <a:cs typeface="Tahoma" charset="0"/>
              </a:rPr>
              <a:t>INAF - Osservatorio Astronomico di Brera</a:t>
            </a:r>
          </a:p>
        </p:txBody>
      </p:sp>
      <p:sp>
        <p:nvSpPr>
          <p:cNvPr id="15367" name="Rectangle 3"/>
          <p:cNvSpPr txBox="1">
            <a:spLocks noChangeArrowheads="1"/>
          </p:cNvSpPr>
          <p:nvPr/>
        </p:nvSpPr>
        <p:spPr bwMode="auto">
          <a:xfrm>
            <a:off x="581472" y="3861048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000090"/>
                </a:solidFill>
                <a:latin typeface="Palatino" charset="0"/>
                <a:cs typeface="Tahoma" charset="0"/>
              </a:rPr>
              <a:t>Stefano Covino</a:t>
            </a:r>
            <a:endParaRPr lang="en-US" sz="2000" dirty="0">
              <a:solidFill>
                <a:srgbClr val="000090"/>
              </a:solidFill>
              <a:latin typeface="Palatino" charset="0"/>
              <a:cs typeface="Tahoma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90"/>
                </a:solidFill>
                <a:latin typeface="Tahoma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2286000"/>
            <a:ext cx="4318000" cy="32385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90800" y="59436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 smtClean="0">
                <a:solidFill>
                  <a:srgbClr val="000090"/>
                </a:solidFill>
                <a:latin typeface="Palatino" charset="0"/>
                <a:cs typeface="Tahoma" charset="0"/>
              </a:rPr>
              <a:t>Vimercate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 </a:t>
            </a:r>
            <a:r>
              <a:rPr lang="en-US" sz="2000" dirty="0">
                <a:solidFill>
                  <a:srgbClr val="000090"/>
                </a:solidFill>
                <a:latin typeface="Palatino" charset="0"/>
                <a:cs typeface="Tahoma" charset="0"/>
              </a:rPr>
              <a:t>–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Palatino" charset="0"/>
                <a:cs typeface="Tahoma" charset="0"/>
              </a:rPr>
              <a:t>giovedì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12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Palatino" charset="0"/>
                <a:cs typeface="Tahoma" charset="0"/>
              </a:rPr>
              <a:t>Aprile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Palatino" charset="0"/>
                <a:cs typeface="Tahoma" charset="0"/>
              </a:rPr>
              <a:t>2012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90"/>
                </a:solidFill>
                <a:latin typeface="Tahoma" charset="0"/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9982200" cy="15240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 anchor="ctr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3600" dirty="0" smtClean="0">
                <a:solidFill>
                  <a:srgbClr val="000090"/>
                </a:solidFill>
                <a:latin typeface="Palatino" charset="0"/>
                <a:ea typeface="Tahoma" charset="0"/>
              </a:rPr>
              <a:t>UTL </a:t>
            </a:r>
            <a:r>
              <a:rPr lang="en-GB" sz="3600" dirty="0" err="1" smtClean="0">
                <a:solidFill>
                  <a:srgbClr val="000090"/>
                </a:solidFill>
                <a:latin typeface="Palatino" charset="0"/>
                <a:ea typeface="Tahoma" charset="0"/>
              </a:rPr>
              <a:t>Vimercate</a:t>
            </a:r>
            <a:r>
              <a:rPr lang="en-GB" sz="3600" dirty="0" smtClean="0">
                <a:solidFill>
                  <a:srgbClr val="000090"/>
                </a:solidFill>
                <a:latin typeface="Palatino" charset="0"/>
                <a:ea typeface="Tahoma" charset="0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3839">
        <p14:ripple/>
      </p:transition>
    </mc:Choice>
    <mc:Fallback xmlns="" xmlns:mv="urn:schemas-microsoft-com:mac:vml">
      <p:transition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E quanto è veloce?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256" y="260648"/>
            <a:ext cx="2251968" cy="275866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344" y="5013176"/>
            <a:ext cx="1021674" cy="100811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80" y="4869160"/>
            <a:ext cx="1524000" cy="1524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245768" y="2204864"/>
            <a:ext cx="1284131" cy="174322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278216" y="32129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Galileo Galilei (1564 – 1642)</a:t>
            </a:r>
            <a:endParaRPr lang="it-IT" sz="1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795039"/>
              </p:ext>
            </p:extLst>
          </p:nvPr>
        </p:nvGraphicFramePr>
        <p:xfrm>
          <a:off x="4973960" y="3933056"/>
          <a:ext cx="644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lip" r:id="rId9" imgW="2447280" imgH="3468960" progId="">
                  <p:embed/>
                </p:oleObj>
              </mc:Choice>
              <mc:Fallback>
                <p:oleObj name="Clip" r:id="rId9" imgW="2447280" imgH="3468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60" y="3933056"/>
                        <a:ext cx="6445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672" y="4221088"/>
            <a:ext cx="1021674" cy="1008112"/>
          </a:xfrm>
          <a:prstGeom prst="rect">
            <a:avLst/>
          </a:prstGeom>
        </p:spPr>
      </p:pic>
      <p:sp>
        <p:nvSpPr>
          <p:cNvPr id="6" name="Freccia bidirezionale orizzontale 5"/>
          <p:cNvSpPr/>
          <p:nvPr/>
        </p:nvSpPr>
        <p:spPr>
          <a:xfrm>
            <a:off x="3173760" y="5517232"/>
            <a:ext cx="4536504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1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E quanto è veloce?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272" y="260648"/>
            <a:ext cx="2106960" cy="243930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422232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Ole </a:t>
            </a:r>
            <a:r>
              <a:rPr lang="it-IT" sz="1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Rømer</a:t>
            </a:r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 (1644 – 1710) </a:t>
            </a:r>
            <a:endParaRPr lang="it-IT" sz="1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592" y="4077072"/>
            <a:ext cx="7600280" cy="2489092"/>
          </a:xfrm>
          <a:prstGeom prst="rect">
            <a:avLst/>
          </a:prstGeom>
        </p:spPr>
      </p:pic>
      <p:pic>
        <p:nvPicPr>
          <p:cNvPr id="10" name="Picture 3" descr="C:\My Documents\LECT2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1340768"/>
            <a:ext cx="2939724" cy="23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9649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A seconda della posizione della Terra nella sua orbita la durata delle eclissi cambia: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48" y="1700808"/>
            <a:ext cx="10008200" cy="259228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97496" y="5085184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>
                <a:solidFill>
                  <a:srgbClr val="3333CC"/>
                </a:solidFill>
                <a:latin typeface="Palatino"/>
                <a:cs typeface="Palatino"/>
              </a:rPr>
              <a:t>Rømer</a:t>
            </a:r>
            <a:r>
              <a:rPr lang="it-IT" sz="2800" b="1" dirty="0">
                <a:solidFill>
                  <a:srgbClr val="3333CC"/>
                </a:solidFill>
                <a:latin typeface="Palatino"/>
                <a:cs typeface="Palatino"/>
              </a:rPr>
              <a:t> 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ottenne un valore di circa 227 000 km/</a:t>
            </a:r>
            <a:r>
              <a:rPr lang="it-IT" sz="2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s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! 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464" y="3284984"/>
            <a:ext cx="708971" cy="8030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72" y="2204864"/>
            <a:ext cx="469771" cy="4354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576" y="3099420"/>
            <a:ext cx="626889" cy="6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E quanto è veloce?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87952" y="27089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Albert </a:t>
            </a:r>
            <a:r>
              <a:rPr lang="it-IT" sz="1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Michelson</a:t>
            </a:r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 (1852 – 1931)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38" y="116632"/>
            <a:ext cx="1928853" cy="24022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296" y="3501008"/>
            <a:ext cx="1929904" cy="246501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062192" y="61863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Léon </a:t>
            </a:r>
            <a:r>
              <a:rPr lang="it-IT" sz="1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Focault</a:t>
            </a:r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 (1819 – 1868)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40" y="1844824"/>
            <a:ext cx="6952208" cy="347610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93440" y="57332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Arrivando al valore di 299 796 km/</a:t>
            </a:r>
            <a:r>
              <a:rPr lang="it-IT" sz="2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s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!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697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In realtà è stato un percorso lungo…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95167"/>
              </p:ext>
            </p:extLst>
          </p:nvPr>
        </p:nvGraphicFramePr>
        <p:xfrm>
          <a:off x="1805608" y="1556792"/>
          <a:ext cx="716280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5" imgW="6083300" imgH="4533900" progId="Word.Document.8">
                  <p:embed/>
                </p:oleObj>
              </mc:Choice>
              <mc:Fallback>
                <p:oleObj name="Document" r:id="rId5" imgW="6083300" imgH="453390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608" y="1556792"/>
                        <a:ext cx="7162800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9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9544" y="263691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atin typeface="Herculanum"/>
                <a:cs typeface="Herculanum"/>
              </a:rPr>
              <a:t>Relatività?</a:t>
            </a:r>
            <a:endParaRPr lang="it-IT" sz="8000" dirty="0"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4789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Moti composti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248" y="260648"/>
            <a:ext cx="2540000" cy="25019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824" y="2852936"/>
            <a:ext cx="2304256" cy="34563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64" y="1412776"/>
            <a:ext cx="5275312" cy="52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Moti composti per la luce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84" y="332656"/>
            <a:ext cx="3162300" cy="2641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72" y="1412776"/>
            <a:ext cx="5423293" cy="487310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198096" y="364502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La luce sembrava avere la stessa velocità in qualunque direzione!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559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Etere o non etere?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9" name="Picture 5" descr="C:\My Documents\BOA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196752"/>
            <a:ext cx="9287715" cy="4094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/>
          <p:cNvSpPr txBox="1"/>
          <p:nvPr/>
        </p:nvSpPr>
        <p:spPr>
          <a:xfrm>
            <a:off x="437456" y="5517232"/>
            <a:ext cx="986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L’idea era un po’ di misurare la velocità di una barca in un fiume in diverse direzioni rispetto alla corrente… 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381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3440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Moti composti per la luce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136" y="260648"/>
            <a:ext cx="3775968" cy="28319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 20_09.jpg                                                      000003E3digital_content_manager        BB0CF14B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" b="-2450"/>
          <a:stretch/>
        </p:blipFill>
        <p:spPr bwMode="auto">
          <a:xfrm>
            <a:off x="293440" y="1916832"/>
            <a:ext cx="5976664" cy="47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My Documents\LECT12\Interfere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36" y="3298190"/>
            <a:ext cx="3863742" cy="31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9982200" cy="15240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 anchor="ctr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4400" b="1" dirty="0">
                <a:solidFill>
                  <a:schemeClr val="accent2"/>
                </a:solidFill>
                <a:latin typeface="Palatino"/>
                <a:cs typeface="Palatino"/>
              </a:rPr>
              <a:t>E via, più </a:t>
            </a:r>
            <a:r>
              <a:rPr lang="it-IT" sz="4400" b="1" dirty="0" smtClean="0">
                <a:solidFill>
                  <a:schemeClr val="accent2"/>
                </a:solidFill>
                <a:latin typeface="Palatino"/>
                <a:cs typeface="Palatino"/>
              </a:rPr>
              <a:t>veloci </a:t>
            </a:r>
            <a:r>
              <a:rPr lang="it-IT" sz="4400" b="1" dirty="0">
                <a:solidFill>
                  <a:schemeClr val="accent2"/>
                </a:solidFill>
                <a:latin typeface="Palatino"/>
                <a:cs typeface="Palatino"/>
              </a:rPr>
              <a:t>della </a:t>
            </a:r>
            <a:r>
              <a:rPr lang="it-IT" sz="4400" b="1" dirty="0" smtClean="0">
                <a:solidFill>
                  <a:schemeClr val="accent2"/>
                </a:solidFill>
                <a:latin typeface="Palatino"/>
                <a:cs typeface="Palatino"/>
              </a:rPr>
              <a:t>luce?</a:t>
            </a:r>
            <a:endParaRPr lang="en-GB" sz="4400" b="1" dirty="0" smtClean="0">
              <a:solidFill>
                <a:schemeClr val="accent2"/>
              </a:solidFill>
              <a:latin typeface="Palatino"/>
              <a:ea typeface="Tahoma" charset="0"/>
              <a:cs typeface="Palatin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84" y="2060848"/>
            <a:ext cx="3563888" cy="4454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3839">
        <p14:ripple/>
      </p:transition>
    </mc:Choice>
    <mc:Fallback xmlns="" xmlns:mv="urn:schemas-microsoft-com:mac:vml">
      <p:transition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3440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Ed il risultato cosa significa?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41512" y="2564904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Due possibilità: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Dove l’esperimento è condotto è il centro dell’universo… (Cleveland, Ohio)</a:t>
            </a:r>
          </a:p>
          <a:p>
            <a:pPr marL="971550" lvl="1" indent="-514350" algn="just">
              <a:buFont typeface="+mj-lt"/>
              <a:buAutoNum type="arabicPeriod"/>
            </a:pP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Non esiste una cosa come l’etere per le onde elettromagnetiche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00" y="548680"/>
            <a:ext cx="2839864" cy="2129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1472" y="5733256"/>
            <a:ext cx="83529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3200" b="1" dirty="0" smtClean="0">
                <a:solidFill>
                  <a:srgbClr val="3333CC"/>
                </a:solidFill>
                <a:latin typeface="Palatino"/>
                <a:cs typeface="Palatino"/>
              </a:rPr>
              <a:t>E la luce viaggia a “c” in tutte le direzioni!</a:t>
            </a:r>
            <a:endParaRPr lang="it-IT" sz="32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515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3440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La relatività ristretta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256" y="332656"/>
            <a:ext cx="1968748" cy="260330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62192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Albert Einstein (1879 – 1955)</a:t>
            </a:r>
            <a:endParaRPr lang="it-IT" sz="1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544" y="1916832"/>
            <a:ext cx="1727464" cy="1368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816" y="2132856"/>
            <a:ext cx="1401584" cy="7200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72" y="3789040"/>
            <a:ext cx="7239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3440" y="332656"/>
            <a:ext cx="99371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con varie conseguenze “bizzarre”…</a:t>
            </a:r>
          </a:p>
          <a:p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  <a:p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152" y="2780928"/>
            <a:ext cx="3594100" cy="2578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/>
          <a:srcRect l="1713" r="-1713"/>
          <a:stretch/>
        </p:blipFill>
        <p:spPr>
          <a:xfrm>
            <a:off x="149424" y="1700808"/>
            <a:ext cx="6408712" cy="4571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26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rgbClr val="3333CC"/>
                </a:solidFill>
                <a:latin typeface="Palatino"/>
                <a:cs typeface="Palatino"/>
              </a:rPr>
              <a:t>E la </a:t>
            </a:r>
            <a:r>
              <a:rPr lang="it-IT" b="1" dirty="0">
                <a:solidFill>
                  <a:srgbClr val="3333CC"/>
                </a:solidFill>
                <a:latin typeface="Palatino"/>
                <a:cs typeface="Palatino"/>
              </a:rPr>
              <a:t>forma degli oggetti in moto </a:t>
            </a:r>
            <a:r>
              <a:rPr lang="it-IT" b="1" dirty="0" smtClean="0">
                <a:solidFill>
                  <a:srgbClr val="3333CC"/>
                </a:solidFill>
                <a:latin typeface="Palatino"/>
                <a:cs typeface="Palatino"/>
              </a:rPr>
              <a:t>è </a:t>
            </a:r>
            <a:r>
              <a:rPr lang="it-IT" b="1" dirty="0">
                <a:solidFill>
                  <a:srgbClr val="3333CC"/>
                </a:solidFill>
                <a:latin typeface="Palatino"/>
                <a:cs typeface="Palatino"/>
              </a:rPr>
              <a:t>relativa!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3560" y="980728"/>
            <a:ext cx="6945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dirty="0">
                <a:solidFill>
                  <a:srgbClr val="3333CC"/>
                </a:solidFill>
                <a:latin typeface="Palatino"/>
                <a:cs typeface="Palatino"/>
              </a:rPr>
              <a:t>Gli oggetti si contraggono verso la direzione del moto.</a:t>
            </a:r>
            <a:endParaRPr lang="it-IT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1472" y="5229200"/>
            <a:ext cx="63367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dirty="0">
                <a:solidFill>
                  <a:srgbClr val="3333CC"/>
                </a:solidFill>
                <a:latin typeface="Palatino"/>
                <a:cs typeface="Palatino"/>
              </a:rPr>
              <a:t>Affermazione che non ha mancato di incuriosire artisti come </a:t>
            </a:r>
            <a:r>
              <a:rPr lang="it-IT" dirty="0" err="1">
                <a:solidFill>
                  <a:srgbClr val="3333CC"/>
                </a:solidFill>
                <a:latin typeface="Palatino"/>
                <a:cs typeface="Palatino"/>
              </a:rPr>
              <a:t>Dalì</a:t>
            </a:r>
            <a:r>
              <a:rPr lang="it-IT" dirty="0">
                <a:solidFill>
                  <a:srgbClr val="3333CC"/>
                </a:solidFill>
                <a:latin typeface="Palatino"/>
                <a:cs typeface="Palatino"/>
              </a:rPr>
              <a:t>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280" y="2492896"/>
            <a:ext cx="2224356" cy="295232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485236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Salvador </a:t>
            </a:r>
            <a:r>
              <a:rPr lang="it-IT" sz="1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Dalì</a:t>
            </a:r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 (1904 – 1989)</a:t>
            </a:r>
            <a:endParaRPr lang="it-IT" sz="1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76" y="1556792"/>
            <a:ext cx="4784080" cy="34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260648"/>
            <a:ext cx="9620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/>
              <a:buChar char="•"/>
            </a:pPr>
            <a:r>
              <a:rPr lang="it-IT" b="1" dirty="0" smtClean="0">
                <a:solidFill>
                  <a:srgbClr val="3333CC"/>
                </a:solidFill>
                <a:latin typeface="Palatino"/>
                <a:cs typeface="Palatino"/>
              </a:rPr>
              <a:t>E però, a questo punto, la velocità della luce, c, assume un significato più profondo.</a:t>
            </a:r>
          </a:p>
          <a:p>
            <a:pPr marL="342900" indent="-342900" algn="just">
              <a:spcBef>
                <a:spcPct val="50000"/>
              </a:spcBef>
              <a:buFont typeface="Arial"/>
              <a:buChar char="•"/>
            </a:pPr>
            <a:endParaRPr lang="it-IT" b="1" dirty="0">
              <a:solidFill>
                <a:srgbClr val="3333CC"/>
              </a:solidFill>
              <a:latin typeface="Palatino"/>
              <a:cs typeface="Palatino"/>
            </a:endParaRPr>
          </a:p>
          <a:p>
            <a:pPr marL="342900" indent="-342900" algn="just">
              <a:spcBef>
                <a:spcPct val="50000"/>
              </a:spcBef>
              <a:buFont typeface="Arial"/>
              <a:buChar char="•"/>
            </a:pPr>
            <a:r>
              <a:rPr lang="it-IT" b="1" dirty="0" smtClean="0">
                <a:solidFill>
                  <a:srgbClr val="3333CC"/>
                </a:solidFill>
                <a:latin typeface="Palatino"/>
                <a:cs typeface="Palatino"/>
              </a:rPr>
              <a:t>Non più la velocità di un segnale di qualche tipo, ma un limite invalicabile (ed irraggiungibile per gli oggetti dotati di massa) che caratterizza la natura.</a:t>
            </a:r>
            <a:endParaRPr lang="it-IT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5" name="Immagine 4" descr="p_vignettaeinstei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117850"/>
            <a:ext cx="5384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9544" y="263691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atin typeface="Herculanum"/>
                <a:cs typeface="Herculanum"/>
              </a:rPr>
              <a:t>Rivoluzione?</a:t>
            </a:r>
            <a:endParaRPr lang="it-IT" sz="8000" dirty="0"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4657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7456" y="2606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OPERA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4" y="1052736"/>
            <a:ext cx="8855968" cy="55226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62192" y="4046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rgbClr val="3333CC"/>
                </a:solidFill>
                <a:latin typeface="Palatino"/>
                <a:cs typeface="Palatino"/>
              </a:rPr>
              <a:t>L’esperimento OPERA</a:t>
            </a:r>
            <a:endParaRPr lang="it-IT" sz="1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413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7456" y="260648"/>
            <a:ext cx="10009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3333CC"/>
                </a:solidFill>
                <a:latin typeface="Palatino"/>
                <a:cs typeface="Palatino"/>
              </a:rPr>
              <a:t>Differenza dalla velocità della luce di circa 1/40000…</a:t>
            </a:r>
            <a:endParaRPr lang="it-IT" sz="32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4" y="977292"/>
            <a:ext cx="10302552" cy="56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7456" y="116632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Se vero (ma </a:t>
            </a:r>
            <a:r>
              <a:rPr lang="it-IT" sz="3600" b="1" smtClean="0">
                <a:solidFill>
                  <a:srgbClr val="3333CC"/>
                </a:solidFill>
                <a:latin typeface="Palatino"/>
                <a:cs typeface="Palatino"/>
              </a:rPr>
              <a:t>pare di </a:t>
            </a:r>
            <a:r>
              <a:rPr lang="it-IT" sz="36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no…</a:t>
            </a:r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) cosa succederebbe?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567" y="934221"/>
            <a:ext cx="7195969" cy="580714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9424" y="234888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Questo è magari un po’ prematuro…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082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7456" y="116632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Se fosse vero quindi cosa succederebbe?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7456" y="1052736"/>
            <a:ext cx="950505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Una possibilità è che in realtà i neutrini siano “tachioni”. Ovvero viaggino sempre a velocità maggiori della luce.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Qui ci sarebbero una marea di problemi concettuali:</a:t>
            </a:r>
          </a:p>
          <a:p>
            <a:pPr marL="457200" indent="-457200" algn="just">
              <a:buFont typeface="Arial"/>
              <a:buChar char="•"/>
            </a:pP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b="1" dirty="0">
                <a:solidFill>
                  <a:srgbClr val="3333CC"/>
                </a:solidFill>
                <a:latin typeface="Palatino"/>
                <a:cs typeface="Palatino"/>
              </a:rPr>
              <a:t>I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n generale, moti </a:t>
            </a:r>
            <a:r>
              <a:rPr lang="it-IT" sz="2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iper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-luminali possono implicazione una modifica della relazione causa-effetto!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Dovremmo capire cosa una massa immaginaria possa significare: 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976" y="5517232"/>
            <a:ext cx="1892300" cy="1206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23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89584" y="263691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atin typeface="Herculanum"/>
                <a:cs typeface="Herculanum"/>
              </a:rPr>
              <a:t>L’antefatto!</a:t>
            </a:r>
            <a:endParaRPr lang="it-IT" sz="8000" dirty="0">
              <a:latin typeface="Herculanum"/>
              <a:cs typeface="Herculan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7456" y="116632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3333CC"/>
                </a:solidFill>
                <a:latin typeface="Palatino"/>
                <a:cs typeface="Palatino"/>
              </a:rPr>
              <a:t>Se fosse vero quindi cosa </a:t>
            </a:r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succederebbe?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7456" y="1052736"/>
            <a:ext cx="9505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Altra possibilità è che i neutrini viaggiano a velocità inferiori a quella della luce ma possono raggiungerla e superarla.</a:t>
            </a:r>
          </a:p>
          <a:p>
            <a:pPr marL="457200" indent="-457200" algn="just">
              <a:buFont typeface="Arial"/>
              <a:buChar char="•"/>
            </a:pP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Ancora c’è il problema della casualità.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Ed abbiamo anche quello </a:t>
            </a:r>
            <a:r>
              <a:rPr lang="it-IT" sz="2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del’energia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: 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616" y="4005064"/>
            <a:ext cx="1892300" cy="1206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896" y="4221088"/>
            <a:ext cx="3835400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asellaDiTesto 8"/>
          <p:cNvSpPr txBox="1"/>
          <p:nvPr/>
        </p:nvSpPr>
        <p:spPr>
          <a:xfrm>
            <a:off x="581472" y="5517232"/>
            <a:ext cx="950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Il punto è che queste relazioni sono state verificate in migliaia di esperimenti!</a:t>
            </a:r>
          </a:p>
          <a:p>
            <a:pPr algn="just"/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804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7456" y="116632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È il caso quindi di cambiare il motto?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960" y="1124744"/>
            <a:ext cx="3548732" cy="4628781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1013520" y="1988840"/>
            <a:ext cx="3600400" cy="237626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accent2"/>
                </a:solidFill>
                <a:latin typeface="Palatino"/>
              </a:rPr>
              <a:t>Via! Più veloci dei neutrini!</a:t>
            </a:r>
            <a:endParaRPr lang="it-IT" sz="3200" b="1" dirty="0">
              <a:solidFill>
                <a:schemeClr val="accent2"/>
              </a:solidFill>
              <a:latin typeface="Palatino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93640" y="58772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3333CC"/>
                </a:solidFill>
                <a:latin typeface="Palatino"/>
                <a:cs typeface="Palatino"/>
              </a:rPr>
              <a:t>p</a:t>
            </a:r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robabilmente no…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13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9544" y="263691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atin typeface="Herculanum"/>
                <a:cs typeface="Herculanum"/>
              </a:rPr>
              <a:t>Umorismo…</a:t>
            </a:r>
            <a:endParaRPr lang="it-IT" sz="8000" dirty="0"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9792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13" name="Immagine 12" descr="jeibhjj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13" y="260648"/>
            <a:ext cx="4896544" cy="3672408"/>
          </a:xfrm>
          <a:prstGeom prst="rect">
            <a:avLst/>
          </a:prstGeom>
        </p:spPr>
      </p:pic>
      <p:pic>
        <p:nvPicPr>
          <p:cNvPr id="14" name="Immagine 13" descr="imgr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4" y="260648"/>
            <a:ext cx="4545060" cy="3672408"/>
          </a:xfrm>
          <a:prstGeom prst="rect">
            <a:avLst/>
          </a:prstGeom>
        </p:spPr>
      </p:pic>
      <p:pic>
        <p:nvPicPr>
          <p:cNvPr id="15" name="Immagine 14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5" y="4077072"/>
            <a:ext cx="4481561" cy="2664296"/>
          </a:xfrm>
          <a:prstGeom prst="rect">
            <a:avLst/>
          </a:prstGeom>
        </p:spPr>
      </p:pic>
      <p:pic>
        <p:nvPicPr>
          <p:cNvPr id="24" name="Immagine 23" descr="nocer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04" y="3987607"/>
            <a:ext cx="3255418" cy="28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6" name="Immagine 5" descr="ktun239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" y="323850"/>
            <a:ext cx="4367227" cy="3177158"/>
          </a:xfrm>
          <a:prstGeom prst="rect">
            <a:avLst/>
          </a:prstGeom>
        </p:spPr>
      </p:pic>
      <p:pic>
        <p:nvPicPr>
          <p:cNvPr id="9" name="Immagine 8" descr="chappatteneurin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0" y="3573016"/>
            <a:ext cx="4352642" cy="31892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984" y="1124744"/>
            <a:ext cx="4064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85" y="188640"/>
            <a:ext cx="917083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9544" y="263691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atin typeface="Herculanum"/>
                <a:cs typeface="Herculanum"/>
              </a:rPr>
              <a:t>L’argomento!</a:t>
            </a:r>
            <a:endParaRPr lang="it-IT" sz="8000" dirty="0"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7499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Prima di tutto… che cosa è la luce?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592" y="1268760"/>
            <a:ext cx="75565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1472" y="332656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O, più tecnicamente…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pic>
        <p:nvPicPr>
          <p:cNvPr id="7" name="Picture 7" descr="C:\My Documents\EMFIEL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8" y="2492896"/>
            <a:ext cx="9056368" cy="41764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84" y="116632"/>
            <a:ext cx="339868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29544" y="263691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latin typeface="Herculanum"/>
                <a:cs typeface="Herculanum"/>
              </a:rPr>
              <a:t>La velocità!</a:t>
            </a:r>
            <a:endParaRPr lang="it-IT" sz="8000" dirty="0"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39793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3416300"/>
            <a:ext cx="12700" cy="12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1472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3333CC"/>
                </a:solidFill>
                <a:latin typeface="Palatino"/>
                <a:cs typeface="Palatino"/>
              </a:rPr>
              <a:t>La luce viaggia velocemente…</a:t>
            </a:r>
            <a:endParaRPr lang="it-IT" sz="36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7062192" y="2348880"/>
            <a:ext cx="3165475" cy="2965450"/>
            <a:chOff x="3410" y="840"/>
            <a:chExt cx="1994" cy="1868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410" y="840"/>
              <a:ext cx="1388" cy="1321"/>
              <a:chOff x="3061" y="926"/>
              <a:chExt cx="1898" cy="1708"/>
            </a:xfrm>
          </p:grpSpPr>
          <p:sp>
            <p:nvSpPr>
              <p:cNvPr id="28" name="AutoShape 5" descr="White marble"/>
              <p:cNvSpPr>
                <a:spLocks noChangeArrowheads="1"/>
              </p:cNvSpPr>
              <p:nvPr/>
            </p:nvSpPr>
            <p:spPr bwMode="auto">
              <a:xfrm flipH="1">
                <a:off x="3061" y="926"/>
                <a:ext cx="1898" cy="653"/>
              </a:xfrm>
              <a:prstGeom prst="cloudCallout">
                <a:avLst>
                  <a:gd name="adj1" fmla="val -23657"/>
                  <a:gd name="adj2" fmla="val 120440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Times New Roman" charset="0"/>
                </a:endParaRPr>
              </a:p>
            </p:txBody>
          </p:sp>
          <p:sp>
            <p:nvSpPr>
              <p:cNvPr id="29" name="AutoShape 4"/>
              <p:cNvSpPr>
                <a:spLocks noChangeArrowheads="1"/>
              </p:cNvSpPr>
              <p:nvPr/>
            </p:nvSpPr>
            <p:spPr bwMode="auto">
              <a:xfrm>
                <a:off x="3965" y="1350"/>
                <a:ext cx="840" cy="1284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659" y="1354"/>
              <a:ext cx="745" cy="1354"/>
              <a:chOff x="4168" y="976"/>
              <a:chExt cx="1387" cy="3006"/>
            </a:xfrm>
          </p:grpSpPr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 flipH="1">
                <a:off x="4986" y="3688"/>
                <a:ext cx="569" cy="294"/>
              </a:xfrm>
              <a:custGeom>
                <a:avLst/>
                <a:gdLst>
                  <a:gd name="T0" fmla="*/ 284 w 569"/>
                  <a:gd name="T1" fmla="*/ 81 h 454"/>
                  <a:gd name="T2" fmla="*/ 227 w 569"/>
                  <a:gd name="T3" fmla="*/ 166 h 454"/>
                  <a:gd name="T4" fmla="*/ 132 w 569"/>
                  <a:gd name="T5" fmla="*/ 81 h 454"/>
                  <a:gd name="T6" fmla="*/ 0 w 569"/>
                  <a:gd name="T7" fmla="*/ 166 h 454"/>
                  <a:gd name="T8" fmla="*/ 10 w 569"/>
                  <a:gd name="T9" fmla="*/ 251 h 454"/>
                  <a:gd name="T10" fmla="*/ 387 w 569"/>
                  <a:gd name="T11" fmla="*/ 383 h 454"/>
                  <a:gd name="T12" fmla="*/ 557 w 569"/>
                  <a:gd name="T13" fmla="*/ 364 h 454"/>
                  <a:gd name="T14" fmla="*/ 567 w 569"/>
                  <a:gd name="T15" fmla="*/ 327 h 454"/>
                  <a:gd name="T16" fmla="*/ 520 w 569"/>
                  <a:gd name="T17" fmla="*/ 166 h 454"/>
                  <a:gd name="T18" fmla="*/ 454 w 569"/>
                  <a:gd name="T19" fmla="*/ 24 h 454"/>
                  <a:gd name="T20" fmla="*/ 284 w 569"/>
                  <a:gd name="T21" fmla="*/ 8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4390" y="3677"/>
                <a:ext cx="569" cy="294"/>
              </a:xfrm>
              <a:custGeom>
                <a:avLst/>
                <a:gdLst>
                  <a:gd name="T0" fmla="*/ 284 w 569"/>
                  <a:gd name="T1" fmla="*/ 81 h 454"/>
                  <a:gd name="T2" fmla="*/ 227 w 569"/>
                  <a:gd name="T3" fmla="*/ 166 h 454"/>
                  <a:gd name="T4" fmla="*/ 132 w 569"/>
                  <a:gd name="T5" fmla="*/ 81 h 454"/>
                  <a:gd name="T6" fmla="*/ 0 w 569"/>
                  <a:gd name="T7" fmla="*/ 166 h 454"/>
                  <a:gd name="T8" fmla="*/ 10 w 569"/>
                  <a:gd name="T9" fmla="*/ 251 h 454"/>
                  <a:gd name="T10" fmla="*/ 387 w 569"/>
                  <a:gd name="T11" fmla="*/ 383 h 454"/>
                  <a:gd name="T12" fmla="*/ 557 w 569"/>
                  <a:gd name="T13" fmla="*/ 364 h 454"/>
                  <a:gd name="T14" fmla="*/ 567 w 569"/>
                  <a:gd name="T15" fmla="*/ 327 h 454"/>
                  <a:gd name="T16" fmla="*/ 520 w 569"/>
                  <a:gd name="T17" fmla="*/ 166 h 454"/>
                  <a:gd name="T18" fmla="*/ 454 w 569"/>
                  <a:gd name="T19" fmla="*/ 24 h 454"/>
                  <a:gd name="T20" fmla="*/ 284 w 569"/>
                  <a:gd name="T21" fmla="*/ 81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5225" y="2852"/>
                <a:ext cx="294" cy="279"/>
              </a:xfrm>
              <a:custGeom>
                <a:avLst/>
                <a:gdLst>
                  <a:gd name="T0" fmla="*/ 213 w 294"/>
                  <a:gd name="T1" fmla="*/ 0 h 279"/>
                  <a:gd name="T2" fmla="*/ 270 w 294"/>
                  <a:gd name="T3" fmla="*/ 76 h 279"/>
                  <a:gd name="T4" fmla="*/ 270 w 294"/>
                  <a:gd name="T5" fmla="*/ 161 h 279"/>
                  <a:gd name="T6" fmla="*/ 232 w 294"/>
                  <a:gd name="T7" fmla="*/ 151 h 279"/>
                  <a:gd name="T8" fmla="*/ 241 w 294"/>
                  <a:gd name="T9" fmla="*/ 199 h 279"/>
                  <a:gd name="T10" fmla="*/ 232 w 294"/>
                  <a:gd name="T11" fmla="*/ 265 h 279"/>
                  <a:gd name="T12" fmla="*/ 203 w 294"/>
                  <a:gd name="T13" fmla="*/ 274 h 279"/>
                  <a:gd name="T14" fmla="*/ 194 w 294"/>
                  <a:gd name="T15" fmla="*/ 246 h 279"/>
                  <a:gd name="T16" fmla="*/ 166 w 294"/>
                  <a:gd name="T17" fmla="*/ 132 h 279"/>
                  <a:gd name="T18" fmla="*/ 118 w 294"/>
                  <a:gd name="T19" fmla="*/ 265 h 279"/>
                  <a:gd name="T20" fmla="*/ 90 w 294"/>
                  <a:gd name="T21" fmla="*/ 255 h 279"/>
                  <a:gd name="T22" fmla="*/ 81 w 294"/>
                  <a:gd name="T23" fmla="*/ 132 h 279"/>
                  <a:gd name="T24" fmla="*/ 90 w 294"/>
                  <a:gd name="T25" fmla="*/ 161 h 279"/>
                  <a:gd name="T26" fmla="*/ 24 w 294"/>
                  <a:gd name="T27" fmla="*/ 217 h 279"/>
                  <a:gd name="T28" fmla="*/ 5 w 294"/>
                  <a:gd name="T29" fmla="*/ 180 h 279"/>
                  <a:gd name="T30" fmla="*/ 81 w 294"/>
                  <a:gd name="T31" fmla="*/ 29 h 279"/>
                  <a:gd name="T32" fmla="*/ 213 w 294"/>
                  <a:gd name="T33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4" h="279">
                    <a:moveTo>
                      <a:pt x="213" y="0"/>
                    </a:moveTo>
                    <a:cubicBezTo>
                      <a:pt x="226" y="42"/>
                      <a:pt x="246" y="39"/>
                      <a:pt x="270" y="76"/>
                    </a:cubicBezTo>
                    <a:cubicBezTo>
                      <a:pt x="278" y="101"/>
                      <a:pt x="294" y="137"/>
                      <a:pt x="270" y="161"/>
                    </a:cubicBezTo>
                    <a:cubicBezTo>
                      <a:pt x="261" y="170"/>
                      <a:pt x="245" y="154"/>
                      <a:pt x="232" y="151"/>
                    </a:cubicBezTo>
                    <a:cubicBezTo>
                      <a:pt x="204" y="73"/>
                      <a:pt x="236" y="184"/>
                      <a:pt x="241" y="199"/>
                    </a:cubicBezTo>
                    <a:cubicBezTo>
                      <a:pt x="238" y="221"/>
                      <a:pt x="242" y="245"/>
                      <a:pt x="232" y="265"/>
                    </a:cubicBezTo>
                    <a:cubicBezTo>
                      <a:pt x="227" y="274"/>
                      <a:pt x="212" y="279"/>
                      <a:pt x="203" y="274"/>
                    </a:cubicBezTo>
                    <a:cubicBezTo>
                      <a:pt x="194" y="270"/>
                      <a:pt x="197" y="255"/>
                      <a:pt x="194" y="246"/>
                    </a:cubicBezTo>
                    <a:cubicBezTo>
                      <a:pt x="184" y="208"/>
                      <a:pt x="178" y="170"/>
                      <a:pt x="166" y="132"/>
                    </a:cubicBezTo>
                    <a:cubicBezTo>
                      <a:pt x="158" y="198"/>
                      <a:pt x="170" y="231"/>
                      <a:pt x="118" y="265"/>
                    </a:cubicBezTo>
                    <a:cubicBezTo>
                      <a:pt x="109" y="262"/>
                      <a:pt x="93" y="265"/>
                      <a:pt x="90" y="255"/>
                    </a:cubicBezTo>
                    <a:cubicBezTo>
                      <a:pt x="79" y="215"/>
                      <a:pt x="81" y="173"/>
                      <a:pt x="81" y="132"/>
                    </a:cubicBezTo>
                    <a:cubicBezTo>
                      <a:pt x="81" y="122"/>
                      <a:pt x="87" y="151"/>
                      <a:pt x="90" y="161"/>
                    </a:cubicBezTo>
                    <a:cubicBezTo>
                      <a:pt x="76" y="204"/>
                      <a:pt x="61" y="193"/>
                      <a:pt x="24" y="217"/>
                    </a:cubicBezTo>
                    <a:cubicBezTo>
                      <a:pt x="18" y="205"/>
                      <a:pt x="7" y="194"/>
                      <a:pt x="5" y="180"/>
                    </a:cubicBezTo>
                    <a:cubicBezTo>
                      <a:pt x="0" y="137"/>
                      <a:pt x="43" y="54"/>
                      <a:pt x="81" y="29"/>
                    </a:cubicBezTo>
                    <a:cubicBezTo>
                      <a:pt x="118" y="4"/>
                      <a:pt x="171" y="15"/>
                      <a:pt x="213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4168" y="2682"/>
                <a:ext cx="279" cy="302"/>
              </a:xfrm>
              <a:custGeom>
                <a:avLst/>
                <a:gdLst>
                  <a:gd name="T0" fmla="*/ 147 w 279"/>
                  <a:gd name="T1" fmla="*/ 0 h 302"/>
                  <a:gd name="T2" fmla="*/ 33 w 279"/>
                  <a:gd name="T3" fmla="*/ 47 h 302"/>
                  <a:gd name="T4" fmla="*/ 62 w 279"/>
                  <a:gd name="T5" fmla="*/ 113 h 302"/>
                  <a:gd name="T6" fmla="*/ 43 w 279"/>
                  <a:gd name="T7" fmla="*/ 142 h 302"/>
                  <a:gd name="T8" fmla="*/ 15 w 279"/>
                  <a:gd name="T9" fmla="*/ 160 h 302"/>
                  <a:gd name="T10" fmla="*/ 90 w 279"/>
                  <a:gd name="T11" fmla="*/ 208 h 302"/>
                  <a:gd name="T12" fmla="*/ 100 w 279"/>
                  <a:gd name="T13" fmla="*/ 236 h 302"/>
                  <a:gd name="T14" fmla="*/ 166 w 279"/>
                  <a:gd name="T15" fmla="*/ 264 h 302"/>
                  <a:gd name="T16" fmla="*/ 185 w 279"/>
                  <a:gd name="T17" fmla="*/ 283 h 302"/>
                  <a:gd name="T18" fmla="*/ 213 w 279"/>
                  <a:gd name="T19" fmla="*/ 302 h 302"/>
                  <a:gd name="T20" fmla="*/ 269 w 279"/>
                  <a:gd name="T21" fmla="*/ 227 h 302"/>
                  <a:gd name="T22" fmla="*/ 260 w 279"/>
                  <a:gd name="T23" fmla="*/ 28 h 302"/>
                  <a:gd name="T24" fmla="*/ 147 w 279"/>
                  <a:gd name="T2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9" h="302">
                    <a:moveTo>
                      <a:pt x="147" y="0"/>
                    </a:moveTo>
                    <a:cubicBezTo>
                      <a:pt x="107" y="12"/>
                      <a:pt x="74" y="34"/>
                      <a:pt x="33" y="47"/>
                    </a:cubicBezTo>
                    <a:cubicBezTo>
                      <a:pt x="19" y="91"/>
                      <a:pt x="16" y="99"/>
                      <a:pt x="62" y="113"/>
                    </a:cubicBezTo>
                    <a:cubicBezTo>
                      <a:pt x="56" y="123"/>
                      <a:pt x="51" y="134"/>
                      <a:pt x="43" y="142"/>
                    </a:cubicBezTo>
                    <a:cubicBezTo>
                      <a:pt x="35" y="150"/>
                      <a:pt x="19" y="150"/>
                      <a:pt x="15" y="160"/>
                    </a:cubicBezTo>
                    <a:cubicBezTo>
                      <a:pt x="0" y="198"/>
                      <a:pt x="74" y="204"/>
                      <a:pt x="90" y="208"/>
                    </a:cubicBezTo>
                    <a:cubicBezTo>
                      <a:pt x="116" y="134"/>
                      <a:pt x="105" y="219"/>
                      <a:pt x="100" y="236"/>
                    </a:cubicBezTo>
                    <a:cubicBezTo>
                      <a:pt x="113" y="291"/>
                      <a:pt x="118" y="296"/>
                      <a:pt x="166" y="264"/>
                    </a:cubicBezTo>
                    <a:cubicBezTo>
                      <a:pt x="184" y="189"/>
                      <a:pt x="165" y="244"/>
                      <a:pt x="185" y="283"/>
                    </a:cubicBezTo>
                    <a:cubicBezTo>
                      <a:pt x="190" y="293"/>
                      <a:pt x="204" y="296"/>
                      <a:pt x="213" y="302"/>
                    </a:cubicBezTo>
                    <a:cubicBezTo>
                      <a:pt x="271" y="288"/>
                      <a:pt x="256" y="282"/>
                      <a:pt x="269" y="227"/>
                    </a:cubicBezTo>
                    <a:cubicBezTo>
                      <a:pt x="266" y="161"/>
                      <a:pt x="279" y="92"/>
                      <a:pt x="260" y="28"/>
                    </a:cubicBezTo>
                    <a:cubicBezTo>
                      <a:pt x="254" y="9"/>
                      <a:pt x="171" y="0"/>
                      <a:pt x="147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829" y="2014"/>
                <a:ext cx="316" cy="276"/>
              </a:xfrm>
              <a:custGeom>
                <a:avLst/>
                <a:gdLst>
                  <a:gd name="T0" fmla="*/ 9 w 453"/>
                  <a:gd name="T1" fmla="*/ 212 h 392"/>
                  <a:gd name="T2" fmla="*/ 66 w 453"/>
                  <a:gd name="T3" fmla="*/ 174 h 392"/>
                  <a:gd name="T4" fmla="*/ 104 w 453"/>
                  <a:gd name="T5" fmla="*/ 61 h 392"/>
                  <a:gd name="T6" fmla="*/ 132 w 453"/>
                  <a:gd name="T7" fmla="*/ 51 h 392"/>
                  <a:gd name="T8" fmla="*/ 198 w 453"/>
                  <a:gd name="T9" fmla="*/ 42 h 392"/>
                  <a:gd name="T10" fmla="*/ 377 w 453"/>
                  <a:gd name="T11" fmla="*/ 51 h 392"/>
                  <a:gd name="T12" fmla="*/ 425 w 453"/>
                  <a:gd name="T13" fmla="*/ 165 h 392"/>
                  <a:gd name="T14" fmla="*/ 453 w 453"/>
                  <a:gd name="T15" fmla="*/ 259 h 392"/>
                  <a:gd name="T16" fmla="*/ 425 w 453"/>
                  <a:gd name="T17" fmla="*/ 353 h 392"/>
                  <a:gd name="T18" fmla="*/ 330 w 453"/>
                  <a:gd name="T19" fmla="*/ 382 h 392"/>
                  <a:gd name="T20" fmla="*/ 113 w 453"/>
                  <a:gd name="T21" fmla="*/ 344 h 392"/>
                  <a:gd name="T22" fmla="*/ 104 w 453"/>
                  <a:gd name="T23" fmla="*/ 316 h 392"/>
                  <a:gd name="T24" fmla="*/ 47 w 453"/>
                  <a:gd name="T25" fmla="*/ 278 h 392"/>
                  <a:gd name="T26" fmla="*/ 37 w 453"/>
                  <a:gd name="T27" fmla="*/ 250 h 392"/>
                  <a:gd name="T28" fmla="*/ 9 w 453"/>
                  <a:gd name="T29" fmla="*/ 21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3" h="392">
                    <a:moveTo>
                      <a:pt x="9" y="212"/>
                    </a:moveTo>
                    <a:cubicBezTo>
                      <a:pt x="28" y="199"/>
                      <a:pt x="47" y="187"/>
                      <a:pt x="66" y="174"/>
                    </a:cubicBezTo>
                    <a:cubicBezTo>
                      <a:pt x="77" y="167"/>
                      <a:pt x="97" y="81"/>
                      <a:pt x="104" y="61"/>
                    </a:cubicBezTo>
                    <a:cubicBezTo>
                      <a:pt x="107" y="52"/>
                      <a:pt x="122" y="53"/>
                      <a:pt x="132" y="51"/>
                    </a:cubicBezTo>
                    <a:cubicBezTo>
                      <a:pt x="154" y="47"/>
                      <a:pt x="176" y="45"/>
                      <a:pt x="198" y="42"/>
                    </a:cubicBezTo>
                    <a:cubicBezTo>
                      <a:pt x="263" y="19"/>
                      <a:pt x="326" y="0"/>
                      <a:pt x="377" y="51"/>
                    </a:cubicBezTo>
                    <a:cubicBezTo>
                      <a:pt x="392" y="95"/>
                      <a:pt x="400" y="127"/>
                      <a:pt x="425" y="165"/>
                    </a:cubicBezTo>
                    <a:cubicBezTo>
                      <a:pt x="447" y="233"/>
                      <a:pt x="438" y="202"/>
                      <a:pt x="453" y="259"/>
                    </a:cubicBezTo>
                    <a:cubicBezTo>
                      <a:pt x="450" y="271"/>
                      <a:pt x="429" y="352"/>
                      <a:pt x="425" y="353"/>
                    </a:cubicBezTo>
                    <a:cubicBezTo>
                      <a:pt x="356" y="376"/>
                      <a:pt x="387" y="367"/>
                      <a:pt x="330" y="382"/>
                    </a:cubicBezTo>
                    <a:cubicBezTo>
                      <a:pt x="229" y="376"/>
                      <a:pt x="184" y="392"/>
                      <a:pt x="113" y="344"/>
                    </a:cubicBezTo>
                    <a:cubicBezTo>
                      <a:pt x="110" y="335"/>
                      <a:pt x="111" y="323"/>
                      <a:pt x="104" y="316"/>
                    </a:cubicBezTo>
                    <a:cubicBezTo>
                      <a:pt x="88" y="300"/>
                      <a:pt x="47" y="278"/>
                      <a:pt x="47" y="278"/>
                    </a:cubicBezTo>
                    <a:cubicBezTo>
                      <a:pt x="44" y="269"/>
                      <a:pt x="44" y="257"/>
                      <a:pt x="37" y="250"/>
                    </a:cubicBezTo>
                    <a:cubicBezTo>
                      <a:pt x="0" y="213"/>
                      <a:pt x="9" y="272"/>
                      <a:pt x="9" y="212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4605" y="1258"/>
                <a:ext cx="764" cy="799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4763" y="1517"/>
                <a:ext cx="112" cy="1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4790" y="1557"/>
                <a:ext cx="53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5008" y="1519"/>
                <a:ext cx="112" cy="1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5035" y="1559"/>
                <a:ext cx="53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4908" y="1664"/>
                <a:ext cx="53" cy="86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4293" y="2137"/>
                <a:ext cx="1197" cy="889"/>
              </a:xfrm>
              <a:custGeom>
                <a:avLst/>
                <a:gdLst>
                  <a:gd name="T0" fmla="*/ 787 w 1716"/>
                  <a:gd name="T1" fmla="*/ 38 h 1261"/>
                  <a:gd name="T2" fmla="*/ 853 w 1716"/>
                  <a:gd name="T3" fmla="*/ 76 h 1261"/>
                  <a:gd name="T4" fmla="*/ 881 w 1716"/>
                  <a:gd name="T5" fmla="*/ 104 h 1261"/>
                  <a:gd name="T6" fmla="*/ 966 w 1716"/>
                  <a:gd name="T7" fmla="*/ 142 h 1261"/>
                  <a:gd name="T8" fmla="*/ 1127 w 1716"/>
                  <a:gd name="T9" fmla="*/ 132 h 1261"/>
                  <a:gd name="T10" fmla="*/ 1174 w 1716"/>
                  <a:gd name="T11" fmla="*/ 85 h 1261"/>
                  <a:gd name="T12" fmla="*/ 1230 w 1716"/>
                  <a:gd name="T13" fmla="*/ 47 h 1261"/>
                  <a:gd name="T14" fmla="*/ 1363 w 1716"/>
                  <a:gd name="T15" fmla="*/ 9 h 1261"/>
                  <a:gd name="T16" fmla="*/ 1495 w 1716"/>
                  <a:gd name="T17" fmla="*/ 19 h 1261"/>
                  <a:gd name="T18" fmla="*/ 1561 w 1716"/>
                  <a:gd name="T19" fmla="*/ 151 h 1261"/>
                  <a:gd name="T20" fmla="*/ 1589 w 1716"/>
                  <a:gd name="T21" fmla="*/ 425 h 1261"/>
                  <a:gd name="T22" fmla="*/ 1618 w 1716"/>
                  <a:gd name="T23" fmla="*/ 585 h 1261"/>
                  <a:gd name="T24" fmla="*/ 1646 w 1716"/>
                  <a:gd name="T25" fmla="*/ 793 h 1261"/>
                  <a:gd name="T26" fmla="*/ 1703 w 1716"/>
                  <a:gd name="T27" fmla="*/ 1020 h 1261"/>
                  <a:gd name="T28" fmla="*/ 1712 w 1716"/>
                  <a:gd name="T29" fmla="*/ 1058 h 1261"/>
                  <a:gd name="T30" fmla="*/ 1684 w 1716"/>
                  <a:gd name="T31" fmla="*/ 1076 h 1261"/>
                  <a:gd name="T32" fmla="*/ 1561 w 1716"/>
                  <a:gd name="T33" fmla="*/ 1086 h 1261"/>
                  <a:gd name="T34" fmla="*/ 1372 w 1716"/>
                  <a:gd name="T35" fmla="*/ 500 h 1261"/>
                  <a:gd name="T36" fmla="*/ 1334 w 1716"/>
                  <a:gd name="T37" fmla="*/ 406 h 1261"/>
                  <a:gd name="T38" fmla="*/ 1334 w 1716"/>
                  <a:gd name="T39" fmla="*/ 1228 h 1261"/>
                  <a:gd name="T40" fmla="*/ 1230 w 1716"/>
                  <a:gd name="T41" fmla="*/ 1218 h 1261"/>
                  <a:gd name="T42" fmla="*/ 985 w 1716"/>
                  <a:gd name="T43" fmla="*/ 1143 h 1261"/>
                  <a:gd name="T44" fmla="*/ 560 w 1716"/>
                  <a:gd name="T45" fmla="*/ 1143 h 1261"/>
                  <a:gd name="T46" fmla="*/ 569 w 1716"/>
                  <a:gd name="T47" fmla="*/ 1114 h 1261"/>
                  <a:gd name="T48" fmla="*/ 607 w 1716"/>
                  <a:gd name="T49" fmla="*/ 519 h 1261"/>
                  <a:gd name="T50" fmla="*/ 598 w 1716"/>
                  <a:gd name="T51" fmla="*/ 425 h 1261"/>
                  <a:gd name="T52" fmla="*/ 560 w 1716"/>
                  <a:gd name="T53" fmla="*/ 491 h 1261"/>
                  <a:gd name="T54" fmla="*/ 447 w 1716"/>
                  <a:gd name="T55" fmla="*/ 614 h 1261"/>
                  <a:gd name="T56" fmla="*/ 418 w 1716"/>
                  <a:gd name="T57" fmla="*/ 642 h 1261"/>
                  <a:gd name="T58" fmla="*/ 305 w 1716"/>
                  <a:gd name="T59" fmla="*/ 822 h 1261"/>
                  <a:gd name="T60" fmla="*/ 229 w 1716"/>
                  <a:gd name="T61" fmla="*/ 954 h 1261"/>
                  <a:gd name="T62" fmla="*/ 154 w 1716"/>
                  <a:gd name="T63" fmla="*/ 925 h 1261"/>
                  <a:gd name="T64" fmla="*/ 144 w 1716"/>
                  <a:gd name="T65" fmla="*/ 897 h 1261"/>
                  <a:gd name="T66" fmla="*/ 116 w 1716"/>
                  <a:gd name="T67" fmla="*/ 878 h 1261"/>
                  <a:gd name="T68" fmla="*/ 88 w 1716"/>
                  <a:gd name="T69" fmla="*/ 850 h 1261"/>
                  <a:gd name="T70" fmla="*/ 22 w 1716"/>
                  <a:gd name="T71" fmla="*/ 812 h 1261"/>
                  <a:gd name="T72" fmla="*/ 3 w 1716"/>
                  <a:gd name="T73" fmla="*/ 774 h 1261"/>
                  <a:gd name="T74" fmla="*/ 41 w 1716"/>
                  <a:gd name="T75" fmla="*/ 718 h 1261"/>
                  <a:gd name="T76" fmla="*/ 211 w 1716"/>
                  <a:gd name="T77" fmla="*/ 557 h 1261"/>
                  <a:gd name="T78" fmla="*/ 296 w 1716"/>
                  <a:gd name="T79" fmla="*/ 415 h 1261"/>
                  <a:gd name="T80" fmla="*/ 390 w 1716"/>
                  <a:gd name="T81" fmla="*/ 330 h 1261"/>
                  <a:gd name="T82" fmla="*/ 541 w 1716"/>
                  <a:gd name="T83" fmla="*/ 151 h 1261"/>
                  <a:gd name="T84" fmla="*/ 617 w 1716"/>
                  <a:gd name="T85" fmla="*/ 47 h 1261"/>
                  <a:gd name="T86" fmla="*/ 711 w 1716"/>
                  <a:gd name="T87" fmla="*/ 0 h 1261"/>
                  <a:gd name="T88" fmla="*/ 758 w 1716"/>
                  <a:gd name="T89" fmla="*/ 9 h 1261"/>
                  <a:gd name="T90" fmla="*/ 787 w 1716"/>
                  <a:gd name="T91" fmla="*/ 38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16" h="1261">
                    <a:moveTo>
                      <a:pt x="787" y="38"/>
                    </a:moveTo>
                    <a:cubicBezTo>
                      <a:pt x="808" y="52"/>
                      <a:pt x="832" y="61"/>
                      <a:pt x="853" y="76"/>
                    </a:cubicBezTo>
                    <a:cubicBezTo>
                      <a:pt x="864" y="84"/>
                      <a:pt x="871" y="96"/>
                      <a:pt x="881" y="104"/>
                    </a:cubicBezTo>
                    <a:cubicBezTo>
                      <a:pt x="907" y="125"/>
                      <a:pt x="935" y="131"/>
                      <a:pt x="966" y="142"/>
                    </a:cubicBezTo>
                    <a:cubicBezTo>
                      <a:pt x="1020" y="139"/>
                      <a:pt x="1074" y="140"/>
                      <a:pt x="1127" y="132"/>
                    </a:cubicBezTo>
                    <a:cubicBezTo>
                      <a:pt x="1158" y="127"/>
                      <a:pt x="1155" y="102"/>
                      <a:pt x="1174" y="85"/>
                    </a:cubicBezTo>
                    <a:cubicBezTo>
                      <a:pt x="1191" y="70"/>
                      <a:pt x="1211" y="60"/>
                      <a:pt x="1230" y="47"/>
                    </a:cubicBezTo>
                    <a:cubicBezTo>
                      <a:pt x="1268" y="21"/>
                      <a:pt x="1363" y="9"/>
                      <a:pt x="1363" y="9"/>
                    </a:cubicBezTo>
                    <a:cubicBezTo>
                      <a:pt x="1407" y="12"/>
                      <a:pt x="1453" y="6"/>
                      <a:pt x="1495" y="19"/>
                    </a:cubicBezTo>
                    <a:cubicBezTo>
                      <a:pt x="1515" y="25"/>
                      <a:pt x="1554" y="130"/>
                      <a:pt x="1561" y="151"/>
                    </a:cubicBezTo>
                    <a:cubicBezTo>
                      <a:pt x="1573" y="242"/>
                      <a:pt x="1577" y="334"/>
                      <a:pt x="1589" y="425"/>
                    </a:cubicBezTo>
                    <a:cubicBezTo>
                      <a:pt x="1596" y="479"/>
                      <a:pt x="1612" y="531"/>
                      <a:pt x="1618" y="585"/>
                    </a:cubicBezTo>
                    <a:cubicBezTo>
                      <a:pt x="1626" y="654"/>
                      <a:pt x="1623" y="728"/>
                      <a:pt x="1646" y="793"/>
                    </a:cubicBezTo>
                    <a:cubicBezTo>
                      <a:pt x="1656" y="874"/>
                      <a:pt x="1666" y="947"/>
                      <a:pt x="1703" y="1020"/>
                    </a:cubicBezTo>
                    <a:cubicBezTo>
                      <a:pt x="1706" y="1033"/>
                      <a:pt x="1716" y="1046"/>
                      <a:pt x="1712" y="1058"/>
                    </a:cubicBezTo>
                    <a:cubicBezTo>
                      <a:pt x="1708" y="1069"/>
                      <a:pt x="1695" y="1074"/>
                      <a:pt x="1684" y="1076"/>
                    </a:cubicBezTo>
                    <a:cubicBezTo>
                      <a:pt x="1644" y="1083"/>
                      <a:pt x="1602" y="1083"/>
                      <a:pt x="1561" y="1086"/>
                    </a:cubicBezTo>
                    <a:cubicBezTo>
                      <a:pt x="1188" y="1206"/>
                      <a:pt x="1574" y="637"/>
                      <a:pt x="1372" y="500"/>
                    </a:cubicBezTo>
                    <a:cubicBezTo>
                      <a:pt x="1362" y="467"/>
                      <a:pt x="1345" y="438"/>
                      <a:pt x="1334" y="406"/>
                    </a:cubicBezTo>
                    <a:cubicBezTo>
                      <a:pt x="1335" y="463"/>
                      <a:pt x="1358" y="1148"/>
                      <a:pt x="1334" y="1228"/>
                    </a:cubicBezTo>
                    <a:cubicBezTo>
                      <a:pt x="1324" y="1261"/>
                      <a:pt x="1265" y="1222"/>
                      <a:pt x="1230" y="1218"/>
                    </a:cubicBezTo>
                    <a:cubicBezTo>
                      <a:pt x="1144" y="1207"/>
                      <a:pt x="1066" y="1169"/>
                      <a:pt x="985" y="1143"/>
                    </a:cubicBezTo>
                    <a:cubicBezTo>
                      <a:pt x="918" y="1145"/>
                      <a:pt x="647" y="1162"/>
                      <a:pt x="560" y="1143"/>
                    </a:cubicBezTo>
                    <a:cubicBezTo>
                      <a:pt x="550" y="1141"/>
                      <a:pt x="566" y="1124"/>
                      <a:pt x="569" y="1114"/>
                    </a:cubicBezTo>
                    <a:cubicBezTo>
                      <a:pt x="576" y="920"/>
                      <a:pt x="562" y="710"/>
                      <a:pt x="607" y="519"/>
                    </a:cubicBezTo>
                    <a:cubicBezTo>
                      <a:pt x="604" y="488"/>
                      <a:pt x="616" y="451"/>
                      <a:pt x="598" y="425"/>
                    </a:cubicBezTo>
                    <a:cubicBezTo>
                      <a:pt x="584" y="404"/>
                      <a:pt x="561" y="489"/>
                      <a:pt x="560" y="491"/>
                    </a:cubicBezTo>
                    <a:cubicBezTo>
                      <a:pt x="534" y="543"/>
                      <a:pt x="488" y="573"/>
                      <a:pt x="447" y="614"/>
                    </a:cubicBezTo>
                    <a:cubicBezTo>
                      <a:pt x="437" y="624"/>
                      <a:pt x="418" y="642"/>
                      <a:pt x="418" y="642"/>
                    </a:cubicBezTo>
                    <a:cubicBezTo>
                      <a:pt x="386" y="707"/>
                      <a:pt x="341" y="760"/>
                      <a:pt x="305" y="822"/>
                    </a:cubicBezTo>
                    <a:cubicBezTo>
                      <a:pt x="278" y="869"/>
                      <a:pt x="275" y="924"/>
                      <a:pt x="229" y="954"/>
                    </a:cubicBezTo>
                    <a:cubicBezTo>
                      <a:pt x="215" y="949"/>
                      <a:pt x="160" y="930"/>
                      <a:pt x="154" y="925"/>
                    </a:cubicBezTo>
                    <a:cubicBezTo>
                      <a:pt x="146" y="919"/>
                      <a:pt x="150" y="905"/>
                      <a:pt x="144" y="897"/>
                    </a:cubicBezTo>
                    <a:cubicBezTo>
                      <a:pt x="137" y="888"/>
                      <a:pt x="125" y="885"/>
                      <a:pt x="116" y="878"/>
                    </a:cubicBezTo>
                    <a:cubicBezTo>
                      <a:pt x="106" y="870"/>
                      <a:pt x="99" y="858"/>
                      <a:pt x="88" y="850"/>
                    </a:cubicBezTo>
                    <a:cubicBezTo>
                      <a:pt x="67" y="835"/>
                      <a:pt x="43" y="826"/>
                      <a:pt x="22" y="812"/>
                    </a:cubicBezTo>
                    <a:cubicBezTo>
                      <a:pt x="16" y="799"/>
                      <a:pt x="0" y="788"/>
                      <a:pt x="3" y="774"/>
                    </a:cubicBezTo>
                    <a:cubicBezTo>
                      <a:pt x="7" y="752"/>
                      <a:pt x="28" y="737"/>
                      <a:pt x="41" y="718"/>
                    </a:cubicBezTo>
                    <a:cubicBezTo>
                      <a:pt x="80" y="661"/>
                      <a:pt x="156" y="598"/>
                      <a:pt x="211" y="557"/>
                    </a:cubicBezTo>
                    <a:cubicBezTo>
                      <a:pt x="235" y="521"/>
                      <a:pt x="267" y="444"/>
                      <a:pt x="296" y="415"/>
                    </a:cubicBezTo>
                    <a:cubicBezTo>
                      <a:pt x="325" y="386"/>
                      <a:pt x="363" y="357"/>
                      <a:pt x="390" y="330"/>
                    </a:cubicBezTo>
                    <a:cubicBezTo>
                      <a:pt x="445" y="275"/>
                      <a:pt x="475" y="196"/>
                      <a:pt x="541" y="151"/>
                    </a:cubicBezTo>
                    <a:cubicBezTo>
                      <a:pt x="558" y="105"/>
                      <a:pt x="577" y="73"/>
                      <a:pt x="617" y="47"/>
                    </a:cubicBezTo>
                    <a:cubicBezTo>
                      <a:pt x="643" y="6"/>
                      <a:pt x="663" y="9"/>
                      <a:pt x="711" y="0"/>
                    </a:cubicBezTo>
                    <a:cubicBezTo>
                      <a:pt x="727" y="3"/>
                      <a:pt x="745" y="0"/>
                      <a:pt x="758" y="9"/>
                    </a:cubicBezTo>
                    <a:cubicBezTo>
                      <a:pt x="810" y="44"/>
                      <a:pt x="733" y="38"/>
                      <a:pt x="787" y="38"/>
                    </a:cubicBezTo>
                    <a:close/>
                  </a:path>
                </a:pathLst>
              </a:cu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4636" y="2863"/>
                <a:ext cx="680" cy="940"/>
              </a:xfrm>
              <a:custGeom>
                <a:avLst/>
                <a:gdLst>
                  <a:gd name="T0" fmla="*/ 75 w 680"/>
                  <a:gd name="T1" fmla="*/ 83 h 940"/>
                  <a:gd name="T2" fmla="*/ 66 w 680"/>
                  <a:gd name="T3" fmla="*/ 206 h 940"/>
                  <a:gd name="T4" fmla="*/ 56 w 680"/>
                  <a:gd name="T5" fmla="*/ 593 h 940"/>
                  <a:gd name="T6" fmla="*/ 0 w 680"/>
                  <a:gd name="T7" fmla="*/ 848 h 940"/>
                  <a:gd name="T8" fmla="*/ 28 w 680"/>
                  <a:gd name="T9" fmla="*/ 858 h 940"/>
                  <a:gd name="T10" fmla="*/ 293 w 680"/>
                  <a:gd name="T11" fmla="*/ 839 h 940"/>
                  <a:gd name="T12" fmla="*/ 302 w 680"/>
                  <a:gd name="T13" fmla="*/ 773 h 940"/>
                  <a:gd name="T14" fmla="*/ 321 w 680"/>
                  <a:gd name="T15" fmla="*/ 688 h 940"/>
                  <a:gd name="T16" fmla="*/ 330 w 680"/>
                  <a:gd name="T17" fmla="*/ 348 h 940"/>
                  <a:gd name="T18" fmla="*/ 340 w 680"/>
                  <a:gd name="T19" fmla="*/ 376 h 940"/>
                  <a:gd name="T20" fmla="*/ 349 w 680"/>
                  <a:gd name="T21" fmla="*/ 471 h 940"/>
                  <a:gd name="T22" fmla="*/ 368 w 680"/>
                  <a:gd name="T23" fmla="*/ 612 h 940"/>
                  <a:gd name="T24" fmla="*/ 377 w 680"/>
                  <a:gd name="T25" fmla="*/ 924 h 940"/>
                  <a:gd name="T26" fmla="*/ 491 w 680"/>
                  <a:gd name="T27" fmla="*/ 905 h 940"/>
                  <a:gd name="T28" fmla="*/ 547 w 680"/>
                  <a:gd name="T29" fmla="*/ 886 h 940"/>
                  <a:gd name="T30" fmla="*/ 680 w 680"/>
                  <a:gd name="T31" fmla="*/ 886 h 940"/>
                  <a:gd name="T32" fmla="*/ 623 w 680"/>
                  <a:gd name="T33" fmla="*/ 659 h 940"/>
                  <a:gd name="T34" fmla="*/ 557 w 680"/>
                  <a:gd name="T35" fmla="*/ 168 h 940"/>
                  <a:gd name="T36" fmla="*/ 481 w 680"/>
                  <a:gd name="T37" fmla="*/ 46 h 940"/>
                  <a:gd name="T38" fmla="*/ 170 w 680"/>
                  <a:gd name="T39" fmla="*/ 27 h 940"/>
                  <a:gd name="T40" fmla="*/ 94 w 680"/>
                  <a:gd name="T41" fmla="*/ 55 h 940"/>
                  <a:gd name="T42" fmla="*/ 75 w 680"/>
                  <a:gd name="T43" fmla="*/ 83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0" h="940">
                    <a:moveTo>
                      <a:pt x="75" y="83"/>
                    </a:moveTo>
                    <a:cubicBezTo>
                      <a:pt x="72" y="124"/>
                      <a:pt x="68" y="165"/>
                      <a:pt x="66" y="206"/>
                    </a:cubicBezTo>
                    <a:cubicBezTo>
                      <a:pt x="61" y="335"/>
                      <a:pt x="62" y="464"/>
                      <a:pt x="56" y="593"/>
                    </a:cubicBezTo>
                    <a:cubicBezTo>
                      <a:pt x="52" y="675"/>
                      <a:pt x="19" y="767"/>
                      <a:pt x="0" y="848"/>
                    </a:cubicBezTo>
                    <a:cubicBezTo>
                      <a:pt x="9" y="851"/>
                      <a:pt x="18" y="858"/>
                      <a:pt x="28" y="858"/>
                    </a:cubicBezTo>
                    <a:cubicBezTo>
                      <a:pt x="117" y="855"/>
                      <a:pt x="208" y="865"/>
                      <a:pt x="293" y="839"/>
                    </a:cubicBezTo>
                    <a:cubicBezTo>
                      <a:pt x="314" y="832"/>
                      <a:pt x="298" y="795"/>
                      <a:pt x="302" y="773"/>
                    </a:cubicBezTo>
                    <a:cubicBezTo>
                      <a:pt x="307" y="744"/>
                      <a:pt x="315" y="716"/>
                      <a:pt x="321" y="688"/>
                    </a:cubicBezTo>
                    <a:cubicBezTo>
                      <a:pt x="324" y="575"/>
                      <a:pt x="323" y="461"/>
                      <a:pt x="330" y="348"/>
                    </a:cubicBezTo>
                    <a:cubicBezTo>
                      <a:pt x="331" y="338"/>
                      <a:pt x="338" y="366"/>
                      <a:pt x="340" y="376"/>
                    </a:cubicBezTo>
                    <a:cubicBezTo>
                      <a:pt x="345" y="407"/>
                      <a:pt x="346" y="439"/>
                      <a:pt x="349" y="471"/>
                    </a:cubicBezTo>
                    <a:cubicBezTo>
                      <a:pt x="359" y="574"/>
                      <a:pt x="354" y="538"/>
                      <a:pt x="368" y="612"/>
                    </a:cubicBezTo>
                    <a:cubicBezTo>
                      <a:pt x="371" y="716"/>
                      <a:pt x="346" y="825"/>
                      <a:pt x="377" y="924"/>
                    </a:cubicBezTo>
                    <a:cubicBezTo>
                      <a:pt x="382" y="940"/>
                      <a:pt x="467" y="913"/>
                      <a:pt x="491" y="905"/>
                    </a:cubicBezTo>
                    <a:cubicBezTo>
                      <a:pt x="510" y="899"/>
                      <a:pt x="547" y="886"/>
                      <a:pt x="547" y="886"/>
                    </a:cubicBezTo>
                    <a:cubicBezTo>
                      <a:pt x="620" y="900"/>
                      <a:pt x="605" y="911"/>
                      <a:pt x="680" y="886"/>
                    </a:cubicBezTo>
                    <a:cubicBezTo>
                      <a:pt x="664" y="809"/>
                      <a:pt x="646" y="735"/>
                      <a:pt x="623" y="659"/>
                    </a:cubicBezTo>
                    <a:cubicBezTo>
                      <a:pt x="616" y="486"/>
                      <a:pt x="604" y="333"/>
                      <a:pt x="557" y="168"/>
                    </a:cubicBezTo>
                    <a:cubicBezTo>
                      <a:pt x="543" y="119"/>
                      <a:pt x="529" y="69"/>
                      <a:pt x="481" y="46"/>
                    </a:cubicBezTo>
                    <a:cubicBezTo>
                      <a:pt x="388" y="0"/>
                      <a:pt x="274" y="30"/>
                      <a:pt x="170" y="27"/>
                    </a:cubicBezTo>
                    <a:cubicBezTo>
                      <a:pt x="144" y="32"/>
                      <a:pt x="113" y="32"/>
                      <a:pt x="94" y="55"/>
                    </a:cubicBezTo>
                    <a:cubicBezTo>
                      <a:pt x="69" y="86"/>
                      <a:pt x="100" y="83"/>
                      <a:pt x="75" y="83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Freeform 39"/>
              <p:cNvSpPr>
                <a:spLocks/>
              </p:cNvSpPr>
              <p:nvPr/>
            </p:nvSpPr>
            <p:spPr bwMode="auto">
              <a:xfrm>
                <a:off x="4748" y="1462"/>
                <a:ext cx="128" cy="38"/>
              </a:xfrm>
              <a:custGeom>
                <a:avLst/>
                <a:gdLst>
                  <a:gd name="T0" fmla="*/ 0 w 128"/>
                  <a:gd name="T1" fmla="*/ 38 h 38"/>
                  <a:gd name="T2" fmla="*/ 64 w 128"/>
                  <a:gd name="T3" fmla="*/ 2 h 38"/>
                  <a:gd name="T4" fmla="*/ 112 w 128"/>
                  <a:gd name="T5" fmla="*/ 6 h 38"/>
                  <a:gd name="T6" fmla="*/ 128 w 128"/>
                  <a:gd name="T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4996" y="1454"/>
                <a:ext cx="128" cy="38"/>
              </a:xfrm>
              <a:custGeom>
                <a:avLst/>
                <a:gdLst>
                  <a:gd name="T0" fmla="*/ 0 w 128"/>
                  <a:gd name="T1" fmla="*/ 38 h 38"/>
                  <a:gd name="T2" fmla="*/ 64 w 128"/>
                  <a:gd name="T3" fmla="*/ 2 h 38"/>
                  <a:gd name="T4" fmla="*/ 112 w 128"/>
                  <a:gd name="T5" fmla="*/ 6 h 38"/>
                  <a:gd name="T6" fmla="*/ 128 w 128"/>
                  <a:gd name="T7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Oval 41"/>
              <p:cNvSpPr>
                <a:spLocks noChangeArrowheads="1"/>
              </p:cNvSpPr>
              <p:nvPr/>
            </p:nvSpPr>
            <p:spPr bwMode="auto">
              <a:xfrm>
                <a:off x="4904" y="1828"/>
                <a:ext cx="89" cy="11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>
                <a:off x="4492" y="976"/>
                <a:ext cx="1044" cy="673"/>
              </a:xfrm>
              <a:custGeom>
                <a:avLst/>
                <a:gdLst>
                  <a:gd name="T0" fmla="*/ 92 w 1044"/>
                  <a:gd name="T1" fmla="*/ 620 h 673"/>
                  <a:gd name="T2" fmla="*/ 56 w 1044"/>
                  <a:gd name="T3" fmla="*/ 632 h 673"/>
                  <a:gd name="T4" fmla="*/ 92 w 1044"/>
                  <a:gd name="T5" fmla="*/ 584 h 673"/>
                  <a:gd name="T6" fmla="*/ 0 w 1044"/>
                  <a:gd name="T7" fmla="*/ 508 h 673"/>
                  <a:gd name="T8" fmla="*/ 28 w 1044"/>
                  <a:gd name="T9" fmla="*/ 308 h 673"/>
                  <a:gd name="T10" fmla="*/ 144 w 1044"/>
                  <a:gd name="T11" fmla="*/ 344 h 673"/>
                  <a:gd name="T12" fmla="*/ 132 w 1044"/>
                  <a:gd name="T13" fmla="*/ 212 h 673"/>
                  <a:gd name="T14" fmla="*/ 200 w 1044"/>
                  <a:gd name="T15" fmla="*/ 224 h 673"/>
                  <a:gd name="T16" fmla="*/ 256 w 1044"/>
                  <a:gd name="T17" fmla="*/ 288 h 673"/>
                  <a:gd name="T18" fmla="*/ 260 w 1044"/>
                  <a:gd name="T19" fmla="*/ 288 h 673"/>
                  <a:gd name="T20" fmla="*/ 312 w 1044"/>
                  <a:gd name="T21" fmla="*/ 112 h 673"/>
                  <a:gd name="T22" fmla="*/ 376 w 1044"/>
                  <a:gd name="T23" fmla="*/ 240 h 673"/>
                  <a:gd name="T24" fmla="*/ 408 w 1044"/>
                  <a:gd name="T25" fmla="*/ 188 h 673"/>
                  <a:gd name="T26" fmla="*/ 468 w 1044"/>
                  <a:gd name="T27" fmla="*/ 76 h 673"/>
                  <a:gd name="T28" fmla="*/ 496 w 1044"/>
                  <a:gd name="T29" fmla="*/ 12 h 673"/>
                  <a:gd name="T30" fmla="*/ 516 w 1044"/>
                  <a:gd name="T31" fmla="*/ 56 h 673"/>
                  <a:gd name="T32" fmla="*/ 540 w 1044"/>
                  <a:gd name="T33" fmla="*/ 212 h 673"/>
                  <a:gd name="T34" fmla="*/ 688 w 1044"/>
                  <a:gd name="T35" fmla="*/ 44 h 673"/>
                  <a:gd name="T36" fmla="*/ 644 w 1044"/>
                  <a:gd name="T37" fmla="*/ 272 h 673"/>
                  <a:gd name="T38" fmla="*/ 724 w 1044"/>
                  <a:gd name="T39" fmla="*/ 232 h 673"/>
                  <a:gd name="T40" fmla="*/ 880 w 1044"/>
                  <a:gd name="T41" fmla="*/ 200 h 673"/>
                  <a:gd name="T42" fmla="*/ 792 w 1044"/>
                  <a:gd name="T43" fmla="*/ 296 h 673"/>
                  <a:gd name="T44" fmla="*/ 964 w 1044"/>
                  <a:gd name="T45" fmla="*/ 372 h 673"/>
                  <a:gd name="T46" fmla="*/ 932 w 1044"/>
                  <a:gd name="T47" fmla="*/ 424 h 673"/>
                  <a:gd name="T48" fmla="*/ 868 w 1044"/>
                  <a:gd name="T49" fmla="*/ 460 h 673"/>
                  <a:gd name="T50" fmla="*/ 888 w 1044"/>
                  <a:gd name="T51" fmla="*/ 496 h 673"/>
                  <a:gd name="T52" fmla="*/ 1044 w 1044"/>
                  <a:gd name="T53" fmla="*/ 608 h 673"/>
                  <a:gd name="T54" fmla="*/ 904 w 1044"/>
                  <a:gd name="T55" fmla="*/ 584 h 673"/>
                  <a:gd name="T56" fmla="*/ 892 w 1044"/>
                  <a:gd name="T57" fmla="*/ 596 h 673"/>
                  <a:gd name="T58" fmla="*/ 916 w 1044"/>
                  <a:gd name="T59" fmla="*/ 652 h 673"/>
                  <a:gd name="T60" fmla="*/ 932 w 1044"/>
                  <a:gd name="T61" fmla="*/ 672 h 673"/>
                  <a:gd name="T62" fmla="*/ 856 w 1044"/>
                  <a:gd name="T63" fmla="*/ 624 h 673"/>
                  <a:gd name="T64" fmla="*/ 800 w 1044"/>
                  <a:gd name="T65" fmla="*/ 536 h 673"/>
                  <a:gd name="T66" fmla="*/ 680 w 1044"/>
                  <a:gd name="T67" fmla="*/ 396 h 673"/>
                  <a:gd name="T68" fmla="*/ 452 w 1044"/>
                  <a:gd name="T69" fmla="*/ 328 h 673"/>
                  <a:gd name="T70" fmla="*/ 328 w 1044"/>
                  <a:gd name="T71" fmla="*/ 348 h 673"/>
                  <a:gd name="T72" fmla="*/ 208 w 1044"/>
                  <a:gd name="T73" fmla="*/ 460 h 673"/>
                  <a:gd name="T74" fmla="*/ 156 w 1044"/>
                  <a:gd name="T75" fmla="*/ 576 h 673"/>
                  <a:gd name="T76" fmla="*/ 140 w 1044"/>
                  <a:gd name="T77" fmla="*/ 61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44" h="673">
                    <a:moveTo>
                      <a:pt x="140" y="612"/>
                    </a:moveTo>
                    <a:cubicBezTo>
                      <a:pt x="128" y="614"/>
                      <a:pt x="105" y="616"/>
                      <a:pt x="92" y="620"/>
                    </a:cubicBezTo>
                    <a:cubicBezTo>
                      <a:pt x="84" y="622"/>
                      <a:pt x="76" y="625"/>
                      <a:pt x="68" y="628"/>
                    </a:cubicBezTo>
                    <a:cubicBezTo>
                      <a:pt x="64" y="629"/>
                      <a:pt x="56" y="632"/>
                      <a:pt x="56" y="632"/>
                    </a:cubicBezTo>
                    <a:cubicBezTo>
                      <a:pt x="20" y="626"/>
                      <a:pt x="25" y="621"/>
                      <a:pt x="52" y="612"/>
                    </a:cubicBezTo>
                    <a:cubicBezTo>
                      <a:pt x="76" y="594"/>
                      <a:pt x="62" y="604"/>
                      <a:pt x="92" y="584"/>
                    </a:cubicBezTo>
                    <a:cubicBezTo>
                      <a:pt x="96" y="581"/>
                      <a:pt x="104" y="576"/>
                      <a:pt x="104" y="576"/>
                    </a:cubicBezTo>
                    <a:cubicBezTo>
                      <a:pt x="93" y="531"/>
                      <a:pt x="41" y="514"/>
                      <a:pt x="0" y="508"/>
                    </a:cubicBezTo>
                    <a:cubicBezTo>
                      <a:pt x="23" y="473"/>
                      <a:pt x="93" y="474"/>
                      <a:pt x="128" y="472"/>
                    </a:cubicBezTo>
                    <a:cubicBezTo>
                      <a:pt x="111" y="404"/>
                      <a:pt x="49" y="371"/>
                      <a:pt x="28" y="308"/>
                    </a:cubicBezTo>
                    <a:cubicBezTo>
                      <a:pt x="41" y="288"/>
                      <a:pt x="48" y="292"/>
                      <a:pt x="72" y="296"/>
                    </a:cubicBezTo>
                    <a:cubicBezTo>
                      <a:pt x="96" y="312"/>
                      <a:pt x="116" y="335"/>
                      <a:pt x="144" y="344"/>
                    </a:cubicBezTo>
                    <a:cubicBezTo>
                      <a:pt x="164" y="371"/>
                      <a:pt x="163" y="382"/>
                      <a:pt x="176" y="344"/>
                    </a:cubicBezTo>
                    <a:cubicBezTo>
                      <a:pt x="169" y="298"/>
                      <a:pt x="158" y="251"/>
                      <a:pt x="132" y="212"/>
                    </a:cubicBezTo>
                    <a:cubicBezTo>
                      <a:pt x="125" y="185"/>
                      <a:pt x="121" y="158"/>
                      <a:pt x="112" y="132"/>
                    </a:cubicBezTo>
                    <a:cubicBezTo>
                      <a:pt x="152" y="106"/>
                      <a:pt x="181" y="205"/>
                      <a:pt x="200" y="224"/>
                    </a:cubicBezTo>
                    <a:cubicBezTo>
                      <a:pt x="213" y="237"/>
                      <a:pt x="230" y="248"/>
                      <a:pt x="240" y="264"/>
                    </a:cubicBezTo>
                    <a:cubicBezTo>
                      <a:pt x="245" y="272"/>
                      <a:pt x="251" y="280"/>
                      <a:pt x="256" y="288"/>
                    </a:cubicBezTo>
                    <a:cubicBezTo>
                      <a:pt x="259" y="293"/>
                      <a:pt x="258" y="304"/>
                      <a:pt x="264" y="304"/>
                    </a:cubicBezTo>
                    <a:cubicBezTo>
                      <a:pt x="269" y="304"/>
                      <a:pt x="261" y="293"/>
                      <a:pt x="260" y="288"/>
                    </a:cubicBezTo>
                    <a:cubicBezTo>
                      <a:pt x="264" y="224"/>
                      <a:pt x="263" y="23"/>
                      <a:pt x="284" y="16"/>
                    </a:cubicBezTo>
                    <a:cubicBezTo>
                      <a:pt x="308" y="48"/>
                      <a:pt x="300" y="75"/>
                      <a:pt x="312" y="112"/>
                    </a:cubicBezTo>
                    <a:cubicBezTo>
                      <a:pt x="320" y="136"/>
                      <a:pt x="333" y="160"/>
                      <a:pt x="348" y="180"/>
                    </a:cubicBezTo>
                    <a:cubicBezTo>
                      <a:pt x="355" y="200"/>
                      <a:pt x="364" y="222"/>
                      <a:pt x="376" y="240"/>
                    </a:cubicBezTo>
                    <a:cubicBezTo>
                      <a:pt x="381" y="231"/>
                      <a:pt x="382" y="220"/>
                      <a:pt x="388" y="212"/>
                    </a:cubicBezTo>
                    <a:cubicBezTo>
                      <a:pt x="421" y="162"/>
                      <a:pt x="382" y="234"/>
                      <a:pt x="408" y="188"/>
                    </a:cubicBezTo>
                    <a:cubicBezTo>
                      <a:pt x="421" y="165"/>
                      <a:pt x="425" y="143"/>
                      <a:pt x="440" y="120"/>
                    </a:cubicBezTo>
                    <a:cubicBezTo>
                      <a:pt x="450" y="105"/>
                      <a:pt x="458" y="90"/>
                      <a:pt x="468" y="76"/>
                    </a:cubicBezTo>
                    <a:cubicBezTo>
                      <a:pt x="474" y="68"/>
                      <a:pt x="484" y="52"/>
                      <a:pt x="484" y="52"/>
                    </a:cubicBezTo>
                    <a:cubicBezTo>
                      <a:pt x="490" y="28"/>
                      <a:pt x="486" y="41"/>
                      <a:pt x="496" y="12"/>
                    </a:cubicBezTo>
                    <a:cubicBezTo>
                      <a:pt x="497" y="8"/>
                      <a:pt x="500" y="0"/>
                      <a:pt x="500" y="0"/>
                    </a:cubicBezTo>
                    <a:cubicBezTo>
                      <a:pt x="512" y="17"/>
                      <a:pt x="511" y="36"/>
                      <a:pt x="516" y="56"/>
                    </a:cubicBezTo>
                    <a:cubicBezTo>
                      <a:pt x="519" y="117"/>
                      <a:pt x="518" y="179"/>
                      <a:pt x="524" y="240"/>
                    </a:cubicBezTo>
                    <a:cubicBezTo>
                      <a:pt x="525" y="251"/>
                      <a:pt x="535" y="221"/>
                      <a:pt x="540" y="212"/>
                    </a:cubicBezTo>
                    <a:cubicBezTo>
                      <a:pt x="549" y="197"/>
                      <a:pt x="556" y="179"/>
                      <a:pt x="564" y="164"/>
                    </a:cubicBezTo>
                    <a:cubicBezTo>
                      <a:pt x="593" y="107"/>
                      <a:pt x="619" y="55"/>
                      <a:pt x="688" y="44"/>
                    </a:cubicBezTo>
                    <a:cubicBezTo>
                      <a:pt x="696" y="76"/>
                      <a:pt x="673" y="140"/>
                      <a:pt x="652" y="168"/>
                    </a:cubicBezTo>
                    <a:cubicBezTo>
                      <a:pt x="643" y="204"/>
                      <a:pt x="637" y="223"/>
                      <a:pt x="644" y="272"/>
                    </a:cubicBezTo>
                    <a:cubicBezTo>
                      <a:pt x="645" y="277"/>
                      <a:pt x="655" y="270"/>
                      <a:pt x="660" y="268"/>
                    </a:cubicBezTo>
                    <a:cubicBezTo>
                      <a:pt x="686" y="257"/>
                      <a:pt x="700" y="247"/>
                      <a:pt x="724" y="232"/>
                    </a:cubicBezTo>
                    <a:cubicBezTo>
                      <a:pt x="746" y="218"/>
                      <a:pt x="821" y="197"/>
                      <a:pt x="848" y="192"/>
                    </a:cubicBezTo>
                    <a:cubicBezTo>
                      <a:pt x="859" y="195"/>
                      <a:pt x="871" y="194"/>
                      <a:pt x="880" y="200"/>
                    </a:cubicBezTo>
                    <a:cubicBezTo>
                      <a:pt x="881" y="201"/>
                      <a:pt x="866" y="234"/>
                      <a:pt x="864" y="236"/>
                    </a:cubicBezTo>
                    <a:cubicBezTo>
                      <a:pt x="845" y="259"/>
                      <a:pt x="812" y="273"/>
                      <a:pt x="792" y="296"/>
                    </a:cubicBezTo>
                    <a:cubicBezTo>
                      <a:pt x="774" y="316"/>
                      <a:pt x="767" y="337"/>
                      <a:pt x="756" y="360"/>
                    </a:cubicBezTo>
                    <a:cubicBezTo>
                      <a:pt x="842" y="389"/>
                      <a:pt x="744" y="359"/>
                      <a:pt x="964" y="372"/>
                    </a:cubicBezTo>
                    <a:cubicBezTo>
                      <a:pt x="978" y="373"/>
                      <a:pt x="1010" y="390"/>
                      <a:pt x="1024" y="396"/>
                    </a:cubicBezTo>
                    <a:cubicBezTo>
                      <a:pt x="993" y="406"/>
                      <a:pt x="964" y="416"/>
                      <a:pt x="932" y="424"/>
                    </a:cubicBezTo>
                    <a:cubicBezTo>
                      <a:pt x="921" y="427"/>
                      <a:pt x="900" y="432"/>
                      <a:pt x="900" y="432"/>
                    </a:cubicBezTo>
                    <a:cubicBezTo>
                      <a:pt x="872" y="451"/>
                      <a:pt x="881" y="440"/>
                      <a:pt x="868" y="460"/>
                    </a:cubicBezTo>
                    <a:cubicBezTo>
                      <a:pt x="866" y="469"/>
                      <a:pt x="854" y="480"/>
                      <a:pt x="860" y="488"/>
                    </a:cubicBezTo>
                    <a:cubicBezTo>
                      <a:pt x="866" y="496"/>
                      <a:pt x="879" y="491"/>
                      <a:pt x="888" y="496"/>
                    </a:cubicBezTo>
                    <a:cubicBezTo>
                      <a:pt x="912" y="509"/>
                      <a:pt x="937" y="521"/>
                      <a:pt x="960" y="536"/>
                    </a:cubicBezTo>
                    <a:cubicBezTo>
                      <a:pt x="994" y="559"/>
                      <a:pt x="1013" y="587"/>
                      <a:pt x="1044" y="608"/>
                    </a:cubicBezTo>
                    <a:cubicBezTo>
                      <a:pt x="1028" y="612"/>
                      <a:pt x="996" y="604"/>
                      <a:pt x="996" y="604"/>
                    </a:cubicBezTo>
                    <a:cubicBezTo>
                      <a:pt x="969" y="586"/>
                      <a:pt x="936" y="587"/>
                      <a:pt x="904" y="584"/>
                    </a:cubicBezTo>
                    <a:cubicBezTo>
                      <a:pt x="896" y="585"/>
                      <a:pt x="886" y="582"/>
                      <a:pt x="880" y="588"/>
                    </a:cubicBezTo>
                    <a:cubicBezTo>
                      <a:pt x="877" y="591"/>
                      <a:pt x="889" y="592"/>
                      <a:pt x="892" y="596"/>
                    </a:cubicBezTo>
                    <a:cubicBezTo>
                      <a:pt x="903" y="609"/>
                      <a:pt x="898" y="614"/>
                      <a:pt x="904" y="628"/>
                    </a:cubicBezTo>
                    <a:cubicBezTo>
                      <a:pt x="907" y="636"/>
                      <a:pt x="911" y="644"/>
                      <a:pt x="916" y="652"/>
                    </a:cubicBezTo>
                    <a:cubicBezTo>
                      <a:pt x="919" y="658"/>
                      <a:pt x="924" y="663"/>
                      <a:pt x="928" y="668"/>
                    </a:cubicBezTo>
                    <a:cubicBezTo>
                      <a:pt x="929" y="669"/>
                      <a:pt x="934" y="673"/>
                      <a:pt x="932" y="672"/>
                    </a:cubicBezTo>
                    <a:cubicBezTo>
                      <a:pt x="897" y="645"/>
                      <a:pt x="913" y="652"/>
                      <a:pt x="888" y="644"/>
                    </a:cubicBezTo>
                    <a:cubicBezTo>
                      <a:pt x="878" y="636"/>
                      <a:pt x="865" y="633"/>
                      <a:pt x="856" y="624"/>
                    </a:cubicBezTo>
                    <a:cubicBezTo>
                      <a:pt x="847" y="615"/>
                      <a:pt x="833" y="593"/>
                      <a:pt x="824" y="580"/>
                    </a:cubicBezTo>
                    <a:cubicBezTo>
                      <a:pt x="819" y="561"/>
                      <a:pt x="812" y="552"/>
                      <a:pt x="800" y="536"/>
                    </a:cubicBezTo>
                    <a:cubicBezTo>
                      <a:pt x="784" y="489"/>
                      <a:pt x="749" y="465"/>
                      <a:pt x="716" y="432"/>
                    </a:cubicBezTo>
                    <a:cubicBezTo>
                      <a:pt x="704" y="420"/>
                      <a:pt x="697" y="403"/>
                      <a:pt x="680" y="396"/>
                    </a:cubicBezTo>
                    <a:cubicBezTo>
                      <a:pt x="667" y="391"/>
                      <a:pt x="653" y="388"/>
                      <a:pt x="640" y="384"/>
                    </a:cubicBezTo>
                    <a:cubicBezTo>
                      <a:pt x="589" y="346"/>
                      <a:pt x="513" y="340"/>
                      <a:pt x="452" y="328"/>
                    </a:cubicBezTo>
                    <a:cubicBezTo>
                      <a:pt x="419" y="329"/>
                      <a:pt x="385" y="327"/>
                      <a:pt x="352" y="332"/>
                    </a:cubicBezTo>
                    <a:cubicBezTo>
                      <a:pt x="343" y="334"/>
                      <a:pt x="328" y="348"/>
                      <a:pt x="328" y="348"/>
                    </a:cubicBezTo>
                    <a:cubicBezTo>
                      <a:pt x="313" y="370"/>
                      <a:pt x="296" y="395"/>
                      <a:pt x="276" y="412"/>
                    </a:cubicBezTo>
                    <a:cubicBezTo>
                      <a:pt x="252" y="432"/>
                      <a:pt x="227" y="434"/>
                      <a:pt x="208" y="460"/>
                    </a:cubicBezTo>
                    <a:cubicBezTo>
                      <a:pt x="199" y="488"/>
                      <a:pt x="204" y="516"/>
                      <a:pt x="184" y="540"/>
                    </a:cubicBezTo>
                    <a:cubicBezTo>
                      <a:pt x="174" y="552"/>
                      <a:pt x="156" y="576"/>
                      <a:pt x="156" y="576"/>
                    </a:cubicBezTo>
                    <a:cubicBezTo>
                      <a:pt x="156" y="577"/>
                      <a:pt x="150" y="601"/>
                      <a:pt x="148" y="604"/>
                    </a:cubicBezTo>
                    <a:cubicBezTo>
                      <a:pt x="141" y="613"/>
                      <a:pt x="129" y="612"/>
                      <a:pt x="140" y="612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0" name="CasellaDiTesto 29"/>
          <p:cNvSpPr txBox="1"/>
          <p:nvPr/>
        </p:nvSpPr>
        <p:spPr>
          <a:xfrm>
            <a:off x="221432" y="1772816"/>
            <a:ext cx="67687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È esperienza comune che il lampo è visibile ben prima del tuono ad esso associato.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Lo stesso fenomeno è </a:t>
            </a:r>
            <a:r>
              <a:rPr lang="it-IT" sz="2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percebile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 con l’esplosione di, per esempio, un colpo di pistola.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Per secoli, in realtà, è stato considerato possibile che la luce si propagasse </a:t>
            </a:r>
            <a:r>
              <a:rPr lang="it-IT" sz="2800" b="1" dirty="0" err="1" smtClean="0">
                <a:solidFill>
                  <a:srgbClr val="3333CC"/>
                </a:solidFill>
                <a:latin typeface="Palatino"/>
                <a:cs typeface="Palatino"/>
              </a:rPr>
              <a:t>instantaneamente</a:t>
            </a:r>
            <a:r>
              <a:rPr lang="it-IT" sz="2800" b="1" dirty="0" smtClean="0">
                <a:solidFill>
                  <a:srgbClr val="3333CC"/>
                </a:solidFill>
                <a:latin typeface="Palatino"/>
                <a:cs typeface="Palatino"/>
              </a:rPr>
              <a:t>, ovvero a velocità infinita.</a:t>
            </a:r>
            <a:endParaRPr lang="it-IT" sz="2800" b="1" dirty="0">
              <a:solidFill>
                <a:srgbClr val="3333CC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387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155">
        <p14:ripple/>
      </p:transition>
    </mc:Choice>
    <mc:Fallback xmlns="" xmlns:mv="urn:schemas-microsoft-com:mac:vml">
      <p:transition spd="slow" advTm="881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16070</TotalTime>
  <Words>609</Words>
  <Application>Microsoft Macintosh PowerPoint</Application>
  <PresentationFormat>Personalizzato</PresentationFormat>
  <Paragraphs>106</Paragraphs>
  <Slides>34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Struttura predefinita</vt:lpstr>
      <vt:lpstr>Clip</vt:lpstr>
      <vt:lpstr>Document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INAF - Osservatorio Astronomico di Brera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origin of cosmic acceleration using galaxy redshift-space distortions</dc:title>
  <dc:creator>Luigi  Guzzo</dc:creator>
  <cp:lastModifiedBy>Stefano Covino</cp:lastModifiedBy>
  <cp:revision>491</cp:revision>
  <cp:lastPrinted>2008-12-01T13:32:10Z</cp:lastPrinted>
  <dcterms:created xsi:type="dcterms:W3CDTF">2012-03-29T09:31:09Z</dcterms:created>
  <dcterms:modified xsi:type="dcterms:W3CDTF">2012-04-12T13:53:58Z</dcterms:modified>
</cp:coreProperties>
</file>