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8.xml" ContentType="application/vnd.openxmlformats-officedocument.presentationml.notesSlide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7.xml" ContentType="application/vnd.openxmlformats-officedocument.presentationml.notesSlide+xml"/>
  <Override PartName="/docProps/app.xml" ContentType="application/vnd.openxmlformats-officedocument.extended-properties+xml"/>
  <Override PartName="/ppt/notesSlides/notesSlide32.xml" ContentType="application/vnd.openxmlformats-officedocument.presentationml.notes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notesSlides/notesSlide16.xml" ContentType="application/vnd.openxmlformats-officedocument.presentationml.notesSlide+xml"/>
  <Override PartName="/ppt/notesSlides/notesSlide21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29.xml" ContentType="application/vnd.openxmlformats-officedocument.presentationml.notes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Override PartName="/ppt/notesSlides/notesSlide7.xml" ContentType="application/vnd.openxmlformats-officedocument.presentationml.notesSlide+xml"/>
  <Override PartName="/ppt/notesSlides/notesSlide15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4.xml" ContentType="application/vnd.openxmlformats-officedocument.presentationml.notesSlide+xml"/>
  <Default Extension="mov" ContentType="video/unknown"/>
  <Override PartName="/ppt/notesSlides/notesSlide19.xml" ContentType="application/vnd.openxmlformats-officedocument.presentationml.notes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Slides/notesSlide17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Default Extension="mp4" ContentType="video/unknown"/>
  <Override PartName="/ppt/slideLayouts/slideLayout4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Default Extension="flv" ContentType="video/unknown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3.xml" ContentType="application/vnd.openxmlformats-officedocument.presentationml.slide+xml"/>
  <Override PartName="/ppt/presProps.xml" ContentType="application/vnd.openxmlformats-officedocument.presentationml.presProps+xml"/>
  <Default Extension="jpeg" ContentType="image/jpeg"/>
  <Override PartName="/ppt/notesSlides/notesSlide18.xml" ContentType="application/vnd.openxmlformats-officedocument.presentationml.notesSlide+xml"/>
  <Override PartName="/ppt/notesSlides/notesSlide3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27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slides/slide31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Override PartName="/ppt/notesSlides/notesSlide10.xml" ContentType="application/vnd.openxmlformats-officedocument.presentationml.notesSlide+xml"/>
  <Default Extension="rels" ContentType="application/vnd.openxmlformats-package.relationships+xml"/>
  <Override PartName="/ppt/slides/slide9.xml" ContentType="application/vnd.openxmlformats-officedocument.presentationml.slide+xml"/>
  <Override PartName="/ppt/notesSlides/notesSlide24.xml" ContentType="application/vnd.openxmlformats-officedocument.presentationml.notesSlide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Default Extension="gif" ContentType="image/gif"/>
  <Override PartName="/ppt/notesSlides/notesSlide20.xml" ContentType="application/vnd.openxmlformats-officedocument.presentationml.notesSlide+xml"/>
  <Override PartName="/ppt/slides/slide19.xml" ContentType="application/vnd.openxmlformats-officedocument.presentationml.slide+xml"/>
  <Override PartName="/ppt/slides/slide12.xml" ContentType="application/vnd.openxmlformats-officedocument.presentationml.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notesMasterIdLst>
    <p:notesMasterId r:id="rId35"/>
  </p:notesMasterIdLst>
  <p:sldIdLst>
    <p:sldId id="316" r:id="rId2"/>
    <p:sldId id="314" r:id="rId3"/>
    <p:sldId id="318" r:id="rId4"/>
    <p:sldId id="319" r:id="rId5"/>
    <p:sldId id="321" r:id="rId6"/>
    <p:sldId id="324" r:id="rId7"/>
    <p:sldId id="325" r:id="rId8"/>
    <p:sldId id="322" r:id="rId9"/>
    <p:sldId id="323" r:id="rId10"/>
    <p:sldId id="326" r:id="rId11"/>
    <p:sldId id="327" r:id="rId12"/>
    <p:sldId id="328" r:id="rId13"/>
    <p:sldId id="329" r:id="rId14"/>
    <p:sldId id="331" r:id="rId15"/>
    <p:sldId id="333" r:id="rId16"/>
    <p:sldId id="330" r:id="rId17"/>
    <p:sldId id="334" r:id="rId18"/>
    <p:sldId id="332" r:id="rId19"/>
    <p:sldId id="335" r:id="rId20"/>
    <p:sldId id="336" r:id="rId21"/>
    <p:sldId id="337" r:id="rId22"/>
    <p:sldId id="338" r:id="rId23"/>
    <p:sldId id="340" r:id="rId24"/>
    <p:sldId id="341" r:id="rId25"/>
    <p:sldId id="339" r:id="rId26"/>
    <p:sldId id="348" r:id="rId27"/>
    <p:sldId id="343" r:id="rId28"/>
    <p:sldId id="347" r:id="rId29"/>
    <p:sldId id="345" r:id="rId30"/>
    <p:sldId id="344" r:id="rId31"/>
    <p:sldId id="346" r:id="rId32"/>
    <p:sldId id="349" r:id="rId33"/>
    <p:sldId id="350" r:id="rId34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  <a:srgbClr val="FF0000"/>
        </p14:laserClr>
      </p:ext>
      <p:ext uri="{2FDB2607-1784-4EEB-B798-7EB5836EED8A}">
        <p14:showMediaCtrls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  </p:ext>
    </p:extLst>
  </p:showPr>
  <p:clrMru>
    <a:srgbClr val="00FFFF"/>
    <a:srgbClr val="66FF33"/>
    <a:srgbClr val="FF3300"/>
    <a:srgbClr val="FFFF00"/>
    <a:srgbClr val="33CCFF"/>
  </p:clrMru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 showComments="0">
  <p:normalViewPr>
    <p:restoredLeft sz="19413" autoAdjust="0"/>
    <p:restoredTop sz="97183" autoAdjust="0"/>
  </p:normalViewPr>
  <p:slideViewPr>
    <p:cSldViewPr>
      <p:cViewPr>
        <p:scale>
          <a:sx n="66" d="100"/>
          <a:sy n="66" d="100"/>
        </p:scale>
        <p:origin x="-1104" y="-2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5" Type="http://schemas.openxmlformats.org/officeDocument/2006/relationships/notesMaster" Target="notesMasters/notesMaster1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39" Type="http://schemas.openxmlformats.org/officeDocument/2006/relationships/theme" Target="theme/theme1.xml"/><Relationship Id="rId40" Type="http://schemas.openxmlformats.org/officeDocument/2006/relationships/tableStyles" Target="tableStyles.xml"/><Relationship Id="rId7" Type="http://schemas.openxmlformats.org/officeDocument/2006/relationships/slide" Target="slides/slide6.xml"/><Relationship Id="rId36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38" Type="http://schemas.openxmlformats.org/officeDocument/2006/relationships/viewProps" Target="viewProps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a typeface="+mn-ea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0AAF7580-2E34-1A40-9637-35BC714CCF8A}" type="datetimeFigureOut">
              <a:rPr lang="it-IT"/>
              <a:pPr/>
              <a:t>2/13/13</a:t>
            </a:fld>
            <a:endParaRPr lang="it-IT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1"/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45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a typeface="+mn-ea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5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A5EB27E0-85B8-AE4B-8264-A6B3D82421BC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619803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endParaRPr lang="it-IT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endParaRPr lang="it-IT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endParaRPr lang="it-IT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endParaRPr lang="it-IT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endParaRPr lang="it-IT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endParaRPr lang="it-IT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endParaRPr lang="it-IT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endParaRPr lang="it-IT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endParaRPr lang="it-IT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endParaRPr lang="it-IT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endParaRPr lang="it-IT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endParaRPr lang="it-IT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endParaRPr lang="it-IT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endParaRPr lang="it-IT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endParaRPr lang="it-IT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endParaRPr lang="it-IT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endParaRPr lang="it-IT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endParaRPr lang="it-IT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endParaRPr lang="it-IT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endParaRPr lang="it-IT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endParaRPr lang="it-IT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endParaRPr lang="it-IT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endParaRPr lang="it-IT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endParaRPr lang="it-IT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endParaRPr lang="it-IT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endParaRPr lang="it-IT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endParaRPr lang="it-IT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endParaRPr lang="it-IT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endParaRPr lang="it-IT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endParaRPr lang="it-IT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endParaRPr lang="it-IT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endParaRPr lang="it-IT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endParaRPr lang="it-IT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52EA6B-5B1D-5047-9A8B-FBBE78EF7B94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23183055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400" advTm="0">
        <p14:ripple/>
      </p:transition>
    </mc:Choice>
    <mc:Fallback>
      <p:transition spd="slow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7B87EE-7118-F549-B360-174DC53DC334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9623821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400" advTm="0">
        <p14:ripple/>
      </p:transition>
    </mc:Choice>
    <mc:Fallback>
      <p:transition spd="slow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6E9EA3-0A44-5A4D-BC8F-80352122614B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22463853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400" advTm="0">
        <p14:ripple/>
      </p:transition>
    </mc:Choice>
    <mc:Fallback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4E0544-A66F-C04A-9DE7-61746C82BC3B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57821144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400" advTm="0">
        <p14:ripple/>
      </p:transition>
    </mc:Choice>
    <mc:Fallback>
      <p:transition spd="slow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FB8171-0CC3-444D-85C4-651CBE7F051F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57417054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400" advTm="0">
        <p14:ripple/>
      </p:transition>
    </mc:Choice>
    <mc:Fallback>
      <p:transition spd="slow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3A965F-2E12-E64C-A88C-EF043DD08A2E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72106894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400" advTm="0">
        <p14:ripple/>
      </p:transition>
    </mc:Choice>
    <mc:Fallback>
      <p:transition spd="slow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87DCF2-82E9-6942-BA34-5D2D03546E2D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24079954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400" advTm="0">
        <p14:ripple/>
      </p:transition>
    </mc:Choice>
    <mc:Fallback>
      <p:transition spd="slow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48C25F-0957-DE4E-AA61-C4AE30B640C0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37645236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400" advTm="0">
        <p14:ripple/>
      </p:transition>
    </mc:Choice>
    <mc:Fallback>
      <p:transition spd="slow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FB686F-6EEE-1441-B8AD-67CABCDC8601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69597680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400" advTm="0">
        <p14:ripple/>
      </p:transition>
    </mc:Choice>
    <mc:Fallback>
      <p:transition spd="slow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845DDC-16F6-0646-A176-E23D9FAACD00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14847195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400" advTm="0">
        <p14:ripple/>
      </p:transition>
    </mc:Choice>
    <mc:Fallback>
      <p:transition spd="slow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3A809F-9611-8248-832B-4C404E0A2A19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68176909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400" advTm="0">
        <p14:ripple/>
      </p:transition>
    </mc:Choice>
    <mc:Fallback>
      <p:transition spd="slow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Verdan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Verdan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Verdana" charset="0"/>
              </a:defRPr>
            </a:lvl1pPr>
          </a:lstStyle>
          <a:p>
            <a:fld id="{222EA171-C009-3D4A-A2BB-F905C61BE682}" type="slidenum">
              <a:rPr lang="it-IT"/>
              <a:pPr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400" advTm="0">
        <p14:ripple/>
      </p:transition>
    </mc:Choice>
    <mc:Fallback>
      <p:transition spd="slow" advTm="0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Verdana" pitchFamily="34" charset="0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Verdana" pitchFamily="34" charset="0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Verdana" pitchFamily="34" charset="0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Verdana" pitchFamily="34" charset="0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Verdana" pitchFamily="34" charset="0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image" Target="../media/image26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png"/><Relationship Id="rId5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4" Type="http://schemas.microsoft.com/office/2007/relationships/media" Target="../media/media1.mov"/><Relationship Id="rId1" Type="http://schemas.openxmlformats.org/officeDocument/2006/relationships/video" Target="../media/media1.mov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2.xml"/><Relationship Id="rId5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image" Target="../media/image28.png"/><Relationship Id="rId4" Type="http://schemas.openxmlformats.org/officeDocument/2006/relationships/image" Target="../media/image27.png"/><Relationship Id="rId1" Type="http://schemas.openxmlformats.org/officeDocument/2006/relationships/video" Target="../media/media4.flv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20.xml"/><Relationship Id="rId5" Type="http://schemas.microsoft.com/office/2007/relationships/media" Target="../media/media4.flv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image" Target="../media/image34.png"/><Relationship Id="rId4" Type="http://schemas.openxmlformats.org/officeDocument/2006/relationships/image" Target="../media/image33.png"/><Relationship Id="rId1" Type="http://schemas.openxmlformats.org/officeDocument/2006/relationships/video" Target="../media/media5.flv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26.xml"/><Relationship Id="rId5" Type="http://schemas.microsoft.com/office/2007/relationships/media" Target="../media/media5.flv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image" Target="../media/image41.jpeg"/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8.jpeg"/><Relationship Id="rId5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image" Target="../media/image7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5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4" Type="http://schemas.openxmlformats.org/officeDocument/2006/relationships/notesSlide" Target="../notesSlides/notesSlide5.xml"/><Relationship Id="rId5" Type="http://schemas.microsoft.com/office/2007/relationships/media" Target="../media/media2.mp4"/><Relationship Id="rId7" Type="http://schemas.microsoft.com/office/2007/relationships/media" Target="../media/media3.mp4"/><Relationship Id="rId1" Type="http://schemas.openxmlformats.org/officeDocument/2006/relationships/video" Target="../media/media2.mp4"/><Relationship Id="rId2" Type="http://schemas.openxmlformats.org/officeDocument/2006/relationships/video" Target="../media/media3.mp4"/><Relationship Id="rId3" Type="http://schemas.openxmlformats.org/officeDocument/2006/relationships/slideLayout" Target="../slideLayouts/slideLayout7.xml"/><Relationship Id="rId6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4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8"/>
          <p:cNvSpPr txBox="1">
            <a:spLocks noChangeArrowheads="1"/>
          </p:cNvSpPr>
          <p:nvPr/>
        </p:nvSpPr>
        <p:spPr bwMode="auto">
          <a:xfrm>
            <a:off x="2411413" y="188913"/>
            <a:ext cx="42481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1600" b="1">
                <a:latin typeface="Verdana" charset="0"/>
              </a:rPr>
              <a:t>Istituto Nazionale di Astrofisica</a:t>
            </a:r>
          </a:p>
        </p:txBody>
      </p:sp>
      <p:sp>
        <p:nvSpPr>
          <p:cNvPr id="2051" name="Text Box 9"/>
          <p:cNvSpPr txBox="1">
            <a:spLocks noChangeArrowheads="1"/>
          </p:cNvSpPr>
          <p:nvPr/>
        </p:nvSpPr>
        <p:spPr bwMode="auto">
          <a:xfrm>
            <a:off x="2244725" y="800100"/>
            <a:ext cx="46307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>
                <a:latin typeface="Verdana" charset="0"/>
              </a:rPr>
              <a:t>Osservatorio astronomico di Brera</a:t>
            </a:r>
          </a:p>
        </p:txBody>
      </p:sp>
      <p:sp>
        <p:nvSpPr>
          <p:cNvPr id="2052" name="Text Box 10"/>
          <p:cNvSpPr txBox="1">
            <a:spLocks noChangeArrowheads="1"/>
          </p:cNvSpPr>
          <p:nvPr/>
        </p:nvSpPr>
        <p:spPr bwMode="auto">
          <a:xfrm>
            <a:off x="163513" y="1671638"/>
            <a:ext cx="22939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i="1">
                <a:solidFill>
                  <a:schemeClr val="bg1"/>
                </a:solidFill>
                <a:latin typeface="Verdana" charset="0"/>
                <a:cs typeface="Calibri" charset="0"/>
              </a:rPr>
              <a:t>Universo in fiore</a:t>
            </a:r>
          </a:p>
        </p:txBody>
      </p:sp>
      <p:sp>
        <p:nvSpPr>
          <p:cNvPr id="2053" name="Text Box 11"/>
          <p:cNvSpPr txBox="1">
            <a:spLocks noChangeArrowheads="1"/>
          </p:cNvSpPr>
          <p:nvPr/>
        </p:nvSpPr>
        <p:spPr bwMode="auto">
          <a:xfrm>
            <a:off x="7956376" y="6381328"/>
            <a:ext cx="103022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1100" dirty="0" smtClean="0">
                <a:solidFill>
                  <a:schemeClr val="bg1"/>
                </a:solidFill>
                <a:latin typeface="Verdana" charset="0"/>
                <a:cs typeface="Calibri" charset="0"/>
              </a:rPr>
              <a:t>13/02/2012</a:t>
            </a:r>
            <a:endParaRPr lang="it-IT" sz="1100" dirty="0">
              <a:solidFill>
                <a:schemeClr val="bg1"/>
              </a:solidFill>
              <a:latin typeface="Verdana" charset="0"/>
              <a:cs typeface="Calibri" charset="0"/>
            </a:endParaRPr>
          </a:p>
        </p:txBody>
      </p:sp>
      <p:sp>
        <p:nvSpPr>
          <p:cNvPr id="14" name="Text Box 41"/>
          <p:cNvSpPr txBox="1">
            <a:spLocks noChangeArrowheads="1"/>
          </p:cNvSpPr>
          <p:nvPr/>
        </p:nvSpPr>
        <p:spPr bwMode="auto">
          <a:xfrm>
            <a:off x="1861625" y="2420888"/>
            <a:ext cx="541847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it-IT" sz="3200" dirty="0" smtClean="0">
                <a:solidFill>
                  <a:schemeClr val="accent1">
                    <a:lumMod val="90000"/>
                  </a:schemeClr>
                </a:solidFill>
                <a:latin typeface="Verdana" pitchFamily="34" charset="0"/>
                <a:ea typeface="+mn-ea"/>
                <a:cs typeface="Calibri" pitchFamily="34" charset="0"/>
              </a:rPr>
              <a:t>Dalle binarie alle galassie</a:t>
            </a:r>
          </a:p>
          <a:p>
            <a:pPr algn="ctr" eaLnBrk="1" hangingPunct="1">
              <a:defRPr/>
            </a:pPr>
            <a:r>
              <a:rPr lang="it-IT" sz="2400" dirty="0" smtClean="0">
                <a:solidFill>
                  <a:schemeClr val="accent1">
                    <a:lumMod val="90000"/>
                  </a:schemeClr>
                </a:solidFill>
                <a:latin typeface="Verdana" pitchFamily="34" charset="0"/>
                <a:ea typeface="+mn-ea"/>
                <a:cs typeface="Calibri" pitchFamily="34" charset="0"/>
              </a:rPr>
              <a:t>Come le stelle si aggregano</a:t>
            </a:r>
          </a:p>
        </p:txBody>
      </p:sp>
      <p:sp>
        <p:nvSpPr>
          <p:cNvPr id="2056" name="Text Box 42"/>
          <p:cNvSpPr txBox="1">
            <a:spLocks noChangeArrowheads="1"/>
          </p:cNvSpPr>
          <p:nvPr/>
        </p:nvSpPr>
        <p:spPr bwMode="auto">
          <a:xfrm>
            <a:off x="2644775" y="5438775"/>
            <a:ext cx="3798888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sz="1400" i="1" dirty="0" smtClean="0">
                <a:solidFill>
                  <a:schemeClr val="bg1"/>
                </a:solidFill>
                <a:latin typeface="Verdana" charset="0"/>
                <a:cs typeface="Calibri" charset="0"/>
              </a:rPr>
              <a:t>Stefano Covino</a:t>
            </a:r>
            <a:endParaRPr lang="it-IT" sz="1400" i="1" dirty="0">
              <a:solidFill>
                <a:schemeClr val="bg1"/>
              </a:solidFill>
              <a:latin typeface="Verdana" charset="0"/>
              <a:cs typeface="Calibri" charset="0"/>
            </a:endParaRPr>
          </a:p>
          <a:p>
            <a:pPr algn="ctr" eaLnBrk="1" hangingPunct="1"/>
            <a:endParaRPr lang="it-IT" sz="1400" dirty="0">
              <a:solidFill>
                <a:schemeClr val="bg1"/>
              </a:solidFill>
              <a:latin typeface="Verdana" charset="0"/>
              <a:cs typeface="Calibri" charset="0"/>
            </a:endParaRPr>
          </a:p>
          <a:p>
            <a:pPr algn="ctr" eaLnBrk="1" hangingPunct="1"/>
            <a:r>
              <a:rPr lang="it-IT" sz="1400" dirty="0" err="1">
                <a:solidFill>
                  <a:schemeClr val="bg1"/>
                </a:solidFill>
                <a:latin typeface="Verdana" charset="0"/>
                <a:cs typeface="Calibri" charset="0"/>
              </a:rPr>
              <a:t>s</a:t>
            </a:r>
            <a:r>
              <a:rPr lang="it-IT" sz="1400" dirty="0" err="1" smtClean="0">
                <a:solidFill>
                  <a:schemeClr val="bg1"/>
                </a:solidFill>
                <a:latin typeface="Verdana" charset="0"/>
                <a:cs typeface="Calibri" charset="0"/>
              </a:rPr>
              <a:t>tefano.covino@brera.inaf.it</a:t>
            </a:r>
            <a:endParaRPr lang="it-IT" sz="1400" dirty="0">
              <a:solidFill>
                <a:schemeClr val="bg1"/>
              </a:solidFill>
              <a:latin typeface="Verdana" charset="0"/>
              <a:cs typeface="Calibri" charset="0"/>
            </a:endParaRPr>
          </a:p>
          <a:p>
            <a:pPr algn="ctr" eaLnBrk="1" hangingPunct="1"/>
            <a:r>
              <a:rPr lang="it-IT" sz="1400" dirty="0">
                <a:solidFill>
                  <a:schemeClr val="bg1"/>
                </a:solidFill>
                <a:latin typeface="Verdana" charset="0"/>
                <a:cs typeface="Calibri" charset="0"/>
              </a:rPr>
              <a:t> </a:t>
            </a:r>
          </a:p>
          <a:p>
            <a:pPr algn="ctr" eaLnBrk="1" hangingPunct="1"/>
            <a:r>
              <a:rPr lang="it-IT" sz="1400" dirty="0">
                <a:solidFill>
                  <a:schemeClr val="bg1"/>
                </a:solidFill>
                <a:latin typeface="Verdana" charset="0"/>
                <a:cs typeface="Calibri" charset="0"/>
              </a:rPr>
              <a:t>INAF-Osservatorio Astronomico di Brera</a:t>
            </a:r>
          </a:p>
        </p:txBody>
      </p:sp>
      <p:sp>
        <p:nvSpPr>
          <p:cNvPr id="4" name="Rettangolo 3"/>
          <p:cNvSpPr/>
          <p:nvPr/>
        </p:nvSpPr>
        <p:spPr>
          <a:xfrm>
            <a:off x="0" y="0"/>
            <a:ext cx="9144000" cy="165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8" name="Rettangolo 17"/>
          <p:cNvSpPr/>
          <p:nvPr/>
        </p:nvSpPr>
        <p:spPr>
          <a:xfrm>
            <a:off x="0" y="1412875"/>
            <a:ext cx="9144000" cy="165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pic>
        <p:nvPicPr>
          <p:cNvPr id="2059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65100"/>
            <a:ext cx="914400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phot-45a-99-normal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26" b="11009"/>
          <a:stretch/>
        </p:blipFill>
        <p:spPr bwMode="auto">
          <a:xfrm>
            <a:off x="3563888" y="3501008"/>
            <a:ext cx="1940322" cy="191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400" advTm="788510">
        <p14:ripple/>
      </p:transition>
    </mc:Choice>
    <mc:Fallback>
      <p:transition spd="slow" advTm="78851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9"/>
          <p:cNvSpPr txBox="1">
            <a:spLocks noChangeArrowheads="1"/>
          </p:cNvSpPr>
          <p:nvPr/>
        </p:nvSpPr>
        <p:spPr bwMode="auto">
          <a:xfrm>
            <a:off x="2100263" y="800100"/>
            <a:ext cx="62880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>
                <a:latin typeface="Verdana" charset="0"/>
              </a:rPr>
              <a:t>Osservatorio astronomico di Brera</a:t>
            </a:r>
          </a:p>
        </p:txBody>
      </p:sp>
      <p:sp>
        <p:nvSpPr>
          <p:cNvPr id="3076" name="Text Box 11"/>
          <p:cNvSpPr txBox="1">
            <a:spLocks noChangeArrowheads="1"/>
          </p:cNvSpPr>
          <p:nvPr/>
        </p:nvSpPr>
        <p:spPr bwMode="auto">
          <a:xfrm>
            <a:off x="323528" y="6453336"/>
            <a:ext cx="196298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1100" dirty="0">
                <a:solidFill>
                  <a:schemeClr val="bg1"/>
                </a:solidFill>
                <a:latin typeface="Verdana" charset="0"/>
                <a:cs typeface="Calibri" charset="0"/>
              </a:rPr>
              <a:t>d</a:t>
            </a:r>
            <a:r>
              <a:rPr lang="it-IT" sz="1100" dirty="0" smtClean="0">
                <a:solidFill>
                  <a:schemeClr val="bg1"/>
                </a:solidFill>
                <a:latin typeface="Verdana" charset="0"/>
                <a:cs typeface="Calibri" charset="0"/>
              </a:rPr>
              <a:t>alle binarie alle galassie</a:t>
            </a:r>
            <a:endParaRPr lang="it-IT" sz="1100" dirty="0">
              <a:solidFill>
                <a:schemeClr val="bg1"/>
              </a:solidFill>
              <a:latin typeface="Verdana" charset="0"/>
              <a:cs typeface="Calibri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467544" y="332656"/>
            <a:ext cx="8280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>
                <a:solidFill>
                  <a:schemeClr val="bg1"/>
                </a:solidFill>
              </a:rPr>
              <a:t>Il livello successivi di aggregazione è quello dei cosiddetti </a:t>
            </a:r>
            <a:r>
              <a:rPr lang="it-IT" dirty="0">
                <a:solidFill>
                  <a:schemeClr val="bg1"/>
                </a:solidFill>
              </a:rPr>
              <a:t>A</a:t>
            </a:r>
            <a:r>
              <a:rPr lang="it-IT" dirty="0" smtClean="0">
                <a:solidFill>
                  <a:schemeClr val="bg1"/>
                </a:solidFill>
              </a:rPr>
              <a:t>mmassi Aperti o Galattici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184579"/>
            <a:ext cx="8820472" cy="4404661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3059832" y="5877272"/>
            <a:ext cx="3024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chemeClr val="bg1"/>
                </a:solidFill>
              </a:rPr>
              <a:t>Il Trapezio in Orione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66880664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400" advTm="572">
        <p14:ripple/>
      </p:transition>
    </mc:Choice>
    <mc:Fallback>
      <p:transition spd="slow" advTm="57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9"/>
          <p:cNvSpPr txBox="1">
            <a:spLocks noChangeArrowheads="1"/>
          </p:cNvSpPr>
          <p:nvPr/>
        </p:nvSpPr>
        <p:spPr bwMode="auto">
          <a:xfrm>
            <a:off x="2100263" y="800100"/>
            <a:ext cx="62880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>
                <a:latin typeface="Verdana" charset="0"/>
              </a:rPr>
              <a:t>Osservatorio astronomico di Brera</a:t>
            </a:r>
          </a:p>
        </p:txBody>
      </p:sp>
      <p:sp>
        <p:nvSpPr>
          <p:cNvPr id="3076" name="Text Box 11"/>
          <p:cNvSpPr txBox="1">
            <a:spLocks noChangeArrowheads="1"/>
          </p:cNvSpPr>
          <p:nvPr/>
        </p:nvSpPr>
        <p:spPr bwMode="auto">
          <a:xfrm>
            <a:off x="323528" y="6453336"/>
            <a:ext cx="196298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1100" dirty="0">
                <a:solidFill>
                  <a:schemeClr val="bg1"/>
                </a:solidFill>
                <a:latin typeface="Verdana" charset="0"/>
                <a:cs typeface="Calibri" charset="0"/>
              </a:rPr>
              <a:t>d</a:t>
            </a:r>
            <a:r>
              <a:rPr lang="it-IT" sz="1100" dirty="0" smtClean="0">
                <a:solidFill>
                  <a:schemeClr val="bg1"/>
                </a:solidFill>
                <a:latin typeface="Verdana" charset="0"/>
                <a:cs typeface="Calibri" charset="0"/>
              </a:rPr>
              <a:t>alle binarie alle galassie</a:t>
            </a:r>
            <a:endParaRPr lang="it-IT" sz="1100" dirty="0">
              <a:solidFill>
                <a:schemeClr val="bg1"/>
              </a:solidFill>
              <a:latin typeface="Verdana" charset="0"/>
              <a:cs typeface="Calibri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467544" y="332656"/>
            <a:ext cx="82809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/>
              <a:buChar char="•"/>
            </a:pPr>
            <a:r>
              <a:rPr lang="it-IT" dirty="0" smtClean="0">
                <a:solidFill>
                  <a:schemeClr val="bg1"/>
                </a:solidFill>
              </a:rPr>
              <a:t>Gli ammassi aperti sono comuni nelle zone di (relativamente) recente formazione stellare</a:t>
            </a:r>
          </a:p>
          <a:p>
            <a:pPr marL="342900" indent="-342900" algn="just">
              <a:buFont typeface="Arial"/>
              <a:buChar char="•"/>
            </a:pPr>
            <a:endParaRPr lang="it-IT" dirty="0">
              <a:solidFill>
                <a:schemeClr val="bg1"/>
              </a:solidFill>
            </a:endParaRPr>
          </a:p>
          <a:p>
            <a:pPr marL="342900" indent="-342900" algn="just">
              <a:buFont typeface="Arial"/>
              <a:buChar char="•"/>
            </a:pPr>
            <a:r>
              <a:rPr lang="it-IT" dirty="0" smtClean="0">
                <a:solidFill>
                  <a:schemeClr val="bg1"/>
                </a:solidFill>
              </a:rPr>
              <a:t>Il loro studio permette di determinare età e composizione chimica delle stelle che li compongono</a:t>
            </a:r>
          </a:p>
          <a:p>
            <a:pPr marL="342900" indent="-342900" algn="just">
              <a:buFont typeface="Arial"/>
              <a:buChar char="•"/>
            </a:pPr>
            <a:endParaRPr lang="it-IT" dirty="0">
              <a:solidFill>
                <a:schemeClr val="bg1"/>
              </a:solidFill>
            </a:endParaRPr>
          </a:p>
          <a:p>
            <a:pPr marL="342900" indent="-342900" algn="just">
              <a:buFont typeface="Arial"/>
              <a:buChar char="•"/>
            </a:pPr>
            <a:r>
              <a:rPr lang="it-IT" dirty="0" smtClean="0">
                <a:solidFill>
                  <a:schemeClr val="bg1"/>
                </a:solidFill>
              </a:rPr>
              <a:t>Ma per comprendere come è necessario richiamare alcuni concetti di evoluzione stellare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2195736" y="5661248"/>
            <a:ext cx="4824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chemeClr val="bg1"/>
                </a:solidFill>
              </a:rPr>
              <a:t>M67 ed il doppio ammasso del Perseo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068960"/>
            <a:ext cx="4324343" cy="242163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032" y="2996952"/>
            <a:ext cx="33020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00085958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400" advTm="158878">
        <p14:ripple/>
      </p:transition>
    </mc:Choice>
    <mc:Fallback>
      <p:transition spd="slow" advTm="15887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9"/>
          <p:cNvSpPr txBox="1">
            <a:spLocks noChangeArrowheads="1"/>
          </p:cNvSpPr>
          <p:nvPr/>
        </p:nvSpPr>
        <p:spPr bwMode="auto">
          <a:xfrm>
            <a:off x="2100263" y="800100"/>
            <a:ext cx="62880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>
                <a:latin typeface="Verdana" charset="0"/>
              </a:rPr>
              <a:t>Osservatorio astronomico di Brera</a:t>
            </a:r>
          </a:p>
        </p:txBody>
      </p:sp>
      <p:sp>
        <p:nvSpPr>
          <p:cNvPr id="3076" name="Text Box 11"/>
          <p:cNvSpPr txBox="1">
            <a:spLocks noChangeArrowheads="1"/>
          </p:cNvSpPr>
          <p:nvPr/>
        </p:nvSpPr>
        <p:spPr bwMode="auto">
          <a:xfrm>
            <a:off x="323528" y="6453336"/>
            <a:ext cx="196298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1100" dirty="0">
                <a:solidFill>
                  <a:schemeClr val="bg1"/>
                </a:solidFill>
                <a:latin typeface="Verdana" charset="0"/>
                <a:cs typeface="Calibri" charset="0"/>
              </a:rPr>
              <a:t>d</a:t>
            </a:r>
            <a:r>
              <a:rPr lang="it-IT" sz="1100" dirty="0" smtClean="0">
                <a:solidFill>
                  <a:schemeClr val="bg1"/>
                </a:solidFill>
                <a:latin typeface="Verdana" charset="0"/>
                <a:cs typeface="Calibri" charset="0"/>
              </a:rPr>
              <a:t>alle binarie alle galassie</a:t>
            </a:r>
            <a:endParaRPr lang="it-IT" sz="1100" dirty="0">
              <a:solidFill>
                <a:schemeClr val="bg1"/>
              </a:solidFill>
              <a:latin typeface="Verdana" charset="0"/>
              <a:cs typeface="Calibri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467544" y="332656"/>
            <a:ext cx="8280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>
                <a:solidFill>
                  <a:schemeClr val="bg1"/>
                </a:solidFill>
              </a:rPr>
              <a:t>Il diagramma colore-magnitudine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28" y="908720"/>
            <a:ext cx="4972528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19016416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400" advTm="223953">
        <p14:ripple/>
      </p:transition>
    </mc:Choice>
    <mc:Fallback>
      <p:transition spd="slow" advTm="2239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9"/>
          <p:cNvSpPr txBox="1">
            <a:spLocks noChangeArrowheads="1"/>
          </p:cNvSpPr>
          <p:nvPr/>
        </p:nvSpPr>
        <p:spPr bwMode="auto">
          <a:xfrm>
            <a:off x="2100263" y="800100"/>
            <a:ext cx="62880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>
                <a:latin typeface="Verdana" charset="0"/>
              </a:rPr>
              <a:t>Osservatorio astronomico di Brera</a:t>
            </a:r>
          </a:p>
        </p:txBody>
      </p:sp>
      <p:sp>
        <p:nvSpPr>
          <p:cNvPr id="3076" name="Text Box 11"/>
          <p:cNvSpPr txBox="1">
            <a:spLocks noChangeArrowheads="1"/>
          </p:cNvSpPr>
          <p:nvPr/>
        </p:nvSpPr>
        <p:spPr bwMode="auto">
          <a:xfrm>
            <a:off x="323528" y="6453336"/>
            <a:ext cx="196298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1100" dirty="0">
                <a:solidFill>
                  <a:schemeClr val="bg1"/>
                </a:solidFill>
                <a:latin typeface="Verdana" charset="0"/>
                <a:cs typeface="Calibri" charset="0"/>
              </a:rPr>
              <a:t>d</a:t>
            </a:r>
            <a:r>
              <a:rPr lang="it-IT" sz="1100" dirty="0" smtClean="0">
                <a:solidFill>
                  <a:schemeClr val="bg1"/>
                </a:solidFill>
                <a:latin typeface="Verdana" charset="0"/>
                <a:cs typeface="Calibri" charset="0"/>
              </a:rPr>
              <a:t>alle binarie alle galassie</a:t>
            </a:r>
            <a:endParaRPr lang="it-IT" sz="1100" dirty="0">
              <a:solidFill>
                <a:schemeClr val="bg1"/>
              </a:solidFill>
              <a:latin typeface="Verdana" charset="0"/>
              <a:cs typeface="Calibri" charset="0"/>
            </a:endParaRPr>
          </a:p>
        </p:txBody>
      </p:sp>
      <p:sp>
        <p:nvSpPr>
          <p:cNvPr id="7" name="Line 2"/>
          <p:cNvSpPr>
            <a:spLocks noChangeShapeType="1"/>
          </p:cNvSpPr>
          <p:nvPr/>
        </p:nvSpPr>
        <p:spPr bwMode="auto">
          <a:xfrm>
            <a:off x="1749971" y="238547"/>
            <a:ext cx="0" cy="5105400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8" name="Line 3"/>
          <p:cNvSpPr>
            <a:spLocks noChangeShapeType="1"/>
          </p:cNvSpPr>
          <p:nvPr/>
        </p:nvSpPr>
        <p:spPr bwMode="auto">
          <a:xfrm rot="5400000">
            <a:off x="4950371" y="2143547"/>
            <a:ext cx="0" cy="6400800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6550571" y="5801147"/>
            <a:ext cx="203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omic Sans MS" charset="0"/>
              </a:rPr>
              <a:t>Temperatura</a:t>
            </a:r>
            <a:endParaRPr lang="en-US"/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 rot="16200000">
            <a:off x="-337592" y="2534073"/>
            <a:ext cx="1685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omic Sans MS" charset="0"/>
              </a:rPr>
              <a:t>Luminosità</a:t>
            </a:r>
            <a:endParaRPr lang="en-US"/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749971" y="5420147"/>
            <a:ext cx="685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   40000°      20000°      10000°      5000°      2500°</a:t>
            </a:r>
          </a:p>
        </p:txBody>
      </p:sp>
      <p:sp>
        <p:nvSpPr>
          <p:cNvPr id="12" name="Oval 7"/>
          <p:cNvSpPr>
            <a:spLocks noChangeArrowheads="1"/>
          </p:cNvSpPr>
          <p:nvPr/>
        </p:nvSpPr>
        <p:spPr bwMode="auto">
          <a:xfrm>
            <a:off x="7599909" y="4532735"/>
            <a:ext cx="76200" cy="76200"/>
          </a:xfrm>
          <a:prstGeom prst="ellipse">
            <a:avLst/>
          </a:prstGeom>
          <a:solidFill>
            <a:srgbClr val="CC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3" name="Oval 8"/>
          <p:cNvSpPr>
            <a:spLocks noChangeArrowheads="1"/>
          </p:cNvSpPr>
          <p:nvPr/>
        </p:nvSpPr>
        <p:spPr bwMode="auto">
          <a:xfrm>
            <a:off x="7461796" y="4342235"/>
            <a:ext cx="76200" cy="76200"/>
          </a:xfrm>
          <a:prstGeom prst="ellipse">
            <a:avLst/>
          </a:prstGeom>
          <a:solidFill>
            <a:srgbClr val="CC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4" name="Oval 9"/>
          <p:cNvSpPr>
            <a:spLocks noChangeArrowheads="1"/>
          </p:cNvSpPr>
          <p:nvPr/>
        </p:nvSpPr>
        <p:spPr bwMode="auto">
          <a:xfrm>
            <a:off x="7399884" y="4251747"/>
            <a:ext cx="76200" cy="76200"/>
          </a:xfrm>
          <a:prstGeom prst="ellipse">
            <a:avLst/>
          </a:prstGeom>
          <a:solidFill>
            <a:srgbClr val="CC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5" name="Oval 10"/>
          <p:cNvSpPr>
            <a:spLocks noChangeArrowheads="1"/>
          </p:cNvSpPr>
          <p:nvPr/>
        </p:nvSpPr>
        <p:spPr bwMode="auto">
          <a:xfrm>
            <a:off x="7528471" y="4437485"/>
            <a:ext cx="76200" cy="76200"/>
          </a:xfrm>
          <a:prstGeom prst="ellipse">
            <a:avLst/>
          </a:prstGeom>
          <a:solidFill>
            <a:srgbClr val="CC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6" name="Oval 11"/>
          <p:cNvSpPr>
            <a:spLocks noChangeArrowheads="1"/>
          </p:cNvSpPr>
          <p:nvPr/>
        </p:nvSpPr>
        <p:spPr bwMode="auto">
          <a:xfrm>
            <a:off x="7326859" y="4151735"/>
            <a:ext cx="92075" cy="90487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7" name="Oval 12"/>
          <p:cNvSpPr>
            <a:spLocks noChangeArrowheads="1"/>
          </p:cNvSpPr>
          <p:nvPr/>
        </p:nvSpPr>
        <p:spPr bwMode="auto">
          <a:xfrm>
            <a:off x="7241134" y="4051722"/>
            <a:ext cx="92075" cy="90488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8" name="Oval 13"/>
          <p:cNvSpPr>
            <a:spLocks noChangeArrowheads="1"/>
          </p:cNvSpPr>
          <p:nvPr/>
        </p:nvSpPr>
        <p:spPr bwMode="auto">
          <a:xfrm>
            <a:off x="7155409" y="3951710"/>
            <a:ext cx="92075" cy="90487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9" name="Oval 14"/>
          <p:cNvSpPr>
            <a:spLocks noChangeArrowheads="1"/>
          </p:cNvSpPr>
          <p:nvPr/>
        </p:nvSpPr>
        <p:spPr bwMode="auto">
          <a:xfrm>
            <a:off x="7041109" y="3856460"/>
            <a:ext cx="92075" cy="90487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" name="Oval 15"/>
          <p:cNvSpPr>
            <a:spLocks noChangeArrowheads="1"/>
          </p:cNvSpPr>
          <p:nvPr/>
        </p:nvSpPr>
        <p:spPr bwMode="auto">
          <a:xfrm>
            <a:off x="6876009" y="3704060"/>
            <a:ext cx="125412" cy="1270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" name="Oval 16"/>
          <p:cNvSpPr>
            <a:spLocks noChangeArrowheads="1"/>
          </p:cNvSpPr>
          <p:nvPr/>
        </p:nvSpPr>
        <p:spPr bwMode="auto">
          <a:xfrm>
            <a:off x="6706146" y="3596110"/>
            <a:ext cx="125413" cy="1270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2" name="Oval 17"/>
          <p:cNvSpPr>
            <a:spLocks noChangeArrowheads="1"/>
          </p:cNvSpPr>
          <p:nvPr/>
        </p:nvSpPr>
        <p:spPr bwMode="auto">
          <a:xfrm>
            <a:off x="6161634" y="3291310"/>
            <a:ext cx="125412" cy="1270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3" name="Oval 18"/>
          <p:cNvSpPr>
            <a:spLocks noChangeArrowheads="1"/>
          </p:cNvSpPr>
          <p:nvPr/>
        </p:nvSpPr>
        <p:spPr bwMode="auto">
          <a:xfrm>
            <a:off x="6533109" y="3491335"/>
            <a:ext cx="125412" cy="1270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4" name="Oval 19"/>
          <p:cNvSpPr>
            <a:spLocks noChangeArrowheads="1"/>
          </p:cNvSpPr>
          <p:nvPr/>
        </p:nvSpPr>
        <p:spPr bwMode="auto">
          <a:xfrm>
            <a:off x="6333084" y="3391322"/>
            <a:ext cx="125412" cy="1270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5" name="Text Box 20"/>
          <p:cNvSpPr txBox="1">
            <a:spLocks noChangeArrowheads="1"/>
          </p:cNvSpPr>
          <p:nvPr/>
        </p:nvSpPr>
        <p:spPr bwMode="auto">
          <a:xfrm>
            <a:off x="572046" y="4586710"/>
            <a:ext cx="1339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1/10000</a:t>
            </a:r>
          </a:p>
        </p:txBody>
      </p:sp>
      <p:sp>
        <p:nvSpPr>
          <p:cNvPr id="26" name="Text Box 21"/>
          <p:cNvSpPr txBox="1">
            <a:spLocks noChangeArrowheads="1"/>
          </p:cNvSpPr>
          <p:nvPr/>
        </p:nvSpPr>
        <p:spPr bwMode="auto">
          <a:xfrm>
            <a:off x="756196" y="3902497"/>
            <a:ext cx="962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1/100</a:t>
            </a:r>
          </a:p>
        </p:txBody>
      </p:sp>
      <p:sp>
        <p:nvSpPr>
          <p:cNvPr id="27" name="Text Box 22"/>
          <p:cNvSpPr txBox="1">
            <a:spLocks noChangeArrowheads="1"/>
          </p:cNvSpPr>
          <p:nvPr/>
        </p:nvSpPr>
        <p:spPr bwMode="auto">
          <a:xfrm>
            <a:off x="1008609" y="3119860"/>
            <a:ext cx="4524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8" name="Text Box 23"/>
          <p:cNvSpPr txBox="1">
            <a:spLocks noChangeArrowheads="1"/>
          </p:cNvSpPr>
          <p:nvPr/>
        </p:nvSpPr>
        <p:spPr bwMode="auto">
          <a:xfrm>
            <a:off x="899071" y="2368972"/>
            <a:ext cx="8143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100</a:t>
            </a:r>
          </a:p>
        </p:txBody>
      </p:sp>
      <p:sp>
        <p:nvSpPr>
          <p:cNvPr id="29" name="Text Box 24"/>
          <p:cNvSpPr txBox="1">
            <a:spLocks noChangeArrowheads="1"/>
          </p:cNvSpPr>
          <p:nvPr/>
        </p:nvSpPr>
        <p:spPr bwMode="auto">
          <a:xfrm>
            <a:off x="722859" y="1487910"/>
            <a:ext cx="962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10000</a:t>
            </a:r>
          </a:p>
        </p:txBody>
      </p:sp>
      <p:sp>
        <p:nvSpPr>
          <p:cNvPr id="30" name="Text Box 25"/>
          <p:cNvSpPr txBox="1">
            <a:spLocks noChangeArrowheads="1"/>
          </p:cNvSpPr>
          <p:nvPr/>
        </p:nvSpPr>
        <p:spPr bwMode="auto">
          <a:xfrm>
            <a:off x="497434" y="803697"/>
            <a:ext cx="1257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1000000</a:t>
            </a:r>
          </a:p>
        </p:txBody>
      </p:sp>
      <p:sp>
        <p:nvSpPr>
          <p:cNvPr id="31" name="Oval 26"/>
          <p:cNvSpPr>
            <a:spLocks noChangeArrowheads="1"/>
          </p:cNvSpPr>
          <p:nvPr/>
        </p:nvSpPr>
        <p:spPr bwMode="auto">
          <a:xfrm>
            <a:off x="5886996" y="3159547"/>
            <a:ext cx="187325" cy="185738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2" name="Oval 27"/>
          <p:cNvSpPr>
            <a:spLocks noChangeArrowheads="1"/>
          </p:cNvSpPr>
          <p:nvPr/>
        </p:nvSpPr>
        <p:spPr bwMode="auto">
          <a:xfrm>
            <a:off x="5604421" y="3018260"/>
            <a:ext cx="187325" cy="185737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3" name="Oval 28"/>
          <p:cNvSpPr>
            <a:spLocks noChangeArrowheads="1"/>
          </p:cNvSpPr>
          <p:nvPr/>
        </p:nvSpPr>
        <p:spPr bwMode="auto">
          <a:xfrm>
            <a:off x="5329784" y="2886497"/>
            <a:ext cx="187325" cy="185738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4" name="Oval 29"/>
          <p:cNvSpPr>
            <a:spLocks noChangeArrowheads="1"/>
          </p:cNvSpPr>
          <p:nvPr/>
        </p:nvSpPr>
        <p:spPr bwMode="auto">
          <a:xfrm>
            <a:off x="4655096" y="2516610"/>
            <a:ext cx="250825" cy="249237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5" name="Oval 30"/>
          <p:cNvSpPr>
            <a:spLocks noChangeArrowheads="1"/>
          </p:cNvSpPr>
          <p:nvPr/>
        </p:nvSpPr>
        <p:spPr bwMode="auto">
          <a:xfrm>
            <a:off x="5021809" y="2726160"/>
            <a:ext cx="187325" cy="185737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6" name="Oval 31"/>
          <p:cNvSpPr>
            <a:spLocks noChangeArrowheads="1"/>
          </p:cNvSpPr>
          <p:nvPr/>
        </p:nvSpPr>
        <p:spPr bwMode="auto">
          <a:xfrm>
            <a:off x="4250284" y="2302297"/>
            <a:ext cx="250825" cy="249238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7" name="Oval 32"/>
          <p:cNvSpPr>
            <a:spLocks noChangeArrowheads="1"/>
          </p:cNvSpPr>
          <p:nvPr/>
        </p:nvSpPr>
        <p:spPr bwMode="auto">
          <a:xfrm>
            <a:off x="3842296" y="2102272"/>
            <a:ext cx="250825" cy="249238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8" name="Oval 33"/>
          <p:cNvSpPr>
            <a:spLocks noChangeArrowheads="1"/>
          </p:cNvSpPr>
          <p:nvPr/>
        </p:nvSpPr>
        <p:spPr bwMode="auto">
          <a:xfrm>
            <a:off x="3454946" y="1895897"/>
            <a:ext cx="250825" cy="249238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9" name="Oval 34"/>
          <p:cNvSpPr>
            <a:spLocks noChangeArrowheads="1"/>
          </p:cNvSpPr>
          <p:nvPr/>
        </p:nvSpPr>
        <p:spPr bwMode="auto">
          <a:xfrm>
            <a:off x="2927896" y="1594272"/>
            <a:ext cx="385763" cy="382588"/>
          </a:xfrm>
          <a:prstGeom prst="ellipse">
            <a:avLst/>
          </a:prstGeom>
          <a:solidFill>
            <a:srgbClr val="6699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0" name="Oval 35"/>
          <p:cNvSpPr>
            <a:spLocks noChangeArrowheads="1"/>
          </p:cNvSpPr>
          <p:nvPr/>
        </p:nvSpPr>
        <p:spPr bwMode="auto">
          <a:xfrm>
            <a:off x="2397671" y="1200572"/>
            <a:ext cx="414338" cy="430213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1" name="Oval 36"/>
          <p:cNvSpPr>
            <a:spLocks noChangeArrowheads="1"/>
          </p:cNvSpPr>
          <p:nvPr/>
        </p:nvSpPr>
        <p:spPr bwMode="auto">
          <a:xfrm>
            <a:off x="1835696" y="476672"/>
            <a:ext cx="585788" cy="608013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grpSp>
        <p:nvGrpSpPr>
          <p:cNvPr id="42" name="Group 42"/>
          <p:cNvGrpSpPr>
            <a:grpSpLocks/>
          </p:cNvGrpSpPr>
          <p:nvPr/>
        </p:nvGrpSpPr>
        <p:grpSpPr bwMode="auto">
          <a:xfrm>
            <a:off x="2061121" y="1210097"/>
            <a:ext cx="6469063" cy="2781300"/>
            <a:chOff x="1300" y="996"/>
            <a:chExt cx="4075" cy="1752"/>
          </a:xfrm>
        </p:grpSpPr>
        <p:sp>
          <p:nvSpPr>
            <p:cNvPr id="43" name="Text Box 38"/>
            <p:cNvSpPr txBox="1">
              <a:spLocks noChangeArrowheads="1"/>
            </p:cNvSpPr>
            <p:nvPr/>
          </p:nvSpPr>
          <p:spPr bwMode="auto">
            <a:xfrm>
              <a:off x="4690" y="996"/>
              <a:ext cx="685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4000">
                  <a:solidFill>
                    <a:srgbClr val="FFFF00"/>
                  </a:solidFill>
                </a:rPr>
                <a:t>Sole</a:t>
              </a:r>
              <a:endParaRPr lang="en-US"/>
            </a:p>
          </p:txBody>
        </p:sp>
        <p:sp>
          <p:nvSpPr>
            <p:cNvPr id="44" name="Text Box 39"/>
            <p:cNvSpPr txBox="1">
              <a:spLocks noChangeArrowheads="1"/>
            </p:cNvSpPr>
            <p:nvPr/>
          </p:nvSpPr>
          <p:spPr bwMode="auto">
            <a:xfrm>
              <a:off x="1300" y="2306"/>
              <a:ext cx="932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4000">
                  <a:solidFill>
                    <a:srgbClr val="3366FF"/>
                  </a:solidFill>
                  <a:latin typeface="Symbol" charset="0"/>
                </a:rPr>
                <a:t>z</a:t>
              </a:r>
              <a:r>
                <a:rPr lang="en-US" sz="4000">
                  <a:solidFill>
                    <a:srgbClr val="3366FF"/>
                  </a:solidFill>
                </a:rPr>
                <a:t>  Pup</a:t>
              </a:r>
              <a:endParaRPr lang="en-US">
                <a:solidFill>
                  <a:srgbClr val="3366FF"/>
                </a:solidFill>
              </a:endParaRPr>
            </a:p>
          </p:txBody>
        </p:sp>
        <p:sp>
          <p:nvSpPr>
            <p:cNvPr id="45" name="Line 40"/>
            <p:cNvSpPr>
              <a:spLocks noChangeShapeType="1"/>
            </p:cNvSpPr>
            <p:nvPr/>
          </p:nvSpPr>
          <p:spPr bwMode="auto">
            <a:xfrm flipV="1">
              <a:off x="1644" y="1427"/>
              <a:ext cx="1" cy="869"/>
            </a:xfrm>
            <a:prstGeom prst="line">
              <a:avLst/>
            </a:prstGeom>
            <a:noFill/>
            <a:ln w="25400">
              <a:solidFill>
                <a:srgbClr val="3366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6" name="Line 41"/>
            <p:cNvSpPr>
              <a:spLocks noChangeShapeType="1"/>
            </p:cNvSpPr>
            <p:nvPr/>
          </p:nvSpPr>
          <p:spPr bwMode="auto">
            <a:xfrm rot="13617341" flipV="1">
              <a:off x="4388" y="1450"/>
              <a:ext cx="1" cy="869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21238023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400" advTm="123228">
        <p14:ripple/>
      </p:transition>
    </mc:Choice>
    <mc:Fallback>
      <p:transition spd="slow" advTm="12322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1"/>
          <p:cNvSpPr txBox="1">
            <a:spLocks noChangeArrowheads="1"/>
          </p:cNvSpPr>
          <p:nvPr/>
        </p:nvSpPr>
        <p:spPr bwMode="auto">
          <a:xfrm>
            <a:off x="323528" y="6453336"/>
            <a:ext cx="196298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1100" dirty="0">
                <a:solidFill>
                  <a:schemeClr val="bg1"/>
                </a:solidFill>
                <a:latin typeface="Verdana" charset="0"/>
                <a:cs typeface="Calibri" charset="0"/>
              </a:rPr>
              <a:t>d</a:t>
            </a:r>
            <a:r>
              <a:rPr lang="it-IT" sz="1100" dirty="0" smtClean="0">
                <a:solidFill>
                  <a:schemeClr val="bg1"/>
                </a:solidFill>
                <a:latin typeface="Verdana" charset="0"/>
                <a:cs typeface="Calibri" charset="0"/>
              </a:rPr>
              <a:t>alle binarie alle galassie</a:t>
            </a:r>
            <a:endParaRPr lang="it-IT" sz="1100" dirty="0">
              <a:solidFill>
                <a:schemeClr val="bg1"/>
              </a:solidFill>
              <a:latin typeface="Verdana" charset="0"/>
              <a:cs typeface="Calibri" charset="0"/>
            </a:endParaRPr>
          </a:p>
        </p:txBody>
      </p:sp>
      <p:sp>
        <p:nvSpPr>
          <p:cNvPr id="4" name="Line 3"/>
          <p:cNvSpPr>
            <a:spLocks noChangeShapeType="1"/>
          </p:cNvSpPr>
          <p:nvPr/>
        </p:nvSpPr>
        <p:spPr bwMode="auto">
          <a:xfrm>
            <a:off x="1821979" y="238547"/>
            <a:ext cx="0" cy="5105400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 rot="5400000">
            <a:off x="5022379" y="2143547"/>
            <a:ext cx="0" cy="6400800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22579" y="5801147"/>
            <a:ext cx="203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omic Sans MS" charset="0"/>
              </a:rPr>
              <a:t>Temperatura</a:t>
            </a:r>
            <a:endParaRPr lang="en-US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 rot="16200000">
            <a:off x="-265584" y="2534073"/>
            <a:ext cx="1685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omic Sans MS" charset="0"/>
              </a:rPr>
              <a:t>Luminosità</a:t>
            </a:r>
            <a:endParaRPr lang="en-US"/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821979" y="5420147"/>
            <a:ext cx="685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   40000°      20000°      10000°      5000°      2500°</a:t>
            </a: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7671917" y="4532735"/>
            <a:ext cx="76200" cy="76200"/>
          </a:xfrm>
          <a:prstGeom prst="ellipse">
            <a:avLst/>
          </a:prstGeom>
          <a:solidFill>
            <a:srgbClr val="CC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7533804" y="4342235"/>
            <a:ext cx="76200" cy="76200"/>
          </a:xfrm>
          <a:prstGeom prst="ellipse">
            <a:avLst/>
          </a:prstGeom>
          <a:solidFill>
            <a:srgbClr val="CC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7471892" y="4251747"/>
            <a:ext cx="76200" cy="76200"/>
          </a:xfrm>
          <a:prstGeom prst="ellipse">
            <a:avLst/>
          </a:prstGeom>
          <a:solidFill>
            <a:srgbClr val="CC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7600479" y="4437485"/>
            <a:ext cx="76200" cy="76200"/>
          </a:xfrm>
          <a:prstGeom prst="ellipse">
            <a:avLst/>
          </a:prstGeom>
          <a:solidFill>
            <a:srgbClr val="CC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7398867" y="4151735"/>
            <a:ext cx="92075" cy="90487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7313142" y="4051722"/>
            <a:ext cx="92075" cy="90488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7227417" y="3951710"/>
            <a:ext cx="92075" cy="90487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7113117" y="3856460"/>
            <a:ext cx="92075" cy="90487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6948017" y="3704060"/>
            <a:ext cx="125412" cy="1270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6778154" y="3596110"/>
            <a:ext cx="125413" cy="1270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9" name="Oval 18"/>
          <p:cNvSpPr>
            <a:spLocks noChangeArrowheads="1"/>
          </p:cNvSpPr>
          <p:nvPr/>
        </p:nvSpPr>
        <p:spPr bwMode="auto">
          <a:xfrm>
            <a:off x="6233642" y="3291310"/>
            <a:ext cx="125412" cy="1270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6605117" y="3491335"/>
            <a:ext cx="125412" cy="1270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" name="Oval 20"/>
          <p:cNvSpPr>
            <a:spLocks noChangeArrowheads="1"/>
          </p:cNvSpPr>
          <p:nvPr/>
        </p:nvSpPr>
        <p:spPr bwMode="auto">
          <a:xfrm>
            <a:off x="6405092" y="3391322"/>
            <a:ext cx="125412" cy="1270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2" name="Text Box 21"/>
          <p:cNvSpPr txBox="1">
            <a:spLocks noChangeArrowheads="1"/>
          </p:cNvSpPr>
          <p:nvPr/>
        </p:nvSpPr>
        <p:spPr bwMode="auto">
          <a:xfrm>
            <a:off x="644054" y="4586710"/>
            <a:ext cx="1339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1/10000</a:t>
            </a:r>
          </a:p>
        </p:txBody>
      </p:sp>
      <p:sp>
        <p:nvSpPr>
          <p:cNvPr id="23" name="Text Box 22"/>
          <p:cNvSpPr txBox="1">
            <a:spLocks noChangeArrowheads="1"/>
          </p:cNvSpPr>
          <p:nvPr/>
        </p:nvSpPr>
        <p:spPr bwMode="auto">
          <a:xfrm>
            <a:off x="828204" y="3902497"/>
            <a:ext cx="962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1/100</a:t>
            </a:r>
          </a:p>
        </p:txBody>
      </p:sp>
      <p:sp>
        <p:nvSpPr>
          <p:cNvPr id="24" name="Text Box 23"/>
          <p:cNvSpPr txBox="1">
            <a:spLocks noChangeArrowheads="1"/>
          </p:cNvSpPr>
          <p:nvPr/>
        </p:nvSpPr>
        <p:spPr bwMode="auto">
          <a:xfrm>
            <a:off x="1080617" y="3119860"/>
            <a:ext cx="4524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5" name="Text Box 24"/>
          <p:cNvSpPr txBox="1">
            <a:spLocks noChangeArrowheads="1"/>
          </p:cNvSpPr>
          <p:nvPr/>
        </p:nvSpPr>
        <p:spPr bwMode="auto">
          <a:xfrm>
            <a:off x="971079" y="2368972"/>
            <a:ext cx="8143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100</a:t>
            </a:r>
          </a:p>
        </p:txBody>
      </p:sp>
      <p:sp>
        <p:nvSpPr>
          <p:cNvPr id="26" name="Text Box 25"/>
          <p:cNvSpPr txBox="1">
            <a:spLocks noChangeArrowheads="1"/>
          </p:cNvSpPr>
          <p:nvPr/>
        </p:nvSpPr>
        <p:spPr bwMode="auto">
          <a:xfrm>
            <a:off x="794867" y="1487910"/>
            <a:ext cx="962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10000</a:t>
            </a:r>
          </a:p>
        </p:txBody>
      </p:sp>
      <p:sp>
        <p:nvSpPr>
          <p:cNvPr id="27" name="Text Box 26"/>
          <p:cNvSpPr txBox="1">
            <a:spLocks noChangeArrowheads="1"/>
          </p:cNvSpPr>
          <p:nvPr/>
        </p:nvSpPr>
        <p:spPr bwMode="auto">
          <a:xfrm>
            <a:off x="569442" y="803697"/>
            <a:ext cx="1257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1000000</a:t>
            </a:r>
          </a:p>
        </p:txBody>
      </p:sp>
      <p:sp>
        <p:nvSpPr>
          <p:cNvPr id="28" name="Oval 27"/>
          <p:cNvSpPr>
            <a:spLocks noChangeArrowheads="1"/>
          </p:cNvSpPr>
          <p:nvPr/>
        </p:nvSpPr>
        <p:spPr bwMode="auto">
          <a:xfrm>
            <a:off x="5959004" y="3159547"/>
            <a:ext cx="187325" cy="185738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9" name="Oval 28"/>
          <p:cNvSpPr>
            <a:spLocks noChangeArrowheads="1"/>
          </p:cNvSpPr>
          <p:nvPr/>
        </p:nvSpPr>
        <p:spPr bwMode="auto">
          <a:xfrm>
            <a:off x="5676429" y="3018260"/>
            <a:ext cx="187325" cy="185737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5401792" y="2886497"/>
            <a:ext cx="187325" cy="185738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1" name="Oval 30"/>
          <p:cNvSpPr>
            <a:spLocks noChangeArrowheads="1"/>
          </p:cNvSpPr>
          <p:nvPr/>
        </p:nvSpPr>
        <p:spPr bwMode="auto">
          <a:xfrm>
            <a:off x="4727104" y="2516610"/>
            <a:ext cx="250825" cy="249237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2" name="Oval 31"/>
          <p:cNvSpPr>
            <a:spLocks noChangeArrowheads="1"/>
          </p:cNvSpPr>
          <p:nvPr/>
        </p:nvSpPr>
        <p:spPr bwMode="auto">
          <a:xfrm>
            <a:off x="5093817" y="2726160"/>
            <a:ext cx="187325" cy="185737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3" name="Oval 32"/>
          <p:cNvSpPr>
            <a:spLocks noChangeArrowheads="1"/>
          </p:cNvSpPr>
          <p:nvPr/>
        </p:nvSpPr>
        <p:spPr bwMode="auto">
          <a:xfrm>
            <a:off x="4322292" y="2302297"/>
            <a:ext cx="250825" cy="249238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auto">
          <a:xfrm>
            <a:off x="3914304" y="2102272"/>
            <a:ext cx="250825" cy="249238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3526954" y="1895897"/>
            <a:ext cx="250825" cy="249238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2999904" y="1594272"/>
            <a:ext cx="385763" cy="382588"/>
          </a:xfrm>
          <a:prstGeom prst="ellipse">
            <a:avLst/>
          </a:prstGeom>
          <a:solidFill>
            <a:srgbClr val="6699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2469679" y="1200572"/>
            <a:ext cx="414338" cy="430213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1907704" y="476672"/>
            <a:ext cx="585788" cy="608013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9" name="Text Box 49"/>
          <p:cNvSpPr txBox="1">
            <a:spLocks noChangeArrowheads="1"/>
          </p:cNvSpPr>
          <p:nvPr/>
        </p:nvSpPr>
        <p:spPr bwMode="auto">
          <a:xfrm>
            <a:off x="2272829" y="4173960"/>
            <a:ext cx="2133600" cy="57943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3200">
                <a:solidFill>
                  <a:schemeClr val="tx2"/>
                </a:solidFill>
              </a:rPr>
              <a:t>GIOVANE</a:t>
            </a:r>
            <a:r>
              <a:rPr lang="en-US">
                <a:solidFill>
                  <a:srgbClr val="6699FF"/>
                </a:solidFill>
              </a:rPr>
              <a:t>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81598869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400" advTm="19204">
        <p14:ripple/>
      </p:transition>
    </mc:Choice>
    <mc:Fallback>
      <p:transition spd="slow" advTm="1920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1"/>
          <p:cNvSpPr txBox="1">
            <a:spLocks noChangeArrowheads="1"/>
          </p:cNvSpPr>
          <p:nvPr/>
        </p:nvSpPr>
        <p:spPr bwMode="auto">
          <a:xfrm>
            <a:off x="323528" y="6453336"/>
            <a:ext cx="196298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1100" dirty="0">
                <a:solidFill>
                  <a:schemeClr val="bg1"/>
                </a:solidFill>
                <a:latin typeface="Verdana" charset="0"/>
                <a:cs typeface="Calibri" charset="0"/>
              </a:rPr>
              <a:t>d</a:t>
            </a:r>
            <a:r>
              <a:rPr lang="it-IT" sz="1100" dirty="0" smtClean="0">
                <a:solidFill>
                  <a:schemeClr val="bg1"/>
                </a:solidFill>
                <a:latin typeface="Verdana" charset="0"/>
                <a:cs typeface="Calibri" charset="0"/>
              </a:rPr>
              <a:t>alle binarie alle galassie</a:t>
            </a:r>
            <a:endParaRPr lang="it-IT" sz="1100" dirty="0">
              <a:solidFill>
                <a:schemeClr val="bg1"/>
              </a:solidFill>
              <a:latin typeface="Verdana" charset="0"/>
              <a:cs typeface="Calibri" charset="0"/>
            </a:endParaRPr>
          </a:p>
        </p:txBody>
      </p:sp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1818109" y="345926"/>
            <a:ext cx="0" cy="5105400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 rot="5400000">
            <a:off x="5018509" y="2250926"/>
            <a:ext cx="0" cy="6400800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618709" y="5908526"/>
            <a:ext cx="203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omic Sans MS" charset="0"/>
              </a:rPr>
              <a:t>Temperatura</a:t>
            </a:r>
            <a:endParaRPr lang="en-US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 rot="16200000">
            <a:off x="-269454" y="2641452"/>
            <a:ext cx="1685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omic Sans MS" charset="0"/>
              </a:rPr>
              <a:t>Luminosità</a:t>
            </a:r>
            <a:endParaRPr lang="en-US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818109" y="5527526"/>
            <a:ext cx="685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   40000°      20000°      10000°      5000°      2500°</a:t>
            </a:r>
          </a:p>
        </p:txBody>
      </p:sp>
      <p:sp>
        <p:nvSpPr>
          <p:cNvPr id="9" name="Oval 7"/>
          <p:cNvSpPr>
            <a:spLocks noChangeArrowheads="1"/>
          </p:cNvSpPr>
          <p:nvPr/>
        </p:nvSpPr>
        <p:spPr bwMode="auto">
          <a:xfrm>
            <a:off x="7668047" y="4640114"/>
            <a:ext cx="76200" cy="76200"/>
          </a:xfrm>
          <a:prstGeom prst="ellipse">
            <a:avLst/>
          </a:prstGeom>
          <a:solidFill>
            <a:srgbClr val="CC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7529934" y="4449614"/>
            <a:ext cx="76200" cy="76200"/>
          </a:xfrm>
          <a:prstGeom prst="ellipse">
            <a:avLst/>
          </a:prstGeom>
          <a:solidFill>
            <a:srgbClr val="CC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1" name="Oval 9"/>
          <p:cNvSpPr>
            <a:spLocks noChangeArrowheads="1"/>
          </p:cNvSpPr>
          <p:nvPr/>
        </p:nvSpPr>
        <p:spPr bwMode="auto">
          <a:xfrm>
            <a:off x="7468022" y="4359126"/>
            <a:ext cx="76200" cy="76200"/>
          </a:xfrm>
          <a:prstGeom prst="ellipse">
            <a:avLst/>
          </a:prstGeom>
          <a:solidFill>
            <a:srgbClr val="CC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7596609" y="4544864"/>
            <a:ext cx="76200" cy="76200"/>
          </a:xfrm>
          <a:prstGeom prst="ellipse">
            <a:avLst/>
          </a:prstGeom>
          <a:solidFill>
            <a:srgbClr val="CC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3" name="Oval 11"/>
          <p:cNvSpPr>
            <a:spLocks noChangeArrowheads="1"/>
          </p:cNvSpPr>
          <p:nvPr/>
        </p:nvSpPr>
        <p:spPr bwMode="auto">
          <a:xfrm>
            <a:off x="7394997" y="4259114"/>
            <a:ext cx="92075" cy="90487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4" name="Oval 12"/>
          <p:cNvSpPr>
            <a:spLocks noChangeArrowheads="1"/>
          </p:cNvSpPr>
          <p:nvPr/>
        </p:nvSpPr>
        <p:spPr bwMode="auto">
          <a:xfrm>
            <a:off x="7309272" y="4159101"/>
            <a:ext cx="92075" cy="90488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5" name="Oval 13"/>
          <p:cNvSpPr>
            <a:spLocks noChangeArrowheads="1"/>
          </p:cNvSpPr>
          <p:nvPr/>
        </p:nvSpPr>
        <p:spPr bwMode="auto">
          <a:xfrm>
            <a:off x="7223547" y="4059089"/>
            <a:ext cx="92075" cy="90487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6" name="Oval 14"/>
          <p:cNvSpPr>
            <a:spLocks noChangeArrowheads="1"/>
          </p:cNvSpPr>
          <p:nvPr/>
        </p:nvSpPr>
        <p:spPr bwMode="auto">
          <a:xfrm>
            <a:off x="7109247" y="3963839"/>
            <a:ext cx="92075" cy="90487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7" name="Oval 15"/>
          <p:cNvSpPr>
            <a:spLocks noChangeArrowheads="1"/>
          </p:cNvSpPr>
          <p:nvPr/>
        </p:nvSpPr>
        <p:spPr bwMode="auto">
          <a:xfrm>
            <a:off x="6944147" y="3811439"/>
            <a:ext cx="125412" cy="1270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8" name="Oval 16"/>
          <p:cNvSpPr>
            <a:spLocks noChangeArrowheads="1"/>
          </p:cNvSpPr>
          <p:nvPr/>
        </p:nvSpPr>
        <p:spPr bwMode="auto">
          <a:xfrm>
            <a:off x="6774284" y="3703489"/>
            <a:ext cx="125413" cy="1270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9" name="Oval 17"/>
          <p:cNvSpPr>
            <a:spLocks noChangeArrowheads="1"/>
          </p:cNvSpPr>
          <p:nvPr/>
        </p:nvSpPr>
        <p:spPr bwMode="auto">
          <a:xfrm>
            <a:off x="6229772" y="3398689"/>
            <a:ext cx="125412" cy="1270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" name="Oval 18"/>
          <p:cNvSpPr>
            <a:spLocks noChangeArrowheads="1"/>
          </p:cNvSpPr>
          <p:nvPr/>
        </p:nvSpPr>
        <p:spPr bwMode="auto">
          <a:xfrm>
            <a:off x="6601247" y="3598714"/>
            <a:ext cx="125412" cy="1270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" name="Oval 19"/>
          <p:cNvSpPr>
            <a:spLocks noChangeArrowheads="1"/>
          </p:cNvSpPr>
          <p:nvPr/>
        </p:nvSpPr>
        <p:spPr bwMode="auto">
          <a:xfrm>
            <a:off x="6401222" y="3498701"/>
            <a:ext cx="125412" cy="1270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2" name="Text Box 20"/>
          <p:cNvSpPr txBox="1">
            <a:spLocks noChangeArrowheads="1"/>
          </p:cNvSpPr>
          <p:nvPr/>
        </p:nvSpPr>
        <p:spPr bwMode="auto">
          <a:xfrm>
            <a:off x="640184" y="4694089"/>
            <a:ext cx="1339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1/10000</a:t>
            </a:r>
          </a:p>
        </p:txBody>
      </p:sp>
      <p:sp>
        <p:nvSpPr>
          <p:cNvPr id="23" name="Text Box 21"/>
          <p:cNvSpPr txBox="1">
            <a:spLocks noChangeArrowheads="1"/>
          </p:cNvSpPr>
          <p:nvPr/>
        </p:nvSpPr>
        <p:spPr bwMode="auto">
          <a:xfrm>
            <a:off x="824334" y="4009876"/>
            <a:ext cx="962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1/100</a:t>
            </a:r>
          </a:p>
        </p:txBody>
      </p:sp>
      <p:sp>
        <p:nvSpPr>
          <p:cNvPr id="24" name="Text Box 22"/>
          <p:cNvSpPr txBox="1">
            <a:spLocks noChangeArrowheads="1"/>
          </p:cNvSpPr>
          <p:nvPr/>
        </p:nvSpPr>
        <p:spPr bwMode="auto">
          <a:xfrm>
            <a:off x="1076747" y="3227239"/>
            <a:ext cx="4524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5" name="Text Box 23"/>
          <p:cNvSpPr txBox="1">
            <a:spLocks noChangeArrowheads="1"/>
          </p:cNvSpPr>
          <p:nvPr/>
        </p:nvSpPr>
        <p:spPr bwMode="auto">
          <a:xfrm>
            <a:off x="967209" y="2476351"/>
            <a:ext cx="8143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100</a:t>
            </a:r>
          </a:p>
        </p:txBody>
      </p:sp>
      <p:sp>
        <p:nvSpPr>
          <p:cNvPr id="26" name="Text Box 24"/>
          <p:cNvSpPr txBox="1">
            <a:spLocks noChangeArrowheads="1"/>
          </p:cNvSpPr>
          <p:nvPr/>
        </p:nvSpPr>
        <p:spPr bwMode="auto">
          <a:xfrm>
            <a:off x="790997" y="1595289"/>
            <a:ext cx="962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10000</a:t>
            </a:r>
          </a:p>
        </p:txBody>
      </p:sp>
      <p:sp>
        <p:nvSpPr>
          <p:cNvPr id="27" name="Text Box 25"/>
          <p:cNvSpPr txBox="1">
            <a:spLocks noChangeArrowheads="1"/>
          </p:cNvSpPr>
          <p:nvPr/>
        </p:nvSpPr>
        <p:spPr bwMode="auto">
          <a:xfrm>
            <a:off x="565572" y="911076"/>
            <a:ext cx="1257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1000000</a:t>
            </a:r>
          </a:p>
        </p:txBody>
      </p:sp>
      <p:sp>
        <p:nvSpPr>
          <p:cNvPr id="28" name="Oval 26"/>
          <p:cNvSpPr>
            <a:spLocks noChangeArrowheads="1"/>
          </p:cNvSpPr>
          <p:nvPr/>
        </p:nvSpPr>
        <p:spPr bwMode="auto">
          <a:xfrm>
            <a:off x="5955134" y="3266926"/>
            <a:ext cx="187325" cy="185738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9" name="Oval 27"/>
          <p:cNvSpPr>
            <a:spLocks noChangeArrowheads="1"/>
          </p:cNvSpPr>
          <p:nvPr/>
        </p:nvSpPr>
        <p:spPr bwMode="auto">
          <a:xfrm>
            <a:off x="5672559" y="3125639"/>
            <a:ext cx="187325" cy="185737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" name="Oval 28"/>
          <p:cNvSpPr>
            <a:spLocks noChangeArrowheads="1"/>
          </p:cNvSpPr>
          <p:nvPr/>
        </p:nvSpPr>
        <p:spPr bwMode="auto">
          <a:xfrm>
            <a:off x="5397922" y="2993876"/>
            <a:ext cx="187325" cy="185738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1" name="Oval 29"/>
          <p:cNvSpPr>
            <a:spLocks noChangeArrowheads="1"/>
          </p:cNvSpPr>
          <p:nvPr/>
        </p:nvSpPr>
        <p:spPr bwMode="auto">
          <a:xfrm>
            <a:off x="4723234" y="2623989"/>
            <a:ext cx="250825" cy="249237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2" name="Oval 30"/>
          <p:cNvSpPr>
            <a:spLocks noChangeArrowheads="1"/>
          </p:cNvSpPr>
          <p:nvPr/>
        </p:nvSpPr>
        <p:spPr bwMode="auto">
          <a:xfrm>
            <a:off x="5089947" y="2833539"/>
            <a:ext cx="187325" cy="185737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3" name="Oval 31"/>
          <p:cNvSpPr>
            <a:spLocks noChangeArrowheads="1"/>
          </p:cNvSpPr>
          <p:nvPr/>
        </p:nvSpPr>
        <p:spPr bwMode="auto">
          <a:xfrm>
            <a:off x="4318422" y="2409676"/>
            <a:ext cx="250825" cy="249238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4" name="Oval 32"/>
          <p:cNvSpPr>
            <a:spLocks noChangeArrowheads="1"/>
          </p:cNvSpPr>
          <p:nvPr/>
        </p:nvSpPr>
        <p:spPr bwMode="auto">
          <a:xfrm>
            <a:off x="3910434" y="2209651"/>
            <a:ext cx="250825" cy="249238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5" name="Oval 33"/>
          <p:cNvSpPr>
            <a:spLocks noChangeArrowheads="1"/>
          </p:cNvSpPr>
          <p:nvPr/>
        </p:nvSpPr>
        <p:spPr bwMode="auto">
          <a:xfrm>
            <a:off x="3588172" y="1920726"/>
            <a:ext cx="250825" cy="249238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6" name="Oval 37"/>
          <p:cNvSpPr>
            <a:spLocks noChangeArrowheads="1"/>
          </p:cNvSpPr>
          <p:nvPr/>
        </p:nvSpPr>
        <p:spPr bwMode="auto">
          <a:xfrm>
            <a:off x="3642147" y="1517501"/>
            <a:ext cx="250825" cy="249238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7" name="Oval 38"/>
          <p:cNvSpPr>
            <a:spLocks noChangeArrowheads="1"/>
          </p:cNvSpPr>
          <p:nvPr/>
        </p:nvSpPr>
        <p:spPr bwMode="auto">
          <a:xfrm>
            <a:off x="4139034" y="1273026"/>
            <a:ext cx="250825" cy="249238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8" name="Oval 39"/>
          <p:cNvSpPr>
            <a:spLocks noChangeArrowheads="1"/>
          </p:cNvSpPr>
          <p:nvPr/>
        </p:nvSpPr>
        <p:spPr bwMode="auto">
          <a:xfrm>
            <a:off x="4616872" y="995214"/>
            <a:ext cx="282575" cy="280987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9" name="Oval 40"/>
          <p:cNvSpPr>
            <a:spLocks noChangeArrowheads="1"/>
          </p:cNvSpPr>
          <p:nvPr/>
        </p:nvSpPr>
        <p:spPr bwMode="auto">
          <a:xfrm>
            <a:off x="5124872" y="765026"/>
            <a:ext cx="331787" cy="347663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0" name="Oval 41"/>
          <p:cNvSpPr>
            <a:spLocks noChangeArrowheads="1"/>
          </p:cNvSpPr>
          <p:nvPr/>
        </p:nvSpPr>
        <p:spPr bwMode="auto">
          <a:xfrm>
            <a:off x="5651922" y="566589"/>
            <a:ext cx="398462" cy="398462"/>
          </a:xfrm>
          <a:prstGeom prst="ellipse">
            <a:avLst/>
          </a:prstGeom>
          <a:solidFill>
            <a:srgbClr val="FFFF99"/>
          </a:solidFill>
          <a:ln w="9525">
            <a:solidFill>
              <a:srgbClr val="FFFF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1" name="Oval 42"/>
          <p:cNvSpPr>
            <a:spLocks noChangeArrowheads="1"/>
          </p:cNvSpPr>
          <p:nvPr/>
        </p:nvSpPr>
        <p:spPr bwMode="auto">
          <a:xfrm>
            <a:off x="6228184" y="404664"/>
            <a:ext cx="463550" cy="46355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2" name="Oval 43"/>
          <p:cNvSpPr>
            <a:spLocks noChangeArrowheads="1"/>
          </p:cNvSpPr>
          <p:nvPr/>
        </p:nvSpPr>
        <p:spPr bwMode="auto">
          <a:xfrm>
            <a:off x="6837784" y="230039"/>
            <a:ext cx="528638" cy="54292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3" name="Oval 44"/>
          <p:cNvSpPr>
            <a:spLocks noChangeArrowheads="1"/>
          </p:cNvSpPr>
          <p:nvPr/>
        </p:nvSpPr>
        <p:spPr bwMode="auto">
          <a:xfrm>
            <a:off x="7498184" y="68114"/>
            <a:ext cx="644525" cy="661987"/>
          </a:xfrm>
          <a:prstGeom prst="ellipse">
            <a:avLst/>
          </a:prstGeom>
          <a:solidFill>
            <a:srgbClr val="CC6600"/>
          </a:solidFill>
          <a:ln w="9525">
            <a:solidFill>
              <a:srgbClr val="CC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4" name="Text Box 45"/>
          <p:cNvSpPr txBox="1">
            <a:spLocks noChangeArrowheads="1"/>
          </p:cNvSpPr>
          <p:nvPr/>
        </p:nvSpPr>
        <p:spPr bwMode="auto">
          <a:xfrm>
            <a:off x="2235622" y="4249589"/>
            <a:ext cx="2068512" cy="57943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3200">
                <a:solidFill>
                  <a:schemeClr val="tx2"/>
                </a:solidFill>
              </a:rPr>
              <a:t>VECCHIO</a:t>
            </a:r>
            <a:r>
              <a:rPr lang="en-US">
                <a:solidFill>
                  <a:srgbClr val="6699FF"/>
                </a:solidFill>
              </a:rPr>
              <a:t>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75178388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400" advTm="111803">
        <p14:ripple/>
      </p:transition>
    </mc:Choice>
    <mc:Fallback>
      <p:transition spd="slow" advTm="11180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1"/>
          <p:cNvSpPr txBox="1">
            <a:spLocks noChangeArrowheads="1"/>
          </p:cNvSpPr>
          <p:nvPr/>
        </p:nvSpPr>
        <p:spPr bwMode="auto">
          <a:xfrm>
            <a:off x="323528" y="6453336"/>
            <a:ext cx="196298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1100" dirty="0">
                <a:solidFill>
                  <a:schemeClr val="bg1"/>
                </a:solidFill>
                <a:latin typeface="Verdana" charset="0"/>
                <a:cs typeface="Calibri" charset="0"/>
              </a:rPr>
              <a:t>d</a:t>
            </a:r>
            <a:r>
              <a:rPr lang="it-IT" sz="1100" dirty="0" smtClean="0">
                <a:solidFill>
                  <a:schemeClr val="bg1"/>
                </a:solidFill>
                <a:latin typeface="Verdana" charset="0"/>
                <a:cs typeface="Calibri" charset="0"/>
              </a:rPr>
              <a:t>alle binarie alle galassie</a:t>
            </a:r>
            <a:endParaRPr lang="it-IT" sz="1100" dirty="0">
              <a:solidFill>
                <a:schemeClr val="bg1"/>
              </a:solidFill>
              <a:latin typeface="Verdana" charset="0"/>
              <a:cs typeface="Calibri" charset="0"/>
            </a:endParaRPr>
          </a:p>
        </p:txBody>
      </p:sp>
      <p:sp>
        <p:nvSpPr>
          <p:cNvPr id="47" name="Line 2"/>
          <p:cNvSpPr>
            <a:spLocks noChangeShapeType="1"/>
          </p:cNvSpPr>
          <p:nvPr/>
        </p:nvSpPr>
        <p:spPr bwMode="auto">
          <a:xfrm>
            <a:off x="1884387" y="224954"/>
            <a:ext cx="0" cy="5105400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8" name="Line 3"/>
          <p:cNvSpPr>
            <a:spLocks noChangeShapeType="1"/>
          </p:cNvSpPr>
          <p:nvPr/>
        </p:nvSpPr>
        <p:spPr bwMode="auto">
          <a:xfrm rot="5400000">
            <a:off x="5084787" y="2129954"/>
            <a:ext cx="0" cy="6400800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9" name="Text Box 4"/>
          <p:cNvSpPr txBox="1">
            <a:spLocks noChangeArrowheads="1"/>
          </p:cNvSpPr>
          <p:nvPr/>
        </p:nvSpPr>
        <p:spPr bwMode="auto">
          <a:xfrm>
            <a:off x="6684987" y="5787554"/>
            <a:ext cx="203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omic Sans MS" charset="0"/>
              </a:rPr>
              <a:t>Temperatura</a:t>
            </a:r>
            <a:endParaRPr lang="en-US"/>
          </a:p>
        </p:txBody>
      </p:sp>
      <p:sp>
        <p:nvSpPr>
          <p:cNvPr id="50" name="Text Box 5"/>
          <p:cNvSpPr txBox="1">
            <a:spLocks noChangeArrowheads="1"/>
          </p:cNvSpPr>
          <p:nvPr/>
        </p:nvSpPr>
        <p:spPr bwMode="auto">
          <a:xfrm rot="16200000">
            <a:off x="-203176" y="2520480"/>
            <a:ext cx="1685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omic Sans MS" charset="0"/>
              </a:rPr>
              <a:t>Luminosità</a:t>
            </a:r>
            <a:endParaRPr lang="en-US"/>
          </a:p>
        </p:txBody>
      </p:sp>
      <p:sp>
        <p:nvSpPr>
          <p:cNvPr id="51" name="Text Box 6"/>
          <p:cNvSpPr txBox="1">
            <a:spLocks noChangeArrowheads="1"/>
          </p:cNvSpPr>
          <p:nvPr/>
        </p:nvSpPr>
        <p:spPr bwMode="auto">
          <a:xfrm>
            <a:off x="1884387" y="5406554"/>
            <a:ext cx="685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   40000°      20000°      10000°      5000°      2500°</a:t>
            </a:r>
          </a:p>
        </p:txBody>
      </p:sp>
      <p:sp>
        <p:nvSpPr>
          <p:cNvPr id="52" name="Oval 7"/>
          <p:cNvSpPr>
            <a:spLocks noChangeArrowheads="1"/>
          </p:cNvSpPr>
          <p:nvPr/>
        </p:nvSpPr>
        <p:spPr bwMode="auto">
          <a:xfrm>
            <a:off x="7734325" y="4519142"/>
            <a:ext cx="76200" cy="76200"/>
          </a:xfrm>
          <a:prstGeom prst="ellipse">
            <a:avLst/>
          </a:prstGeom>
          <a:solidFill>
            <a:srgbClr val="CC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3" name="Oval 8"/>
          <p:cNvSpPr>
            <a:spLocks noChangeArrowheads="1"/>
          </p:cNvSpPr>
          <p:nvPr/>
        </p:nvSpPr>
        <p:spPr bwMode="auto">
          <a:xfrm>
            <a:off x="7596212" y="4328642"/>
            <a:ext cx="76200" cy="76200"/>
          </a:xfrm>
          <a:prstGeom prst="ellipse">
            <a:avLst/>
          </a:prstGeom>
          <a:solidFill>
            <a:srgbClr val="CC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4" name="Oval 9"/>
          <p:cNvSpPr>
            <a:spLocks noChangeArrowheads="1"/>
          </p:cNvSpPr>
          <p:nvPr/>
        </p:nvSpPr>
        <p:spPr bwMode="auto">
          <a:xfrm>
            <a:off x="7534300" y="4238154"/>
            <a:ext cx="76200" cy="76200"/>
          </a:xfrm>
          <a:prstGeom prst="ellipse">
            <a:avLst/>
          </a:prstGeom>
          <a:solidFill>
            <a:srgbClr val="CC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5" name="Oval 10"/>
          <p:cNvSpPr>
            <a:spLocks noChangeArrowheads="1"/>
          </p:cNvSpPr>
          <p:nvPr/>
        </p:nvSpPr>
        <p:spPr bwMode="auto">
          <a:xfrm>
            <a:off x="7662887" y="4423892"/>
            <a:ext cx="76200" cy="76200"/>
          </a:xfrm>
          <a:prstGeom prst="ellipse">
            <a:avLst/>
          </a:prstGeom>
          <a:solidFill>
            <a:srgbClr val="CC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6" name="Oval 11"/>
          <p:cNvSpPr>
            <a:spLocks noChangeArrowheads="1"/>
          </p:cNvSpPr>
          <p:nvPr/>
        </p:nvSpPr>
        <p:spPr bwMode="auto">
          <a:xfrm>
            <a:off x="7461275" y="4138142"/>
            <a:ext cx="92075" cy="90487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7" name="Oval 12"/>
          <p:cNvSpPr>
            <a:spLocks noChangeArrowheads="1"/>
          </p:cNvSpPr>
          <p:nvPr/>
        </p:nvSpPr>
        <p:spPr bwMode="auto">
          <a:xfrm>
            <a:off x="7375550" y="4038129"/>
            <a:ext cx="92075" cy="90488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8" name="Oval 13"/>
          <p:cNvSpPr>
            <a:spLocks noChangeArrowheads="1"/>
          </p:cNvSpPr>
          <p:nvPr/>
        </p:nvSpPr>
        <p:spPr bwMode="auto">
          <a:xfrm>
            <a:off x="7289825" y="3938117"/>
            <a:ext cx="92075" cy="90487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9" name="Oval 14"/>
          <p:cNvSpPr>
            <a:spLocks noChangeArrowheads="1"/>
          </p:cNvSpPr>
          <p:nvPr/>
        </p:nvSpPr>
        <p:spPr bwMode="auto">
          <a:xfrm>
            <a:off x="7175525" y="3842867"/>
            <a:ext cx="92075" cy="90487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60" name="Oval 15"/>
          <p:cNvSpPr>
            <a:spLocks noChangeArrowheads="1"/>
          </p:cNvSpPr>
          <p:nvPr/>
        </p:nvSpPr>
        <p:spPr bwMode="auto">
          <a:xfrm>
            <a:off x="7010425" y="3690467"/>
            <a:ext cx="125412" cy="1270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61" name="Oval 16"/>
          <p:cNvSpPr>
            <a:spLocks noChangeArrowheads="1"/>
          </p:cNvSpPr>
          <p:nvPr/>
        </p:nvSpPr>
        <p:spPr bwMode="auto">
          <a:xfrm>
            <a:off x="6840562" y="3582517"/>
            <a:ext cx="125413" cy="1270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62" name="Oval 17"/>
          <p:cNvSpPr>
            <a:spLocks noChangeArrowheads="1"/>
          </p:cNvSpPr>
          <p:nvPr/>
        </p:nvSpPr>
        <p:spPr bwMode="auto">
          <a:xfrm>
            <a:off x="6296050" y="3277717"/>
            <a:ext cx="125412" cy="1270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63" name="Oval 18"/>
          <p:cNvSpPr>
            <a:spLocks noChangeArrowheads="1"/>
          </p:cNvSpPr>
          <p:nvPr/>
        </p:nvSpPr>
        <p:spPr bwMode="auto">
          <a:xfrm>
            <a:off x="6667525" y="3477742"/>
            <a:ext cx="125412" cy="1270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64" name="Oval 19"/>
          <p:cNvSpPr>
            <a:spLocks noChangeArrowheads="1"/>
          </p:cNvSpPr>
          <p:nvPr/>
        </p:nvSpPr>
        <p:spPr bwMode="auto">
          <a:xfrm>
            <a:off x="6467500" y="3377729"/>
            <a:ext cx="125412" cy="1270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65" name="Text Box 20"/>
          <p:cNvSpPr txBox="1">
            <a:spLocks noChangeArrowheads="1"/>
          </p:cNvSpPr>
          <p:nvPr/>
        </p:nvSpPr>
        <p:spPr bwMode="auto">
          <a:xfrm>
            <a:off x="706462" y="4573117"/>
            <a:ext cx="1339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1/10000</a:t>
            </a:r>
          </a:p>
        </p:txBody>
      </p:sp>
      <p:sp>
        <p:nvSpPr>
          <p:cNvPr id="66" name="Text Box 21"/>
          <p:cNvSpPr txBox="1">
            <a:spLocks noChangeArrowheads="1"/>
          </p:cNvSpPr>
          <p:nvPr/>
        </p:nvSpPr>
        <p:spPr bwMode="auto">
          <a:xfrm>
            <a:off x="890612" y="3888904"/>
            <a:ext cx="962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1/100</a:t>
            </a:r>
          </a:p>
        </p:txBody>
      </p:sp>
      <p:sp>
        <p:nvSpPr>
          <p:cNvPr id="67" name="Text Box 22"/>
          <p:cNvSpPr txBox="1">
            <a:spLocks noChangeArrowheads="1"/>
          </p:cNvSpPr>
          <p:nvPr/>
        </p:nvSpPr>
        <p:spPr bwMode="auto">
          <a:xfrm>
            <a:off x="1143025" y="3106267"/>
            <a:ext cx="4524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68" name="Text Box 23"/>
          <p:cNvSpPr txBox="1">
            <a:spLocks noChangeArrowheads="1"/>
          </p:cNvSpPr>
          <p:nvPr/>
        </p:nvSpPr>
        <p:spPr bwMode="auto">
          <a:xfrm>
            <a:off x="1033487" y="2355379"/>
            <a:ext cx="8143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100</a:t>
            </a:r>
          </a:p>
        </p:txBody>
      </p:sp>
      <p:sp>
        <p:nvSpPr>
          <p:cNvPr id="69" name="Text Box 24"/>
          <p:cNvSpPr txBox="1">
            <a:spLocks noChangeArrowheads="1"/>
          </p:cNvSpPr>
          <p:nvPr/>
        </p:nvSpPr>
        <p:spPr bwMode="auto">
          <a:xfrm>
            <a:off x="857275" y="1474317"/>
            <a:ext cx="962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10000</a:t>
            </a:r>
          </a:p>
        </p:txBody>
      </p:sp>
      <p:sp>
        <p:nvSpPr>
          <p:cNvPr id="70" name="Text Box 25"/>
          <p:cNvSpPr txBox="1">
            <a:spLocks noChangeArrowheads="1"/>
          </p:cNvSpPr>
          <p:nvPr/>
        </p:nvSpPr>
        <p:spPr bwMode="auto">
          <a:xfrm>
            <a:off x="631850" y="790104"/>
            <a:ext cx="1257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1000000</a:t>
            </a:r>
          </a:p>
        </p:txBody>
      </p:sp>
      <p:sp>
        <p:nvSpPr>
          <p:cNvPr id="71" name="Oval 26"/>
          <p:cNvSpPr>
            <a:spLocks noChangeArrowheads="1"/>
          </p:cNvSpPr>
          <p:nvPr/>
        </p:nvSpPr>
        <p:spPr bwMode="auto">
          <a:xfrm>
            <a:off x="6021412" y="3145954"/>
            <a:ext cx="187325" cy="185738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2" name="Oval 27"/>
          <p:cNvSpPr>
            <a:spLocks noChangeArrowheads="1"/>
          </p:cNvSpPr>
          <p:nvPr/>
        </p:nvSpPr>
        <p:spPr bwMode="auto">
          <a:xfrm>
            <a:off x="5738837" y="3004667"/>
            <a:ext cx="187325" cy="185737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3" name="Oval 28"/>
          <p:cNvSpPr>
            <a:spLocks noChangeArrowheads="1"/>
          </p:cNvSpPr>
          <p:nvPr/>
        </p:nvSpPr>
        <p:spPr bwMode="auto">
          <a:xfrm>
            <a:off x="5464200" y="2872904"/>
            <a:ext cx="187325" cy="185738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4" name="Oval 30"/>
          <p:cNvSpPr>
            <a:spLocks noChangeArrowheads="1"/>
          </p:cNvSpPr>
          <p:nvPr/>
        </p:nvSpPr>
        <p:spPr bwMode="auto">
          <a:xfrm>
            <a:off x="5156225" y="2712567"/>
            <a:ext cx="187325" cy="185737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5" name="Oval 34"/>
          <p:cNvSpPr>
            <a:spLocks noChangeArrowheads="1"/>
          </p:cNvSpPr>
          <p:nvPr/>
        </p:nvSpPr>
        <p:spPr bwMode="auto">
          <a:xfrm>
            <a:off x="4892700" y="2364904"/>
            <a:ext cx="250825" cy="249238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6" name="Oval 35"/>
          <p:cNvSpPr>
            <a:spLocks noChangeArrowheads="1"/>
          </p:cNvSpPr>
          <p:nvPr/>
        </p:nvSpPr>
        <p:spPr bwMode="auto">
          <a:xfrm>
            <a:off x="5126062" y="2039467"/>
            <a:ext cx="250825" cy="249237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7" name="Oval 36"/>
          <p:cNvSpPr>
            <a:spLocks noChangeArrowheads="1"/>
          </p:cNvSpPr>
          <p:nvPr/>
        </p:nvSpPr>
        <p:spPr bwMode="auto">
          <a:xfrm>
            <a:off x="5456262" y="1810867"/>
            <a:ext cx="282575" cy="280987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8" name="Oval 37"/>
          <p:cNvSpPr>
            <a:spLocks noChangeArrowheads="1"/>
          </p:cNvSpPr>
          <p:nvPr/>
        </p:nvSpPr>
        <p:spPr bwMode="auto">
          <a:xfrm>
            <a:off x="5799162" y="1563217"/>
            <a:ext cx="331788" cy="347662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9" name="Oval 38"/>
          <p:cNvSpPr>
            <a:spLocks noChangeArrowheads="1"/>
          </p:cNvSpPr>
          <p:nvPr/>
        </p:nvSpPr>
        <p:spPr bwMode="auto">
          <a:xfrm>
            <a:off x="6292875" y="1333029"/>
            <a:ext cx="398462" cy="398463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80" name="Oval 39"/>
          <p:cNvSpPr>
            <a:spLocks noChangeArrowheads="1"/>
          </p:cNvSpPr>
          <p:nvPr/>
        </p:nvSpPr>
        <p:spPr bwMode="auto">
          <a:xfrm>
            <a:off x="6819925" y="1137767"/>
            <a:ext cx="463550" cy="46355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81" name="Oval 40"/>
          <p:cNvSpPr>
            <a:spLocks noChangeArrowheads="1"/>
          </p:cNvSpPr>
          <p:nvPr/>
        </p:nvSpPr>
        <p:spPr bwMode="auto">
          <a:xfrm>
            <a:off x="7380312" y="764704"/>
            <a:ext cx="528638" cy="54292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82" name="Oval 41"/>
          <p:cNvSpPr>
            <a:spLocks noChangeArrowheads="1"/>
          </p:cNvSpPr>
          <p:nvPr/>
        </p:nvSpPr>
        <p:spPr bwMode="auto">
          <a:xfrm>
            <a:off x="7893075" y="177329"/>
            <a:ext cx="644525" cy="661988"/>
          </a:xfrm>
          <a:prstGeom prst="ellipse">
            <a:avLst/>
          </a:prstGeom>
          <a:solidFill>
            <a:srgbClr val="CC6600"/>
          </a:solidFill>
          <a:ln w="9525">
            <a:solidFill>
              <a:srgbClr val="CC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83" name="Text Box 42"/>
          <p:cNvSpPr txBox="1">
            <a:spLocks noChangeArrowheads="1"/>
          </p:cNvSpPr>
          <p:nvPr/>
        </p:nvSpPr>
        <p:spPr bwMode="auto">
          <a:xfrm>
            <a:off x="2301900" y="4128617"/>
            <a:ext cx="3134196" cy="584776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tx2"/>
                </a:solidFill>
              </a:rPr>
              <a:t>VECCHISSIMO</a:t>
            </a:r>
            <a:r>
              <a:rPr lang="en-US" dirty="0" smtClean="0">
                <a:solidFill>
                  <a:srgbClr val="6699FF"/>
                </a:solidFill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42530902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400" advTm="44178">
        <p14:ripple/>
      </p:transition>
    </mc:Choice>
    <mc:Fallback>
      <p:transition spd="slow" advTm="4417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1"/>
          <p:cNvSpPr txBox="1">
            <a:spLocks noChangeArrowheads="1"/>
          </p:cNvSpPr>
          <p:nvPr/>
        </p:nvSpPr>
        <p:spPr bwMode="auto">
          <a:xfrm>
            <a:off x="323528" y="6453336"/>
            <a:ext cx="196298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1100" dirty="0">
                <a:solidFill>
                  <a:schemeClr val="bg1"/>
                </a:solidFill>
                <a:latin typeface="Verdana" charset="0"/>
                <a:cs typeface="Calibri" charset="0"/>
              </a:rPr>
              <a:t>d</a:t>
            </a:r>
            <a:r>
              <a:rPr lang="it-IT" sz="1100" dirty="0" smtClean="0">
                <a:solidFill>
                  <a:schemeClr val="bg1"/>
                </a:solidFill>
                <a:latin typeface="Verdana" charset="0"/>
                <a:cs typeface="Calibri" charset="0"/>
              </a:rPr>
              <a:t>alle binarie alle galassie</a:t>
            </a:r>
            <a:endParaRPr lang="it-IT" sz="1100" dirty="0">
              <a:solidFill>
                <a:schemeClr val="bg1"/>
              </a:solidFill>
              <a:latin typeface="Verdana" charset="0"/>
              <a:cs typeface="Calibri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298400"/>
            <a:ext cx="6581398" cy="586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55023886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400" advTm="192732">
        <p14:ripple/>
      </p:transition>
    </mc:Choice>
    <mc:Fallback>
      <p:transition spd="slow" advTm="19273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1"/>
          <p:cNvSpPr txBox="1">
            <a:spLocks noChangeArrowheads="1"/>
          </p:cNvSpPr>
          <p:nvPr/>
        </p:nvSpPr>
        <p:spPr bwMode="auto">
          <a:xfrm>
            <a:off x="323528" y="6453336"/>
            <a:ext cx="196298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1100" dirty="0">
                <a:solidFill>
                  <a:schemeClr val="bg1"/>
                </a:solidFill>
                <a:latin typeface="Verdana" charset="0"/>
                <a:cs typeface="Calibri" charset="0"/>
              </a:rPr>
              <a:t>d</a:t>
            </a:r>
            <a:r>
              <a:rPr lang="it-IT" sz="1100" dirty="0" smtClean="0">
                <a:solidFill>
                  <a:schemeClr val="bg1"/>
                </a:solidFill>
                <a:latin typeface="Verdana" charset="0"/>
                <a:cs typeface="Calibri" charset="0"/>
              </a:rPr>
              <a:t>alle binarie alle galassie</a:t>
            </a:r>
            <a:endParaRPr lang="it-IT" sz="1100" dirty="0">
              <a:solidFill>
                <a:schemeClr val="bg1"/>
              </a:solidFill>
              <a:latin typeface="Verdana" charset="0"/>
              <a:cs typeface="Calibri" charset="0"/>
            </a:endParaRPr>
          </a:p>
        </p:txBody>
      </p:sp>
      <p:pic>
        <p:nvPicPr>
          <p:cNvPr id="2" name="Immagine 1" descr="opencluster07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971600" y="332656"/>
            <a:ext cx="7124700" cy="565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29584005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400" advTm="45150">
        <p14:ripple/>
      </p:transition>
    </mc:Choice>
    <mc:Fallback>
      <p:transition spd="slow" advTm="451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1"/>
          <p:cNvSpPr txBox="1">
            <a:spLocks noChangeArrowheads="1"/>
          </p:cNvSpPr>
          <p:nvPr/>
        </p:nvSpPr>
        <p:spPr bwMode="auto">
          <a:xfrm>
            <a:off x="323528" y="6453336"/>
            <a:ext cx="196298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1100" dirty="0">
                <a:solidFill>
                  <a:schemeClr val="bg1"/>
                </a:solidFill>
                <a:latin typeface="Verdana" charset="0"/>
                <a:cs typeface="Calibri" charset="0"/>
              </a:rPr>
              <a:t>d</a:t>
            </a:r>
            <a:r>
              <a:rPr lang="it-IT" sz="1100" dirty="0" smtClean="0">
                <a:solidFill>
                  <a:schemeClr val="bg1"/>
                </a:solidFill>
                <a:latin typeface="Verdana" charset="0"/>
                <a:cs typeface="Calibri" charset="0"/>
              </a:rPr>
              <a:t>alle binarie alle galassie</a:t>
            </a:r>
            <a:endParaRPr lang="it-IT" sz="1100" dirty="0">
              <a:solidFill>
                <a:schemeClr val="bg1"/>
              </a:solidFill>
              <a:latin typeface="Verdana" charset="0"/>
              <a:cs typeface="Calibri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1" y="260648"/>
            <a:ext cx="3605365" cy="2376264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2123728" y="2708920"/>
            <a:ext cx="4824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chemeClr val="bg1"/>
                </a:solidFill>
              </a:rPr>
              <a:t>M36, M25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032" y="260648"/>
            <a:ext cx="3492500" cy="23241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592" y="3140967"/>
            <a:ext cx="3600400" cy="2395903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2267744" y="5733256"/>
            <a:ext cx="4824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chemeClr val="bg1"/>
                </a:solidFill>
              </a:rPr>
              <a:t>Lo scrigno, M6 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0032" y="3140968"/>
            <a:ext cx="3551808" cy="238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39466693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400" advTm="22411">
        <p14:ripple/>
      </p:transition>
    </mc:Choice>
    <mc:Fallback>
      <p:transition spd="slow" advTm="2241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9"/>
          <p:cNvSpPr txBox="1">
            <a:spLocks noChangeArrowheads="1"/>
          </p:cNvSpPr>
          <p:nvPr/>
        </p:nvSpPr>
        <p:spPr bwMode="auto">
          <a:xfrm>
            <a:off x="2100263" y="800100"/>
            <a:ext cx="62880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>
                <a:latin typeface="Verdana" charset="0"/>
              </a:rPr>
              <a:t>Osservatorio astronomico di Brera</a:t>
            </a:r>
          </a:p>
        </p:txBody>
      </p:sp>
      <p:sp>
        <p:nvSpPr>
          <p:cNvPr id="3076" name="Text Box 11"/>
          <p:cNvSpPr txBox="1">
            <a:spLocks noChangeArrowheads="1"/>
          </p:cNvSpPr>
          <p:nvPr/>
        </p:nvSpPr>
        <p:spPr bwMode="auto">
          <a:xfrm>
            <a:off x="323528" y="6453336"/>
            <a:ext cx="196298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1100" dirty="0">
                <a:solidFill>
                  <a:schemeClr val="bg1"/>
                </a:solidFill>
                <a:latin typeface="Verdana" charset="0"/>
                <a:cs typeface="Calibri" charset="0"/>
              </a:rPr>
              <a:t>d</a:t>
            </a:r>
            <a:r>
              <a:rPr lang="it-IT" sz="1100" dirty="0" smtClean="0">
                <a:solidFill>
                  <a:schemeClr val="bg1"/>
                </a:solidFill>
                <a:latin typeface="Verdana" charset="0"/>
                <a:cs typeface="Calibri" charset="0"/>
              </a:rPr>
              <a:t>alle binarie alle galassie</a:t>
            </a:r>
            <a:endParaRPr lang="it-IT" sz="1100" dirty="0">
              <a:solidFill>
                <a:schemeClr val="bg1"/>
              </a:solidFill>
              <a:latin typeface="Verdana" charset="0"/>
              <a:cs typeface="Calibri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2915816" y="6237312"/>
            <a:ext cx="3528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chemeClr val="bg1"/>
                </a:solidFill>
              </a:rPr>
              <a:t>Una stella qualunque…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2" name="Spectacular4_best.mov">
            <a:hlinkHover r:id="" action="ppaction://ole?verb=0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79712" y="332656"/>
            <a:ext cx="5372149" cy="5372150"/>
          </a:xfrm>
          <a:prstGeom prst="rect">
            <a:avLst/>
          </a:prstGeom>
        </p:spPr>
      </p:pic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400" advTm="15611">
        <p14:ripple/>
      </p:transition>
    </mc:Choice>
    <mc:Fallback>
      <p:transition spd="slow" advTm="156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1"/>
          <p:cNvSpPr txBox="1">
            <a:spLocks noChangeArrowheads="1"/>
          </p:cNvSpPr>
          <p:nvPr/>
        </p:nvSpPr>
        <p:spPr bwMode="auto">
          <a:xfrm>
            <a:off x="323528" y="6453336"/>
            <a:ext cx="196298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1100" dirty="0">
                <a:solidFill>
                  <a:schemeClr val="bg1"/>
                </a:solidFill>
                <a:latin typeface="Verdana" charset="0"/>
                <a:cs typeface="Calibri" charset="0"/>
              </a:rPr>
              <a:t>d</a:t>
            </a:r>
            <a:r>
              <a:rPr lang="it-IT" sz="1100" dirty="0" smtClean="0">
                <a:solidFill>
                  <a:schemeClr val="bg1"/>
                </a:solidFill>
                <a:latin typeface="Verdana" charset="0"/>
                <a:cs typeface="Calibri" charset="0"/>
              </a:rPr>
              <a:t>alle binarie alle galassie</a:t>
            </a:r>
            <a:endParaRPr lang="it-IT" sz="1100" dirty="0">
              <a:solidFill>
                <a:schemeClr val="bg1"/>
              </a:solidFill>
              <a:latin typeface="Verdana" charset="0"/>
              <a:cs typeface="Calibri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67544" y="332656"/>
            <a:ext cx="828092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/>
              <a:buChar char="•"/>
            </a:pPr>
            <a:r>
              <a:rPr lang="it-IT" dirty="0" smtClean="0">
                <a:solidFill>
                  <a:schemeClr val="bg1"/>
                </a:solidFill>
              </a:rPr>
              <a:t>Per gli ammassi globulari vale un discorso analogo. Con però alcune importanti differenze:</a:t>
            </a:r>
          </a:p>
          <a:p>
            <a:pPr marL="342900" indent="-342900" algn="just">
              <a:buFont typeface="Arial"/>
              <a:buChar char="•"/>
            </a:pPr>
            <a:endParaRPr lang="it-IT" dirty="0">
              <a:solidFill>
                <a:schemeClr val="bg1"/>
              </a:solidFill>
            </a:endParaRPr>
          </a:p>
          <a:p>
            <a:pPr marL="800100" lvl="1" indent="-342900" algn="just">
              <a:buFont typeface="Arial"/>
              <a:buChar char="•"/>
            </a:pPr>
            <a:r>
              <a:rPr lang="it-IT" dirty="0" smtClean="0">
                <a:solidFill>
                  <a:schemeClr val="bg1"/>
                </a:solidFill>
              </a:rPr>
              <a:t>Gli ammassi globulari della nostra galassia sono tutti estremamente vecchi, sono in effetti le popolazioni stellari più vecchie della galassia.</a:t>
            </a:r>
          </a:p>
          <a:p>
            <a:pPr marL="800100" lvl="1" indent="-342900" algn="just">
              <a:buFont typeface="Arial"/>
              <a:buChar char="•"/>
            </a:pPr>
            <a:endParaRPr lang="it-IT" dirty="0">
              <a:solidFill>
                <a:schemeClr val="bg1"/>
              </a:solidFill>
            </a:endParaRPr>
          </a:p>
          <a:p>
            <a:pPr marL="800100" lvl="1" indent="-342900" algn="just">
              <a:buFont typeface="Arial"/>
              <a:buChar char="•"/>
            </a:pPr>
            <a:r>
              <a:rPr lang="it-IT" dirty="0" smtClean="0">
                <a:solidFill>
                  <a:schemeClr val="bg1"/>
                </a:solidFill>
              </a:rPr>
              <a:t>Sono ammassi molto massicci, con milioni di membri, e </a:t>
            </a:r>
            <a:r>
              <a:rPr lang="it-IT" dirty="0" err="1" smtClean="0">
                <a:solidFill>
                  <a:schemeClr val="bg1"/>
                </a:solidFill>
              </a:rPr>
              <a:t>gravitazionalmente</a:t>
            </a:r>
            <a:r>
              <a:rPr lang="it-IT" dirty="0" smtClean="0">
                <a:solidFill>
                  <a:schemeClr val="bg1"/>
                </a:solidFill>
              </a:rPr>
              <a:t> stabili.</a:t>
            </a:r>
          </a:p>
          <a:p>
            <a:pPr marL="800100" lvl="1" indent="-342900" algn="just">
              <a:buFont typeface="Arial"/>
              <a:buChar char="•"/>
            </a:pPr>
            <a:endParaRPr lang="it-IT" dirty="0">
              <a:solidFill>
                <a:schemeClr val="bg1"/>
              </a:solidFill>
            </a:endParaRPr>
          </a:p>
          <a:p>
            <a:pPr marL="800100" lvl="1" indent="-342900" algn="just">
              <a:buFont typeface="Arial"/>
              <a:buChar char="•"/>
            </a:pPr>
            <a:r>
              <a:rPr lang="it-IT" dirty="0" smtClean="0">
                <a:solidFill>
                  <a:schemeClr val="bg1"/>
                </a:solidFill>
              </a:rPr>
              <a:t>Laboratori quindi sia di astrofisica che di dinamica stellare.</a:t>
            </a:r>
          </a:p>
          <a:p>
            <a:pPr marL="800100" lvl="1" indent="-342900" algn="just">
              <a:buFont typeface="Arial"/>
              <a:buChar char="•"/>
            </a:pPr>
            <a:endParaRPr lang="it-IT" dirty="0">
              <a:solidFill>
                <a:schemeClr val="bg1"/>
              </a:solidFill>
            </a:endParaRPr>
          </a:p>
          <a:p>
            <a:pPr marL="800100" lvl="1" indent="-342900" algn="just">
              <a:buFont typeface="Arial"/>
              <a:buChar char="•"/>
            </a:pPr>
            <a:r>
              <a:rPr lang="it-IT" dirty="0" smtClean="0">
                <a:solidFill>
                  <a:schemeClr val="bg1"/>
                </a:solidFill>
              </a:rPr>
              <a:t>Hanno un ruolo fondamentale nello studio della struttura e formazione delle galassie.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768" y="5013176"/>
            <a:ext cx="1362071" cy="1368152"/>
          </a:xfrm>
          <a:prstGeom prst="rect">
            <a:avLst/>
          </a:prstGeom>
        </p:spPr>
      </p:pic>
      <p:pic>
        <p:nvPicPr>
          <p:cNvPr id="2" name="Evolution of a Star Cluster - YouTube.flv">
            <a:hlinkHover r:id="" action="ppaction://ole?verb=0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32040" y="4509120"/>
            <a:ext cx="3915435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6213777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400" advTm="61714">
        <p14:ripple/>
      </p:transition>
    </mc:Choice>
    <mc:Fallback>
      <p:transition spd="slow" advTm="617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1"/>
          <p:cNvSpPr txBox="1">
            <a:spLocks noChangeArrowheads="1"/>
          </p:cNvSpPr>
          <p:nvPr/>
        </p:nvSpPr>
        <p:spPr bwMode="auto">
          <a:xfrm>
            <a:off x="323528" y="6453336"/>
            <a:ext cx="196298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1100" dirty="0">
                <a:solidFill>
                  <a:schemeClr val="bg1"/>
                </a:solidFill>
                <a:latin typeface="Verdana" charset="0"/>
                <a:cs typeface="Calibri" charset="0"/>
              </a:rPr>
              <a:t>d</a:t>
            </a:r>
            <a:r>
              <a:rPr lang="it-IT" sz="1100" dirty="0" smtClean="0">
                <a:solidFill>
                  <a:schemeClr val="bg1"/>
                </a:solidFill>
                <a:latin typeface="Verdana" charset="0"/>
                <a:cs typeface="Calibri" charset="0"/>
              </a:rPr>
              <a:t>alle binarie alle galassie</a:t>
            </a:r>
            <a:endParaRPr lang="it-IT" sz="1100" dirty="0">
              <a:solidFill>
                <a:schemeClr val="bg1"/>
              </a:solidFill>
              <a:latin typeface="Verdana" charset="0"/>
              <a:cs typeface="Calibri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476672"/>
            <a:ext cx="3909006" cy="4104456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2267744" y="5085184"/>
            <a:ext cx="4824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chemeClr val="bg1"/>
                </a:solidFill>
              </a:rPr>
              <a:t>M80 e Omega Centauri 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5456" y="476672"/>
            <a:ext cx="4104456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5317776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400" advTm="61925">
        <p14:ripple/>
      </p:transition>
    </mc:Choice>
    <mc:Fallback>
      <p:transition spd="slow" advTm="6192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1"/>
          <p:cNvSpPr txBox="1">
            <a:spLocks noChangeArrowheads="1"/>
          </p:cNvSpPr>
          <p:nvPr/>
        </p:nvSpPr>
        <p:spPr bwMode="auto">
          <a:xfrm>
            <a:off x="323528" y="6453336"/>
            <a:ext cx="196298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1100" dirty="0">
                <a:solidFill>
                  <a:schemeClr val="bg1"/>
                </a:solidFill>
                <a:latin typeface="Verdana" charset="0"/>
                <a:cs typeface="Calibri" charset="0"/>
              </a:rPr>
              <a:t>d</a:t>
            </a:r>
            <a:r>
              <a:rPr lang="it-IT" sz="1100" dirty="0" smtClean="0">
                <a:solidFill>
                  <a:schemeClr val="bg1"/>
                </a:solidFill>
                <a:latin typeface="Verdana" charset="0"/>
                <a:cs typeface="Calibri" charset="0"/>
              </a:rPr>
              <a:t>alle binarie alle galassie</a:t>
            </a:r>
            <a:endParaRPr lang="it-IT" sz="1100" dirty="0">
              <a:solidFill>
                <a:schemeClr val="bg1"/>
              </a:solidFill>
              <a:latin typeface="Verdana" charset="0"/>
              <a:cs typeface="Calibri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467544" y="332656"/>
            <a:ext cx="8280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>
                <a:solidFill>
                  <a:schemeClr val="bg1"/>
                </a:solidFill>
              </a:rPr>
              <a:t>Determinarne il diagramma colore-magnitudine è un lavoro immane</a:t>
            </a:r>
          </a:p>
        </p:txBody>
      </p:sp>
      <p:pic>
        <p:nvPicPr>
          <p:cNvPr id="2" name="Immagine 1" descr="m13-cluster-02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267744" y="908720"/>
            <a:ext cx="5310336" cy="5310336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187624" y="3789040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>
                <a:solidFill>
                  <a:schemeClr val="bg1"/>
                </a:solidFill>
              </a:rPr>
              <a:t>M13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8140790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400" advTm="53207">
        <p14:ripple/>
      </p:transition>
    </mc:Choice>
    <mc:Fallback>
      <p:transition spd="slow" advTm="532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1"/>
          <p:cNvSpPr txBox="1">
            <a:spLocks noChangeArrowheads="1"/>
          </p:cNvSpPr>
          <p:nvPr/>
        </p:nvSpPr>
        <p:spPr bwMode="auto">
          <a:xfrm>
            <a:off x="323528" y="6453336"/>
            <a:ext cx="196298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1100" dirty="0">
                <a:solidFill>
                  <a:schemeClr val="bg1"/>
                </a:solidFill>
                <a:latin typeface="Verdana" charset="0"/>
                <a:cs typeface="Calibri" charset="0"/>
              </a:rPr>
              <a:t>d</a:t>
            </a:r>
            <a:r>
              <a:rPr lang="it-IT" sz="1100" dirty="0" smtClean="0">
                <a:solidFill>
                  <a:schemeClr val="bg1"/>
                </a:solidFill>
                <a:latin typeface="Verdana" charset="0"/>
                <a:cs typeface="Calibri" charset="0"/>
              </a:rPr>
              <a:t>alle binarie alle galassie</a:t>
            </a:r>
            <a:endParaRPr lang="it-IT" sz="1100" dirty="0">
              <a:solidFill>
                <a:schemeClr val="bg1"/>
              </a:solidFill>
              <a:latin typeface="Verdana" charset="0"/>
              <a:cs typeface="Calibri" charset="0"/>
            </a:endParaRPr>
          </a:p>
        </p:txBody>
      </p:sp>
      <p:pic>
        <p:nvPicPr>
          <p:cNvPr id="2" name="Immagine 1" descr="m55cmd-1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691680" y="0"/>
            <a:ext cx="5816600" cy="58166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467544" y="5661248"/>
            <a:ext cx="8352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chemeClr val="bg1"/>
                </a:solidFill>
              </a:rPr>
              <a:t>Ma si tratta di diagrammi estremamente ricchi di informazioni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62253343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400" advTm="96959">
        <p14:ripple/>
      </p:transition>
    </mc:Choice>
    <mc:Fallback>
      <p:transition spd="slow" advTm="9695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1"/>
          <p:cNvSpPr txBox="1">
            <a:spLocks noChangeArrowheads="1"/>
          </p:cNvSpPr>
          <p:nvPr/>
        </p:nvSpPr>
        <p:spPr bwMode="auto">
          <a:xfrm>
            <a:off x="323528" y="6453336"/>
            <a:ext cx="196298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1100" dirty="0">
                <a:solidFill>
                  <a:schemeClr val="bg1"/>
                </a:solidFill>
                <a:latin typeface="Verdana" charset="0"/>
                <a:cs typeface="Calibri" charset="0"/>
              </a:rPr>
              <a:t>d</a:t>
            </a:r>
            <a:r>
              <a:rPr lang="it-IT" sz="1100" dirty="0" smtClean="0">
                <a:solidFill>
                  <a:schemeClr val="bg1"/>
                </a:solidFill>
                <a:latin typeface="Verdana" charset="0"/>
                <a:cs typeface="Calibri" charset="0"/>
              </a:rPr>
              <a:t>alle binarie alle galassie</a:t>
            </a:r>
            <a:endParaRPr lang="it-IT" sz="1100" dirty="0">
              <a:solidFill>
                <a:schemeClr val="bg1"/>
              </a:solidFill>
              <a:latin typeface="Verdana" charset="0"/>
              <a:cs typeface="Calibri" charset="0"/>
            </a:endParaRPr>
          </a:p>
        </p:txBody>
      </p:sp>
      <p:pic>
        <p:nvPicPr>
          <p:cNvPr id="5" name="Picture 6" descr="phot-45a-99-norm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63966" y="260648"/>
            <a:ext cx="5325125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98747955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400" advTm="58836">
        <p14:ripple/>
      </p:transition>
    </mc:Choice>
    <mc:Fallback>
      <p:transition spd="slow" advTm="5883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1"/>
          <p:cNvSpPr txBox="1">
            <a:spLocks noChangeArrowheads="1"/>
          </p:cNvSpPr>
          <p:nvPr/>
        </p:nvSpPr>
        <p:spPr bwMode="auto">
          <a:xfrm>
            <a:off x="323528" y="6453336"/>
            <a:ext cx="196298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1100" dirty="0">
                <a:solidFill>
                  <a:schemeClr val="bg1"/>
                </a:solidFill>
                <a:latin typeface="Verdana" charset="0"/>
                <a:cs typeface="Calibri" charset="0"/>
              </a:rPr>
              <a:t>d</a:t>
            </a:r>
            <a:r>
              <a:rPr lang="it-IT" sz="1100" dirty="0" smtClean="0">
                <a:solidFill>
                  <a:schemeClr val="bg1"/>
                </a:solidFill>
                <a:latin typeface="Verdana" charset="0"/>
                <a:cs typeface="Calibri" charset="0"/>
              </a:rPr>
              <a:t>alle binarie alle galassie</a:t>
            </a:r>
            <a:endParaRPr lang="it-IT" sz="1100" dirty="0">
              <a:solidFill>
                <a:schemeClr val="bg1"/>
              </a:solidFill>
              <a:latin typeface="Verdana" charset="0"/>
              <a:cs typeface="Calibri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12" y="1124744"/>
            <a:ext cx="5256584" cy="4881114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395536" y="404664"/>
            <a:ext cx="8640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chemeClr val="bg1"/>
                </a:solidFill>
              </a:rPr>
              <a:t>Gli ammassi globulari circondano la nostra galassia in un alone sferoidale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28868527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400" advTm="156716">
        <p14:ripple/>
      </p:transition>
    </mc:Choice>
    <mc:Fallback>
      <p:transition spd="slow" advTm="15671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1"/>
          <p:cNvSpPr txBox="1">
            <a:spLocks noChangeArrowheads="1"/>
          </p:cNvSpPr>
          <p:nvPr/>
        </p:nvSpPr>
        <p:spPr bwMode="auto">
          <a:xfrm>
            <a:off x="323528" y="6453336"/>
            <a:ext cx="196298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1100" dirty="0">
                <a:solidFill>
                  <a:schemeClr val="bg1"/>
                </a:solidFill>
                <a:latin typeface="Verdana" charset="0"/>
                <a:cs typeface="Calibri" charset="0"/>
              </a:rPr>
              <a:t>d</a:t>
            </a:r>
            <a:r>
              <a:rPr lang="it-IT" sz="1100" dirty="0" smtClean="0">
                <a:solidFill>
                  <a:schemeClr val="bg1"/>
                </a:solidFill>
                <a:latin typeface="Verdana" charset="0"/>
                <a:cs typeface="Calibri" charset="0"/>
              </a:rPr>
              <a:t>alle binarie alle galassie</a:t>
            </a:r>
            <a:endParaRPr lang="it-IT" sz="1100" dirty="0">
              <a:solidFill>
                <a:schemeClr val="bg1"/>
              </a:solidFill>
              <a:latin typeface="Verdana" charset="0"/>
              <a:cs typeface="Calibri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395536" y="404664"/>
            <a:ext cx="8640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chemeClr val="bg1"/>
                </a:solidFill>
              </a:rPr>
              <a:t>Il piano della Via Lattea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988840"/>
            <a:ext cx="4896544" cy="3264363"/>
          </a:xfrm>
          <a:prstGeom prst="rect">
            <a:avLst/>
          </a:prstGeom>
        </p:spPr>
      </p:pic>
      <p:pic>
        <p:nvPicPr>
          <p:cNvPr id="3" name="Space School- Milky Way - YouTube.flv">
            <a:hlinkHover r:id="" action="ppaction://ole?verb=0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92080" y="2348880"/>
            <a:ext cx="3520843" cy="26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55313634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400" advTm="109702">
        <p14:ripple/>
      </p:transition>
    </mc:Choice>
    <mc:Fallback>
      <p:transition spd="slow" advTm="1097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8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1"/>
          <p:cNvSpPr txBox="1">
            <a:spLocks noChangeArrowheads="1"/>
          </p:cNvSpPr>
          <p:nvPr/>
        </p:nvSpPr>
        <p:spPr bwMode="auto">
          <a:xfrm>
            <a:off x="323528" y="6453336"/>
            <a:ext cx="196298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1100" dirty="0">
                <a:solidFill>
                  <a:schemeClr val="bg1"/>
                </a:solidFill>
                <a:latin typeface="Verdana" charset="0"/>
                <a:cs typeface="Calibri" charset="0"/>
              </a:rPr>
              <a:t>d</a:t>
            </a:r>
            <a:r>
              <a:rPr lang="it-IT" sz="1100" dirty="0" smtClean="0">
                <a:solidFill>
                  <a:schemeClr val="bg1"/>
                </a:solidFill>
                <a:latin typeface="Verdana" charset="0"/>
                <a:cs typeface="Calibri" charset="0"/>
              </a:rPr>
              <a:t>alle binarie alle galassie</a:t>
            </a:r>
            <a:endParaRPr lang="it-IT" sz="1100" dirty="0">
              <a:solidFill>
                <a:schemeClr val="bg1"/>
              </a:solidFill>
              <a:latin typeface="Verdana" charset="0"/>
              <a:cs typeface="Calibri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5" y="1273331"/>
            <a:ext cx="3702485" cy="3595829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1268760"/>
            <a:ext cx="3830660" cy="3573264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395536" y="404664"/>
            <a:ext cx="8640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chemeClr val="bg1"/>
                </a:solidFill>
              </a:rPr>
              <a:t>Sistemi di ammassi globulari in altre galassie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83728153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400" advTm="7708">
        <p14:ripple/>
      </p:transition>
    </mc:Choice>
    <mc:Fallback>
      <p:transition spd="slow" advTm="770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1"/>
          <p:cNvSpPr txBox="1">
            <a:spLocks noChangeArrowheads="1"/>
          </p:cNvSpPr>
          <p:nvPr/>
        </p:nvSpPr>
        <p:spPr bwMode="auto">
          <a:xfrm>
            <a:off x="323528" y="6453336"/>
            <a:ext cx="196298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1100" dirty="0">
                <a:solidFill>
                  <a:schemeClr val="bg1"/>
                </a:solidFill>
                <a:latin typeface="Verdana" charset="0"/>
                <a:cs typeface="Calibri" charset="0"/>
              </a:rPr>
              <a:t>d</a:t>
            </a:r>
            <a:r>
              <a:rPr lang="it-IT" sz="1100" dirty="0" smtClean="0">
                <a:solidFill>
                  <a:schemeClr val="bg1"/>
                </a:solidFill>
                <a:latin typeface="Verdana" charset="0"/>
                <a:cs typeface="Calibri" charset="0"/>
              </a:rPr>
              <a:t>alle binarie alle galassie</a:t>
            </a:r>
            <a:endParaRPr lang="it-IT" sz="1100" dirty="0">
              <a:solidFill>
                <a:schemeClr val="bg1"/>
              </a:solidFill>
              <a:latin typeface="Verdana" charset="0"/>
              <a:cs typeface="Calibri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395536" y="404664"/>
            <a:ext cx="8640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chemeClr val="bg1"/>
                </a:solidFill>
              </a:rPr>
              <a:t>La Via Lattea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752" y="1052736"/>
            <a:ext cx="4896544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66687671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400" advTm="963">
        <p14:ripple/>
      </p:transition>
    </mc:Choice>
    <mc:Fallback>
      <p:transition spd="slow" advTm="96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1"/>
          <p:cNvSpPr txBox="1">
            <a:spLocks noChangeArrowheads="1"/>
          </p:cNvSpPr>
          <p:nvPr/>
        </p:nvSpPr>
        <p:spPr bwMode="auto">
          <a:xfrm>
            <a:off x="323528" y="6453336"/>
            <a:ext cx="196298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1100" dirty="0">
                <a:solidFill>
                  <a:schemeClr val="bg1"/>
                </a:solidFill>
                <a:latin typeface="Verdana" charset="0"/>
                <a:cs typeface="Calibri" charset="0"/>
              </a:rPr>
              <a:t>d</a:t>
            </a:r>
            <a:r>
              <a:rPr lang="it-IT" sz="1100" dirty="0" smtClean="0">
                <a:solidFill>
                  <a:schemeClr val="bg1"/>
                </a:solidFill>
                <a:latin typeface="Verdana" charset="0"/>
                <a:cs typeface="Calibri" charset="0"/>
              </a:rPr>
              <a:t>alle binarie alle galassie</a:t>
            </a:r>
            <a:endParaRPr lang="it-IT" sz="1100" dirty="0">
              <a:solidFill>
                <a:schemeClr val="bg1"/>
              </a:solidFill>
              <a:latin typeface="Verdana" charset="0"/>
              <a:cs typeface="Calibri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553072" y="-2367"/>
            <a:ext cx="40227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FFFF00"/>
                </a:solidFill>
                <a:latin typeface="Comic Sans MS" charset="0"/>
              </a:rPr>
              <a:t>Tipi di galassie</a:t>
            </a:r>
            <a:endParaRPr lang="en-US" sz="4400">
              <a:latin typeface="Comic Sans MS" charset="0"/>
            </a:endParaRPr>
          </a:p>
        </p:txBody>
      </p:sp>
      <p:pic>
        <p:nvPicPr>
          <p:cNvPr id="7" name="Picture 3" descr="C:\images\educational\galassia\ngc1365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0472" y="835833"/>
            <a:ext cx="3200400" cy="289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images\educational\galassia\ngc1316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759633"/>
            <a:ext cx="3429000" cy="293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images\educational\galassia\sombrero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3272" y="4036233"/>
            <a:ext cx="373380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images\educational\galassia\cena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2872" y="3807633"/>
            <a:ext cx="3048000" cy="26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2934072" y="912033"/>
            <a:ext cx="1046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9966"/>
                </a:solidFill>
              </a:rPr>
              <a:t>Spirale</a:t>
            </a:r>
            <a:endParaRPr lang="en-US"/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2934072" y="912033"/>
            <a:ext cx="1066800" cy="457200"/>
          </a:xfrm>
          <a:prstGeom prst="rect">
            <a:avLst/>
          </a:prstGeom>
          <a:noFill/>
          <a:ln w="9525">
            <a:solidFill>
              <a:srgbClr val="FF99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7277472" y="835833"/>
            <a:ext cx="1144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9966"/>
                </a:solidFill>
              </a:rPr>
              <a:t>Ellittica</a:t>
            </a:r>
            <a:endParaRPr lang="en-US"/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7277472" y="835833"/>
            <a:ext cx="1143000" cy="457200"/>
          </a:xfrm>
          <a:prstGeom prst="rect">
            <a:avLst/>
          </a:prstGeom>
          <a:noFill/>
          <a:ln w="9525">
            <a:solidFill>
              <a:srgbClr val="FF99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343272" y="4112433"/>
            <a:ext cx="13160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9966"/>
                </a:solidFill>
              </a:rPr>
              <a:t>Peculiare</a:t>
            </a:r>
            <a:endParaRPr lang="en-US"/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343272" y="4112433"/>
            <a:ext cx="1295400" cy="457200"/>
          </a:xfrm>
          <a:prstGeom prst="rect">
            <a:avLst/>
          </a:prstGeom>
          <a:noFill/>
          <a:ln w="9525">
            <a:solidFill>
              <a:srgbClr val="FF99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4762872" y="3807633"/>
            <a:ext cx="1384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9966"/>
                </a:solidFill>
              </a:rPr>
              <a:t>Irregolare</a:t>
            </a:r>
            <a:endParaRPr lang="en-US"/>
          </a:p>
        </p:txBody>
      </p:sp>
      <p:sp>
        <p:nvSpPr>
          <p:cNvPr id="18" name="Rectangle 15"/>
          <p:cNvSpPr>
            <a:spLocks noChangeArrowheads="1"/>
          </p:cNvSpPr>
          <p:nvPr/>
        </p:nvSpPr>
        <p:spPr bwMode="auto">
          <a:xfrm>
            <a:off x="4762872" y="3807633"/>
            <a:ext cx="1371600" cy="457200"/>
          </a:xfrm>
          <a:prstGeom prst="rect">
            <a:avLst/>
          </a:prstGeom>
          <a:noFill/>
          <a:ln w="9525">
            <a:solidFill>
              <a:srgbClr val="FF99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95514241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400" advTm="34767">
        <p14:ripple/>
      </p:transition>
    </mc:Choice>
    <mc:Fallback>
      <p:transition spd="slow" advTm="3476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9"/>
          <p:cNvSpPr txBox="1">
            <a:spLocks noChangeArrowheads="1"/>
          </p:cNvSpPr>
          <p:nvPr/>
        </p:nvSpPr>
        <p:spPr bwMode="auto">
          <a:xfrm>
            <a:off x="2100263" y="800100"/>
            <a:ext cx="62880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>
                <a:latin typeface="Verdana" charset="0"/>
              </a:rPr>
              <a:t>Osservatorio astronomico di Brera</a:t>
            </a:r>
          </a:p>
        </p:txBody>
      </p:sp>
      <p:sp>
        <p:nvSpPr>
          <p:cNvPr id="3076" name="Text Box 11"/>
          <p:cNvSpPr txBox="1">
            <a:spLocks noChangeArrowheads="1"/>
          </p:cNvSpPr>
          <p:nvPr/>
        </p:nvSpPr>
        <p:spPr bwMode="auto">
          <a:xfrm>
            <a:off x="323528" y="6453336"/>
            <a:ext cx="196298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1100" dirty="0">
                <a:solidFill>
                  <a:schemeClr val="bg1"/>
                </a:solidFill>
                <a:latin typeface="Verdana" charset="0"/>
                <a:cs typeface="Calibri" charset="0"/>
              </a:rPr>
              <a:t>d</a:t>
            </a:r>
            <a:r>
              <a:rPr lang="it-IT" sz="1100" dirty="0" smtClean="0">
                <a:solidFill>
                  <a:schemeClr val="bg1"/>
                </a:solidFill>
                <a:latin typeface="Verdana" charset="0"/>
                <a:cs typeface="Calibri" charset="0"/>
              </a:rPr>
              <a:t>alle binarie alle galassie</a:t>
            </a:r>
            <a:endParaRPr lang="it-IT" sz="1100" dirty="0">
              <a:solidFill>
                <a:schemeClr val="bg1"/>
              </a:solidFill>
              <a:latin typeface="Verdana" charset="0"/>
              <a:cs typeface="Calibri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476672"/>
            <a:ext cx="2160239" cy="174555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1484784"/>
            <a:ext cx="2400267" cy="172819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7664" y="3284984"/>
            <a:ext cx="1851635" cy="1944216"/>
          </a:xfrm>
          <a:prstGeom prst="rect">
            <a:avLst/>
          </a:prstGeom>
        </p:spPr>
      </p:pic>
      <p:pic>
        <p:nvPicPr>
          <p:cNvPr id="9" name="Picture 3" descr="C:\images\educational\galassia\ngc2997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221088"/>
            <a:ext cx="2101179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nettore 2 6"/>
          <p:cNvCxnSpPr/>
          <p:nvPr/>
        </p:nvCxnSpPr>
        <p:spPr>
          <a:xfrm>
            <a:off x="3347864" y="1988840"/>
            <a:ext cx="1080120" cy="504056"/>
          </a:xfrm>
          <a:prstGeom prst="straightConnector1">
            <a:avLst/>
          </a:prstGeom>
          <a:ln w="76200" cmpd="sng">
            <a:solidFill>
              <a:srgbClr val="BBE0E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/>
          <p:nvPr/>
        </p:nvCxnSpPr>
        <p:spPr>
          <a:xfrm flipH="1">
            <a:off x="3707904" y="3284984"/>
            <a:ext cx="720080" cy="576064"/>
          </a:xfrm>
          <a:prstGeom prst="straightConnector1">
            <a:avLst/>
          </a:prstGeom>
          <a:ln w="76200" cmpd="sng">
            <a:solidFill>
              <a:srgbClr val="BBE0E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/>
          <p:cNvCxnSpPr/>
          <p:nvPr/>
        </p:nvCxnSpPr>
        <p:spPr>
          <a:xfrm>
            <a:off x="3635896" y="4941168"/>
            <a:ext cx="1224136" cy="360040"/>
          </a:xfrm>
          <a:prstGeom prst="straightConnector1">
            <a:avLst/>
          </a:prstGeom>
          <a:ln w="76200" cmpd="sng">
            <a:solidFill>
              <a:srgbClr val="BBE0E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/>
          <p:cNvSpPr txBox="1"/>
          <p:nvPr/>
        </p:nvSpPr>
        <p:spPr>
          <a:xfrm>
            <a:off x="4211960" y="332656"/>
            <a:ext cx="3744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chemeClr val="bg1"/>
                </a:solidFill>
              </a:rPr>
              <a:t>Vari livelli di aggregazione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39281964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400" advTm="248543">
        <p14:ripple/>
      </p:transition>
    </mc:Choice>
    <mc:Fallback>
      <p:transition spd="slow" advTm="24854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1"/>
          <p:cNvSpPr txBox="1">
            <a:spLocks noChangeArrowheads="1"/>
          </p:cNvSpPr>
          <p:nvPr/>
        </p:nvSpPr>
        <p:spPr bwMode="auto">
          <a:xfrm>
            <a:off x="323528" y="6453336"/>
            <a:ext cx="196298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1100" dirty="0">
                <a:solidFill>
                  <a:schemeClr val="bg1"/>
                </a:solidFill>
                <a:latin typeface="Verdana" charset="0"/>
                <a:cs typeface="Calibri" charset="0"/>
              </a:rPr>
              <a:t>d</a:t>
            </a:r>
            <a:r>
              <a:rPr lang="it-IT" sz="1100" dirty="0" smtClean="0">
                <a:solidFill>
                  <a:schemeClr val="bg1"/>
                </a:solidFill>
                <a:latin typeface="Verdana" charset="0"/>
                <a:cs typeface="Calibri" charset="0"/>
              </a:rPr>
              <a:t>alle binarie alle galassie</a:t>
            </a:r>
            <a:endParaRPr lang="it-IT" sz="1100" dirty="0">
              <a:solidFill>
                <a:schemeClr val="bg1"/>
              </a:solidFill>
              <a:latin typeface="Verdana" charset="0"/>
              <a:cs typeface="Calibri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981200" y="228600"/>
            <a:ext cx="472281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FFFF00"/>
                </a:solidFill>
                <a:latin typeface="Comic Sans MS" charset="0"/>
              </a:rPr>
              <a:t>Gruppi di galassie</a:t>
            </a:r>
            <a:endParaRPr lang="en-US" sz="4400">
              <a:latin typeface="Comic Sans MS" charset="0"/>
            </a:endParaRPr>
          </a:p>
        </p:txBody>
      </p:sp>
      <p:pic>
        <p:nvPicPr>
          <p:cNvPr id="8" name="Picture 3" descr="C:\images\educational\galassia\coppia1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3000"/>
            <a:ext cx="3767138" cy="282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images\educational\galassia\coppia2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124200"/>
            <a:ext cx="4186238" cy="326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22802778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400" advTm="35528">
        <p14:ripple/>
      </p:transition>
    </mc:Choice>
    <mc:Fallback>
      <p:transition spd="slow" advTm="3552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1"/>
          <p:cNvSpPr txBox="1">
            <a:spLocks noChangeArrowheads="1"/>
          </p:cNvSpPr>
          <p:nvPr/>
        </p:nvSpPr>
        <p:spPr bwMode="auto">
          <a:xfrm>
            <a:off x="323528" y="6453336"/>
            <a:ext cx="196298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1100" dirty="0">
                <a:solidFill>
                  <a:schemeClr val="bg1"/>
                </a:solidFill>
                <a:latin typeface="Verdana" charset="0"/>
                <a:cs typeface="Calibri" charset="0"/>
              </a:rPr>
              <a:t>d</a:t>
            </a:r>
            <a:r>
              <a:rPr lang="it-IT" sz="1100" dirty="0" smtClean="0">
                <a:solidFill>
                  <a:schemeClr val="bg1"/>
                </a:solidFill>
                <a:latin typeface="Verdana" charset="0"/>
                <a:cs typeface="Calibri" charset="0"/>
              </a:rPr>
              <a:t>alle binarie alle galassie</a:t>
            </a:r>
            <a:endParaRPr lang="it-IT" sz="1100" dirty="0">
              <a:solidFill>
                <a:schemeClr val="bg1"/>
              </a:solidFill>
              <a:latin typeface="Verdana" charset="0"/>
              <a:cs typeface="Calibri" charset="0"/>
            </a:endParaRPr>
          </a:p>
        </p:txBody>
      </p:sp>
      <p:pic>
        <p:nvPicPr>
          <p:cNvPr id="10" name="Picture 7" descr="phot-06b-00-fullr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36712"/>
            <a:ext cx="4392488" cy="495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ubble_Deep_Fiel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23528" y="829412"/>
            <a:ext cx="4032448" cy="4938364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06597326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400" advTm="57431">
        <p14:ripple/>
      </p:transition>
    </mc:Choice>
    <mc:Fallback>
      <p:transition spd="slow" advTm="5743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1"/>
          <p:cNvSpPr txBox="1">
            <a:spLocks noChangeArrowheads="1"/>
          </p:cNvSpPr>
          <p:nvPr/>
        </p:nvSpPr>
        <p:spPr bwMode="auto">
          <a:xfrm>
            <a:off x="323528" y="6453336"/>
            <a:ext cx="196298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1100" dirty="0">
                <a:solidFill>
                  <a:schemeClr val="bg1"/>
                </a:solidFill>
                <a:latin typeface="Verdana" charset="0"/>
                <a:cs typeface="Calibri" charset="0"/>
              </a:rPr>
              <a:t>d</a:t>
            </a:r>
            <a:r>
              <a:rPr lang="it-IT" sz="1100" dirty="0" smtClean="0">
                <a:solidFill>
                  <a:schemeClr val="bg1"/>
                </a:solidFill>
                <a:latin typeface="Verdana" charset="0"/>
                <a:cs typeface="Calibri" charset="0"/>
              </a:rPr>
              <a:t>alle binarie alle galassie</a:t>
            </a:r>
            <a:endParaRPr lang="it-IT" sz="1100" dirty="0">
              <a:solidFill>
                <a:schemeClr val="bg1"/>
              </a:solidFill>
              <a:latin typeface="Verdana" charset="0"/>
              <a:cs typeface="Calibri" charset="0"/>
            </a:endParaRPr>
          </a:p>
        </p:txBody>
      </p:sp>
      <p:pic>
        <p:nvPicPr>
          <p:cNvPr id="6" name="Picture 1028" descr="apm_colou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28201"/>
            <a:ext cx="8884096" cy="4165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osmic_growth_spring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258603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3275856" y="404664"/>
            <a:ext cx="4824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chemeClr val="bg1"/>
                </a:solidFill>
              </a:rPr>
              <a:t>Struttura su grande scala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32531276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400" advTm="53670">
        <p14:ripple/>
      </p:transition>
    </mc:Choice>
    <mc:Fallback>
      <p:transition spd="slow" advTm="5367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1"/>
          <p:cNvSpPr txBox="1">
            <a:spLocks noChangeArrowheads="1"/>
          </p:cNvSpPr>
          <p:nvPr/>
        </p:nvSpPr>
        <p:spPr bwMode="auto">
          <a:xfrm>
            <a:off x="323528" y="6453336"/>
            <a:ext cx="196298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1100" dirty="0">
                <a:solidFill>
                  <a:schemeClr val="bg1"/>
                </a:solidFill>
                <a:latin typeface="Verdana" charset="0"/>
                <a:cs typeface="Calibri" charset="0"/>
              </a:rPr>
              <a:t>d</a:t>
            </a:r>
            <a:r>
              <a:rPr lang="it-IT" sz="1100" dirty="0" smtClean="0">
                <a:solidFill>
                  <a:schemeClr val="bg1"/>
                </a:solidFill>
                <a:latin typeface="Verdana" charset="0"/>
                <a:cs typeface="Calibri" charset="0"/>
              </a:rPr>
              <a:t>alle binarie alle galassie</a:t>
            </a:r>
            <a:endParaRPr lang="it-IT" sz="1100" dirty="0">
              <a:solidFill>
                <a:schemeClr val="bg1"/>
              </a:solidFill>
              <a:latin typeface="Verdana" charset="0"/>
              <a:cs typeface="Calibri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987824" y="6165304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chemeClr val="bg1"/>
                </a:solidFill>
              </a:rPr>
              <a:t>Grazie per l’attenzione!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5" name="Immagine 4" descr="015 - Stupendi pinnacoli di granito finalmente con un po' di so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83568" y="162019"/>
            <a:ext cx="8004380" cy="600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95302597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400" advTm="378591">
        <p14:ripple/>
      </p:transition>
    </mc:Choice>
    <mc:Fallback>
      <p:transition spd="slow" advTm="37859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9"/>
          <p:cNvSpPr txBox="1">
            <a:spLocks noChangeArrowheads="1"/>
          </p:cNvSpPr>
          <p:nvPr/>
        </p:nvSpPr>
        <p:spPr bwMode="auto">
          <a:xfrm>
            <a:off x="2100263" y="800100"/>
            <a:ext cx="62880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>
                <a:latin typeface="Verdana" charset="0"/>
              </a:rPr>
              <a:t>Osservatorio astronomico di Brera</a:t>
            </a:r>
          </a:p>
        </p:txBody>
      </p:sp>
      <p:sp>
        <p:nvSpPr>
          <p:cNvPr id="3076" name="Text Box 11"/>
          <p:cNvSpPr txBox="1">
            <a:spLocks noChangeArrowheads="1"/>
          </p:cNvSpPr>
          <p:nvPr/>
        </p:nvSpPr>
        <p:spPr bwMode="auto">
          <a:xfrm>
            <a:off x="323528" y="6453336"/>
            <a:ext cx="196298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1100" dirty="0">
                <a:solidFill>
                  <a:schemeClr val="bg1"/>
                </a:solidFill>
                <a:latin typeface="Verdana" charset="0"/>
                <a:cs typeface="Calibri" charset="0"/>
              </a:rPr>
              <a:t>d</a:t>
            </a:r>
            <a:r>
              <a:rPr lang="it-IT" sz="1100" dirty="0" smtClean="0">
                <a:solidFill>
                  <a:schemeClr val="bg1"/>
                </a:solidFill>
                <a:latin typeface="Verdana" charset="0"/>
                <a:cs typeface="Calibri" charset="0"/>
              </a:rPr>
              <a:t>alle binarie alle galassie</a:t>
            </a:r>
            <a:endParaRPr lang="it-IT" sz="1100" dirty="0">
              <a:solidFill>
                <a:schemeClr val="bg1"/>
              </a:solidFill>
              <a:latin typeface="Verdana" charset="0"/>
              <a:cs typeface="Calibri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88640"/>
            <a:ext cx="2514600" cy="26035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043608" y="2996952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 smtClean="0">
                <a:solidFill>
                  <a:schemeClr val="bg1"/>
                </a:solidFill>
              </a:rPr>
              <a:t>Albireo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4139952" y="836712"/>
            <a:ext cx="453650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/>
              <a:buChar char="•"/>
            </a:pPr>
            <a:r>
              <a:rPr lang="it-IT" dirty="0" smtClean="0">
                <a:solidFill>
                  <a:schemeClr val="bg1"/>
                </a:solidFill>
              </a:rPr>
              <a:t>Una larga parte delle stelle che osserviamo sono in sistemi binari o multipli</a:t>
            </a:r>
          </a:p>
          <a:p>
            <a:pPr marL="342900" indent="-342900" algn="just">
              <a:buFont typeface="Arial"/>
              <a:buChar char="•"/>
            </a:pPr>
            <a:endParaRPr lang="it-IT" dirty="0" smtClean="0">
              <a:solidFill>
                <a:schemeClr val="bg1"/>
              </a:solidFill>
            </a:endParaRPr>
          </a:p>
          <a:p>
            <a:pPr marL="342900" indent="-342900" algn="just">
              <a:buFont typeface="Arial"/>
              <a:buChar char="•"/>
            </a:pPr>
            <a:r>
              <a:rPr lang="it-IT" dirty="0" smtClean="0">
                <a:solidFill>
                  <a:schemeClr val="bg1"/>
                </a:solidFill>
              </a:rPr>
              <a:t>La “</a:t>
            </a:r>
            <a:r>
              <a:rPr lang="it-IT" dirty="0" err="1" smtClean="0">
                <a:solidFill>
                  <a:schemeClr val="bg1"/>
                </a:solidFill>
              </a:rPr>
              <a:t>binarietà</a:t>
            </a:r>
            <a:r>
              <a:rPr lang="it-IT" dirty="0" smtClean="0">
                <a:solidFill>
                  <a:schemeClr val="bg1"/>
                </a:solidFill>
              </a:rPr>
              <a:t>” è quindi un fenomeno estremamente comune</a:t>
            </a:r>
          </a:p>
          <a:p>
            <a:pPr marL="342900" indent="-342900" algn="just">
              <a:buFont typeface="Arial"/>
              <a:buChar char="•"/>
            </a:pPr>
            <a:endParaRPr lang="it-IT" dirty="0">
              <a:solidFill>
                <a:schemeClr val="bg1"/>
              </a:solidFill>
            </a:endParaRPr>
          </a:p>
          <a:p>
            <a:pPr marL="342900" indent="-342900" algn="just">
              <a:buFont typeface="Arial"/>
              <a:buChar char="•"/>
            </a:pPr>
            <a:r>
              <a:rPr lang="it-IT" dirty="0" smtClean="0">
                <a:solidFill>
                  <a:schemeClr val="bg1"/>
                </a:solidFill>
              </a:rPr>
              <a:t>Nella maggior parte dei casi le componenti di un sistema multiplo non interagiscono fra loro</a:t>
            </a:r>
          </a:p>
          <a:p>
            <a:pPr marL="342900" indent="-342900" algn="just">
              <a:buFont typeface="Arial"/>
              <a:buChar char="•"/>
            </a:pPr>
            <a:endParaRPr lang="it-IT" dirty="0">
              <a:solidFill>
                <a:schemeClr val="bg1"/>
              </a:solidFill>
            </a:endParaRPr>
          </a:p>
          <a:p>
            <a:pPr marL="342900" indent="-342900" algn="just">
              <a:buFont typeface="Arial"/>
              <a:buChar char="•"/>
            </a:pPr>
            <a:r>
              <a:rPr lang="it-IT" dirty="0" smtClean="0">
                <a:solidFill>
                  <a:schemeClr val="bg1"/>
                </a:solidFill>
              </a:rPr>
              <a:t>Ci sono diversi casi, tuttavia, di binarie “strette” nei quali di osservano fenomeni </a:t>
            </a:r>
            <a:r>
              <a:rPr lang="it-IT" dirty="0" err="1" smtClean="0">
                <a:solidFill>
                  <a:schemeClr val="bg1"/>
                </a:solidFill>
              </a:rPr>
              <a:t>mareali</a:t>
            </a:r>
            <a:r>
              <a:rPr lang="it-IT" dirty="0" smtClean="0">
                <a:solidFill>
                  <a:schemeClr val="bg1"/>
                </a:solidFill>
              </a:rPr>
              <a:t>, di trasferimento di massa, ecc.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600" y="4005064"/>
            <a:ext cx="2639465" cy="198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08114861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400" advTm="256183">
        <p14:ripple/>
      </p:transition>
    </mc:Choice>
    <mc:Fallback>
      <p:transition spd="slow" advTm="25618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9"/>
          <p:cNvSpPr txBox="1">
            <a:spLocks noChangeArrowheads="1"/>
          </p:cNvSpPr>
          <p:nvPr/>
        </p:nvSpPr>
        <p:spPr bwMode="auto">
          <a:xfrm>
            <a:off x="2100263" y="800100"/>
            <a:ext cx="62880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>
                <a:latin typeface="Verdana" charset="0"/>
              </a:rPr>
              <a:t>Osservatorio astronomico di Brera</a:t>
            </a:r>
          </a:p>
        </p:txBody>
      </p:sp>
      <p:sp>
        <p:nvSpPr>
          <p:cNvPr id="3076" name="Text Box 11"/>
          <p:cNvSpPr txBox="1">
            <a:spLocks noChangeArrowheads="1"/>
          </p:cNvSpPr>
          <p:nvPr/>
        </p:nvSpPr>
        <p:spPr bwMode="auto">
          <a:xfrm>
            <a:off x="323528" y="6453336"/>
            <a:ext cx="196298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1100" dirty="0">
                <a:solidFill>
                  <a:schemeClr val="bg1"/>
                </a:solidFill>
                <a:latin typeface="Verdana" charset="0"/>
                <a:cs typeface="Calibri" charset="0"/>
              </a:rPr>
              <a:t>d</a:t>
            </a:r>
            <a:r>
              <a:rPr lang="it-IT" sz="1100" dirty="0" smtClean="0">
                <a:solidFill>
                  <a:schemeClr val="bg1"/>
                </a:solidFill>
                <a:latin typeface="Verdana" charset="0"/>
                <a:cs typeface="Calibri" charset="0"/>
              </a:rPr>
              <a:t>alle binarie alle galassie</a:t>
            </a:r>
            <a:endParaRPr lang="it-IT" sz="1100" dirty="0">
              <a:solidFill>
                <a:schemeClr val="bg1"/>
              </a:solidFill>
              <a:latin typeface="Verdana" charset="0"/>
              <a:cs typeface="Calibri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467544" y="332656"/>
            <a:ext cx="82809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/>
              <a:buChar char="•"/>
            </a:pPr>
            <a:r>
              <a:rPr lang="it-IT" dirty="0" smtClean="0">
                <a:solidFill>
                  <a:schemeClr val="bg1"/>
                </a:solidFill>
              </a:rPr>
              <a:t>L’enorme varietà di possibili interazioni è uno settore di ricerca se stante</a:t>
            </a:r>
          </a:p>
          <a:p>
            <a:pPr marL="342900" indent="-342900" algn="just">
              <a:buFont typeface="Arial"/>
              <a:buChar char="•"/>
            </a:pPr>
            <a:endParaRPr lang="it-IT" dirty="0">
              <a:solidFill>
                <a:schemeClr val="bg1"/>
              </a:solidFill>
            </a:endParaRPr>
          </a:p>
          <a:p>
            <a:pPr marL="342900" indent="-342900" algn="just">
              <a:buFont typeface="Arial"/>
              <a:buChar char="•"/>
            </a:pPr>
            <a:r>
              <a:rPr lang="it-IT" dirty="0" smtClean="0">
                <a:solidFill>
                  <a:schemeClr val="bg1"/>
                </a:solidFill>
              </a:rPr>
              <a:t>L’importanza storica, ed attuale, delle stelle binarie è legata però al fatto che in determinate condizioni le stelle binarie permettono di determinare masse e distanze con grande precisione delle componenti</a:t>
            </a:r>
          </a:p>
          <a:p>
            <a:pPr marL="342900" indent="-342900" algn="just">
              <a:buFont typeface="Arial"/>
              <a:buChar char="•"/>
            </a:pPr>
            <a:endParaRPr lang="it-IT" dirty="0">
              <a:solidFill>
                <a:schemeClr val="bg1"/>
              </a:solidFill>
            </a:endParaRPr>
          </a:p>
          <a:p>
            <a:pPr marL="342900" indent="-342900" algn="just">
              <a:buFont typeface="Arial"/>
              <a:buChar char="•"/>
            </a:pPr>
            <a:r>
              <a:rPr lang="it-IT" dirty="0" smtClean="0">
                <a:solidFill>
                  <a:schemeClr val="bg1"/>
                </a:solidFill>
              </a:rPr>
              <a:t>Dei veri e propri laboratori fondamentali di astrofisica stellare!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2" name="Animation of an Interacting Binary Star (Cataclysmic Variable) - YouTube.mp4">
            <a:hlinkHover r:id="" action="ppaction://ole?verb=0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3529" y="3631522"/>
            <a:ext cx="4248472" cy="2389765"/>
          </a:xfrm>
          <a:prstGeom prst="rect">
            <a:avLst/>
          </a:prstGeom>
        </p:spPr>
      </p:pic>
      <p:pic>
        <p:nvPicPr>
          <p:cNvPr id="3" name="Algol Eclipsing Binary Star With Lightcurve - YouTube.mp4">
            <a:hlinkHover r:id="" action="ppaction://ole?verb=0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44008" y="3636023"/>
            <a:ext cx="4240471" cy="238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32602359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400" advTm="419736">
        <p14:ripple/>
      </p:transition>
    </mc:Choice>
    <mc:Fallback>
      <p:transition spd="slow" advTm="4197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 numSld="999">
                <p:cTn id="10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mute="1" numSld="999">
                <p:cTn id="16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9"/>
          <p:cNvSpPr txBox="1">
            <a:spLocks noChangeArrowheads="1"/>
          </p:cNvSpPr>
          <p:nvPr/>
        </p:nvSpPr>
        <p:spPr bwMode="auto">
          <a:xfrm>
            <a:off x="2100263" y="800100"/>
            <a:ext cx="62880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>
                <a:latin typeface="Verdana" charset="0"/>
              </a:rPr>
              <a:t>Osservatorio astronomico di Brera</a:t>
            </a:r>
          </a:p>
        </p:txBody>
      </p:sp>
      <p:sp>
        <p:nvSpPr>
          <p:cNvPr id="3076" name="Text Box 11"/>
          <p:cNvSpPr txBox="1">
            <a:spLocks noChangeArrowheads="1"/>
          </p:cNvSpPr>
          <p:nvPr/>
        </p:nvSpPr>
        <p:spPr bwMode="auto">
          <a:xfrm>
            <a:off x="323528" y="6453336"/>
            <a:ext cx="196298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1100" dirty="0">
                <a:solidFill>
                  <a:schemeClr val="bg1"/>
                </a:solidFill>
                <a:latin typeface="Verdana" charset="0"/>
                <a:cs typeface="Calibri" charset="0"/>
              </a:rPr>
              <a:t>d</a:t>
            </a:r>
            <a:r>
              <a:rPr lang="it-IT" sz="1100" dirty="0" smtClean="0">
                <a:solidFill>
                  <a:schemeClr val="bg1"/>
                </a:solidFill>
                <a:latin typeface="Verdana" charset="0"/>
                <a:cs typeface="Calibri" charset="0"/>
              </a:rPr>
              <a:t>alle binarie alle galassie</a:t>
            </a:r>
            <a:endParaRPr lang="it-IT" sz="1100" dirty="0">
              <a:solidFill>
                <a:schemeClr val="bg1"/>
              </a:solidFill>
              <a:latin typeface="Verdana" charset="0"/>
              <a:cs typeface="Calibri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467544" y="332656"/>
            <a:ext cx="8280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>
                <a:solidFill>
                  <a:schemeClr val="bg1"/>
                </a:solidFill>
              </a:rPr>
              <a:t>Normalmente vengono classificate a seconda delle tecniche di scoperta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1628800"/>
            <a:ext cx="6350000" cy="3022600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611560" y="5157192"/>
            <a:ext cx="8280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>
                <a:solidFill>
                  <a:schemeClr val="bg1"/>
                </a:solidFill>
              </a:rPr>
              <a:t>E non è nemmeno necessario “vedere” entrambe le componenti…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96349606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400" advTm="146675">
        <p14:ripple/>
      </p:transition>
    </mc:Choice>
    <mc:Fallback>
      <p:transition spd="slow" advTm="14667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9"/>
          <p:cNvSpPr txBox="1">
            <a:spLocks noChangeArrowheads="1"/>
          </p:cNvSpPr>
          <p:nvPr/>
        </p:nvSpPr>
        <p:spPr bwMode="auto">
          <a:xfrm>
            <a:off x="2100263" y="800100"/>
            <a:ext cx="62880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>
                <a:latin typeface="Verdana" charset="0"/>
              </a:rPr>
              <a:t>Osservatorio astronomico di Brera</a:t>
            </a:r>
          </a:p>
        </p:txBody>
      </p:sp>
      <p:sp>
        <p:nvSpPr>
          <p:cNvPr id="3076" name="Text Box 11"/>
          <p:cNvSpPr txBox="1">
            <a:spLocks noChangeArrowheads="1"/>
          </p:cNvSpPr>
          <p:nvPr/>
        </p:nvSpPr>
        <p:spPr bwMode="auto">
          <a:xfrm>
            <a:off x="323528" y="6453336"/>
            <a:ext cx="196298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1100" dirty="0">
                <a:solidFill>
                  <a:schemeClr val="bg1"/>
                </a:solidFill>
                <a:latin typeface="Verdana" charset="0"/>
                <a:cs typeface="Calibri" charset="0"/>
              </a:rPr>
              <a:t>d</a:t>
            </a:r>
            <a:r>
              <a:rPr lang="it-IT" sz="1100" dirty="0" smtClean="0">
                <a:solidFill>
                  <a:schemeClr val="bg1"/>
                </a:solidFill>
                <a:latin typeface="Verdana" charset="0"/>
                <a:cs typeface="Calibri" charset="0"/>
              </a:rPr>
              <a:t>alle binarie alle galassie</a:t>
            </a:r>
            <a:endParaRPr lang="it-IT" sz="1100" dirty="0">
              <a:solidFill>
                <a:schemeClr val="bg1"/>
              </a:solidFill>
              <a:latin typeface="Verdana" charset="0"/>
              <a:cs typeface="Calibri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467544" y="332656"/>
            <a:ext cx="8280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>
                <a:solidFill>
                  <a:schemeClr val="bg1"/>
                </a:solidFill>
              </a:rPr>
              <a:t>Binarie spettroscopiche,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smtClean="0">
                <a:solidFill>
                  <a:schemeClr val="bg1"/>
                </a:solidFill>
              </a:rPr>
              <a:t>ad eclisse…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4" name="Immagine 3" descr="AA_Binaria_Spettroscopica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55576" y="1628800"/>
            <a:ext cx="3528392" cy="3528392"/>
          </a:xfrm>
          <a:prstGeom prst="rect">
            <a:avLst/>
          </a:prstGeom>
        </p:spPr>
      </p:pic>
      <p:pic>
        <p:nvPicPr>
          <p:cNvPr id="5" name="Immagine 4" descr="AA_Binaria_Eclisse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788024" y="1196752"/>
            <a:ext cx="4064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20741520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400" advTm="430996">
        <p14:ripple/>
      </p:transition>
    </mc:Choice>
    <mc:Fallback>
      <p:transition spd="slow" advTm="43099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9"/>
          <p:cNvSpPr txBox="1">
            <a:spLocks noChangeArrowheads="1"/>
          </p:cNvSpPr>
          <p:nvPr/>
        </p:nvSpPr>
        <p:spPr bwMode="auto">
          <a:xfrm>
            <a:off x="2100263" y="800100"/>
            <a:ext cx="62880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>
                <a:latin typeface="Verdana" charset="0"/>
              </a:rPr>
              <a:t>Osservatorio astronomico di Brera</a:t>
            </a:r>
          </a:p>
        </p:txBody>
      </p:sp>
      <p:sp>
        <p:nvSpPr>
          <p:cNvPr id="3076" name="Text Box 11"/>
          <p:cNvSpPr txBox="1">
            <a:spLocks noChangeArrowheads="1"/>
          </p:cNvSpPr>
          <p:nvPr/>
        </p:nvSpPr>
        <p:spPr bwMode="auto">
          <a:xfrm>
            <a:off x="323528" y="6453336"/>
            <a:ext cx="196298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1100" dirty="0">
                <a:solidFill>
                  <a:schemeClr val="bg1"/>
                </a:solidFill>
                <a:latin typeface="Verdana" charset="0"/>
                <a:cs typeface="Calibri" charset="0"/>
              </a:rPr>
              <a:t>d</a:t>
            </a:r>
            <a:r>
              <a:rPr lang="it-IT" sz="1100" dirty="0" smtClean="0">
                <a:solidFill>
                  <a:schemeClr val="bg1"/>
                </a:solidFill>
                <a:latin typeface="Verdana" charset="0"/>
                <a:cs typeface="Calibri" charset="0"/>
              </a:rPr>
              <a:t>alle binarie alle galassie</a:t>
            </a:r>
            <a:endParaRPr lang="it-IT" sz="1100" dirty="0">
              <a:solidFill>
                <a:schemeClr val="bg1"/>
              </a:solidFill>
              <a:latin typeface="Verdana" charset="0"/>
              <a:cs typeface="Calibri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467544" y="332656"/>
            <a:ext cx="82809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/>
              <a:buChar char="•"/>
            </a:pPr>
            <a:r>
              <a:rPr lang="it-IT" dirty="0" smtClean="0">
                <a:solidFill>
                  <a:schemeClr val="bg1"/>
                </a:solidFill>
              </a:rPr>
              <a:t>Semplificando la questione, se di una binaria si possono misurare le velocità di rivoluzione (per effetto Doppler per esempio), i periodi, la separazione apparente,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smtClean="0">
                <a:solidFill>
                  <a:schemeClr val="bg1"/>
                </a:solidFill>
              </a:rPr>
              <a:t>applicando le leggi di Keplero si possono derivare distanze e masse delle componenti! 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1916832"/>
            <a:ext cx="6978352" cy="4117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06238880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400" advTm="692765">
        <p14:ripple/>
      </p:transition>
    </mc:Choice>
    <mc:Fallback>
      <p:transition spd="slow" advTm="69276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9"/>
          <p:cNvSpPr txBox="1">
            <a:spLocks noChangeArrowheads="1"/>
          </p:cNvSpPr>
          <p:nvPr/>
        </p:nvSpPr>
        <p:spPr bwMode="auto">
          <a:xfrm>
            <a:off x="2100263" y="800100"/>
            <a:ext cx="62880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>
                <a:latin typeface="Verdana" charset="0"/>
              </a:rPr>
              <a:t>Osservatorio astronomico di Brera</a:t>
            </a:r>
          </a:p>
        </p:txBody>
      </p:sp>
      <p:sp>
        <p:nvSpPr>
          <p:cNvPr id="3076" name="Text Box 11"/>
          <p:cNvSpPr txBox="1">
            <a:spLocks noChangeArrowheads="1"/>
          </p:cNvSpPr>
          <p:nvPr/>
        </p:nvSpPr>
        <p:spPr bwMode="auto">
          <a:xfrm>
            <a:off x="323528" y="6453336"/>
            <a:ext cx="196298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1100" dirty="0">
                <a:solidFill>
                  <a:schemeClr val="bg1"/>
                </a:solidFill>
                <a:latin typeface="Verdana" charset="0"/>
                <a:cs typeface="Calibri" charset="0"/>
              </a:rPr>
              <a:t>d</a:t>
            </a:r>
            <a:r>
              <a:rPr lang="it-IT" sz="1100" dirty="0" smtClean="0">
                <a:solidFill>
                  <a:schemeClr val="bg1"/>
                </a:solidFill>
                <a:latin typeface="Verdana" charset="0"/>
                <a:cs typeface="Calibri" charset="0"/>
              </a:rPr>
              <a:t>alle binarie alle galassie</a:t>
            </a:r>
            <a:endParaRPr lang="it-IT" sz="1100" dirty="0">
              <a:solidFill>
                <a:schemeClr val="bg1"/>
              </a:solidFill>
              <a:latin typeface="Verdana" charset="0"/>
              <a:cs typeface="Calibri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467544" y="332656"/>
            <a:ext cx="8280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/>
              <a:buChar char="•"/>
            </a:pPr>
            <a:r>
              <a:rPr lang="it-IT" dirty="0" smtClean="0">
                <a:solidFill>
                  <a:schemeClr val="bg1"/>
                </a:solidFill>
              </a:rPr>
              <a:t>Naturalmente non è sempre un’impresa agevole…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908720"/>
            <a:ext cx="7620000" cy="530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17051706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400" advTm="80581">
        <p14:ripple/>
      </p:transition>
    </mc:Choice>
    <mc:Fallback>
      <p:transition spd="slow" advTm="8058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1797</TotalTime>
  <Words>741</Words>
  <Application>Microsoft Macintosh PowerPoint</Application>
  <PresentationFormat>On-screen Show (4:3)</PresentationFormat>
  <Paragraphs>152</Paragraphs>
  <Slides>33</Slides>
  <Notes>33</Notes>
  <HiddenSlides>0</HiddenSlides>
  <MMClips>5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Struttura predefinita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</vt:vector>
  </TitlesOfParts>
  <Company>inaf - osservatorio astronomico di brera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stefano sandrelli</dc:creator>
  <cp:lastModifiedBy>Stefano Covino</cp:lastModifiedBy>
  <cp:revision>141</cp:revision>
  <dcterms:created xsi:type="dcterms:W3CDTF">2013-02-13T14:14:50Z</dcterms:created>
  <dcterms:modified xsi:type="dcterms:W3CDTF">2013-02-13T14:21:31Z</dcterms:modified>
</cp:coreProperties>
</file>