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85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lantagenet Cherokee"/>
              </a:defRPr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lantagenet Cherokee"/>
              </a:defRPr>
            </a:lvl1pPr>
          </a:lstStyle>
          <a:p>
            <a:fld id="{91955F88-CB73-F948-A74F-7E3079C0D735}" type="datetimeFigureOut">
              <a:rPr lang="it-IT" smtClean="0"/>
              <a:pPr/>
              <a:t>9/17/11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lantagenet Cherokee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lantagenet Cherokee"/>
              </a:defRPr>
            </a:lvl1pPr>
          </a:lstStyle>
          <a:p>
            <a:fld id="{18AAE19A-5A31-9340-8D3B-D3683294384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Plantagenet Cheroke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Plantagenet Cherokee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Plantagenet Cherokee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Plantagenet Cherokee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Plantagenet Cheroke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75-C16A-DF46-B6B0-FBA367CAD392}" type="datetimeFigureOut">
              <a:rPr lang="it-IT" smtClean="0"/>
              <a:pPr/>
              <a:t>9/17/11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9D52-898C-4249-8908-C9E7FA0D7F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lantagenet Cherokee"/>
              </a:defRPr>
            </a:lvl1pPr>
          </a:lstStyle>
          <a:p>
            <a:fld id="{B9B73275-C16A-DF46-B6B0-FBA367CAD392}" type="datetimeFigureOut">
              <a:rPr lang="it-IT" smtClean="0"/>
              <a:pPr/>
              <a:t>9/17/11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lantagenet Cherokee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lantagenet Cherokee"/>
              </a:defRPr>
            </a:lvl1pPr>
          </a:lstStyle>
          <a:p>
            <a:fld id="{8B919D52-898C-4249-8908-C9E7FA0D7FDE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lantagenet Cheroke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lantagenet Cheroke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lantagenet Cheroke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lantagenet Cheroke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lantagenet Cheroke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lantagenet Cheroke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openxmlformats.org/officeDocument/2006/relationships/video" Target="file://localhost/Volumes/stefano.covino/Documents/Divulgazione/Lecco%20-%20Festival%20della%20Fisica/luceondeparticelle/Luce5.avi" TargetMode="Externa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video" Target="file://localhost/Volumes/stefano.covino/Documents/Divulgazione/Lecco%20-%20Festival%20della%20Fisica/luceondeparticelle/Luce6.avi" TargetMode="Externa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images.google.co.uk/imgres?imgurl=br.geocities.com/saladefisica3/fotos/hertz.gif&amp;imgrefurl=http://br.geocities.com/saladefisica3/&amp;h=302&amp;w=223&amp;prev=/images?q=hertz&amp;svnum=10&amp;hl=en&amp;lr=&amp;ie=UTF-8&amp;oe=UTF-8&amp;sa=G" TargetMode="External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5.jpe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video" Target="file://localhost/Volumes/stefano.covino/Documents/Divulgazione/Lecco%20-%20Festival%20della%20Fisica/luceondeparticelle/Luce7.avi" TargetMode="Externa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hyperlink" Target="http://mitescienza.blogspot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video" Target="file://localhost/Volumes/stefano.covino/Documents/Divulgazione/Lecco%20-%20Festival%20della%20Fisica/luceondeparticelle/Luce1.avi" TargetMode="External"/><Relationship Id="rId2" Type="http://schemas.openxmlformats.org/officeDocument/2006/relationships/video" Target="file://localhost/Volumes/stefano.covino/Documents/Divulgazione/Lecco%20-%20Festival%20della%20Fisica/luceondeparticelle/Luce2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video" Target="file://localhost/Volumes/stefano.covino/Documents/Divulgazione/Lecco%20-%20Festival%20della%20Fisica/luceondeparticelle/Luce3.avi" TargetMode="External"/><Relationship Id="rId2" Type="http://schemas.openxmlformats.org/officeDocument/2006/relationships/video" Target="file://localhost/Volumes/stefano.covino/Documents/Divulgazione/Lecco%20-%20Festival%20della%20Fisica/luceondeparticelle/Luce4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7" y="3259725"/>
            <a:ext cx="8673163" cy="115933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Onda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corpuscolo</a:t>
            </a:r>
            <a:r>
              <a:rPr lang="en-US" sz="3200" b="1" dirty="0" smtClean="0"/>
              <a:t>? </a:t>
            </a:r>
            <a:br>
              <a:rPr lang="en-US" sz="3200" b="1" dirty="0" smtClean="0"/>
            </a:br>
            <a:r>
              <a:rPr lang="en-US" sz="3200" b="1" dirty="0" smtClean="0"/>
              <a:t>Le due anime </a:t>
            </a:r>
            <a:r>
              <a:rPr lang="en-US" sz="3200" b="1" dirty="0" err="1" smtClean="0"/>
              <a:t>della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luce</a:t>
            </a:r>
            <a:endParaRPr lang="it-IT" sz="36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586660"/>
            <a:ext cx="10668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99" y="5586660"/>
            <a:ext cx="186425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9296" y="5079794"/>
            <a:ext cx="4701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Plantagenet Cherokee"/>
              </a:rPr>
              <a:t>Stefano Covino</a:t>
            </a:r>
          </a:p>
          <a:p>
            <a:r>
              <a:rPr lang="it-IT" i="1" dirty="0" smtClean="0">
                <a:latin typeface="Plantagenet Cherokee"/>
              </a:rPr>
              <a:t>INAF / Osservatorio Astronomico di Brera</a:t>
            </a:r>
          </a:p>
          <a:p>
            <a:endParaRPr lang="it-IT" dirty="0" smtClean="0">
              <a:latin typeface="Plantagenet Cherokee"/>
            </a:endParaRPr>
          </a:p>
          <a:p>
            <a:endParaRPr lang="it-IT" dirty="0" smtClean="0">
              <a:latin typeface="Plantagenet Cherokee"/>
            </a:endParaRPr>
          </a:p>
          <a:p>
            <a:pPr algn="ctr"/>
            <a:r>
              <a:rPr lang="it-IT" dirty="0" smtClean="0">
                <a:latin typeface="Plantagenet Cherokee"/>
              </a:rPr>
              <a:t>Lecco, 16 settembre 2011</a:t>
            </a:r>
            <a:endParaRPr lang="it-IT" dirty="0">
              <a:latin typeface="Plantagenet Cheroke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73" y="4778802"/>
            <a:ext cx="1834278" cy="601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64" y="154575"/>
            <a:ext cx="8280400" cy="31051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Un </a:t>
            </a:r>
            <a:r>
              <a:rPr lang="en-US" sz="3200" b="1" dirty="0" err="1" smtClean="0"/>
              <a:t>altro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fenomeno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ondulatorio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l’interferenza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990825"/>
            <a:ext cx="1834278" cy="601983"/>
          </a:xfrm>
          <a:prstGeom prst="rect">
            <a:avLst/>
          </a:prstGeom>
        </p:spPr>
      </p:pic>
      <p:pic>
        <p:nvPicPr>
          <p:cNvPr id="7" name="Picture 6" descr="diffrazione_foro_6,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51" y="1291817"/>
            <a:ext cx="4327084" cy="25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iffrazione_foro_0,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851" y="3919450"/>
            <a:ext cx="4328671" cy="26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8701" y="1747745"/>
            <a:ext cx="329992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Foro di sezione 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&gt;</a:t>
            </a: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λ</a:t>
            </a:r>
            <a:endParaRPr lang="it-IT" sz="2000" b="1" dirty="0" smtClean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L’onda si propaga oltre il foro come un’onda piana con la stessa lunghezza d’onda dell’onda che si propaga prima del foro. </a:t>
            </a:r>
          </a:p>
          <a:p>
            <a:pPr algn="just"/>
            <a:endParaRPr lang="it-IT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8701" y="4255380"/>
            <a:ext cx="3299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Foro di sezione </a:t>
            </a: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</a:t>
            </a: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λ</a:t>
            </a:r>
            <a:endParaRPr lang="it-IT" sz="2000" dirty="0" smtClean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pPr algn="just">
              <a:spcBef>
                <a:spcPct val="50000"/>
              </a:spcBef>
            </a:pP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L’onda si propaga oltre il foro come un’onda sferica con la stessa lunghezza d’onda dell’onda che si propaga prima del foro.  </a:t>
            </a:r>
          </a:p>
          <a:p>
            <a:endParaRPr lang="it-IT" sz="20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Accade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stessa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cosa</a:t>
            </a:r>
            <a:r>
              <a:rPr lang="en-US" sz="3200" b="1" dirty="0" smtClean="0"/>
              <a:t> con la </a:t>
            </a:r>
            <a:r>
              <a:rPr lang="en-US" sz="3200" b="1" dirty="0" err="1" smtClean="0"/>
              <a:t>luce</a:t>
            </a:r>
            <a:r>
              <a:rPr lang="en-US" sz="3200" b="1" dirty="0" smtClean="0"/>
              <a:t>!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093382" y="1194112"/>
            <a:ext cx="3361813" cy="1939210"/>
            <a:chOff x="431" y="1197"/>
            <a:chExt cx="2993" cy="1926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5400000">
              <a:off x="567" y="1888"/>
              <a:ext cx="227" cy="499"/>
            </a:xfrm>
            <a:prstGeom prst="can">
              <a:avLst>
                <a:gd name="adj" fmla="val 549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" name="Picture 7" descr="cirap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6" y="1197"/>
              <a:ext cx="2928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Luce5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0233" y="3365224"/>
            <a:ext cx="4064000" cy="3048000"/>
          </a:xfrm>
          <a:prstGeom prst="rect">
            <a:avLst/>
          </a:prstGeom>
        </p:spPr>
      </p:pic>
      <p:pic>
        <p:nvPicPr>
          <p:cNvPr id="16" name="Picture 15" descr="Uno dei porti di Alessandr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054" y="2255341"/>
            <a:ext cx="3367533" cy="2134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4604" y="4656478"/>
            <a:ext cx="38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lantagenet Cherokee"/>
                <a:cs typeface="Plantagenet Cherokee"/>
              </a:rPr>
              <a:t>Porto di Alessandria d’Egitto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E’ un </a:t>
            </a:r>
            <a:r>
              <a:rPr lang="en-US" sz="3200" b="1" dirty="0" err="1" smtClean="0"/>
              <a:t>famoso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esperimento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inizio</a:t>
            </a:r>
            <a:r>
              <a:rPr lang="en-US" sz="3200" b="1" dirty="0" smtClean="0"/>
              <a:t> ‘800…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37" y="5359181"/>
            <a:ext cx="803272" cy="10040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170" y="1422078"/>
            <a:ext cx="505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Plantagenet Cherokee"/>
                <a:cs typeface="Plantagenet Cherokee"/>
              </a:rPr>
              <a:t>L’esperimento di Thomas Young!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  <p:pic>
        <p:nvPicPr>
          <p:cNvPr id="18" name="Luce6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44620" y="2132966"/>
            <a:ext cx="4395821" cy="35166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Il </a:t>
            </a:r>
            <a:r>
              <a:rPr lang="en-US" sz="3200" b="1" dirty="0" err="1" smtClean="0"/>
              <a:t>moderno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elettromagnetismo</a:t>
            </a:r>
            <a:r>
              <a:rPr lang="en-US" sz="3200" b="1" dirty="0" smtClean="0"/>
              <a:t>!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04585" y="1498857"/>
            <a:ext cx="8458200" cy="2590800"/>
            <a:chOff x="240" y="2448"/>
            <a:chExt cx="5328" cy="1632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40" y="2544"/>
              <a:ext cx="5328" cy="153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4" name="Picture 16" descr="lightning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640"/>
              <a:ext cx="867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emu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2832"/>
              <a:ext cx="2016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ba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8" y="2832"/>
              <a:ext cx="83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maxwel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2784"/>
              <a:ext cx="977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440" y="2448"/>
              <a:ext cx="2640" cy="28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b="1">
                  <a:latin typeface="Comic Sans MS" charset="0"/>
                </a:rPr>
                <a:t>ELETTRO-MAGNETISMO</a:t>
              </a:r>
              <a:endParaRPr lang="it-IT" sz="200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488" y="3792"/>
              <a:ext cx="110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>
                  <a:latin typeface="Arial" charset="0"/>
                </a:rPr>
                <a:t>Maxwell 1865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53" y="4401541"/>
            <a:ext cx="2384445" cy="21777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385" y="4537890"/>
            <a:ext cx="2133600" cy="1828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giochi</a:t>
            </a:r>
            <a:r>
              <a:rPr lang="en-US" sz="3200" b="1" dirty="0" smtClean="0"/>
              <a:t>” non </a:t>
            </a:r>
            <a:r>
              <a:rPr lang="en-US" sz="3200" b="1" dirty="0" err="1" smtClean="0"/>
              <a:t>erano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ancora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finiti</a:t>
            </a:r>
            <a:r>
              <a:rPr lang="en-US" sz="3200" b="1" dirty="0" smtClean="0"/>
              <a:t>…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141" y="1943145"/>
            <a:ext cx="8158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Max </a:t>
            </a:r>
            <a:r>
              <a:rPr lang="it-IT" sz="2400" dirty="0" err="1" smtClean="0">
                <a:latin typeface="Plantagenet Cherokee"/>
                <a:cs typeface="Plantagenet Cherokee"/>
              </a:rPr>
              <a:t>Planck</a:t>
            </a:r>
            <a:r>
              <a:rPr lang="it-IT" sz="2400" dirty="0" smtClean="0">
                <a:latin typeface="Plantagenet Cherokee"/>
                <a:cs typeface="Plantagenet Cherokee"/>
              </a:rPr>
              <a:t>, a cavallo del 1900, dovette introdurre l’ipotesi di quantizzazione della radiazione elettromagnetica</a:t>
            </a:r>
          </a:p>
          <a:p>
            <a:pPr indent="457200"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Ma fu Albert Einstein ha spiegare brillantemente, nel 1905, un fenomeno scoperto anni prima da </a:t>
            </a:r>
            <a:r>
              <a:rPr lang="it-IT" sz="2400" dirty="0" err="1" smtClean="0">
                <a:latin typeface="Plantagenet Cherokee"/>
                <a:cs typeface="Plantagenet Cherokee"/>
              </a:rPr>
              <a:t>Heinrich</a:t>
            </a:r>
            <a:r>
              <a:rPr lang="it-IT" sz="2400" dirty="0" smtClean="0">
                <a:latin typeface="Plantagenet Cherokee"/>
                <a:cs typeface="Plantagenet Cherokee"/>
              </a:rPr>
              <a:t> Hertz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1" y="5145535"/>
            <a:ext cx="916924" cy="1280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338" y="5145535"/>
            <a:ext cx="913935" cy="12806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957" y="5144274"/>
            <a:ext cx="1105950" cy="128189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pic>
        <p:nvPicPr>
          <p:cNvPr id="12" name="Picture 4" descr="imag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3" y="2399079"/>
            <a:ext cx="30353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hertz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6738" y="4712434"/>
            <a:ext cx="1041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22078" y="5453429"/>
            <a:ext cx="1364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Plantagenet Cherokee"/>
                <a:cs typeface="Plantagenet Cherokee"/>
              </a:rPr>
              <a:t>Hertz 1887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1205" y="2368891"/>
            <a:ext cx="407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000" b="1" kern="0" dirty="0" smtClean="0">
                <a:solidFill>
                  <a:srgbClr val="000000"/>
                </a:solidFill>
                <a:latin typeface="Plantagenet Cherokee"/>
                <a:ea typeface="ヒラギノ角ゴ Pro W3" charset="-128"/>
                <a:cs typeface="Plantagenet Cherokee"/>
              </a:rPr>
              <a:t>La radiazione incidendo sulla superficie di un metallo causa l’emissione di elettroni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214" y="260533"/>
            <a:ext cx="473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Plantagenet Cherokee"/>
                <a:cs typeface="Plantagenet Cherokee"/>
              </a:rPr>
              <a:t>Effetto fotoelettrico</a:t>
            </a:r>
            <a:endParaRPr lang="it-IT" sz="36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pic>
        <p:nvPicPr>
          <p:cNvPr id="8" name="Picture 2" descr="wavfreq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8097"/>
            <a:ext cx="3074988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8125" y="515938"/>
            <a:ext cx="612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 dirty="0">
                <a:solidFill>
                  <a:srgbClr val="000000"/>
                </a:solidFill>
                <a:latin typeface="Plantagenet Cherokee"/>
                <a:cs typeface="Plantagenet Cherokee"/>
              </a:rPr>
              <a:t>L’apparato sperimentale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39219" y="2066197"/>
            <a:ext cx="48482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57200" algn="just">
              <a:buFont typeface="Arial"/>
              <a:buChar char="•"/>
            </a:pPr>
            <a:r>
              <a:rPr lang="it-IT" sz="2000" b="1" dirty="0">
                <a:latin typeface="Plantagenet Cherokee"/>
                <a:cs typeface="Plantagenet Cherokee"/>
                <a:sym typeface="Symbol" charset="2"/>
              </a:rPr>
              <a:t>Catodo ed anodo metallici chiusi in un tubo di vetro in cui è fatto il </a:t>
            </a:r>
            <a:r>
              <a:rPr lang="it-IT" sz="2000" b="1" dirty="0" smtClean="0">
                <a:latin typeface="Plantagenet Cherokee"/>
                <a:cs typeface="Plantagenet Cherokee"/>
                <a:sym typeface="Symbol" charset="2"/>
              </a:rPr>
              <a:t>vuoto.</a:t>
            </a:r>
          </a:p>
          <a:p>
            <a:pPr indent="457200" algn="just">
              <a:buFont typeface="Arial"/>
              <a:buChar char="•"/>
            </a:pPr>
            <a:endParaRPr lang="it-IT" sz="2000" b="1" dirty="0">
              <a:latin typeface="Plantagenet Cherokee"/>
              <a:cs typeface="Plantagenet Cherokee"/>
              <a:sym typeface="Symbol" charset="2"/>
            </a:endParaRPr>
          </a:p>
          <a:p>
            <a:pPr indent="457200" algn="just">
              <a:buFont typeface="Arial"/>
              <a:buChar char="•"/>
            </a:pPr>
            <a:r>
              <a:rPr lang="it-IT" sz="2000" b="1" dirty="0">
                <a:latin typeface="Plantagenet Cherokee"/>
                <a:cs typeface="Plantagenet Cherokee"/>
                <a:sym typeface="Symbol" charset="2"/>
              </a:rPr>
              <a:t>Vuoto : gli elettroni possono passare dal catodo all’anodo senza collidere con le </a:t>
            </a:r>
            <a:r>
              <a:rPr lang="it-IT" sz="2000" b="1" dirty="0" smtClean="0">
                <a:latin typeface="Plantagenet Cherokee"/>
                <a:cs typeface="Plantagenet Cherokee"/>
                <a:sym typeface="Symbol" charset="2"/>
              </a:rPr>
              <a:t>molecole.</a:t>
            </a:r>
          </a:p>
          <a:p>
            <a:pPr indent="457200" algn="just">
              <a:buFont typeface="Arial"/>
              <a:buChar char="•"/>
            </a:pPr>
            <a:endParaRPr lang="it-IT" sz="2000" b="1" dirty="0">
              <a:latin typeface="Plantagenet Cherokee"/>
              <a:cs typeface="Plantagenet Cherokee"/>
              <a:sym typeface="Symbol" charset="2"/>
            </a:endParaRPr>
          </a:p>
          <a:p>
            <a:pPr indent="457200" algn="just">
              <a:buFont typeface="Arial"/>
              <a:buChar char="•"/>
            </a:pPr>
            <a:r>
              <a:rPr lang="it-IT" sz="2000" b="1" dirty="0">
                <a:latin typeface="Plantagenet Cherokee"/>
                <a:cs typeface="Plantagenet Cherokee"/>
                <a:sym typeface="Symbol" charset="2"/>
              </a:rPr>
              <a:t>Luce monocromatica illumina il catodo: il passaggio di elettroni dal catodo all’anodo è rivelato dal </a:t>
            </a:r>
            <a:r>
              <a:rPr lang="it-IT" sz="2000" b="1" dirty="0" smtClean="0">
                <a:latin typeface="Plantagenet Cherokee"/>
                <a:cs typeface="Plantagenet Cherokee"/>
                <a:sym typeface="Symbol" charset="2"/>
              </a:rPr>
              <a:t>galvanometro.</a:t>
            </a:r>
            <a:endParaRPr lang="it-IT" sz="2000" b="1" dirty="0">
              <a:latin typeface="Plantagenet Cherokee"/>
              <a:cs typeface="Plantagenet Cherokee"/>
              <a:sym typeface="Symbol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pic>
        <p:nvPicPr>
          <p:cNvPr id="7" name="Picture 2" descr="wavfreq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261" y="1958856"/>
            <a:ext cx="3074988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0274" y="515938"/>
            <a:ext cx="37180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L’esperimento</a:t>
            </a:r>
            <a:endParaRPr lang="en-GB" sz="44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03680" y="2241101"/>
            <a:ext cx="43129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  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Se   &lt; </a:t>
            </a:r>
            <a:r>
              <a:rPr lang="it-IT" sz="2000" b="1" baseline="-20000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SOGLIA</a:t>
            </a:r>
            <a:endParaRPr lang="it-IT" sz="2000" b="1" dirty="0" smtClean="0">
              <a:solidFill>
                <a:srgbClr val="000000"/>
              </a:solidFill>
              <a:latin typeface="Plantagenet Cherokee"/>
              <a:cs typeface="Plantagenet Cherokee"/>
              <a:sym typeface="Symbol" charset="2"/>
            </a:endParaRPr>
          </a:p>
          <a:p>
            <a:pPr lvl="1"/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NON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si ha emissione di e</a:t>
            </a:r>
            <a:r>
              <a:rPr lang="it-IT" sz="2000" b="1" baseline="30000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-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</a:p>
          <a:p>
            <a:pPr>
              <a:buFont typeface="Arial"/>
              <a:buChar char="•"/>
            </a:pPr>
            <a:endParaRPr lang="it-IT" sz="20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   Se   &gt; </a:t>
            </a:r>
            <a:r>
              <a:rPr lang="it-IT" sz="2000" b="1" baseline="-20000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SOGLIA </a:t>
            </a:r>
            <a:r>
              <a:rPr lang="it-IT" sz="2000" b="1" baseline="-20000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 </a:t>
            </a:r>
          </a:p>
          <a:p>
            <a:pPr lvl="1"/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emissione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immediata di e</a:t>
            </a:r>
            <a:r>
              <a:rPr lang="it-IT" sz="2000" b="1" baseline="30000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-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</a:p>
          <a:p>
            <a:pPr>
              <a:buFont typeface="Arial"/>
              <a:buChar char="•"/>
            </a:pPr>
            <a:endParaRPr lang="it-IT" sz="20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pPr>
              <a:buFont typeface="Arial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</a:rPr>
              <a:t>   Energia cinetica degli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e</a:t>
            </a:r>
            <a:r>
              <a:rPr lang="it-IT" sz="2000" b="1" baseline="30000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-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 emessi</a:t>
            </a:r>
            <a:endParaRPr lang="it-IT" sz="2000" b="1" dirty="0" smtClean="0">
              <a:solidFill>
                <a:srgbClr val="000000"/>
              </a:solidFill>
              <a:latin typeface="Plantagenet Cherokee"/>
              <a:cs typeface="Plantagenet Cherokee"/>
              <a:sym typeface="Symbol" charset="2"/>
            </a:endParaRPr>
          </a:p>
          <a:p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	</a:t>
            </a: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  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</a:rPr>
              <a:t>proporzionale a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</a:t>
            </a:r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 	</a:t>
            </a:r>
            <a:endParaRPr lang="it-IT" sz="2000" dirty="0" smtClean="0">
              <a:solidFill>
                <a:srgbClr val="000000"/>
              </a:solidFill>
              <a:latin typeface="Plantagenet Cherokee"/>
              <a:cs typeface="Plantagenet Cherokee"/>
              <a:sym typeface="Symbol" charset="2"/>
            </a:endParaRPr>
          </a:p>
          <a:p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	</a:t>
            </a:r>
            <a:r>
              <a:rPr lang="it-IT" sz="2000" b="1" dirty="0" smtClean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   </a:t>
            </a:r>
            <a:r>
              <a:rPr lang="it-IT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indipendente da I</a:t>
            </a:r>
            <a:r>
              <a:rPr lang="en-US" sz="2000" b="1" dirty="0">
                <a:solidFill>
                  <a:srgbClr val="000000"/>
                </a:solidFill>
                <a:latin typeface="Plantagenet Cherokee"/>
                <a:cs typeface="Plantagenet Cherokee"/>
                <a:sym typeface="Symbol" charset="2"/>
              </a:rPr>
              <a:t> </a:t>
            </a:r>
            <a:endParaRPr lang="en-GB" sz="2000" b="1" dirty="0">
              <a:solidFill>
                <a:srgbClr val="000000"/>
              </a:solidFill>
              <a:latin typeface="Plantagenet Cherokee"/>
              <a:cs typeface="Plantagenet Cherokee"/>
              <a:sym typeface="Symbol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12491" y="373132"/>
            <a:ext cx="70551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Secondo</a:t>
            </a:r>
            <a:r>
              <a:rPr lang="en-US" sz="4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la </a:t>
            </a:r>
            <a:r>
              <a:rPr lang="en-US" sz="40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fisica</a:t>
            </a:r>
            <a:r>
              <a:rPr lang="en-US" sz="4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classica</a:t>
            </a:r>
            <a:r>
              <a:rPr lang="en-US" sz="40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…</a:t>
            </a:r>
            <a:endParaRPr lang="en-GB" sz="40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692667" y="1557338"/>
          <a:ext cx="1981200" cy="1352550"/>
        </p:xfrm>
        <a:graphic>
          <a:graphicData uri="http://schemas.openxmlformats.org/presentationml/2006/ole">
            <p:oleObj spid="_x0000_s30722" name="Image" r:id="rId4" imgW="1980952" imgH="1352381" progId="">
              <p:embed/>
            </p:oleObj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551637" y="3183874"/>
          <a:ext cx="2257425" cy="1514475"/>
        </p:xfrm>
        <a:graphic>
          <a:graphicData uri="http://schemas.openxmlformats.org/presentationml/2006/ole">
            <p:oleObj spid="_x0000_s30723" name="Image" r:id="rId5" imgW="2257740" imgH="1514686" progId="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51637" y="4944739"/>
          <a:ext cx="2343150" cy="1457325"/>
        </p:xfrm>
        <a:graphic>
          <a:graphicData uri="http://schemas.openxmlformats.org/presentationml/2006/ole">
            <p:oleObj spid="_x0000_s30724" name="Image" r:id="rId6" imgW="2343477" imgH="1457143" progId="">
              <p:embed/>
            </p:oleObj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347350" y="3357563"/>
            <a:ext cx="4752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Al crescere dell’intensità dovrebbe crescere  il numero degli elettroni liberati e la loro 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velocità.</a:t>
            </a:r>
            <a:endParaRPr lang="it-IT" sz="20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347350" y="1791167"/>
            <a:ext cx="4752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Continuando a fornire energia si dovrebbe avere liberazione di 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elettroni.</a:t>
            </a:r>
            <a:endParaRPr lang="it-IT" sz="20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348038" y="5157788"/>
            <a:ext cx="4968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Al crescere della frequenza dovrebbe crescere il numero degli elettroni liberati e la loro 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velocità.</a:t>
            </a:r>
            <a:endParaRPr lang="it-IT" sz="20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9392" y="153769"/>
            <a:ext cx="8484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Secondo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invece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l’ipotesi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quantistica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…</a:t>
            </a:r>
            <a:endParaRPr lang="en-GB" sz="36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8416" y="1184275"/>
            <a:ext cx="5532218" cy="5118100"/>
            <a:chOff x="1012357" y="1184275"/>
            <a:chExt cx="5532218" cy="51181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8012" y="1184275"/>
              <a:ext cx="5516563" cy="511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121509" y="2527300"/>
              <a:ext cx="2428870" cy="10156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dirty="0">
                  <a:latin typeface="Plantagenet Cherokee"/>
                  <a:cs typeface="Plantagenet Cherokee"/>
                </a:rPr>
                <a:t>Energia necessaria </a:t>
              </a:r>
            </a:p>
            <a:p>
              <a:pPr algn="ctr"/>
              <a:r>
                <a:rPr lang="it-IT" sz="2000" dirty="0">
                  <a:latin typeface="Plantagenet Cherokee"/>
                  <a:cs typeface="Plantagenet Cherokee"/>
                </a:rPr>
                <a:t>per rimuovere un e</a:t>
              </a:r>
              <a:r>
                <a:rPr lang="it-IT" sz="2000" baseline="30000" dirty="0">
                  <a:latin typeface="Plantagenet Cherokee"/>
                  <a:cs typeface="Plantagenet Cherokee"/>
                </a:rPr>
                <a:t>-</a:t>
              </a:r>
              <a:r>
                <a:rPr lang="it-IT" sz="2000" dirty="0">
                  <a:latin typeface="Plantagenet Cherokee"/>
                  <a:cs typeface="Plantagenet Cherokee"/>
                </a:rPr>
                <a:t> </a:t>
              </a:r>
            </a:p>
            <a:p>
              <a:pPr algn="ctr"/>
              <a:r>
                <a:rPr lang="it-IT" sz="2000" dirty="0">
                  <a:latin typeface="Plantagenet Cherokee"/>
                  <a:cs typeface="Plantagenet Cherokee"/>
                </a:rPr>
                <a:t>dal metallo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241931" y="1206555"/>
              <a:ext cx="2001837" cy="701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dirty="0">
                  <a:latin typeface="Plantagenet Cherokee"/>
                  <a:cs typeface="Plantagenet Cherokee"/>
                </a:rPr>
                <a:t>Energia cinetica </a:t>
              </a:r>
            </a:p>
            <a:p>
              <a:pPr algn="ctr"/>
              <a:r>
                <a:rPr lang="it-IT" sz="2000" dirty="0">
                  <a:latin typeface="Plantagenet Cherokee"/>
                  <a:cs typeface="Plantagenet Cherokee"/>
                </a:rPr>
                <a:t>dell’ e</a:t>
              </a:r>
              <a:r>
                <a:rPr lang="it-IT" sz="2000" baseline="30000" dirty="0">
                  <a:latin typeface="Plantagenet Cherokee"/>
                  <a:cs typeface="Plantagenet Cherokee"/>
                </a:rPr>
                <a:t>-</a:t>
              </a:r>
              <a:r>
                <a:rPr lang="it-IT" sz="2000" dirty="0">
                  <a:latin typeface="Plantagenet Cherokee"/>
                  <a:cs typeface="Plantagenet Cherokee"/>
                </a:rPr>
                <a:t> emesso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 rot="16200000">
              <a:off x="391674" y="4745310"/>
              <a:ext cx="1903085" cy="661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>
              <a:prstTxWarp prst="textNoShape">
                <a:avLst/>
              </a:prstTxWarp>
              <a:spAutoFit/>
            </a:bodyPr>
            <a:lstStyle/>
            <a:p>
              <a:r>
                <a:rPr lang="it-IT" sz="2000" dirty="0">
                  <a:latin typeface="Plantagenet Cherokee"/>
                  <a:cs typeface="Plantagenet Cherokee"/>
                </a:rPr>
                <a:t>Energia fornita</a:t>
              </a:r>
            </a:p>
            <a:p>
              <a:r>
                <a:rPr lang="it-IT" sz="2000" dirty="0">
                  <a:latin typeface="Plantagenet Cherokee"/>
                  <a:cs typeface="Plantagenet Cherokee"/>
                </a:rPr>
                <a:t>dal fotone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121509" y="6352837"/>
            <a:ext cx="434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Energia del 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fotone insufficiente</a:t>
            </a:r>
            <a:endParaRPr lang="it-IT" sz="20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116425" y="2527300"/>
            <a:ext cx="27806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Energia del fotone 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sufficiente</a:t>
            </a:r>
          </a:p>
          <a:p>
            <a:pPr algn="ctr"/>
            <a:endParaRPr lang="it-IT" sz="2000" dirty="0" smtClean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pPr algn="ctr"/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Eccesso di energia =</a:t>
            </a:r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E </a:t>
            </a:r>
            <a:r>
              <a:rPr lang="it-IT" sz="2000" dirty="0">
                <a:solidFill>
                  <a:srgbClr val="000000"/>
                </a:solidFill>
                <a:latin typeface="Plantagenet Cherokee"/>
                <a:cs typeface="Plantagenet Cherokee"/>
              </a:rPr>
              <a:t>cinetica del fotoelettrone</a:t>
            </a:r>
          </a:p>
        </p:txBody>
      </p:sp>
      <p:pic>
        <p:nvPicPr>
          <p:cNvPr id="26" name="Picture 2" descr="eins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2394" y="1175564"/>
            <a:ext cx="663360" cy="73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11593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 </a:t>
            </a:r>
            <a:r>
              <a:rPr lang="en-US" sz="3200" b="1" dirty="0" err="1" smtClean="0"/>
              <a:t>essenzialmente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cosa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stiamo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parlando</a:t>
            </a:r>
            <a:r>
              <a:rPr lang="en-US" sz="3200" b="1" dirty="0" smtClean="0"/>
              <a:t>?</a:t>
            </a:r>
            <a:endParaRPr lang="it-IT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4126" y="1780312"/>
            <a:ext cx="7826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Arial"/>
              <a:buChar char="•"/>
            </a:pPr>
            <a:r>
              <a:rPr lang="en-US" sz="2400" dirty="0" err="1" smtClean="0">
                <a:latin typeface="Plantagenet Cherokee"/>
                <a:cs typeface="Plantagenet Cherokee"/>
              </a:rPr>
              <a:t>Alcuni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esperimenti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si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spiegano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meglio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pensando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ai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fotoni</a:t>
            </a:r>
            <a:r>
              <a:rPr lang="en-US" sz="2400" dirty="0" smtClean="0">
                <a:latin typeface="Plantagenet Cherokee"/>
                <a:cs typeface="Plantagenet Cherokee"/>
              </a:rPr>
              <a:t> (</a:t>
            </a:r>
            <a:r>
              <a:rPr lang="en-US" sz="2400" dirty="0" err="1" smtClean="0">
                <a:latin typeface="Plantagenet Cherokee"/>
                <a:cs typeface="Plantagenet Cherokee"/>
              </a:rPr>
              <a:t>particelle</a:t>
            </a:r>
            <a:r>
              <a:rPr lang="en-US" sz="2400" dirty="0" smtClean="0">
                <a:latin typeface="Plantagenet Cherokee"/>
                <a:cs typeface="Plantagenet Cherokee"/>
              </a:rPr>
              <a:t>), </a:t>
            </a:r>
            <a:r>
              <a:rPr lang="en-US" sz="2400" dirty="0" err="1" smtClean="0">
                <a:latin typeface="Plantagenet Cherokee"/>
                <a:cs typeface="Plantagenet Cherokee"/>
              </a:rPr>
              <a:t>altre</a:t>
            </a:r>
            <a:r>
              <a:rPr lang="en-US" sz="2400" dirty="0" smtClean="0">
                <a:latin typeface="Plantagenet Cherokee"/>
                <a:cs typeface="Plantagenet Cherokee"/>
              </a:rPr>
              <a:t> ad </a:t>
            </a:r>
            <a:r>
              <a:rPr lang="en-US" sz="2400" dirty="0" err="1" smtClean="0">
                <a:latin typeface="Plantagenet Cherokee"/>
                <a:cs typeface="Plantagenet Cherokee"/>
              </a:rPr>
              <a:t>onde</a:t>
            </a:r>
            <a:r>
              <a:rPr lang="en-US" sz="2400" dirty="0" smtClean="0">
                <a:latin typeface="Plantagenet Cherokee"/>
                <a:cs typeface="Plantagenet Cherokee"/>
              </a:rPr>
              <a:t>.</a:t>
            </a:r>
          </a:p>
          <a:p>
            <a:pPr indent="457200" algn="just">
              <a:buFont typeface="Arial"/>
              <a:buChar char="•"/>
            </a:pPr>
            <a:endParaRPr lang="en-US" sz="2400" dirty="0" smtClean="0">
              <a:latin typeface="Plantagenet Cherokee"/>
              <a:cs typeface="Plantagenet Cherokee"/>
            </a:endParaRPr>
          </a:p>
          <a:p>
            <a:pPr indent="457200" algn="just">
              <a:buFont typeface="Arial"/>
              <a:buChar char="•"/>
            </a:pPr>
            <a:r>
              <a:rPr lang="en-US" sz="2400" dirty="0" err="1" smtClean="0">
                <a:latin typeface="Plantagenet Cherokee"/>
                <a:cs typeface="Plantagenet Cherokee"/>
              </a:rPr>
              <a:t>Dobbiamo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accettare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entrambe</a:t>
            </a:r>
            <a:r>
              <a:rPr lang="en-US" sz="2400" dirty="0" smtClean="0">
                <a:latin typeface="Plantagenet Cherokee"/>
                <a:cs typeface="Plantagenet Cherokee"/>
              </a:rPr>
              <a:t> le </a:t>
            </a:r>
            <a:r>
              <a:rPr lang="en-US" sz="2400" dirty="0" err="1" smtClean="0">
                <a:latin typeface="Plantagenet Cherokee"/>
                <a:cs typeface="Plantagenet Cherokee"/>
              </a:rPr>
              <a:t>realtà</a:t>
            </a:r>
            <a:r>
              <a:rPr lang="en-US" sz="2400" dirty="0" smtClean="0">
                <a:latin typeface="Plantagenet Cherokee"/>
                <a:cs typeface="Plantagenet Cherokee"/>
              </a:rPr>
              <a:t>, </a:t>
            </a:r>
            <a:r>
              <a:rPr lang="en-US" sz="2400" dirty="0" err="1" smtClean="0">
                <a:latin typeface="Plantagenet Cherokee"/>
                <a:cs typeface="Plantagenet Cherokee"/>
              </a:rPr>
              <a:t>ed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ammettere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che</a:t>
            </a:r>
            <a:r>
              <a:rPr lang="en-US" sz="2400" dirty="0" smtClean="0">
                <a:latin typeface="Plantagenet Cherokee"/>
                <a:cs typeface="Plantagenet Cherokee"/>
              </a:rPr>
              <a:t> la </a:t>
            </a:r>
            <a:r>
              <a:rPr lang="en-US" sz="2400" dirty="0" err="1" smtClean="0">
                <a:latin typeface="Plantagenet Cherokee"/>
                <a:cs typeface="Plantagenet Cherokee"/>
              </a:rPr>
              <a:t>luce</a:t>
            </a:r>
            <a:r>
              <a:rPr lang="en-US" sz="2400" dirty="0" smtClean="0">
                <a:latin typeface="Plantagenet Cherokee"/>
                <a:cs typeface="Plantagenet Cherokee"/>
              </a:rPr>
              <a:t> non </a:t>
            </a:r>
            <a:r>
              <a:rPr lang="en-US" sz="2400" dirty="0" err="1" smtClean="0">
                <a:latin typeface="Plantagenet Cherokee"/>
                <a:cs typeface="Plantagenet Cherokee"/>
              </a:rPr>
              <a:t>è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descritta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completamente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da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l’uno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o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l’altro</a:t>
            </a:r>
            <a:r>
              <a:rPr lang="en-US" sz="2400" dirty="0" smtClean="0">
                <a:latin typeface="Plantagenet Cherokee"/>
                <a:cs typeface="Plantagenet Cherokee"/>
              </a:rPr>
              <a:t> scenario.</a:t>
            </a:r>
          </a:p>
          <a:p>
            <a:pPr indent="457200" algn="just">
              <a:buFont typeface="Arial"/>
              <a:buChar char="•"/>
            </a:pPr>
            <a:endParaRPr lang="en-US" sz="2400" dirty="0" smtClean="0">
              <a:latin typeface="Plantagenet Cherokee"/>
              <a:cs typeface="Plantagenet Cherokee"/>
            </a:endParaRPr>
          </a:p>
          <a:p>
            <a:pPr indent="457200" algn="just">
              <a:buFont typeface="Arial"/>
              <a:buChar char="•"/>
            </a:pPr>
            <a:r>
              <a:rPr lang="en-US" sz="2400" dirty="0" smtClean="0">
                <a:latin typeface="Plantagenet Cherokee"/>
                <a:cs typeface="Plantagenet Cherokee"/>
              </a:rPr>
              <a:t>I </a:t>
            </a:r>
            <a:r>
              <a:rPr lang="en-US" sz="2400" dirty="0" err="1" smtClean="0">
                <a:latin typeface="Plantagenet Cherokee"/>
                <a:cs typeface="Plantagenet Cherokee"/>
              </a:rPr>
              <a:t>modelli</a:t>
            </a:r>
            <a:r>
              <a:rPr lang="en-US" sz="2400" dirty="0" smtClean="0">
                <a:latin typeface="Plantagenet Cherokee"/>
                <a:cs typeface="Plantagenet Cherokee"/>
              </a:rPr>
              <a:t> a </a:t>
            </a:r>
            <a:r>
              <a:rPr lang="en-US" sz="2400" dirty="0" err="1" smtClean="0">
                <a:latin typeface="Plantagenet Cherokee"/>
                <a:cs typeface="Plantagenet Cherokee"/>
              </a:rPr>
              <a:t>particelle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od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ondulatori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si</a:t>
            </a:r>
            <a:r>
              <a:rPr lang="en-US" sz="2400" dirty="0" smtClean="0"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latin typeface="Plantagenet Cherokee"/>
                <a:cs typeface="Plantagenet Cherokee"/>
              </a:rPr>
              <a:t>completano</a:t>
            </a:r>
            <a:r>
              <a:rPr lang="en-US" sz="2400" dirty="0" smtClean="0">
                <a:latin typeface="Plantagenet Cherokee"/>
                <a:cs typeface="Plantagenet Cherokee"/>
              </a:rPr>
              <a:t> a </a:t>
            </a:r>
            <a:r>
              <a:rPr lang="en-US" sz="2400" dirty="0" err="1" smtClean="0">
                <a:latin typeface="Plantagenet Cherokee"/>
                <a:cs typeface="Plantagenet Cherokee"/>
              </a:rPr>
              <a:t>vicenda</a:t>
            </a:r>
            <a:r>
              <a:rPr lang="en-US" sz="2400" dirty="0" smtClean="0">
                <a:latin typeface="Plantagenet Cherokee"/>
                <a:cs typeface="Plantagenet Cherokee"/>
              </a:rPr>
              <a:t>!</a:t>
            </a:r>
          </a:p>
          <a:p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9392" y="153769"/>
            <a:ext cx="8484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C’è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anche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l’effetto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Compton…</a:t>
            </a:r>
            <a:endParaRPr lang="en-GB" sz="36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pic>
        <p:nvPicPr>
          <p:cNvPr id="16" name="Picture 5" descr="comp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2857500" cy="1981200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057" y="3738543"/>
            <a:ext cx="476358" cy="6733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9393" y="4961688"/>
            <a:ext cx="604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Plantagenet Cherokee"/>
                <a:cs typeface="Plantagenet Cherokee"/>
              </a:rPr>
              <a:t>Arthur Compton descrisse negli anni ‘20 un fenomeno di interazione fra elettroni e fotoni che richiede di pensare ai fotoni come “particelle”. 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  <p:pic>
        <p:nvPicPr>
          <p:cNvPr id="20" name="Picture 3" descr="W1152_29"/>
          <p:cNvPicPr>
            <a:picLocks noChangeAspect="1" noChangeArrowheads="1"/>
          </p:cNvPicPr>
          <p:nvPr/>
        </p:nvPicPr>
        <p:blipFill>
          <a:blip r:embed="rId5"/>
          <a:srcRect b="29048"/>
          <a:stretch>
            <a:fillRect/>
          </a:stretch>
        </p:blipFill>
        <p:spPr bwMode="auto">
          <a:xfrm>
            <a:off x="4887451" y="1143000"/>
            <a:ext cx="3195696" cy="293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9392" y="153769"/>
            <a:ext cx="5202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Tutto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chiaro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quindi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?</a:t>
            </a:r>
            <a:endParaRPr lang="en-GB" sz="36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392" y="1671756"/>
            <a:ext cx="80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Abbiamo appurato che la luce si comporta sia come onda che come particella.</a:t>
            </a:r>
          </a:p>
          <a:p>
            <a:pPr indent="457200" algn="just"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 algn="just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Abbastanza sconcertante, senza dubbio!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392" y="4579622"/>
            <a:ext cx="7413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Plantagenet Cherokee"/>
                <a:cs typeface="Plantagenet Cherokee"/>
              </a:rPr>
              <a:t>Ma è bene essere preparati ad </a:t>
            </a:r>
            <a:r>
              <a:rPr lang="it-IT" sz="3200" dirty="0" err="1" smtClean="0">
                <a:latin typeface="Plantagenet Cherokee"/>
                <a:cs typeface="Plantagenet Cherokee"/>
              </a:rPr>
              <a:t>altro…</a:t>
            </a:r>
            <a:endParaRPr lang="it-IT" sz="32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9391" y="153769"/>
            <a:ext cx="6863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Arriviamo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all’inizio</a:t>
            </a:r>
            <a:r>
              <a:rPr lang="en-US" sz="36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del ‘900…</a:t>
            </a:r>
            <a:endParaRPr lang="en-GB" sz="36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91" y="1769456"/>
            <a:ext cx="77206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Quando un giovane fisico francese, Louis de </a:t>
            </a:r>
            <a:r>
              <a:rPr lang="it-IT" sz="2400" dirty="0" err="1" smtClean="0">
                <a:latin typeface="Plantagenet Cherokee"/>
                <a:cs typeface="Plantagenet Cherokee"/>
              </a:rPr>
              <a:t>Broglie</a:t>
            </a:r>
            <a:r>
              <a:rPr lang="it-IT" sz="2400" dirty="0" smtClean="0">
                <a:latin typeface="Plantagenet Cherokee"/>
                <a:cs typeface="Plantagenet Cherokee"/>
              </a:rPr>
              <a:t>, ipotizzò che la duplice natura della luce fosse anche una caratteristica di tutta la materia!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  <p:pic>
        <p:nvPicPr>
          <p:cNvPr id="15" name="Picture 4" descr="40-bi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391" y="5290720"/>
            <a:ext cx="767500" cy="103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481645" y="3343275"/>
          <a:ext cx="1765300" cy="1533525"/>
        </p:xfrm>
        <a:graphic>
          <a:graphicData uri="http://schemas.openxmlformats.org/presentationml/2006/ole">
            <p:oleObj spid="_x0000_s35842" name="Equation" r:id="rId5" imgW="482400" imgH="419040" progId="Equation.3">
              <p:embed/>
            </p:oleObj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284" y="4013200"/>
            <a:ext cx="2289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Lunghezza</a:t>
            </a:r>
            <a:r>
              <a:rPr lang="en-GB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d’onda</a:t>
            </a:r>
            <a:r>
              <a:rPr lang="en-GB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di de Broglie</a:t>
            </a:r>
            <a:endParaRPr lang="en-US" sz="20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301264" y="3708399"/>
            <a:ext cx="1356335" cy="5686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5149035" y="3708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943600" y="3479800"/>
            <a:ext cx="29534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Constante</a:t>
            </a:r>
            <a:r>
              <a:rPr lang="en-GB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di Planck</a:t>
            </a:r>
            <a:endParaRPr lang="en-GB" sz="2000" b="1" dirty="0" smtClean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endParaRPr lang="en-GB" sz="2400" b="1" dirty="0" smtClean="0">
              <a:solidFill>
                <a:srgbClr val="993300"/>
              </a:solidFill>
              <a:latin typeface="Palatino Linotype" pitchFamily="18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endParaRPr lang="en-US" sz="2400" b="1" dirty="0" smtClean="0">
              <a:solidFill>
                <a:srgbClr val="000000"/>
              </a:solidFill>
              <a:latin typeface="Plantagenet Cherokee"/>
              <a:cs typeface="Plantagenet Cherokee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Momento</a:t>
            </a:r>
            <a:r>
              <a:rPr lang="en-US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della</a:t>
            </a:r>
            <a:r>
              <a:rPr lang="en-US" sz="20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particella</a:t>
            </a:r>
            <a:endParaRPr lang="en-GB" sz="2000" dirty="0" smtClean="0">
              <a:solidFill>
                <a:srgbClr val="993300"/>
              </a:solidFill>
              <a:latin typeface="Palatino Linotype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5137750" y="4633447"/>
            <a:ext cx="805850" cy="414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2291" y="415379"/>
            <a:ext cx="8057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Ma se la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materia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ha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caratteristiche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ondulatorie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…</a:t>
            </a:r>
            <a:endParaRPr lang="en-GB" sz="28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291" y="1606623"/>
            <a:ext cx="8057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Dovremmo poter osservare fenomeni di interferenza.</a:t>
            </a:r>
          </a:p>
          <a:p>
            <a:pPr indent="457200"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Ed arriviamo al fondamentale esperimento di </a:t>
            </a:r>
            <a:r>
              <a:rPr lang="it-IT" sz="2400" dirty="0" err="1" smtClean="0">
                <a:latin typeface="Plantagenet Cherokee"/>
                <a:cs typeface="Plantagenet Cherokee"/>
              </a:rPr>
              <a:t>Davisson</a:t>
            </a:r>
            <a:r>
              <a:rPr lang="it-IT" sz="2400" dirty="0" smtClean="0">
                <a:latin typeface="Plantagenet Cherokee"/>
                <a:cs typeface="Plantagenet Cherokee"/>
              </a:rPr>
              <a:t> &amp; </a:t>
            </a:r>
            <a:r>
              <a:rPr lang="it-IT" sz="2400" dirty="0" err="1" smtClean="0">
                <a:latin typeface="Plantagenet Cherokee"/>
                <a:cs typeface="Plantagenet Cherokee"/>
              </a:rPr>
              <a:t>Germer</a:t>
            </a:r>
            <a:r>
              <a:rPr lang="it-IT" sz="2400" dirty="0" smtClean="0">
                <a:latin typeface="Plantagenet Cherokee"/>
                <a:cs typeface="Plantagenet Cherokee"/>
              </a:rPr>
              <a:t> del 1927. </a:t>
            </a:r>
          </a:p>
          <a:p>
            <a:pPr indent="457200"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Un fascio di elettroni fatto interagire con una struttura cristallina mostra figure di diffrazione!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58" y="5033132"/>
            <a:ext cx="1080853" cy="109703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2291" y="415379"/>
            <a:ext cx="8057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A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lunghezze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d’onda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confrontabili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…</a:t>
            </a:r>
            <a:endParaRPr lang="en-GB" sz="28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780103" y="3780507"/>
            <a:ext cx="3658810" cy="2798827"/>
            <a:chOff x="2544" y="1824"/>
            <a:chExt cx="3024" cy="2304"/>
          </a:xfrm>
        </p:grpSpPr>
        <p:pic>
          <p:nvPicPr>
            <p:cNvPr id="12" name="Picture 13" descr="diffraction"/>
            <p:cNvPicPr>
              <a:picLocks noChangeAspect="1" noChangeArrowheads="1"/>
            </p:cNvPicPr>
            <p:nvPr/>
          </p:nvPicPr>
          <p:blipFill>
            <a:blip r:embed="rId3"/>
            <a:srcRect t="13368"/>
            <a:stretch>
              <a:fillRect/>
            </a:stretch>
          </p:blipFill>
          <p:spPr bwMode="auto">
            <a:xfrm>
              <a:off x="2640" y="2208"/>
              <a:ext cx="2786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640" y="1896"/>
              <a:ext cx="124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dirty="0">
                  <a:solidFill>
                    <a:srgbClr val="000000"/>
                  </a:solidFill>
                  <a:latin typeface="Plantagenet Cherokee"/>
                  <a:cs typeface="Plantagenet Cherokee"/>
                </a:rPr>
                <a:t>Raggi </a:t>
              </a:r>
              <a:r>
                <a:rPr lang="it-IT" sz="2000" dirty="0" err="1">
                  <a:solidFill>
                    <a:srgbClr val="000000"/>
                  </a:solidFill>
                  <a:latin typeface="Plantagenet Cherokee"/>
                  <a:cs typeface="Plantagenet Cherokee"/>
                </a:rPr>
                <a:t>X</a:t>
              </a:r>
              <a:endParaRPr lang="it-IT" sz="2000" dirty="0">
                <a:solidFill>
                  <a:srgbClr val="000000"/>
                </a:solidFill>
                <a:latin typeface="Plantagenet Cherokee"/>
                <a:cs typeface="Plantagenet Cherokee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032" y="1872"/>
              <a:ext cx="124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2000" dirty="0">
                  <a:solidFill>
                    <a:srgbClr val="000000"/>
                  </a:solidFill>
                  <a:latin typeface="Plantagenet Cherokee"/>
                  <a:cs typeface="Plantagenet Cherokee"/>
                </a:rPr>
                <a:t>Elettroni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544" y="1824"/>
              <a:ext cx="3024" cy="23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8" name="Line 2"/>
          <p:cNvSpPr>
            <a:spLocks noChangeShapeType="1"/>
          </p:cNvSpPr>
          <p:nvPr/>
        </p:nvSpPr>
        <p:spPr bwMode="auto">
          <a:xfrm rot="20665842">
            <a:off x="7025438" y="1485901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7241338" y="2925763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 rot="2235792">
            <a:off x="5717338" y="2852738"/>
            <a:ext cx="2463800" cy="1152525"/>
          </a:xfrm>
          <a:prstGeom prst="rect">
            <a:avLst/>
          </a:prstGeom>
          <a:solidFill>
            <a:srgbClr val="CC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6149138" y="2420938"/>
            <a:ext cx="2016125" cy="1728788"/>
            <a:chOff x="340" y="1434"/>
            <a:chExt cx="1270" cy="1089"/>
          </a:xfrm>
        </p:grpSpPr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612" y="143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793" y="157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975" y="170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1156" y="184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1338" y="197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1519" y="211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476" y="157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657" y="170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839" y="184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1020" y="1978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1202" y="211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1383" y="22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340" y="175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521" y="188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703" y="202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884" y="215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1066" y="229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1247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6593638" y="2009776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ea typeface="Times New Roman" charset="0"/>
                <a:cs typeface="Times New Roman" charset="0"/>
              </a:rPr>
              <a:t>θ</a:t>
            </a:r>
            <a:r>
              <a:rPr lang="en-GB" sz="1800" i="1" baseline="-25000">
                <a:ea typeface="Times New Roman" charset="0"/>
                <a:cs typeface="Times New Roman" charset="0"/>
              </a:rPr>
              <a:t>i</a:t>
            </a:r>
            <a:endParaRPr lang="el-GR" sz="1800">
              <a:ea typeface="Times New Roman" charset="0"/>
              <a:cs typeface="Times New Roman" charset="0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8033500" y="3089276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ea typeface="Times New Roman" charset="0"/>
                <a:cs typeface="Times New Roman" charset="0"/>
              </a:rPr>
              <a:t>θ</a:t>
            </a:r>
            <a:r>
              <a:rPr lang="en-GB" sz="1800" i="1" baseline="-25000">
                <a:ea typeface="Times New Roman" charset="0"/>
                <a:cs typeface="Times New Roman" charset="0"/>
              </a:rPr>
              <a:t>i</a:t>
            </a:r>
            <a:endParaRPr lang="el-GR" sz="1800">
              <a:ea typeface="Times New Roman" charset="0"/>
              <a:cs typeface="Times New Roman" charset="0"/>
            </a:endParaRPr>
          </a:p>
        </p:txBody>
      </p:sp>
      <p:sp>
        <p:nvSpPr>
          <p:cNvPr id="44" name="Arc 38"/>
          <p:cNvSpPr>
            <a:spLocks/>
          </p:cNvSpPr>
          <p:nvPr/>
        </p:nvSpPr>
        <p:spPr bwMode="auto">
          <a:xfrm flipH="1">
            <a:off x="6809538" y="2449513"/>
            <a:ext cx="215900" cy="142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73505732 h 21600"/>
              <a:gd name="T4" fmla="*/ 0 w 21600"/>
              <a:gd name="T5" fmla="*/ 27350573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" name="Arc 39"/>
          <p:cNvSpPr>
            <a:spLocks/>
          </p:cNvSpPr>
          <p:nvPr/>
        </p:nvSpPr>
        <p:spPr bwMode="auto">
          <a:xfrm flipV="1">
            <a:off x="7746163" y="2952751"/>
            <a:ext cx="142875" cy="287337"/>
          </a:xfrm>
          <a:custGeom>
            <a:avLst/>
            <a:gdLst>
              <a:gd name="T0" fmla="*/ 0 w 21600"/>
              <a:gd name="T1" fmla="*/ 0 h 21600"/>
              <a:gd name="T2" fmla="*/ 273505732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6183321" y="4639979"/>
            <a:ext cx="231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lantagenet Cherokee"/>
                <a:cs typeface="Plantagenet Cherokee"/>
              </a:rPr>
              <a:t>Cristallo di Nickel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  <p:pic>
        <p:nvPicPr>
          <p:cNvPr id="47" name="Picture 4" descr="F11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104" y="1146970"/>
            <a:ext cx="2407366" cy="22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2291" y="415379"/>
            <a:ext cx="8057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Se non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siete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convinti</a:t>
            </a:r>
            <a:r>
              <a:rPr lang="en-US" sz="2800" b="1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…</a:t>
            </a:r>
            <a:endParaRPr lang="en-GB" sz="2800" b="1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graphicFrame>
        <p:nvGraphicFramePr>
          <p:cNvPr id="49" name="Object 10"/>
          <p:cNvGraphicFramePr>
            <a:graphicFrameLocks noChangeAspect="1"/>
          </p:cNvGraphicFramePr>
          <p:nvPr/>
        </p:nvGraphicFramePr>
        <p:xfrm>
          <a:off x="611188" y="1929097"/>
          <a:ext cx="7772400" cy="2262188"/>
        </p:xfrm>
        <a:graphic>
          <a:graphicData uri="http://schemas.openxmlformats.org/presentationml/2006/ole">
            <p:oleObj spid="_x0000_s38914" name="Image" r:id="rId4" imgW="8085714" imgH="2352381" progId="">
              <p:embed/>
            </p:oleObj>
          </a:graphicData>
        </a:graphic>
      </p:graphicFrame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971550" y="4521485"/>
            <a:ext cx="7186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Plantagenet Cherokee"/>
                <a:cs typeface="Plantagenet Cherokee"/>
              </a:rPr>
              <a:t>raggi </a:t>
            </a:r>
            <a:r>
              <a:rPr lang="it-IT" sz="2800" dirty="0" err="1">
                <a:solidFill>
                  <a:srgbClr val="000000"/>
                </a:solidFill>
                <a:latin typeface="Plantagenet Cherokee"/>
                <a:cs typeface="Plantagenet Cherokee"/>
              </a:rPr>
              <a:t>X</a:t>
            </a:r>
            <a:r>
              <a:rPr lang="it-IT" sz="2800" dirty="0">
                <a:solidFill>
                  <a:srgbClr val="000000"/>
                </a:solidFill>
                <a:latin typeface="Plantagenet Cherokee"/>
                <a:cs typeface="Plantagenet Cherokee"/>
              </a:rPr>
              <a:t>               </a:t>
            </a:r>
            <a:r>
              <a:rPr lang="it-IT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elettroni                 </a:t>
            </a:r>
            <a:r>
              <a:rPr lang="it-IT" sz="2800" dirty="0">
                <a:solidFill>
                  <a:srgbClr val="000000"/>
                </a:solidFill>
                <a:latin typeface="Plantagenet Cherokee"/>
                <a:cs typeface="Plantagenet Cherokee"/>
              </a:rPr>
              <a:t>neutroni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443663" y="1425860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Plantagenet Cherokee"/>
                <a:cs typeface="Plantagenet Cherokee"/>
              </a:rPr>
              <a:t>foglio di 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2291" y="5561852"/>
            <a:ext cx="617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lantagenet Cherokee"/>
                <a:cs typeface="Plantagenet Cherokee"/>
              </a:rPr>
              <a:t>Ogni particella elementare mostra comportamenti ondulatori!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8811" y="415379"/>
            <a:ext cx="8658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E se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siete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ancora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più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sorpresi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, la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compagnia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è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buona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…</a:t>
            </a:r>
            <a:endParaRPr lang="en-GB" sz="28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291" y="1628334"/>
            <a:ext cx="5952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Niels</a:t>
            </a:r>
            <a:r>
              <a:rPr lang="it-IT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Bohr</a:t>
            </a:r>
            <a:r>
              <a:rPr lang="it-IT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, 1927:</a:t>
            </a:r>
          </a:p>
          <a:p>
            <a:pPr algn="just" eaLnBrk="0" hangingPunct="0">
              <a:spcBef>
                <a:spcPct val="50000"/>
              </a:spcBef>
            </a:pPr>
            <a:r>
              <a:rPr lang="it-IT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“Chi non resta sbalordito dalla meccanica quantistica evidentemente non la capisce”</a:t>
            </a:r>
            <a:endParaRPr lang="it-IT" sz="24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91" y="4027413"/>
            <a:ext cx="5952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Richard </a:t>
            </a:r>
            <a:r>
              <a:rPr lang="it-IT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Feynman</a:t>
            </a:r>
            <a:r>
              <a:rPr lang="it-IT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, 1967: </a:t>
            </a:r>
          </a:p>
          <a:p>
            <a:pPr algn="just" eaLnBrk="0" hangingPunct="0">
              <a:spcBef>
                <a:spcPct val="50000"/>
              </a:spcBef>
            </a:pPr>
            <a:r>
              <a:rPr lang="it-IT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“Nessuno capisce la meccanica quantistica”</a:t>
            </a:r>
            <a:endParaRPr lang="it-IT" sz="24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1862838"/>
            <a:ext cx="857241" cy="12118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134057"/>
            <a:ext cx="833462" cy="94922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8811" y="415379"/>
            <a:ext cx="8658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Esiste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anche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l’equivalente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dell’esperimento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di Young</a:t>
            </a:r>
            <a:endParaRPr lang="en-GB" sz="28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pic>
        <p:nvPicPr>
          <p:cNvPr id="21" name="Luce7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2044" y="1590189"/>
            <a:ext cx="4064000" cy="30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25" y="5071820"/>
            <a:ext cx="1352799" cy="135956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8811" y="415379"/>
            <a:ext cx="8658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Ma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perchè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non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ce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ne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siamo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mai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accorti</a:t>
            </a:r>
            <a:r>
              <a:rPr lang="en-US" sz="28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?</a:t>
            </a:r>
            <a:endParaRPr lang="en-GB" sz="28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6534534" y="2577307"/>
            <a:ext cx="12969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6021772" y="4770438"/>
            <a:ext cx="1296987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57621" y="1929607"/>
            <a:ext cx="5840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200" b="1" u="sng" dirty="0">
                <a:solidFill>
                  <a:srgbClr val="000000"/>
                </a:solidFill>
                <a:latin typeface="Plantagenet Cherokee"/>
                <a:cs typeface="Plantagenet Cherokee"/>
              </a:rPr>
              <a:t>Oggetto macroscopico</a:t>
            </a:r>
            <a:r>
              <a:rPr lang="it-IT" sz="2200" dirty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Plantagenet Cherokee"/>
                <a:cs typeface="Plantagenet Cherokee"/>
              </a:rPr>
              <a:t>–</a:t>
            </a:r>
            <a:r>
              <a:rPr lang="it-IT" sz="2200" dirty="0">
                <a:solidFill>
                  <a:srgbClr val="000000"/>
                </a:solidFill>
                <a:latin typeface="Plantagenet Cherokee"/>
                <a:cs typeface="Plantagenet Cherokee"/>
              </a:rPr>
              <a:t> pallina da </a:t>
            </a:r>
            <a:r>
              <a:rPr lang="it-IT" sz="2200" dirty="0" err="1">
                <a:solidFill>
                  <a:srgbClr val="000000"/>
                </a:solidFill>
                <a:latin typeface="Plantagenet Cherokee"/>
                <a:cs typeface="Plantagenet Cherokee"/>
              </a:rPr>
              <a:t>ping</a:t>
            </a:r>
            <a:r>
              <a:rPr lang="it-IT" sz="2200" dirty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Plantagenet Cherokee"/>
                <a:cs typeface="Plantagenet Cherokee"/>
              </a:rPr>
              <a:t>pong</a:t>
            </a:r>
            <a:endParaRPr lang="it-IT" sz="22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638559" y="2672557"/>
            <a:ext cx="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000" i="1">
              <a:solidFill>
                <a:srgbClr val="000000"/>
              </a:solidFill>
              <a:latin typeface="Symbol" charset="2"/>
            </a:endParaRPr>
          </a:p>
          <a:p>
            <a:pPr>
              <a:defRPr/>
            </a:pPr>
            <a:endParaRPr lang="it-IT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6" name="Object 42"/>
          <p:cNvGraphicFramePr>
            <a:graphicFrameLocks noChangeAspect="1"/>
          </p:cNvGraphicFramePr>
          <p:nvPr/>
        </p:nvGraphicFramePr>
        <p:xfrm>
          <a:off x="917959" y="2505869"/>
          <a:ext cx="6896100" cy="788988"/>
        </p:xfrm>
        <a:graphic>
          <a:graphicData uri="http://schemas.openxmlformats.org/presentationml/2006/ole">
            <p:oleObj spid="_x0000_s41986" name="Equation" r:id="rId4" imgW="3441600" imgH="393480" progId="Equation.3">
              <p:embed/>
            </p:oleObj>
          </a:graphicData>
        </a:graphic>
      </p:graphicFrame>
      <p:graphicFrame>
        <p:nvGraphicFramePr>
          <p:cNvPr id="17" name="Object 44"/>
          <p:cNvGraphicFramePr>
            <a:graphicFrameLocks noChangeAspect="1"/>
          </p:cNvGraphicFramePr>
          <p:nvPr/>
        </p:nvGraphicFramePr>
        <p:xfrm>
          <a:off x="1197359" y="4770438"/>
          <a:ext cx="6132513" cy="788988"/>
        </p:xfrm>
        <a:graphic>
          <a:graphicData uri="http://schemas.openxmlformats.org/presentationml/2006/ole">
            <p:oleObj spid="_x0000_s41987" name="Equation" r:id="rId5" imgW="3060360" imgH="393480" progId="Equation.3">
              <p:embed/>
            </p:oleObj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7906" y="4002031"/>
            <a:ext cx="830380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200" b="1" u="sng" dirty="0">
                <a:solidFill>
                  <a:srgbClr val="000000"/>
                </a:solidFill>
                <a:latin typeface="Plantagenet Cherokee"/>
                <a:cs typeface="Plantagenet Cherokee"/>
              </a:rPr>
              <a:t>Oggetto microscopico</a:t>
            </a:r>
            <a:r>
              <a:rPr lang="it-IT" sz="2200" dirty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Plantagenet Cherokee"/>
                <a:cs typeface="Plantagenet Cherokee"/>
              </a:rPr>
              <a:t>–</a:t>
            </a:r>
            <a:r>
              <a:rPr lang="it-IT" sz="2200" dirty="0">
                <a:solidFill>
                  <a:srgbClr val="000000"/>
                </a:solidFill>
                <a:latin typeface="Plantagenet Cherokee"/>
                <a:cs typeface="Plantagenet Cherokee"/>
              </a:rPr>
              <a:t> “elettrone lento” (1% velocità della luce)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5977351"/>
            <a:ext cx="1834278" cy="6019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4525" y="727075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rgbClr val="FF0066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8811" y="415379"/>
            <a:ext cx="8658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La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dualità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onda-particella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è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effetti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uno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dei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cardini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della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fisica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Plantagenet Cherokee"/>
                <a:cs typeface="Plantagenet Cherokee"/>
              </a:rPr>
              <a:t>moderna</a:t>
            </a:r>
            <a:r>
              <a:rPr lang="en-US" sz="2400" dirty="0" smtClean="0">
                <a:solidFill>
                  <a:srgbClr val="000000"/>
                </a:solidFill>
                <a:latin typeface="Plantagenet Cherokee"/>
                <a:cs typeface="Plantagenet Cherokee"/>
              </a:rPr>
              <a:t>!</a:t>
            </a:r>
            <a:endParaRPr lang="en-GB" sz="2400" dirty="0">
              <a:solidFill>
                <a:srgbClr val="000000"/>
              </a:solidFill>
              <a:latin typeface="Plantagenet Cherokee"/>
              <a:cs typeface="Plantagenet Cherokee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6" y="1550611"/>
            <a:ext cx="4377092" cy="31607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16" y="1550611"/>
            <a:ext cx="3515316" cy="3160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183" y="5232380"/>
            <a:ext cx="462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Plantagenet Cherokee"/>
                <a:cs typeface="Plantagenet Cherokee"/>
              </a:rPr>
              <a:t>Grazie per l’attenzione!</a:t>
            </a:r>
            <a:endParaRPr lang="it-IT" sz="2400" dirty="0">
              <a:latin typeface="Plantagenet Cherokee"/>
              <a:cs typeface="Plantagenet Cheroke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461" y="5977351"/>
            <a:ext cx="587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Plantagenet Cherokee"/>
                <a:cs typeface="Plantagenet Cherokee"/>
                <a:hlinkClick r:id="rId5"/>
              </a:rPr>
              <a:t>http://</a:t>
            </a:r>
            <a:r>
              <a:rPr lang="en-US" sz="2400" u="sng" dirty="0" err="1" smtClean="0">
                <a:latin typeface="Plantagenet Cherokee"/>
                <a:cs typeface="Plantagenet Cherokee"/>
                <a:hlinkClick r:id="rId5"/>
              </a:rPr>
              <a:t>mitescienza.blogspot.com</a:t>
            </a:r>
            <a:endParaRPr lang="it-IT" sz="2400" u="sng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11593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Più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dettaglio</a:t>
            </a:r>
            <a:r>
              <a:rPr lang="en-US" sz="3200" b="1" dirty="0" smtClean="0"/>
              <a:t>….</a:t>
            </a:r>
            <a:endParaRPr lang="it-IT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4126" y="1780312"/>
            <a:ext cx="7826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In effetti per interpretare diversi esperimenti è necessario pensare alla luce (in realtà ogni radiazione elettromagnetica) come un fenomeno ondulatorio (interferenza, diffrazione) o particellare (effetto fotoelettrico, diffusione, ecc.).</a:t>
            </a:r>
          </a:p>
          <a:p>
            <a:pPr indent="457200" algn="just"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 algn="just"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Il punto è che per osservare effetti ondulatori è necessario avere a che fare con dispositivi di dimensione comparabile alla lunghezza d’onda della radiazione.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11593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Esempio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comportamento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ondulatorio</a:t>
            </a:r>
            <a:r>
              <a:rPr lang="en-US" sz="3200" b="1" dirty="0" smtClean="0"/>
              <a:t>…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  <p:pic>
        <p:nvPicPr>
          <p:cNvPr id="5" name="Picture 4" descr="23052010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923" y="1354731"/>
            <a:ext cx="5991620" cy="4493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75" y="6059758"/>
            <a:ext cx="6595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Plantagenet Cherokee"/>
                <a:cs typeface="Plantagenet Cherokee"/>
              </a:rPr>
              <a:t>L’atmosfera diffonde con maggiore efficienza la luce blu!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11593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Non </a:t>
            </a:r>
            <a:r>
              <a:rPr lang="en-US" sz="3200" b="1" dirty="0" err="1" smtClean="0"/>
              <a:t>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tratta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affatto</a:t>
            </a:r>
            <a:r>
              <a:rPr lang="en-US" sz="3200" b="1" dirty="0" smtClean="0"/>
              <a:t> di un </a:t>
            </a:r>
            <a:r>
              <a:rPr lang="en-US" sz="3200" b="1" dirty="0" err="1" smtClean="0"/>
              <a:t>problema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recente</a:t>
            </a:r>
            <a:r>
              <a:rPr lang="en-US" sz="3200" b="1" dirty="0" smtClean="0"/>
              <a:t>…</a:t>
            </a:r>
            <a:endParaRPr lang="it-IT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14126" y="1780312"/>
            <a:ext cx="7826472" cy="27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90000"/>
              </a:lnSpc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La natura della luce: onde o particelle? Due diversi punti di vista: Isaac Newton e Christian </a:t>
            </a:r>
            <a:r>
              <a:rPr lang="it-IT" sz="2400" dirty="0" err="1" smtClean="0">
                <a:latin typeface="Plantagenet Cherokee"/>
                <a:cs typeface="Plantagenet Cherokee"/>
              </a:rPr>
              <a:t>Huygens</a:t>
            </a:r>
            <a:r>
              <a:rPr lang="it-IT" sz="2400" dirty="0" smtClean="0">
                <a:latin typeface="Plantagenet Cherokee"/>
                <a:cs typeface="Plantagenet Cherokee"/>
              </a:rPr>
              <a:t>.</a:t>
            </a:r>
          </a:p>
          <a:p>
            <a:pPr indent="457200" algn="just">
              <a:lnSpc>
                <a:spcPct val="90000"/>
              </a:lnSpc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 algn="just">
              <a:lnSpc>
                <a:spcPct val="90000"/>
              </a:lnSpc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Trionfa la teoria ondulatoria: diffrazione, interferenza, polarizzazione della luce, ecc.</a:t>
            </a:r>
          </a:p>
          <a:p>
            <a:pPr indent="457200" algn="just">
              <a:lnSpc>
                <a:spcPct val="90000"/>
              </a:lnSpc>
              <a:buFont typeface="Arial"/>
              <a:buChar char="•"/>
            </a:pPr>
            <a:endParaRPr lang="it-IT" sz="2400" dirty="0" smtClean="0">
              <a:latin typeface="Plantagenet Cherokee"/>
              <a:cs typeface="Plantagenet Cherokee"/>
            </a:endParaRPr>
          </a:p>
          <a:p>
            <a:pPr indent="457200" algn="just">
              <a:lnSpc>
                <a:spcPct val="90000"/>
              </a:lnSpc>
              <a:buFont typeface="Arial"/>
              <a:buChar char="•"/>
            </a:pPr>
            <a:r>
              <a:rPr lang="it-IT" sz="2400" dirty="0" smtClean="0">
                <a:latin typeface="Plantagenet Cherokee"/>
                <a:cs typeface="Plantagenet Cherokee"/>
              </a:rPr>
              <a:t>Con Max </a:t>
            </a:r>
            <a:r>
              <a:rPr lang="it-IT" sz="2400" dirty="0" err="1" smtClean="0">
                <a:latin typeface="Plantagenet Cherokee"/>
                <a:cs typeface="Plantagenet Cherokee"/>
              </a:rPr>
              <a:t>Planck</a:t>
            </a:r>
            <a:r>
              <a:rPr lang="it-IT" sz="2400" dirty="0" smtClean="0">
                <a:latin typeface="Plantagenet Cherokee"/>
                <a:cs typeface="Plantagenet Cherokee"/>
              </a:rPr>
              <a:t> ed Albert Einstein, ritorna il dualismo onda-particella.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93" y="4930740"/>
            <a:ext cx="883503" cy="936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429" y="4930741"/>
            <a:ext cx="672569" cy="93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142" y="4930741"/>
            <a:ext cx="629851" cy="936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384" y="4930741"/>
            <a:ext cx="702940" cy="9361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Vediamo</a:t>
            </a:r>
            <a:r>
              <a:rPr lang="en-US" sz="3200" b="1" dirty="0" smtClean="0"/>
              <a:t> di </a:t>
            </a:r>
            <a:r>
              <a:rPr lang="en-US" sz="3200" b="1" dirty="0" err="1" smtClean="0"/>
              <a:t>capirci</a:t>
            </a:r>
            <a:r>
              <a:rPr lang="en-US" sz="3200" b="1" dirty="0" smtClean="0"/>
              <a:t>!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  <p:pic>
        <p:nvPicPr>
          <p:cNvPr id="12" name="Picture 5" descr="Image:wa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287" y="2040845"/>
            <a:ext cx="7363019" cy="362834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4851" y="5859703"/>
            <a:ext cx="5998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Plantagenet Cherokee"/>
                <a:cs typeface="Plantagenet Cherokee"/>
              </a:rPr>
              <a:t>Definiamo alcuni concetti base: lunghezza d’onda, frequenza, </a:t>
            </a:r>
            <a:r>
              <a:rPr lang="it-IT" sz="2000" dirty="0" err="1" smtClean="0">
                <a:latin typeface="Plantagenet Cherokee"/>
                <a:cs typeface="Plantagenet Cherokee"/>
              </a:rPr>
              <a:t>intensità…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287" y="1194112"/>
            <a:ext cx="736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Plantagenet Cherokee"/>
                <a:cs typeface="Plantagenet Cherokee"/>
              </a:rPr>
              <a:t>Le onde sono generalmente disturbi  di un mezzo (acqua, aria, ecc.) che trasportano energia: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5245" y="3593190"/>
            <a:ext cx="125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onda</a:t>
            </a:r>
            <a:r>
              <a:rPr lang="it-IT" dirty="0" smtClean="0"/>
              <a:t> = λν</a:t>
            </a:r>
            <a:endParaRPr lang="it-I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Vediamo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alcuni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fenomeni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ondulatori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  <p:pic>
        <p:nvPicPr>
          <p:cNvPr id="8" name="Picture 4" descr="Light_dispersion_conceptual_wav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937" y="1503350"/>
            <a:ext cx="5257902" cy="39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4851" y="5731736"/>
            <a:ext cx="591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Plantagenet Cherokee"/>
                <a:cs typeface="Plantagenet Cherokee"/>
              </a:rPr>
              <a:t>I fenomeni di rifrazione sono naturalmente descritti pensando ad una meccanica ondulatoria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Vediamo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meglio</a:t>
            </a:r>
            <a:r>
              <a:rPr lang="en-US" sz="3200" b="1" dirty="0" smtClean="0"/>
              <a:t>!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  <p:pic>
        <p:nvPicPr>
          <p:cNvPr id="6" name="Luce1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2595" y="1340511"/>
            <a:ext cx="3810000" cy="3048000"/>
          </a:xfrm>
          <a:prstGeom prst="rect">
            <a:avLst/>
          </a:prstGeom>
        </p:spPr>
      </p:pic>
      <p:pic>
        <p:nvPicPr>
          <p:cNvPr id="7" name="Luce2.avi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832520" y="1340511"/>
            <a:ext cx="38100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272" y="5015269"/>
            <a:ext cx="809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Plantagenet Cherokee"/>
                <a:cs typeface="Plantagenet Cherokee"/>
              </a:rPr>
              <a:t>Non è la luce “speciale”. Ogni onda mostra gli stessi comportamenti!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1" y="195400"/>
            <a:ext cx="8502248" cy="998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Perchè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accade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ciò</a:t>
            </a:r>
            <a:r>
              <a:rPr lang="en-US" sz="3200" b="1" dirty="0" smtClean="0"/>
              <a:t>?</a:t>
            </a:r>
            <a:endParaRPr lang="it-IT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21" y="6059758"/>
            <a:ext cx="1834278" cy="6019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272" y="5015269"/>
            <a:ext cx="809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Plantagenet Cherokee"/>
                <a:cs typeface="Plantagenet Cherokee"/>
              </a:rPr>
              <a:t>La rifrazione è in effetti un fenomeno molto affascinante!</a:t>
            </a:r>
            <a:endParaRPr lang="it-IT" sz="2000" dirty="0">
              <a:latin typeface="Plantagenet Cherokee"/>
              <a:cs typeface="Plantagenet Cherokee"/>
            </a:endParaRPr>
          </a:p>
        </p:txBody>
      </p:sp>
      <p:pic>
        <p:nvPicPr>
          <p:cNvPr id="8" name="Luce3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2000" y="1459922"/>
            <a:ext cx="3810000" cy="3048000"/>
          </a:xfrm>
          <a:prstGeom prst="rect">
            <a:avLst/>
          </a:prstGeom>
        </p:spPr>
      </p:pic>
      <p:pic>
        <p:nvPicPr>
          <p:cNvPr id="9" name="Luce4.avi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01099" y="1459922"/>
            <a:ext cx="3810000" cy="304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mute="1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929</Words>
  <Application>Microsoft Macintosh PowerPoint</Application>
  <PresentationFormat>On-screen Show (4:3)</PresentationFormat>
  <Paragraphs>129</Paragraphs>
  <Slides>29</Slides>
  <Notes>0</Notes>
  <HiddenSlides>0</HiddenSlides>
  <MMClips>7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Image</vt:lpstr>
      <vt:lpstr>Equation</vt:lpstr>
      <vt:lpstr>Onda o corpuscolo?  Le due anime della luce</vt:lpstr>
      <vt:lpstr>Ma essenzialmente di cosa stiamo parlando?</vt:lpstr>
      <vt:lpstr>Più in dettaglio….</vt:lpstr>
      <vt:lpstr>Esempio di comportamento ondulatorio…</vt:lpstr>
      <vt:lpstr>Non si tratta affatto di un problema recente…</vt:lpstr>
      <vt:lpstr>Vediamo di capirci!</vt:lpstr>
      <vt:lpstr>Vediamo alcuni fenomeni ondulatori</vt:lpstr>
      <vt:lpstr>Vediamo meglio!</vt:lpstr>
      <vt:lpstr>Perchè accade ciò?</vt:lpstr>
      <vt:lpstr>Un altro fenomeno ondulatorio è l’interferenza</vt:lpstr>
      <vt:lpstr>Accade la stessa cosa con la luce!</vt:lpstr>
      <vt:lpstr>E’ un famoso esperimento di inizio ‘800…</vt:lpstr>
      <vt:lpstr>Il moderno elettromagnetismo!</vt:lpstr>
      <vt:lpstr>Ma i “giochi” non erano ancora finiti…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INAF / Osservatorio Astronomico di Brera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Domande alla scienza: Come funzionano le centrali nucleari?</dc:title>
  <dc:creator>Stefano Covino</dc:creator>
  <cp:lastModifiedBy>Stefano Covino</cp:lastModifiedBy>
  <cp:revision>99</cp:revision>
  <dcterms:created xsi:type="dcterms:W3CDTF">2011-09-17T16:38:41Z</dcterms:created>
  <dcterms:modified xsi:type="dcterms:W3CDTF">2011-09-17T16:38:46Z</dcterms:modified>
</cp:coreProperties>
</file>