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media1.mp4" ContentType="video/unknown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32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32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32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32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32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32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32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32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1" spc="0" strike="noStrike" sz="3200" u="none" kumimoji="0" normalizeH="0">
        <a:ln>
          <a:noFill/>
        </a:ln>
        <a:solidFill>
          <a:srgbClr val="5E524C"/>
        </a:solidFill>
        <a:effectLst>
          <a:outerShdw sx="100000" sy="100000" kx="0" ky="0" algn="b" rotWithShape="0" blurRad="25400" dist="25400" dir="5520000">
            <a:srgbClr val="FFFFFF">
              <a:alpha val="71999"/>
            </a:srgbClr>
          </a:outerShdw>
        </a:effectLst>
        <a:uFillTx/>
        <a:latin typeface="Avenir Next Medium"/>
        <a:ea typeface="Avenir Next Medium"/>
        <a:cs typeface="Avenir Next Medium"/>
        <a:sym typeface="Avenir Next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1C3">
              <a:alpha val="2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514F48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blipFill rotWithShape="1">
            <a:blip r:embed="rId1"/>
            <a:srcRect l="0" t="0" r="0" b="0"/>
            <a:tile tx="0" ty="0" sx="100000" sy="100000" flip="none" algn="tl"/>
          </a:blip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1C3">
              <a:alpha val="25000"/>
            </a:srgbClr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37269">
                  <a:alpha val="8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2D1C3">
              <a:alpha val="2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8F8F6">
                  <a:alpha val="80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67665E">
              <a:alpha val="30000"/>
            </a:srgbClr>
          </a:solidFill>
        </a:fill>
      </a:tcStyle>
    </a:wholeTbl>
    <a:band2H>
      <a:tcTxStyle b="def" i="def"/>
      <a:tcStyle>
        <a:tcBdr/>
        <a:fill>
          <a:solidFill>
            <a:srgbClr val="67665E">
              <a:alpha val="40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V>
        </a:tcBdr>
        <a:fill>
          <a:solidFill>
            <a:srgbClr val="67665E">
              <a:alpha val="5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V>
        </a:tcBdr>
        <a:fill>
          <a:solidFill>
            <a:srgbClr val="53534A">
              <a:alpha val="60000"/>
            </a:srgbClr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F8F8F6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8F8F6">
                  <a:alpha val="30000"/>
                </a:srgbClr>
              </a:solidFill>
              <a:prstDash val="solid"/>
              <a:miter lim="400000"/>
            </a:ln>
          </a:insideV>
        </a:tcBdr>
        <a:fill>
          <a:solidFill>
            <a:srgbClr val="53534A">
              <a:alpha val="6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67665E">
              <a:alpha val="15000"/>
            </a:srgb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2A292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34342F">
                  <a:alpha val="8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/Relationships>

</file>

<file path=ppt/_rels/tableStyles.xml.rels><?xml version="1.0" encoding="UTF-8"?>
<Relationships xmlns="http://schemas.openxmlformats.org/package/2006/relationships"><Relationship Id="rId1" Type="http://schemas.openxmlformats.org/officeDocument/2006/relationships/image" Target="media/image35.png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olo Testo"/>
          <p:cNvSpPr txBox="1"/>
          <p:nvPr>
            <p:ph type="title"/>
          </p:nvPr>
        </p:nvSpPr>
        <p:spPr>
          <a:xfrm>
            <a:off x="901700" y="3060700"/>
            <a:ext cx="11201400" cy="1714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13" name="Corpo livello uno…"/>
          <p:cNvSpPr txBox="1"/>
          <p:nvPr>
            <p:ph type="body" sz="quarter" idx="1"/>
          </p:nvPr>
        </p:nvSpPr>
        <p:spPr>
          <a:xfrm>
            <a:off x="901700" y="4775200"/>
            <a:ext cx="11201400" cy="15367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2pPr>
            <a:lvl3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3pPr>
            <a:lvl4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" name="Numero diapositiva"/>
          <p:cNvSpPr txBox="1"/>
          <p:nvPr>
            <p:ph type="sldNum" sz="quarter" idx="2"/>
          </p:nvPr>
        </p:nvSpPr>
        <p:spPr>
          <a:xfrm>
            <a:off x="6303924" y="9258299"/>
            <a:ext cx="409652" cy="419101"/>
          </a:xfrm>
          <a:prstGeom prst="rect">
            <a:avLst/>
          </a:prstGeom>
        </p:spPr>
        <p:txBody>
          <a:bodyPr anchor="ctr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–Giovanni Mela"/>
          <p:cNvSpPr txBox="1"/>
          <p:nvPr>
            <p:ph type="body" sz="quarter" idx="13"/>
          </p:nvPr>
        </p:nvSpPr>
        <p:spPr>
          <a:xfrm>
            <a:off x="1270000" y="6362700"/>
            <a:ext cx="10464800" cy="6604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90000"/>
              </a:lnSpc>
              <a:spcBef>
                <a:spcPts val="1200"/>
              </a:spcBef>
              <a:buSzTx/>
              <a:buNone/>
              <a:defRPr i="1" sz="320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pPr/>
            <a:r>
              <a:t>–Giovanni Mela</a:t>
            </a:r>
          </a:p>
        </p:txBody>
      </p:sp>
      <p:sp>
        <p:nvSpPr>
          <p:cNvPr id="96" name="“Inserisci qui una citazione”."/>
          <p:cNvSpPr txBox="1"/>
          <p:nvPr>
            <p:ph type="body" sz="quarter" idx="14"/>
          </p:nvPr>
        </p:nvSpPr>
        <p:spPr>
          <a:xfrm>
            <a:off x="1270000" y="4248150"/>
            <a:ext cx="10464800" cy="723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90000"/>
              </a:lnSpc>
              <a:buSzTx/>
              <a:buNone/>
              <a:defRPr>
                <a:latin typeface="Avenir Next Demi Bold"/>
                <a:ea typeface="Avenir Next Demi Bold"/>
                <a:cs typeface="Avenir Next Demi Bold"/>
                <a:sym typeface="Avenir Next Demi Bold"/>
              </a:defRPr>
            </a:lvl1pPr>
          </a:lstStyle>
          <a:p>
            <a:pPr/>
            <a:r>
              <a:t>“Inserisci qui una citazione”. </a:t>
            </a:r>
          </a:p>
        </p:txBody>
      </p:sp>
      <p:sp>
        <p:nvSpPr>
          <p:cNvPr id="9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magin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Numero diapositiva"/>
          <p:cNvSpPr txBox="1"/>
          <p:nvPr>
            <p:ph type="sldNum" sz="quarter" idx="2"/>
          </p:nvPr>
        </p:nvSpPr>
        <p:spPr>
          <a:xfrm>
            <a:off x="11640579" y="8313783"/>
            <a:ext cx="388862" cy="403471"/>
          </a:xfrm>
          <a:prstGeom prst="rect">
            <a:avLst/>
          </a:prstGeom>
        </p:spPr>
        <p:txBody>
          <a:bodyPr lIns="61080" tIns="61080" rIns="61080" bIns="61080"/>
          <a:lstStyle>
            <a:lvl1pPr algn="r" defTabSz="650240">
              <a:defRPr b="0" cap="none" sz="20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halk_line_box_10x7.png" descr="chalk_line_box_10x7.png"/>
          <p:cNvPicPr>
            <a:picLocks noChangeAspect="0"/>
          </p:cNvPicPr>
          <p:nvPr/>
        </p:nvPicPr>
        <p:blipFill>
          <a:blip r:embed="rId2">
            <a:alphaModFix amt="45000"/>
            <a:extLst/>
          </a:blip>
          <a:stretch>
            <a:fillRect/>
          </a:stretch>
        </p:blipFill>
        <p:spPr>
          <a:xfrm>
            <a:off x="317500" y="6794500"/>
            <a:ext cx="12344400" cy="233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Immagine"/>
          <p:cNvSpPr/>
          <p:nvPr>
            <p:ph type="pic" idx="13"/>
          </p:nvPr>
        </p:nvSpPr>
        <p:spPr>
          <a:xfrm>
            <a:off x="393700" y="381000"/>
            <a:ext cx="12217400" cy="6146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3" name="Titolo Testo"/>
          <p:cNvSpPr txBox="1"/>
          <p:nvPr>
            <p:ph type="title"/>
          </p:nvPr>
        </p:nvSpPr>
        <p:spPr>
          <a:xfrm>
            <a:off x="901700" y="6934200"/>
            <a:ext cx="11201400" cy="952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24" name="Corpo livello uno…"/>
          <p:cNvSpPr txBox="1"/>
          <p:nvPr>
            <p:ph type="body" sz="quarter" idx="1"/>
          </p:nvPr>
        </p:nvSpPr>
        <p:spPr>
          <a:xfrm>
            <a:off x="901700" y="7823200"/>
            <a:ext cx="11201400" cy="1206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2pPr>
            <a:lvl3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3pPr>
            <a:lvl4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5" name="Numero diapositiva"/>
          <p:cNvSpPr txBox="1"/>
          <p:nvPr>
            <p:ph type="sldNum" sz="quarter" idx="2"/>
          </p:nvPr>
        </p:nvSpPr>
        <p:spPr>
          <a:xfrm>
            <a:off x="6303924" y="9258300"/>
            <a:ext cx="409652" cy="4191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olo Testo"/>
          <p:cNvSpPr txBox="1"/>
          <p:nvPr>
            <p:ph type="title"/>
          </p:nvPr>
        </p:nvSpPr>
        <p:spPr>
          <a:xfrm>
            <a:off x="901700" y="3898900"/>
            <a:ext cx="11201400" cy="1943100"/>
          </a:xfrm>
          <a:prstGeom prst="rect">
            <a:avLst/>
          </a:prstGeom>
        </p:spPr>
        <p:txBody>
          <a:bodyPr anchor="ctr"/>
          <a:lstStyle/>
          <a:p>
            <a:pPr/>
            <a:r>
              <a:t>Titolo Testo</a:t>
            </a:r>
          </a:p>
        </p:txBody>
      </p:sp>
      <p:sp>
        <p:nvSpPr>
          <p:cNvPr id="3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Immagine"/>
          <p:cNvSpPr/>
          <p:nvPr>
            <p:ph type="pic" sz="half" idx="13"/>
          </p:nvPr>
        </p:nvSpPr>
        <p:spPr>
          <a:xfrm>
            <a:off x="6451600" y="1066800"/>
            <a:ext cx="5626100" cy="7632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1" name="Titolo Testo"/>
          <p:cNvSpPr txBox="1"/>
          <p:nvPr>
            <p:ph type="title"/>
          </p:nvPr>
        </p:nvSpPr>
        <p:spPr>
          <a:xfrm>
            <a:off x="901700" y="927100"/>
            <a:ext cx="5080000" cy="41021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42" name="Corpo livello uno…"/>
          <p:cNvSpPr txBox="1"/>
          <p:nvPr>
            <p:ph type="body" sz="quarter" idx="1"/>
          </p:nvPr>
        </p:nvSpPr>
        <p:spPr>
          <a:xfrm>
            <a:off x="901700" y="5029200"/>
            <a:ext cx="5080000" cy="3683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1pPr>
            <a:lvl2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2pPr>
            <a:lvl3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3pPr>
            <a:lvl4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4pPr>
            <a:lvl5pPr marL="0" indent="0">
              <a:lnSpc>
                <a:spcPct val="80000"/>
              </a:lnSpc>
              <a:spcBef>
                <a:spcPts val="0"/>
              </a:spcBef>
              <a:buSzTx/>
              <a:buNone/>
              <a:defRPr cap="all" spc="288">
                <a:solidFill>
                  <a:srgbClr val="3E3B39"/>
                </a:solidFill>
                <a:latin typeface="+mn-lt"/>
                <a:ea typeface="+mn-ea"/>
                <a:cs typeface="+mn-cs"/>
                <a:sym typeface="Avenir Next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3" name="Numero diapositiva"/>
          <p:cNvSpPr txBox="1"/>
          <p:nvPr>
            <p:ph type="sldNum" sz="quarter" idx="2"/>
          </p:nvPr>
        </p:nvSpPr>
        <p:spPr>
          <a:xfrm>
            <a:off x="6303924" y="9258300"/>
            <a:ext cx="409652" cy="4191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9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mmagine"/>
          <p:cNvSpPr/>
          <p:nvPr>
            <p:ph type="pic" sz="half" idx="13"/>
          </p:nvPr>
        </p:nvSpPr>
        <p:spPr>
          <a:xfrm>
            <a:off x="6769100" y="2603500"/>
            <a:ext cx="5308600" cy="5969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9" name="Corpo livello uno…"/>
          <p:cNvSpPr txBox="1"/>
          <p:nvPr>
            <p:ph type="body" sz="half" idx="1"/>
          </p:nvPr>
        </p:nvSpPr>
        <p:spPr>
          <a:xfrm>
            <a:off x="901700" y="2603500"/>
            <a:ext cx="5334000" cy="5969000"/>
          </a:xfrm>
          <a:prstGeom prst="rect">
            <a:avLst/>
          </a:prstGeom>
        </p:spPr>
        <p:txBody>
          <a:bodyPr/>
          <a:lstStyle>
            <a:lvl1pPr marL="393700" indent="-393700">
              <a:lnSpc>
                <a:spcPct val="90000"/>
              </a:lnSpc>
              <a:spcBef>
                <a:spcPts val="2800"/>
              </a:spcBef>
              <a:defRPr sz="3200"/>
            </a:lvl1pPr>
            <a:lvl2pPr marL="787400" indent="-393700">
              <a:lnSpc>
                <a:spcPct val="90000"/>
              </a:lnSpc>
              <a:spcBef>
                <a:spcPts val="2800"/>
              </a:spcBef>
              <a:defRPr sz="3200"/>
            </a:lvl2pPr>
            <a:lvl3pPr marL="1181100" indent="-393700">
              <a:lnSpc>
                <a:spcPct val="90000"/>
              </a:lnSpc>
              <a:spcBef>
                <a:spcPts val="2800"/>
              </a:spcBef>
              <a:defRPr sz="3200"/>
            </a:lvl3pPr>
            <a:lvl4pPr marL="1574800" indent="-393700">
              <a:lnSpc>
                <a:spcPct val="90000"/>
              </a:lnSpc>
              <a:spcBef>
                <a:spcPts val="2800"/>
              </a:spcBef>
              <a:defRPr sz="3200"/>
            </a:lvl4pPr>
            <a:lvl5pPr marL="1968500" indent="-393700">
              <a:lnSpc>
                <a:spcPct val="90000"/>
              </a:lnSpc>
              <a:spcBef>
                <a:spcPts val="2800"/>
              </a:spcBef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orpo livello uno…"/>
          <p:cNvSpPr txBox="1"/>
          <p:nvPr>
            <p:ph type="body" idx="1"/>
          </p:nvPr>
        </p:nvSpPr>
        <p:spPr>
          <a:xfrm>
            <a:off x="901700" y="1727200"/>
            <a:ext cx="11201400" cy="62865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Immagine"/>
          <p:cNvSpPr/>
          <p:nvPr>
            <p:ph type="pic" sz="quarter" idx="13"/>
          </p:nvPr>
        </p:nvSpPr>
        <p:spPr>
          <a:xfrm>
            <a:off x="6654800" y="482600"/>
            <a:ext cx="5981700" cy="3911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Immagine"/>
          <p:cNvSpPr/>
          <p:nvPr>
            <p:ph type="pic" sz="half" idx="14"/>
          </p:nvPr>
        </p:nvSpPr>
        <p:spPr>
          <a:xfrm>
            <a:off x="6654800" y="4673600"/>
            <a:ext cx="5981700" cy="4597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7" name="Immagine"/>
          <p:cNvSpPr/>
          <p:nvPr>
            <p:ph type="pic" idx="15"/>
          </p:nvPr>
        </p:nvSpPr>
        <p:spPr>
          <a:xfrm>
            <a:off x="406400" y="482600"/>
            <a:ext cx="5981700" cy="8788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lk_line_10x7.png" descr="chalk_line_10x7.png"/>
          <p:cNvPicPr>
            <a:picLocks noChangeAspect="0"/>
          </p:cNvPicPr>
          <p:nvPr/>
        </p:nvPicPr>
        <p:blipFill>
          <a:blip r:embed="rId3">
            <a:alphaModFix amt="45000"/>
            <a:extLst/>
          </a:blip>
          <a:stretch>
            <a:fillRect/>
          </a:stretch>
        </p:blipFill>
        <p:spPr>
          <a:xfrm>
            <a:off x="393700" y="355600"/>
            <a:ext cx="12217400" cy="87757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tolo Testo"/>
          <p:cNvSpPr txBox="1"/>
          <p:nvPr>
            <p:ph type="title"/>
          </p:nvPr>
        </p:nvSpPr>
        <p:spPr>
          <a:xfrm>
            <a:off x="901700" y="635000"/>
            <a:ext cx="11201400" cy="171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4" name="Corpo livello uno…"/>
          <p:cNvSpPr txBox="1"/>
          <p:nvPr>
            <p:ph type="body" idx="1"/>
          </p:nvPr>
        </p:nvSpPr>
        <p:spPr>
          <a:xfrm>
            <a:off x="901700" y="2603500"/>
            <a:ext cx="11201400" cy="596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" name="Numero diapositiva"/>
          <p:cNvSpPr txBox="1"/>
          <p:nvPr>
            <p:ph type="sldNum" sz="quarter" idx="2"/>
          </p:nvPr>
        </p:nvSpPr>
        <p:spPr>
          <a:xfrm>
            <a:off x="6299199" y="9258300"/>
            <a:ext cx="409652" cy="4191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1" cap="all" i="0" sz="1800">
                <a:latin typeface="+mn-lt"/>
                <a:ea typeface="+mn-ea"/>
                <a:cs typeface="+mn-cs"/>
                <a:sym typeface="Avenir Nex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384" strike="noStrike" sz="4800" u="none">
          <a:ln>
            <a:noFill/>
          </a:ln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1pPr>
      <a:lvl2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384" strike="noStrike" sz="4800" u="none">
          <a:ln>
            <a:noFill/>
          </a:ln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2pPr>
      <a:lvl3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384" strike="noStrike" sz="4800" u="none">
          <a:ln>
            <a:noFill/>
          </a:ln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3pPr>
      <a:lvl4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384" strike="noStrike" sz="4800" u="none">
          <a:ln>
            <a:noFill/>
          </a:ln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4pPr>
      <a:lvl5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384" strike="noStrike" sz="4800" u="none">
          <a:ln>
            <a:noFill/>
          </a:ln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5pPr>
      <a:lvl6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384" strike="noStrike" sz="4800" u="none">
          <a:ln>
            <a:noFill/>
          </a:ln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6pPr>
      <a:lvl7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384" strike="noStrike" sz="4800" u="none">
          <a:ln>
            <a:noFill/>
          </a:ln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7pPr>
      <a:lvl8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384" strike="noStrike" sz="4800" u="none">
          <a:ln>
            <a:noFill/>
          </a:ln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8pPr>
      <a:lvl9pPr marL="0" marR="0" indent="0" algn="l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384" strike="noStrike" sz="4800" u="none">
          <a:ln>
            <a:noFill/>
          </a:ln>
          <a:solidFill>
            <a:srgbClr val="3E3B39"/>
          </a:solidFill>
          <a:effectLst>
            <a:outerShdw sx="100000" sy="100000" kx="0" ky="0" algn="b" rotWithShape="0" blurRad="25400" dist="25400" dir="5520000">
              <a:srgbClr val="FFFFFF">
                <a:alpha val="72000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1pPr>
      <a:lvl2pPr marL="889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2pPr>
      <a:lvl3pPr marL="1333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3pPr>
      <a:lvl4pPr marL="1778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4pPr>
      <a:lvl5pPr marL="2222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5pPr>
      <a:lvl6pPr marL="2667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6pPr>
      <a:lvl7pPr marL="3111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7pPr>
      <a:lvl8pPr marL="35560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8pPr>
      <a:lvl9pPr marL="4000500" marR="0" indent="-444500" algn="l" defTabSz="584200" rtl="0" latinLnBrk="0">
        <a:lnSpc>
          <a:spcPct val="100000"/>
        </a:lnSpc>
        <a:spcBef>
          <a:spcPts val="3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5E524C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Avenir Next Medium"/>
          <a:ea typeface="Avenir Next Medium"/>
          <a:cs typeface="Avenir Next Medium"/>
          <a:sym typeface="Avenir Next Medium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all" i="0" spc="0" strike="noStrike" sz="1800" u="none">
          <a:ln>
            <a:noFill/>
          </a:ln>
          <a:solidFill>
            <a:schemeClr val="tx1"/>
          </a:solidFill>
          <a:effectLst>
            <a:outerShdw sx="100000" sy="100000" kx="0" ky="0" algn="b" rotWithShape="0" blurRad="25400" dist="25400" dir="5520000">
              <a:srgbClr val="FFFFFF">
                <a:alpha val="71999"/>
              </a:srgbClr>
            </a:outerShdw>
          </a:effectLst>
          <a:uFillTx/>
          <a:latin typeface="+mn-lt"/>
          <a:ea typeface="+mn-ea"/>
          <a:cs typeface="+mn-cs"/>
          <a:sym typeface="Avenir Nex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"/><Relationship Id="rId3" Type="http://schemas.openxmlformats.org/officeDocument/2006/relationships/image" Target="../media/image7.tif"/><Relationship Id="rId4" Type="http://schemas.openxmlformats.org/officeDocument/2006/relationships/image" Target="../media/image8.tif"/><Relationship Id="rId5" Type="http://schemas.openxmlformats.org/officeDocument/2006/relationships/image" Target="../media/image1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tif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tif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tif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Relationship Id="rId3" Type="http://schemas.openxmlformats.org/officeDocument/2006/relationships/image" Target="../media/image23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tif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tif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tif"/><Relationship Id="rId3" Type="http://schemas.openxmlformats.org/officeDocument/2006/relationships/image" Target="../media/image18.tif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tif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3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tif"/><Relationship Id="rId3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"/><Relationship Id="rId3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tephen Hawking…"/>
          <p:cNvSpPr txBox="1"/>
          <p:nvPr>
            <p:ph type="ctrTitle"/>
          </p:nvPr>
        </p:nvSpPr>
        <p:spPr>
          <a:xfrm>
            <a:off x="1066800" y="3975100"/>
            <a:ext cx="11201400" cy="1714500"/>
          </a:xfrm>
          <a:prstGeom prst="rect">
            <a:avLst/>
          </a:prstGeom>
        </p:spPr>
        <p:txBody>
          <a:bodyPr/>
          <a:lstStyle/>
          <a:p>
            <a:pPr algn="ctr" defTabSz="449833">
              <a:defRPr spc="295" sz="3696">
                <a:effectLst>
                  <a:outerShdw sx="100000" sy="100000" kx="0" ky="0" algn="b" rotWithShape="0" blurRad="19558" dist="19558" dir="5520000">
                    <a:srgbClr val="FFFFFF">
                      <a:alpha val="72000"/>
                    </a:srgbClr>
                  </a:outerShdw>
                </a:effectLst>
              </a:defRPr>
            </a:pPr>
            <a:r>
              <a:t>Stephen Hawking</a:t>
            </a:r>
          </a:p>
          <a:p>
            <a:pPr algn="ctr" defTabSz="449833">
              <a:defRPr spc="295" sz="3696">
                <a:effectLst>
                  <a:outerShdw sx="100000" sy="100000" kx="0" ky="0" algn="b" rotWithShape="0" blurRad="19558" dist="19558" dir="5520000">
                    <a:srgbClr val="FFFFFF">
                      <a:alpha val="72000"/>
                    </a:srgbClr>
                  </a:outerShdw>
                </a:effectLst>
              </a:defRPr>
            </a:pPr>
            <a:r>
              <a:t>ed il sogno della “teoria del tutto”</a:t>
            </a:r>
          </a:p>
        </p:txBody>
      </p:sp>
      <p:sp>
        <p:nvSpPr>
          <p:cNvPr id="129" name="Stefano Covino, GAbriele Ghisellini…"/>
          <p:cNvSpPr txBox="1"/>
          <p:nvPr>
            <p:ph type="subTitle" sz="quarter" idx="1"/>
          </p:nvPr>
        </p:nvSpPr>
        <p:spPr>
          <a:xfrm>
            <a:off x="977900" y="6604000"/>
            <a:ext cx="11201400" cy="1536700"/>
          </a:xfrm>
          <a:prstGeom prst="rect">
            <a:avLst/>
          </a:prstGeom>
        </p:spPr>
        <p:txBody>
          <a:bodyPr/>
          <a:lstStyle/>
          <a:p>
            <a:pPr>
              <a:defRPr spc="256" sz="3200"/>
            </a:pPr>
            <a:r>
              <a:t>Stefano Covino, GAbriele Ghisellini</a:t>
            </a:r>
          </a:p>
          <a:p>
            <a:pPr>
              <a:defRPr spc="256" sz="3200"/>
            </a:pPr>
            <a:r>
              <a:t>INAF / Osservatorio Astronomico di Brera</a:t>
            </a:r>
          </a:p>
        </p:txBody>
      </p:sp>
      <p:sp>
        <p:nvSpPr>
          <p:cNvPr id="130" name="Lecco, venerdì 8 febbraio 2019"/>
          <p:cNvSpPr txBox="1"/>
          <p:nvPr/>
        </p:nvSpPr>
        <p:spPr>
          <a:xfrm>
            <a:off x="3307537" y="8356600"/>
            <a:ext cx="5856326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Lecco, venerdì 8 febbraio 2019</a:t>
            </a:r>
          </a:p>
        </p:txBody>
      </p:sp>
      <p:pic>
        <p:nvPicPr>
          <p:cNvPr id="131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06650" y="641350"/>
            <a:ext cx="8572500" cy="3492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Qualche immagine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Qualche immagine…</a:t>
            </a:r>
          </a:p>
        </p:txBody>
      </p:sp>
      <p:sp>
        <p:nvSpPr>
          <p:cNvPr id="169" name="Ad un incontro con la regina!"/>
          <p:cNvSpPr txBox="1"/>
          <p:nvPr>
            <p:ph type="body" sz="quarter" idx="1"/>
          </p:nvPr>
        </p:nvSpPr>
        <p:spPr>
          <a:xfrm>
            <a:off x="7411170" y="7503086"/>
            <a:ext cx="4829679" cy="545524"/>
          </a:xfrm>
          <a:prstGeom prst="rect">
            <a:avLst/>
          </a:prstGeom>
        </p:spPr>
        <p:txBody>
          <a:bodyPr/>
          <a:lstStyle>
            <a:lvl1pPr marL="0" indent="0" algn="just" defTabSz="420624">
              <a:spcBef>
                <a:spcPts val="2300"/>
              </a:spcBef>
              <a:buSzTx/>
              <a:buNone/>
              <a:defRPr sz="2592">
                <a:effectLst>
                  <a:outerShdw sx="100000" sy="100000" kx="0" ky="0" algn="b" rotWithShape="0" blurRad="18288" dist="18288" dir="552000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pPr/>
            <a:r>
              <a:t>Ad un incontro con la regina!</a:t>
            </a:r>
          </a:p>
        </p:txBody>
      </p:sp>
      <p:sp>
        <p:nvSpPr>
          <p:cNvPr id="170" name="Con gli attori di “The Theory of Everything”"/>
          <p:cNvSpPr txBox="1"/>
          <p:nvPr/>
        </p:nvSpPr>
        <p:spPr>
          <a:xfrm>
            <a:off x="577680" y="7350335"/>
            <a:ext cx="5742336" cy="851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just" defTabSz="362204">
              <a:spcBef>
                <a:spcPts val="1900"/>
              </a:spcBef>
              <a:defRPr i="0" sz="2232">
                <a:effectLst>
                  <a:outerShdw sx="100000" sy="100000" kx="0" ky="0" algn="b" rotWithShape="0" blurRad="15748" dist="15748" dir="552000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pPr/>
            <a:r>
              <a:t>Con gli attori di “The Theory of Everything”</a:t>
            </a:r>
          </a:p>
        </p:txBody>
      </p:sp>
      <p:pic>
        <p:nvPicPr>
          <p:cNvPr id="171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539694" y="2264568"/>
            <a:ext cx="6379439" cy="42529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8866" y="2275185"/>
            <a:ext cx="6284761" cy="41898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Qualche immagine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Qualche immagine…</a:t>
            </a:r>
          </a:p>
        </p:txBody>
      </p:sp>
      <p:sp>
        <p:nvSpPr>
          <p:cNvPr id="175" name="Esperienza di volo a gravità zero, offertagli dalla  Virgin Galactic di Richard Branson"/>
          <p:cNvSpPr txBox="1"/>
          <p:nvPr>
            <p:ph type="body" sz="quarter" idx="1"/>
          </p:nvPr>
        </p:nvSpPr>
        <p:spPr>
          <a:xfrm>
            <a:off x="6727600" y="7192412"/>
            <a:ext cx="5925627" cy="1086749"/>
          </a:xfrm>
          <a:prstGeom prst="rect">
            <a:avLst/>
          </a:prstGeom>
        </p:spPr>
        <p:txBody>
          <a:bodyPr/>
          <a:lstStyle>
            <a:lvl1pPr marL="0" indent="0" algn="just" defTabSz="379729">
              <a:spcBef>
                <a:spcPts val="2000"/>
              </a:spcBef>
              <a:buSzTx/>
              <a:buNone/>
              <a:defRPr sz="2340">
                <a:effectLst>
                  <a:outerShdw sx="100000" sy="100000" kx="0" ky="0" algn="b" rotWithShape="0" blurRad="16510" dist="16510" dir="552000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pPr/>
            <a:r>
              <a:t>Esperienza di volo a gravità zero, offertagli dalla  Virgin Galactic di Richard Branson</a:t>
            </a:r>
          </a:p>
        </p:txBody>
      </p:sp>
      <p:sp>
        <p:nvSpPr>
          <p:cNvPr id="176" name="Divenne famoso nel 1988 in seguito al successo, in effetti inaspettato, de “A Brief History of Time”"/>
          <p:cNvSpPr txBox="1"/>
          <p:nvPr/>
        </p:nvSpPr>
        <p:spPr>
          <a:xfrm>
            <a:off x="511259" y="7174663"/>
            <a:ext cx="5742336" cy="1315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just" defTabSz="379729">
              <a:spcBef>
                <a:spcPts val="2000"/>
              </a:spcBef>
              <a:defRPr i="0" sz="2340">
                <a:effectLst>
                  <a:outerShdw sx="100000" sy="100000" kx="0" ky="0" algn="b" rotWithShape="0" blurRad="16510" dist="16510" dir="552000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pPr/>
            <a:r>
              <a:t>Divenne famoso nel 1988 in seguito al successo, in effetti inaspettato, de “A Brief History of Time”</a:t>
            </a:r>
          </a:p>
        </p:txBody>
      </p:sp>
      <p:pic>
        <p:nvPicPr>
          <p:cNvPr id="177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438" y="2311151"/>
            <a:ext cx="6346658" cy="4231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17084" y="2303908"/>
            <a:ext cx="6346658" cy="42311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Un po’ di biografia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 po’ di biografia…</a:t>
            </a:r>
          </a:p>
        </p:txBody>
      </p:sp>
      <p:sp>
        <p:nvSpPr>
          <p:cNvPr id="181" name="Negli anni ’80 la sua salute continua a peggiorare, e dopo una tracheotomia non potè più parlare normalmente…"/>
          <p:cNvSpPr txBox="1"/>
          <p:nvPr>
            <p:ph type="body" sz="half" idx="1"/>
          </p:nvPr>
        </p:nvSpPr>
        <p:spPr>
          <a:xfrm>
            <a:off x="723900" y="3076575"/>
            <a:ext cx="11563202" cy="3746500"/>
          </a:xfrm>
          <a:prstGeom prst="rect">
            <a:avLst/>
          </a:prstGeom>
        </p:spPr>
        <p:txBody>
          <a:bodyPr/>
          <a:lstStyle/>
          <a:p>
            <a:pPr algn="just"/>
            <a:r>
              <a:t>Negli anni ’80 la sua salute continua a peggiorare, e dopo una tracheotomia non potè più parlare normalmente</a:t>
            </a:r>
          </a:p>
          <a:p>
            <a:pPr algn="just"/>
            <a:r>
              <a:t>Fino agli ultimi anni, quando il respiratore gli fu necessario 24 ore al giorno. Morì il 14 marzo 2018</a:t>
            </a:r>
          </a:p>
        </p:txBody>
      </p:sp>
      <p:pic>
        <p:nvPicPr>
          <p:cNvPr id="182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43340" y="6832600"/>
            <a:ext cx="4053931" cy="2702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264650" y="539750"/>
            <a:ext cx="3492500" cy="2324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33950" y="6835080"/>
            <a:ext cx="2702620" cy="2702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Immagine" descr="Immagin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8136" y="6887897"/>
            <a:ext cx="4209043" cy="26402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I contributi di Hawk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 contributi di Hawking</a:t>
            </a:r>
          </a:p>
        </p:txBody>
      </p:sp>
      <p:sp>
        <p:nvSpPr>
          <p:cNvPr id="188" name="Negli anni dal 1965 al 1970 si dedicò allo studio delle singolarità nell’ambito della teoria della relatività generale di Einstein"/>
          <p:cNvSpPr txBox="1"/>
          <p:nvPr>
            <p:ph type="body" sz="half" idx="1"/>
          </p:nvPr>
        </p:nvSpPr>
        <p:spPr>
          <a:xfrm>
            <a:off x="635000" y="2324100"/>
            <a:ext cx="11201400" cy="2346871"/>
          </a:xfrm>
          <a:prstGeom prst="rect">
            <a:avLst/>
          </a:prstGeom>
        </p:spPr>
        <p:txBody>
          <a:bodyPr/>
          <a:lstStyle>
            <a:lvl1pPr algn="just"/>
          </a:lstStyle>
          <a:p>
            <a:pPr/>
            <a:r>
              <a:t>Negli anni dal 1965 al 1970 si dedicò allo studio delle singolarità nell’ambito della teoria della relatività generale di Einstein</a:t>
            </a:r>
          </a:p>
        </p:txBody>
      </p:sp>
      <p:pic>
        <p:nvPicPr>
          <p:cNvPr id="189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21750" y="5613400"/>
            <a:ext cx="3340100" cy="2438400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Intorno 1970 abbiamo quello che probabilmente è il suo contributo più noto. Applicando principi di meccanica quantistica e la relatività generale mostrò che i buchi neri possono emettere radiazioni."/>
          <p:cNvSpPr txBox="1"/>
          <p:nvPr/>
        </p:nvSpPr>
        <p:spPr>
          <a:xfrm>
            <a:off x="546100" y="4584700"/>
            <a:ext cx="7951986" cy="4917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444500" indent="-444500" algn="just">
              <a:spcBef>
                <a:spcPts val="3200"/>
              </a:spcBef>
              <a:buSzPct val="75000"/>
              <a:buChar char="•"/>
              <a:defRPr i="0" sz="3600"/>
            </a:lvl1pPr>
          </a:lstStyle>
          <a:p>
            <a:pPr/>
            <a:r>
              <a:t>Intorno 1970 abbiamo quello che probabilmente è il suo contributo più noto. Applicando principi di meccanica quantistica e la relatività generale mostrò che i buchi neri possono emettere radiazioni.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I buchi neri"/>
          <p:cNvSpPr txBox="1"/>
          <p:nvPr>
            <p:ph type="title"/>
          </p:nvPr>
        </p:nvSpPr>
        <p:spPr>
          <a:xfrm>
            <a:off x="901700" y="635000"/>
            <a:ext cx="8233520" cy="1714500"/>
          </a:xfrm>
          <a:prstGeom prst="rect">
            <a:avLst/>
          </a:prstGeom>
        </p:spPr>
        <p:txBody>
          <a:bodyPr/>
          <a:lstStyle/>
          <a:p>
            <a:pPr/>
            <a:r>
              <a:t>I buchi neri</a:t>
            </a:r>
          </a:p>
        </p:txBody>
      </p:sp>
      <p:sp>
        <p:nvSpPr>
          <p:cNvPr id="193" name="I buchi neri rappresentano in un certo senso la vittoria finale della gravità…"/>
          <p:cNvSpPr txBox="1"/>
          <p:nvPr>
            <p:ph type="body" sz="half" idx="1"/>
          </p:nvPr>
        </p:nvSpPr>
        <p:spPr>
          <a:xfrm>
            <a:off x="749300" y="1943100"/>
            <a:ext cx="8084692" cy="5953274"/>
          </a:xfrm>
          <a:prstGeom prst="rect">
            <a:avLst/>
          </a:prstGeom>
        </p:spPr>
        <p:txBody>
          <a:bodyPr/>
          <a:lstStyle/>
          <a:p>
            <a:pPr marL="426719" indent="-426719" algn="just" defTabSz="560831">
              <a:spcBef>
                <a:spcPts val="3000"/>
              </a:spcBef>
              <a:defRPr sz="3455">
                <a:effectLst>
                  <a:outerShdw sx="100000" sy="100000" kx="0" ky="0" algn="b" rotWithShape="0" blurRad="24384" dist="2438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I buchi neri rappresentano in un certo senso la vittoria finale della gravità</a:t>
            </a:r>
          </a:p>
          <a:p>
            <a:pPr marL="426719" indent="-426719" algn="just" defTabSz="560831">
              <a:spcBef>
                <a:spcPts val="3000"/>
              </a:spcBef>
              <a:defRPr sz="3455">
                <a:effectLst>
                  <a:outerShdw sx="100000" sy="100000" kx="0" ky="0" algn="b" rotWithShape="0" blurRad="24384" dist="2438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Sono “neri” in quanto la gravità è così intensa che nemmeno la luce può sfuggire da essi</a:t>
            </a:r>
          </a:p>
          <a:p>
            <a:pPr marL="426719" indent="-426719" algn="just" defTabSz="560831">
              <a:spcBef>
                <a:spcPts val="3000"/>
              </a:spcBef>
              <a:defRPr sz="3455">
                <a:effectLst>
                  <a:outerShdw sx="100000" sy="100000" kx="0" ky="0" algn="b" rotWithShape="0" blurRad="24384" dist="2438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La velocità di fuga dipende dalla massa e dalla distanza dal centro di massa</a:t>
            </a:r>
          </a:p>
        </p:txBody>
      </p:sp>
      <p:pic>
        <p:nvPicPr>
          <p:cNvPr id="194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402890" y="571500"/>
            <a:ext cx="2808160" cy="3608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32942" y="7392958"/>
            <a:ext cx="2650408" cy="1198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512300" y="4813300"/>
            <a:ext cx="2667000" cy="381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Le singolarità gravitazionali"/>
          <p:cNvSpPr txBox="1"/>
          <p:nvPr>
            <p:ph type="title"/>
          </p:nvPr>
        </p:nvSpPr>
        <p:spPr>
          <a:xfrm>
            <a:off x="647700" y="635000"/>
            <a:ext cx="11493997" cy="1714500"/>
          </a:xfrm>
          <a:prstGeom prst="rect">
            <a:avLst/>
          </a:prstGeom>
        </p:spPr>
        <p:txBody>
          <a:bodyPr/>
          <a:lstStyle>
            <a:lvl1pPr>
              <a:defRPr spc="367" sz="4600"/>
            </a:lvl1pPr>
          </a:lstStyle>
          <a:p>
            <a:pPr/>
            <a:r>
              <a:t>Le singolarità gravitazionali</a:t>
            </a:r>
          </a:p>
        </p:txBody>
      </p:sp>
      <p:sp>
        <p:nvSpPr>
          <p:cNvPr id="199" name="Se immaginiamo lo spazio-tempo come una superficie “deformabile”, ogni massa tenderà a curvarlo.…"/>
          <p:cNvSpPr txBox="1"/>
          <p:nvPr>
            <p:ph type="body" sz="half" idx="1"/>
          </p:nvPr>
        </p:nvSpPr>
        <p:spPr>
          <a:xfrm>
            <a:off x="762000" y="2255639"/>
            <a:ext cx="6150323" cy="6555929"/>
          </a:xfrm>
          <a:prstGeom prst="rect">
            <a:avLst/>
          </a:prstGeom>
        </p:spPr>
        <p:txBody>
          <a:bodyPr/>
          <a:lstStyle/>
          <a:p>
            <a:pPr marL="355600" indent="-355600" algn="just" defTabSz="467359">
              <a:spcBef>
                <a:spcPts val="2500"/>
              </a:spcBef>
              <a:defRPr sz="2880">
                <a:effectLst>
                  <a:outerShdw sx="100000" sy="100000" kx="0" ky="0" algn="b" rotWithShape="0" blurRad="20320" dist="2032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Se immaginiamo lo spazio-tempo come una superficie “deformabile”, ogni massa tenderà a curvarlo.</a:t>
            </a:r>
          </a:p>
          <a:p>
            <a:pPr marL="355600" indent="-355600" algn="just" defTabSz="467359">
              <a:spcBef>
                <a:spcPts val="2500"/>
              </a:spcBef>
              <a:defRPr sz="2880">
                <a:effectLst>
                  <a:outerShdw sx="100000" sy="100000" kx="0" ky="0" algn="b" rotWithShape="0" blurRad="20320" dist="2032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Dal momento che i buchi neri producono gravità molto intensa anche la curvatura che essi generano sarà altrettanto intensa.</a:t>
            </a:r>
          </a:p>
          <a:p>
            <a:pPr marL="355600" indent="-355600" algn="just" defTabSz="467359">
              <a:spcBef>
                <a:spcPts val="2500"/>
              </a:spcBef>
              <a:defRPr sz="2880">
                <a:effectLst>
                  <a:outerShdw sx="100000" sy="100000" kx="0" ky="0" algn="b" rotWithShape="0" blurRad="20320" dist="2032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La curvatura è un parametrico numero e la singolarità corrisponde a curvatura infinita!</a:t>
            </a:r>
          </a:p>
        </p:txBody>
      </p:sp>
      <p:pic>
        <p:nvPicPr>
          <p:cNvPr id="200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40600" y="3238500"/>
            <a:ext cx="5003800" cy="50292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i buchi neri"/>
          <p:cNvSpPr txBox="1"/>
          <p:nvPr>
            <p:ph type="title"/>
          </p:nvPr>
        </p:nvSpPr>
        <p:spPr>
          <a:xfrm>
            <a:off x="647700" y="635000"/>
            <a:ext cx="11493997" cy="1714500"/>
          </a:xfrm>
          <a:prstGeom prst="rect">
            <a:avLst/>
          </a:prstGeom>
        </p:spPr>
        <p:txBody>
          <a:bodyPr/>
          <a:lstStyle>
            <a:lvl1pPr>
              <a:defRPr spc="367" sz="4600"/>
            </a:lvl1pPr>
          </a:lstStyle>
          <a:p>
            <a:pPr/>
            <a:r>
              <a:t>i buchi neri</a:t>
            </a:r>
          </a:p>
        </p:txBody>
      </p:sp>
      <p:sp>
        <p:nvSpPr>
          <p:cNvPr id="203" name="Data una certa massa M, esiste un raggio al di sotto del quale ogni oggetto diventa un buco nero…"/>
          <p:cNvSpPr txBox="1"/>
          <p:nvPr>
            <p:ph type="body" sz="quarter" idx="1"/>
          </p:nvPr>
        </p:nvSpPr>
        <p:spPr>
          <a:xfrm>
            <a:off x="787400" y="2106116"/>
            <a:ext cx="6845846" cy="2793158"/>
          </a:xfrm>
          <a:prstGeom prst="rect">
            <a:avLst/>
          </a:prstGeom>
        </p:spPr>
        <p:txBody>
          <a:bodyPr/>
          <a:lstStyle/>
          <a:p>
            <a:pPr marL="337820" indent="-337820" algn="just" defTabSz="443991">
              <a:spcBef>
                <a:spcPts val="2400"/>
              </a:spcBef>
              <a:defRPr sz="2736">
                <a:effectLst>
                  <a:outerShdw sx="100000" sy="100000" kx="0" ky="0" algn="b" rotWithShape="0" blurRad="19304" dist="1930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Data una certa massa M, esiste un raggio al di sotto del quale ogni oggetto diventa un buco nero</a:t>
            </a:r>
          </a:p>
          <a:p>
            <a:pPr marL="337820" indent="-337820" algn="just" defTabSz="443991">
              <a:spcBef>
                <a:spcPts val="2400"/>
              </a:spcBef>
              <a:defRPr sz="2736">
                <a:effectLst>
                  <a:outerShdw sx="100000" sy="100000" kx="0" ky="0" algn="b" rotWithShape="0" blurRad="19304" dist="1930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Questo raggio è noto come raggio di Schwarzschild</a:t>
            </a:r>
          </a:p>
        </p:txBody>
      </p:sp>
      <p:pic>
        <p:nvPicPr>
          <p:cNvPr id="204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37500" y="2025650"/>
            <a:ext cx="4318000" cy="328930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L’orizzonte degli eventi è una sfera (se il buco nero non è rotante) centrata nella singolarità e con raggio di Schwarzschild…"/>
          <p:cNvSpPr txBox="1"/>
          <p:nvPr/>
        </p:nvSpPr>
        <p:spPr>
          <a:xfrm>
            <a:off x="876300" y="5852070"/>
            <a:ext cx="11075690" cy="342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17830" indent="-417830" algn="just" defTabSz="549148">
              <a:spcBef>
                <a:spcPts val="3000"/>
              </a:spcBef>
              <a:buSzPct val="75000"/>
              <a:buChar char="•"/>
              <a:defRPr i="0" sz="3384">
                <a:effectLst>
                  <a:outerShdw sx="100000" sy="100000" kx="0" ky="0" algn="b" rotWithShape="0" blurRad="23876" dist="23876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L’orizzonte degli eventi è una sfera (se il buco nero non è rotante) centrata nella singolarità e con raggio di Schwarzschild</a:t>
            </a:r>
          </a:p>
          <a:p>
            <a:pPr marL="417830" indent="-417830" algn="just" defTabSz="549148">
              <a:spcBef>
                <a:spcPts val="3000"/>
              </a:spcBef>
              <a:buSzPct val="75000"/>
              <a:buChar char="•"/>
              <a:defRPr i="0" sz="3384">
                <a:effectLst>
                  <a:outerShdw sx="100000" sy="100000" kx="0" ky="0" algn="b" rotWithShape="0" blurRad="23876" dist="23876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Nulla di ciò che è entro l’orizzonte degli eventi può essere osservato dall’esterno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Il teorema “no-hair”"/>
          <p:cNvSpPr txBox="1"/>
          <p:nvPr>
            <p:ph type="title"/>
          </p:nvPr>
        </p:nvSpPr>
        <p:spPr>
          <a:xfrm>
            <a:off x="647700" y="635000"/>
            <a:ext cx="11493997" cy="1714500"/>
          </a:xfrm>
          <a:prstGeom prst="rect">
            <a:avLst/>
          </a:prstGeom>
        </p:spPr>
        <p:txBody>
          <a:bodyPr/>
          <a:lstStyle>
            <a:lvl1pPr>
              <a:defRPr spc="367" sz="4600"/>
            </a:lvl1pPr>
          </a:lstStyle>
          <a:p>
            <a:pPr/>
            <a:r>
              <a:t>Il teorema “no-hair”</a:t>
            </a:r>
          </a:p>
        </p:txBody>
      </p:sp>
      <p:sp>
        <p:nvSpPr>
          <p:cNvPr id="208" name="Questo noto :) teorema essenzialmente significa che i buchi neri sono oggetti molto semplici…"/>
          <p:cNvSpPr txBox="1"/>
          <p:nvPr>
            <p:ph type="body" sz="half" idx="1"/>
          </p:nvPr>
        </p:nvSpPr>
        <p:spPr>
          <a:xfrm>
            <a:off x="977900" y="2283916"/>
            <a:ext cx="5696943" cy="6273106"/>
          </a:xfrm>
          <a:prstGeom prst="rect">
            <a:avLst/>
          </a:prstGeom>
        </p:spPr>
        <p:txBody>
          <a:bodyPr/>
          <a:lstStyle/>
          <a:p>
            <a:pPr marL="351155" indent="-351155" algn="just" defTabSz="461518">
              <a:spcBef>
                <a:spcPts val="2500"/>
              </a:spcBef>
              <a:defRPr sz="2844">
                <a:effectLst>
                  <a:outerShdw sx="100000" sy="100000" kx="0" ky="0" algn="b" rotWithShape="0" blurRad="20066" dist="20066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Questo noto :) teorema essenzialmente significa che i buchi neri sono oggetti molto semplici</a:t>
            </a:r>
          </a:p>
          <a:p>
            <a:pPr marL="351155" indent="-351155" algn="just" defTabSz="461518">
              <a:spcBef>
                <a:spcPts val="2500"/>
              </a:spcBef>
              <a:defRPr sz="2844">
                <a:effectLst>
                  <a:outerShdw sx="100000" sy="100000" kx="0" ky="0" algn="b" rotWithShape="0" blurRad="20066" dist="20066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Tre quantità li caratterizzano completamente: massa, momento angolare (la rotazione) e la carica elettrica.</a:t>
            </a:r>
          </a:p>
          <a:p>
            <a:pPr marL="351155" indent="-351155" algn="just" defTabSz="461518">
              <a:spcBef>
                <a:spcPts val="2500"/>
              </a:spcBef>
              <a:defRPr sz="2844">
                <a:effectLst>
                  <a:outerShdw sx="100000" sy="100000" kx="0" ky="0" algn="b" rotWithShape="0" blurRad="20066" dist="20066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Tutte le altre informazioni  (“capelli”…) si perdono nel collasso </a:t>
            </a:r>
          </a:p>
        </p:txBody>
      </p:sp>
      <p:pic>
        <p:nvPicPr>
          <p:cNvPr id="209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rcRect l="1084" t="0" r="0" b="0"/>
          <a:stretch>
            <a:fillRect/>
          </a:stretch>
        </p:blipFill>
        <p:spPr>
          <a:xfrm>
            <a:off x="6963281" y="2489200"/>
            <a:ext cx="5762119" cy="49673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Le singolarità nude"/>
          <p:cNvSpPr txBox="1"/>
          <p:nvPr>
            <p:ph type="title"/>
          </p:nvPr>
        </p:nvSpPr>
        <p:spPr>
          <a:xfrm>
            <a:off x="647700" y="635000"/>
            <a:ext cx="11493997" cy="1714500"/>
          </a:xfrm>
          <a:prstGeom prst="rect">
            <a:avLst/>
          </a:prstGeom>
        </p:spPr>
        <p:txBody>
          <a:bodyPr/>
          <a:lstStyle>
            <a:lvl1pPr>
              <a:defRPr spc="367" sz="4600"/>
            </a:lvl1pPr>
          </a:lstStyle>
          <a:p>
            <a:pPr/>
            <a:r>
              <a:t>Le singolarità nude</a:t>
            </a:r>
          </a:p>
        </p:txBody>
      </p:sp>
      <p:sp>
        <p:nvSpPr>
          <p:cNvPr id="212" name="Una singolarità dovrebbe essere sempre inclusa in un orizzonte degli eventi…"/>
          <p:cNvSpPr txBox="1"/>
          <p:nvPr>
            <p:ph type="body" sz="half" idx="1"/>
          </p:nvPr>
        </p:nvSpPr>
        <p:spPr>
          <a:xfrm>
            <a:off x="927100" y="1768226"/>
            <a:ext cx="11401723" cy="3148262"/>
          </a:xfrm>
          <a:prstGeom prst="rect">
            <a:avLst/>
          </a:prstGeom>
        </p:spPr>
        <p:txBody>
          <a:bodyPr/>
          <a:lstStyle/>
          <a:p>
            <a:pPr algn="just"/>
            <a:r>
              <a:t>Una singolarità dovrebbe essere sempre inclusa in un orizzonte degli eventi</a:t>
            </a:r>
          </a:p>
          <a:p>
            <a:pPr algn="just"/>
            <a:r>
              <a:t>La singolarità è “vestita”… altrimenti sarebbe “nuda”!</a:t>
            </a:r>
          </a:p>
        </p:txBody>
      </p:sp>
      <p:pic>
        <p:nvPicPr>
          <p:cNvPr id="213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900285" y="4916265"/>
            <a:ext cx="5907914" cy="4430935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Matematicamente potrebbero esistere singolarità nude, ma considerazioni fisiche di altro genere porterebbero a proibirle.…"/>
          <p:cNvSpPr txBox="1"/>
          <p:nvPr/>
        </p:nvSpPr>
        <p:spPr>
          <a:xfrm>
            <a:off x="914400" y="4870450"/>
            <a:ext cx="5747892" cy="43215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342264" indent="-342264" algn="just" defTabSz="449833">
              <a:spcBef>
                <a:spcPts val="2400"/>
              </a:spcBef>
              <a:buSzPct val="75000"/>
              <a:buChar char="•"/>
              <a:defRPr i="0" sz="2772">
                <a:effectLst>
                  <a:outerShdw sx="100000" sy="100000" kx="0" ky="0" algn="b" rotWithShape="0" blurRad="19558" dist="1955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Matematicamente potrebbero esistere singolarità nude, ma considerazioni fisiche di altro genere porterebbero a proibirle.</a:t>
            </a:r>
          </a:p>
          <a:p>
            <a:pPr marL="342264" indent="-342264" algn="just" defTabSz="449833">
              <a:spcBef>
                <a:spcPts val="2400"/>
              </a:spcBef>
              <a:buSzPct val="75000"/>
              <a:buChar char="•"/>
              <a:defRPr i="0" sz="2772">
                <a:effectLst>
                  <a:outerShdw sx="100000" sy="100000" kx="0" ky="0" algn="b" rotWithShape="0" blurRad="19558" dist="1955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Roger Penrose propose l’esistenza di una specie di “censore cosmico”, e scommise con Hawking su quest’idea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I contributi di Hawk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 contributi di Hawking</a:t>
            </a:r>
          </a:p>
        </p:txBody>
      </p:sp>
      <p:sp>
        <p:nvSpPr>
          <p:cNvPr id="217" name="A partire dal 1971 si dedicò invece a tematiche di tipo cosmologico e propose che dopo il “big-bang” molti cosiddetti mini-buchi neri con massa di un miliardo di tonnellate e la taglia di un protone si sarebbero dovuti formare."/>
          <p:cNvSpPr txBox="1"/>
          <p:nvPr>
            <p:ph type="body" sz="quarter" idx="1"/>
          </p:nvPr>
        </p:nvSpPr>
        <p:spPr>
          <a:xfrm>
            <a:off x="635000" y="2654300"/>
            <a:ext cx="5817196" cy="2346871"/>
          </a:xfrm>
          <a:prstGeom prst="rect">
            <a:avLst/>
          </a:prstGeom>
        </p:spPr>
        <p:txBody>
          <a:bodyPr/>
          <a:lstStyle>
            <a:lvl1pPr marL="262254" indent="-262254" algn="just" defTabSz="344677">
              <a:spcBef>
                <a:spcPts val="1800"/>
              </a:spcBef>
              <a:defRPr sz="2124">
                <a:effectLst>
                  <a:outerShdw sx="100000" sy="100000" kx="0" ky="0" algn="b" rotWithShape="0" blurRad="14985" dist="14985" dir="552000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pPr/>
            <a:r>
              <a:t>A partire dal 1971 si dedicò invece a tematiche di tipo cosmologico e propose che dopo il “big-bang” molti cosiddetti mini-buchi neri con massa di un miliardo di tonnellate e la taglia di un protone si sarebbero dovuti formare. </a:t>
            </a:r>
          </a:p>
        </p:txBody>
      </p:sp>
      <p:sp>
        <p:nvSpPr>
          <p:cNvPr id="218" name="Fu anche fra coloro che chiarirono che l’universo in espansione dopo il big-bang doveva essere nato da una singolarità…"/>
          <p:cNvSpPr txBox="1"/>
          <p:nvPr/>
        </p:nvSpPr>
        <p:spPr>
          <a:xfrm>
            <a:off x="609600" y="5816600"/>
            <a:ext cx="11649770" cy="3353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377825" indent="-377825" algn="just" defTabSz="496570">
              <a:spcBef>
                <a:spcPts val="2700"/>
              </a:spcBef>
              <a:buSzPct val="75000"/>
              <a:buChar char="•"/>
              <a:defRPr i="0" sz="3060">
                <a:effectLst>
                  <a:outerShdw sx="100000" sy="100000" kx="0" ky="0" algn="b" rotWithShape="0" blurRad="21590" dist="2159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Fu anche fra coloro che chiarirono che l’universo in espansione dopo il big-bang doveva essere nato da una singolarità</a:t>
            </a:r>
          </a:p>
          <a:p>
            <a:pPr marL="377825" indent="-377825" algn="just" defTabSz="496570">
              <a:spcBef>
                <a:spcPts val="2700"/>
              </a:spcBef>
              <a:buSzPct val="75000"/>
              <a:buChar char="•"/>
              <a:defRPr i="0" sz="3060">
                <a:effectLst>
                  <a:outerShdw sx="100000" sy="100000" kx="0" ky="0" algn="b" rotWithShape="0" blurRad="21590" dist="2159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E nel 1983 abbiamo la sua proposta “no boundary” (insieme a Jim Hartle). Dal momento che il tempo nasce con il big-big-bang, non ha senso discutere di nascita dell’universo.</a:t>
            </a:r>
          </a:p>
        </p:txBody>
      </p:sp>
      <p:pic>
        <p:nvPicPr>
          <p:cNvPr id="219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95191" y="1785788"/>
            <a:ext cx="6019109" cy="39084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49938393_346372375948798_341270005326807040_n.jpg" descr="49938393_346372375948798_341270005326807040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762" y="510395"/>
            <a:ext cx="11672577" cy="84873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Il big ba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Il big bang</a:t>
            </a:r>
          </a:p>
        </p:txBody>
      </p:sp>
      <p:sp>
        <p:nvSpPr>
          <p:cNvPr id="222" name="L’universo ha avuto un inizio o è sempre esistito?…"/>
          <p:cNvSpPr txBox="1"/>
          <p:nvPr>
            <p:ph type="body" sz="half" idx="1"/>
          </p:nvPr>
        </p:nvSpPr>
        <p:spPr>
          <a:xfrm>
            <a:off x="953741" y="1910570"/>
            <a:ext cx="11286811" cy="2857501"/>
          </a:xfrm>
          <a:prstGeom prst="rect">
            <a:avLst/>
          </a:prstGeom>
        </p:spPr>
        <p:txBody>
          <a:bodyPr/>
          <a:lstStyle/>
          <a:p>
            <a:pPr marL="350043" indent="-350043" algn="just" defTabSz="368045">
              <a:spcBef>
                <a:spcPts val="2000"/>
              </a:spcBef>
              <a:defRPr sz="2835">
                <a:effectLst>
                  <a:outerShdw sx="100000" sy="100000" kx="0" ky="0" algn="b" rotWithShape="0" blurRad="16002" dist="1600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L’universo ha avuto un inizio o è sempre esistito?</a:t>
            </a:r>
          </a:p>
          <a:p>
            <a:pPr lvl="1" marL="630078" indent="-350043" algn="just" defTabSz="368045">
              <a:spcBef>
                <a:spcPts val="2000"/>
              </a:spcBef>
              <a:defRPr sz="2835">
                <a:effectLst>
                  <a:outerShdw sx="100000" sy="100000" kx="0" ky="0" algn="b" rotWithShape="0" blurRad="16002" dist="1600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nell'ambito della teoria del big-bang l’universo si è evoluto da uno stato iniziale con temperature e densità elevate</a:t>
            </a:r>
          </a:p>
          <a:p>
            <a:pPr lvl="1" marL="630078" indent="-350043" algn="just" defTabSz="368045">
              <a:spcBef>
                <a:spcPts val="2000"/>
              </a:spcBef>
              <a:defRPr sz="2835">
                <a:effectLst>
                  <a:outerShdw sx="100000" sy="100000" kx="0" ky="0" algn="b" rotWithShape="0" blurRad="16002" dist="1600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la formazione di stelle e galassie è avvenuta in tempi successivi</a:t>
            </a:r>
          </a:p>
        </p:txBody>
      </p:sp>
      <p:sp>
        <p:nvSpPr>
          <p:cNvPr id="223" name="Ci sono tre grandi evidenze sperimentali a favore del big-bang:…"/>
          <p:cNvSpPr txBox="1"/>
          <p:nvPr/>
        </p:nvSpPr>
        <p:spPr>
          <a:xfrm>
            <a:off x="1030407" y="5042513"/>
            <a:ext cx="10943986" cy="38314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403260" indent="-403260" algn="just" defTabSz="414781">
              <a:spcBef>
                <a:spcPts val="2200"/>
              </a:spcBef>
              <a:buSzPct val="75000"/>
              <a:buChar char="•"/>
              <a:defRPr i="0" sz="3266">
                <a:effectLst>
                  <a:outerShdw sx="100000" sy="100000" kx="0" ky="0" algn="b" rotWithShape="0" blurRad="18034" dist="1803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Ci sono tre grandi evidenze sperimentali a favore del big-bang:</a:t>
            </a:r>
          </a:p>
          <a:p>
            <a:pPr lvl="1" marL="718855" indent="-403260" algn="just" defTabSz="414781">
              <a:spcBef>
                <a:spcPts val="2200"/>
              </a:spcBef>
              <a:buSzPct val="75000"/>
              <a:buChar char="•"/>
              <a:defRPr i="0" sz="3266">
                <a:effectLst>
                  <a:outerShdw sx="100000" sy="100000" kx="0" ky="0" algn="b" rotWithShape="0" blurRad="18034" dist="1803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La radiazione cosmica di fondo;</a:t>
            </a:r>
          </a:p>
          <a:p>
            <a:pPr lvl="1" marL="718855" indent="-403260" algn="just" defTabSz="414781">
              <a:spcBef>
                <a:spcPts val="2200"/>
              </a:spcBef>
              <a:buSzPct val="75000"/>
              <a:buChar char="•"/>
              <a:defRPr i="0" sz="3266">
                <a:effectLst>
                  <a:outerShdw sx="100000" sy="100000" kx="0" ky="0" algn="b" rotWithShape="0" blurRad="18034" dist="1803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La recessione delle galassie;</a:t>
            </a:r>
          </a:p>
          <a:p>
            <a:pPr lvl="1" marL="718855" indent="-403260" algn="just" defTabSz="414781">
              <a:spcBef>
                <a:spcPts val="2200"/>
              </a:spcBef>
              <a:buSzPct val="75000"/>
              <a:buChar char="•"/>
              <a:defRPr i="0" sz="3266">
                <a:effectLst>
                  <a:outerShdw sx="100000" sy="100000" kx="0" ky="0" algn="b" rotWithShape="0" blurRad="18034" dist="1803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Le abbondanze cosmiche degli elementi</a:t>
            </a:r>
          </a:p>
        </p:txBody>
      </p:sp>
      <p:pic>
        <p:nvPicPr>
          <p:cNvPr id="22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09806" y="6194879"/>
            <a:ext cx="2600961" cy="3293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Il big bang"/>
          <p:cNvSpPr txBox="1"/>
          <p:nvPr>
            <p:ph type="title"/>
          </p:nvPr>
        </p:nvSpPr>
        <p:spPr>
          <a:xfrm>
            <a:off x="901700" y="635000"/>
            <a:ext cx="6834216" cy="1714500"/>
          </a:xfrm>
          <a:prstGeom prst="rect">
            <a:avLst/>
          </a:prstGeom>
        </p:spPr>
        <p:txBody>
          <a:bodyPr/>
          <a:lstStyle/>
          <a:p>
            <a:pPr/>
            <a:r>
              <a:t>Il big bang</a:t>
            </a:r>
          </a:p>
        </p:txBody>
      </p:sp>
      <p:sp>
        <p:nvSpPr>
          <p:cNvPr id="227" name="Nel 1964 due ingegneri dei Bell Laboratories, Penzias e Wilson, stavano studiando le prestazioni di antenne per le telecomunicazioni e…"/>
          <p:cNvSpPr txBox="1"/>
          <p:nvPr>
            <p:ph type="body" sz="quarter" idx="1"/>
          </p:nvPr>
        </p:nvSpPr>
        <p:spPr>
          <a:xfrm>
            <a:off x="953741" y="1690486"/>
            <a:ext cx="11347018" cy="1184584"/>
          </a:xfrm>
          <a:prstGeom prst="rect">
            <a:avLst/>
          </a:prstGeom>
        </p:spPr>
        <p:txBody>
          <a:bodyPr/>
          <a:lstStyle>
            <a:lvl1pPr marL="322262" indent="-322262" algn="just" defTabSz="338835">
              <a:spcBef>
                <a:spcPts val="1800"/>
              </a:spcBef>
              <a:defRPr sz="2609">
                <a:effectLst>
                  <a:outerShdw sx="100000" sy="100000" kx="0" ky="0" algn="b" rotWithShape="0" blurRad="14732" dist="14732" dir="552000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pPr/>
            <a:r>
              <a:t>Nel 1964 due ingegneri dei Bell Laboratories, Penzias e Wilson, stavano studiando le prestazioni di antenne per le telecomunicazioni e…</a:t>
            </a:r>
          </a:p>
        </p:txBody>
      </p:sp>
      <p:pic>
        <p:nvPicPr>
          <p:cNvPr id="228" name="Penzias Wilson b" descr="Penzias Wilson b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41761" y="3148292"/>
            <a:ext cx="7877937" cy="618432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Scoprirono la radiazione cosmica di fondo. L’eco del big-bang!…"/>
          <p:cNvSpPr txBox="1"/>
          <p:nvPr/>
        </p:nvSpPr>
        <p:spPr>
          <a:xfrm>
            <a:off x="599487" y="4151158"/>
            <a:ext cx="3826239" cy="4178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marL="386221" indent="-386221" algn="just" defTabSz="397256">
              <a:spcBef>
                <a:spcPts val="2100"/>
              </a:spcBef>
              <a:buSzPct val="75000"/>
              <a:buChar char="•"/>
              <a:defRPr i="0" sz="3128">
                <a:effectLst>
                  <a:outerShdw sx="100000" sy="100000" kx="0" ky="0" algn="b" rotWithShape="0" blurRad="17272" dist="1727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Scoprirono la radiazione cosmica di fondo. L’eco del big-bang!</a:t>
            </a:r>
          </a:p>
          <a:p>
            <a:pPr marL="386221" indent="-386221" algn="just" defTabSz="397256">
              <a:spcBef>
                <a:spcPts val="2100"/>
              </a:spcBef>
              <a:buSzPct val="75000"/>
              <a:buChar char="•"/>
              <a:defRPr i="0" sz="3128">
                <a:effectLst>
                  <a:outerShdw sx="100000" sy="100000" kx="0" ky="0" algn="b" rotWithShape="0" blurRad="17272" dist="1727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Premi Nöbel per la fisica nel 1978!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Il big bang"/>
          <p:cNvSpPr txBox="1"/>
          <p:nvPr>
            <p:ph type="title"/>
          </p:nvPr>
        </p:nvSpPr>
        <p:spPr>
          <a:xfrm>
            <a:off x="901700" y="635000"/>
            <a:ext cx="6834216" cy="1714500"/>
          </a:xfrm>
          <a:prstGeom prst="rect">
            <a:avLst/>
          </a:prstGeom>
        </p:spPr>
        <p:txBody>
          <a:bodyPr/>
          <a:lstStyle/>
          <a:p>
            <a:pPr/>
            <a:r>
              <a:t>Il big bang</a:t>
            </a:r>
          </a:p>
        </p:txBody>
      </p:sp>
      <p:sp>
        <p:nvSpPr>
          <p:cNvPr id="232" name="Verso la fine degli anni ‘20, Hubble scopre la recessione delle galassie!"/>
          <p:cNvSpPr txBox="1"/>
          <p:nvPr>
            <p:ph type="body" sz="quarter" idx="1"/>
          </p:nvPr>
        </p:nvSpPr>
        <p:spPr>
          <a:xfrm>
            <a:off x="953741" y="1690486"/>
            <a:ext cx="11347018" cy="1184584"/>
          </a:xfrm>
          <a:prstGeom prst="rect">
            <a:avLst/>
          </a:prstGeom>
        </p:spPr>
        <p:txBody>
          <a:bodyPr/>
          <a:lstStyle>
            <a:lvl1pPr marL="383381" indent="-383381" algn="just" defTabSz="403097">
              <a:spcBef>
                <a:spcPts val="2200"/>
              </a:spcBef>
              <a:defRPr sz="3105">
                <a:effectLst>
                  <a:outerShdw sx="100000" sy="100000" kx="0" ky="0" algn="b" rotWithShape="0" blurRad="17526" dist="17526" dir="552000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pPr/>
            <a:r>
              <a:t>Verso la fine degli anni ‘20, Hubble scopre la recessione delle galassie!</a:t>
            </a:r>
          </a:p>
        </p:txBody>
      </p:sp>
      <p:pic>
        <p:nvPicPr>
          <p:cNvPr id="233" name="hubble_at_hooker" descr="hubble_at_hooker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59766" y="2723894"/>
            <a:ext cx="4847772" cy="679462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165100" dir="2700000">
              <a:srgbClr val="333333">
                <a:alpha val="64999"/>
              </a:srgbClr>
            </a:outerShdw>
          </a:effectLst>
        </p:spPr>
      </p:pic>
      <p:pic>
        <p:nvPicPr>
          <p:cNvPr id="234" name="hubble1929" descr="hubble192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4161" y="4035018"/>
            <a:ext cx="6688184" cy="417237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55600" dist="165100" dir="270000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Il big bang"/>
          <p:cNvSpPr txBox="1"/>
          <p:nvPr>
            <p:ph type="title"/>
          </p:nvPr>
        </p:nvSpPr>
        <p:spPr>
          <a:xfrm>
            <a:off x="901700" y="635000"/>
            <a:ext cx="6834216" cy="1714500"/>
          </a:xfrm>
          <a:prstGeom prst="rect">
            <a:avLst/>
          </a:prstGeom>
        </p:spPr>
        <p:txBody>
          <a:bodyPr/>
          <a:lstStyle/>
          <a:p>
            <a:pPr/>
            <a:r>
              <a:t>Il big bang</a:t>
            </a:r>
          </a:p>
        </p:txBody>
      </p:sp>
      <p:sp>
        <p:nvSpPr>
          <p:cNvPr id="237" name="A cavallo della seconda guerra mondiale, Bethe e Hoyle identificarono i principali meccanismi della fusione nucleare all’interno delle stelle.…"/>
          <p:cNvSpPr txBox="1"/>
          <p:nvPr>
            <p:ph type="body" sz="quarter" idx="1"/>
          </p:nvPr>
        </p:nvSpPr>
        <p:spPr>
          <a:xfrm>
            <a:off x="953741" y="1690486"/>
            <a:ext cx="6095375" cy="4144326"/>
          </a:xfrm>
          <a:prstGeom prst="rect">
            <a:avLst/>
          </a:prstGeom>
        </p:spPr>
        <p:txBody>
          <a:bodyPr/>
          <a:lstStyle/>
          <a:p>
            <a:pPr marL="377825" indent="-377825" algn="just" defTabSz="397256">
              <a:spcBef>
                <a:spcPts val="2100"/>
              </a:spcBef>
              <a:defRPr sz="3060">
                <a:effectLst>
                  <a:outerShdw sx="100000" sy="100000" kx="0" ky="0" algn="b" rotWithShape="0" blurRad="17272" dist="1727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A cavallo della seconda guerra mondiale, Bethe e Hoyle identificarono i principali meccanismi della fusione nucleare all’interno delle stelle.</a:t>
            </a:r>
          </a:p>
          <a:p>
            <a:pPr marL="377825" indent="-377825" algn="just" defTabSz="397256">
              <a:spcBef>
                <a:spcPts val="2100"/>
              </a:spcBef>
              <a:defRPr sz="3060">
                <a:effectLst>
                  <a:outerShdw sx="100000" sy="100000" kx="0" ky="0" algn="b" rotWithShape="0" blurRad="17272" dist="1727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La fucina degli elementi chimici dell’universo!</a:t>
            </a:r>
          </a:p>
        </p:txBody>
      </p:sp>
      <p:pic>
        <p:nvPicPr>
          <p:cNvPr id="23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2567" y="6112845"/>
            <a:ext cx="2911623" cy="2174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12665" y="6103183"/>
            <a:ext cx="3258169" cy="21938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82053" y="1515472"/>
            <a:ext cx="5016138" cy="645595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Il big bang"/>
          <p:cNvSpPr txBox="1"/>
          <p:nvPr>
            <p:ph type="title"/>
          </p:nvPr>
        </p:nvSpPr>
        <p:spPr>
          <a:xfrm>
            <a:off x="901700" y="635000"/>
            <a:ext cx="6834216" cy="1714500"/>
          </a:xfrm>
          <a:prstGeom prst="rect">
            <a:avLst/>
          </a:prstGeom>
        </p:spPr>
        <p:txBody>
          <a:bodyPr/>
          <a:lstStyle/>
          <a:p>
            <a:pPr/>
            <a:r>
              <a:t>Il big bang</a:t>
            </a:r>
          </a:p>
        </p:txBody>
      </p:sp>
      <p:sp>
        <p:nvSpPr>
          <p:cNvPr id="243" name="In realtà cosa sia successo al tempo “zero” non lo sappiamo……"/>
          <p:cNvSpPr txBox="1"/>
          <p:nvPr>
            <p:ph type="body" sz="half" idx="1"/>
          </p:nvPr>
        </p:nvSpPr>
        <p:spPr>
          <a:xfrm>
            <a:off x="953741" y="1690486"/>
            <a:ext cx="10959975" cy="2907306"/>
          </a:xfrm>
          <a:prstGeom prst="rect">
            <a:avLst/>
          </a:prstGeom>
        </p:spPr>
        <p:txBody>
          <a:bodyPr/>
          <a:lstStyle/>
          <a:p>
            <a:pPr marL="361156" indent="-361156" algn="just" defTabSz="379729">
              <a:spcBef>
                <a:spcPts val="2000"/>
              </a:spcBef>
              <a:defRPr sz="2924">
                <a:effectLst>
                  <a:outerShdw sx="100000" sy="100000" kx="0" ky="0" algn="b" rotWithShape="0" blurRad="16510" dist="1651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In realtà cosa sia successo al tempo “zero” non lo sappiamo…</a:t>
            </a:r>
          </a:p>
          <a:p>
            <a:pPr marL="361156" indent="-361156" algn="just" defTabSz="379729">
              <a:spcBef>
                <a:spcPts val="2000"/>
              </a:spcBef>
              <a:defRPr sz="2924">
                <a:effectLst>
                  <a:outerShdw sx="100000" sy="100000" kx="0" ky="0" algn="b" rotWithShape="0" blurRad="16510" dist="1651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In effetti sappiamo ben poco… le nostre conoscenze sono “soddisfacenti” solo a partite da circa 10</a:t>
            </a:r>
            <a:r>
              <a:rPr baseline="30769"/>
              <a:t>-11</a:t>
            </a:r>
            <a:r>
              <a:t>s dal big-bang. Un’enormità!</a:t>
            </a:r>
          </a:p>
        </p:txBody>
      </p:sp>
      <p:pic>
        <p:nvPicPr>
          <p:cNvPr id="24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37538" y="4469564"/>
            <a:ext cx="9329724" cy="50074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La freccia del temp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La freccia del tempo</a:t>
            </a:r>
          </a:p>
        </p:txBody>
      </p:sp>
      <p:sp>
        <p:nvSpPr>
          <p:cNvPr id="247" name="In natura esiste una ben definita direzione del tempo: un oggetto cade e si rompe. Non il contrario.…"/>
          <p:cNvSpPr txBox="1"/>
          <p:nvPr>
            <p:ph type="body" sz="half" idx="1"/>
          </p:nvPr>
        </p:nvSpPr>
        <p:spPr>
          <a:xfrm>
            <a:off x="825500" y="2654300"/>
            <a:ext cx="11074847" cy="2346871"/>
          </a:xfrm>
          <a:prstGeom prst="rect">
            <a:avLst/>
          </a:prstGeom>
        </p:spPr>
        <p:txBody>
          <a:bodyPr/>
          <a:lstStyle/>
          <a:p>
            <a:pPr marL="346709" indent="-346709" algn="just" defTabSz="455675">
              <a:spcBef>
                <a:spcPts val="2400"/>
              </a:spcBef>
              <a:defRPr sz="2807">
                <a:effectLst>
                  <a:outerShdw sx="100000" sy="100000" kx="0" ky="0" algn="b" rotWithShape="0" blurRad="19812" dist="1981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In natura esiste una ben definita direzione del tempo: un oggetto cade e si rompe. Non il contrario.</a:t>
            </a:r>
          </a:p>
          <a:p>
            <a:pPr marL="346709" indent="-346709" algn="just" defTabSz="455675">
              <a:spcBef>
                <a:spcPts val="2400"/>
              </a:spcBef>
              <a:defRPr sz="2807">
                <a:effectLst>
                  <a:outerShdw sx="100000" sy="100000" kx="0" ky="0" algn="b" rotWithShape="0" blurRad="19812" dist="1981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Questo è legato alla seconda legge della termodinamica. L’entropia di un sistema può solo aumentare.</a:t>
            </a:r>
          </a:p>
        </p:txBody>
      </p:sp>
      <p:pic>
        <p:nvPicPr>
          <p:cNvPr id="248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9840" y="5706662"/>
            <a:ext cx="8994750" cy="3056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Il paradosso dell’informazio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336" sz="4200"/>
            </a:lvl1pPr>
          </a:lstStyle>
          <a:p>
            <a:pPr/>
            <a:r>
              <a:t>Il paradosso dell’informazione</a:t>
            </a:r>
          </a:p>
        </p:txBody>
      </p:sp>
      <p:sp>
        <p:nvSpPr>
          <p:cNvPr id="251" name="Se un oggetto complesso (bassa entropia) cade in un buco nero, dove va a finire l’entropia?…"/>
          <p:cNvSpPr txBox="1"/>
          <p:nvPr>
            <p:ph type="body" idx="1"/>
          </p:nvPr>
        </p:nvSpPr>
        <p:spPr>
          <a:xfrm>
            <a:off x="825500" y="2085119"/>
            <a:ext cx="8752589" cy="6565764"/>
          </a:xfrm>
          <a:prstGeom prst="rect">
            <a:avLst/>
          </a:prstGeom>
        </p:spPr>
        <p:txBody>
          <a:bodyPr/>
          <a:lstStyle/>
          <a:p>
            <a:pPr marL="337820" indent="-337820" algn="just" defTabSz="443991">
              <a:spcBef>
                <a:spcPts val="2400"/>
              </a:spcBef>
              <a:defRPr sz="2736">
                <a:effectLst>
                  <a:outerShdw sx="100000" sy="100000" kx="0" ky="0" algn="b" rotWithShape="0" blurRad="19304" dist="1930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Se un oggetto complesso (bassa entropia) cade in un buco nero, dove va a finire l’entropia?</a:t>
            </a:r>
          </a:p>
          <a:p>
            <a:pPr marL="337820" indent="-337820" algn="just" defTabSz="443991">
              <a:spcBef>
                <a:spcPts val="2400"/>
              </a:spcBef>
              <a:defRPr sz="2736">
                <a:effectLst>
                  <a:outerShdw sx="100000" sy="100000" kx="0" ky="0" algn="b" rotWithShape="0" blurRad="19304" dist="1930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Dove sono andatela finire le informazioni?</a:t>
            </a:r>
          </a:p>
          <a:p>
            <a:pPr marL="337820" indent="-337820" algn="just" defTabSz="443991">
              <a:spcBef>
                <a:spcPts val="2400"/>
              </a:spcBef>
              <a:defRPr sz="2736">
                <a:effectLst>
                  <a:outerShdw sx="100000" sy="100000" kx="0" ky="0" algn="b" rotWithShape="0" blurRad="19304" dist="1930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Nel 1973, Hawking, insieme a John Bardeen e Bob Carter formularono le </a:t>
            </a:r>
            <a:r>
              <a:rPr b="1">
                <a:latin typeface="+mn-lt"/>
                <a:ea typeface="+mn-ea"/>
                <a:cs typeface="+mn-cs"/>
                <a:sym typeface="Avenir Next"/>
              </a:rPr>
              <a:t>4 leggi della termodinamica dei buchi neri</a:t>
            </a:r>
            <a:r>
              <a:t>!</a:t>
            </a:r>
          </a:p>
          <a:p>
            <a:pPr marL="337820" indent="-337820" algn="just" defTabSz="443991">
              <a:spcBef>
                <a:spcPts val="2400"/>
              </a:spcBef>
              <a:defRPr sz="2736">
                <a:effectLst>
                  <a:outerShdw sx="100000" sy="100000" kx="0" ky="0" algn="b" rotWithShape="0" blurRad="19304" dist="1930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La seconda recita: la superficie di un buco nero è sempre la stessa o cresce. Per ogni possibile fenomeno (accrescimento, coalescenza, ecc.)</a:t>
            </a:r>
          </a:p>
          <a:p>
            <a:pPr marL="337820" indent="-337820" algn="just" defTabSz="443991">
              <a:spcBef>
                <a:spcPts val="2400"/>
              </a:spcBef>
              <a:defRPr sz="2736">
                <a:effectLst>
                  <a:outerShdw sx="100000" sy="100000" kx="0" ky="0" algn="b" rotWithShape="0" blurRad="19304" dist="1930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Appare suggestivo associare la superficie di un buco nero all’entropia.</a:t>
            </a:r>
          </a:p>
        </p:txBody>
      </p:sp>
      <p:grpSp>
        <p:nvGrpSpPr>
          <p:cNvPr id="254" name="Galleria immagini"/>
          <p:cNvGrpSpPr/>
          <p:nvPr/>
        </p:nvGrpSpPr>
        <p:grpSpPr>
          <a:xfrm>
            <a:off x="9745106" y="3452796"/>
            <a:ext cx="2927628" cy="3842028"/>
            <a:chOff x="0" y="0"/>
            <a:chExt cx="2927627" cy="3842027"/>
          </a:xfrm>
        </p:grpSpPr>
        <p:pic>
          <p:nvPicPr>
            <p:cNvPr id="252" name="30A5395D-9D7B-43C9-B4E0-DAC9D89DF6A0-L0-001.png" descr="30A5395D-9D7B-43C9-B4E0-DAC9D89DF6A0-L0-001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961" t="0" r="7961" b="0"/>
            <a:stretch>
              <a:fillRect/>
            </a:stretch>
          </p:blipFill>
          <p:spPr>
            <a:xfrm>
              <a:off x="0" y="0"/>
              <a:ext cx="2927628" cy="29276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53" name="Scrivi per inserire una didascalia."/>
            <p:cNvSpPr/>
            <p:nvPr/>
          </p:nvSpPr>
          <p:spPr>
            <a:xfrm>
              <a:off x="0" y="3003827"/>
              <a:ext cx="2927628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6200" tIns="76200" rIns="76200" bIns="76200" numCol="1" anchor="t">
              <a:noAutofit/>
            </a:bodyPr>
            <a:lstStyle>
              <a:lvl1pPr>
                <a:defRPr sz="2000"/>
              </a:lvl1pPr>
            </a:lstStyle>
            <a:p>
              <a:pPr/>
              <a:r>
                <a:t>Scrivi per inserire una didascalia.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Il paradosso dell’informazio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336" sz="4200"/>
            </a:lvl1pPr>
          </a:lstStyle>
          <a:p>
            <a:pPr/>
            <a:r>
              <a:t>Il paradosso dell’informazione</a:t>
            </a:r>
          </a:p>
        </p:txBody>
      </p:sp>
      <p:sp>
        <p:nvSpPr>
          <p:cNvPr id="257" name="Se quindi associamo la superficie all’entropia, una conseguenza è che ogni oggetto con entropia non zero è caratterizzato da una temperatura.…"/>
          <p:cNvSpPr txBox="1"/>
          <p:nvPr>
            <p:ph type="body" sz="half" idx="1"/>
          </p:nvPr>
        </p:nvSpPr>
        <p:spPr>
          <a:xfrm>
            <a:off x="825500" y="5678685"/>
            <a:ext cx="11074847" cy="3190480"/>
          </a:xfrm>
          <a:prstGeom prst="rect">
            <a:avLst/>
          </a:prstGeom>
        </p:spPr>
        <p:txBody>
          <a:bodyPr/>
          <a:lstStyle/>
          <a:p>
            <a:pPr marL="368934" indent="-368934" algn="just" defTabSz="484886">
              <a:spcBef>
                <a:spcPts val="2600"/>
              </a:spcBef>
              <a:defRPr sz="2988">
                <a:effectLst>
                  <a:outerShdw sx="100000" sy="100000" kx="0" ky="0" algn="b" rotWithShape="0" blurRad="21082" dist="2108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Se quindi associamo la superficie all’entropia, una conseguenza è che ogni oggetto con entropia non zero è caratterizzato da una temperatura.</a:t>
            </a:r>
          </a:p>
          <a:p>
            <a:pPr marL="368934" indent="-368934" algn="just" defTabSz="484886">
              <a:spcBef>
                <a:spcPts val="2600"/>
              </a:spcBef>
              <a:defRPr sz="2988">
                <a:effectLst>
                  <a:outerShdw sx="100000" sy="100000" kx="0" ky="0" algn="b" rotWithShape="0" blurRad="21082" dist="21082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Ogni oggetto con una temperatura, deve irradiare! Hawking stesso fu alquanto perplesso da questo ragionamento…</a:t>
            </a:r>
          </a:p>
        </p:txBody>
      </p:sp>
      <p:pic>
        <p:nvPicPr>
          <p:cNvPr id="258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81450" y="2127250"/>
            <a:ext cx="4546579" cy="29721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Il dibattito Hawking-Beckenstein"/>
          <p:cNvSpPr txBox="1"/>
          <p:nvPr>
            <p:ph type="title"/>
          </p:nvPr>
        </p:nvSpPr>
        <p:spPr>
          <a:xfrm>
            <a:off x="574178" y="635000"/>
            <a:ext cx="11892162" cy="1714500"/>
          </a:xfrm>
          <a:prstGeom prst="rect">
            <a:avLst/>
          </a:prstGeom>
        </p:spPr>
        <p:txBody>
          <a:bodyPr/>
          <a:lstStyle>
            <a:lvl1pPr>
              <a:defRPr spc="336" sz="4200"/>
            </a:lvl1pPr>
          </a:lstStyle>
          <a:p>
            <a:pPr/>
            <a:r>
              <a:t>Il dibattito Hawking-Beckenstein</a:t>
            </a:r>
          </a:p>
        </p:txBody>
      </p:sp>
      <p:pic>
        <p:nvPicPr>
          <p:cNvPr id="261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8150" y="1949698"/>
            <a:ext cx="10643028" cy="67652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La radiazione di Hawk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336" sz="4200"/>
            </a:lvl1pPr>
          </a:lstStyle>
          <a:p>
            <a:pPr/>
            <a:r>
              <a:t>La radiazione di Hawking</a:t>
            </a:r>
          </a:p>
        </p:txBody>
      </p:sp>
      <p:sp>
        <p:nvSpPr>
          <p:cNvPr id="264" name="Una possibile soluzione al paradosso si ottenne associando ai buchi neri alcuni concetti tipici della meccanica quantistica…"/>
          <p:cNvSpPr txBox="1"/>
          <p:nvPr>
            <p:ph type="body" idx="1"/>
          </p:nvPr>
        </p:nvSpPr>
        <p:spPr>
          <a:xfrm>
            <a:off x="825500" y="1956643"/>
            <a:ext cx="7356277" cy="6912522"/>
          </a:xfrm>
          <a:prstGeom prst="rect">
            <a:avLst/>
          </a:prstGeom>
        </p:spPr>
        <p:txBody>
          <a:bodyPr/>
          <a:lstStyle/>
          <a:p>
            <a:pPr marL="386715" indent="-386715" algn="just" defTabSz="508254">
              <a:spcBef>
                <a:spcPts val="2700"/>
              </a:spcBef>
              <a:defRPr sz="3132">
                <a:effectLst>
                  <a:outerShdw sx="100000" sy="100000" kx="0" ky="0" algn="b" rotWithShape="0" blurRad="22098" dist="2209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Una possibile soluzione al paradosso si ottenne associando ai buchi neri alcuni concetti tipici della meccanica quantistica</a:t>
            </a:r>
          </a:p>
          <a:p>
            <a:pPr marL="386715" indent="-386715" algn="just" defTabSz="508254">
              <a:spcBef>
                <a:spcPts val="2700"/>
              </a:spcBef>
              <a:defRPr sz="3132">
                <a:effectLst>
                  <a:outerShdw sx="100000" sy="100000" kx="0" ky="0" algn="b" rotWithShape="0" blurRad="22098" dist="2209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Vicino all’orizzonte degli eventi, coppie di particelle ed anti-particelle possono crearsi e può accadere che una entri nell’orizzonte e l’altra no</a:t>
            </a:r>
          </a:p>
          <a:p>
            <a:pPr marL="386715" indent="-386715" algn="just" defTabSz="508254">
              <a:spcBef>
                <a:spcPts val="2700"/>
              </a:spcBef>
              <a:defRPr sz="3132">
                <a:effectLst>
                  <a:outerShdw sx="100000" sy="100000" kx="0" ky="0" algn="b" rotWithShape="0" blurRad="22098" dist="2209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Al lato pratico, si ottiene una radiazione con lo spettro di “corpo nero”!</a:t>
            </a:r>
          </a:p>
        </p:txBody>
      </p:sp>
      <p:pic>
        <p:nvPicPr>
          <p:cNvPr id="265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90949" y="3242185"/>
            <a:ext cx="4048417" cy="39539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&quot;Grazie al modello matematico posso dirvi come è nato l'universo: non chiedetemi il perché”…"/>
          <p:cNvSpPr txBox="1"/>
          <p:nvPr>
            <p:ph type="title"/>
          </p:nvPr>
        </p:nvSpPr>
        <p:spPr>
          <a:xfrm>
            <a:off x="812800" y="2654300"/>
            <a:ext cx="11201400" cy="4215607"/>
          </a:xfrm>
          <a:prstGeom prst="rect">
            <a:avLst/>
          </a:prstGeom>
        </p:spPr>
        <p:txBody>
          <a:bodyPr/>
          <a:lstStyle/>
          <a:p>
            <a:pPr algn="ctr" defTabSz="329184">
              <a:lnSpc>
                <a:spcPct val="100000"/>
              </a:lnSpc>
              <a:defRPr b="0" cap="none" spc="0" sz="5472">
                <a:solidFill>
                  <a:srgbClr val="000000"/>
                </a:solidFill>
                <a:effectLst/>
              </a:defRPr>
            </a:pPr>
            <a:r>
              <a:t>"Grazie al modello matematico posso dirvi come è nato l'universo: non chiedetemi il perché”</a:t>
            </a:r>
          </a:p>
          <a:p>
            <a:pPr algn="ctr" defTabSz="329184">
              <a:lnSpc>
                <a:spcPct val="100000"/>
              </a:lnSpc>
              <a:defRPr b="0" cap="none" spc="0" sz="2880">
                <a:solidFill>
                  <a:srgbClr val="000000"/>
                </a:solidFill>
                <a:effectLst/>
              </a:defRPr>
            </a:pPr>
          </a:p>
          <a:p>
            <a:pPr algn="ctr" defTabSz="329184">
              <a:lnSpc>
                <a:spcPct val="100000"/>
              </a:lnSpc>
              <a:defRPr b="0" cap="none" spc="0" sz="2880">
                <a:solidFill>
                  <a:srgbClr val="000000"/>
                </a:solidFill>
                <a:effectLst/>
              </a:defRPr>
            </a:pPr>
            <a:r>
              <a:t>Stephen Hawking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articelle virtual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336" sz="4200"/>
            </a:lvl1pPr>
          </a:lstStyle>
          <a:p>
            <a:pPr/>
            <a:r>
              <a:t>Particelle virtuali</a:t>
            </a:r>
          </a:p>
        </p:txBody>
      </p:sp>
      <p:sp>
        <p:nvSpPr>
          <p:cNvPr id="268" name="In fisica classica “vuoto” è sinonimo di “nulla”…"/>
          <p:cNvSpPr txBox="1"/>
          <p:nvPr>
            <p:ph type="body" sz="half" idx="1"/>
          </p:nvPr>
        </p:nvSpPr>
        <p:spPr>
          <a:xfrm>
            <a:off x="825500" y="1956643"/>
            <a:ext cx="6394351" cy="6912522"/>
          </a:xfrm>
          <a:prstGeom prst="rect">
            <a:avLst/>
          </a:prstGeom>
        </p:spPr>
        <p:txBody>
          <a:bodyPr/>
          <a:lstStyle/>
          <a:p>
            <a:pPr marL="342264" indent="-342264" algn="just" defTabSz="449833">
              <a:spcBef>
                <a:spcPts val="2400"/>
              </a:spcBef>
              <a:defRPr sz="2772">
                <a:effectLst>
                  <a:outerShdw sx="100000" sy="100000" kx="0" ky="0" algn="b" rotWithShape="0" blurRad="19558" dist="1955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In fisica classica “vuoto” è sinonimo di “nulla”</a:t>
            </a:r>
          </a:p>
          <a:p>
            <a:pPr marL="342264" indent="-342264" algn="just" defTabSz="449833">
              <a:spcBef>
                <a:spcPts val="2400"/>
              </a:spcBef>
              <a:defRPr sz="2772">
                <a:effectLst>
                  <a:outerShdw sx="100000" sy="100000" kx="0" ky="0" algn="b" rotWithShape="0" blurRad="19558" dist="1955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In meccanica quantistica abbiamo il concetto di “fluttuazioni del vuoto”</a:t>
            </a:r>
          </a:p>
          <a:p>
            <a:pPr marL="342264" indent="-342264" algn="just" defTabSz="449833">
              <a:spcBef>
                <a:spcPts val="2400"/>
              </a:spcBef>
              <a:defRPr sz="2772">
                <a:effectLst>
                  <a:outerShdw sx="100000" sy="100000" kx="0" ky="0" algn="b" rotWithShape="0" blurRad="19558" dist="1955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L’energia media del vuoto è zero, ma fluttuazioni di energia che rispettano il principio di indeterminazione di Heisenberg sono possibili</a:t>
            </a:r>
          </a:p>
          <a:p>
            <a:pPr marL="342264" indent="-342264" algn="just" defTabSz="449833">
              <a:spcBef>
                <a:spcPts val="2400"/>
              </a:spcBef>
              <a:defRPr sz="2772">
                <a:effectLst>
                  <a:outerShdw sx="100000" sy="100000" kx="0" ky="0" algn="b" rotWithShape="0" blurRad="19558" dist="1955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Si possono quindi create ed annichilire continuamente coppie di particelle/antiparticelle dette infatti “virtuali”</a:t>
            </a:r>
          </a:p>
        </p:txBody>
      </p:sp>
      <p:pic>
        <p:nvPicPr>
          <p:cNvPr id="269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62756" y="1774279"/>
            <a:ext cx="4889494" cy="69125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Umorismo ner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336" sz="4200"/>
            </a:lvl1pPr>
          </a:lstStyle>
          <a:p>
            <a:pPr/>
            <a:r>
              <a:t>Umorismo nerd</a:t>
            </a:r>
          </a:p>
        </p:txBody>
      </p:sp>
      <p:sp>
        <p:nvSpPr>
          <p:cNvPr id="272" name="Einstein: Dio non gioca a dadi con l’universo!…"/>
          <p:cNvSpPr txBox="1"/>
          <p:nvPr>
            <p:ph type="body" sz="half" idx="1"/>
          </p:nvPr>
        </p:nvSpPr>
        <p:spPr>
          <a:xfrm>
            <a:off x="876300" y="1809253"/>
            <a:ext cx="11341150" cy="4240512"/>
          </a:xfrm>
          <a:prstGeom prst="rect">
            <a:avLst/>
          </a:prstGeom>
        </p:spPr>
        <p:txBody>
          <a:bodyPr/>
          <a:lstStyle/>
          <a:p>
            <a:pPr algn="just"/>
            <a:r>
              <a:t>Einstein: Dio non gioca a dadi con l’universo!</a:t>
            </a:r>
          </a:p>
          <a:p>
            <a:pPr algn="just"/>
            <a:r>
              <a:t>Bohr: Einstein non dovrebbe dire a Dio cosa fare!</a:t>
            </a:r>
          </a:p>
          <a:p>
            <a:pPr algn="just"/>
            <a:r>
              <a:t>Hawking: Dio non solo gioca a dadi, ma occasionalmente li getta dove nessuno li può vedere!</a:t>
            </a:r>
          </a:p>
        </p:txBody>
      </p:sp>
      <p:pic>
        <p:nvPicPr>
          <p:cNvPr id="273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4133" y="5550055"/>
            <a:ext cx="4797167" cy="39876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Evaporazione di buchi ner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pc="336" sz="4200"/>
            </a:lvl1pPr>
          </a:lstStyle>
          <a:p>
            <a:pPr/>
            <a:r>
              <a:t>Evaporazione di buchi neri</a:t>
            </a:r>
          </a:p>
        </p:txBody>
      </p:sp>
      <p:sp>
        <p:nvSpPr>
          <p:cNvPr id="276" name="L’energia necessaria per la creazione delle particelle/anti-particelle proviene dal campo gravitazionale del buco nero…"/>
          <p:cNvSpPr txBox="1"/>
          <p:nvPr>
            <p:ph type="body" idx="1"/>
          </p:nvPr>
        </p:nvSpPr>
        <p:spPr>
          <a:xfrm>
            <a:off x="876300" y="1809253"/>
            <a:ext cx="7675624" cy="7557494"/>
          </a:xfrm>
          <a:prstGeom prst="rect">
            <a:avLst/>
          </a:prstGeom>
        </p:spPr>
        <p:txBody>
          <a:bodyPr/>
          <a:lstStyle/>
          <a:p>
            <a:pPr marL="351155" indent="-351155" algn="just" defTabSz="461518">
              <a:spcBef>
                <a:spcPts val="2500"/>
              </a:spcBef>
              <a:defRPr sz="2844">
                <a:effectLst>
                  <a:outerShdw sx="100000" sy="100000" kx="0" ky="0" algn="b" rotWithShape="0" blurRad="20066" dist="20066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L’energia necessaria per la creazione delle particelle/anti-particelle proviene dal campo gravitazionale del buco nero</a:t>
            </a:r>
          </a:p>
          <a:p>
            <a:pPr marL="351155" indent="-351155" algn="just" defTabSz="461518">
              <a:spcBef>
                <a:spcPts val="2500"/>
              </a:spcBef>
              <a:defRPr sz="2844">
                <a:effectLst>
                  <a:outerShdw sx="100000" sy="100000" kx="0" ky="0" algn="b" rotWithShape="0" blurRad="20066" dist="20066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Di fatto quindi l’emissione della radiazione riduce la massa del buco nero e, potenzialmente, lo fa scomparire</a:t>
            </a:r>
          </a:p>
          <a:p>
            <a:pPr marL="351155" indent="-351155" algn="just" defTabSz="461518">
              <a:spcBef>
                <a:spcPts val="2500"/>
              </a:spcBef>
              <a:defRPr sz="2844">
                <a:effectLst>
                  <a:outerShdw sx="100000" sy="100000" kx="0" ky="0" algn="b" rotWithShape="0" blurRad="20066" dist="20066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Il processo è molto efficiente per i buchi neri di piccolissima taglia, e pochissimo per i buchi neri di taglia più grande.</a:t>
            </a:r>
          </a:p>
          <a:p>
            <a:pPr marL="351155" indent="-351155" algn="just" defTabSz="461518">
              <a:spcBef>
                <a:spcPts val="2500"/>
              </a:spcBef>
              <a:defRPr sz="2844">
                <a:effectLst>
                  <a:outerShdw sx="100000" sy="100000" kx="0" ky="0" algn="b" rotWithShape="0" blurRad="20066" dist="20066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In pratica il tempo di evaporazione è svariati ordini di grandezza più dell’età dell’universo tranne che per buchi neri microscopici. </a:t>
            </a:r>
          </a:p>
        </p:txBody>
      </p:sp>
      <p:pic>
        <p:nvPicPr>
          <p:cNvPr id="277" name="Galleria immagini" descr="Galleria immagini"/>
          <p:cNvPicPr>
            <a:picLocks noChangeAspect="1"/>
          </p:cNvPicPr>
          <p:nvPr/>
        </p:nvPicPr>
        <p:blipFill>
          <a:blip r:embed="rId2">
            <a:extLst/>
          </a:blip>
          <a:srcRect l="0" t="13252" r="0" b="13252"/>
          <a:stretch>
            <a:fillRect/>
          </a:stretch>
        </p:blipFill>
        <p:spPr>
          <a:xfrm>
            <a:off x="8755662" y="3110501"/>
            <a:ext cx="3984921" cy="41294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I contributi di Hawk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 contributi di Hawking</a:t>
            </a:r>
          </a:p>
        </p:txBody>
      </p:sp>
      <p:sp>
        <p:nvSpPr>
          <p:cNvPr id="280" name="Nei primi anni ’80 comincia anche la sua proficua attività di divulgatore pubblicando “A Brief History of Time”, ed ottenendo un eccezionale successo di vendite."/>
          <p:cNvSpPr txBox="1"/>
          <p:nvPr>
            <p:ph type="body" sz="half" idx="1"/>
          </p:nvPr>
        </p:nvSpPr>
        <p:spPr>
          <a:xfrm>
            <a:off x="622300" y="1892300"/>
            <a:ext cx="11540282" cy="2346871"/>
          </a:xfrm>
          <a:prstGeom prst="rect">
            <a:avLst/>
          </a:prstGeom>
        </p:spPr>
        <p:txBody>
          <a:bodyPr/>
          <a:lstStyle>
            <a:lvl1pPr marL="413384" indent="-413384" algn="just" defTabSz="543305">
              <a:spcBef>
                <a:spcPts val="2900"/>
              </a:spcBef>
              <a:defRPr sz="3348">
                <a:effectLst>
                  <a:outerShdw sx="100000" sy="100000" kx="0" ky="0" algn="b" rotWithShape="0" blurRad="23622" dist="23622" dir="552000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pPr/>
            <a:r>
              <a:t>Nei primi anni ’80 comincia anche la sua proficua attività di divulgatore pubblicando “A Brief History of Time”, ed ottenendo un eccezionale successo di vendite.</a:t>
            </a:r>
          </a:p>
        </p:txBody>
      </p:sp>
      <p:pic>
        <p:nvPicPr>
          <p:cNvPr id="281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30025" y="4297973"/>
            <a:ext cx="2945241" cy="4401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17066" y="4267200"/>
            <a:ext cx="3125084" cy="44015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li universi “baby”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Gli universi “baby”</a:t>
            </a:r>
          </a:p>
        </p:txBody>
      </p:sp>
      <p:sp>
        <p:nvSpPr>
          <p:cNvPr id="285" name="Se un oggetto cade in un buco nero potrebbe cadere in un universo indipendente?…"/>
          <p:cNvSpPr txBox="1"/>
          <p:nvPr>
            <p:ph type="body" sz="half" idx="1"/>
          </p:nvPr>
        </p:nvSpPr>
        <p:spPr>
          <a:xfrm>
            <a:off x="762000" y="2217390"/>
            <a:ext cx="7628583" cy="6317010"/>
          </a:xfrm>
          <a:prstGeom prst="rect">
            <a:avLst/>
          </a:prstGeom>
        </p:spPr>
        <p:txBody>
          <a:bodyPr/>
          <a:lstStyle/>
          <a:p>
            <a:pPr marL="311150" indent="-311150" algn="just" defTabSz="408940">
              <a:spcBef>
                <a:spcPts val="2200"/>
              </a:spcBef>
              <a:defRPr sz="2520">
                <a:effectLst>
                  <a:outerShdw sx="100000" sy="100000" kx="0" ky="0" algn="b" rotWithShape="0" blurRad="17780" dist="1778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Se un oggetto cade in un buco nero potrebbe cadere in un universo indipendente?</a:t>
            </a:r>
          </a:p>
          <a:p>
            <a:pPr marL="311150" indent="-311150" algn="just" defTabSz="408940">
              <a:spcBef>
                <a:spcPts val="2200"/>
              </a:spcBef>
              <a:defRPr sz="2520">
                <a:effectLst>
                  <a:outerShdw sx="100000" sy="100000" kx="0" ky="0" algn="b" rotWithShape="0" blurRad="17780" dist="1778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Potrebbe essere possibile viaggiare da un universo ad un altro?</a:t>
            </a:r>
          </a:p>
          <a:p>
            <a:pPr marL="311150" indent="-311150" algn="just" defTabSz="408940">
              <a:spcBef>
                <a:spcPts val="2200"/>
              </a:spcBef>
              <a:defRPr sz="2520">
                <a:effectLst>
                  <a:outerShdw sx="100000" sy="100000" kx="0" ky="0" algn="b" rotWithShape="0" blurRad="17780" dist="1778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Idee suggestive ma poco più che provocazioni…</a:t>
            </a:r>
          </a:p>
          <a:p>
            <a:pPr lvl="1" marL="622300" indent="-311150" algn="just" defTabSz="408940">
              <a:spcBef>
                <a:spcPts val="2200"/>
              </a:spcBef>
              <a:defRPr sz="2520">
                <a:effectLst>
                  <a:outerShdw sx="100000" sy="100000" kx="0" ky="0" algn="b" rotWithShape="0" blurRad="17780" dist="1778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attenzione alla “spaghettificazione”</a:t>
            </a:r>
          </a:p>
          <a:p>
            <a:pPr lvl="1" marL="622300" indent="-311150" algn="just" defTabSz="408940">
              <a:spcBef>
                <a:spcPts val="2200"/>
              </a:spcBef>
              <a:defRPr sz="2520">
                <a:effectLst>
                  <a:outerShdw sx="100000" sy="100000" kx="0" ky="0" algn="b" rotWithShape="0" blurRad="17780" dist="1778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si avrebbe inoltre una perdita netta di informazioni</a:t>
            </a:r>
          </a:p>
          <a:p>
            <a:pPr marL="311150" indent="-311150" algn="just" defTabSz="408940">
              <a:spcBef>
                <a:spcPts val="2200"/>
              </a:spcBef>
              <a:defRPr sz="2520">
                <a:effectLst>
                  <a:outerShdw sx="100000" sy="100000" kx="0" ky="0" algn="b" rotWithShape="0" blurRad="17780" dist="1778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Negli anni ’90 Hawking concluse che l’universo è un posto sicuro per gli storici…</a:t>
            </a:r>
          </a:p>
        </p:txBody>
      </p:sp>
      <p:pic>
        <p:nvPicPr>
          <p:cNvPr id="286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11265" y="2355850"/>
            <a:ext cx="3815685" cy="57933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Un’altra scommessa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Un’altra scommessa…</a:t>
            </a:r>
          </a:p>
        </p:txBody>
      </p:sp>
      <p:sp>
        <p:nvSpPr>
          <p:cNvPr id="289" name="Nel 1997 Hawking fece un’altra scommessa con Kip Thorne e  John Preskill sul paradosso delle informazioni nei buchi neri…"/>
          <p:cNvSpPr txBox="1"/>
          <p:nvPr>
            <p:ph type="body" idx="1"/>
          </p:nvPr>
        </p:nvSpPr>
        <p:spPr>
          <a:xfrm>
            <a:off x="762000" y="2217390"/>
            <a:ext cx="9840169" cy="6722617"/>
          </a:xfrm>
          <a:prstGeom prst="rect">
            <a:avLst/>
          </a:prstGeom>
        </p:spPr>
        <p:txBody>
          <a:bodyPr/>
          <a:lstStyle/>
          <a:p>
            <a:pPr marL="320040" indent="-320040" algn="just" defTabSz="420624">
              <a:spcBef>
                <a:spcPts val="2300"/>
              </a:spcBef>
              <a:defRPr sz="2592">
                <a:effectLst>
                  <a:outerShdw sx="100000" sy="100000" kx="0" ky="0" algn="b" rotWithShape="0" blurRad="18288" dist="1828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Nel 1997 Hawking fece un’altra scommessa con Kip Thorne e  John Preskill sul paradosso delle informazioni nei buchi neri</a:t>
            </a:r>
          </a:p>
          <a:p>
            <a:pPr marL="320040" indent="-320040" algn="just" defTabSz="420624">
              <a:spcBef>
                <a:spcPts val="2300"/>
              </a:spcBef>
              <a:defRPr sz="2592">
                <a:effectLst>
                  <a:outerShdw sx="100000" sy="100000" kx="0" ky="0" algn="b" rotWithShape="0" blurRad="18288" dist="1828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Secondo Hawking e Thorne le informazioni sono perdute in quanto la radiazione emessa dal buco nero è la stessa indipendentemente da cosa ci cade dentro </a:t>
            </a:r>
          </a:p>
          <a:p>
            <a:pPr marL="320040" indent="-320040" algn="just" defTabSz="420624">
              <a:spcBef>
                <a:spcPts val="2300"/>
              </a:spcBef>
              <a:defRPr sz="2592">
                <a:effectLst>
                  <a:outerShdw sx="100000" sy="100000" kx="0" ky="0" algn="b" rotWithShape="0" blurRad="18288" dist="1828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Secondo Preskill invece così non è, e le informazioni vengono alla lunga restituite</a:t>
            </a:r>
          </a:p>
          <a:p>
            <a:pPr marL="320040" indent="-320040" algn="just" defTabSz="420624">
              <a:spcBef>
                <a:spcPts val="2300"/>
              </a:spcBef>
              <a:defRPr sz="2592">
                <a:effectLst>
                  <a:outerShdw sx="100000" sy="100000" kx="0" ky="0" algn="b" rotWithShape="0" blurRad="18288" dist="1828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Nel 2004 Hawking ammette che sia pure in forma contorta le informazione vengono restituite</a:t>
            </a:r>
          </a:p>
          <a:p>
            <a:pPr marL="320040" indent="-320040" algn="just" defTabSz="420624">
              <a:spcBef>
                <a:spcPts val="2300"/>
              </a:spcBef>
              <a:defRPr sz="2592">
                <a:effectLst>
                  <a:outerShdw sx="100000" sy="100000" kx="0" ky="0" algn="b" rotWithShape="0" blurRad="18288" dist="1828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E a Preskill viene regalata l’enciclopedia del baseball in quanto “le informazioni lì dentro possono essere recuperate velocemente”!</a:t>
            </a:r>
          </a:p>
        </p:txBody>
      </p:sp>
      <p:pic>
        <p:nvPicPr>
          <p:cNvPr id="290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39450" y="6210300"/>
            <a:ext cx="2146300" cy="281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044978" y="228600"/>
            <a:ext cx="2870922" cy="1908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Un’icona pop...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Un’icona pop...</a:t>
            </a:r>
          </a:p>
        </p:txBody>
      </p:sp>
      <p:sp>
        <p:nvSpPr>
          <p:cNvPr id="294" name="Questa partecipazione alla saga di Star Trek è da cineteca. E lo abbiamo visto nei Simpsons, the Big Bang Theory, ecc."/>
          <p:cNvSpPr txBox="1"/>
          <p:nvPr>
            <p:ph type="body" sz="quarter" idx="1"/>
          </p:nvPr>
        </p:nvSpPr>
        <p:spPr>
          <a:xfrm>
            <a:off x="750929" y="7724802"/>
            <a:ext cx="11013608" cy="977196"/>
          </a:xfrm>
          <a:prstGeom prst="rect">
            <a:avLst/>
          </a:prstGeom>
        </p:spPr>
        <p:txBody>
          <a:bodyPr/>
          <a:lstStyle>
            <a:lvl1pPr marL="311150" indent="-311150" algn="just" defTabSz="408940">
              <a:spcBef>
                <a:spcPts val="2200"/>
              </a:spcBef>
              <a:defRPr sz="2520">
                <a:effectLst>
                  <a:outerShdw sx="100000" sy="100000" kx="0" ky="0" algn="b" rotWithShape="0" blurRad="17780" dist="17780" dir="552000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pPr/>
            <a:r>
              <a:t>Questa partecipazione alla saga di Star Trek è da cineteca. E lo abbiamo visto nei Simpsons, the Big Bang Theory, ecc. </a:t>
            </a:r>
          </a:p>
        </p:txBody>
      </p:sp>
      <p:pic>
        <p:nvPicPr>
          <p:cNvPr id="295" name="Star Trek TNG - Poker dei Fisici (ita).mp4" descr="Star Trek TNG - Poker dei Fisici (ita)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326724" y="2069559"/>
            <a:ext cx="6684727" cy="53477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50003" fill="hold"/>
                                        <p:tgtEl>
                                          <p:spTgt spid="2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95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Un’icona pop..."/>
          <p:cNvSpPr txBox="1"/>
          <p:nvPr>
            <p:ph type="title"/>
          </p:nvPr>
        </p:nvSpPr>
        <p:spPr>
          <a:xfrm>
            <a:off x="657033" y="641350"/>
            <a:ext cx="11201401" cy="1714500"/>
          </a:xfrm>
          <a:prstGeom prst="rect">
            <a:avLst/>
          </a:prstGeom>
        </p:spPr>
        <p:txBody>
          <a:bodyPr/>
          <a:lstStyle/>
          <a:p>
            <a:pPr/>
            <a:r>
              <a:t>Un’icona pop...</a:t>
            </a:r>
          </a:p>
        </p:txBody>
      </p:sp>
      <p:sp>
        <p:nvSpPr>
          <p:cNvPr id="298" name="Anche un personaggio dei fumetti!"/>
          <p:cNvSpPr txBox="1"/>
          <p:nvPr>
            <p:ph type="body" sz="quarter" idx="1"/>
          </p:nvPr>
        </p:nvSpPr>
        <p:spPr>
          <a:xfrm>
            <a:off x="538435" y="8164969"/>
            <a:ext cx="6084297" cy="977196"/>
          </a:xfrm>
          <a:prstGeom prst="rect">
            <a:avLst/>
          </a:prstGeom>
        </p:spPr>
        <p:txBody>
          <a:bodyPr/>
          <a:lstStyle>
            <a:lvl1pPr marL="337820" indent="-337820" algn="just" defTabSz="443991">
              <a:spcBef>
                <a:spcPts val="2400"/>
              </a:spcBef>
              <a:defRPr sz="2736">
                <a:effectLst>
                  <a:outerShdw sx="100000" sy="100000" kx="0" ky="0" algn="b" rotWithShape="0" blurRad="19304" dist="19304" dir="552000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pPr/>
            <a:r>
              <a:t>Anche un personaggio dei fumetti!</a:t>
            </a:r>
          </a:p>
        </p:txBody>
      </p:sp>
      <p:pic>
        <p:nvPicPr>
          <p:cNvPr id="299" name="Galleria immagini" descr="Galleria immagini"/>
          <p:cNvPicPr>
            <a:picLocks noChangeAspect="1"/>
          </p:cNvPicPr>
          <p:nvPr/>
        </p:nvPicPr>
        <p:blipFill>
          <a:blip r:embed="rId2">
            <a:extLst/>
          </a:blip>
          <a:srcRect l="121" t="0" r="121" b="0"/>
          <a:stretch>
            <a:fillRect/>
          </a:stretch>
        </p:blipFill>
        <p:spPr>
          <a:xfrm>
            <a:off x="6737661" y="612998"/>
            <a:ext cx="6185061" cy="8626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Galleria immagini" descr="Galleria immagini"/>
          <p:cNvPicPr>
            <a:picLocks noChangeAspect="1"/>
          </p:cNvPicPr>
          <p:nvPr/>
        </p:nvPicPr>
        <p:blipFill>
          <a:blip r:embed="rId3">
            <a:extLst/>
          </a:blip>
          <a:srcRect l="1750" t="0" r="1750" b="0"/>
          <a:stretch>
            <a:fillRect/>
          </a:stretch>
        </p:blipFill>
        <p:spPr>
          <a:xfrm>
            <a:off x="780233" y="2132286"/>
            <a:ext cx="5600701" cy="5803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onclusioni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Conclusioni</a:t>
            </a:r>
          </a:p>
        </p:txBody>
      </p:sp>
      <p:sp>
        <p:nvSpPr>
          <p:cNvPr id="303" name="Scienziato di grande talento. Una figura di grande rilevanza e valore.…"/>
          <p:cNvSpPr txBox="1"/>
          <p:nvPr>
            <p:ph type="body" sz="half" idx="1"/>
          </p:nvPr>
        </p:nvSpPr>
        <p:spPr>
          <a:xfrm>
            <a:off x="1035206" y="2111044"/>
            <a:ext cx="6311247" cy="6953912"/>
          </a:xfrm>
          <a:prstGeom prst="rect">
            <a:avLst/>
          </a:prstGeom>
        </p:spPr>
        <p:txBody>
          <a:bodyPr/>
          <a:lstStyle/>
          <a:p>
            <a:pPr marL="355600" indent="-355600" algn="just" defTabSz="467359">
              <a:spcBef>
                <a:spcPts val="2500"/>
              </a:spcBef>
              <a:defRPr sz="2880">
                <a:effectLst>
                  <a:outerShdw sx="100000" sy="100000" kx="0" ky="0" algn="b" rotWithShape="0" blurRad="20320" dist="2032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Scienziato di grande talento. Una figura di grande rilevanza e valore.</a:t>
            </a:r>
          </a:p>
          <a:p>
            <a:pPr marL="355600" indent="-355600" algn="just" defTabSz="467359">
              <a:spcBef>
                <a:spcPts val="2500"/>
              </a:spcBef>
              <a:defRPr sz="2880">
                <a:effectLst>
                  <a:outerShdw sx="100000" sy="100000" kx="0" ky="0" algn="b" rotWithShape="0" blurRad="20320" dist="2032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Uomo di grandi risorse morali e personali. La maniera con cui ha reagito alla sua disabilità è a dir poco ammirevole.</a:t>
            </a:r>
          </a:p>
          <a:p>
            <a:pPr marL="355600" indent="-355600" algn="just" defTabSz="467359">
              <a:spcBef>
                <a:spcPts val="2500"/>
              </a:spcBef>
              <a:defRPr sz="2880">
                <a:effectLst>
                  <a:outerShdw sx="100000" sy="100000" kx="0" ky="0" algn="b" rotWithShape="0" blurRad="20320" dist="2032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Ironico, sapeva anche scherzare su se stesso ed il suo ruolo. La sua presenza “pop” è stata consapevole, allegra, mai sguaiata, ed ha certamente giovato al suo ruolo di divulgatore.</a:t>
            </a:r>
          </a:p>
        </p:txBody>
      </p:sp>
      <p:pic>
        <p:nvPicPr>
          <p:cNvPr id="304" name="Galleria immagini" descr="Galleria immagini"/>
          <p:cNvPicPr>
            <a:picLocks noChangeAspect="1"/>
          </p:cNvPicPr>
          <p:nvPr/>
        </p:nvPicPr>
        <p:blipFill>
          <a:blip r:embed="rId2">
            <a:extLst/>
          </a:blip>
          <a:srcRect l="22859" t="0" r="22859" b="0"/>
          <a:stretch>
            <a:fillRect/>
          </a:stretch>
        </p:blipFill>
        <p:spPr>
          <a:xfrm>
            <a:off x="7564871" y="2702275"/>
            <a:ext cx="4772788" cy="49459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49938393_346372375948798_341270005326807040_n.jpg" descr="49938393_346372375948798_341270005326807040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0762" y="510395"/>
            <a:ext cx="11672577" cy="84873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Un po’ di biografia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 po’ di biografia…</a:t>
            </a:r>
          </a:p>
        </p:txBody>
      </p:sp>
      <p:sp>
        <p:nvSpPr>
          <p:cNvPr id="138" name="Nasce l’8 gennaio 1942 (300 anni dalla morte di Galileo) ad Oxford, anche se i genitori vivevano a Londra…"/>
          <p:cNvSpPr txBox="1"/>
          <p:nvPr>
            <p:ph type="body" idx="1"/>
          </p:nvPr>
        </p:nvSpPr>
        <p:spPr>
          <a:xfrm>
            <a:off x="901700" y="2603500"/>
            <a:ext cx="8534847" cy="5969000"/>
          </a:xfrm>
          <a:prstGeom prst="rect">
            <a:avLst/>
          </a:prstGeom>
        </p:spPr>
        <p:txBody>
          <a:bodyPr/>
          <a:lstStyle/>
          <a:p>
            <a:pPr marL="382270" indent="-382270" algn="just" defTabSz="502412">
              <a:spcBef>
                <a:spcPts val="2700"/>
              </a:spcBef>
              <a:defRPr sz="3096">
                <a:effectLst>
                  <a:outerShdw sx="100000" sy="100000" kx="0" ky="0" algn="b" rotWithShape="0" blurRad="21844" dist="2184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Nasce l’8 gennaio 1942 (300 anni dalla morte di Galileo) ad Oxford, anche se i genitori vivevano a Londra</a:t>
            </a:r>
          </a:p>
          <a:p>
            <a:pPr marL="382270" indent="-382270" algn="just" defTabSz="502412">
              <a:spcBef>
                <a:spcPts val="2700"/>
              </a:spcBef>
              <a:defRPr sz="3096">
                <a:effectLst>
                  <a:outerShdw sx="100000" sy="100000" kx="0" ky="0" algn="b" rotWithShape="0" blurRad="21844" dist="2184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Non proveniva da una famiglia benestante, ma entrambi i genitori studiarono ad Oxford</a:t>
            </a:r>
          </a:p>
          <a:p>
            <a:pPr marL="382270" indent="-382270" algn="just" defTabSz="502412">
              <a:spcBef>
                <a:spcPts val="2700"/>
              </a:spcBef>
              <a:defRPr sz="3096">
                <a:effectLst>
                  <a:outerShdw sx="100000" sy="100000" kx="0" ky="0" algn="b" rotWithShape="0" blurRad="21844" dist="2184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Il padre fu medico dedito alla ricerca sulle malattie tropicali</a:t>
            </a:r>
          </a:p>
          <a:p>
            <a:pPr marL="382270" indent="-382270" algn="just" defTabSz="502412">
              <a:spcBef>
                <a:spcPts val="2700"/>
              </a:spcBef>
              <a:defRPr sz="3096">
                <a:effectLst>
                  <a:outerShdw sx="100000" sy="100000" kx="0" ky="0" algn="b" rotWithShape="0" blurRad="21844" dist="2184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Aveva due sorelle “naturali” più giovani ed un fratello adottato</a:t>
            </a:r>
          </a:p>
        </p:txBody>
      </p:sp>
      <p:pic>
        <p:nvPicPr>
          <p:cNvPr id="139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32629" y="2651440"/>
            <a:ext cx="3111821" cy="4445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565039" y="7398838"/>
            <a:ext cx="3293711" cy="22023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Un po’ di biografia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 po’ di biografia…</a:t>
            </a:r>
          </a:p>
        </p:txBody>
      </p:sp>
      <p:sp>
        <p:nvSpPr>
          <p:cNvPr id="143" name="Frequentò scuole eccellenti e fu allievo altrettanto eccellente, sebbene lui stesso disse di non avere mai prodotto nulla di speciale…"/>
          <p:cNvSpPr txBox="1"/>
          <p:nvPr>
            <p:ph type="body" idx="1"/>
          </p:nvPr>
        </p:nvSpPr>
        <p:spPr>
          <a:xfrm>
            <a:off x="800100" y="1689100"/>
            <a:ext cx="11402318" cy="5969000"/>
          </a:xfrm>
          <a:prstGeom prst="rect">
            <a:avLst/>
          </a:prstGeom>
        </p:spPr>
        <p:txBody>
          <a:bodyPr/>
          <a:lstStyle/>
          <a:p>
            <a:pPr marL="400050" indent="-400050" algn="just" defTabSz="525779">
              <a:spcBef>
                <a:spcPts val="2800"/>
              </a:spcBef>
              <a:defRPr sz="3239">
                <a:effectLst>
                  <a:outerShdw sx="100000" sy="100000" kx="0" ky="0" algn="b" rotWithShape="0" blurRad="22860" dist="2286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Frequentò scuole eccellenti e fu allievo altrettanto eccellente, sebbene lui stesso disse di non avere mai prodotto nulla di speciale</a:t>
            </a:r>
          </a:p>
          <a:p>
            <a:pPr marL="400050" indent="-400050" algn="just" defTabSz="525779">
              <a:spcBef>
                <a:spcPts val="2800"/>
              </a:spcBef>
              <a:defRPr sz="3239">
                <a:effectLst>
                  <a:outerShdw sx="100000" sy="100000" kx="0" ky="0" algn="b" rotWithShape="0" blurRad="22860" dist="2286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Alle “superiori” si avvicina alla fisica e all’astronomia perché “davano speranza di comprendere da dove veniamo e perché siamo qui”</a:t>
            </a:r>
          </a:p>
          <a:p>
            <a:pPr marL="400050" indent="-400050" algn="just" defTabSz="525779">
              <a:spcBef>
                <a:spcPts val="2800"/>
              </a:spcBef>
              <a:defRPr sz="3239">
                <a:effectLst>
                  <a:outerShdw sx="100000" sy="100000" kx="0" ky="0" algn="b" rotWithShape="0" blurRad="22860" dist="2286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Nel 1959 ottenne l’ingresso ad Oxford (fisica) all’età di 17 anni! La sua giovane età non rese però le cose molto facili all’inizio…</a:t>
            </a:r>
          </a:p>
        </p:txBody>
      </p:sp>
      <p:pic>
        <p:nvPicPr>
          <p:cNvPr id="144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11198" y="7124700"/>
            <a:ext cx="4544509" cy="25449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46500" y="7118350"/>
            <a:ext cx="3638897" cy="2544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Un po’ di biografia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 po’ di biografia…</a:t>
            </a:r>
          </a:p>
        </p:txBody>
      </p:sp>
      <p:sp>
        <p:nvSpPr>
          <p:cNvPr id="148" name="Dopo la laurea, nel 1962, passò a Cambridge e chiese di lavorare in cosmologia con Fred Hoyle…"/>
          <p:cNvSpPr txBox="1"/>
          <p:nvPr>
            <p:ph type="body" idx="1"/>
          </p:nvPr>
        </p:nvSpPr>
        <p:spPr>
          <a:xfrm>
            <a:off x="800100" y="1689100"/>
            <a:ext cx="11402318" cy="4917927"/>
          </a:xfrm>
          <a:prstGeom prst="rect">
            <a:avLst/>
          </a:prstGeom>
        </p:spPr>
        <p:txBody>
          <a:bodyPr/>
          <a:lstStyle/>
          <a:p>
            <a:pPr marL="360045" indent="-360045" algn="just" defTabSz="473201">
              <a:spcBef>
                <a:spcPts val="2500"/>
              </a:spcBef>
              <a:defRPr sz="2916">
                <a:effectLst>
                  <a:outerShdw sx="100000" sy="100000" kx="0" ky="0" algn="b" rotWithShape="0" blurRad="20574" dist="2057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Dopo la laurea, nel 1962, passò a Cambridge e chiese di lavorare in cosmologia con Fred Hoyle</a:t>
            </a:r>
          </a:p>
          <a:p>
            <a:pPr marL="360045" indent="-360045" algn="just" defTabSz="473201">
              <a:spcBef>
                <a:spcPts val="2500"/>
              </a:spcBef>
              <a:defRPr sz="2916">
                <a:effectLst>
                  <a:outerShdw sx="100000" sy="100000" kx="0" ky="0" algn="b" rotWithShape="0" blurRad="20574" dist="2057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Ed arrivò purtroppo anche la diagnosi della sua malattia ai “motoneuroni” (in effetti SLA, sclerosi laterale amiotrofica). </a:t>
            </a:r>
          </a:p>
          <a:p>
            <a:pPr marL="360045" indent="-360045" algn="just" defTabSz="473201">
              <a:spcBef>
                <a:spcPts val="2500"/>
              </a:spcBef>
              <a:defRPr sz="2916">
                <a:effectLst>
                  <a:outerShdw sx="100000" sy="100000" kx="0" ky="0" algn="b" rotWithShape="0" blurRad="20574" dist="20574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Come disse in seguito: “quando si ha di fronte la possibilità di una morte prematura, ci si rende conto che la vita vale la pena di essere vissuta e che ci sono innumerevoli cose che si vogliono fare”</a:t>
            </a:r>
          </a:p>
        </p:txBody>
      </p:sp>
      <p:pic>
        <p:nvPicPr>
          <p:cNvPr id="149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4691" y="6614897"/>
            <a:ext cx="5009109" cy="28148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Un po’ di biografia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 po’ di biografia…</a:t>
            </a:r>
          </a:p>
        </p:txBody>
      </p:sp>
      <p:sp>
        <p:nvSpPr>
          <p:cNvPr id="152" name="Nel 1965 sposa Jane Wilde, dalla quale ebbe tre figli.…"/>
          <p:cNvSpPr txBox="1"/>
          <p:nvPr>
            <p:ph type="body" sz="half" idx="1"/>
          </p:nvPr>
        </p:nvSpPr>
        <p:spPr>
          <a:xfrm>
            <a:off x="825500" y="1892300"/>
            <a:ext cx="7243565" cy="4917927"/>
          </a:xfrm>
          <a:prstGeom prst="rect">
            <a:avLst/>
          </a:prstGeom>
        </p:spPr>
        <p:txBody>
          <a:bodyPr/>
          <a:lstStyle/>
          <a:p>
            <a:pPr marL="431165" indent="-431165" algn="just" defTabSz="566674">
              <a:spcBef>
                <a:spcPts val="3100"/>
              </a:spcBef>
              <a:defRPr sz="3492">
                <a:effectLst>
                  <a:outerShdw sx="100000" sy="100000" kx="0" ky="0" algn="b" rotWithShape="0" blurRad="24638" dist="2463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Nel 1965 sposa Jane Wilde, dalla quale ebbe tre figli.</a:t>
            </a:r>
          </a:p>
          <a:p>
            <a:pPr marL="431165" indent="-431165" algn="just" defTabSz="566674">
              <a:spcBef>
                <a:spcPts val="3100"/>
              </a:spcBef>
              <a:defRPr sz="3492">
                <a:effectLst>
                  <a:outerShdw sx="100000" sy="100000" kx="0" ky="0" algn="b" rotWithShape="0" blurRad="24638" dist="2463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Nel 1974 fu eletto, giovanissimo, “fellow” della “Royal Society”</a:t>
            </a:r>
          </a:p>
          <a:p>
            <a:pPr marL="431165" indent="-431165" algn="just" defTabSz="566674">
              <a:spcBef>
                <a:spcPts val="3100"/>
              </a:spcBef>
              <a:defRPr sz="3492">
                <a:effectLst>
                  <a:outerShdw sx="100000" sy="100000" kx="0" ky="0" algn="b" rotWithShape="0" blurRad="24638" dist="24638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Invitato da Kip Thorne si trasferisce in California</a:t>
            </a:r>
          </a:p>
        </p:txBody>
      </p:sp>
      <p:pic>
        <p:nvPicPr>
          <p:cNvPr id="153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rcRect l="0" t="0" r="51576" b="689"/>
          <a:stretch>
            <a:fillRect/>
          </a:stretch>
        </p:blipFill>
        <p:spPr>
          <a:xfrm>
            <a:off x="8506207" y="2178050"/>
            <a:ext cx="4304855" cy="5713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3518" y="6641703"/>
            <a:ext cx="3858595" cy="29010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magine" descr="Immagin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71950" y="6654800"/>
            <a:ext cx="4234421" cy="29010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Un po’ di biografia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 po’ di biografia…</a:t>
            </a:r>
          </a:p>
        </p:txBody>
      </p:sp>
      <p:sp>
        <p:nvSpPr>
          <p:cNvPr id="158" name="Quando gli venne proposta la medaglia Pio XI per le scienze disse che: “in un primo momento ebbe l’impulso di rifiutarla per l’indignazione, ma poi dovetti ammettere che il Vaticano aveva sostanzialmente cambiato idea su Galileo”…"/>
          <p:cNvSpPr txBox="1"/>
          <p:nvPr>
            <p:ph type="body" sz="half" idx="1"/>
          </p:nvPr>
        </p:nvSpPr>
        <p:spPr>
          <a:xfrm>
            <a:off x="635000" y="2857500"/>
            <a:ext cx="5843935" cy="4917927"/>
          </a:xfrm>
          <a:prstGeom prst="rect">
            <a:avLst/>
          </a:prstGeom>
        </p:spPr>
        <p:txBody>
          <a:bodyPr/>
          <a:lstStyle/>
          <a:p>
            <a:pPr marL="288925" indent="-288925" algn="just" defTabSz="379729">
              <a:spcBef>
                <a:spcPts val="2000"/>
              </a:spcBef>
              <a:defRPr sz="2340">
                <a:effectLst>
                  <a:outerShdw sx="100000" sy="100000" kx="0" ky="0" algn="b" rotWithShape="0" blurRad="16510" dist="1651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Quando gli venne proposta la medaglia Pio XI per le scienze disse che: “in un primo momento ebbe l’impulso di rifiutarla per l’indignazione, ma poi dovetti ammettere che il Vaticano aveva sostanzialmente cambiato idea su Galileo”</a:t>
            </a:r>
          </a:p>
          <a:p>
            <a:pPr marL="288925" indent="-288925" algn="just" defTabSz="379729">
              <a:spcBef>
                <a:spcPts val="2000"/>
              </a:spcBef>
              <a:defRPr sz="2340">
                <a:effectLst>
                  <a:outerShdw sx="100000" sy="100000" kx="0" ky="0" algn="b" rotWithShape="0" blurRad="16510" dist="16510" dir="5520000">
                    <a:srgbClr val="FFFFFF">
                      <a:alpha val="71999"/>
                    </a:srgbClr>
                  </a:outerShdw>
                </a:effectLst>
              </a:defRPr>
            </a:pPr>
            <a:r>
              <a:t>Nel 1979 al ritorno in Gran Bretagna ottiene la cattedra lucasiana di matematica. Quella che fu di Isaac Newton e di Paul Dirac.</a:t>
            </a:r>
          </a:p>
        </p:txBody>
      </p:sp>
      <p:pic>
        <p:nvPicPr>
          <p:cNvPr id="159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rcRect l="1910" t="0" r="1901" b="0"/>
          <a:stretch>
            <a:fillRect/>
          </a:stretch>
        </p:blipFill>
        <p:spPr>
          <a:xfrm>
            <a:off x="6716512" y="3130550"/>
            <a:ext cx="6105279" cy="41785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01178" y="7527757"/>
            <a:ext cx="2985814" cy="1990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Qualche immagine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Qualche immagine…</a:t>
            </a:r>
          </a:p>
        </p:txBody>
      </p:sp>
      <p:sp>
        <p:nvSpPr>
          <p:cNvPr id="163" name="Discutendo le teorie sull’origine dell’universo a Berkeley, nel 2007"/>
          <p:cNvSpPr txBox="1"/>
          <p:nvPr>
            <p:ph type="body" sz="quarter" idx="1"/>
          </p:nvPr>
        </p:nvSpPr>
        <p:spPr>
          <a:xfrm>
            <a:off x="6531129" y="7216674"/>
            <a:ext cx="5925627" cy="911913"/>
          </a:xfrm>
          <a:prstGeom prst="rect">
            <a:avLst/>
          </a:prstGeom>
        </p:spPr>
        <p:txBody>
          <a:bodyPr/>
          <a:lstStyle>
            <a:lvl1pPr marL="0" indent="0" algn="just" defTabSz="379729">
              <a:spcBef>
                <a:spcPts val="2000"/>
              </a:spcBef>
              <a:buSzTx/>
              <a:buNone/>
              <a:defRPr sz="2340">
                <a:effectLst>
                  <a:outerShdw sx="100000" sy="100000" kx="0" ky="0" algn="b" rotWithShape="0" blurRad="16510" dist="16510" dir="552000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pPr/>
            <a:r>
              <a:t>Discutendo le teorie sull’origine dell’universo a Berkeley, nel 2007</a:t>
            </a:r>
          </a:p>
        </p:txBody>
      </p:sp>
      <p:pic>
        <p:nvPicPr>
          <p:cNvPr id="164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06464" y="2562721"/>
            <a:ext cx="6974957" cy="395041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magine" descr="Immagin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779" y="2563217"/>
            <a:ext cx="5925627" cy="3950418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Con la figlia Lucy durante una presentazione a Washington nel 2008"/>
          <p:cNvSpPr txBox="1"/>
          <p:nvPr/>
        </p:nvSpPr>
        <p:spPr>
          <a:xfrm>
            <a:off x="533400" y="7086600"/>
            <a:ext cx="5742335" cy="1172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just" defTabSz="414781">
              <a:spcBef>
                <a:spcPts val="2200"/>
              </a:spcBef>
              <a:defRPr i="0" sz="2556">
                <a:effectLst>
                  <a:outerShdw sx="100000" sy="100000" kx="0" ky="0" algn="b" rotWithShape="0" blurRad="18034" dist="18034" dir="5520000">
                    <a:srgbClr val="FFFFFF">
                      <a:alpha val="71999"/>
                    </a:srgbClr>
                  </a:outerShdw>
                </a:effectLst>
              </a:defRPr>
            </a:lvl1pPr>
          </a:lstStyle>
          <a:p>
            <a:pPr/>
            <a:r>
              <a:t>Con la figlia Lucy durante una presentazione a Washington nel 2008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ripple/>
      </p:transition>
    </mc:Choice>
    <mc:Fallback>
      <p:transition spd="med">
        <p:fade/>
      </p:transition>
    </mc:Fallback>
  </mc:AlternateContent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4.png"/></Relationships>

</file>

<file path=ppt/theme/theme1.xml><?xml version="1.0" encoding="utf-8"?>
<a:theme xmlns:a="http://schemas.openxmlformats.org/drawingml/2006/main" xmlns:r="http://schemas.openxmlformats.org/officeDocument/2006/relationships" name="New_Template5">
  <a:themeElements>
    <a:clrScheme name="New_Template5">
      <a:dk1>
        <a:srgbClr val="5E524C"/>
      </a:dk1>
      <a:lt1>
        <a:srgbClr val="12455E"/>
      </a:lt1>
      <a:dk2>
        <a:srgbClr val="615E5A"/>
      </a:dk2>
      <a:lt2>
        <a:srgbClr val="C8C1B8"/>
      </a:lt2>
      <a:accent1>
        <a:srgbClr val="899DBD"/>
      </a:accent1>
      <a:accent2>
        <a:srgbClr val="74A198"/>
      </a:accent2>
      <a:accent3>
        <a:srgbClr val="8A9759"/>
      </a:accent3>
      <a:accent4>
        <a:srgbClr val="CBA466"/>
      </a:accent4>
      <a:accent5>
        <a:srgbClr val="BB7B3F"/>
      </a:accent5>
      <a:accent6>
        <a:srgbClr val="BA6C5B"/>
      </a:accent6>
      <a:hlink>
        <a:srgbClr val="0000FF"/>
      </a:hlink>
      <a:folHlink>
        <a:srgbClr val="FF00FF"/>
      </a:folHlink>
    </a:clrScheme>
    <a:fontScheme name="New_Template5">
      <a:majorFont>
        <a:latin typeface="Avenir Next"/>
        <a:ea typeface="Avenir Next"/>
        <a:cs typeface="Avenir Next"/>
      </a:majorFont>
      <a:minorFont>
        <a:latin typeface="Avenir Next"/>
        <a:ea typeface="Avenir Next"/>
        <a:cs typeface="Avenir Next"/>
      </a:minorFont>
    </a:fontScheme>
    <a:fmtScheme name="New_Template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760000">
            <a:srgbClr val="FFFFFF">
              <a:alpha val="3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E3B39"/>
            </a:solidFill>
            <a:effectLst>
              <a:outerShdw sx="100000" sy="100000" kx="0" ky="0" algn="b" rotWithShape="0" blurRad="25400" dist="12700" dir="4920000">
                <a:srgbClr val="FFFFFF">
                  <a:alpha val="50000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575451">
              <a:alpha val="90000"/>
            </a:srgbClr>
          </a:solidFill>
          <a:prstDash val="solid"/>
          <a:miter lim="400000"/>
        </a:ln>
        <a:effectLst>
          <a:outerShdw sx="100000" sy="100000" kx="0" ky="0" algn="b" rotWithShape="0" blurRad="25400" dist="25400" dir="5520000">
            <a:srgbClr val="FFFFFF">
              <a:alpha val="72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3200" u="none" kumimoji="0" normalizeH="0">
            <a:ln>
              <a:noFill/>
            </a:ln>
            <a:solidFill>
              <a:srgbClr val="5E524C"/>
            </a:solidFill>
            <a:effectLst>
              <a:outerShdw sx="100000" sy="100000" kx="0" ky="0" algn="b" rotWithShape="0" blurRad="25400" dist="25400" dir="5520000">
                <a:srgbClr val="FFFFFF">
                  <a:alpha val="71999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5">
  <a:themeElements>
    <a:clrScheme name="New_Template5">
      <a:dk1>
        <a:srgbClr val="000000"/>
      </a:dk1>
      <a:lt1>
        <a:srgbClr val="FFFFFF"/>
      </a:lt1>
      <a:dk2>
        <a:srgbClr val="615E5A"/>
      </a:dk2>
      <a:lt2>
        <a:srgbClr val="C8C1B8"/>
      </a:lt2>
      <a:accent1>
        <a:srgbClr val="899DBD"/>
      </a:accent1>
      <a:accent2>
        <a:srgbClr val="74A198"/>
      </a:accent2>
      <a:accent3>
        <a:srgbClr val="8A9759"/>
      </a:accent3>
      <a:accent4>
        <a:srgbClr val="CBA466"/>
      </a:accent4>
      <a:accent5>
        <a:srgbClr val="BB7B3F"/>
      </a:accent5>
      <a:accent6>
        <a:srgbClr val="BA6C5B"/>
      </a:accent6>
      <a:hlink>
        <a:srgbClr val="0000FF"/>
      </a:hlink>
      <a:folHlink>
        <a:srgbClr val="FF00FF"/>
      </a:folHlink>
    </a:clrScheme>
    <a:fontScheme name="New_Template5">
      <a:majorFont>
        <a:latin typeface="Avenir Next"/>
        <a:ea typeface="Avenir Next"/>
        <a:cs typeface="Avenir Next"/>
      </a:majorFont>
      <a:minorFont>
        <a:latin typeface="Avenir Next"/>
        <a:ea typeface="Avenir Next"/>
        <a:cs typeface="Avenir Next"/>
      </a:minorFont>
    </a:fontScheme>
    <a:fmtScheme name="New_Template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760000">
              <a:srgbClr val="FFFFFF">
                <a:alpha val="3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760000">
            <a:srgbClr val="FFFFFF">
              <a:alpha val="3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3E3B39"/>
            </a:solidFill>
            <a:effectLst>
              <a:outerShdw sx="100000" sy="100000" kx="0" ky="0" algn="b" rotWithShape="0" blurRad="25400" dist="12700" dir="4920000">
                <a:srgbClr val="FFFFFF">
                  <a:alpha val="50000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575451">
              <a:alpha val="90000"/>
            </a:srgbClr>
          </a:solidFill>
          <a:prstDash val="solid"/>
          <a:miter lim="400000"/>
        </a:ln>
        <a:effectLst>
          <a:outerShdw sx="100000" sy="100000" kx="0" ky="0" algn="b" rotWithShape="0" blurRad="25400" dist="25400" dir="5520000">
            <a:srgbClr val="FFFFFF">
              <a:alpha val="72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1" spc="0" strike="noStrike" sz="3200" u="none" kumimoji="0" normalizeH="0">
            <a:ln>
              <a:noFill/>
            </a:ln>
            <a:solidFill>
              <a:srgbClr val="5E524C"/>
            </a:solidFill>
            <a:effectLst>
              <a:outerShdw sx="100000" sy="100000" kx="0" ky="0" algn="b" rotWithShape="0" blurRad="25400" dist="25400" dir="5520000">
                <a:srgbClr val="FFFFFF">
                  <a:alpha val="71999"/>
                </a:srgbClr>
              </a:outerShdw>
            </a:effectLst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