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36" r:id="rId2"/>
    <p:sldId id="1006" r:id="rId3"/>
    <p:sldId id="1007" r:id="rId4"/>
    <p:sldId id="1008" r:id="rId5"/>
    <p:sldId id="1009" r:id="rId6"/>
    <p:sldId id="1010" r:id="rId7"/>
    <p:sldId id="1011" r:id="rId8"/>
    <p:sldId id="1012" r:id="rId9"/>
    <p:sldId id="1013" r:id="rId10"/>
    <p:sldId id="1014" r:id="rId11"/>
    <p:sldId id="1015" r:id="rId12"/>
    <p:sldId id="1020" r:id="rId13"/>
    <p:sldId id="1016" r:id="rId14"/>
    <p:sldId id="1017" r:id="rId15"/>
    <p:sldId id="1018" r:id="rId16"/>
    <p:sldId id="1019" r:id="rId17"/>
    <p:sldId id="1021" r:id="rId18"/>
  </p:sldIdLst>
  <p:sldSz cx="10668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CDBD7"/>
    <a:srgbClr val="000000"/>
    <a:srgbClr val="FF0000"/>
    <a:srgbClr val="00FFFF"/>
    <a:srgbClr val="000099"/>
    <a:srgbClr val="FFFF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0" y="-408"/>
      </p:cViewPr>
      <p:guideLst>
        <p:guide orient="horz" pos="2160"/>
        <p:guide pos="336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5E710A6-4D42-A14B-950D-1034CA4343C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95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742950"/>
            <a:ext cx="57927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4865DFB3-EDA5-7245-866A-7ED37E68855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3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10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15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16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17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6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7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9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30425"/>
            <a:ext cx="9067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9659-D34D-214C-88D5-3FF5F1A3343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A574-8401-BC47-B5F0-398FB282AB8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950" y="609600"/>
            <a:ext cx="2266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609600"/>
            <a:ext cx="6648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7123-BA42-0448-9DCC-F9E7F5A695D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9A63-F2F8-6F49-A8AD-0CF92559BD2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4406900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63" y="2906713"/>
            <a:ext cx="9067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7CC9-9443-4845-B36D-DCAFBB93460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EC4C-8E57-3B46-9B7D-B0A43D3FC3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FAC2-202E-E541-BD29-A2CCCC30764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13E5-BF40-EA40-9E50-827E14213B2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BD26-C052-3747-B430-60C2B35C69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3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363" y="273050"/>
            <a:ext cx="59642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35099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87F2-1A38-4B4A-8FFB-D896B05ED38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5E8A-B3AF-024F-B5F1-3E677792B0F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6096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9812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2484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AAB28CA0-1D3F-B440-B735-113B1632114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9pPr>
    </p:titleStyle>
    <p:bodyStyle>
      <a:lvl1pPr marL="376238" indent="-376238" algn="l" defTabSz="10017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814388" indent="-312738" algn="l" defTabSz="10017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pitchFamily="26" charset="-128"/>
        </a:defRPr>
      </a:lvl2pPr>
      <a:lvl3pPr marL="1252538" indent="-250825" algn="l" defTabSz="10017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754188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254250" indent="-250825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7114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6pPr>
      <a:lvl7pPr marL="31686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7pPr>
      <a:lvl8pPr marL="36258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8pPr>
      <a:lvl9pPr marL="40830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536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066800" cy="10588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1447800" cy="822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9982200" cy="15240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ctr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3600" dirty="0" err="1" smtClean="0">
                <a:solidFill>
                  <a:srgbClr val="000090"/>
                </a:solidFill>
                <a:latin typeface="Palatino" charset="0"/>
                <a:ea typeface="Tahoma" charset="0"/>
              </a:rPr>
              <a:t>È</a:t>
            </a:r>
            <a:r>
              <a:rPr lang="en-GB" sz="3600" dirty="0" smtClean="0">
                <a:solidFill>
                  <a:srgbClr val="000090"/>
                </a:solidFill>
                <a:latin typeface="Palatino" charset="0"/>
                <a:ea typeface="Tahoma" charset="0"/>
              </a:rPr>
              <a:t> la fine del </a:t>
            </a:r>
            <a:r>
              <a:rPr lang="en-GB" sz="3600" dirty="0" err="1" smtClean="0">
                <a:solidFill>
                  <a:srgbClr val="000090"/>
                </a:solidFill>
                <a:latin typeface="Palatino" charset="0"/>
                <a:ea typeface="Tahoma" charset="0"/>
              </a:rPr>
              <a:t>mondo</a:t>
            </a:r>
            <a:r>
              <a:rPr lang="en-GB" sz="3600" dirty="0" smtClean="0">
                <a:solidFill>
                  <a:srgbClr val="000090"/>
                </a:solidFill>
                <a:latin typeface="Palatino" charset="0"/>
                <a:ea typeface="Tahoma" charset="0"/>
              </a:rPr>
              <a:t>?</a:t>
            </a: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0" y="45720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>
                <a:solidFill>
                  <a:srgbClr val="000090"/>
                </a:solidFill>
                <a:latin typeface="Palatino" charset="0"/>
                <a:cs typeface="Tahoma" charset="0"/>
              </a:rPr>
              <a:t>INAF - Osservatorio Astronomico di Brera</a:t>
            </a:r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228600" y="40386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>
                <a:solidFill>
                  <a:srgbClr val="000090"/>
                </a:solidFill>
                <a:latin typeface="Palatino" charset="0"/>
                <a:cs typeface="Tahoma" charset="0"/>
              </a:rPr>
              <a:t>Stefano Covino</a:t>
            </a:r>
            <a:endParaRPr lang="en-US" sz="2000">
              <a:solidFill>
                <a:srgbClr val="000090"/>
              </a:solidFill>
              <a:latin typeface="Palatino" charset="0"/>
              <a:cs typeface="Tahoma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000">
                <a:solidFill>
                  <a:srgbClr val="000090"/>
                </a:solidFill>
                <a:latin typeface="Tahoma" charset="0"/>
              </a:rPr>
              <a:t> </a:t>
            </a: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2438400" y="59436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000090"/>
                </a:solidFill>
                <a:latin typeface="Palatino" charset="0"/>
                <a:cs typeface="Tahoma" charset="0"/>
              </a:rPr>
              <a:t>Agrate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 err="1">
                <a:solidFill>
                  <a:srgbClr val="000090"/>
                </a:solidFill>
                <a:latin typeface="Palatino" charset="0"/>
                <a:cs typeface="Tahoma" charset="0"/>
              </a:rPr>
              <a:t>Brianza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 – </a:t>
            </a:r>
            <a:r>
              <a:rPr lang="en-US" sz="2000" dirty="0" err="1">
                <a:solidFill>
                  <a:srgbClr val="000090"/>
                </a:solidFill>
                <a:latin typeface="Palatino" charset="0"/>
                <a:cs typeface="Tahoma" charset="0"/>
              </a:rPr>
              <a:t>Venerdì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10 </a:t>
            </a: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febbraio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2012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90"/>
                </a:solidFill>
                <a:latin typeface="Tahoma" charset="0"/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792" y="2060848"/>
            <a:ext cx="35433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3839">
        <p14:ripple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5448" y="1916832"/>
            <a:ext cx="1000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Distinguiamo, però, la fine dell’umanità dalla fine della terra, ed a sua volta la fine del nostro pianeta dalla fine dell’universo…</a:t>
            </a:r>
            <a:endParaRPr lang="it-IT" dirty="0">
              <a:latin typeface="Cooper Black"/>
              <a:cs typeface="Cooper Black"/>
            </a:endParaRPr>
          </a:p>
          <a:p>
            <a:pPr algn="just"/>
            <a:endParaRPr lang="it-IT" dirty="0">
              <a:latin typeface="Cooper Black"/>
              <a:cs typeface="Cooper Black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456" y="260648"/>
            <a:ext cx="98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Tuttavia, dal punto di vista scientifico, il mondo “prima o poi” senz’altro finirà…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10" name="Immagine 9" descr="fine-del-mond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2" y="3429000"/>
            <a:ext cx="4392488" cy="30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10297">
        <p14:ripple/>
      </p:transition>
    </mc:Choice>
    <mc:Fallback xmlns="">
      <p:transition xmlns:p14="http://schemas.microsoft.com/office/powerpoint/2010/main" spd="slow" advTm="101029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5448" y="476782"/>
            <a:ext cx="453650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L’uomo non esiste da sempre su questo pianeta… il genere </a:t>
            </a:r>
            <a:r>
              <a:rPr lang="it-IT" i="1" dirty="0" smtClean="0">
                <a:latin typeface="Cooper Black"/>
                <a:cs typeface="Cooper Black"/>
              </a:rPr>
              <a:t>Homo</a:t>
            </a:r>
            <a:r>
              <a:rPr lang="it-IT" dirty="0" smtClean="0">
                <a:latin typeface="Cooper Black"/>
                <a:cs typeface="Cooper Black"/>
              </a:rPr>
              <a:t> compare infatti circa 2-2,5 milioni di anni fa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La storia evolutiva è complessa, però in linea generale si osserva che la durata di una specie è dell’ordine di qualche milione di anni.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E plausibile/possibile che anche per la nostra specie questo accadrà.</a:t>
            </a:r>
            <a:endParaRPr lang="it-IT" dirty="0">
              <a:latin typeface="Cooper Black"/>
              <a:cs typeface="Cooper Black"/>
            </a:endParaRPr>
          </a:p>
          <a:p>
            <a:pPr algn="just"/>
            <a:endParaRPr lang="it-IT" dirty="0">
              <a:latin typeface="Cooper Black"/>
              <a:cs typeface="Cooper Black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30144" y="1886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L’umanità!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992" y="908720"/>
            <a:ext cx="5080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83355">
        <p14:ripple/>
      </p:transition>
    </mc:Choice>
    <mc:Fallback xmlns="">
      <p:transition xmlns:p14="http://schemas.microsoft.com/office/powerpoint/2010/main" spd="slow" advTm="4833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5448" y="476782"/>
            <a:ext cx="1015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Le cause possono essere varie, da catastrofi naturali a fenomeni biologici (epidemie, ecc.), sebbene il processo evolutivo sia a sua volta influenzato dall’attività umana generando un rapporto di causa /effetto non facile da modellare.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16" y="2420888"/>
            <a:ext cx="2966119" cy="19636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56" y="2852936"/>
            <a:ext cx="3600400" cy="20252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880" y="4365104"/>
            <a:ext cx="2980644" cy="22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7872">
        <p14:ripple/>
      </p:transition>
    </mc:Choice>
    <mc:Fallback xmlns="">
      <p:transition xmlns:p14="http://schemas.microsoft.com/office/powerpoint/2010/main" spd="slow" advTm="55787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5448" y="1340768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Eventi distruttivi in grado di provocare estinzioni di massa sono senz’altro possibili ed anzi sono accaduti durante la storia della terra.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Una distruzione del pianeta nel suo complesso però appare improbabile.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9464" y="3326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Il pianeta Terra!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48" y="5157192"/>
            <a:ext cx="1925340" cy="13804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048" y="260648"/>
            <a:ext cx="4536504" cy="62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6087">
        <p14:ripple/>
      </p:transition>
    </mc:Choice>
    <mc:Fallback xmlns="">
      <p:transition xmlns:p14="http://schemas.microsoft.com/office/powerpoint/2010/main" spd="slow" advTm="13608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5448" y="404664"/>
            <a:ext cx="10009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Accadrà invece senza dubbio, sebbene su un arco temporale estremamente lungo, che il nostro pianeta verrà distrutto a causa dell’evoluzione del nostro Sole.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Fra 3-4 miliardi di anni (la Terra esiste da circa 5)</a:t>
            </a:r>
            <a:r>
              <a:rPr lang="it-IT" dirty="0">
                <a:latin typeface="Cooper Black"/>
                <a:cs typeface="Cooper Black"/>
              </a:rPr>
              <a:t> </a:t>
            </a:r>
            <a:r>
              <a:rPr lang="it-IT" dirty="0" smtClean="0">
                <a:latin typeface="Cooper Black"/>
                <a:cs typeface="Cooper Black"/>
              </a:rPr>
              <a:t>il Sole diventerà  una gigante rossa. Ma già prima di allora la Terra sarà diventata inabitabile a causa dell’aumentato calore. 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Ed alla fine verrà inglobata negli strati esterni della nostra stella.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792" y="4005064"/>
            <a:ext cx="4719960" cy="26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8906">
        <p14:ripple/>
      </p:transition>
    </mc:Choice>
    <mc:Fallback xmlns="">
      <p:transition xmlns:p14="http://schemas.microsoft.com/office/powerpoint/2010/main" spd="slow" advTm="22890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440" y="1124744"/>
            <a:ext cx="410445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Qui andiamo però verso orizzonti incerti. Il destino ultimo del nostro universo non è ancora prevedibile con certezza.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 Dipende da vari fattori. Le ultime scoperte nel settore (energia oscura, possibili moti-superluminali, ecc.) rendono il tutto ancora più vago.</a:t>
            </a:r>
            <a:endParaRPr lang="it-IT" dirty="0">
              <a:latin typeface="Cooper Black"/>
              <a:cs typeface="Cooper Black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9464" y="3326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L’Universo!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20" y="1340768"/>
            <a:ext cx="58324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2007">
        <p14:ripple/>
      </p:transition>
    </mc:Choice>
    <mc:Fallback xmlns="">
      <p:transition xmlns:p14="http://schemas.microsoft.com/office/powerpoint/2010/main" spd="slow" advTm="9200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440" y="332656"/>
            <a:ext cx="97210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A grandi linee ci sono tre scenari anche se non siamo ora in grado di predire quali sia quello corretto: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0" y="1484784"/>
            <a:ext cx="876803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5740">
        <p14:ripple/>
      </p:transition>
    </mc:Choice>
    <mc:Fallback xmlns="">
      <p:transition xmlns:p14="http://schemas.microsoft.com/office/powerpoint/2010/main" spd="slow" advTm="26574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4" name="Immagine 3" descr="DSCF00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8" y="260648"/>
            <a:ext cx="7494240" cy="56206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57736" y="60932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Grazie per l’attenzione!</a:t>
            </a:r>
            <a:endParaRPr lang="it-IT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566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5784">
        <p14:ripple/>
      </p:transition>
    </mc:Choice>
    <mc:Fallback xmlns="">
      <p:transition xmlns:p14="http://schemas.microsoft.com/office/powerpoint/2010/main" spd="slow" advTm="68578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0648"/>
            <a:ext cx="5080000" cy="635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9424" y="234888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Il tema è ricorrente nell’immaginario collettivo…</a:t>
            </a:r>
          </a:p>
          <a:p>
            <a:pPr algn="just"/>
            <a:endParaRPr lang="it-IT" sz="2800" dirty="0">
              <a:latin typeface="Cooper Black"/>
              <a:cs typeface="Cooper Black"/>
            </a:endParaRPr>
          </a:p>
          <a:p>
            <a:pPr algn="ctr"/>
            <a:r>
              <a:rPr lang="it-IT" dirty="0" smtClean="0">
                <a:latin typeface="Cooper Black"/>
                <a:cs typeface="Cooper Black"/>
              </a:rPr>
              <a:t>De Sica (1961)</a:t>
            </a:r>
            <a:endParaRPr lang="it-IT" dirty="0">
              <a:latin typeface="Cooper Black"/>
              <a:cs typeface="Cooper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>
      <p:transition xmlns:p14="http://schemas.microsoft.com/office/powerpoint/2010/main"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7456" y="260648"/>
            <a:ext cx="98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E, come sapete, i Maya hanno previsto la fine del mondo il 21 dicembre 2012!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656" y="1628800"/>
            <a:ext cx="6611888" cy="49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3841">
        <p14:ripple/>
      </p:transition>
    </mc:Choice>
    <mc:Fallback xmlns="">
      <p:transition xmlns:p14="http://schemas.microsoft.com/office/powerpoint/2010/main" spd="slow" advTm="34384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7456" y="260648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Vediamo un po’ di capire cosa accade…</a:t>
            </a:r>
            <a:endParaRPr lang="it-IT" dirty="0">
              <a:latin typeface="Cooper Black"/>
              <a:cs typeface="Cooper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456" y="1700808"/>
            <a:ext cx="986509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Il 21 dicembre del 2012 abbiamo la fine di uno dei cicli  (</a:t>
            </a:r>
            <a:r>
              <a:rPr lang="it-IT" i="1" dirty="0" err="1" smtClean="0">
                <a:latin typeface="Cooper Black"/>
                <a:cs typeface="Cooper Black"/>
              </a:rPr>
              <a:t>b’ak’tun</a:t>
            </a:r>
            <a:r>
              <a:rPr lang="it-IT" dirty="0" smtClean="0">
                <a:latin typeface="Cooper Black"/>
                <a:cs typeface="Cooper Black"/>
              </a:rPr>
              <a:t>) del calendario Maya.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I Maya, come molte culture mesoamericane, utilizzavano tre diversi calendari:  uno era a scopo religioso, della durata di 260 giorni, ed uno solare per scopi civili di 365 giorni. Questi due combinati insieme costruivano un ciclo di circa 52 anni.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C’era quindi un ulteriore calendario che misurava il tempo dalla formazione del mondo, avvenuta secondo la mitologia Maya l’11 agosto 3114 a.C.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84" y="188640"/>
            <a:ext cx="1387872" cy="13392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144" y="5517232"/>
            <a:ext cx="1584176" cy="11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8195">
        <p14:ripple/>
      </p:transition>
    </mc:Choice>
    <mc:Fallback xmlns="">
      <p:transition xmlns:p14="http://schemas.microsoft.com/office/powerpoint/2010/main" spd="slow" advTm="17819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9464" y="332656"/>
            <a:ext cx="9865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Quest’ultimo calendario, detto del </a:t>
            </a:r>
            <a:r>
              <a:rPr lang="it-IT" i="1" dirty="0" smtClean="0">
                <a:latin typeface="Cooper Black"/>
                <a:cs typeface="Cooper Black"/>
              </a:rPr>
              <a:t>Lungo Computo</a:t>
            </a:r>
            <a:r>
              <a:rPr lang="it-IT" dirty="0" smtClean="0">
                <a:latin typeface="Cooper Black"/>
                <a:cs typeface="Cooper Black"/>
              </a:rPr>
              <a:t>, era suddiviso in cicli di 144000 giorni (i </a:t>
            </a:r>
            <a:r>
              <a:rPr lang="it-IT" i="1" dirty="0" err="1" smtClean="0">
                <a:latin typeface="Cooper Black"/>
                <a:cs typeface="Cooper Black"/>
              </a:rPr>
              <a:t>b’ak’tun</a:t>
            </a:r>
            <a:r>
              <a:rPr lang="it-IT" dirty="0" smtClean="0">
                <a:latin typeface="Cooper Black"/>
                <a:cs typeface="Cooper Black"/>
              </a:rPr>
              <a:t> appunto).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Il 20 dicembre 2012 terminerà proprio il 13esimo </a:t>
            </a:r>
            <a:r>
              <a:rPr lang="it-IT" i="1" dirty="0" err="1" smtClean="0">
                <a:latin typeface="Cooper Black"/>
                <a:cs typeface="Cooper Black"/>
              </a:rPr>
              <a:t>b’atk’tun</a:t>
            </a:r>
            <a:r>
              <a:rPr lang="it-IT" dirty="0" smtClean="0">
                <a:latin typeface="Cooper Black"/>
                <a:cs typeface="Cooper Black"/>
              </a:rPr>
              <a:t>!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Ed il 21 dicembre 2012 comincerà il 14esimo…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28" y="3429000"/>
            <a:ext cx="28448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016" y="3423135"/>
            <a:ext cx="3632186" cy="2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1423">
        <p14:ripple/>
      </p:transition>
    </mc:Choice>
    <mc:Fallback xmlns="">
      <p:transition xmlns:p14="http://schemas.microsoft.com/office/powerpoint/2010/main" spd="slow" advTm="17142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9464" y="332656"/>
            <a:ext cx="9865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Sempre secondo la mitologia Maya l’attuale </a:t>
            </a:r>
            <a:r>
              <a:rPr lang="it-IT" i="1" dirty="0" smtClean="0">
                <a:latin typeface="Cooper Black"/>
                <a:cs typeface="Cooper Black"/>
              </a:rPr>
              <a:t>Lungo Computo </a:t>
            </a:r>
            <a:r>
              <a:rPr lang="it-IT" dirty="0" smtClean="0">
                <a:latin typeface="Cooper Black"/>
                <a:cs typeface="Cooper Black"/>
              </a:rPr>
              <a:t>è il quarto in ordine di tempo, in quanto gli dei avrebbero distrutto le tre creazioni precedenti perché ritenute fallimentari.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E la terza creazione fu appunto distrutta al termine del 13esimo </a:t>
            </a:r>
            <a:r>
              <a:rPr lang="it-IT" i="1" dirty="0" err="1" smtClean="0">
                <a:latin typeface="Cooper Black"/>
                <a:cs typeface="Cooper Black"/>
              </a:rPr>
              <a:t>b’ak’tun</a:t>
            </a:r>
            <a:r>
              <a:rPr lang="it-IT" dirty="0" smtClean="0">
                <a:latin typeface="Cooper Black"/>
                <a:cs typeface="Cooper Black"/>
              </a:rPr>
              <a:t>! </a:t>
            </a:r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6" name="Immagine 5" descr="LEGANERD_02974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08" y="2852936"/>
            <a:ext cx="3882213" cy="37890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592" y="364502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2032">
        <p14:ripple/>
      </p:transition>
    </mc:Choice>
    <mc:Fallback xmlns="">
      <p:transition xmlns:p14="http://schemas.microsoft.com/office/powerpoint/2010/main" spd="slow" advTm="12203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9464" y="332656"/>
            <a:ext cx="9865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A dire il vero, anche fra i sostenitori della bontà della profezia, ci sono due scenari in competizione:</a:t>
            </a:r>
          </a:p>
          <a:p>
            <a:pPr marL="914400" lvl="1" indent="-457200" algn="just">
              <a:buFont typeface="+mj-lt"/>
              <a:buAutoNum type="arabicPeriod"/>
            </a:pPr>
            <a:endParaRPr lang="it-IT" dirty="0">
              <a:latin typeface="Cooper Black"/>
              <a:cs typeface="Cooper Black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it-IT" dirty="0" smtClean="0">
                <a:latin typeface="Cooper Black"/>
                <a:cs typeface="Cooper Black"/>
              </a:rPr>
              <a:t>Si avrà un’altra fine del mondo.</a:t>
            </a:r>
          </a:p>
          <a:p>
            <a:pPr lvl="1" algn="just"/>
            <a:endParaRPr lang="it-IT" dirty="0" smtClean="0">
              <a:latin typeface="Cooper Black"/>
              <a:cs typeface="Cooper Black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it-IT" dirty="0" smtClean="0">
                <a:latin typeface="Cooper Black"/>
                <a:cs typeface="Cooper Black"/>
              </a:rPr>
              <a:t>Il mondo subirà una trasformazione radicale cominciando un’era di profonda evoluzione spirituale.</a:t>
            </a:r>
          </a:p>
          <a:p>
            <a:pPr algn="just"/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6" y="3356992"/>
            <a:ext cx="2768600" cy="2946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832" y="3356992"/>
            <a:ext cx="3096344" cy="29177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200" y="3356992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7348">
        <p14:ripple/>
      </p:transition>
    </mc:Choice>
    <mc:Fallback xmlns="">
      <p:transition xmlns:p14="http://schemas.microsoft.com/office/powerpoint/2010/main" spd="slow" advTm="21734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7456" y="260648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oper Black"/>
                <a:cs typeface="Cooper Black"/>
              </a:rPr>
              <a:t>E quindi?</a:t>
            </a:r>
            <a:endParaRPr lang="it-IT" dirty="0">
              <a:latin typeface="Cooper Black"/>
              <a:cs typeface="Cooper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1432" y="1628800"/>
            <a:ext cx="46805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Innanzitutto la storia umana è piena di “fine del mondo” prodotte da pressoché ogni cultura.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latin typeface="Cooper Black"/>
              <a:cs typeface="Cooper Black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Gli studiosi di archeologia Maya, a grandissima maggioranza, considerano l’interpretazione di questa profezia come, in sostanza, del tutto inventata…</a:t>
            </a:r>
          </a:p>
        </p:txBody>
      </p:sp>
      <p:pic>
        <p:nvPicPr>
          <p:cNvPr id="8" name="Immagine 7" descr="2012-fine-mondo comi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2656"/>
            <a:ext cx="5025360" cy="62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3120">
        <p14:ripple/>
      </p:transition>
    </mc:Choice>
    <mc:Fallback xmlns="">
      <p:transition xmlns:p14="http://schemas.microsoft.com/office/powerpoint/2010/main" spd="slow" advTm="19312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440" y="404664"/>
            <a:ext cx="10153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latin typeface="Cooper Black"/>
                <a:cs typeface="Cooper Black"/>
              </a:rPr>
              <a:t>Anzi, la </a:t>
            </a:r>
            <a:r>
              <a:rPr lang="it-IT" dirty="0">
                <a:latin typeface="Cooper Black"/>
                <a:cs typeface="Cooper Black"/>
              </a:rPr>
              <a:t>fine di un </a:t>
            </a:r>
            <a:r>
              <a:rPr lang="it-IT" dirty="0" err="1">
                <a:latin typeface="Cooper Black"/>
                <a:cs typeface="Cooper Black"/>
              </a:rPr>
              <a:t>b’ak’tun</a:t>
            </a:r>
            <a:r>
              <a:rPr lang="it-IT" dirty="0">
                <a:latin typeface="Cooper Black"/>
                <a:cs typeface="Cooper Black"/>
              </a:rPr>
              <a:t> sarebbe semplicemente occasione per una grande celebrazione per l’inizio del </a:t>
            </a:r>
            <a:r>
              <a:rPr lang="it-IT" dirty="0" smtClean="0">
                <a:latin typeface="Cooper Black"/>
                <a:cs typeface="Cooper Black"/>
              </a:rPr>
              <a:t>successivo… una specie di Capodanno!</a:t>
            </a:r>
            <a:endParaRPr lang="it-IT" dirty="0">
              <a:latin typeface="Cooper Black"/>
              <a:cs typeface="Cooper Black"/>
            </a:endParaRPr>
          </a:p>
          <a:p>
            <a:pPr algn="just"/>
            <a:endParaRPr lang="it-IT" dirty="0">
              <a:latin typeface="Cooper Black"/>
              <a:cs typeface="Cooper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640" y="1893171"/>
            <a:ext cx="6643464" cy="398410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5448" y="5877272"/>
            <a:ext cx="1015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oper Black"/>
                <a:cs typeface="Cooper Black"/>
              </a:rPr>
              <a:t>“</a:t>
            </a:r>
            <a:r>
              <a:rPr lang="it-IT" dirty="0" err="1" smtClean="0">
                <a:latin typeface="Cooper Black"/>
                <a:cs typeface="Cooper Black"/>
              </a:rPr>
              <a:t>It’s</a:t>
            </a:r>
            <a:r>
              <a:rPr lang="it-IT" dirty="0" smtClean="0">
                <a:latin typeface="Cooper Black"/>
                <a:cs typeface="Cooper Black"/>
              </a:rPr>
              <a:t> the end of the world, baby!” (dal calendario Campari 2012)</a:t>
            </a:r>
            <a:endParaRPr lang="it-IT" dirty="0">
              <a:latin typeface="Cooper Black"/>
              <a:cs typeface="Cooper Black"/>
            </a:endParaRPr>
          </a:p>
          <a:p>
            <a:pPr algn="ctr"/>
            <a:endParaRPr lang="it-IT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56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21146">
        <p14:ripple/>
      </p:transition>
    </mc:Choice>
    <mc:Fallback xmlns="">
      <p:transition xmlns:p14="http://schemas.microsoft.com/office/powerpoint/2010/main" spd="slow" advTm="112114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15482</TotalTime>
  <Words>718</Words>
  <Application>Microsoft Macintosh PowerPoint</Application>
  <PresentationFormat>Personalizzato</PresentationFormat>
  <Paragraphs>76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INAF - Osservatorio Astronomico di Brera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origin of cosmic acceleration using galaxy redshift-space distortions</dc:title>
  <dc:creator>Luigi  Guzzo</dc:creator>
  <cp:lastModifiedBy>Stefano Covino</cp:lastModifiedBy>
  <cp:revision>442</cp:revision>
  <cp:lastPrinted>2008-12-01T13:32:10Z</cp:lastPrinted>
  <dcterms:created xsi:type="dcterms:W3CDTF">2011-04-08T16:07:14Z</dcterms:created>
  <dcterms:modified xsi:type="dcterms:W3CDTF">2012-02-10T17:24:38Z</dcterms:modified>
</cp:coreProperties>
</file>