
<file path=[Content_Types].xml><?xml version="1.0" encoding="utf-8"?>
<Types xmlns="http://schemas.openxmlformats.org/package/2006/content-types">
  <Override PartName="/ppt/slides/slide44.xml" ContentType="application/vnd.openxmlformats-officedocument.presentationml.slide+xml"/>
  <Override PartName="/ppt/tableStyles.xml" ContentType="application/vnd.openxmlformats-officedocument.presentationml.tableStyles+xml"/>
  <Override PartName="/ppt/slides/slide39.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2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notesSlides/notesSlide4.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0.xml" ContentType="application/vnd.openxmlformats-officedocument.presentationml.slide+xml"/>
  <Override PartName="/ppt/slides/slide27.xml" ContentType="application/vnd.openxmlformats-officedocument.presentationml.slide+xml"/>
  <Override PartName="/ppt/theme/theme1.xml" ContentType="application/vnd.openxmlformats-officedocument.theme+xml"/>
  <Default Extension="wmf" ContentType="image/x-wmf"/>
  <Override PartName="/ppt/slideLayouts/slideLayout14.xml" ContentType="application/vnd.openxmlformats-officedocument.presentationml.slideLayout+xml"/>
  <Default Extension="rels" ContentType="application/vnd.openxmlformats-package.relationships+xml"/>
  <Override PartName="/ppt/slides/slide7.xml" ContentType="application/vnd.openxmlformats-officedocument.presentationml.slide+xml"/>
  <Override PartName="/ppt/slideLayouts/slideLayout7.xml" ContentType="application/vnd.openxmlformats-officedocument.presentationml.slideLayout+xml"/>
  <Override PartName="/ppt/slides/slide22.xml" ContentType="application/vnd.openxmlformats-officedocument.presentationml.slide+xml"/>
  <Override PartName="/ppt/slides/slide41.xml" ContentType="application/vnd.openxmlformats-officedocument.presentationml.slide+xml"/>
  <Override PartName="/ppt/slides/slide17.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Default Extension="jpeg" ContentType="image/jpeg"/>
  <Override PartName="/ppt/slides/slide12.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notesSlides/notesSlide1.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24.xml" ContentType="application/vnd.openxmlformats-officedocument.presentationml.slide+xml"/>
  <Override PartName="/ppt/slideLayouts/slideLayout11.xml" ContentType="application/vnd.openxmlformats-officedocument.presentationml.slideLayout+xml"/>
  <Override PartName="/ppt/slides/slide43.xml" ContentType="application/vnd.openxmlformats-officedocument.presentationml.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Default Extension="xml" ContentType="application/xml"/>
  <Override PartName="/ppt/slides/slide14.xml" ContentType="application/vnd.openxmlformats-officedocument.presentationml.slide+xml"/>
  <Override PartName="/ppt/slides/slide33.xml" ContentType="application/vnd.openxmlformats-officedocument.presentationml.slide+xml"/>
  <Override PartName="/docProps/core.xml" ContentType="application/vnd.openxmlformats-package.core-properties+xml"/>
  <Override PartName="/ppt/notesSlides/notesSlide3.xml" ContentType="application/vnd.openxmlformats-officedocument.presentationml.notesSlide+xml"/>
  <Override PartName="/ppt/slides/slide26.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slides/slide6.xml" ContentType="application/vnd.openxmlformats-officedocument.presentationml.slide+xml"/>
  <Override PartName="/ppt/slideLayouts/slideLayout6.xml" ContentType="application/vnd.openxmlformats-officedocument.presentationml.slideLayout+xml"/>
  <Override PartName="/ppt/slides/slide21.xml" ContentType="application/vnd.openxmlformats-officedocument.presentationml.slide+xml"/>
  <Override PartName="/ppt/slides/slide40.xml" ContentType="application/vnd.openxmlformats-officedocument.presentationml.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Default Extension="bin" ContentType="application/vnd.openxmlformats-officedocument.presentationml.printerSettings"/>
  <Override PartName="/ppt/slides/slide11.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slides/slide8.xml" ContentType="application/vnd.openxmlformats-officedocument.presentationml.slide+xml"/>
  <Override PartName="/ppt/slideLayouts/slideLayout8.xml" ContentType="application/vnd.openxmlformats-officedocument.presentationml.slideLayout+xml"/>
  <Override PartName="/ppt/slides/slide23.xml" ContentType="application/vnd.openxmlformats-officedocument.presentationml.slide+xml"/>
  <Override PartName="/ppt/slideLayouts/slideLayout10.xml" ContentType="application/vnd.openxmlformats-officedocument.presentationml.slideLayout+xml"/>
  <Override PartName="/ppt/slides/slide42.xml" ContentType="application/vnd.openxmlformats-officedocument.presentationml.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Default Extension="png" ContentType="image/png"/>
  <Override PartName="/ppt/slideLayouts/slideLayout3.xml" ContentType="application/vnd.openxmlformats-officedocument.presentationml.slideLayout+xml"/>
  <Override PartName="/ppt/slides/slide13.xml" ContentType="application/vnd.openxmlformats-officedocument.presentationml.slide+xml"/>
  <Override PartName="/ppt/slides/slide32.xml" ContentType="application/vnd.openxmlformats-officedocument.presentationml.slide+xml"/>
  <Override PartName="/ppt/notesSlides/notesSlide2.xml" ContentType="application/vnd.openxmlformats-officedocument.presentationml.notesSlide+xml"/>
  <Override PartName="/docProps/app.xml" ContentType="application/vnd.openxmlformats-officedocument.extended-properties+xml"/>
  <Default Extension="gif" ContentType="image/gif"/>
  <Override PartName="/ppt/slides/slide25.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46"/>
  </p:notesMasterIdLst>
  <p:sldIdLst>
    <p:sldId id="256" r:id="rId2"/>
    <p:sldId id="259" r:id="rId3"/>
    <p:sldId id="260" r:id="rId4"/>
    <p:sldId id="261" r:id="rId5"/>
    <p:sldId id="262" r:id="rId6"/>
    <p:sldId id="289" r:id="rId7"/>
    <p:sldId id="306" r:id="rId8"/>
    <p:sldId id="299" r:id="rId9"/>
    <p:sldId id="295" r:id="rId10"/>
    <p:sldId id="291" r:id="rId11"/>
    <p:sldId id="292" r:id="rId12"/>
    <p:sldId id="293" r:id="rId13"/>
    <p:sldId id="296" r:id="rId14"/>
    <p:sldId id="298" r:id="rId15"/>
    <p:sldId id="263" r:id="rId16"/>
    <p:sldId id="264" r:id="rId17"/>
    <p:sldId id="265" r:id="rId18"/>
    <p:sldId id="266" r:id="rId19"/>
    <p:sldId id="267" r:id="rId20"/>
    <p:sldId id="303" r:id="rId21"/>
    <p:sldId id="302" r:id="rId22"/>
    <p:sldId id="269" r:id="rId23"/>
    <p:sldId id="301" r:id="rId24"/>
    <p:sldId id="268" r:id="rId25"/>
    <p:sldId id="270" r:id="rId26"/>
    <p:sldId id="300" r:id="rId27"/>
    <p:sldId id="271" r:id="rId28"/>
    <p:sldId id="272" r:id="rId29"/>
    <p:sldId id="284" r:id="rId30"/>
    <p:sldId id="304" r:id="rId31"/>
    <p:sldId id="287" r:id="rId32"/>
    <p:sldId id="286" r:id="rId33"/>
    <p:sldId id="288" r:id="rId34"/>
    <p:sldId id="305" r:id="rId35"/>
    <p:sldId id="275" r:id="rId36"/>
    <p:sldId id="276" r:id="rId37"/>
    <p:sldId id="277" r:id="rId38"/>
    <p:sldId id="274" r:id="rId39"/>
    <p:sldId id="278" r:id="rId40"/>
    <p:sldId id="307" r:id="rId41"/>
    <p:sldId id="290" r:id="rId42"/>
    <p:sldId id="285" r:id="rId43"/>
    <p:sldId id="280" r:id="rId44"/>
    <p:sldId id="282" r:id="rId45"/>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pitchFamily="29" charset="0"/>
        <a:ea typeface="Arial" pitchFamily="29" charset="0"/>
        <a:cs typeface="Arial" pitchFamily="29" charset="0"/>
      </a:defRPr>
    </a:lvl1pPr>
    <a:lvl2pPr marL="457200" algn="l" rtl="0" fontAlgn="base">
      <a:spcBef>
        <a:spcPct val="0"/>
      </a:spcBef>
      <a:spcAft>
        <a:spcPct val="0"/>
      </a:spcAft>
      <a:defRPr kern="1200">
        <a:solidFill>
          <a:schemeClr val="tx1"/>
        </a:solidFill>
        <a:latin typeface="Arial" pitchFamily="29" charset="0"/>
        <a:ea typeface="Arial" pitchFamily="29" charset="0"/>
        <a:cs typeface="Arial" pitchFamily="29" charset="0"/>
      </a:defRPr>
    </a:lvl2pPr>
    <a:lvl3pPr marL="914400" algn="l" rtl="0" fontAlgn="base">
      <a:spcBef>
        <a:spcPct val="0"/>
      </a:spcBef>
      <a:spcAft>
        <a:spcPct val="0"/>
      </a:spcAft>
      <a:defRPr kern="1200">
        <a:solidFill>
          <a:schemeClr val="tx1"/>
        </a:solidFill>
        <a:latin typeface="Arial" pitchFamily="29" charset="0"/>
        <a:ea typeface="Arial" pitchFamily="29" charset="0"/>
        <a:cs typeface="Arial" pitchFamily="29" charset="0"/>
      </a:defRPr>
    </a:lvl3pPr>
    <a:lvl4pPr marL="1371600" algn="l" rtl="0" fontAlgn="base">
      <a:spcBef>
        <a:spcPct val="0"/>
      </a:spcBef>
      <a:spcAft>
        <a:spcPct val="0"/>
      </a:spcAft>
      <a:defRPr kern="1200">
        <a:solidFill>
          <a:schemeClr val="tx1"/>
        </a:solidFill>
        <a:latin typeface="Arial" pitchFamily="29" charset="0"/>
        <a:ea typeface="Arial" pitchFamily="29" charset="0"/>
        <a:cs typeface="Arial" pitchFamily="29" charset="0"/>
      </a:defRPr>
    </a:lvl4pPr>
    <a:lvl5pPr marL="1828800" algn="l" rtl="0" fontAlgn="base">
      <a:spcBef>
        <a:spcPct val="0"/>
      </a:spcBef>
      <a:spcAft>
        <a:spcPct val="0"/>
      </a:spcAft>
      <a:defRPr kern="1200">
        <a:solidFill>
          <a:schemeClr val="tx1"/>
        </a:solidFill>
        <a:latin typeface="Arial" pitchFamily="29" charset="0"/>
        <a:ea typeface="Arial" pitchFamily="29" charset="0"/>
        <a:cs typeface="Arial" pitchFamily="29" charset="0"/>
      </a:defRPr>
    </a:lvl5pPr>
    <a:lvl6pPr marL="2286000" algn="l" defTabSz="457200" rtl="0" eaLnBrk="1" latinLnBrk="0" hangingPunct="1">
      <a:defRPr kern="1200">
        <a:solidFill>
          <a:schemeClr val="tx1"/>
        </a:solidFill>
        <a:latin typeface="Arial" pitchFamily="29" charset="0"/>
        <a:ea typeface="Arial" pitchFamily="29" charset="0"/>
        <a:cs typeface="Arial" pitchFamily="29" charset="0"/>
      </a:defRPr>
    </a:lvl6pPr>
    <a:lvl7pPr marL="2743200" algn="l" defTabSz="457200" rtl="0" eaLnBrk="1" latinLnBrk="0" hangingPunct="1">
      <a:defRPr kern="1200">
        <a:solidFill>
          <a:schemeClr val="tx1"/>
        </a:solidFill>
        <a:latin typeface="Arial" pitchFamily="29" charset="0"/>
        <a:ea typeface="Arial" pitchFamily="29" charset="0"/>
        <a:cs typeface="Arial" pitchFamily="29" charset="0"/>
      </a:defRPr>
    </a:lvl7pPr>
    <a:lvl8pPr marL="3200400" algn="l" defTabSz="457200" rtl="0" eaLnBrk="1" latinLnBrk="0" hangingPunct="1">
      <a:defRPr kern="1200">
        <a:solidFill>
          <a:schemeClr val="tx1"/>
        </a:solidFill>
        <a:latin typeface="Arial" pitchFamily="29" charset="0"/>
        <a:ea typeface="Arial" pitchFamily="29" charset="0"/>
        <a:cs typeface="Arial" pitchFamily="29" charset="0"/>
      </a:defRPr>
    </a:lvl8pPr>
    <a:lvl9pPr marL="3657600" algn="l" defTabSz="457200" rtl="0" eaLnBrk="1" latinLnBrk="0" hangingPunct="1">
      <a:defRPr kern="1200">
        <a:solidFill>
          <a:schemeClr val="tx1"/>
        </a:solidFill>
        <a:latin typeface="Arial" pitchFamily="29" charset="0"/>
        <a:ea typeface="Arial" pitchFamily="29" charset="0"/>
        <a:cs typeface="Arial" pitchFamily="29"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C0000"/>
    <a:srgbClr val="008000"/>
    <a:srgbClr val="FF0000"/>
    <a:srgbClr val="0000FF"/>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howGuides="1">
      <p:cViewPr varScale="1">
        <p:scale>
          <a:sx n="128" d="100"/>
          <a:sy n="128" d="100"/>
        </p:scale>
        <p:origin x="-120"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48"/>
    </p:cViewPr>
  </p:sorter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theme" Target="theme/theme1.xml"/><Relationship Id="rId5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t-IT"/>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t-IT"/>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F0AB477-BFAA-4B44-A08D-3CD817EF4ED4}" type="slidenum">
              <a:rPr lang="it-IT"/>
              <a:pPr/>
              <a:t>‹#›</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29" charset="0"/>
        <a:ea typeface="Arial" pitchFamily="29" charset="0"/>
        <a:cs typeface="Arial" pitchFamily="29" charset="0"/>
      </a:defRPr>
    </a:lvl1pPr>
    <a:lvl2pPr marL="457200" algn="l" rtl="0" fontAlgn="base">
      <a:spcBef>
        <a:spcPct val="30000"/>
      </a:spcBef>
      <a:spcAft>
        <a:spcPct val="0"/>
      </a:spcAft>
      <a:defRPr sz="1200" kern="1200">
        <a:solidFill>
          <a:schemeClr val="tx1"/>
        </a:solidFill>
        <a:latin typeface="Arial" pitchFamily="29" charset="0"/>
        <a:ea typeface="Arial" pitchFamily="29" charset="0"/>
        <a:cs typeface="Arial" pitchFamily="29" charset="0"/>
      </a:defRPr>
    </a:lvl2pPr>
    <a:lvl3pPr marL="914400" algn="l" rtl="0" fontAlgn="base">
      <a:spcBef>
        <a:spcPct val="30000"/>
      </a:spcBef>
      <a:spcAft>
        <a:spcPct val="0"/>
      </a:spcAft>
      <a:defRPr sz="1200" kern="1200">
        <a:solidFill>
          <a:schemeClr val="tx1"/>
        </a:solidFill>
        <a:latin typeface="Arial" pitchFamily="29" charset="0"/>
        <a:ea typeface="Arial" pitchFamily="29" charset="0"/>
        <a:cs typeface="Arial" pitchFamily="29" charset="0"/>
      </a:defRPr>
    </a:lvl3pPr>
    <a:lvl4pPr marL="1371600" algn="l" rtl="0" fontAlgn="base">
      <a:spcBef>
        <a:spcPct val="30000"/>
      </a:spcBef>
      <a:spcAft>
        <a:spcPct val="0"/>
      </a:spcAft>
      <a:defRPr sz="1200" kern="1200">
        <a:solidFill>
          <a:schemeClr val="tx1"/>
        </a:solidFill>
        <a:latin typeface="Arial" pitchFamily="29" charset="0"/>
        <a:ea typeface="Arial" pitchFamily="29" charset="0"/>
        <a:cs typeface="Arial" pitchFamily="29" charset="0"/>
      </a:defRPr>
    </a:lvl4pPr>
    <a:lvl5pPr marL="1828800" algn="l" rtl="0" fontAlgn="base">
      <a:spcBef>
        <a:spcPct val="30000"/>
      </a:spcBef>
      <a:spcAft>
        <a:spcPct val="0"/>
      </a:spcAft>
      <a:defRPr sz="1200" kern="1200">
        <a:solidFill>
          <a:schemeClr val="tx1"/>
        </a:solidFill>
        <a:latin typeface="Arial" pitchFamily="29" charset="0"/>
        <a:ea typeface="Arial" pitchFamily="29" charset="0"/>
        <a:cs typeface="Arial" pitchFamily="29"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1CCE34-1B73-4842-8654-1F9456EBC9C9}" type="slidenum">
              <a:rPr lang="it-IT"/>
              <a:pPr/>
              <a:t>32</a:t>
            </a:fld>
            <a:endParaRPr lang="it-IT"/>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1FDDD1-06BD-4021-8A7B-0F154AD7CE89}" type="slidenum">
              <a:rPr lang="it-IT"/>
              <a:pPr/>
              <a:t>38</a:t>
            </a:fld>
            <a:endParaRPr lang="it-IT"/>
          </a:p>
        </p:txBody>
      </p:sp>
      <p:sp>
        <p:nvSpPr>
          <p:cNvPr id="23554" name="Text Box 2"/>
          <p:cNvSpPr txBox="1">
            <a:spLocks noGrp="1" noRot="1" noChangeAspect="1" noChangeArrowheads="1" noTextEdit="1"/>
          </p:cNvSpPr>
          <p:nvPr>
            <p:ph type="sldImg"/>
          </p:nvPr>
        </p:nvSpPr>
        <p:spPr>
          <a:ln/>
        </p:spPr>
      </p:sp>
      <p:sp>
        <p:nvSpPr>
          <p:cNvPr id="23555" name="Text Box 3"/>
          <p:cNvSpPr txBox="1">
            <a:spLocks noGrp="1" noChangeArrowheads="1"/>
          </p:cNvSpPr>
          <p:nvPr>
            <p:ph type="body" idx="1"/>
          </p:nvPr>
        </p:nvSpPr>
        <p:spPr>
          <a:xfrm>
            <a:off x="914400" y="4343400"/>
            <a:ext cx="5029200" cy="4116388"/>
          </a:xfrm>
          <a:ln/>
        </p:spPr>
        <p:txBody>
          <a:bodyPr wrap="none" anchor="ct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9A33F-D7E0-4E3A-9160-D23B44A52EBE}" type="slidenum">
              <a:rPr lang="it-IT"/>
              <a:pPr/>
              <a:t>43</a:t>
            </a:fld>
            <a:endParaRPr lang="it-IT"/>
          </a:p>
        </p:txBody>
      </p:sp>
      <p:sp>
        <p:nvSpPr>
          <p:cNvPr id="30722" name="Text Box 2"/>
          <p:cNvSpPr txBox="1">
            <a:spLocks noGrp="1" noRot="1" noChangeAspect="1" noChangeArrowheads="1" noTextEdit="1"/>
          </p:cNvSpPr>
          <p:nvPr>
            <p:ph type="sldImg"/>
          </p:nvPr>
        </p:nvSpPr>
        <p:spPr>
          <a:ln/>
        </p:spPr>
      </p:sp>
      <p:sp>
        <p:nvSpPr>
          <p:cNvPr id="30723" name="Text Box 3"/>
          <p:cNvSpPr txBox="1">
            <a:spLocks noGrp="1" noChangeArrowheads="1"/>
          </p:cNvSpPr>
          <p:nvPr>
            <p:ph type="body" idx="1"/>
          </p:nvPr>
        </p:nvSpPr>
        <p:spPr>
          <a:xfrm>
            <a:off x="914400" y="4343400"/>
            <a:ext cx="5029200" cy="4116388"/>
          </a:xfrm>
          <a:ln/>
        </p:spPr>
        <p:txBody>
          <a:bodyPr wrap="none" anchor="ct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E67B0-2019-460F-9D13-B86D035701C5}" type="slidenum">
              <a:rPr lang="it-IT"/>
              <a:pPr/>
              <a:t>44</a:t>
            </a:fld>
            <a:endParaRPr lang="it-IT"/>
          </a:p>
        </p:txBody>
      </p:sp>
      <p:sp>
        <p:nvSpPr>
          <p:cNvPr id="34818" name="Text Box 2"/>
          <p:cNvSpPr txBox="1">
            <a:spLocks noGrp="1" noRot="1" noChangeAspect="1" noChangeArrowheads="1" noTextEdit="1"/>
          </p:cNvSpPr>
          <p:nvPr>
            <p:ph type="sldImg"/>
          </p:nvPr>
        </p:nvSpPr>
        <p:spPr>
          <a:ln/>
        </p:spPr>
      </p:sp>
      <p:sp>
        <p:nvSpPr>
          <p:cNvPr id="34819" name="Text Box 3"/>
          <p:cNvSpPr txBox="1">
            <a:spLocks noGrp="1" noChangeArrowheads="1"/>
          </p:cNvSpPr>
          <p:nvPr>
            <p:ph type="body" idx="1"/>
          </p:nvPr>
        </p:nvSpPr>
        <p:spPr>
          <a:xfrm>
            <a:off x="914400" y="4343400"/>
            <a:ext cx="5029200" cy="4116388"/>
          </a:xfrm>
          <a:ln/>
        </p:spPr>
        <p:txBody>
          <a:bodyPr wrap="none" anchor="ct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smtClean="0"/>
            </a:lvl1pPr>
          </a:lstStyle>
          <a:p>
            <a:fld id="{69DF61F8-499F-419F-BA23-C57DF26A645B}" type="slidenum">
              <a:rPr lang="it-IT"/>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smtClean="0"/>
            </a:lvl1pPr>
          </a:lstStyle>
          <a:p>
            <a:fld id="{9A811D07-B4D1-45F3-BCC0-D2D1E033EA63}" type="slidenum">
              <a:rPr lang="it-IT"/>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smtClean="0"/>
            </a:lvl1pPr>
          </a:lstStyle>
          <a:p>
            <a:fld id="{AA12F986-2722-490B-8E36-968B44D71D92}" type="slidenum">
              <a:rPr lang="it-IT"/>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t-IT" smtClean="0"/>
              <a:t>Click to edit Master title style</a:t>
            </a:r>
            <a:endParaRPr lang="it-IT"/>
          </a:p>
        </p:txBody>
      </p:sp>
      <p:sp>
        <p:nvSpPr>
          <p:cNvPr id="3" name="Text Placeholder 2"/>
          <p:cNvSpPr>
            <a:spLocks noGrp="1"/>
          </p:cNvSpPr>
          <p:nvPr>
            <p:ph type="body" sz="half" idx="1"/>
          </p:nvPr>
        </p:nvSpPr>
        <p:spPr>
          <a:xfrm>
            <a:off x="457200" y="1600200"/>
            <a:ext cx="4038600" cy="4525963"/>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it-IT"/>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it-IT"/>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525D0E65-C76F-48A7-9731-EABAC7B5C68F}" type="slidenum">
              <a:rPr lang="it-IT"/>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t-IT" smtClean="0"/>
              <a:t>Click to edit Master title style</a:t>
            </a:r>
            <a:endParaRPr lang="it-IT"/>
          </a:p>
        </p:txBody>
      </p:sp>
      <p:sp>
        <p:nvSpPr>
          <p:cNvPr id="3" name="Text Placeholder 2"/>
          <p:cNvSpPr>
            <a:spLocks noGrp="1"/>
          </p:cNvSpPr>
          <p:nvPr>
            <p:ph type="body" sz="half" idx="1"/>
          </p:nvPr>
        </p:nvSpPr>
        <p:spPr>
          <a:xfrm>
            <a:off x="457200" y="1600200"/>
            <a:ext cx="4038600" cy="4525963"/>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quarter" idx="2"/>
          </p:nvPr>
        </p:nvSpPr>
        <p:spPr>
          <a:xfrm>
            <a:off x="4648200" y="1600200"/>
            <a:ext cx="4038600" cy="2185988"/>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Content Placeholder 4"/>
          <p:cNvSpPr>
            <a:spLocks noGrp="1"/>
          </p:cNvSpPr>
          <p:nvPr>
            <p:ph sz="quarter" idx="3"/>
          </p:nvPr>
        </p:nvSpPr>
        <p:spPr>
          <a:xfrm>
            <a:off x="4648200" y="3938588"/>
            <a:ext cx="4038600" cy="2187575"/>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it-IT"/>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it-IT"/>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A483C59E-CF3E-4558-9570-BD3F0D3F16D3}" type="slidenum">
              <a:rPr lang="it-IT"/>
              <a:pPr/>
              <a:t>‹#›</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t-IT" smtClean="0"/>
              <a:t>Click to edit Master title style</a:t>
            </a:r>
            <a:endParaRPr lang="it-IT"/>
          </a:p>
        </p:txBody>
      </p:sp>
      <p:sp>
        <p:nvSpPr>
          <p:cNvPr id="3" name="Text Placeholder 2"/>
          <p:cNvSpPr>
            <a:spLocks noGrp="1"/>
          </p:cNvSpPr>
          <p:nvPr>
            <p:ph type="body" sz="half" idx="1"/>
          </p:nvPr>
        </p:nvSpPr>
        <p:spPr>
          <a:xfrm>
            <a:off x="457200" y="1600200"/>
            <a:ext cx="8229600" cy="2185988"/>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457200" y="3938588"/>
            <a:ext cx="8229600" cy="2187575"/>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it-IT"/>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it-IT"/>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D328F0DA-4B2A-4934-BA8B-B754489A74C8}" type="slidenum">
              <a:rPr lang="it-IT"/>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smtClean="0"/>
            </a:lvl1pPr>
          </a:lstStyle>
          <a:p>
            <a:fld id="{CC727ADC-A7E6-4743-8232-B61088FC6BF5}" type="slidenum">
              <a:rPr lang="it-IT"/>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smtClean="0"/>
            </a:lvl1pPr>
          </a:lstStyle>
          <a:p>
            <a:fld id="{ED57955E-C586-4DF8-A666-C98B1BC81893}" type="slidenum">
              <a:rPr lang="it-IT"/>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smtClean="0"/>
            </a:lvl1pPr>
          </a:lstStyle>
          <a:p>
            <a:fld id="{214EDD41-B65F-4BD9-B76F-56FFA09DDE02}" type="slidenum">
              <a:rPr lang="it-IT"/>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Date Placeholder 6"/>
          <p:cNvSpPr>
            <a:spLocks noGrp="1"/>
          </p:cNvSpPr>
          <p:nvPr>
            <p:ph type="dt" sz="half" idx="10"/>
          </p:nvPr>
        </p:nvSpPr>
        <p:spPr/>
        <p:txBody>
          <a:bodyPr/>
          <a:lstStyle>
            <a:lvl1pPr>
              <a:defRPr/>
            </a:lvl1pPr>
          </a:lstStyle>
          <a:p>
            <a:endParaRPr lang="it-IT"/>
          </a:p>
        </p:txBody>
      </p:sp>
      <p:sp>
        <p:nvSpPr>
          <p:cNvPr id="8" name="Footer Placeholder 7"/>
          <p:cNvSpPr>
            <a:spLocks noGrp="1"/>
          </p:cNvSpPr>
          <p:nvPr>
            <p:ph type="ftr" sz="quarter" idx="11"/>
          </p:nvPr>
        </p:nvSpPr>
        <p:spPr/>
        <p:txBody>
          <a:bodyPr/>
          <a:lstStyle>
            <a:lvl1pPr>
              <a:defRPr/>
            </a:lvl1pPr>
          </a:lstStyle>
          <a:p>
            <a:endParaRPr lang="it-IT"/>
          </a:p>
        </p:txBody>
      </p:sp>
      <p:sp>
        <p:nvSpPr>
          <p:cNvPr id="9" name="Slide Number Placeholder 8"/>
          <p:cNvSpPr>
            <a:spLocks noGrp="1"/>
          </p:cNvSpPr>
          <p:nvPr>
            <p:ph type="sldNum" sz="quarter" idx="12"/>
          </p:nvPr>
        </p:nvSpPr>
        <p:spPr/>
        <p:txBody>
          <a:bodyPr/>
          <a:lstStyle>
            <a:lvl1pPr>
              <a:defRPr smtClean="0"/>
            </a:lvl1pPr>
          </a:lstStyle>
          <a:p>
            <a:fld id="{9F8A7052-401B-4BBA-9FFF-64D1D42FC370}" type="slidenum">
              <a:rPr lang="it-IT"/>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endParaRPr lang="it-IT"/>
          </a:p>
        </p:txBody>
      </p:sp>
      <p:sp>
        <p:nvSpPr>
          <p:cNvPr id="4" name="Footer Placeholder 3"/>
          <p:cNvSpPr>
            <a:spLocks noGrp="1"/>
          </p:cNvSpPr>
          <p:nvPr>
            <p:ph type="ftr" sz="quarter" idx="11"/>
          </p:nvPr>
        </p:nvSpPr>
        <p:spPr/>
        <p:txBody>
          <a:bodyPr/>
          <a:lstStyle>
            <a:lvl1pPr>
              <a:defRPr/>
            </a:lvl1pPr>
          </a:lstStyle>
          <a:p>
            <a:endParaRPr lang="it-IT"/>
          </a:p>
        </p:txBody>
      </p:sp>
      <p:sp>
        <p:nvSpPr>
          <p:cNvPr id="5" name="Slide Number Placeholder 4"/>
          <p:cNvSpPr>
            <a:spLocks noGrp="1"/>
          </p:cNvSpPr>
          <p:nvPr>
            <p:ph type="sldNum" sz="quarter" idx="12"/>
          </p:nvPr>
        </p:nvSpPr>
        <p:spPr/>
        <p:txBody>
          <a:bodyPr/>
          <a:lstStyle>
            <a:lvl1pPr>
              <a:defRPr smtClean="0"/>
            </a:lvl1pPr>
          </a:lstStyle>
          <a:p>
            <a:fld id="{2D5830F1-422F-4A5D-A732-5F67AC47E0DC}" type="slidenum">
              <a:rPr lang="it-IT"/>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p>
        </p:txBody>
      </p:sp>
      <p:sp>
        <p:nvSpPr>
          <p:cNvPr id="3" name="Footer Placeholder 2"/>
          <p:cNvSpPr>
            <a:spLocks noGrp="1"/>
          </p:cNvSpPr>
          <p:nvPr>
            <p:ph type="ftr" sz="quarter" idx="11"/>
          </p:nvPr>
        </p:nvSpPr>
        <p:spPr/>
        <p:txBody>
          <a:bodyPr/>
          <a:lstStyle>
            <a:lvl1pPr>
              <a:defRPr/>
            </a:lvl1pPr>
          </a:lstStyle>
          <a:p>
            <a:endParaRPr lang="it-IT"/>
          </a:p>
        </p:txBody>
      </p:sp>
      <p:sp>
        <p:nvSpPr>
          <p:cNvPr id="4" name="Slide Number Placeholder 3"/>
          <p:cNvSpPr>
            <a:spLocks noGrp="1"/>
          </p:cNvSpPr>
          <p:nvPr>
            <p:ph type="sldNum" sz="quarter" idx="12"/>
          </p:nvPr>
        </p:nvSpPr>
        <p:spPr/>
        <p:txBody>
          <a:bodyPr/>
          <a:lstStyle>
            <a:lvl1pPr>
              <a:defRPr smtClean="0"/>
            </a:lvl1pPr>
          </a:lstStyle>
          <a:p>
            <a:fld id="{2E0DAB92-EDCD-41BB-98F6-103CDE1F25D3}" type="slidenum">
              <a:rPr lang="it-IT"/>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smtClean="0"/>
            </a:lvl1pPr>
          </a:lstStyle>
          <a:p>
            <a:fld id="{E05C0A1E-8CFE-47BB-B557-3D7F51FB9659}" type="slidenum">
              <a:rPr lang="it-IT"/>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defRPr/>
            </a:lvl1pPr>
          </a:lstStyle>
          <a:p>
            <a:endParaRPr lang="it-IT"/>
          </a:p>
        </p:txBody>
      </p:sp>
      <p:sp>
        <p:nvSpPr>
          <p:cNvPr id="7" name="Slide Number Placeholder 6"/>
          <p:cNvSpPr>
            <a:spLocks noGrp="1"/>
          </p:cNvSpPr>
          <p:nvPr>
            <p:ph type="sldNum" sz="quarter" idx="12"/>
          </p:nvPr>
        </p:nvSpPr>
        <p:spPr/>
        <p:txBody>
          <a:bodyPr/>
          <a:lstStyle>
            <a:lvl1pPr>
              <a:defRPr smtClean="0"/>
            </a:lvl1pPr>
          </a:lstStyle>
          <a:p>
            <a:fld id="{7DDC7E75-FA66-42B3-8142-2BF9FCE9A575}" type="slidenum">
              <a:rPr lang="it-IT"/>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BB3FDFE-D613-4B59-B32D-1E63A96077D5}" type="slidenum">
              <a:rPr lang="it-IT"/>
              <a:pPr/>
              <a:t>‹#›</a:t>
            </a:fld>
            <a:endParaRPr lang="it-IT"/>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29" charset="0"/>
          <a:ea typeface="Arial" pitchFamily="29" charset="0"/>
          <a:cs typeface="Arial" pitchFamily="29" charset="0"/>
        </a:defRPr>
      </a:lvl2pPr>
      <a:lvl3pPr algn="ctr" rtl="0" fontAlgn="base">
        <a:spcBef>
          <a:spcPct val="0"/>
        </a:spcBef>
        <a:spcAft>
          <a:spcPct val="0"/>
        </a:spcAft>
        <a:defRPr sz="4400">
          <a:solidFill>
            <a:schemeClr val="tx2"/>
          </a:solidFill>
          <a:latin typeface="Arial" pitchFamily="29" charset="0"/>
          <a:ea typeface="Arial" pitchFamily="29" charset="0"/>
          <a:cs typeface="Arial" pitchFamily="29" charset="0"/>
        </a:defRPr>
      </a:lvl3pPr>
      <a:lvl4pPr algn="ctr" rtl="0" fontAlgn="base">
        <a:spcBef>
          <a:spcPct val="0"/>
        </a:spcBef>
        <a:spcAft>
          <a:spcPct val="0"/>
        </a:spcAft>
        <a:defRPr sz="4400">
          <a:solidFill>
            <a:schemeClr val="tx2"/>
          </a:solidFill>
          <a:latin typeface="Arial" pitchFamily="29" charset="0"/>
          <a:ea typeface="Arial" pitchFamily="29" charset="0"/>
          <a:cs typeface="Arial" pitchFamily="29" charset="0"/>
        </a:defRPr>
      </a:lvl4pPr>
      <a:lvl5pPr algn="ctr" rtl="0" fontAlgn="base">
        <a:spcBef>
          <a:spcPct val="0"/>
        </a:spcBef>
        <a:spcAft>
          <a:spcPct val="0"/>
        </a:spcAft>
        <a:defRPr sz="4400">
          <a:solidFill>
            <a:schemeClr val="tx2"/>
          </a:solidFill>
          <a:latin typeface="Arial" pitchFamily="29" charset="0"/>
          <a:ea typeface="Arial" pitchFamily="29" charset="0"/>
          <a:cs typeface="Arial" pitchFamily="29" charset="0"/>
        </a:defRPr>
      </a:lvl5pPr>
      <a:lvl6pPr marL="457200" algn="ctr" rtl="0" fontAlgn="base">
        <a:spcBef>
          <a:spcPct val="0"/>
        </a:spcBef>
        <a:spcAft>
          <a:spcPct val="0"/>
        </a:spcAft>
        <a:defRPr sz="4400">
          <a:solidFill>
            <a:schemeClr val="tx2"/>
          </a:solidFill>
          <a:latin typeface="Arial" pitchFamily="29" charset="0"/>
          <a:ea typeface="Arial" pitchFamily="29" charset="0"/>
          <a:cs typeface="Arial" pitchFamily="29" charset="0"/>
        </a:defRPr>
      </a:lvl6pPr>
      <a:lvl7pPr marL="914400" algn="ctr" rtl="0" fontAlgn="base">
        <a:spcBef>
          <a:spcPct val="0"/>
        </a:spcBef>
        <a:spcAft>
          <a:spcPct val="0"/>
        </a:spcAft>
        <a:defRPr sz="4400">
          <a:solidFill>
            <a:schemeClr val="tx2"/>
          </a:solidFill>
          <a:latin typeface="Arial" pitchFamily="29" charset="0"/>
          <a:ea typeface="Arial" pitchFamily="29" charset="0"/>
          <a:cs typeface="Arial" pitchFamily="29" charset="0"/>
        </a:defRPr>
      </a:lvl7pPr>
      <a:lvl8pPr marL="1371600" algn="ctr" rtl="0" fontAlgn="base">
        <a:spcBef>
          <a:spcPct val="0"/>
        </a:spcBef>
        <a:spcAft>
          <a:spcPct val="0"/>
        </a:spcAft>
        <a:defRPr sz="4400">
          <a:solidFill>
            <a:schemeClr val="tx2"/>
          </a:solidFill>
          <a:latin typeface="Arial" pitchFamily="29" charset="0"/>
          <a:ea typeface="Arial" pitchFamily="29" charset="0"/>
          <a:cs typeface="Arial" pitchFamily="29" charset="0"/>
        </a:defRPr>
      </a:lvl8pPr>
      <a:lvl9pPr marL="1828800" algn="ctr" rtl="0" fontAlgn="base">
        <a:spcBef>
          <a:spcPct val="0"/>
        </a:spcBef>
        <a:spcAft>
          <a:spcPct val="0"/>
        </a:spcAft>
        <a:defRPr sz="4400">
          <a:solidFill>
            <a:schemeClr val="tx2"/>
          </a:solidFill>
          <a:latin typeface="Arial" pitchFamily="29" charset="0"/>
          <a:ea typeface="Arial" pitchFamily="29" charset="0"/>
          <a:cs typeface="Arial" pitchFamily="29"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gif"/><Relationship Id="rId4" Type="http://schemas.openxmlformats.org/officeDocument/2006/relationships/image" Target="../media/image25.gif"/><Relationship Id="rId5" Type="http://schemas.openxmlformats.org/officeDocument/2006/relationships/image" Target="../media/image26.gif"/><Relationship Id="rId6" Type="http://schemas.openxmlformats.org/officeDocument/2006/relationships/image" Target="../media/image27.gif"/><Relationship Id="rId7" Type="http://schemas.openxmlformats.org/officeDocument/2006/relationships/image" Target="../media/image2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jpeg"/><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wmf"/><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54.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685800" y="2679700"/>
            <a:ext cx="7772400" cy="1470025"/>
          </a:xfrm>
        </p:spPr>
        <p:txBody>
          <a:bodyPr/>
          <a:lstStyle/>
          <a:p>
            <a:r>
              <a:rPr lang="it-IT" b="1">
                <a:solidFill>
                  <a:srgbClr val="CC0000"/>
                </a:solidFill>
                <a:latin typeface="Comic Sans MS" pitchFamily="29" charset="0"/>
              </a:rPr>
              <a:t>Immagini dell’universo primordiale: </a:t>
            </a:r>
            <a:br>
              <a:rPr lang="it-IT" b="1">
                <a:solidFill>
                  <a:srgbClr val="CC0000"/>
                </a:solidFill>
                <a:latin typeface="Comic Sans MS" pitchFamily="29" charset="0"/>
              </a:rPr>
            </a:br>
            <a:r>
              <a:rPr lang="it-IT" b="1">
                <a:solidFill>
                  <a:srgbClr val="CC0000"/>
                </a:solidFill>
                <a:latin typeface="Comic Sans MS" pitchFamily="29" charset="0"/>
              </a:rPr>
              <a:t>i segreti della Genesi nella </a:t>
            </a:r>
            <a:r>
              <a:rPr lang="it-IT" sz="4000" b="1">
                <a:solidFill>
                  <a:srgbClr val="CC0000"/>
                </a:solidFill>
                <a:latin typeface="Comic Sans MS" pitchFamily="29" charset="0"/>
              </a:rPr>
              <a:t>radiazione</a:t>
            </a:r>
            <a:r>
              <a:rPr lang="it-IT" b="1">
                <a:solidFill>
                  <a:srgbClr val="CC0000"/>
                </a:solidFill>
                <a:latin typeface="Comic Sans MS" pitchFamily="29" charset="0"/>
              </a:rPr>
              <a:t> cosmica di fondo</a:t>
            </a:r>
          </a:p>
        </p:txBody>
      </p:sp>
      <p:sp>
        <p:nvSpPr>
          <p:cNvPr id="2053" name="Rectangle 5"/>
          <p:cNvSpPr>
            <a:spLocks noGrp="1" noChangeArrowheads="1"/>
          </p:cNvSpPr>
          <p:nvPr>
            <p:ph type="subTitle" idx="1"/>
          </p:nvPr>
        </p:nvSpPr>
        <p:spPr>
          <a:xfrm>
            <a:off x="1371600" y="6140450"/>
            <a:ext cx="6400800" cy="817563"/>
          </a:xfrm>
        </p:spPr>
        <p:txBody>
          <a:bodyPr/>
          <a:lstStyle/>
          <a:p>
            <a:r>
              <a:rPr lang="it-IT" sz="2000" smtClean="0">
                <a:solidFill>
                  <a:srgbClr val="FFFF00"/>
                </a:solidFill>
                <a:latin typeface="Comic Sans MS" pitchFamily="29" charset="0"/>
              </a:rPr>
              <a:t>Stefano Covino &amp; Paolo </a:t>
            </a:r>
            <a:r>
              <a:rPr lang="it-IT" sz="2000" dirty="0" err="1">
                <a:solidFill>
                  <a:srgbClr val="FFFF00"/>
                </a:solidFill>
                <a:latin typeface="Comic Sans MS" pitchFamily="29" charset="0"/>
              </a:rPr>
              <a:t>D’Avanzo</a:t>
            </a:r>
            <a:endParaRPr lang="it-IT" sz="2000" dirty="0">
              <a:solidFill>
                <a:srgbClr val="FFFF00"/>
              </a:solidFill>
              <a:latin typeface="Comic Sans MS" pitchFamily="29" charset="0"/>
            </a:endParaRPr>
          </a:p>
          <a:p>
            <a:r>
              <a:rPr lang="it-IT" sz="2000" dirty="0">
                <a:solidFill>
                  <a:srgbClr val="FFFF00"/>
                </a:solidFill>
                <a:latin typeface="Comic Sans MS" pitchFamily="29" charset="0"/>
              </a:rPr>
              <a:t>INAF </a:t>
            </a:r>
            <a:r>
              <a:rPr lang="it-IT" sz="2000" dirty="0" err="1">
                <a:solidFill>
                  <a:srgbClr val="FFFF00"/>
                </a:solidFill>
                <a:latin typeface="Comic Sans MS" pitchFamily="29" charset="0"/>
              </a:rPr>
              <a:t>–</a:t>
            </a:r>
            <a:r>
              <a:rPr lang="it-IT" sz="2000" dirty="0">
                <a:solidFill>
                  <a:srgbClr val="FFFF00"/>
                </a:solidFill>
                <a:latin typeface="Comic Sans MS" pitchFamily="29" charset="0"/>
              </a:rPr>
              <a:t> Osservatorio Astronomico di Brera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it-IT">
                <a:solidFill>
                  <a:srgbClr val="FFFF00"/>
                </a:solidFill>
                <a:latin typeface="Comic Sans MS" pitchFamily="29" charset="0"/>
              </a:rPr>
              <a:t>Spettro elettromagnetico</a:t>
            </a:r>
          </a:p>
        </p:txBody>
      </p:sp>
      <p:pic>
        <p:nvPicPr>
          <p:cNvPr id="45059" name="Picture 3" descr="electromagnetic_spectrum"/>
          <p:cNvPicPr>
            <a:picLocks noChangeAspect="1" noChangeArrowheads="1"/>
          </p:cNvPicPr>
          <p:nvPr/>
        </p:nvPicPr>
        <p:blipFill>
          <a:blip r:embed="rId2"/>
          <a:srcRect/>
          <a:stretch>
            <a:fillRect/>
          </a:stretch>
        </p:blipFill>
        <p:spPr bwMode="auto">
          <a:xfrm>
            <a:off x="971550" y="1316038"/>
            <a:ext cx="7383463" cy="6145212"/>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it-IT">
                <a:solidFill>
                  <a:srgbClr val="FFFF00"/>
                </a:solidFill>
                <a:latin typeface="Comic Sans MS" pitchFamily="29" charset="0"/>
              </a:rPr>
              <a:t>Effetto doppler (I)</a:t>
            </a:r>
          </a:p>
        </p:txBody>
      </p:sp>
      <p:pic>
        <p:nvPicPr>
          <p:cNvPr id="46083" name="Picture 3" descr="doppler"/>
          <p:cNvPicPr>
            <a:picLocks noChangeAspect="1" noChangeArrowheads="1"/>
          </p:cNvPicPr>
          <p:nvPr/>
        </p:nvPicPr>
        <p:blipFill>
          <a:blip r:embed="rId2"/>
          <a:srcRect/>
          <a:stretch>
            <a:fillRect/>
          </a:stretch>
        </p:blipFill>
        <p:spPr bwMode="auto">
          <a:xfrm>
            <a:off x="1568450" y="1844675"/>
            <a:ext cx="6243638" cy="3913188"/>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noFill/>
          <a:ln/>
        </p:spPr>
        <p:txBody>
          <a:bodyPr/>
          <a:lstStyle/>
          <a:p>
            <a:r>
              <a:rPr lang="it-IT">
                <a:solidFill>
                  <a:srgbClr val="FFFF00"/>
                </a:solidFill>
                <a:latin typeface="Comic Sans MS" pitchFamily="29" charset="0"/>
              </a:rPr>
              <a:t>Effetto doppler (II)</a:t>
            </a:r>
          </a:p>
        </p:txBody>
      </p:sp>
      <p:pic>
        <p:nvPicPr>
          <p:cNvPr id="47107" name="Picture 3" descr="redblue"/>
          <p:cNvPicPr>
            <a:picLocks noChangeAspect="1" noChangeArrowheads="1"/>
          </p:cNvPicPr>
          <p:nvPr/>
        </p:nvPicPr>
        <p:blipFill>
          <a:blip r:embed="rId2"/>
          <a:srcRect/>
          <a:stretch>
            <a:fillRect/>
          </a:stretch>
        </p:blipFill>
        <p:spPr bwMode="auto">
          <a:xfrm>
            <a:off x="1403350" y="2743200"/>
            <a:ext cx="4886325" cy="1371600"/>
          </a:xfrm>
          <a:prstGeom prst="rect">
            <a:avLst/>
          </a:prstGeom>
          <a:noFill/>
        </p:spPr>
      </p:pic>
      <p:sp>
        <p:nvSpPr>
          <p:cNvPr id="47108" name="Line 4"/>
          <p:cNvSpPr>
            <a:spLocks noChangeShapeType="1"/>
          </p:cNvSpPr>
          <p:nvPr/>
        </p:nvSpPr>
        <p:spPr bwMode="auto">
          <a:xfrm flipH="1">
            <a:off x="1403350" y="4508500"/>
            <a:ext cx="2879725" cy="0"/>
          </a:xfrm>
          <a:prstGeom prst="line">
            <a:avLst/>
          </a:prstGeom>
          <a:noFill/>
          <a:ln w="76200">
            <a:solidFill>
              <a:srgbClr val="FF0000"/>
            </a:solidFill>
            <a:round/>
            <a:headEnd/>
            <a:tailEnd type="triangle" w="med" len="med"/>
          </a:ln>
          <a:effectLst/>
        </p:spPr>
        <p:txBody>
          <a:bodyPr>
            <a:prstTxWarp prst="textNoShape">
              <a:avLst/>
            </a:prstTxWarp>
          </a:bodyPr>
          <a:lstStyle/>
          <a:p>
            <a:endParaRPr lang="it-IT"/>
          </a:p>
        </p:txBody>
      </p:sp>
      <p:sp>
        <p:nvSpPr>
          <p:cNvPr id="47109" name="Line 5"/>
          <p:cNvSpPr>
            <a:spLocks noChangeShapeType="1"/>
          </p:cNvSpPr>
          <p:nvPr/>
        </p:nvSpPr>
        <p:spPr bwMode="auto">
          <a:xfrm>
            <a:off x="4716463" y="4508500"/>
            <a:ext cx="2232025" cy="0"/>
          </a:xfrm>
          <a:prstGeom prst="line">
            <a:avLst/>
          </a:prstGeom>
          <a:noFill/>
          <a:ln w="76200">
            <a:solidFill>
              <a:srgbClr val="0000FF"/>
            </a:solidFill>
            <a:round/>
            <a:headEnd/>
            <a:tailEnd type="triangle" w="med" len="med"/>
          </a:ln>
          <a:effectLst/>
        </p:spPr>
        <p:txBody>
          <a:bodyPr>
            <a:prstTxWarp prst="textNoShape">
              <a:avLst/>
            </a:prstTxWarp>
          </a:bodyPr>
          <a:lstStyle/>
          <a:p>
            <a:endParaRPr lang="it-IT"/>
          </a:p>
        </p:txBody>
      </p:sp>
      <p:sp>
        <p:nvSpPr>
          <p:cNvPr id="47110" name="Text Box 6"/>
          <p:cNvSpPr txBox="1">
            <a:spLocks noChangeArrowheads="1"/>
          </p:cNvSpPr>
          <p:nvPr/>
        </p:nvSpPr>
        <p:spPr bwMode="auto">
          <a:xfrm>
            <a:off x="2339975" y="4797425"/>
            <a:ext cx="1430338" cy="457200"/>
          </a:xfrm>
          <a:prstGeom prst="rect">
            <a:avLst/>
          </a:prstGeom>
          <a:noFill/>
          <a:ln w="9525">
            <a:noFill/>
            <a:miter lim="800000"/>
            <a:headEnd/>
            <a:tailEnd/>
          </a:ln>
          <a:effectLst/>
        </p:spPr>
        <p:txBody>
          <a:bodyPr wrap="none">
            <a:prstTxWarp prst="textNoShape">
              <a:avLst/>
            </a:prstTxWarp>
            <a:spAutoFit/>
          </a:bodyPr>
          <a:lstStyle/>
          <a:p>
            <a:r>
              <a:rPr lang="it-IT" sz="2400">
                <a:solidFill>
                  <a:srgbClr val="FF0000"/>
                </a:solidFill>
                <a:latin typeface="Comic Sans MS" pitchFamily="29" charset="0"/>
              </a:rPr>
              <a:t>Redshift</a:t>
            </a:r>
          </a:p>
        </p:txBody>
      </p:sp>
      <p:sp>
        <p:nvSpPr>
          <p:cNvPr id="47111" name="Text Box 7"/>
          <p:cNvSpPr txBox="1">
            <a:spLocks noChangeArrowheads="1"/>
          </p:cNvSpPr>
          <p:nvPr/>
        </p:nvSpPr>
        <p:spPr bwMode="auto">
          <a:xfrm>
            <a:off x="4949825" y="4772025"/>
            <a:ext cx="1493838" cy="457200"/>
          </a:xfrm>
          <a:prstGeom prst="rect">
            <a:avLst/>
          </a:prstGeom>
          <a:noFill/>
          <a:ln w="9525">
            <a:noFill/>
            <a:miter lim="800000"/>
            <a:headEnd/>
            <a:tailEnd/>
          </a:ln>
          <a:effectLst/>
        </p:spPr>
        <p:txBody>
          <a:bodyPr wrap="none">
            <a:prstTxWarp prst="textNoShape">
              <a:avLst/>
            </a:prstTxWarp>
            <a:spAutoFit/>
          </a:bodyPr>
          <a:lstStyle/>
          <a:p>
            <a:r>
              <a:rPr lang="it-IT" sz="2400">
                <a:solidFill>
                  <a:srgbClr val="0000FF"/>
                </a:solidFill>
                <a:latin typeface="Comic Sans MS" pitchFamily="29" charset="0"/>
              </a:rPr>
              <a:t>Blueshift</a:t>
            </a:r>
          </a:p>
        </p:txBody>
      </p:sp>
      <p:sp>
        <p:nvSpPr>
          <p:cNvPr id="47112" name="Text Box 8"/>
          <p:cNvSpPr txBox="1">
            <a:spLocks noChangeArrowheads="1"/>
          </p:cNvSpPr>
          <p:nvPr/>
        </p:nvSpPr>
        <p:spPr bwMode="auto">
          <a:xfrm>
            <a:off x="639763" y="3378200"/>
            <a:ext cx="547687" cy="914400"/>
          </a:xfrm>
          <a:prstGeom prst="rect">
            <a:avLst/>
          </a:prstGeom>
          <a:noFill/>
          <a:ln w="9525">
            <a:noFill/>
            <a:miter lim="800000"/>
            <a:headEnd/>
            <a:tailEnd/>
          </a:ln>
          <a:effectLst/>
        </p:spPr>
        <p:txBody>
          <a:bodyPr wrap="none">
            <a:prstTxWarp prst="textNoShape">
              <a:avLst/>
            </a:prstTxWarp>
            <a:spAutoFit/>
          </a:bodyPr>
          <a:lstStyle/>
          <a:p>
            <a:r>
              <a:rPr lang="it-IT" sz="5400">
                <a:solidFill>
                  <a:srgbClr val="FF0000"/>
                </a:solidFill>
                <a:latin typeface="Comic Sans MS" pitchFamily="29" charset="0"/>
              </a:rPr>
              <a:t>*</a:t>
            </a:r>
          </a:p>
        </p:txBody>
      </p:sp>
      <p:sp>
        <p:nvSpPr>
          <p:cNvPr id="47113" name="Text Box 9"/>
          <p:cNvSpPr txBox="1">
            <a:spLocks noChangeArrowheads="1"/>
          </p:cNvSpPr>
          <p:nvPr/>
        </p:nvSpPr>
        <p:spPr bwMode="auto">
          <a:xfrm>
            <a:off x="6472238" y="3500438"/>
            <a:ext cx="547687" cy="914400"/>
          </a:xfrm>
          <a:prstGeom prst="rect">
            <a:avLst/>
          </a:prstGeom>
          <a:noFill/>
          <a:ln w="9525">
            <a:noFill/>
            <a:miter lim="800000"/>
            <a:headEnd/>
            <a:tailEnd/>
          </a:ln>
          <a:effectLst/>
        </p:spPr>
        <p:txBody>
          <a:bodyPr wrap="none">
            <a:prstTxWarp prst="textNoShape">
              <a:avLst/>
            </a:prstTxWarp>
            <a:spAutoFit/>
          </a:bodyPr>
          <a:lstStyle/>
          <a:p>
            <a:r>
              <a:rPr lang="it-IT" sz="5400">
                <a:solidFill>
                  <a:srgbClr val="0000FF"/>
                </a:solidFill>
                <a:latin typeface="Comic Sans MS" pitchFamily="29" charset="0"/>
              </a:rPr>
              <a:t>*</a:t>
            </a:r>
          </a:p>
        </p:txBody>
      </p:sp>
      <p:sp>
        <p:nvSpPr>
          <p:cNvPr id="47114" name="Text Box 10"/>
          <p:cNvSpPr txBox="1">
            <a:spLocks noChangeArrowheads="1"/>
          </p:cNvSpPr>
          <p:nvPr/>
        </p:nvSpPr>
        <p:spPr bwMode="auto">
          <a:xfrm>
            <a:off x="7812088" y="3429000"/>
            <a:ext cx="434975" cy="914400"/>
          </a:xfrm>
          <a:prstGeom prst="rect">
            <a:avLst/>
          </a:prstGeom>
          <a:noFill/>
          <a:ln w="9525">
            <a:noFill/>
            <a:miter lim="800000"/>
            <a:headEnd/>
            <a:tailEnd/>
          </a:ln>
          <a:effectLst/>
        </p:spPr>
        <p:txBody>
          <a:bodyPr wrap="none">
            <a:prstTxWarp prst="textNoShape">
              <a:avLst/>
            </a:prstTxWarp>
            <a:spAutoFit/>
          </a:bodyPr>
          <a:lstStyle/>
          <a:p>
            <a:r>
              <a:rPr lang="it-IT" sz="5400">
                <a:solidFill>
                  <a:srgbClr val="FFFF00"/>
                </a:solidFill>
                <a:latin typeface="Comic Sans MS" pitchFamily="29" charset="0"/>
              </a:rPr>
              <a:t>(</a:t>
            </a:r>
          </a:p>
        </p:txBody>
      </p:sp>
      <p:sp>
        <p:nvSpPr>
          <p:cNvPr id="47115" name="Text Box 11"/>
          <p:cNvSpPr txBox="1">
            <a:spLocks noChangeArrowheads="1"/>
          </p:cNvSpPr>
          <p:nvPr/>
        </p:nvSpPr>
        <p:spPr bwMode="auto">
          <a:xfrm>
            <a:off x="7894638" y="3716338"/>
            <a:ext cx="277812" cy="396875"/>
          </a:xfrm>
          <a:prstGeom prst="rect">
            <a:avLst/>
          </a:prstGeom>
          <a:noFill/>
          <a:ln w="9525">
            <a:noFill/>
            <a:miter lim="800000"/>
            <a:headEnd/>
            <a:tailEnd/>
          </a:ln>
          <a:effectLst/>
        </p:spPr>
        <p:txBody>
          <a:bodyPr wrap="none">
            <a:prstTxWarp prst="textNoShape">
              <a:avLst/>
            </a:prstTxWarp>
            <a:spAutoFit/>
          </a:bodyPr>
          <a:lstStyle/>
          <a:p>
            <a:r>
              <a:rPr lang="it-IT" sz="2000" b="1">
                <a:solidFill>
                  <a:srgbClr val="FFFF00"/>
                </a:solidFill>
                <a:latin typeface="Comic Sans MS" pitchFamily="29" charset="0"/>
              </a:rPr>
              <a:t>)</a:t>
            </a:r>
          </a:p>
        </p:txBody>
      </p:sp>
      <p:sp>
        <p:nvSpPr>
          <p:cNvPr id="47116" name="Line 12"/>
          <p:cNvSpPr>
            <a:spLocks noChangeShapeType="1"/>
          </p:cNvSpPr>
          <p:nvPr/>
        </p:nvSpPr>
        <p:spPr bwMode="auto">
          <a:xfrm>
            <a:off x="8027988" y="3500438"/>
            <a:ext cx="576262" cy="433387"/>
          </a:xfrm>
          <a:prstGeom prst="line">
            <a:avLst/>
          </a:prstGeom>
          <a:noFill/>
          <a:ln w="57150">
            <a:solidFill>
              <a:srgbClr val="FFFF00"/>
            </a:solidFill>
            <a:round/>
            <a:headEnd/>
            <a:tailEnd/>
          </a:ln>
          <a:effectLst/>
        </p:spPr>
        <p:txBody>
          <a:bodyPr>
            <a:prstTxWarp prst="textNoShape">
              <a:avLst/>
            </a:prstTxWarp>
          </a:bodyPr>
          <a:lstStyle/>
          <a:p>
            <a:endParaRPr lang="it-IT"/>
          </a:p>
        </p:txBody>
      </p:sp>
      <p:sp>
        <p:nvSpPr>
          <p:cNvPr id="47117" name="Line 13"/>
          <p:cNvSpPr>
            <a:spLocks noChangeShapeType="1"/>
          </p:cNvSpPr>
          <p:nvPr/>
        </p:nvSpPr>
        <p:spPr bwMode="auto">
          <a:xfrm flipV="1">
            <a:off x="8027988" y="3933825"/>
            <a:ext cx="576262" cy="431800"/>
          </a:xfrm>
          <a:prstGeom prst="line">
            <a:avLst/>
          </a:prstGeom>
          <a:noFill/>
          <a:ln w="57150">
            <a:solidFill>
              <a:srgbClr val="FFFF00"/>
            </a:solidFill>
            <a:round/>
            <a:headEnd/>
            <a:tailEnd/>
          </a:ln>
          <a:effectLst/>
        </p:spPr>
        <p:txBody>
          <a:bodyPr>
            <a:prstTxWarp prst="textNoShape">
              <a:avLst/>
            </a:prstTxWarp>
          </a:bodyPr>
          <a:lstStyle/>
          <a:p>
            <a:endParaRPr lang="it-IT"/>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it-IT">
                <a:solidFill>
                  <a:srgbClr val="FFFF00"/>
                </a:solidFill>
                <a:latin typeface="Comic Sans MS" pitchFamily="29" charset="0"/>
              </a:rPr>
              <a:t>Universo in espansione</a:t>
            </a:r>
          </a:p>
        </p:txBody>
      </p:sp>
      <p:pic>
        <p:nvPicPr>
          <p:cNvPr id="50179" name="Picture 3" descr="bubble"/>
          <p:cNvPicPr>
            <a:picLocks noChangeAspect="1" noChangeArrowheads="1"/>
          </p:cNvPicPr>
          <p:nvPr/>
        </p:nvPicPr>
        <p:blipFill>
          <a:blip r:embed="rId2"/>
          <a:srcRect/>
          <a:stretch>
            <a:fillRect/>
          </a:stretch>
        </p:blipFill>
        <p:spPr bwMode="auto">
          <a:xfrm>
            <a:off x="5724525" y="3573463"/>
            <a:ext cx="3190875" cy="3059112"/>
          </a:xfrm>
          <a:prstGeom prst="rect">
            <a:avLst/>
          </a:prstGeom>
          <a:noFill/>
        </p:spPr>
      </p:pic>
      <p:pic>
        <p:nvPicPr>
          <p:cNvPr id="50180" name="Picture 4" descr="palloncino"/>
          <p:cNvPicPr>
            <a:picLocks noChangeAspect="1" noChangeArrowheads="1"/>
          </p:cNvPicPr>
          <p:nvPr/>
        </p:nvPicPr>
        <p:blipFill>
          <a:blip r:embed="rId3"/>
          <a:srcRect/>
          <a:stretch>
            <a:fillRect/>
          </a:stretch>
        </p:blipFill>
        <p:spPr bwMode="auto">
          <a:xfrm>
            <a:off x="539750" y="1484313"/>
            <a:ext cx="4549775" cy="30781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dissolve">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2" descr="bigbang2"/>
          <p:cNvPicPr>
            <a:picLocks noChangeAspect="1" noChangeArrowheads="1"/>
          </p:cNvPicPr>
          <p:nvPr/>
        </p:nvPicPr>
        <p:blipFill>
          <a:blip r:embed="rId2"/>
          <a:srcRect/>
          <a:stretch>
            <a:fillRect/>
          </a:stretch>
        </p:blipFill>
        <p:spPr bwMode="auto">
          <a:xfrm>
            <a:off x="915988" y="-11113"/>
            <a:ext cx="7472362" cy="690880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06400" y="127000"/>
            <a:ext cx="8382000" cy="1917700"/>
          </a:xfrm>
          <a:prstGeom prst="rect">
            <a:avLst/>
          </a:prstGeom>
          <a:solidFill>
            <a:schemeClr val="tx1"/>
          </a:solidFill>
          <a:ln w="9525">
            <a:noFill/>
            <a:miter lim="800000"/>
            <a:headEnd/>
            <a:tailEnd/>
          </a:ln>
          <a:effectLst/>
        </p:spPr>
        <p:txBody>
          <a:bodyPr>
            <a:prstTxWarp prst="textNoShape">
              <a:avLst/>
            </a:prstTxWarp>
            <a:spAutoFit/>
          </a:bodyPr>
          <a:lstStyle/>
          <a:p>
            <a:pPr algn="just"/>
            <a:r>
              <a:rPr lang="fr-FR" sz="2400" b="1">
                <a:solidFill>
                  <a:srgbClr val="FFFF00"/>
                </a:solidFill>
                <a:latin typeface="Comic Sans MS" pitchFamily="29" charset="0"/>
              </a:rPr>
              <a:t>Dicke e Gamov, entrambi fisici, calcolarono indipendentemente nel 1946 e nel 1948, che se l’Universo si stava raffeddando, avremmo dovuto vedere una radiazione di microonde in tutto il cielo ad una temperatura di circa 3 K…</a:t>
            </a:r>
          </a:p>
        </p:txBody>
      </p:sp>
      <p:grpSp>
        <p:nvGrpSpPr>
          <p:cNvPr id="10243" name="Group 3"/>
          <p:cNvGrpSpPr>
            <a:grpSpLocks/>
          </p:cNvGrpSpPr>
          <p:nvPr/>
        </p:nvGrpSpPr>
        <p:grpSpPr bwMode="auto">
          <a:xfrm>
            <a:off x="520700" y="2692400"/>
            <a:ext cx="4527550" cy="3646488"/>
            <a:chOff x="328" y="1696"/>
            <a:chExt cx="2852" cy="2297"/>
          </a:xfrm>
        </p:grpSpPr>
        <p:pic>
          <p:nvPicPr>
            <p:cNvPr id="10244" name="Picture 4" descr="Gamov"/>
            <p:cNvPicPr>
              <a:picLocks noChangeAspect="1" noChangeArrowheads="1"/>
            </p:cNvPicPr>
            <p:nvPr/>
          </p:nvPicPr>
          <p:blipFill>
            <a:blip r:embed="rId2"/>
            <a:srcRect/>
            <a:stretch>
              <a:fillRect/>
            </a:stretch>
          </p:blipFill>
          <p:spPr bwMode="auto">
            <a:xfrm>
              <a:off x="328" y="1696"/>
              <a:ext cx="1714" cy="2297"/>
            </a:xfrm>
            <a:prstGeom prst="rect">
              <a:avLst/>
            </a:prstGeom>
            <a:noFill/>
            <a:ln w="38100">
              <a:solidFill>
                <a:srgbClr val="FFFF00"/>
              </a:solidFill>
              <a:miter lim="800000"/>
              <a:headEnd/>
              <a:tailEnd/>
            </a:ln>
          </p:spPr>
        </p:pic>
        <p:sp>
          <p:nvSpPr>
            <p:cNvPr id="10245" name="AutoShape 5"/>
            <p:cNvSpPr>
              <a:spLocks noChangeArrowheads="1"/>
            </p:cNvSpPr>
            <p:nvPr/>
          </p:nvSpPr>
          <p:spPr bwMode="auto">
            <a:xfrm>
              <a:off x="1692" y="1772"/>
              <a:ext cx="1488" cy="399"/>
            </a:xfrm>
            <a:prstGeom prst="wedgeRoundRectCallout">
              <a:avLst>
                <a:gd name="adj1" fmla="val -79639"/>
                <a:gd name="adj2" fmla="val 134208"/>
                <a:gd name="adj3" fmla="val 16667"/>
              </a:avLst>
            </a:prstGeom>
            <a:solidFill>
              <a:schemeClr val="tx1"/>
            </a:solidFill>
            <a:ln w="38100">
              <a:solidFill>
                <a:srgbClr val="FFFF00"/>
              </a:solidFill>
              <a:miter lim="800000"/>
              <a:headEnd/>
              <a:tailEnd/>
            </a:ln>
            <a:effectLst/>
          </p:spPr>
          <p:txBody>
            <a:bodyPr>
              <a:prstTxWarp prst="textNoShape">
                <a:avLst/>
              </a:prstTxWarp>
            </a:bodyPr>
            <a:lstStyle/>
            <a:p>
              <a:pPr algn="ctr"/>
              <a:r>
                <a:rPr lang="fr-FR" sz="2000" b="1">
                  <a:solidFill>
                    <a:srgbClr val="FFFF00"/>
                  </a:solidFill>
                  <a:latin typeface="Comic Sans MS" pitchFamily="29" charset="0"/>
                </a:rPr>
                <a:t>Io sono Gamov</a:t>
              </a:r>
            </a:p>
          </p:txBody>
        </p:sp>
      </p:grpSp>
      <p:grpSp>
        <p:nvGrpSpPr>
          <p:cNvPr id="10246" name="Group 6"/>
          <p:cNvGrpSpPr>
            <a:grpSpLocks/>
          </p:cNvGrpSpPr>
          <p:nvPr/>
        </p:nvGrpSpPr>
        <p:grpSpPr bwMode="auto">
          <a:xfrm>
            <a:off x="3779838" y="2913063"/>
            <a:ext cx="4883150" cy="3292475"/>
            <a:chOff x="2413" y="2515"/>
            <a:chExt cx="3044" cy="2074"/>
          </a:xfrm>
        </p:grpSpPr>
        <p:pic>
          <p:nvPicPr>
            <p:cNvPr id="10247" name="Picture 7" descr="Robert Dicke"/>
            <p:cNvPicPr>
              <a:picLocks noChangeAspect="1" noChangeArrowheads="1"/>
            </p:cNvPicPr>
            <p:nvPr/>
          </p:nvPicPr>
          <p:blipFill>
            <a:blip r:embed="rId3"/>
            <a:srcRect/>
            <a:stretch>
              <a:fillRect/>
            </a:stretch>
          </p:blipFill>
          <p:spPr bwMode="auto">
            <a:xfrm>
              <a:off x="3729" y="2515"/>
              <a:ext cx="1728" cy="2074"/>
            </a:xfrm>
            <a:prstGeom prst="rect">
              <a:avLst/>
            </a:prstGeom>
            <a:noFill/>
            <a:ln w="38100">
              <a:solidFill>
                <a:srgbClr val="FF0000"/>
              </a:solidFill>
              <a:miter lim="800000"/>
              <a:headEnd/>
              <a:tailEnd/>
            </a:ln>
          </p:spPr>
        </p:pic>
        <p:sp>
          <p:nvSpPr>
            <p:cNvPr id="10248" name="AutoShape 8"/>
            <p:cNvSpPr>
              <a:spLocks noChangeArrowheads="1"/>
            </p:cNvSpPr>
            <p:nvPr/>
          </p:nvSpPr>
          <p:spPr bwMode="auto">
            <a:xfrm>
              <a:off x="2413" y="2954"/>
              <a:ext cx="1488" cy="399"/>
            </a:xfrm>
            <a:prstGeom prst="wedgeRoundRectCallout">
              <a:avLst>
                <a:gd name="adj1" fmla="val 78829"/>
                <a:gd name="adj2" fmla="val 128194"/>
                <a:gd name="adj3" fmla="val 16667"/>
              </a:avLst>
            </a:prstGeom>
            <a:solidFill>
              <a:schemeClr val="tx1"/>
            </a:solidFill>
            <a:ln w="38100">
              <a:solidFill>
                <a:srgbClr val="FF0000"/>
              </a:solidFill>
              <a:miter lim="800000"/>
              <a:headEnd/>
              <a:tailEnd/>
            </a:ln>
            <a:effectLst/>
          </p:spPr>
          <p:txBody>
            <a:bodyPr>
              <a:prstTxWarp prst="textNoShape">
                <a:avLst/>
              </a:prstTxWarp>
            </a:bodyPr>
            <a:lstStyle/>
            <a:p>
              <a:pPr algn="ctr"/>
              <a:r>
                <a:rPr lang="fr-FR" sz="2000" b="1">
                  <a:solidFill>
                    <a:srgbClr val="FF0000"/>
                  </a:solidFill>
                  <a:latin typeface="Comic Sans MS" pitchFamily="29" charset="0"/>
                </a:rPr>
                <a:t>Io sono Dicke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2" descr="em spectrum 2"/>
          <p:cNvPicPr>
            <a:picLocks noChangeAspect="1" noChangeArrowheads="1"/>
          </p:cNvPicPr>
          <p:nvPr/>
        </p:nvPicPr>
        <p:blipFill>
          <a:blip r:embed="rId2"/>
          <a:srcRect/>
          <a:stretch>
            <a:fillRect/>
          </a:stretch>
        </p:blipFill>
        <p:spPr bwMode="auto">
          <a:xfrm>
            <a:off x="1863725" y="152400"/>
            <a:ext cx="4981575" cy="6667500"/>
          </a:xfrm>
          <a:prstGeom prst="rect">
            <a:avLst/>
          </a:prstGeom>
          <a:noFill/>
          <a:ln w="25400">
            <a:solidFill>
              <a:srgbClr val="FFFF00"/>
            </a:solidFill>
            <a:miter lim="800000"/>
            <a:headEnd/>
            <a:tailEnd/>
          </a:ln>
        </p:spPr>
      </p:pic>
      <p:sp>
        <p:nvSpPr>
          <p:cNvPr id="11267" name="Oval 3"/>
          <p:cNvSpPr>
            <a:spLocks noChangeArrowheads="1"/>
          </p:cNvSpPr>
          <p:nvPr/>
        </p:nvSpPr>
        <p:spPr bwMode="auto">
          <a:xfrm>
            <a:off x="3581400" y="4038600"/>
            <a:ext cx="1600200" cy="838200"/>
          </a:xfrm>
          <a:prstGeom prst="ellipse">
            <a:avLst/>
          </a:prstGeom>
          <a:noFill/>
          <a:ln w="76200">
            <a:solidFill>
              <a:srgbClr val="FF0000"/>
            </a:solidFill>
            <a:round/>
            <a:headEnd/>
            <a:tailEnd/>
          </a:ln>
          <a:effectLst/>
        </p:spPr>
        <p:txBody>
          <a:bodyPr wrap="none" anchor="ctr">
            <a:prstTxWarp prst="textNoShape">
              <a:avLst/>
            </a:prstTxWarp>
          </a:bodyPr>
          <a:lstStyle/>
          <a:p>
            <a:endParaRPr lang="it-IT"/>
          </a:p>
        </p:txBody>
      </p:sp>
      <p:grpSp>
        <p:nvGrpSpPr>
          <p:cNvPr id="11268" name="Group 4"/>
          <p:cNvGrpSpPr>
            <a:grpSpLocks/>
          </p:cNvGrpSpPr>
          <p:nvPr/>
        </p:nvGrpSpPr>
        <p:grpSpPr bwMode="auto">
          <a:xfrm>
            <a:off x="198438" y="838200"/>
            <a:ext cx="1643062" cy="5337175"/>
            <a:chOff x="125" y="528"/>
            <a:chExt cx="1035" cy="3362"/>
          </a:xfrm>
        </p:grpSpPr>
        <p:sp>
          <p:nvSpPr>
            <p:cNvPr id="11269" name="Text Box 5"/>
            <p:cNvSpPr txBox="1">
              <a:spLocks noChangeArrowheads="1"/>
            </p:cNvSpPr>
            <p:nvPr/>
          </p:nvSpPr>
          <p:spPr bwMode="auto">
            <a:xfrm>
              <a:off x="125" y="2880"/>
              <a:ext cx="1035" cy="1010"/>
            </a:xfrm>
            <a:prstGeom prst="rect">
              <a:avLst/>
            </a:prstGeom>
            <a:solidFill>
              <a:schemeClr val="tx1"/>
            </a:solidFill>
            <a:ln w="50800">
              <a:solidFill>
                <a:srgbClr val="FF0000"/>
              </a:solidFill>
              <a:miter lim="800000"/>
              <a:headEnd/>
              <a:tailEnd/>
            </a:ln>
            <a:effectLst/>
          </p:spPr>
          <p:txBody>
            <a:bodyPr wrap="none">
              <a:prstTxWarp prst="textNoShape">
                <a:avLst/>
              </a:prstTxWarp>
              <a:spAutoFit/>
            </a:bodyPr>
            <a:lstStyle/>
            <a:p>
              <a:pPr algn="ctr"/>
              <a:r>
                <a:rPr lang="fr-FR" sz="2400" b="1">
                  <a:solidFill>
                    <a:srgbClr val="FFFF00"/>
                  </a:solidFill>
                  <a:latin typeface="Comic Sans MS" pitchFamily="29" charset="0"/>
                </a:rPr>
                <a:t>Cresce</a:t>
              </a:r>
            </a:p>
            <a:p>
              <a:pPr algn="ctr"/>
              <a:r>
                <a:rPr lang="fr-FR" sz="2400" b="1">
                  <a:solidFill>
                    <a:srgbClr val="FFFF00"/>
                  </a:solidFill>
                  <a:latin typeface="Comic Sans MS" pitchFamily="29" charset="0"/>
                </a:rPr>
                <a:t>la</a:t>
              </a:r>
            </a:p>
            <a:p>
              <a:pPr algn="ctr"/>
              <a:r>
                <a:rPr lang="fr-FR" sz="2400" b="1">
                  <a:solidFill>
                    <a:srgbClr val="FFFF00"/>
                  </a:solidFill>
                  <a:latin typeface="Comic Sans MS" pitchFamily="29" charset="0"/>
                </a:rPr>
                <a:t>lunghezza</a:t>
              </a:r>
            </a:p>
            <a:p>
              <a:pPr algn="ctr"/>
              <a:r>
                <a:rPr lang="fr-FR" sz="2400" b="1">
                  <a:solidFill>
                    <a:srgbClr val="FFFF00"/>
                  </a:solidFill>
                  <a:latin typeface="Comic Sans MS" pitchFamily="29" charset="0"/>
                </a:rPr>
                <a:t>d’onda</a:t>
              </a:r>
            </a:p>
          </p:txBody>
        </p:sp>
        <p:sp>
          <p:nvSpPr>
            <p:cNvPr id="11270" name="Line 6"/>
            <p:cNvSpPr>
              <a:spLocks noChangeShapeType="1"/>
            </p:cNvSpPr>
            <p:nvPr/>
          </p:nvSpPr>
          <p:spPr bwMode="auto">
            <a:xfrm>
              <a:off x="624" y="528"/>
              <a:ext cx="0" cy="2256"/>
            </a:xfrm>
            <a:prstGeom prst="line">
              <a:avLst/>
            </a:prstGeom>
            <a:noFill/>
            <a:ln w="50800">
              <a:solidFill>
                <a:srgbClr val="FFFF00"/>
              </a:solidFill>
              <a:round/>
              <a:headEnd/>
              <a:tailEnd type="stealth" w="lg" len="lg"/>
            </a:ln>
            <a:effectLst/>
          </p:spPr>
          <p:txBody>
            <a:bodyPr>
              <a:prstTxWarp prst="textNoShape">
                <a:avLst/>
              </a:prstTxWarp>
            </a:bodyPr>
            <a:lstStyle/>
            <a:p>
              <a:endParaRPr lang="it-IT"/>
            </a:p>
          </p:txBody>
        </p:sp>
      </p:grpSp>
      <p:grpSp>
        <p:nvGrpSpPr>
          <p:cNvPr id="11271" name="Group 7"/>
          <p:cNvGrpSpPr>
            <a:grpSpLocks/>
          </p:cNvGrpSpPr>
          <p:nvPr/>
        </p:nvGrpSpPr>
        <p:grpSpPr bwMode="auto">
          <a:xfrm>
            <a:off x="7021513" y="914400"/>
            <a:ext cx="2051050" cy="4972050"/>
            <a:chOff x="4423" y="576"/>
            <a:chExt cx="1292" cy="3132"/>
          </a:xfrm>
        </p:grpSpPr>
        <p:sp>
          <p:nvSpPr>
            <p:cNvPr id="11272" name="Text Box 8"/>
            <p:cNvSpPr txBox="1">
              <a:spLocks noChangeArrowheads="1"/>
            </p:cNvSpPr>
            <p:nvPr/>
          </p:nvSpPr>
          <p:spPr bwMode="auto">
            <a:xfrm>
              <a:off x="4423" y="2928"/>
              <a:ext cx="1292" cy="780"/>
            </a:xfrm>
            <a:prstGeom prst="rect">
              <a:avLst/>
            </a:prstGeom>
            <a:solidFill>
              <a:schemeClr val="tx2"/>
            </a:solidFill>
            <a:ln w="50800">
              <a:solidFill>
                <a:srgbClr val="FF0000"/>
              </a:solidFill>
              <a:miter lim="800000"/>
              <a:headEnd/>
              <a:tailEnd/>
            </a:ln>
            <a:effectLst/>
          </p:spPr>
          <p:txBody>
            <a:bodyPr wrap="none">
              <a:prstTxWarp prst="textNoShape">
                <a:avLst/>
              </a:prstTxWarp>
              <a:spAutoFit/>
            </a:bodyPr>
            <a:lstStyle/>
            <a:p>
              <a:pPr algn="ctr"/>
              <a:r>
                <a:rPr lang="fr-FR" sz="2400" b="1">
                  <a:solidFill>
                    <a:srgbClr val="FFFF00"/>
                  </a:solidFill>
                  <a:latin typeface="Comic Sans MS" pitchFamily="29" charset="0"/>
                </a:rPr>
                <a:t>Si abbassa</a:t>
              </a:r>
            </a:p>
            <a:p>
              <a:pPr algn="ctr"/>
              <a:r>
                <a:rPr lang="fr-FR" sz="2400" b="1">
                  <a:solidFill>
                    <a:srgbClr val="FFFF00"/>
                  </a:solidFill>
                  <a:latin typeface="Comic Sans MS" pitchFamily="29" charset="0"/>
                </a:rPr>
                <a:t>la</a:t>
              </a:r>
            </a:p>
            <a:p>
              <a:pPr algn="ctr"/>
              <a:r>
                <a:rPr lang="fr-FR" sz="2400" b="1">
                  <a:solidFill>
                    <a:srgbClr val="FFFF00"/>
                  </a:solidFill>
                  <a:latin typeface="Comic Sans MS" pitchFamily="29" charset="0"/>
                </a:rPr>
                <a:t>temperatura</a:t>
              </a:r>
            </a:p>
          </p:txBody>
        </p:sp>
        <p:sp>
          <p:nvSpPr>
            <p:cNvPr id="11273" name="Line 9"/>
            <p:cNvSpPr>
              <a:spLocks noChangeShapeType="1"/>
            </p:cNvSpPr>
            <p:nvPr/>
          </p:nvSpPr>
          <p:spPr bwMode="auto">
            <a:xfrm>
              <a:off x="4992" y="576"/>
              <a:ext cx="0" cy="2256"/>
            </a:xfrm>
            <a:prstGeom prst="line">
              <a:avLst/>
            </a:prstGeom>
            <a:noFill/>
            <a:ln w="50800">
              <a:solidFill>
                <a:srgbClr val="FFFF00"/>
              </a:solidFill>
              <a:round/>
              <a:headEnd/>
              <a:tailEnd type="stealth" w="lg" len="lg"/>
            </a:ln>
            <a:effectLst/>
          </p:spPr>
          <p:txBody>
            <a:bodyPr>
              <a:prstTxWarp prst="textNoShape">
                <a:avLst/>
              </a:prstTxWarp>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descr="Planck - stamp about blackbody spectrum"/>
          <p:cNvPicPr>
            <a:picLocks noChangeAspect="1" noChangeArrowheads="1"/>
          </p:cNvPicPr>
          <p:nvPr/>
        </p:nvPicPr>
        <p:blipFill>
          <a:blip r:embed="rId2"/>
          <a:srcRect/>
          <a:stretch>
            <a:fillRect/>
          </a:stretch>
        </p:blipFill>
        <p:spPr bwMode="auto">
          <a:xfrm>
            <a:off x="2971800" y="4191000"/>
            <a:ext cx="3962400" cy="2011363"/>
          </a:xfrm>
          <a:prstGeom prst="rect">
            <a:avLst/>
          </a:prstGeom>
          <a:noFill/>
          <a:ln w="25400">
            <a:solidFill>
              <a:srgbClr val="FFFF00"/>
            </a:solidFill>
            <a:miter lim="800000"/>
            <a:headEnd/>
            <a:tailEnd/>
          </a:ln>
        </p:spPr>
      </p:pic>
      <p:sp>
        <p:nvSpPr>
          <p:cNvPr id="12291" name="Text Box 3"/>
          <p:cNvSpPr txBox="1">
            <a:spLocks noChangeArrowheads="1"/>
          </p:cNvSpPr>
          <p:nvPr/>
        </p:nvSpPr>
        <p:spPr bwMode="auto">
          <a:xfrm>
            <a:off x="3652838" y="381000"/>
            <a:ext cx="5602287" cy="1917700"/>
          </a:xfrm>
          <a:prstGeom prst="rect">
            <a:avLst/>
          </a:prstGeom>
          <a:solidFill>
            <a:schemeClr val="tx1"/>
          </a:solidFill>
          <a:ln w="9525">
            <a:noFill/>
            <a:miter lim="800000"/>
            <a:headEnd/>
            <a:tailEnd/>
          </a:ln>
          <a:effectLst/>
        </p:spPr>
        <p:txBody>
          <a:bodyPr>
            <a:prstTxWarp prst="textNoShape">
              <a:avLst/>
            </a:prstTxWarp>
            <a:spAutoFit/>
          </a:bodyPr>
          <a:lstStyle/>
          <a:p>
            <a:r>
              <a:rPr lang="fr-FR" sz="2400" b="1">
                <a:solidFill>
                  <a:srgbClr val="FFFF00"/>
                </a:solidFill>
                <a:latin typeface="Comic Sans MS" pitchFamily="29" charset="0"/>
              </a:rPr>
              <a:t>Max Planck, un altro fisico,</a:t>
            </a:r>
          </a:p>
          <a:p>
            <a:r>
              <a:rPr lang="fr-FR" sz="2400" b="1">
                <a:solidFill>
                  <a:srgbClr val="FFFF00"/>
                </a:solidFill>
                <a:latin typeface="Comic Sans MS" pitchFamily="29" charset="0"/>
              </a:rPr>
              <a:t>gia’ nel 1900 aveva ipotizzato quale </a:t>
            </a:r>
          </a:p>
          <a:p>
            <a:r>
              <a:rPr lang="fr-FR" sz="2400" b="1">
                <a:solidFill>
                  <a:srgbClr val="FFFF00"/>
                </a:solidFill>
                <a:latin typeface="Comic Sans MS" pitchFamily="29" charset="0"/>
              </a:rPr>
              <a:t>‘forma’ avrebbe dovuto avere una </a:t>
            </a:r>
          </a:p>
          <a:p>
            <a:r>
              <a:rPr lang="fr-FR" sz="2400" b="1">
                <a:solidFill>
                  <a:srgbClr val="FFFF00"/>
                </a:solidFill>
                <a:latin typeface="Comic Sans MS" pitchFamily="29" charset="0"/>
              </a:rPr>
              <a:t>simile radiazione</a:t>
            </a:r>
          </a:p>
          <a:p>
            <a:endParaRPr lang="fr-FR" sz="2400" b="1">
              <a:solidFill>
                <a:srgbClr val="FFFF00"/>
              </a:solidFill>
              <a:latin typeface="Comic Sans MS" pitchFamily="29" charset="0"/>
            </a:endParaRPr>
          </a:p>
        </p:txBody>
      </p:sp>
      <p:pic>
        <p:nvPicPr>
          <p:cNvPr id="12292" name="Picture 4" descr="Planck b"/>
          <p:cNvPicPr>
            <a:picLocks noChangeAspect="1" noChangeArrowheads="1"/>
          </p:cNvPicPr>
          <p:nvPr/>
        </p:nvPicPr>
        <p:blipFill>
          <a:blip r:embed="rId3"/>
          <a:srcRect/>
          <a:stretch>
            <a:fillRect/>
          </a:stretch>
        </p:blipFill>
        <p:spPr bwMode="auto">
          <a:xfrm>
            <a:off x="228600" y="152400"/>
            <a:ext cx="3124200" cy="4191000"/>
          </a:xfrm>
          <a:prstGeom prst="rect">
            <a:avLst/>
          </a:prstGeom>
          <a:noFill/>
          <a:ln w="25400">
            <a:solidFill>
              <a:srgbClr val="FFFF00"/>
            </a:solidFill>
            <a:miter lim="800000"/>
            <a:headEnd/>
            <a:tailEnd/>
          </a:ln>
        </p:spPr>
      </p:pic>
      <p:pic>
        <p:nvPicPr>
          <p:cNvPr id="12293" name="Picture 5" descr="black body spectrum"/>
          <p:cNvPicPr>
            <a:picLocks noChangeAspect="1" noChangeArrowheads="1"/>
          </p:cNvPicPr>
          <p:nvPr/>
        </p:nvPicPr>
        <p:blipFill>
          <a:blip r:embed="rId4"/>
          <a:srcRect/>
          <a:stretch>
            <a:fillRect/>
          </a:stretch>
        </p:blipFill>
        <p:spPr bwMode="auto">
          <a:xfrm>
            <a:off x="381000" y="1885950"/>
            <a:ext cx="8343900" cy="4591050"/>
          </a:xfrm>
          <a:prstGeom prst="rect">
            <a:avLst/>
          </a:prstGeom>
          <a:noFill/>
          <a:ln w="50800">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533400" y="5867400"/>
            <a:ext cx="8142288" cy="822325"/>
          </a:xfrm>
          <a:prstGeom prst="rect">
            <a:avLst/>
          </a:prstGeom>
          <a:solidFill>
            <a:schemeClr val="tx2"/>
          </a:solidFill>
          <a:ln w="9525">
            <a:noFill/>
            <a:miter lim="800000"/>
            <a:headEnd/>
            <a:tailEnd/>
          </a:ln>
          <a:effectLst/>
        </p:spPr>
        <p:txBody>
          <a:bodyPr wrap="none">
            <a:prstTxWarp prst="textNoShape">
              <a:avLst/>
            </a:prstTxWarp>
            <a:spAutoFit/>
          </a:bodyPr>
          <a:lstStyle/>
          <a:p>
            <a:r>
              <a:rPr lang="fr-FR" sz="2400" b="1">
                <a:solidFill>
                  <a:srgbClr val="FFFF00"/>
                </a:solidFill>
                <a:latin typeface="Comic Sans MS" pitchFamily="29" charset="0"/>
              </a:rPr>
              <a:t>… da Penzias e Wilson, due fisici dei laboratori Bell, </a:t>
            </a:r>
          </a:p>
          <a:p>
            <a:r>
              <a:rPr lang="fr-FR" sz="2400" b="1">
                <a:solidFill>
                  <a:srgbClr val="FFFF00"/>
                </a:solidFill>
                <a:latin typeface="Comic Sans MS" pitchFamily="29" charset="0"/>
              </a:rPr>
              <a:t>che per questo ottennero il premio Nobel nel 1978</a:t>
            </a:r>
          </a:p>
        </p:txBody>
      </p:sp>
      <p:pic>
        <p:nvPicPr>
          <p:cNvPr id="13315" name="Picture 3" descr="Penzias Wilson b"/>
          <p:cNvPicPr>
            <a:picLocks noChangeAspect="1" noChangeArrowheads="1"/>
          </p:cNvPicPr>
          <p:nvPr/>
        </p:nvPicPr>
        <p:blipFill>
          <a:blip r:embed="rId2"/>
          <a:srcRect/>
          <a:stretch>
            <a:fillRect/>
          </a:stretch>
        </p:blipFill>
        <p:spPr bwMode="auto">
          <a:xfrm>
            <a:off x="1676400" y="1219200"/>
            <a:ext cx="5791200" cy="4546600"/>
          </a:xfrm>
          <a:prstGeom prst="rect">
            <a:avLst/>
          </a:prstGeom>
          <a:noFill/>
          <a:ln w="25400">
            <a:solidFill>
              <a:srgbClr val="FFFF00"/>
            </a:solidFill>
            <a:miter lim="800000"/>
            <a:headEnd/>
            <a:tailEnd/>
          </a:ln>
        </p:spPr>
      </p:pic>
      <p:sp>
        <p:nvSpPr>
          <p:cNvPr id="13316" name="Text Box 4"/>
          <p:cNvSpPr txBox="1">
            <a:spLocks noChangeArrowheads="1"/>
          </p:cNvSpPr>
          <p:nvPr/>
        </p:nvSpPr>
        <p:spPr bwMode="auto">
          <a:xfrm>
            <a:off x="381000" y="304800"/>
            <a:ext cx="8399463" cy="822325"/>
          </a:xfrm>
          <a:prstGeom prst="rect">
            <a:avLst/>
          </a:prstGeom>
          <a:solidFill>
            <a:schemeClr val="tx1"/>
          </a:solidFill>
          <a:ln w="9525">
            <a:noFill/>
            <a:miter lim="800000"/>
            <a:headEnd/>
            <a:tailEnd/>
          </a:ln>
          <a:effectLst/>
        </p:spPr>
        <p:txBody>
          <a:bodyPr wrap="none">
            <a:prstTxWarp prst="textNoShape">
              <a:avLst/>
            </a:prstTxWarp>
            <a:spAutoFit/>
          </a:bodyPr>
          <a:lstStyle/>
          <a:p>
            <a:r>
              <a:rPr lang="fr-FR" sz="2400" b="1">
                <a:solidFill>
                  <a:srgbClr val="FFFF00"/>
                </a:solidFill>
                <a:latin typeface="Comic Sans MS" pitchFamily="29" charset="0"/>
              </a:rPr>
              <a:t>Ma, nel 1964, la radiazione predetta da Gamow venne </a:t>
            </a:r>
          </a:p>
          <a:p>
            <a:r>
              <a:rPr lang="fr-FR" sz="2400" b="1">
                <a:solidFill>
                  <a:srgbClr val="FFFF00"/>
                </a:solidFill>
                <a:latin typeface="Comic Sans MS" pitchFamily="29" charset="0"/>
              </a:rPr>
              <a:t>Finalmente rilevata, con questa antenna …</a:t>
            </a:r>
          </a:p>
        </p:txBody>
      </p:sp>
      <p:grpSp>
        <p:nvGrpSpPr>
          <p:cNvPr id="13317" name="Group 5"/>
          <p:cNvGrpSpPr>
            <a:grpSpLocks/>
          </p:cNvGrpSpPr>
          <p:nvPr/>
        </p:nvGrpSpPr>
        <p:grpSpPr bwMode="auto">
          <a:xfrm>
            <a:off x="6477000" y="1524000"/>
            <a:ext cx="2193925" cy="495300"/>
            <a:chOff x="4080" y="960"/>
            <a:chExt cx="1382" cy="312"/>
          </a:xfrm>
        </p:grpSpPr>
        <p:sp>
          <p:nvSpPr>
            <p:cNvPr id="13318" name="Line 6"/>
            <p:cNvSpPr>
              <a:spLocks noChangeShapeType="1"/>
            </p:cNvSpPr>
            <p:nvPr/>
          </p:nvSpPr>
          <p:spPr bwMode="auto">
            <a:xfrm flipH="1">
              <a:off x="4080" y="1104"/>
              <a:ext cx="768" cy="144"/>
            </a:xfrm>
            <a:prstGeom prst="line">
              <a:avLst/>
            </a:prstGeom>
            <a:noFill/>
            <a:ln w="50800">
              <a:solidFill>
                <a:srgbClr val="FF0000"/>
              </a:solidFill>
              <a:round/>
              <a:headEnd/>
              <a:tailEnd type="stealth" w="lg" len="lg"/>
            </a:ln>
            <a:effectLst/>
          </p:spPr>
          <p:txBody>
            <a:bodyPr>
              <a:prstTxWarp prst="textNoShape">
                <a:avLst/>
              </a:prstTxWarp>
            </a:bodyPr>
            <a:lstStyle/>
            <a:p>
              <a:endParaRPr lang="it-IT"/>
            </a:p>
          </p:txBody>
        </p:sp>
        <p:sp>
          <p:nvSpPr>
            <p:cNvPr id="13319" name="Text Box 7"/>
            <p:cNvSpPr txBox="1">
              <a:spLocks noChangeArrowheads="1"/>
            </p:cNvSpPr>
            <p:nvPr/>
          </p:nvSpPr>
          <p:spPr bwMode="auto">
            <a:xfrm>
              <a:off x="4608" y="960"/>
              <a:ext cx="854" cy="312"/>
            </a:xfrm>
            <a:prstGeom prst="rect">
              <a:avLst/>
            </a:prstGeom>
            <a:solidFill>
              <a:schemeClr val="tx1"/>
            </a:solidFill>
            <a:ln w="38100">
              <a:solidFill>
                <a:srgbClr val="FF0000"/>
              </a:solidFill>
              <a:miter lim="800000"/>
              <a:headEnd/>
              <a:tailEnd/>
            </a:ln>
            <a:effectLst/>
          </p:spPr>
          <p:txBody>
            <a:bodyPr wrap="none">
              <a:prstTxWarp prst="textNoShape">
                <a:avLst/>
              </a:prstTxWarp>
              <a:spAutoFit/>
            </a:bodyPr>
            <a:lstStyle/>
            <a:p>
              <a:r>
                <a:rPr lang="fr-FR" sz="2400" b="1">
                  <a:solidFill>
                    <a:srgbClr val="FF0000"/>
                  </a:solidFill>
                  <a:latin typeface="Comic Sans MS" pitchFamily="29" charset="0"/>
                </a:rPr>
                <a:t>antenna</a:t>
              </a:r>
            </a:p>
          </p:txBody>
        </p:sp>
      </p:grpSp>
      <p:grpSp>
        <p:nvGrpSpPr>
          <p:cNvPr id="13320" name="Group 8"/>
          <p:cNvGrpSpPr>
            <a:grpSpLocks/>
          </p:cNvGrpSpPr>
          <p:nvPr/>
        </p:nvGrpSpPr>
        <p:grpSpPr bwMode="auto">
          <a:xfrm>
            <a:off x="5943600" y="3352800"/>
            <a:ext cx="2576513" cy="495300"/>
            <a:chOff x="3744" y="2112"/>
            <a:chExt cx="1623" cy="312"/>
          </a:xfrm>
        </p:grpSpPr>
        <p:sp>
          <p:nvSpPr>
            <p:cNvPr id="13321" name="Line 9"/>
            <p:cNvSpPr>
              <a:spLocks noChangeShapeType="1"/>
            </p:cNvSpPr>
            <p:nvPr/>
          </p:nvSpPr>
          <p:spPr bwMode="auto">
            <a:xfrm flipH="1">
              <a:off x="3744" y="2256"/>
              <a:ext cx="864" cy="96"/>
            </a:xfrm>
            <a:prstGeom prst="line">
              <a:avLst/>
            </a:prstGeom>
            <a:noFill/>
            <a:ln w="50800">
              <a:solidFill>
                <a:srgbClr val="FF0000"/>
              </a:solidFill>
              <a:round/>
              <a:headEnd/>
              <a:tailEnd type="stealth" w="lg" len="lg"/>
            </a:ln>
            <a:effectLst/>
          </p:spPr>
          <p:txBody>
            <a:bodyPr>
              <a:prstTxWarp prst="textNoShape">
                <a:avLst/>
              </a:prstTxWarp>
            </a:bodyPr>
            <a:lstStyle/>
            <a:p>
              <a:endParaRPr lang="it-IT"/>
            </a:p>
          </p:txBody>
        </p:sp>
        <p:sp>
          <p:nvSpPr>
            <p:cNvPr id="13322" name="Text Box 10"/>
            <p:cNvSpPr txBox="1">
              <a:spLocks noChangeArrowheads="1"/>
            </p:cNvSpPr>
            <p:nvPr/>
          </p:nvSpPr>
          <p:spPr bwMode="auto">
            <a:xfrm>
              <a:off x="4560" y="2112"/>
              <a:ext cx="807" cy="312"/>
            </a:xfrm>
            <a:prstGeom prst="rect">
              <a:avLst/>
            </a:prstGeom>
            <a:solidFill>
              <a:schemeClr val="tx1"/>
            </a:solidFill>
            <a:ln w="38100">
              <a:solidFill>
                <a:srgbClr val="FF0000"/>
              </a:solidFill>
              <a:miter lim="800000"/>
              <a:headEnd/>
              <a:tailEnd/>
            </a:ln>
            <a:effectLst/>
          </p:spPr>
          <p:txBody>
            <a:bodyPr wrap="none">
              <a:prstTxWarp prst="textNoShape">
                <a:avLst/>
              </a:prstTxWarp>
              <a:spAutoFit/>
            </a:bodyPr>
            <a:lstStyle/>
            <a:p>
              <a:r>
                <a:rPr lang="fr-FR" sz="2400" b="1">
                  <a:solidFill>
                    <a:srgbClr val="FF0000"/>
                  </a:solidFill>
                  <a:latin typeface="Comic Sans MS" pitchFamily="29" charset="0"/>
                </a:rPr>
                <a:t>Penzias</a:t>
              </a:r>
            </a:p>
          </p:txBody>
        </p:sp>
      </p:grpSp>
      <p:grpSp>
        <p:nvGrpSpPr>
          <p:cNvPr id="13323" name="Group 11"/>
          <p:cNvGrpSpPr>
            <a:grpSpLocks/>
          </p:cNvGrpSpPr>
          <p:nvPr/>
        </p:nvGrpSpPr>
        <p:grpSpPr bwMode="auto">
          <a:xfrm>
            <a:off x="609600" y="3657600"/>
            <a:ext cx="2590800" cy="533400"/>
            <a:chOff x="384" y="2304"/>
            <a:chExt cx="1632" cy="336"/>
          </a:xfrm>
        </p:grpSpPr>
        <p:sp>
          <p:nvSpPr>
            <p:cNvPr id="13324" name="Line 12"/>
            <p:cNvSpPr>
              <a:spLocks noChangeShapeType="1"/>
            </p:cNvSpPr>
            <p:nvPr/>
          </p:nvSpPr>
          <p:spPr bwMode="auto">
            <a:xfrm>
              <a:off x="912" y="2448"/>
              <a:ext cx="1104" cy="192"/>
            </a:xfrm>
            <a:prstGeom prst="line">
              <a:avLst/>
            </a:prstGeom>
            <a:noFill/>
            <a:ln w="50800">
              <a:solidFill>
                <a:srgbClr val="FF0000"/>
              </a:solidFill>
              <a:round/>
              <a:headEnd/>
              <a:tailEnd type="stealth" w="lg" len="lg"/>
            </a:ln>
            <a:effectLst/>
          </p:spPr>
          <p:txBody>
            <a:bodyPr>
              <a:prstTxWarp prst="textNoShape">
                <a:avLst/>
              </a:prstTxWarp>
            </a:bodyPr>
            <a:lstStyle/>
            <a:p>
              <a:endParaRPr lang="it-IT"/>
            </a:p>
          </p:txBody>
        </p:sp>
        <p:sp>
          <p:nvSpPr>
            <p:cNvPr id="13325" name="Text Box 13"/>
            <p:cNvSpPr txBox="1">
              <a:spLocks noChangeArrowheads="1"/>
            </p:cNvSpPr>
            <p:nvPr/>
          </p:nvSpPr>
          <p:spPr bwMode="auto">
            <a:xfrm>
              <a:off x="384" y="2304"/>
              <a:ext cx="742" cy="312"/>
            </a:xfrm>
            <a:prstGeom prst="rect">
              <a:avLst/>
            </a:prstGeom>
            <a:solidFill>
              <a:schemeClr val="tx1"/>
            </a:solidFill>
            <a:ln w="38100">
              <a:solidFill>
                <a:srgbClr val="FF0000"/>
              </a:solidFill>
              <a:miter lim="800000"/>
              <a:headEnd/>
              <a:tailEnd/>
            </a:ln>
            <a:effectLst/>
          </p:spPr>
          <p:txBody>
            <a:bodyPr wrap="none">
              <a:prstTxWarp prst="textNoShape">
                <a:avLst/>
              </a:prstTxWarp>
              <a:spAutoFit/>
            </a:bodyPr>
            <a:lstStyle/>
            <a:p>
              <a:r>
                <a:rPr lang="fr-FR" sz="2400" b="1">
                  <a:solidFill>
                    <a:srgbClr val="FF0000"/>
                  </a:solidFill>
                  <a:latin typeface="Comic Sans MS" pitchFamily="29" charset="0"/>
                </a:rPr>
                <a:t>Wilson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3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9" name="Picture 3" descr="color TV snow 2"/>
          <p:cNvPicPr>
            <a:picLocks noChangeAspect="1" noChangeArrowheads="1"/>
          </p:cNvPicPr>
          <p:nvPr/>
        </p:nvPicPr>
        <p:blipFill>
          <a:blip r:embed="rId2"/>
          <a:srcRect/>
          <a:stretch>
            <a:fillRect/>
          </a:stretch>
        </p:blipFill>
        <p:spPr bwMode="auto">
          <a:xfrm>
            <a:off x="2057400" y="1981200"/>
            <a:ext cx="4876800" cy="3748088"/>
          </a:xfrm>
          <a:prstGeom prst="rect">
            <a:avLst/>
          </a:prstGeom>
          <a:noFill/>
          <a:ln w="25400">
            <a:solidFill>
              <a:srgbClr val="FFFF00"/>
            </a:solidFill>
            <a:miter lim="800000"/>
            <a:headEnd/>
            <a:tailEnd/>
          </a:ln>
        </p:spPr>
      </p:pic>
      <p:pic>
        <p:nvPicPr>
          <p:cNvPr id="14340" name="Picture 4" descr="TV snow animated"/>
          <p:cNvPicPr>
            <a:picLocks noChangeAspect="1" noChangeArrowheads="1" noCrop="1"/>
          </p:cNvPicPr>
          <p:nvPr/>
        </p:nvPicPr>
        <p:blipFill>
          <a:blip r:embed="rId3"/>
          <a:srcRect/>
          <a:stretch>
            <a:fillRect/>
          </a:stretch>
        </p:blipFill>
        <p:spPr bwMode="auto">
          <a:xfrm>
            <a:off x="3886200" y="3505200"/>
            <a:ext cx="1143000" cy="1143000"/>
          </a:xfrm>
          <a:prstGeom prst="rect">
            <a:avLst/>
          </a:prstGeom>
          <a:noFill/>
        </p:spPr>
      </p:pic>
      <p:pic>
        <p:nvPicPr>
          <p:cNvPr id="14341" name="Picture 5" descr="TV snow animated 2"/>
          <p:cNvPicPr>
            <a:picLocks noChangeAspect="1" noChangeArrowheads="1"/>
          </p:cNvPicPr>
          <p:nvPr/>
        </p:nvPicPr>
        <p:blipFill>
          <a:blip r:embed="rId4"/>
          <a:srcRect/>
          <a:stretch>
            <a:fillRect/>
          </a:stretch>
        </p:blipFill>
        <p:spPr bwMode="auto">
          <a:xfrm>
            <a:off x="5410200" y="2590800"/>
            <a:ext cx="1497013" cy="1211263"/>
          </a:xfrm>
          <a:prstGeom prst="rect">
            <a:avLst/>
          </a:prstGeom>
          <a:noFill/>
        </p:spPr>
      </p:pic>
      <p:pic>
        <p:nvPicPr>
          <p:cNvPr id="14342" name="Picture 6" descr="TV snow animated 3"/>
          <p:cNvPicPr>
            <a:picLocks noChangeAspect="1" noChangeArrowheads="1" noCrop="1"/>
          </p:cNvPicPr>
          <p:nvPr/>
        </p:nvPicPr>
        <p:blipFill>
          <a:blip r:embed="rId5"/>
          <a:srcRect/>
          <a:stretch>
            <a:fillRect/>
          </a:stretch>
        </p:blipFill>
        <p:spPr bwMode="auto">
          <a:xfrm>
            <a:off x="4114800" y="2286000"/>
            <a:ext cx="571500" cy="765175"/>
          </a:xfrm>
          <a:prstGeom prst="rect">
            <a:avLst/>
          </a:prstGeom>
          <a:noFill/>
        </p:spPr>
      </p:pic>
      <p:pic>
        <p:nvPicPr>
          <p:cNvPr id="14343" name="Picture 7" descr="TV snow animated 4"/>
          <p:cNvPicPr>
            <a:picLocks noChangeAspect="1" noChangeArrowheads="1" noCrop="1"/>
          </p:cNvPicPr>
          <p:nvPr/>
        </p:nvPicPr>
        <p:blipFill>
          <a:blip r:embed="rId6"/>
          <a:srcRect/>
          <a:stretch>
            <a:fillRect/>
          </a:stretch>
        </p:blipFill>
        <p:spPr bwMode="auto">
          <a:xfrm>
            <a:off x="2362200" y="2286000"/>
            <a:ext cx="1028700" cy="822325"/>
          </a:xfrm>
          <a:prstGeom prst="rect">
            <a:avLst/>
          </a:prstGeom>
          <a:noFill/>
        </p:spPr>
      </p:pic>
      <p:pic>
        <p:nvPicPr>
          <p:cNvPr id="14344" name="Picture 8" descr="TV snow animated 5"/>
          <p:cNvPicPr>
            <a:picLocks noChangeAspect="1" noChangeArrowheads="1" noCrop="1"/>
          </p:cNvPicPr>
          <p:nvPr/>
        </p:nvPicPr>
        <p:blipFill>
          <a:blip r:embed="rId7"/>
          <a:srcRect/>
          <a:stretch>
            <a:fillRect/>
          </a:stretch>
        </p:blipFill>
        <p:spPr bwMode="auto">
          <a:xfrm>
            <a:off x="2362200" y="4495800"/>
            <a:ext cx="1074738" cy="914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636838"/>
            <a:ext cx="7772400" cy="1470025"/>
          </a:xfrm>
        </p:spPr>
        <p:txBody>
          <a:bodyPr/>
          <a:lstStyle/>
          <a:p>
            <a:r>
              <a:rPr lang="en-US">
                <a:solidFill>
                  <a:srgbClr val="FFFF00"/>
                </a:solidFill>
                <a:latin typeface="Comic Sans MS" pitchFamily="29" charset="0"/>
              </a:rPr>
              <a:t>Quanto è grande l’Universo?</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21" name="Rectangle 5"/>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prstTxWarp prst="textNoShape">
              <a:avLst/>
            </a:prstTxWarp>
          </a:bodyPr>
          <a:lstStyle/>
          <a:p>
            <a:pPr algn="ctr"/>
            <a:r>
              <a:rPr lang="it-IT" sz="3600">
                <a:solidFill>
                  <a:srgbClr val="FFFF00"/>
                </a:solidFill>
                <a:latin typeface="Comic Sans MS" pitchFamily="29" charset="0"/>
              </a:rPr>
              <a:t>Ma cosa hanno visto esattamente?</a:t>
            </a:r>
          </a:p>
        </p:txBody>
      </p:sp>
      <p:pic>
        <p:nvPicPr>
          <p:cNvPr id="60422" name="Picture 6" descr="144789main_CMB_Timeline75_lg"/>
          <p:cNvPicPr>
            <a:picLocks noChangeAspect="1" noChangeArrowheads="1"/>
          </p:cNvPicPr>
          <p:nvPr/>
        </p:nvPicPr>
        <p:blipFill>
          <a:blip r:embed="rId2"/>
          <a:srcRect/>
          <a:stretch>
            <a:fillRect/>
          </a:stretch>
        </p:blipFill>
        <p:spPr bwMode="auto">
          <a:xfrm>
            <a:off x="1042988" y="1268413"/>
            <a:ext cx="7272337" cy="5281612"/>
          </a:xfrm>
          <a:prstGeom prst="rect">
            <a:avLst/>
          </a:prstGeom>
          <a:noFill/>
        </p:spPr>
      </p:pic>
      <p:sp>
        <p:nvSpPr>
          <p:cNvPr id="60423" name="Rectangle 7"/>
          <p:cNvSpPr>
            <a:spLocks noChangeArrowheads="1"/>
          </p:cNvSpPr>
          <p:nvPr/>
        </p:nvSpPr>
        <p:spPr bwMode="auto">
          <a:xfrm>
            <a:off x="7164388" y="3429000"/>
            <a:ext cx="503237" cy="144463"/>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it-IT"/>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lstStyle/>
          <a:p>
            <a:r>
              <a:rPr lang="it-IT" sz="3600">
                <a:solidFill>
                  <a:srgbClr val="FFFF00"/>
                </a:solidFill>
                <a:latin typeface="Comic Sans MS" pitchFamily="29" charset="0"/>
              </a:rPr>
              <a:t>Ma cosa hanno visto esattamente?</a:t>
            </a:r>
          </a:p>
        </p:txBody>
      </p:sp>
      <p:pic>
        <p:nvPicPr>
          <p:cNvPr id="58373" name="Picture 5" descr="lastscatmap"/>
          <p:cNvPicPr>
            <a:picLocks noChangeAspect="1" noChangeArrowheads="1"/>
          </p:cNvPicPr>
          <p:nvPr/>
        </p:nvPicPr>
        <p:blipFill>
          <a:blip r:embed="rId2"/>
          <a:srcRect/>
          <a:stretch>
            <a:fillRect/>
          </a:stretch>
        </p:blipFill>
        <p:spPr bwMode="auto">
          <a:xfrm>
            <a:off x="2074863" y="1600200"/>
            <a:ext cx="4994275" cy="45259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76263" y="228600"/>
            <a:ext cx="8099425" cy="822325"/>
          </a:xfrm>
          <a:prstGeom prst="rect">
            <a:avLst/>
          </a:prstGeom>
          <a:solidFill>
            <a:schemeClr val="tx2"/>
          </a:solidFill>
          <a:ln w="9525">
            <a:noFill/>
            <a:miter lim="800000"/>
            <a:headEnd/>
            <a:tailEnd/>
          </a:ln>
          <a:effectLst/>
        </p:spPr>
        <p:txBody>
          <a:bodyPr wrap="none">
            <a:prstTxWarp prst="textNoShape">
              <a:avLst/>
            </a:prstTxWarp>
            <a:spAutoFit/>
          </a:bodyPr>
          <a:lstStyle/>
          <a:p>
            <a:r>
              <a:rPr lang="fr-FR" sz="2400" b="1">
                <a:solidFill>
                  <a:srgbClr val="FFFF00"/>
                </a:solidFill>
                <a:latin typeface="Comic Sans MS" pitchFamily="29" charset="0"/>
              </a:rPr>
              <a:t>1989: il satellite COBE (Cosmic Background explorer)</a:t>
            </a:r>
          </a:p>
          <a:p>
            <a:endParaRPr lang="fr-FR" sz="2400" b="1">
              <a:solidFill>
                <a:srgbClr val="FFFF00"/>
              </a:solidFill>
              <a:latin typeface="Comic Sans MS" pitchFamily="29" charset="0"/>
            </a:endParaRPr>
          </a:p>
        </p:txBody>
      </p:sp>
      <p:pic>
        <p:nvPicPr>
          <p:cNvPr id="16387" name="Picture 3" descr="COBE satelite"/>
          <p:cNvPicPr>
            <a:picLocks noChangeAspect="1" noChangeArrowheads="1"/>
          </p:cNvPicPr>
          <p:nvPr/>
        </p:nvPicPr>
        <p:blipFill>
          <a:blip r:embed="rId2"/>
          <a:srcRect/>
          <a:stretch>
            <a:fillRect/>
          </a:stretch>
        </p:blipFill>
        <p:spPr bwMode="auto">
          <a:xfrm>
            <a:off x="2166938" y="1360488"/>
            <a:ext cx="4751387" cy="4421187"/>
          </a:xfrm>
          <a:prstGeom prst="rect">
            <a:avLst/>
          </a:prstGeom>
          <a:noFill/>
          <a:ln w="25400">
            <a:solidFill>
              <a:srgbClr val="FFFF00"/>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p:txBody>
          <a:bodyPr/>
          <a:lstStyle/>
          <a:p>
            <a:r>
              <a:rPr lang="it-IT" sz="4000">
                <a:solidFill>
                  <a:srgbClr val="FFFF00"/>
                </a:solidFill>
                <a:latin typeface="Comic Sans MS" pitchFamily="29" charset="0"/>
              </a:rPr>
              <a:t>Ottimo accordo tra teoria e osservazioni!</a:t>
            </a:r>
          </a:p>
        </p:txBody>
      </p:sp>
      <p:pic>
        <p:nvPicPr>
          <p:cNvPr id="56325" name="Picture 5" descr="spectrum"/>
          <p:cNvPicPr>
            <a:picLocks noChangeAspect="1" noChangeArrowheads="1"/>
          </p:cNvPicPr>
          <p:nvPr/>
        </p:nvPicPr>
        <p:blipFill>
          <a:blip r:embed="rId2"/>
          <a:srcRect/>
          <a:stretch>
            <a:fillRect/>
          </a:stretch>
        </p:blipFill>
        <p:spPr bwMode="auto">
          <a:xfrm>
            <a:off x="2195513" y="1844675"/>
            <a:ext cx="5184775" cy="431958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descr="Cosmic Background"/>
          <p:cNvPicPr>
            <a:picLocks noChangeAspect="1" noChangeArrowheads="1"/>
          </p:cNvPicPr>
          <p:nvPr/>
        </p:nvPicPr>
        <p:blipFill>
          <a:blip r:embed="rId2"/>
          <a:srcRect/>
          <a:stretch>
            <a:fillRect/>
          </a:stretch>
        </p:blipFill>
        <p:spPr bwMode="auto">
          <a:xfrm>
            <a:off x="4419600" y="3505200"/>
            <a:ext cx="3581400" cy="2725738"/>
          </a:xfrm>
          <a:prstGeom prst="rect">
            <a:avLst/>
          </a:prstGeom>
          <a:noFill/>
          <a:ln w="25400">
            <a:solidFill>
              <a:srgbClr val="FFFF00"/>
            </a:solidFill>
            <a:miter lim="800000"/>
            <a:headEnd/>
            <a:tailEnd/>
          </a:ln>
        </p:spPr>
      </p:pic>
      <p:sp>
        <p:nvSpPr>
          <p:cNvPr id="15363" name="Text Box 3"/>
          <p:cNvSpPr txBox="1">
            <a:spLocks noChangeArrowheads="1"/>
          </p:cNvSpPr>
          <p:nvPr/>
        </p:nvSpPr>
        <p:spPr bwMode="auto">
          <a:xfrm>
            <a:off x="711200" y="355600"/>
            <a:ext cx="7559675" cy="1917700"/>
          </a:xfrm>
          <a:prstGeom prst="rect">
            <a:avLst/>
          </a:prstGeom>
          <a:solidFill>
            <a:schemeClr val="tx1"/>
          </a:solidFill>
          <a:ln w="9525">
            <a:noFill/>
            <a:miter lim="800000"/>
            <a:headEnd/>
            <a:tailEnd/>
          </a:ln>
          <a:effectLst/>
        </p:spPr>
        <p:txBody>
          <a:bodyPr>
            <a:prstTxWarp prst="textNoShape">
              <a:avLst/>
            </a:prstTxWarp>
            <a:spAutoFit/>
          </a:bodyPr>
          <a:lstStyle/>
          <a:p>
            <a:r>
              <a:rPr lang="fr-FR" sz="2400" b="1">
                <a:solidFill>
                  <a:srgbClr val="FFFF00"/>
                </a:solidFill>
                <a:latin typeface="Comic Sans MS" pitchFamily="29" charset="0"/>
              </a:rPr>
              <a:t>Da una temperatura iniziale di circa 3000 K</a:t>
            </a:r>
          </a:p>
          <a:p>
            <a:r>
              <a:rPr lang="fr-FR" sz="2400" b="1">
                <a:solidFill>
                  <a:srgbClr val="FFFF00"/>
                </a:solidFill>
                <a:latin typeface="Comic Sans MS" pitchFamily="29" charset="0"/>
              </a:rPr>
              <a:t>siamo arrivati (oggi) a circa 3 K.</a:t>
            </a:r>
          </a:p>
          <a:p>
            <a:r>
              <a:rPr lang="fr-FR" sz="2400" b="1">
                <a:solidFill>
                  <a:srgbClr val="FFFF00"/>
                </a:solidFill>
                <a:latin typeface="Comic Sans MS" pitchFamily="29" charset="0"/>
              </a:rPr>
              <a:t>Questo raffreddamento ci dice quanto a lungo la luce ha viaggiato, 13,7 miliardi di anni: l’età dell’Universo…</a:t>
            </a:r>
          </a:p>
        </p:txBody>
      </p:sp>
      <p:pic>
        <p:nvPicPr>
          <p:cNvPr id="15364" name="Picture 4" descr="Penzias Wilson stamp"/>
          <p:cNvPicPr>
            <a:picLocks noChangeAspect="1" noChangeArrowheads="1"/>
          </p:cNvPicPr>
          <p:nvPr/>
        </p:nvPicPr>
        <p:blipFill>
          <a:blip r:embed="rId3"/>
          <a:srcRect/>
          <a:stretch>
            <a:fillRect/>
          </a:stretch>
        </p:blipFill>
        <p:spPr bwMode="auto">
          <a:xfrm>
            <a:off x="838200" y="2438400"/>
            <a:ext cx="3886200" cy="2414588"/>
          </a:xfrm>
          <a:prstGeom prst="rect">
            <a:avLst/>
          </a:prstGeom>
          <a:noFill/>
          <a:ln w="25400">
            <a:solidFill>
              <a:srgbClr val="FFFF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checkerboard(across)">
                                      <p:cBhvr>
                                        <p:cTn id="12"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COBE"/>
          <p:cNvPicPr>
            <a:picLocks noChangeAspect="1" noChangeArrowheads="1"/>
          </p:cNvPicPr>
          <p:nvPr/>
        </p:nvPicPr>
        <p:blipFill>
          <a:blip r:embed="rId2"/>
          <a:srcRect/>
          <a:stretch>
            <a:fillRect/>
          </a:stretch>
        </p:blipFill>
        <p:spPr bwMode="auto">
          <a:xfrm>
            <a:off x="5703888" y="1371600"/>
            <a:ext cx="2971800" cy="4953000"/>
          </a:xfrm>
          <a:prstGeom prst="rect">
            <a:avLst/>
          </a:prstGeom>
          <a:noFill/>
          <a:ln w="25400">
            <a:solidFill>
              <a:srgbClr val="FFFF00"/>
            </a:solidFill>
            <a:miter lim="800000"/>
            <a:headEnd/>
            <a:tailEnd/>
          </a:ln>
        </p:spPr>
      </p:pic>
      <p:sp>
        <p:nvSpPr>
          <p:cNvPr id="17411" name="Text Box 3"/>
          <p:cNvSpPr txBox="1">
            <a:spLocks noChangeArrowheads="1"/>
          </p:cNvSpPr>
          <p:nvPr/>
        </p:nvSpPr>
        <p:spPr bwMode="auto">
          <a:xfrm>
            <a:off x="304800" y="233363"/>
            <a:ext cx="8555038" cy="822325"/>
          </a:xfrm>
          <a:prstGeom prst="rect">
            <a:avLst/>
          </a:prstGeom>
          <a:solidFill>
            <a:schemeClr val="tx2"/>
          </a:solidFill>
          <a:ln w="9525">
            <a:noFill/>
            <a:miter lim="800000"/>
            <a:headEnd/>
            <a:tailEnd/>
          </a:ln>
          <a:effectLst/>
        </p:spPr>
        <p:txBody>
          <a:bodyPr wrap="none">
            <a:prstTxWarp prst="textNoShape">
              <a:avLst/>
            </a:prstTxWarp>
            <a:spAutoFit/>
          </a:bodyPr>
          <a:lstStyle/>
          <a:p>
            <a:pPr algn="ctr"/>
            <a:r>
              <a:rPr lang="fr-FR" sz="2400" b="1">
                <a:solidFill>
                  <a:srgbClr val="FFFF00"/>
                </a:solidFill>
                <a:latin typeface="Comic Sans MS" pitchFamily="29" charset="0"/>
              </a:rPr>
              <a:t>Nel 1992, il satellite COBE ha preso la prima immagine </a:t>
            </a:r>
          </a:p>
          <a:p>
            <a:pPr algn="ctr"/>
            <a:r>
              <a:rPr lang="fr-FR" sz="2400" b="1">
                <a:solidFill>
                  <a:srgbClr val="FFFF00"/>
                </a:solidFill>
                <a:latin typeface="Comic Sans MS" pitchFamily="29" charset="0"/>
              </a:rPr>
              <a:t>della radiazione cosmica di fondo:</a:t>
            </a:r>
          </a:p>
        </p:txBody>
      </p:sp>
      <p:pic>
        <p:nvPicPr>
          <p:cNvPr id="17415" name="Picture 7" descr="cmb_piatta_ext"/>
          <p:cNvPicPr>
            <a:picLocks noChangeAspect="1" noChangeArrowheads="1"/>
          </p:cNvPicPr>
          <p:nvPr/>
        </p:nvPicPr>
        <p:blipFill>
          <a:blip r:embed="rId3"/>
          <a:srcRect/>
          <a:stretch>
            <a:fillRect/>
          </a:stretch>
        </p:blipFill>
        <p:spPr bwMode="auto">
          <a:xfrm>
            <a:off x="827088" y="2565400"/>
            <a:ext cx="3768725" cy="2355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ssolve">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50825" y="274638"/>
            <a:ext cx="8686800" cy="1143000"/>
          </a:xfrm>
        </p:spPr>
        <p:txBody>
          <a:bodyPr/>
          <a:lstStyle/>
          <a:p>
            <a:r>
              <a:rPr lang="it-IT" sz="4000">
                <a:solidFill>
                  <a:srgbClr val="FFFF00"/>
                </a:solidFill>
                <a:latin typeface="Comic Sans MS" pitchFamily="29" charset="0"/>
              </a:rPr>
              <a:t>John C. Mather &amp; George F. Smoot</a:t>
            </a:r>
          </a:p>
        </p:txBody>
      </p:sp>
      <p:pic>
        <p:nvPicPr>
          <p:cNvPr id="54276" name="Picture 4" descr="Smoot_Mather"/>
          <p:cNvPicPr>
            <a:picLocks noChangeAspect="1" noChangeArrowheads="1"/>
          </p:cNvPicPr>
          <p:nvPr/>
        </p:nvPicPr>
        <p:blipFill>
          <a:blip r:embed="rId2"/>
          <a:srcRect/>
          <a:stretch>
            <a:fillRect/>
          </a:stretch>
        </p:blipFill>
        <p:spPr bwMode="auto">
          <a:xfrm>
            <a:off x="1979613" y="1844675"/>
            <a:ext cx="5138737" cy="3333750"/>
          </a:xfrm>
          <a:prstGeom prst="rect">
            <a:avLst/>
          </a:prstGeom>
          <a:noFill/>
        </p:spPr>
      </p:pic>
      <p:sp>
        <p:nvSpPr>
          <p:cNvPr id="54277" name="Rectangle 5"/>
          <p:cNvSpPr>
            <a:spLocks noChangeArrowheads="1"/>
          </p:cNvSpPr>
          <p:nvPr/>
        </p:nvSpPr>
        <p:spPr bwMode="auto">
          <a:xfrm>
            <a:off x="179388" y="5445125"/>
            <a:ext cx="8686800" cy="1143000"/>
          </a:xfrm>
          <a:prstGeom prst="rect">
            <a:avLst/>
          </a:prstGeom>
          <a:noFill/>
          <a:ln w="9525">
            <a:noFill/>
            <a:miter lim="800000"/>
            <a:headEnd/>
            <a:tailEnd/>
          </a:ln>
          <a:effectLst/>
        </p:spPr>
        <p:txBody>
          <a:bodyPr anchor="ctr">
            <a:prstTxWarp prst="textNoShape">
              <a:avLst/>
            </a:prstTxWarp>
          </a:bodyPr>
          <a:lstStyle/>
          <a:p>
            <a:pPr algn="ctr"/>
            <a:r>
              <a:rPr lang="it-IT" sz="2400">
                <a:solidFill>
                  <a:srgbClr val="FFFF00"/>
                </a:solidFill>
                <a:latin typeface="Comic Sans MS" pitchFamily="29" charset="0"/>
              </a:rPr>
              <a:t>Ideatori e responsabili del progetto COBE: </a:t>
            </a:r>
            <a:br>
              <a:rPr lang="it-IT" sz="2400">
                <a:solidFill>
                  <a:srgbClr val="FFFF00"/>
                </a:solidFill>
                <a:latin typeface="Comic Sans MS" pitchFamily="29" charset="0"/>
              </a:rPr>
            </a:br>
            <a:r>
              <a:rPr lang="it-IT" sz="2400">
                <a:solidFill>
                  <a:srgbClr val="FFFF00"/>
                </a:solidFill>
                <a:latin typeface="Comic Sans MS" pitchFamily="29" charset="0"/>
              </a:rPr>
              <a:t>Nobel per la Fisica 2006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465263" y="303213"/>
            <a:ext cx="6059487" cy="822325"/>
          </a:xfrm>
          <a:prstGeom prst="rect">
            <a:avLst/>
          </a:prstGeom>
          <a:solidFill>
            <a:schemeClr val="tx1"/>
          </a:solidFill>
          <a:ln w="9525">
            <a:noFill/>
            <a:miter lim="800000"/>
            <a:headEnd/>
            <a:tailEnd/>
          </a:ln>
          <a:effectLst/>
        </p:spPr>
        <p:txBody>
          <a:bodyPr wrap="none">
            <a:prstTxWarp prst="textNoShape">
              <a:avLst/>
            </a:prstTxWarp>
            <a:spAutoFit/>
          </a:bodyPr>
          <a:lstStyle/>
          <a:p>
            <a:pPr algn="ctr"/>
            <a:r>
              <a:rPr lang="fr-FR" sz="2400" b="1">
                <a:solidFill>
                  <a:srgbClr val="FFFF00"/>
                </a:solidFill>
                <a:latin typeface="Comic Sans MS" pitchFamily="29" charset="0"/>
              </a:rPr>
              <a:t>2001: il satellite WMAP </a:t>
            </a:r>
          </a:p>
          <a:p>
            <a:pPr algn="ctr"/>
            <a:r>
              <a:rPr lang="fr-FR" sz="2400" b="1">
                <a:solidFill>
                  <a:srgbClr val="FFFF00"/>
                </a:solidFill>
                <a:latin typeface="Comic Sans MS" pitchFamily="29" charset="0"/>
              </a:rPr>
              <a:t>(Wilkinson Microwave Anisotropy Probe)</a:t>
            </a:r>
          </a:p>
        </p:txBody>
      </p:sp>
      <p:pic>
        <p:nvPicPr>
          <p:cNvPr id="18435" name="Picture 3" descr="WMAP satelite"/>
          <p:cNvPicPr>
            <a:picLocks noChangeAspect="1" noChangeArrowheads="1"/>
          </p:cNvPicPr>
          <p:nvPr/>
        </p:nvPicPr>
        <p:blipFill>
          <a:blip r:embed="rId2"/>
          <a:srcRect/>
          <a:stretch>
            <a:fillRect/>
          </a:stretch>
        </p:blipFill>
        <p:spPr bwMode="auto">
          <a:xfrm>
            <a:off x="2433638" y="1608138"/>
            <a:ext cx="4181475" cy="4338637"/>
          </a:xfrm>
          <a:prstGeom prst="rect">
            <a:avLst/>
          </a:prstGeom>
          <a:noFill/>
          <a:ln w="25400">
            <a:solidFill>
              <a:srgbClr val="FFFF0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WMAP"/>
          <p:cNvPicPr>
            <a:picLocks noChangeAspect="1" noChangeArrowheads="1"/>
          </p:cNvPicPr>
          <p:nvPr/>
        </p:nvPicPr>
        <p:blipFill>
          <a:blip r:embed="rId2"/>
          <a:srcRect/>
          <a:stretch>
            <a:fillRect/>
          </a:stretch>
        </p:blipFill>
        <p:spPr bwMode="auto">
          <a:xfrm>
            <a:off x="1697038" y="2887663"/>
            <a:ext cx="7446962" cy="3970337"/>
          </a:xfrm>
          <a:prstGeom prst="rect">
            <a:avLst/>
          </a:prstGeom>
          <a:noFill/>
          <a:ln w="25400">
            <a:solidFill>
              <a:srgbClr val="FFFF00"/>
            </a:solidFill>
            <a:miter lim="800000"/>
            <a:headEnd/>
            <a:tailEnd/>
          </a:ln>
        </p:spPr>
      </p:pic>
      <p:pic>
        <p:nvPicPr>
          <p:cNvPr id="19460" name="Picture 4" descr="cobe_cmb_ext"/>
          <p:cNvPicPr>
            <a:picLocks noChangeAspect="1" noChangeArrowheads="1"/>
          </p:cNvPicPr>
          <p:nvPr/>
        </p:nvPicPr>
        <p:blipFill>
          <a:blip r:embed="rId3"/>
          <a:srcRect/>
          <a:stretch>
            <a:fillRect/>
          </a:stretch>
        </p:blipFill>
        <p:spPr bwMode="auto">
          <a:xfrm>
            <a:off x="0" y="0"/>
            <a:ext cx="4427538" cy="27670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395288" y="549275"/>
            <a:ext cx="8208962" cy="1728788"/>
          </a:xfrm>
        </p:spPr>
        <p:txBody>
          <a:bodyPr/>
          <a:lstStyle/>
          <a:p>
            <a:pPr algn="just">
              <a:buFontTx/>
              <a:buNone/>
            </a:pPr>
            <a:r>
              <a:rPr lang="it-IT" sz="2800">
                <a:solidFill>
                  <a:srgbClr val="FFFF00"/>
                </a:solidFill>
              </a:rPr>
              <a:t>	</a:t>
            </a:r>
            <a:r>
              <a:rPr lang="it-IT" sz="2800">
                <a:solidFill>
                  <a:srgbClr val="FFFF00"/>
                </a:solidFill>
                <a:latin typeface="Comic Sans MS" pitchFamily="29" charset="0"/>
              </a:rPr>
              <a:t>L’esperimento </a:t>
            </a:r>
            <a:r>
              <a:rPr lang="it-IT" sz="2800" u="sng">
                <a:solidFill>
                  <a:srgbClr val="FFFF00"/>
                </a:solidFill>
                <a:latin typeface="Comic Sans MS" pitchFamily="29" charset="0"/>
              </a:rPr>
              <a:t>WMAP</a:t>
            </a:r>
            <a:r>
              <a:rPr lang="it-IT" sz="2800">
                <a:solidFill>
                  <a:srgbClr val="FFFF00"/>
                </a:solidFill>
                <a:latin typeface="Comic Sans MS" pitchFamily="29" charset="0"/>
              </a:rPr>
              <a:t> ha mostrato che le piccole fluttuazioni in temperatura della radiazione cosmica di fondo  a microonde hanno le caratteristiche aspettate nel caso di un Universo con densità energetica uguale a quella critica.</a:t>
            </a:r>
            <a:r>
              <a:rPr lang="it-IT" sz="2800">
                <a:solidFill>
                  <a:srgbClr val="FFFF00"/>
                </a:solidFill>
              </a:rPr>
              <a:t> </a:t>
            </a:r>
          </a:p>
        </p:txBody>
      </p:sp>
      <p:pic>
        <p:nvPicPr>
          <p:cNvPr id="36868" name="Picture 4" descr="wmap"/>
          <p:cNvPicPr>
            <a:picLocks noChangeAspect="1" noChangeArrowheads="1"/>
          </p:cNvPicPr>
          <p:nvPr/>
        </p:nvPicPr>
        <p:blipFill>
          <a:blip r:embed="rId2"/>
          <a:srcRect/>
          <a:stretch>
            <a:fillRect/>
          </a:stretch>
        </p:blipFill>
        <p:spPr bwMode="auto">
          <a:xfrm>
            <a:off x="2339975" y="3644900"/>
            <a:ext cx="4967288" cy="248443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solidFill>
                  <a:srgbClr val="FFFF00"/>
                </a:solidFill>
                <a:latin typeface="Comic Sans MS" pitchFamily="29" charset="0"/>
              </a:rPr>
              <a:t>La Via Lattea</a:t>
            </a:r>
          </a:p>
        </p:txBody>
      </p:sp>
      <p:sp>
        <p:nvSpPr>
          <p:cNvPr id="7171" name="Rectangle 3"/>
          <p:cNvSpPr>
            <a:spLocks noGrp="1" noChangeArrowheads="1"/>
          </p:cNvSpPr>
          <p:nvPr>
            <p:ph type="body" sz="half" idx="1"/>
          </p:nvPr>
        </p:nvSpPr>
        <p:spPr/>
        <p:txBody>
          <a:bodyPr/>
          <a:lstStyle/>
          <a:p>
            <a:r>
              <a:rPr lang="en-US" sz="2800">
                <a:solidFill>
                  <a:srgbClr val="FFFF00"/>
                </a:solidFill>
                <a:latin typeface="Comic Sans MS" pitchFamily="29" charset="0"/>
              </a:rPr>
              <a:t>Il sistema solare è situato nella periferia di una normale galassia spirale, la Via Lattea </a:t>
            </a:r>
          </a:p>
          <a:p>
            <a:r>
              <a:rPr lang="en-US" sz="2800">
                <a:solidFill>
                  <a:srgbClr val="FFFF00"/>
                </a:solidFill>
                <a:latin typeface="Comic Sans MS" pitchFamily="29" charset="0"/>
              </a:rPr>
              <a:t>Essa contiene circa 100 miliardi di stelle</a:t>
            </a:r>
          </a:p>
          <a:p>
            <a:r>
              <a:rPr lang="en-US" sz="2800">
                <a:solidFill>
                  <a:srgbClr val="FFFF00"/>
                </a:solidFill>
                <a:latin typeface="Comic Sans MS" pitchFamily="29" charset="0"/>
              </a:rPr>
              <a:t>Diametro: 100000 anni luce</a:t>
            </a:r>
          </a:p>
        </p:txBody>
      </p:sp>
      <p:pic>
        <p:nvPicPr>
          <p:cNvPr id="7172" name="Picture 4" descr="Milky_Way_galaxy_sun05"/>
          <p:cNvPicPr>
            <a:picLocks noGrp="1" noChangeAspect="1" noChangeArrowheads="1"/>
          </p:cNvPicPr>
          <p:nvPr>
            <p:ph sz="half" idx="2"/>
          </p:nvPr>
        </p:nvPicPr>
        <p:blipFill>
          <a:blip r:embed="rId2"/>
          <a:srcRect/>
          <a:stretch>
            <a:fillRect/>
          </a:stretch>
        </p:blipFill>
        <p:spPr>
          <a:xfrm>
            <a:off x="4648200" y="1843088"/>
            <a:ext cx="4038600" cy="4038600"/>
          </a:xfrm>
          <a:noFill/>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8" name="Rectangle 4"/>
          <p:cNvSpPr>
            <a:spLocks noChangeArrowheads="1"/>
          </p:cNvSpPr>
          <p:nvPr/>
        </p:nvSpPr>
        <p:spPr bwMode="auto">
          <a:xfrm>
            <a:off x="179388" y="188913"/>
            <a:ext cx="8785225" cy="6149975"/>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000">
                <a:solidFill>
                  <a:srgbClr val="FFFF00"/>
                </a:solidFill>
                <a:latin typeface="Comic Sans MS" pitchFamily="29" charset="0"/>
              </a:rPr>
              <a:t>L’universo è piatto: </a:t>
            </a:r>
            <a:r>
              <a:rPr lang="el-GR" sz="2000">
                <a:solidFill>
                  <a:srgbClr val="FFFF00"/>
                </a:solidFill>
                <a:latin typeface="Comic Sans MS" pitchFamily="29" charset="0"/>
                <a:ea typeface="Times New Roman" pitchFamily="29" charset="0"/>
                <a:cs typeface="Times New Roman" pitchFamily="29" charset="0"/>
              </a:rPr>
              <a:t>Ω</a:t>
            </a:r>
            <a:r>
              <a:rPr lang="it-IT" sz="2000">
                <a:solidFill>
                  <a:srgbClr val="FFFF00"/>
                </a:solidFill>
                <a:latin typeface="Comic Sans MS" pitchFamily="29" charset="0"/>
                <a:ea typeface="Times New Roman" pitchFamily="29" charset="0"/>
                <a:cs typeface="Times New Roman" pitchFamily="29" charset="0"/>
              </a:rPr>
              <a:t> = 1</a:t>
            </a:r>
            <a:endParaRPr lang="it-IT" sz="2000">
              <a:solidFill>
                <a:srgbClr val="FFFF00"/>
              </a:solidFill>
              <a:latin typeface="Comic Sans MS" pitchFamily="29" charset="0"/>
            </a:endParaRPr>
          </a:p>
          <a:p>
            <a:pPr marL="342900" indent="-342900">
              <a:spcBef>
                <a:spcPct val="20000"/>
              </a:spcBef>
            </a:pPr>
            <a:r>
              <a:rPr lang="it-IT" sz="2000">
                <a:solidFill>
                  <a:srgbClr val="FFFF00"/>
                </a:solidFill>
                <a:latin typeface="Comic Sans MS" pitchFamily="29" charset="0"/>
              </a:rPr>
              <a:t>	(</a:t>
            </a:r>
            <a:r>
              <a:rPr lang="el-GR" sz="2000">
                <a:solidFill>
                  <a:srgbClr val="FFFF00"/>
                </a:solidFill>
                <a:latin typeface="Comic Sans MS" pitchFamily="29" charset="0"/>
                <a:ea typeface="Times New Roman" pitchFamily="29" charset="0"/>
                <a:cs typeface="Times New Roman" pitchFamily="29" charset="0"/>
              </a:rPr>
              <a:t>Ω</a:t>
            </a:r>
            <a:r>
              <a:rPr lang="it-IT" sz="2000">
                <a:solidFill>
                  <a:srgbClr val="FFFF00"/>
                </a:solidFill>
                <a:latin typeface="Comic Sans MS" pitchFamily="29" charset="0"/>
              </a:rPr>
              <a:t> è il rapporto fra la densità dell'Universo e la densità critica)</a:t>
            </a:r>
            <a:endParaRPr lang="en-US" sz="2000">
              <a:solidFill>
                <a:srgbClr val="FFFF00"/>
              </a:solidFill>
              <a:latin typeface="Comic Sans MS" pitchFamily="29" charset="0"/>
            </a:endParaRPr>
          </a:p>
          <a:p>
            <a:pPr marL="342900" indent="-342900">
              <a:spcBef>
                <a:spcPct val="20000"/>
              </a:spcBef>
              <a:buFontTx/>
              <a:buChar char="•"/>
            </a:pPr>
            <a:r>
              <a:rPr lang="en-US" sz="2000">
                <a:solidFill>
                  <a:srgbClr val="FFFF00"/>
                </a:solidFill>
                <a:latin typeface="Comic Sans MS" pitchFamily="29" charset="0"/>
              </a:rPr>
              <a:t>La densità totale dell’Universo è uguale alla densità critica</a:t>
            </a:r>
          </a:p>
          <a:p>
            <a:pPr marL="342900" indent="-342900">
              <a:spcBef>
                <a:spcPct val="20000"/>
              </a:spcBef>
            </a:pPr>
            <a:r>
              <a:rPr lang="en-US" sz="2000">
                <a:solidFill>
                  <a:srgbClr val="FFFF00"/>
                </a:solidFill>
                <a:latin typeface="Comic Sans MS" pitchFamily="29" charset="0"/>
              </a:rPr>
              <a:t>	(Il valore critico distingue un universo chiuso da un universo aperto).</a:t>
            </a:r>
          </a:p>
          <a:p>
            <a:pPr marL="342900" indent="-342900">
              <a:spcBef>
                <a:spcPct val="20000"/>
              </a:spcBef>
              <a:buFontTx/>
              <a:buChar char="•"/>
            </a:pPr>
            <a:r>
              <a:rPr lang="it-IT" sz="2000">
                <a:solidFill>
                  <a:srgbClr val="FFFF00"/>
                </a:solidFill>
                <a:latin typeface="Comic Sans MS" pitchFamily="29" charset="0"/>
              </a:rPr>
              <a:t>L’Universo è in espansione.</a:t>
            </a:r>
          </a:p>
        </p:txBody>
      </p:sp>
      <p:pic>
        <p:nvPicPr>
          <p:cNvPr id="62469" name="Picture 5" descr="geometria-sfera"/>
          <p:cNvPicPr>
            <a:picLocks noChangeAspect="1" noChangeArrowheads="1"/>
          </p:cNvPicPr>
          <p:nvPr/>
        </p:nvPicPr>
        <p:blipFill>
          <a:blip r:embed="rId2"/>
          <a:srcRect/>
          <a:stretch>
            <a:fillRect/>
          </a:stretch>
        </p:blipFill>
        <p:spPr bwMode="auto">
          <a:xfrm>
            <a:off x="1179513" y="3141663"/>
            <a:ext cx="1304925" cy="3041650"/>
          </a:xfrm>
          <a:prstGeom prst="rect">
            <a:avLst/>
          </a:prstGeom>
          <a:noFill/>
        </p:spPr>
      </p:pic>
      <p:pic>
        <p:nvPicPr>
          <p:cNvPr id="62470" name="Picture 6" descr="geometria-piatta"/>
          <p:cNvPicPr>
            <a:picLocks noChangeAspect="1" noChangeArrowheads="1"/>
          </p:cNvPicPr>
          <p:nvPr/>
        </p:nvPicPr>
        <p:blipFill>
          <a:blip r:embed="rId3"/>
          <a:srcRect/>
          <a:stretch>
            <a:fillRect/>
          </a:stretch>
        </p:blipFill>
        <p:spPr bwMode="auto">
          <a:xfrm>
            <a:off x="3617913" y="3141663"/>
            <a:ext cx="1314450" cy="3049587"/>
          </a:xfrm>
          <a:prstGeom prst="rect">
            <a:avLst/>
          </a:prstGeom>
          <a:noFill/>
        </p:spPr>
      </p:pic>
      <p:pic>
        <p:nvPicPr>
          <p:cNvPr id="62471" name="Picture 7" descr="geometria-iperbole"/>
          <p:cNvPicPr>
            <a:picLocks noChangeAspect="1" noChangeArrowheads="1"/>
          </p:cNvPicPr>
          <p:nvPr/>
        </p:nvPicPr>
        <p:blipFill>
          <a:blip r:embed="rId4"/>
          <a:srcRect/>
          <a:stretch>
            <a:fillRect/>
          </a:stretch>
        </p:blipFill>
        <p:spPr bwMode="auto">
          <a:xfrm>
            <a:off x="6118225" y="3141663"/>
            <a:ext cx="1333500" cy="3068637"/>
          </a:xfrm>
          <a:prstGeom prst="rect">
            <a:avLst/>
          </a:prstGeom>
          <a:noFill/>
        </p:spPr>
      </p:pic>
      <p:sp>
        <p:nvSpPr>
          <p:cNvPr id="62472" name="Rectangle 8"/>
          <p:cNvSpPr>
            <a:spLocks noChangeArrowheads="1"/>
          </p:cNvSpPr>
          <p:nvPr/>
        </p:nvSpPr>
        <p:spPr bwMode="auto">
          <a:xfrm>
            <a:off x="3708400" y="2492375"/>
            <a:ext cx="1150938" cy="503238"/>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el-GR" sz="2800" b="1">
                <a:solidFill>
                  <a:srgbClr val="FFFF00"/>
                </a:solidFill>
                <a:effectLst>
                  <a:outerShdw blurRad="38100" dist="38100" dir="2700000" algn="tl">
                    <a:srgbClr val="FFFFFF"/>
                  </a:outerShdw>
                </a:effectLst>
                <a:ea typeface="Times New Roman" pitchFamily="29" charset="0"/>
                <a:cs typeface="Times New Roman" pitchFamily="29" charset="0"/>
              </a:rPr>
              <a:t>Ω</a:t>
            </a:r>
            <a:r>
              <a:rPr lang="it-IT" sz="2800" b="1">
                <a:solidFill>
                  <a:srgbClr val="FFFF00"/>
                </a:solidFill>
                <a:effectLst>
                  <a:outerShdw blurRad="38100" dist="38100" dir="2700000" algn="tl">
                    <a:srgbClr val="FFFFFF"/>
                  </a:outerShdw>
                </a:effectLst>
                <a:ea typeface="Times New Roman" pitchFamily="29" charset="0"/>
                <a:cs typeface="Times New Roman" pitchFamily="29" charset="0"/>
              </a:rPr>
              <a:t> </a:t>
            </a:r>
            <a:r>
              <a:rPr lang="en-US" sz="2800" b="1">
                <a:solidFill>
                  <a:srgbClr val="FFFF00"/>
                </a:solidFill>
                <a:effectLst>
                  <a:outerShdw blurRad="38100" dist="38100" dir="2700000" algn="tl">
                    <a:srgbClr val="FFFFFF"/>
                  </a:outerShdw>
                </a:effectLst>
              </a:rPr>
              <a:t>= 1</a:t>
            </a:r>
            <a:endParaRPr lang="it-IT" sz="2800" b="1">
              <a:solidFill>
                <a:srgbClr val="FFFF00"/>
              </a:solidFill>
              <a:effectLst>
                <a:outerShdw blurRad="38100" dist="38100" dir="2700000" algn="tl">
                  <a:srgbClr val="FFFFFF"/>
                </a:outerShdw>
              </a:effectLst>
            </a:endParaRPr>
          </a:p>
        </p:txBody>
      </p:sp>
      <p:sp>
        <p:nvSpPr>
          <p:cNvPr id="62473" name="Rectangle 9"/>
          <p:cNvSpPr>
            <a:spLocks noChangeArrowheads="1"/>
          </p:cNvSpPr>
          <p:nvPr/>
        </p:nvSpPr>
        <p:spPr bwMode="auto">
          <a:xfrm>
            <a:off x="1331913" y="2492375"/>
            <a:ext cx="1295400" cy="503238"/>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el-GR" sz="2800" b="1">
                <a:solidFill>
                  <a:srgbClr val="FFFF00"/>
                </a:solidFill>
                <a:effectLst>
                  <a:outerShdw blurRad="38100" dist="38100" dir="2700000" algn="tl">
                    <a:srgbClr val="FFFFFF"/>
                  </a:outerShdw>
                </a:effectLst>
                <a:ea typeface="Times New Roman" pitchFamily="29" charset="0"/>
                <a:cs typeface="Times New Roman" pitchFamily="29" charset="0"/>
              </a:rPr>
              <a:t>Ω</a:t>
            </a:r>
            <a:r>
              <a:rPr lang="it-IT" sz="2800" b="1">
                <a:solidFill>
                  <a:srgbClr val="FFFF00"/>
                </a:solidFill>
                <a:effectLst>
                  <a:outerShdw blurRad="38100" dist="38100" dir="2700000" algn="tl">
                    <a:srgbClr val="FFFFFF"/>
                  </a:outerShdw>
                </a:effectLst>
                <a:ea typeface="Times New Roman" pitchFamily="29" charset="0"/>
                <a:cs typeface="Times New Roman" pitchFamily="29" charset="0"/>
              </a:rPr>
              <a:t> </a:t>
            </a:r>
            <a:r>
              <a:rPr lang="en-US" sz="2800" b="1">
                <a:solidFill>
                  <a:srgbClr val="FFFF00"/>
                </a:solidFill>
                <a:effectLst>
                  <a:outerShdw blurRad="38100" dist="38100" dir="2700000" algn="tl">
                    <a:srgbClr val="FFFFFF"/>
                  </a:outerShdw>
                </a:effectLst>
              </a:rPr>
              <a:t>&gt; 1</a:t>
            </a:r>
            <a:endParaRPr lang="it-IT" sz="2800" b="1">
              <a:solidFill>
                <a:srgbClr val="FFFF00"/>
              </a:solidFill>
              <a:effectLst>
                <a:outerShdw blurRad="38100" dist="38100" dir="2700000" algn="tl">
                  <a:srgbClr val="FFFFFF"/>
                </a:outerShdw>
              </a:effectLst>
            </a:endParaRPr>
          </a:p>
        </p:txBody>
      </p:sp>
      <p:sp>
        <p:nvSpPr>
          <p:cNvPr id="62474" name="Rectangle 10"/>
          <p:cNvSpPr>
            <a:spLocks noChangeArrowheads="1"/>
          </p:cNvSpPr>
          <p:nvPr/>
        </p:nvSpPr>
        <p:spPr bwMode="auto">
          <a:xfrm>
            <a:off x="6227763" y="2492375"/>
            <a:ext cx="1152525" cy="503238"/>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el-GR" sz="2800" b="1">
                <a:solidFill>
                  <a:srgbClr val="FFFF00"/>
                </a:solidFill>
                <a:effectLst>
                  <a:outerShdw blurRad="38100" dist="38100" dir="2700000" algn="tl">
                    <a:srgbClr val="FFFFFF"/>
                  </a:outerShdw>
                </a:effectLst>
                <a:ea typeface="Times New Roman" pitchFamily="29" charset="0"/>
                <a:cs typeface="Times New Roman" pitchFamily="29" charset="0"/>
              </a:rPr>
              <a:t>Ω</a:t>
            </a:r>
            <a:r>
              <a:rPr lang="it-IT" sz="2800" b="1">
                <a:solidFill>
                  <a:srgbClr val="FFFF00"/>
                </a:solidFill>
                <a:effectLst>
                  <a:outerShdw blurRad="38100" dist="38100" dir="2700000" algn="tl">
                    <a:srgbClr val="FFFFFF"/>
                  </a:outerShdw>
                </a:effectLst>
                <a:ea typeface="Times New Roman" pitchFamily="29" charset="0"/>
                <a:cs typeface="Times New Roman" pitchFamily="29" charset="0"/>
              </a:rPr>
              <a:t> </a:t>
            </a:r>
            <a:r>
              <a:rPr lang="en-US" sz="2800" b="1">
                <a:solidFill>
                  <a:srgbClr val="FFFF00"/>
                </a:solidFill>
                <a:effectLst>
                  <a:outerShdw blurRad="38100" dist="38100" dir="2700000" algn="tl">
                    <a:srgbClr val="FFFFFF"/>
                  </a:outerShdw>
                </a:effectLst>
              </a:rPr>
              <a:t>&lt; 1</a:t>
            </a:r>
            <a:endParaRPr lang="it-IT" sz="2800" b="1">
              <a:solidFill>
                <a:srgbClr val="FFFF00"/>
              </a:solidFill>
              <a:effectLst>
                <a:outerShdw blurRad="38100" dist="38100" dir="2700000" algn="tl">
                  <a:srgbClr val="FFFFFF"/>
                </a:outerShdw>
              </a:effectLst>
            </a:endParaRPr>
          </a:p>
        </p:txBody>
      </p:sp>
      <p:sp>
        <p:nvSpPr>
          <p:cNvPr id="62475" name="Text Box 11"/>
          <p:cNvSpPr txBox="1">
            <a:spLocks noChangeArrowheads="1"/>
          </p:cNvSpPr>
          <p:nvPr/>
        </p:nvSpPr>
        <p:spPr bwMode="auto">
          <a:xfrm>
            <a:off x="827088" y="6308725"/>
            <a:ext cx="184150" cy="366713"/>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62476" name="Text Box 12"/>
          <p:cNvSpPr txBox="1">
            <a:spLocks noChangeArrowheads="1"/>
          </p:cNvSpPr>
          <p:nvPr/>
        </p:nvSpPr>
        <p:spPr bwMode="auto">
          <a:xfrm>
            <a:off x="5673725" y="6375400"/>
            <a:ext cx="2354263" cy="366713"/>
          </a:xfrm>
          <a:prstGeom prst="rect">
            <a:avLst/>
          </a:prstGeom>
          <a:noFill/>
          <a:ln w="9525">
            <a:noFill/>
            <a:miter lim="800000"/>
            <a:headEnd/>
            <a:tailEnd/>
          </a:ln>
          <a:effectLst/>
        </p:spPr>
        <p:txBody>
          <a:bodyPr wrap="none">
            <a:prstTxWarp prst="textNoShape">
              <a:avLst/>
            </a:prstTxWarp>
            <a:spAutoFit/>
          </a:bodyPr>
          <a:lstStyle/>
          <a:p>
            <a:r>
              <a:rPr lang="it-IT">
                <a:solidFill>
                  <a:srgbClr val="FFFF00"/>
                </a:solidFill>
                <a:latin typeface="Comic Sans MS" pitchFamily="29" charset="0"/>
              </a:rPr>
              <a:t>Espansione perpetua</a:t>
            </a:r>
          </a:p>
        </p:txBody>
      </p:sp>
      <p:sp>
        <p:nvSpPr>
          <p:cNvPr id="62477" name="Text Box 13"/>
          <p:cNvSpPr txBox="1">
            <a:spLocks noChangeArrowheads="1"/>
          </p:cNvSpPr>
          <p:nvPr/>
        </p:nvSpPr>
        <p:spPr bwMode="auto">
          <a:xfrm>
            <a:off x="2997200" y="6237288"/>
            <a:ext cx="2654300" cy="641350"/>
          </a:xfrm>
          <a:prstGeom prst="rect">
            <a:avLst/>
          </a:prstGeom>
          <a:noFill/>
          <a:ln w="9525">
            <a:noFill/>
            <a:miter lim="800000"/>
            <a:headEnd/>
            <a:tailEnd/>
          </a:ln>
          <a:effectLst/>
        </p:spPr>
        <p:txBody>
          <a:bodyPr wrap="none">
            <a:prstTxWarp prst="textNoShape">
              <a:avLst/>
            </a:prstTxWarp>
            <a:spAutoFit/>
          </a:bodyPr>
          <a:lstStyle/>
          <a:p>
            <a:pPr algn="ctr"/>
            <a:r>
              <a:rPr lang="it-IT">
                <a:solidFill>
                  <a:srgbClr val="FFFF00"/>
                </a:solidFill>
                <a:latin typeface="Comic Sans MS" pitchFamily="29" charset="0"/>
              </a:rPr>
              <a:t>Espansione perpetua</a:t>
            </a:r>
          </a:p>
          <a:p>
            <a:pPr algn="ctr"/>
            <a:r>
              <a:rPr lang="it-IT">
                <a:solidFill>
                  <a:srgbClr val="FFFF00"/>
                </a:solidFill>
                <a:latin typeface="Comic Sans MS" pitchFamily="29" charset="0"/>
              </a:rPr>
              <a:t>con velocità finale nulla</a:t>
            </a:r>
          </a:p>
        </p:txBody>
      </p:sp>
      <p:sp>
        <p:nvSpPr>
          <p:cNvPr id="62478" name="Text Box 14"/>
          <p:cNvSpPr txBox="1">
            <a:spLocks noChangeArrowheads="1"/>
          </p:cNvSpPr>
          <p:nvPr/>
        </p:nvSpPr>
        <p:spPr bwMode="auto">
          <a:xfrm>
            <a:off x="755650" y="6237288"/>
            <a:ext cx="2238375" cy="641350"/>
          </a:xfrm>
          <a:prstGeom prst="rect">
            <a:avLst/>
          </a:prstGeom>
          <a:noFill/>
          <a:ln w="9525">
            <a:noFill/>
            <a:miter lim="800000"/>
            <a:headEnd/>
            <a:tailEnd/>
          </a:ln>
          <a:effectLst/>
        </p:spPr>
        <p:txBody>
          <a:bodyPr wrap="none">
            <a:prstTxWarp prst="textNoShape">
              <a:avLst/>
            </a:prstTxWarp>
            <a:spAutoFit/>
          </a:bodyPr>
          <a:lstStyle/>
          <a:p>
            <a:pPr algn="ctr"/>
            <a:r>
              <a:rPr lang="it-IT">
                <a:solidFill>
                  <a:srgbClr val="FFFF00"/>
                </a:solidFill>
                <a:latin typeface="Comic Sans MS" pitchFamily="29" charset="0"/>
              </a:rPr>
              <a:t>Espansione seguita </a:t>
            </a:r>
          </a:p>
          <a:p>
            <a:pPr algn="ctr"/>
            <a:r>
              <a:rPr lang="it-IT">
                <a:solidFill>
                  <a:srgbClr val="FFFF00"/>
                </a:solidFill>
                <a:latin typeface="Comic Sans MS" pitchFamily="29" charset="0"/>
              </a:rPr>
              <a:t>da collasso finale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457200" y="476250"/>
            <a:ext cx="8229600" cy="2952750"/>
          </a:xfrm>
        </p:spPr>
        <p:txBody>
          <a:bodyPr/>
          <a:lstStyle/>
          <a:p>
            <a:pPr>
              <a:buFontTx/>
              <a:buNone/>
            </a:pPr>
            <a:r>
              <a:rPr lang="it-IT" sz="2800">
                <a:solidFill>
                  <a:srgbClr val="FFFF00"/>
                </a:solidFill>
                <a:latin typeface="Comic Sans MS" pitchFamily="29" charset="0"/>
              </a:rPr>
              <a:t>   La quantità di materia totale richiesta per tenere legate le stelle nelle galassie e le galassie in grandi superammassi, è stimata essere il 27% di quella necessaria per ottenere un Universo a geometria piatta.</a:t>
            </a:r>
            <a:r>
              <a:rPr lang="it-IT" sz="2800">
                <a:solidFill>
                  <a:srgbClr val="FFFF00"/>
                </a:solidFill>
              </a:rPr>
              <a:t> </a:t>
            </a:r>
          </a:p>
          <a:p>
            <a:endParaRPr lang="it-IT" sz="2800">
              <a:solidFill>
                <a:srgbClr val="FFFF00"/>
              </a:solidFill>
            </a:endParaRPr>
          </a:p>
          <a:p>
            <a:endParaRPr lang="it-IT" sz="2800">
              <a:solidFill>
                <a:srgbClr val="FFFF00"/>
              </a:solidFill>
            </a:endParaRPr>
          </a:p>
        </p:txBody>
      </p:sp>
      <p:pic>
        <p:nvPicPr>
          <p:cNvPr id="40965" name="Picture 5" descr="geometria-piatta"/>
          <p:cNvPicPr>
            <a:picLocks noChangeAspect="1" noChangeArrowheads="1"/>
          </p:cNvPicPr>
          <p:nvPr/>
        </p:nvPicPr>
        <p:blipFill>
          <a:blip r:embed="rId2"/>
          <a:srcRect/>
          <a:stretch>
            <a:fillRect/>
          </a:stretch>
        </p:blipFill>
        <p:spPr bwMode="auto">
          <a:xfrm>
            <a:off x="3779838" y="3548063"/>
            <a:ext cx="1314450" cy="3049587"/>
          </a:xfrm>
          <a:prstGeom prst="rect">
            <a:avLst/>
          </a:prstGeom>
          <a:noFill/>
        </p:spPr>
      </p:pic>
      <p:sp>
        <p:nvSpPr>
          <p:cNvPr id="40966" name="Rectangle 6"/>
          <p:cNvSpPr>
            <a:spLocks noChangeArrowheads="1"/>
          </p:cNvSpPr>
          <p:nvPr/>
        </p:nvSpPr>
        <p:spPr bwMode="auto">
          <a:xfrm>
            <a:off x="3852863" y="2925763"/>
            <a:ext cx="1150937" cy="503237"/>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el-GR" sz="2800" b="1">
                <a:solidFill>
                  <a:srgbClr val="FFFF00"/>
                </a:solidFill>
                <a:effectLst>
                  <a:outerShdw blurRad="38100" dist="38100" dir="2700000" algn="tl">
                    <a:srgbClr val="FFFFFF"/>
                  </a:outerShdw>
                </a:effectLst>
                <a:ea typeface="Times New Roman" pitchFamily="29" charset="0"/>
                <a:cs typeface="Times New Roman" pitchFamily="29" charset="0"/>
              </a:rPr>
              <a:t>Ω</a:t>
            </a:r>
            <a:r>
              <a:rPr lang="it-IT" sz="2800" b="1">
                <a:solidFill>
                  <a:srgbClr val="FFFF00"/>
                </a:solidFill>
                <a:effectLst>
                  <a:outerShdw blurRad="38100" dist="38100" dir="2700000" algn="tl">
                    <a:srgbClr val="FFFFFF"/>
                  </a:outerShdw>
                </a:effectLst>
                <a:ea typeface="Times New Roman" pitchFamily="29" charset="0"/>
                <a:cs typeface="Times New Roman" pitchFamily="29" charset="0"/>
              </a:rPr>
              <a:t> </a:t>
            </a:r>
            <a:r>
              <a:rPr lang="en-US" sz="2800" b="1">
                <a:solidFill>
                  <a:srgbClr val="FFFF00"/>
                </a:solidFill>
                <a:effectLst>
                  <a:outerShdw blurRad="38100" dist="38100" dir="2700000" algn="tl">
                    <a:srgbClr val="FFFFFF"/>
                  </a:outerShdw>
                </a:effectLst>
              </a:rPr>
              <a:t>= 1</a:t>
            </a:r>
            <a:endParaRPr lang="it-IT" sz="2800" b="1">
              <a:solidFill>
                <a:srgbClr val="FFFF00"/>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p:txBody>
          <a:bodyPr/>
          <a:lstStyle/>
          <a:p>
            <a:r>
              <a:rPr lang="it-IT" sz="4000" u="sng"/>
              <a:t>La composizione dell’Universo</a:t>
            </a:r>
            <a:br>
              <a:rPr lang="it-IT" sz="4000" u="sng"/>
            </a:br>
            <a:endParaRPr lang="it-IT" sz="4000" u="sng"/>
          </a:p>
        </p:txBody>
      </p:sp>
      <p:sp>
        <p:nvSpPr>
          <p:cNvPr id="38916" name="Rectangle 4"/>
          <p:cNvSpPr>
            <a:spLocks noGrp="1" noChangeArrowheads="1"/>
          </p:cNvSpPr>
          <p:nvPr>
            <p:ph type="body" sz="half" idx="4294967295"/>
          </p:nvPr>
        </p:nvSpPr>
        <p:spPr>
          <a:xfrm>
            <a:off x="395288" y="765175"/>
            <a:ext cx="4392612" cy="4525963"/>
          </a:xfrm>
        </p:spPr>
        <p:txBody>
          <a:bodyPr/>
          <a:lstStyle/>
          <a:p>
            <a:r>
              <a:rPr lang="it-IT" sz="2400">
                <a:solidFill>
                  <a:srgbClr val="FFFF00"/>
                </a:solidFill>
                <a:latin typeface="Comic Sans MS" pitchFamily="29" charset="0"/>
              </a:rPr>
              <a:t>La componente visibile pesa solo per ≈ 4% dell’energia totale dell’Universo.</a:t>
            </a:r>
          </a:p>
          <a:p>
            <a:endParaRPr lang="it-IT" sz="2400">
              <a:solidFill>
                <a:srgbClr val="FFFF00"/>
              </a:solidFill>
              <a:latin typeface="Comic Sans MS" pitchFamily="29" charset="0"/>
            </a:endParaRPr>
          </a:p>
          <a:p>
            <a:r>
              <a:rPr lang="it-IT" sz="2400">
                <a:solidFill>
                  <a:srgbClr val="FFFF00"/>
                </a:solidFill>
                <a:latin typeface="Comic Sans MS" pitchFamily="29" charset="0"/>
              </a:rPr>
              <a:t>Le altre componenti sono oscure.</a:t>
            </a:r>
          </a:p>
          <a:p>
            <a:endParaRPr lang="it-IT" sz="2400">
              <a:solidFill>
                <a:srgbClr val="FFFF00"/>
              </a:solidFill>
              <a:latin typeface="Comic Sans MS" pitchFamily="29" charset="0"/>
            </a:endParaRPr>
          </a:p>
          <a:p>
            <a:pPr>
              <a:buFontTx/>
              <a:buNone/>
            </a:pPr>
            <a:r>
              <a:rPr lang="it-IT" sz="2400">
                <a:solidFill>
                  <a:srgbClr val="FFFF00"/>
                </a:solidFill>
                <a:latin typeface="Comic Sans MS" pitchFamily="29" charset="0"/>
              </a:rPr>
              <a:t>	≈ 23% è </a:t>
            </a:r>
            <a:r>
              <a:rPr lang="it-IT" sz="2400" i="1" u="sng">
                <a:solidFill>
                  <a:srgbClr val="FFFF00"/>
                </a:solidFill>
                <a:latin typeface="Comic Sans MS" pitchFamily="29" charset="0"/>
              </a:rPr>
              <a:t>materia oscura</a:t>
            </a:r>
            <a:r>
              <a:rPr lang="it-IT" sz="2400" i="1">
                <a:solidFill>
                  <a:srgbClr val="FFFF00"/>
                </a:solidFill>
                <a:latin typeface="Comic Sans MS" pitchFamily="29" charset="0"/>
              </a:rPr>
              <a:t>.</a:t>
            </a:r>
          </a:p>
          <a:p>
            <a:pPr>
              <a:buFontTx/>
              <a:buNone/>
            </a:pPr>
            <a:endParaRPr lang="it-IT" sz="2400" i="1">
              <a:solidFill>
                <a:srgbClr val="FFFF00"/>
              </a:solidFill>
              <a:latin typeface="Comic Sans MS" pitchFamily="29" charset="0"/>
            </a:endParaRPr>
          </a:p>
          <a:p>
            <a:pPr>
              <a:buFontTx/>
              <a:buNone/>
            </a:pPr>
            <a:r>
              <a:rPr lang="it-IT" sz="2400">
                <a:solidFill>
                  <a:srgbClr val="FFFF00"/>
                </a:solidFill>
                <a:latin typeface="Comic Sans MS" pitchFamily="29" charset="0"/>
              </a:rPr>
              <a:t>	≈ 73% 	è qualche tipo di energia chiamata </a:t>
            </a:r>
            <a:r>
              <a:rPr lang="it-IT" sz="2400" i="1" u="sng">
                <a:solidFill>
                  <a:srgbClr val="FFFF00"/>
                </a:solidFill>
                <a:latin typeface="Comic Sans MS" pitchFamily="29" charset="0"/>
              </a:rPr>
              <a:t>energia oscura</a:t>
            </a:r>
            <a:r>
              <a:rPr lang="it-IT" sz="2400">
                <a:solidFill>
                  <a:srgbClr val="FFFF00"/>
                </a:solidFill>
                <a:latin typeface="Comic Sans MS" pitchFamily="29" charset="0"/>
              </a:rPr>
              <a:t>.</a:t>
            </a:r>
          </a:p>
        </p:txBody>
      </p:sp>
      <p:pic>
        <p:nvPicPr>
          <p:cNvPr id="38918" name="Picture 6"/>
          <p:cNvPicPr>
            <a:picLocks noChangeAspect="1" noChangeArrowheads="1"/>
          </p:cNvPicPr>
          <p:nvPr/>
        </p:nvPicPr>
        <p:blipFill>
          <a:blip r:embed="rId3"/>
          <a:srcRect l="10558" t="12764" r="10558" b="16368"/>
          <a:stretch>
            <a:fillRect/>
          </a:stretch>
        </p:blipFill>
        <p:spPr bwMode="auto">
          <a:xfrm>
            <a:off x="4787900" y="1628775"/>
            <a:ext cx="4356100" cy="2933700"/>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0" y="731838"/>
            <a:ext cx="2987675" cy="5721350"/>
          </a:xfrm>
        </p:spPr>
        <p:txBody>
          <a:bodyPr/>
          <a:lstStyle/>
          <a:p>
            <a:pPr>
              <a:lnSpc>
                <a:spcPct val="90000"/>
              </a:lnSpc>
              <a:buFontTx/>
              <a:buNone/>
            </a:pPr>
            <a:r>
              <a:rPr lang="it-IT" sz="2400">
                <a:solidFill>
                  <a:srgbClr val="FFFF00"/>
                </a:solidFill>
              </a:rPr>
              <a:t>	</a:t>
            </a:r>
            <a:r>
              <a:rPr lang="it-IT" sz="2400">
                <a:solidFill>
                  <a:srgbClr val="FFFF00"/>
                </a:solidFill>
                <a:latin typeface="Comic Sans MS" pitchFamily="29" charset="0"/>
              </a:rPr>
              <a:t>Lo studio delle curve di rotazione delle galassie fa supporre che la materia oscura sia distribuita nello spazio in maniera differente rispetto alle stelle ed al gas, formando vaste strutture intorno alle galassie chiamate </a:t>
            </a:r>
            <a:r>
              <a:rPr lang="it-IT" sz="2400" i="1" u="sng">
                <a:solidFill>
                  <a:srgbClr val="FFFF00"/>
                </a:solidFill>
                <a:latin typeface="Comic Sans MS" pitchFamily="29" charset="0"/>
              </a:rPr>
              <a:t>Aloni Oscuri</a:t>
            </a:r>
            <a:r>
              <a:rPr lang="it-IT" sz="2400">
                <a:solidFill>
                  <a:srgbClr val="FFFF00"/>
                </a:solidFill>
                <a:latin typeface="Comic Sans MS" pitchFamily="29" charset="0"/>
              </a:rPr>
              <a:t>.</a:t>
            </a:r>
          </a:p>
        </p:txBody>
      </p:sp>
      <p:pic>
        <p:nvPicPr>
          <p:cNvPr id="41987" name="Picture 3" descr="1618"/>
          <p:cNvPicPr>
            <a:picLocks noChangeAspect="1" noChangeArrowheads="1"/>
          </p:cNvPicPr>
          <p:nvPr/>
        </p:nvPicPr>
        <p:blipFill>
          <a:blip r:embed="rId2"/>
          <a:srcRect/>
          <a:stretch>
            <a:fillRect/>
          </a:stretch>
        </p:blipFill>
        <p:spPr bwMode="auto">
          <a:xfrm>
            <a:off x="3059113" y="1052513"/>
            <a:ext cx="5903912" cy="44291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4" name="Picture 6" descr="planck"/>
          <p:cNvPicPr>
            <a:picLocks noChangeAspect="1" noChangeArrowheads="1"/>
          </p:cNvPicPr>
          <p:nvPr/>
        </p:nvPicPr>
        <p:blipFill>
          <a:blip r:embed="rId2"/>
          <a:srcRect/>
          <a:stretch>
            <a:fillRect/>
          </a:stretch>
        </p:blipFill>
        <p:spPr bwMode="auto">
          <a:xfrm>
            <a:off x="1976438" y="0"/>
            <a:ext cx="5192712" cy="6858000"/>
          </a:xfrm>
          <a:prstGeom prst="rect">
            <a:avLst/>
          </a:prstGeom>
          <a:noFill/>
        </p:spPr>
      </p:pic>
      <p:sp>
        <p:nvSpPr>
          <p:cNvPr id="63492" name="Rectangle 4"/>
          <p:cNvSpPr>
            <a:spLocks noGrp="1" noChangeArrowheads="1"/>
          </p:cNvSpPr>
          <p:nvPr>
            <p:ph type="ctrTitle"/>
          </p:nvPr>
        </p:nvSpPr>
        <p:spPr>
          <a:xfrm>
            <a:off x="685800" y="2565400"/>
            <a:ext cx="7772400" cy="1470025"/>
          </a:xfrm>
        </p:spPr>
        <p:txBody>
          <a:bodyPr/>
          <a:lstStyle/>
          <a:p>
            <a:r>
              <a:rPr lang="it-IT" sz="8000">
                <a:solidFill>
                  <a:srgbClr val="FFFF00"/>
                </a:solidFill>
                <a:latin typeface="Comic Sans MS" pitchFamily="29" charset="0"/>
              </a:rPr>
              <a:t>Il futuro</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solidFill>
                  <a:srgbClr val="FFFF00"/>
                </a:solidFill>
                <a:latin typeface="Comic Sans MS" pitchFamily="29" charset="0"/>
              </a:rPr>
              <a:t>2008: il satellite Planck</a:t>
            </a:r>
          </a:p>
        </p:txBody>
      </p:sp>
      <p:sp>
        <p:nvSpPr>
          <p:cNvPr id="24579" name="Rectangle 3"/>
          <p:cNvSpPr>
            <a:spLocks noGrp="1" noChangeArrowheads="1"/>
          </p:cNvSpPr>
          <p:nvPr>
            <p:ph type="body" sz="half" idx="1"/>
          </p:nvPr>
        </p:nvSpPr>
        <p:spPr>
          <a:xfrm>
            <a:off x="457200" y="1600200"/>
            <a:ext cx="4191000" cy="4525963"/>
          </a:xfrm>
        </p:spPr>
        <p:txBody>
          <a:bodyPr/>
          <a:lstStyle/>
          <a:p>
            <a:pPr algn="just">
              <a:lnSpc>
                <a:spcPct val="90000"/>
              </a:lnSpc>
            </a:pPr>
            <a:r>
              <a:rPr lang="en-US" sz="2400">
                <a:solidFill>
                  <a:srgbClr val="FFFF00"/>
                </a:solidFill>
                <a:latin typeface="Comic Sans MS" pitchFamily="29" charset="0"/>
              </a:rPr>
              <a:t>Missione di osservazione del fondo cosmico di terza generazione, ESA con partecipazione NASA</a:t>
            </a:r>
          </a:p>
          <a:p>
            <a:pPr algn="just">
              <a:lnSpc>
                <a:spcPct val="90000"/>
              </a:lnSpc>
            </a:pPr>
            <a:r>
              <a:rPr lang="en-US" sz="2400">
                <a:solidFill>
                  <a:srgbClr val="FFFF00"/>
                </a:solidFill>
                <a:latin typeface="Comic Sans MS" pitchFamily="29" charset="0"/>
              </a:rPr>
              <a:t>400 scienziati in Europa e Stati Uniti</a:t>
            </a:r>
          </a:p>
          <a:p>
            <a:pPr algn="just">
              <a:lnSpc>
                <a:spcPct val="90000"/>
              </a:lnSpc>
            </a:pPr>
            <a:r>
              <a:rPr lang="en-US" sz="2400">
                <a:solidFill>
                  <a:srgbClr val="FFFF00"/>
                </a:solidFill>
                <a:latin typeface="Comic Sans MS" pitchFamily="29" charset="0"/>
              </a:rPr>
              <a:t>Lancio previsto, seconda metá del 2008</a:t>
            </a:r>
          </a:p>
          <a:p>
            <a:pPr algn="just">
              <a:lnSpc>
                <a:spcPct val="90000"/>
              </a:lnSpc>
            </a:pPr>
            <a:r>
              <a:rPr lang="en-US" sz="2400">
                <a:solidFill>
                  <a:srgbClr val="FFFF00"/>
                </a:solidFill>
                <a:latin typeface="Comic Sans MS" pitchFamily="29" charset="0"/>
              </a:rPr>
              <a:t>Due centri di analisi dati: Parigi + Cambridge (IaP + IoA), Trieste (OAT + SISSA)</a:t>
            </a:r>
          </a:p>
        </p:txBody>
      </p:sp>
      <p:pic>
        <p:nvPicPr>
          <p:cNvPr id="24580" name="Picture 4" descr="sat-planck"/>
          <p:cNvPicPr>
            <a:picLocks noGrp="1" noChangeAspect="1" noChangeArrowheads="1"/>
          </p:cNvPicPr>
          <p:nvPr>
            <p:ph sz="quarter" idx="2"/>
          </p:nvPr>
        </p:nvPicPr>
        <p:blipFill>
          <a:blip r:embed="rId2"/>
          <a:srcRect/>
          <a:stretch>
            <a:fillRect/>
          </a:stretch>
        </p:blipFill>
        <p:spPr>
          <a:xfrm>
            <a:off x="5837238" y="1600200"/>
            <a:ext cx="1658937" cy="2185988"/>
          </a:xfrm>
          <a:noFill/>
          <a:ln/>
        </p:spPr>
      </p:pic>
      <p:pic>
        <p:nvPicPr>
          <p:cNvPr id="24581" name="Picture 5" descr="img9"/>
          <p:cNvPicPr>
            <a:picLocks noGrp="1" noChangeAspect="1" noChangeArrowheads="1"/>
          </p:cNvPicPr>
          <p:nvPr>
            <p:ph sz="quarter" idx="3"/>
          </p:nvPr>
        </p:nvPicPr>
        <p:blipFill>
          <a:blip r:embed="rId3"/>
          <a:srcRect/>
          <a:stretch>
            <a:fillRect/>
          </a:stretch>
        </p:blipFill>
        <p:spPr>
          <a:xfrm>
            <a:off x="4781550" y="4210050"/>
            <a:ext cx="4038600" cy="1644650"/>
          </a:xfrm>
          <a:noFill/>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descr="my_worldlights_crop"/>
          <p:cNvPicPr>
            <a:picLocks noGrp="1" noChangeAspect="1" noChangeArrowheads="1"/>
          </p:cNvPicPr>
          <p:nvPr>
            <p:ph sz="half" idx="2"/>
          </p:nvPr>
        </p:nvPicPr>
        <p:blipFill>
          <a:blip r:embed="rId2"/>
          <a:srcRect/>
          <a:stretch>
            <a:fillRect/>
          </a:stretch>
        </p:blipFill>
        <p:spPr>
          <a:xfrm>
            <a:off x="0" y="0"/>
            <a:ext cx="9144000" cy="5181600"/>
          </a:xfrm>
          <a:noFill/>
          <a:ln/>
        </p:spPr>
      </p:pic>
      <p:sp>
        <p:nvSpPr>
          <p:cNvPr id="25603" name="Rectangle 3"/>
          <p:cNvSpPr>
            <a:spLocks noGrp="1" noChangeArrowheads="1"/>
          </p:cNvSpPr>
          <p:nvPr>
            <p:ph type="title"/>
          </p:nvPr>
        </p:nvSpPr>
        <p:spPr>
          <a:xfrm>
            <a:off x="457200" y="5410200"/>
            <a:ext cx="8229600" cy="1139825"/>
          </a:xfrm>
        </p:spPr>
        <p:txBody>
          <a:bodyPr/>
          <a:lstStyle/>
          <a:p>
            <a:r>
              <a:rPr lang="en-US">
                <a:solidFill>
                  <a:srgbClr val="FFFF00"/>
                </a:solidFill>
                <a:latin typeface="Comic Sans MS" pitchFamily="29" charset="0"/>
              </a:rPr>
              <a:t>La collaborazione Planck</a:t>
            </a:r>
            <a:r>
              <a:rPr lang="en-US">
                <a:solidFill>
                  <a:srgbClr val="FFFF00"/>
                </a:solidFill>
              </a:rPr>
              <a:t> </a:t>
            </a:r>
          </a:p>
        </p:txBody>
      </p:sp>
      <p:sp>
        <p:nvSpPr>
          <p:cNvPr id="25604" name="Text Box 4"/>
          <p:cNvSpPr txBox="1">
            <a:spLocks noChangeArrowheads="1"/>
          </p:cNvSpPr>
          <p:nvPr/>
        </p:nvSpPr>
        <p:spPr bwMode="auto">
          <a:xfrm>
            <a:off x="152400" y="990600"/>
            <a:ext cx="8826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Davies</a:t>
            </a:r>
          </a:p>
        </p:txBody>
      </p:sp>
      <p:sp>
        <p:nvSpPr>
          <p:cNvPr id="25605" name="Text Box 5"/>
          <p:cNvSpPr txBox="1">
            <a:spLocks noChangeArrowheads="1"/>
          </p:cNvSpPr>
          <p:nvPr/>
        </p:nvSpPr>
        <p:spPr bwMode="auto">
          <a:xfrm>
            <a:off x="228600" y="1371600"/>
            <a:ext cx="10731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Berkeley</a:t>
            </a:r>
          </a:p>
        </p:txBody>
      </p:sp>
      <p:sp>
        <p:nvSpPr>
          <p:cNvPr id="25606" name="Text Box 6"/>
          <p:cNvSpPr txBox="1">
            <a:spLocks noChangeArrowheads="1"/>
          </p:cNvSpPr>
          <p:nvPr/>
        </p:nvSpPr>
        <p:spPr bwMode="auto">
          <a:xfrm>
            <a:off x="533400" y="1752600"/>
            <a:ext cx="12128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Pasadena</a:t>
            </a:r>
          </a:p>
        </p:txBody>
      </p:sp>
      <p:sp>
        <p:nvSpPr>
          <p:cNvPr id="25607" name="Text Box 7"/>
          <p:cNvSpPr txBox="1">
            <a:spLocks noChangeArrowheads="1"/>
          </p:cNvSpPr>
          <p:nvPr/>
        </p:nvSpPr>
        <p:spPr bwMode="auto">
          <a:xfrm>
            <a:off x="1295400" y="685800"/>
            <a:ext cx="14033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Minneapolis</a:t>
            </a:r>
          </a:p>
        </p:txBody>
      </p:sp>
      <p:sp>
        <p:nvSpPr>
          <p:cNvPr id="25608" name="Text Box 8"/>
          <p:cNvSpPr txBox="1">
            <a:spLocks noChangeArrowheads="1"/>
          </p:cNvSpPr>
          <p:nvPr/>
        </p:nvSpPr>
        <p:spPr bwMode="auto">
          <a:xfrm>
            <a:off x="5334000" y="1752600"/>
            <a:ext cx="7937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Rome</a:t>
            </a:r>
          </a:p>
        </p:txBody>
      </p:sp>
      <p:sp>
        <p:nvSpPr>
          <p:cNvPr id="25609" name="Text Box 9"/>
          <p:cNvSpPr txBox="1">
            <a:spLocks noChangeArrowheads="1"/>
          </p:cNvSpPr>
          <p:nvPr/>
        </p:nvSpPr>
        <p:spPr bwMode="auto">
          <a:xfrm>
            <a:off x="5638800" y="0"/>
            <a:ext cx="9842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Helsinki</a:t>
            </a:r>
          </a:p>
        </p:txBody>
      </p:sp>
      <p:sp>
        <p:nvSpPr>
          <p:cNvPr id="25610" name="Text Box 10"/>
          <p:cNvSpPr txBox="1">
            <a:spLocks noChangeArrowheads="1"/>
          </p:cNvSpPr>
          <p:nvPr/>
        </p:nvSpPr>
        <p:spPr bwMode="auto">
          <a:xfrm>
            <a:off x="5867400" y="304800"/>
            <a:ext cx="14922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Copenhagen</a:t>
            </a:r>
          </a:p>
        </p:txBody>
      </p:sp>
      <p:sp>
        <p:nvSpPr>
          <p:cNvPr id="25611" name="Text Box 11"/>
          <p:cNvSpPr txBox="1">
            <a:spLocks noChangeArrowheads="1"/>
          </p:cNvSpPr>
          <p:nvPr/>
        </p:nvSpPr>
        <p:spPr bwMode="auto">
          <a:xfrm>
            <a:off x="3810000" y="228600"/>
            <a:ext cx="10350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Brighton</a:t>
            </a:r>
          </a:p>
        </p:txBody>
      </p:sp>
      <p:sp>
        <p:nvSpPr>
          <p:cNvPr id="25612" name="Text Box 12"/>
          <p:cNvSpPr txBox="1">
            <a:spLocks noChangeArrowheads="1"/>
          </p:cNvSpPr>
          <p:nvPr/>
        </p:nvSpPr>
        <p:spPr bwMode="auto">
          <a:xfrm>
            <a:off x="3810000" y="1676400"/>
            <a:ext cx="9080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Oviedo</a:t>
            </a:r>
          </a:p>
        </p:txBody>
      </p:sp>
      <p:sp>
        <p:nvSpPr>
          <p:cNvPr id="25613" name="Text Box 13"/>
          <p:cNvSpPr txBox="1">
            <a:spLocks noChangeArrowheads="1"/>
          </p:cNvSpPr>
          <p:nvPr/>
        </p:nvSpPr>
        <p:spPr bwMode="auto">
          <a:xfrm>
            <a:off x="3200400" y="1295400"/>
            <a:ext cx="12382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Santander</a:t>
            </a:r>
          </a:p>
        </p:txBody>
      </p:sp>
      <p:sp>
        <p:nvSpPr>
          <p:cNvPr id="25614" name="Text Box 14"/>
          <p:cNvSpPr txBox="1">
            <a:spLocks noChangeArrowheads="1"/>
          </p:cNvSpPr>
          <p:nvPr/>
        </p:nvSpPr>
        <p:spPr bwMode="auto">
          <a:xfrm>
            <a:off x="5257800" y="1143000"/>
            <a:ext cx="8445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Padua</a:t>
            </a:r>
          </a:p>
        </p:txBody>
      </p:sp>
      <p:sp>
        <p:nvSpPr>
          <p:cNvPr id="25615" name="Text Box 15"/>
          <p:cNvSpPr txBox="1">
            <a:spLocks noChangeArrowheads="1"/>
          </p:cNvSpPr>
          <p:nvPr/>
        </p:nvSpPr>
        <p:spPr bwMode="auto">
          <a:xfrm>
            <a:off x="4572000" y="1447800"/>
            <a:ext cx="10223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Bologna</a:t>
            </a:r>
          </a:p>
        </p:txBody>
      </p:sp>
      <p:sp>
        <p:nvSpPr>
          <p:cNvPr id="25616" name="Text Box 16"/>
          <p:cNvSpPr txBox="1">
            <a:spLocks noChangeArrowheads="1"/>
          </p:cNvSpPr>
          <p:nvPr/>
        </p:nvSpPr>
        <p:spPr bwMode="auto">
          <a:xfrm>
            <a:off x="4953000" y="838200"/>
            <a:ext cx="8826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Trieste</a:t>
            </a:r>
          </a:p>
        </p:txBody>
      </p:sp>
      <p:sp>
        <p:nvSpPr>
          <p:cNvPr id="25617" name="Text Box 17"/>
          <p:cNvSpPr txBox="1">
            <a:spLocks noChangeArrowheads="1"/>
          </p:cNvSpPr>
          <p:nvPr/>
        </p:nvSpPr>
        <p:spPr bwMode="auto">
          <a:xfrm>
            <a:off x="4419600" y="1066800"/>
            <a:ext cx="7302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Milan</a:t>
            </a:r>
          </a:p>
        </p:txBody>
      </p:sp>
      <p:sp>
        <p:nvSpPr>
          <p:cNvPr id="25618" name="Text Box 18"/>
          <p:cNvSpPr txBox="1">
            <a:spLocks noChangeArrowheads="1"/>
          </p:cNvSpPr>
          <p:nvPr/>
        </p:nvSpPr>
        <p:spPr bwMode="auto">
          <a:xfrm>
            <a:off x="4267200" y="762000"/>
            <a:ext cx="7048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Paris</a:t>
            </a:r>
          </a:p>
        </p:txBody>
      </p:sp>
      <p:sp>
        <p:nvSpPr>
          <p:cNvPr id="25619" name="Text Box 19"/>
          <p:cNvSpPr txBox="1">
            <a:spLocks noChangeArrowheads="1"/>
          </p:cNvSpPr>
          <p:nvPr/>
        </p:nvSpPr>
        <p:spPr bwMode="auto">
          <a:xfrm>
            <a:off x="3124200" y="914400"/>
            <a:ext cx="11239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Toulouse</a:t>
            </a:r>
          </a:p>
        </p:txBody>
      </p:sp>
      <p:sp>
        <p:nvSpPr>
          <p:cNvPr id="25620" name="Text Box 20"/>
          <p:cNvSpPr txBox="1">
            <a:spLocks noChangeArrowheads="1"/>
          </p:cNvSpPr>
          <p:nvPr/>
        </p:nvSpPr>
        <p:spPr bwMode="auto">
          <a:xfrm>
            <a:off x="4572000" y="0"/>
            <a:ext cx="8699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Oxford</a:t>
            </a:r>
          </a:p>
        </p:txBody>
      </p:sp>
      <p:sp>
        <p:nvSpPr>
          <p:cNvPr id="25621" name="Text Box 21"/>
          <p:cNvSpPr txBox="1">
            <a:spLocks noChangeArrowheads="1"/>
          </p:cNvSpPr>
          <p:nvPr/>
        </p:nvSpPr>
        <p:spPr bwMode="auto">
          <a:xfrm>
            <a:off x="3124200" y="533400"/>
            <a:ext cx="13017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Cambridge</a:t>
            </a:r>
          </a:p>
        </p:txBody>
      </p:sp>
      <p:sp>
        <p:nvSpPr>
          <p:cNvPr id="25622" name="Text Box 22"/>
          <p:cNvSpPr txBox="1">
            <a:spLocks noChangeArrowheads="1"/>
          </p:cNvSpPr>
          <p:nvPr/>
        </p:nvSpPr>
        <p:spPr bwMode="auto">
          <a:xfrm>
            <a:off x="6096000" y="685800"/>
            <a:ext cx="9207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Munich</a:t>
            </a:r>
          </a:p>
        </p:txBody>
      </p:sp>
      <p:sp>
        <p:nvSpPr>
          <p:cNvPr id="25623" name="Text Box 23"/>
          <p:cNvSpPr txBox="1">
            <a:spLocks noChangeArrowheads="1"/>
          </p:cNvSpPr>
          <p:nvPr/>
        </p:nvSpPr>
        <p:spPr bwMode="auto">
          <a:xfrm>
            <a:off x="6324600" y="990600"/>
            <a:ext cx="12890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Heidelberg</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my_worldlights_crop"/>
          <p:cNvPicPr>
            <a:picLocks noGrp="1" noChangeAspect="1" noChangeArrowheads="1"/>
          </p:cNvPicPr>
          <p:nvPr>
            <p:ph sz="half" idx="2"/>
          </p:nvPr>
        </p:nvPicPr>
        <p:blipFill>
          <a:blip r:embed="rId2"/>
          <a:srcRect/>
          <a:stretch>
            <a:fillRect/>
          </a:stretch>
        </p:blipFill>
        <p:spPr>
          <a:xfrm>
            <a:off x="0" y="0"/>
            <a:ext cx="9144000" cy="5181600"/>
          </a:xfrm>
          <a:noFill/>
          <a:ln/>
        </p:spPr>
      </p:pic>
      <p:sp>
        <p:nvSpPr>
          <p:cNvPr id="26627" name="Rectangle 3"/>
          <p:cNvSpPr>
            <a:spLocks noGrp="1" noChangeArrowheads="1"/>
          </p:cNvSpPr>
          <p:nvPr>
            <p:ph type="title"/>
          </p:nvPr>
        </p:nvSpPr>
        <p:spPr>
          <a:xfrm>
            <a:off x="457200" y="5410200"/>
            <a:ext cx="8229600" cy="1139825"/>
          </a:xfrm>
        </p:spPr>
        <p:txBody>
          <a:bodyPr/>
          <a:lstStyle/>
          <a:p>
            <a:r>
              <a:rPr lang="en-US">
                <a:solidFill>
                  <a:srgbClr val="FFFF00"/>
                </a:solidFill>
                <a:latin typeface="Comic Sans MS" pitchFamily="29" charset="0"/>
              </a:rPr>
              <a:t>Centri di analisi dati di Planck</a:t>
            </a:r>
          </a:p>
        </p:txBody>
      </p:sp>
      <p:sp>
        <p:nvSpPr>
          <p:cNvPr id="26628" name="Text Box 4"/>
          <p:cNvSpPr txBox="1">
            <a:spLocks noChangeArrowheads="1"/>
          </p:cNvSpPr>
          <p:nvPr/>
        </p:nvSpPr>
        <p:spPr bwMode="auto">
          <a:xfrm>
            <a:off x="4953000" y="838200"/>
            <a:ext cx="8826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Trieste</a:t>
            </a:r>
          </a:p>
        </p:txBody>
      </p:sp>
      <p:sp>
        <p:nvSpPr>
          <p:cNvPr id="26629" name="Text Box 5"/>
          <p:cNvSpPr txBox="1">
            <a:spLocks noChangeArrowheads="1"/>
          </p:cNvSpPr>
          <p:nvPr/>
        </p:nvSpPr>
        <p:spPr bwMode="auto">
          <a:xfrm>
            <a:off x="4267200" y="762000"/>
            <a:ext cx="7048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Paris</a:t>
            </a:r>
          </a:p>
        </p:txBody>
      </p:sp>
      <p:sp>
        <p:nvSpPr>
          <p:cNvPr id="26630" name="Text Box 6"/>
          <p:cNvSpPr txBox="1">
            <a:spLocks noChangeArrowheads="1"/>
          </p:cNvSpPr>
          <p:nvPr/>
        </p:nvSpPr>
        <p:spPr bwMode="auto">
          <a:xfrm>
            <a:off x="3124200" y="533400"/>
            <a:ext cx="13017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FFFF00"/>
                </a:solidFill>
              </a:rPr>
              <a:t>Cambridge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it-IT" smtClean="0"/>
              <a:t>April 1, 2003</a:t>
            </a:r>
            <a:endParaRPr lang="it-IT"/>
          </a:p>
        </p:txBody>
      </p:sp>
      <p:sp>
        <p:nvSpPr>
          <p:cNvPr id="6" name="Footer Placeholder 4"/>
          <p:cNvSpPr>
            <a:spLocks noGrp="1"/>
          </p:cNvSpPr>
          <p:nvPr>
            <p:ph type="ftr" sz="quarter" idx="11"/>
          </p:nvPr>
        </p:nvSpPr>
        <p:spPr/>
        <p:txBody>
          <a:bodyPr/>
          <a:lstStyle/>
          <a:p>
            <a:r>
              <a:rPr lang="it-IT" smtClean="0"/>
              <a:t>Lynn Cominsky - Cosmology A350</a:t>
            </a:r>
            <a:endParaRPr lang="it-IT"/>
          </a:p>
        </p:txBody>
      </p:sp>
      <p:sp>
        <p:nvSpPr>
          <p:cNvPr id="7" name="Slide Number Placeholder 5"/>
          <p:cNvSpPr>
            <a:spLocks noGrp="1"/>
          </p:cNvSpPr>
          <p:nvPr>
            <p:ph type="sldNum" sz="quarter" idx="12"/>
          </p:nvPr>
        </p:nvSpPr>
        <p:spPr/>
        <p:txBody>
          <a:bodyPr/>
          <a:lstStyle/>
          <a:p>
            <a:fld id="{CACA33ED-3D52-4356-80D5-D31B939E1910}" type="slidenum">
              <a:rPr lang="it-IT"/>
              <a:pPr/>
              <a:t>38</a:t>
            </a:fld>
            <a:endParaRPr lang="it-IT"/>
          </a:p>
        </p:txBody>
      </p:sp>
      <p:sp>
        <p:nvSpPr>
          <p:cNvPr id="21506" name="Rectangle 2"/>
          <p:cNvSpPr>
            <a:spLocks noGrp="1" noChangeArrowheads="1"/>
          </p:cNvSpPr>
          <p:nvPr>
            <p:ph type="title"/>
          </p:nvPr>
        </p:nvSpPr>
        <p:spPr>
          <a:xfrm>
            <a:off x="457200" y="617538"/>
            <a:ext cx="8231188" cy="762000"/>
          </a:xfrm>
          <a:ln/>
        </p:spPr>
        <p:txBody>
          <a:bodyPr lIns="90000" tIns="46800" rIns="90000" bIns="46800">
            <a:spAutoFit/>
          </a:bodyPr>
          <a:lstStyle/>
          <a:p>
            <a: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00"/>
                </a:solidFill>
                <a:latin typeface="Comic Sans MS" pitchFamily="29" charset="0"/>
              </a:rPr>
              <a:t>Dove orbiterà?</a:t>
            </a:r>
          </a:p>
        </p:txBody>
      </p:sp>
      <p:pic>
        <p:nvPicPr>
          <p:cNvPr id="21508" name="Picture 4"/>
          <p:cNvPicPr>
            <a:picLocks noChangeAspect="1" noChangeArrowheads="1"/>
          </p:cNvPicPr>
          <p:nvPr/>
        </p:nvPicPr>
        <p:blipFill>
          <a:blip r:embed="rId3"/>
          <a:srcRect/>
          <a:stretch>
            <a:fillRect/>
          </a:stretch>
        </p:blipFill>
        <p:spPr bwMode="auto">
          <a:xfrm>
            <a:off x="1855788" y="1628775"/>
            <a:ext cx="5740400" cy="4522788"/>
          </a:xfrm>
          <a:prstGeom prst="rect">
            <a:avLst/>
          </a:prstGeom>
          <a:noFill/>
          <a:ln w="9360">
            <a:solidFill>
              <a:srgbClr val="4D4D4D"/>
            </a:solidFill>
            <a:miter lim="800000"/>
            <a:headEnd/>
            <a:tailEnd/>
          </a:ln>
          <a:effectLst/>
        </p:spPr>
      </p:pic>
      <p:sp>
        <p:nvSpPr>
          <p:cNvPr id="21510" name="Text Box 6"/>
          <p:cNvSpPr txBox="1">
            <a:spLocks noChangeArrowheads="1"/>
          </p:cNvSpPr>
          <p:nvPr/>
        </p:nvSpPr>
        <p:spPr bwMode="auto">
          <a:xfrm>
            <a:off x="2463800" y="6381750"/>
            <a:ext cx="4610100" cy="396875"/>
          </a:xfrm>
          <a:prstGeom prst="rect">
            <a:avLst/>
          </a:prstGeom>
          <a:noFill/>
          <a:ln w="9525">
            <a:noFill/>
            <a:miter lim="800000"/>
            <a:headEnd/>
            <a:tailEnd/>
          </a:ln>
          <a:effectLst/>
        </p:spPr>
        <p:txBody>
          <a:bodyPr wrap="none">
            <a:prstTxWarp prst="textNoShape">
              <a:avLst/>
            </a:prstTxWarp>
            <a:spAutoFit/>
          </a:bodyPr>
          <a:lstStyle/>
          <a:p>
            <a:r>
              <a:rPr lang="it-IT" sz="2000">
                <a:solidFill>
                  <a:srgbClr val="FFFF00"/>
                </a:solidFill>
                <a:latin typeface="Comic Sans MS" pitchFamily="29" charset="0"/>
              </a:rPr>
              <a:t>Punto L2: 1.5 milioni di km dalla Terra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4000">
                <a:solidFill>
                  <a:srgbClr val="FFFF00"/>
                </a:solidFill>
                <a:latin typeface="Comic Sans MS" pitchFamily="29" charset="0"/>
              </a:rPr>
              <a:t>Le promesse di Planck:</a:t>
            </a:r>
            <a:r>
              <a:rPr lang="en-US" sz="4000">
                <a:solidFill>
                  <a:srgbClr val="FFFF00"/>
                </a:solidFill>
              </a:rPr>
              <a:t> </a:t>
            </a:r>
          </a:p>
        </p:txBody>
      </p:sp>
      <p:sp>
        <p:nvSpPr>
          <p:cNvPr id="27651" name="Rectangle 3"/>
          <p:cNvSpPr>
            <a:spLocks noGrp="1" noChangeArrowheads="1"/>
          </p:cNvSpPr>
          <p:nvPr>
            <p:ph type="body" sz="half" idx="1"/>
          </p:nvPr>
        </p:nvSpPr>
        <p:spPr/>
        <p:txBody>
          <a:bodyPr/>
          <a:lstStyle/>
          <a:p>
            <a:pPr algn="just">
              <a:lnSpc>
                <a:spcPct val="80000"/>
              </a:lnSpc>
            </a:pPr>
            <a:r>
              <a:rPr lang="en-US" sz="2000">
                <a:solidFill>
                  <a:srgbClr val="FFFF00"/>
                </a:solidFill>
                <a:latin typeface="Comic Sans MS" pitchFamily="29" charset="0"/>
              </a:rPr>
              <a:t>L’immagine ``definitiva” della radiazione di fondo in intensitá totale: una mappa senza precedenti del Big Bang fossile</a:t>
            </a:r>
          </a:p>
          <a:p>
            <a:pPr algn="just">
              <a:lnSpc>
                <a:spcPct val="80000"/>
              </a:lnSpc>
            </a:pPr>
            <a:r>
              <a:rPr lang="en-US" sz="2000">
                <a:solidFill>
                  <a:srgbClr val="FFFF00"/>
                </a:solidFill>
                <a:latin typeface="Comic Sans MS" pitchFamily="29" charset="0"/>
              </a:rPr>
              <a:t>La copertura in frequenza, 9 canali da 30 ad 857 GHz, permetterá di riscrivere le nostre conoscenze sulla parte luminosa della materia cosmica, </a:t>
            </a:r>
          </a:p>
          <a:p>
            <a:pPr algn="just">
              <a:lnSpc>
                <a:spcPct val="80000"/>
              </a:lnSpc>
            </a:pPr>
            <a:r>
              <a:rPr lang="en-US" sz="2000">
                <a:solidFill>
                  <a:srgbClr val="FFFF00"/>
                </a:solidFill>
                <a:latin typeface="Comic Sans MS" pitchFamily="29" charset="0"/>
              </a:rPr>
              <a:t>decine di migliaia di nuove galassie, </a:t>
            </a:r>
          </a:p>
          <a:p>
            <a:pPr algn="just">
              <a:lnSpc>
                <a:spcPct val="80000"/>
              </a:lnSpc>
            </a:pPr>
            <a:r>
              <a:rPr lang="en-US" sz="2000">
                <a:solidFill>
                  <a:srgbClr val="FFFF00"/>
                </a:solidFill>
                <a:latin typeface="Comic Sans MS" pitchFamily="29" charset="0"/>
              </a:rPr>
              <a:t>migliaia di nuovi ammassi di galassie, </a:t>
            </a:r>
          </a:p>
          <a:p>
            <a:pPr algn="just">
              <a:lnSpc>
                <a:spcPct val="80000"/>
              </a:lnSpc>
            </a:pPr>
            <a:r>
              <a:rPr lang="en-US" sz="2000">
                <a:solidFill>
                  <a:srgbClr val="FFFF00"/>
                </a:solidFill>
                <a:latin typeface="Comic Sans MS" pitchFamily="29" charset="0"/>
              </a:rPr>
              <a:t>mappe del gas diffuso nella Via Lattea</a:t>
            </a:r>
          </a:p>
          <a:p>
            <a:pPr algn="just">
              <a:lnSpc>
                <a:spcPct val="80000"/>
              </a:lnSpc>
            </a:pPr>
            <a:endParaRPr lang="en-US" sz="2000">
              <a:solidFill>
                <a:srgbClr val="FFFF00"/>
              </a:solidFill>
            </a:endParaRPr>
          </a:p>
          <a:p>
            <a:pPr algn="just">
              <a:lnSpc>
                <a:spcPct val="80000"/>
              </a:lnSpc>
            </a:pPr>
            <a:endParaRPr lang="en-US" sz="2000">
              <a:solidFill>
                <a:srgbClr val="FFFF00"/>
              </a:solidFill>
            </a:endParaRPr>
          </a:p>
        </p:txBody>
      </p:sp>
      <p:pic>
        <p:nvPicPr>
          <p:cNvPr id="27652" name="Picture 4"/>
          <p:cNvPicPr>
            <a:picLocks noGrp="1" noChangeAspect="1" noChangeArrowheads="1"/>
          </p:cNvPicPr>
          <p:nvPr>
            <p:ph sz="quarter" idx="2"/>
          </p:nvPr>
        </p:nvPicPr>
        <p:blipFill>
          <a:blip r:embed="rId2"/>
          <a:srcRect/>
          <a:stretch>
            <a:fillRect/>
          </a:stretch>
        </p:blipFill>
        <p:spPr>
          <a:xfrm>
            <a:off x="4738688" y="1600200"/>
            <a:ext cx="3856037" cy="2185988"/>
          </a:xfrm>
          <a:noFill/>
          <a:ln/>
        </p:spPr>
      </p:pic>
      <p:pic>
        <p:nvPicPr>
          <p:cNvPr id="27653" name="Picture 5"/>
          <p:cNvPicPr>
            <a:picLocks noGrp="1" noChangeAspect="1" noChangeArrowheads="1"/>
          </p:cNvPicPr>
          <p:nvPr>
            <p:ph sz="quarter" idx="3"/>
          </p:nvPr>
        </p:nvPicPr>
        <p:blipFill>
          <a:blip r:embed="rId3"/>
          <a:srcRect/>
          <a:stretch>
            <a:fillRect/>
          </a:stretch>
        </p:blipFill>
        <p:spPr>
          <a:xfrm>
            <a:off x="4889500" y="4076700"/>
            <a:ext cx="3554413" cy="1911350"/>
          </a:xfrm>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solidFill>
                  <a:srgbClr val="FFFF00"/>
                </a:solidFill>
                <a:latin typeface="Comic Sans MS" pitchFamily="29" charset="0"/>
              </a:rPr>
              <a:t>Il gruppo “locale”</a:t>
            </a:r>
          </a:p>
        </p:txBody>
      </p:sp>
      <p:pic>
        <p:nvPicPr>
          <p:cNvPr id="8195" name="Picture 3" descr="local_group_layers"/>
          <p:cNvPicPr>
            <a:picLocks noGrp="1" noChangeAspect="1" noChangeArrowheads="1"/>
          </p:cNvPicPr>
          <p:nvPr>
            <p:ph sz="half" idx="1"/>
          </p:nvPr>
        </p:nvPicPr>
        <p:blipFill>
          <a:blip r:embed="rId2"/>
          <a:srcRect/>
          <a:stretch>
            <a:fillRect/>
          </a:stretch>
        </p:blipFill>
        <p:spPr>
          <a:xfrm>
            <a:off x="457200" y="2128838"/>
            <a:ext cx="4038600" cy="3467100"/>
          </a:xfrm>
          <a:noFill/>
          <a:ln/>
        </p:spPr>
      </p:pic>
      <p:pic>
        <p:nvPicPr>
          <p:cNvPr id="8196" name="Picture 4" descr="local_supercluster"/>
          <p:cNvPicPr>
            <a:picLocks noGrp="1" noChangeAspect="1" noChangeArrowheads="1"/>
          </p:cNvPicPr>
          <p:nvPr>
            <p:ph sz="half" idx="2"/>
          </p:nvPr>
        </p:nvPicPr>
        <p:blipFill>
          <a:blip r:embed="rId3"/>
          <a:srcRect/>
          <a:stretch>
            <a:fillRect/>
          </a:stretch>
        </p:blipFill>
        <p:spPr>
          <a:xfrm>
            <a:off x="4648200" y="1905000"/>
            <a:ext cx="4038600" cy="3914775"/>
          </a:xfrm>
          <a:noFill/>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95" name="Picture 11" descr="144789main_CMB_Timeline75_lg"/>
          <p:cNvPicPr>
            <a:picLocks noChangeAspect="1" noChangeArrowheads="1"/>
          </p:cNvPicPr>
          <p:nvPr/>
        </p:nvPicPr>
        <p:blipFill>
          <a:blip r:embed="rId2"/>
          <a:srcRect/>
          <a:stretch>
            <a:fillRect/>
          </a:stretch>
        </p:blipFill>
        <p:spPr bwMode="auto">
          <a:xfrm>
            <a:off x="1042988" y="1268413"/>
            <a:ext cx="7272337" cy="5281612"/>
          </a:xfrm>
          <a:prstGeom prst="rect">
            <a:avLst/>
          </a:prstGeom>
          <a:noFill/>
        </p:spPr>
      </p:pic>
      <p:sp>
        <p:nvSpPr>
          <p:cNvPr id="67586" name="Text Box 2"/>
          <p:cNvSpPr txBox="1">
            <a:spLocks noChangeArrowheads="1"/>
          </p:cNvSpPr>
          <p:nvPr/>
        </p:nvSpPr>
        <p:spPr bwMode="auto">
          <a:xfrm>
            <a:off x="533400" y="404813"/>
            <a:ext cx="8153400" cy="137318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800" b="1">
                <a:solidFill>
                  <a:schemeClr val="bg1"/>
                </a:solidFill>
                <a:latin typeface="Comic Sans MS" pitchFamily="29" charset="0"/>
              </a:rPr>
              <a:t>Con la risoluzione attuale possiamo quindi vedere l’universo così com’era circa 380000 anni dopo il “Big Bang”</a:t>
            </a:r>
          </a:p>
        </p:txBody>
      </p:sp>
      <p:sp>
        <p:nvSpPr>
          <p:cNvPr id="67587" name="Line 3"/>
          <p:cNvSpPr>
            <a:spLocks noChangeShapeType="1"/>
          </p:cNvSpPr>
          <p:nvPr/>
        </p:nvSpPr>
        <p:spPr bwMode="auto">
          <a:xfrm>
            <a:off x="2286000" y="1524000"/>
            <a:ext cx="457200" cy="914400"/>
          </a:xfrm>
          <a:prstGeom prst="line">
            <a:avLst/>
          </a:prstGeom>
          <a:noFill/>
          <a:ln w="9525">
            <a:solidFill>
              <a:schemeClr val="bg1"/>
            </a:solidFill>
            <a:round/>
            <a:headEnd/>
            <a:tailEnd type="triangle" w="med" len="med"/>
          </a:ln>
          <a:effectLst/>
        </p:spPr>
        <p:txBody>
          <a:bodyPr>
            <a:prstTxWarp prst="textNoShape">
              <a:avLst/>
            </a:prstTxWarp>
          </a:bodyPr>
          <a:lstStyle/>
          <a:p>
            <a:endParaRPr lang="it-IT"/>
          </a:p>
        </p:txBody>
      </p:sp>
      <p:pic>
        <p:nvPicPr>
          <p:cNvPr id="67588" name="Picture 4" descr="MCj04077340000[1]"/>
          <p:cNvPicPr>
            <a:picLocks noChangeAspect="1" noChangeArrowheads="1"/>
          </p:cNvPicPr>
          <p:nvPr/>
        </p:nvPicPr>
        <p:blipFill>
          <a:blip r:embed="rId3"/>
          <a:srcRect/>
          <a:stretch>
            <a:fillRect/>
          </a:stretch>
        </p:blipFill>
        <p:spPr bwMode="auto">
          <a:xfrm>
            <a:off x="1143000" y="2819400"/>
            <a:ext cx="1073150" cy="1073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p:cTn id="15" dur="1000" fill="hold"/>
                                        <p:tgtEl>
                                          <p:spTgt spid="67588"/>
                                        </p:tgtEl>
                                        <p:attrNameLst>
                                          <p:attrName>ppt_w</p:attrName>
                                        </p:attrNameLst>
                                      </p:cBhvr>
                                      <p:tavLst>
                                        <p:tav tm="0">
                                          <p:val>
                                            <p:strVal val="#ppt_w*0.70"/>
                                          </p:val>
                                        </p:tav>
                                        <p:tav tm="100000">
                                          <p:val>
                                            <p:strVal val="#ppt_w"/>
                                          </p:val>
                                        </p:tav>
                                      </p:tavLst>
                                    </p:anim>
                                    <p:anim calcmode="lin" valueType="num">
                                      <p:cBhvr>
                                        <p:cTn id="16" dur="1000" fill="hold"/>
                                        <p:tgtEl>
                                          <p:spTgt spid="67588"/>
                                        </p:tgtEl>
                                        <p:attrNameLst>
                                          <p:attrName>ppt_h</p:attrName>
                                        </p:attrNameLst>
                                      </p:cBhvr>
                                      <p:tavLst>
                                        <p:tav tm="0">
                                          <p:val>
                                            <p:strVal val="#ppt_h"/>
                                          </p:val>
                                        </p:tav>
                                        <p:tav tm="100000">
                                          <p:val>
                                            <p:strVal val="#ppt_h"/>
                                          </p:val>
                                        </p:tav>
                                      </p:tavLst>
                                    </p:anim>
                                    <p:animEffect transition="in" filter="fade">
                                      <p:cBhvr>
                                        <p:cTn id="17" dur="1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4034" name="Rectangle 2"/>
          <p:cNvSpPr>
            <a:spLocks noGrp="1" noChangeArrowheads="1"/>
          </p:cNvSpPr>
          <p:nvPr>
            <p:ph type="subTitle" idx="1"/>
          </p:nvPr>
        </p:nvSpPr>
        <p:spPr>
          <a:xfrm>
            <a:off x="395288" y="3357563"/>
            <a:ext cx="8497887" cy="2281237"/>
          </a:xfrm>
        </p:spPr>
        <p:txBody>
          <a:bodyPr/>
          <a:lstStyle/>
          <a:p>
            <a:pPr>
              <a:lnSpc>
                <a:spcPct val="80000"/>
              </a:lnSpc>
            </a:pPr>
            <a:r>
              <a:rPr lang="it-IT" sz="2400">
                <a:solidFill>
                  <a:srgbClr val="FFFF00"/>
                </a:solidFill>
                <a:latin typeface="Comic Sans MS" pitchFamily="29" charset="0"/>
              </a:rPr>
              <a:t>In ogni secolo gli esseri umani hanno pensato di aver capito definitivamente l’Universo e, in ogni secolo si è capito che avevano sbagliato. </a:t>
            </a:r>
          </a:p>
          <a:p>
            <a:pPr>
              <a:lnSpc>
                <a:spcPct val="80000"/>
              </a:lnSpc>
            </a:pPr>
            <a:r>
              <a:rPr lang="it-IT" sz="2400">
                <a:solidFill>
                  <a:srgbClr val="FFFF00"/>
                </a:solidFill>
                <a:latin typeface="Comic Sans MS" pitchFamily="29" charset="0"/>
              </a:rPr>
              <a:t>Da ciò segue che l’unica cosa certa che possiamo dire oggi sulle nostre attuali conoscenze è che sono sbagliate</a:t>
            </a:r>
          </a:p>
          <a:p>
            <a:pPr>
              <a:lnSpc>
                <a:spcPct val="80000"/>
              </a:lnSpc>
            </a:pPr>
            <a:endParaRPr lang="it-IT" sz="2400">
              <a:solidFill>
                <a:srgbClr val="FFFF00"/>
              </a:solidFill>
              <a:latin typeface="Comic Sans MS" pitchFamily="29" charset="0"/>
            </a:endParaRPr>
          </a:p>
          <a:p>
            <a:pPr algn="r">
              <a:lnSpc>
                <a:spcPct val="80000"/>
              </a:lnSpc>
            </a:pPr>
            <a:r>
              <a:rPr lang="it-IT" sz="1800">
                <a:solidFill>
                  <a:srgbClr val="FFFF00"/>
                </a:solidFill>
                <a:latin typeface="Comic Sans MS" pitchFamily="29" charset="0"/>
              </a:rPr>
              <a:t>(Isaac Asimov)</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395288" y="765175"/>
            <a:ext cx="8208962" cy="1657350"/>
          </a:xfrm>
        </p:spPr>
        <p:txBody>
          <a:bodyPr/>
          <a:lstStyle/>
          <a:p>
            <a:pPr>
              <a:buFontTx/>
              <a:buNone/>
            </a:pPr>
            <a:r>
              <a:rPr lang="it-IT" sz="2000">
                <a:solidFill>
                  <a:srgbClr val="FFFF00"/>
                </a:solidFill>
                <a:latin typeface="Times New Roman" pitchFamily="29" charset="0"/>
              </a:rPr>
              <a:t>	</a:t>
            </a:r>
            <a:r>
              <a:rPr lang="it-IT" sz="2000">
                <a:solidFill>
                  <a:srgbClr val="FFFF00"/>
                </a:solidFill>
              </a:rPr>
              <a:t>Gli esperimenti </a:t>
            </a:r>
            <a:r>
              <a:rPr lang="it-IT" sz="2000" u="sng">
                <a:solidFill>
                  <a:srgbClr val="FFFF00"/>
                </a:solidFill>
              </a:rPr>
              <a:t>Supernovae Cosmology Project</a:t>
            </a:r>
            <a:r>
              <a:rPr lang="it-IT" sz="2000">
                <a:solidFill>
                  <a:srgbClr val="FFFF00"/>
                </a:solidFill>
              </a:rPr>
              <a:t> e </a:t>
            </a:r>
            <a:r>
              <a:rPr lang="it-IT" sz="2000" u="sng">
                <a:solidFill>
                  <a:srgbClr val="FFFF00"/>
                </a:solidFill>
              </a:rPr>
              <a:t>High Z Supernovae Search</a:t>
            </a:r>
            <a:r>
              <a:rPr lang="it-IT" sz="2000">
                <a:solidFill>
                  <a:srgbClr val="FFFF00"/>
                </a:solidFill>
              </a:rPr>
              <a:t> hanno rivelato che le Supernovae di tipo 1a sono meno luminose rispetto a quello che ci si aspetta da un'espansione dell'Universo rallentata per effetto della gravità. </a:t>
            </a:r>
          </a:p>
        </p:txBody>
      </p:sp>
      <p:sp>
        <p:nvSpPr>
          <p:cNvPr id="37891" name="Rectangle 3"/>
          <p:cNvSpPr>
            <a:spLocks noChangeArrowheads="1"/>
          </p:cNvSpPr>
          <p:nvPr/>
        </p:nvSpPr>
        <p:spPr bwMode="auto">
          <a:xfrm>
            <a:off x="684213" y="3141663"/>
            <a:ext cx="3490912" cy="3024187"/>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it-IT" sz="3200">
                <a:solidFill>
                  <a:srgbClr val="FFFF00"/>
                </a:solidFill>
              </a:rPr>
              <a:t>	</a:t>
            </a:r>
            <a:r>
              <a:rPr lang="it-IT" sz="2800">
                <a:solidFill>
                  <a:srgbClr val="FFFF00"/>
                </a:solidFill>
              </a:rPr>
              <a:t>Le Supernovae sono più lontane del previsto: l'espansione dell'Universo sta accelerando!</a:t>
            </a:r>
            <a:r>
              <a:rPr lang="it-IT" sz="3200">
                <a:solidFill>
                  <a:srgbClr val="FFFF00"/>
                </a:solidFill>
              </a:rPr>
              <a:t> </a:t>
            </a:r>
          </a:p>
        </p:txBody>
      </p:sp>
      <p:pic>
        <p:nvPicPr>
          <p:cNvPr id="37892" name="Picture 4" descr="1997ff"/>
          <p:cNvPicPr>
            <a:picLocks noChangeAspect="1" noChangeArrowheads="1"/>
          </p:cNvPicPr>
          <p:nvPr/>
        </p:nvPicPr>
        <p:blipFill>
          <a:blip r:embed="rId2"/>
          <a:srcRect/>
          <a:stretch>
            <a:fillRect/>
          </a:stretch>
        </p:blipFill>
        <p:spPr bwMode="auto">
          <a:xfrm>
            <a:off x="4643438" y="2349500"/>
            <a:ext cx="3778250" cy="3816350"/>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it-IT" smtClean="0"/>
              <a:t>April 1, 2003</a:t>
            </a:r>
            <a:endParaRPr lang="it-IT"/>
          </a:p>
        </p:txBody>
      </p:sp>
      <p:sp>
        <p:nvSpPr>
          <p:cNvPr id="6" name="Footer Placeholder 4"/>
          <p:cNvSpPr>
            <a:spLocks noGrp="1"/>
          </p:cNvSpPr>
          <p:nvPr>
            <p:ph type="ftr" sz="quarter" idx="11"/>
          </p:nvPr>
        </p:nvSpPr>
        <p:spPr/>
        <p:txBody>
          <a:bodyPr/>
          <a:lstStyle/>
          <a:p>
            <a:r>
              <a:rPr lang="it-IT" smtClean="0"/>
              <a:t>Lynn Cominsky - Cosmology A350</a:t>
            </a:r>
            <a:endParaRPr lang="it-IT"/>
          </a:p>
        </p:txBody>
      </p:sp>
      <p:sp>
        <p:nvSpPr>
          <p:cNvPr id="7" name="Slide Number Placeholder 5"/>
          <p:cNvSpPr>
            <a:spLocks noGrp="1"/>
          </p:cNvSpPr>
          <p:nvPr>
            <p:ph type="sldNum" sz="quarter" idx="12"/>
          </p:nvPr>
        </p:nvSpPr>
        <p:spPr/>
        <p:txBody>
          <a:bodyPr/>
          <a:lstStyle/>
          <a:p>
            <a:fld id="{83EEC078-09D3-49E9-9C4A-12E8B4ABAF78}" type="slidenum">
              <a:rPr lang="it-IT"/>
              <a:pPr/>
              <a:t>43</a:t>
            </a:fld>
            <a:endParaRPr lang="it-IT"/>
          </a:p>
        </p:txBody>
      </p:sp>
      <p:sp>
        <p:nvSpPr>
          <p:cNvPr id="29698" name="Rectangle 2"/>
          <p:cNvSpPr>
            <a:spLocks noGrp="1" noChangeArrowheads="1"/>
          </p:cNvSpPr>
          <p:nvPr>
            <p:ph type="title"/>
          </p:nvPr>
        </p:nvSpPr>
        <p:spPr>
          <a:xfrm>
            <a:off x="457200" y="466725"/>
            <a:ext cx="8231188" cy="762000"/>
          </a:xfrm>
          <a:ln/>
        </p:spPr>
        <p:txBody>
          <a:bodyPr lIns="90000" tIns="46800" rIns="90000" bIns="46800">
            <a:spAutoFit/>
          </a:bodyPr>
          <a:lstStyle/>
          <a:p>
            <a: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00"/>
                </a:solidFill>
              </a:rPr>
              <a:t>Geometry </a:t>
            </a:r>
          </a:p>
        </p:txBody>
      </p:sp>
      <p:pic>
        <p:nvPicPr>
          <p:cNvPr id="29699" name="Picture 3"/>
          <p:cNvPicPr>
            <a:picLocks noChangeAspect="1" noChangeArrowheads="1"/>
          </p:cNvPicPr>
          <p:nvPr/>
        </p:nvPicPr>
        <p:blipFill>
          <a:blip r:embed="rId3"/>
          <a:srcRect/>
          <a:stretch>
            <a:fillRect/>
          </a:stretch>
        </p:blipFill>
        <p:spPr bwMode="auto">
          <a:xfrm>
            <a:off x="4405313" y="1677988"/>
            <a:ext cx="3940175" cy="3925887"/>
          </a:xfrm>
          <a:prstGeom prst="rect">
            <a:avLst/>
          </a:prstGeom>
          <a:noFill/>
          <a:ln w="9525">
            <a:noFill/>
            <a:round/>
            <a:headEnd/>
            <a:tailEnd/>
          </a:ln>
          <a:effectLst/>
        </p:spPr>
      </p:pic>
      <p:sp>
        <p:nvSpPr>
          <p:cNvPr id="29700" name="Text Box 4"/>
          <p:cNvSpPr txBox="1">
            <a:spLocks noChangeArrowheads="1"/>
          </p:cNvSpPr>
          <p:nvPr/>
        </p:nvSpPr>
        <p:spPr bwMode="auto">
          <a:xfrm>
            <a:off x="736600" y="1803400"/>
            <a:ext cx="2857500" cy="3990975"/>
          </a:xfrm>
          <a:prstGeom prst="rect">
            <a:avLst/>
          </a:prstGeom>
          <a:noFill/>
          <a:ln w="9525">
            <a:noFill/>
            <a:round/>
            <a:headEnd/>
            <a:tailEnd/>
          </a:ln>
          <a:effectLst/>
        </p:spPr>
        <p:txBody>
          <a:bodyPr lIns="90000" tIns="46800" rIns="90000" bIns="46800">
            <a:prstTxWarp prst="textNoShape">
              <a:avLst/>
            </a:prstTxWarp>
            <a:spAutoFit/>
          </a:bodyPr>
          <a:lstStyle/>
          <a:p>
            <a:pPr defTabSz="457200">
              <a:spcBef>
                <a:spcPts val="2000"/>
              </a:spcBef>
              <a:buClr>
                <a:srgbClr val="000066"/>
              </a:buClr>
              <a:buSzPct val="100000"/>
              <a:buFont typeface="Arial" pitchFamily="2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FFFF00"/>
                </a:solidFill>
              </a:rPr>
              <a:t>See how parallel laser light beams fired by the space slug are affected by the geometry of space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it-IT" smtClean="0"/>
              <a:t>April 1, 2003</a:t>
            </a:r>
            <a:endParaRPr lang="it-IT"/>
          </a:p>
        </p:txBody>
      </p:sp>
      <p:sp>
        <p:nvSpPr>
          <p:cNvPr id="6" name="Footer Placeholder 4"/>
          <p:cNvSpPr>
            <a:spLocks noGrp="1"/>
          </p:cNvSpPr>
          <p:nvPr>
            <p:ph type="ftr" sz="quarter" idx="11"/>
          </p:nvPr>
        </p:nvSpPr>
        <p:spPr/>
        <p:txBody>
          <a:bodyPr/>
          <a:lstStyle/>
          <a:p>
            <a:r>
              <a:rPr lang="it-IT" smtClean="0"/>
              <a:t>Lynn Cominsky - Cosmology A350</a:t>
            </a:r>
            <a:endParaRPr lang="it-IT"/>
          </a:p>
        </p:txBody>
      </p:sp>
      <p:sp>
        <p:nvSpPr>
          <p:cNvPr id="7" name="Slide Number Placeholder 5"/>
          <p:cNvSpPr>
            <a:spLocks noGrp="1"/>
          </p:cNvSpPr>
          <p:nvPr>
            <p:ph type="sldNum" sz="quarter" idx="12"/>
          </p:nvPr>
        </p:nvSpPr>
        <p:spPr/>
        <p:txBody>
          <a:bodyPr/>
          <a:lstStyle/>
          <a:p>
            <a:fld id="{65DD0FDD-1D24-48C0-8EEF-DABDF0DB1FE5}" type="slidenum">
              <a:rPr lang="it-IT"/>
              <a:pPr/>
              <a:t>44</a:t>
            </a:fld>
            <a:endParaRPr lang="it-IT"/>
          </a:p>
        </p:txBody>
      </p:sp>
      <p:sp>
        <p:nvSpPr>
          <p:cNvPr id="33794" name="Rectangle 2"/>
          <p:cNvSpPr>
            <a:spLocks noGrp="1" noChangeArrowheads="1"/>
          </p:cNvSpPr>
          <p:nvPr>
            <p:ph type="title"/>
          </p:nvPr>
        </p:nvSpPr>
        <p:spPr>
          <a:xfrm>
            <a:off x="457200" y="333375"/>
            <a:ext cx="8231188" cy="762000"/>
          </a:xfrm>
          <a:ln/>
        </p:spPr>
        <p:txBody>
          <a:bodyPr lIns="90000" tIns="46800" rIns="90000" bIns="46800">
            <a:spAutoFit/>
          </a:bodyPr>
          <a:lstStyle/>
          <a:p>
            <a: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00"/>
                </a:solidFill>
              </a:rPr>
              <a:t>WMAP cosmology</a:t>
            </a:r>
          </a:p>
        </p:txBody>
      </p:sp>
      <p:sp>
        <p:nvSpPr>
          <p:cNvPr id="33795" name="Rectangle 3"/>
          <p:cNvSpPr>
            <a:spLocks noGrp="1" noChangeArrowheads="1"/>
          </p:cNvSpPr>
          <p:nvPr>
            <p:ph type="body" idx="1"/>
          </p:nvPr>
        </p:nvSpPr>
        <p:spPr>
          <a:xfrm>
            <a:off x="533400" y="1727200"/>
            <a:ext cx="7848600" cy="4494213"/>
          </a:xfrm>
          <a:ln/>
        </p:spPr>
        <p:txBody>
          <a:bodyPr lIns="90000" tIns="46800" rIns="90000" bIns="46800">
            <a:spAutoFit/>
          </a:bodyPr>
          <a:lstStyle/>
          <a:p>
            <a:pPr marL="341313" indent="-341313" defTabSz="457200">
              <a:spcBef>
                <a:spcPts val="700"/>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solidFill>
                  <a:srgbClr val="FFFF00"/>
                </a:solidFill>
                <a:ea typeface="Times New Roman" pitchFamily="29" charset="0"/>
                <a:cs typeface="Times New Roman" pitchFamily="29" charset="0"/>
              </a:rPr>
              <a:t>Content of the Universe: </a:t>
            </a:r>
          </a:p>
          <a:p>
            <a:pPr marL="741363" lvl="1" indent="-284163" defTabSz="457200">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solidFill>
                  <a:srgbClr val="FFFF00"/>
                </a:solidFill>
                <a:ea typeface="Times New Roman" pitchFamily="29" charset="0"/>
                <a:cs typeface="Times New Roman" pitchFamily="29" charset="0"/>
              </a:rPr>
              <a:t>4% Atoms </a:t>
            </a:r>
          </a:p>
          <a:p>
            <a:pPr marL="741363" lvl="1" indent="-284163" defTabSz="457200">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solidFill>
                  <a:srgbClr val="FFFF00"/>
                </a:solidFill>
                <a:ea typeface="Times New Roman" pitchFamily="29" charset="0"/>
                <a:cs typeface="Times New Roman" pitchFamily="29" charset="0"/>
              </a:rPr>
              <a:t>23% Cold Dark Matter </a:t>
            </a:r>
          </a:p>
          <a:p>
            <a:pPr marL="741363" lvl="1" indent="-284163" defTabSz="457200">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solidFill>
                  <a:srgbClr val="FFFF00"/>
                </a:solidFill>
                <a:ea typeface="Times New Roman" pitchFamily="29" charset="0"/>
                <a:cs typeface="Times New Roman" pitchFamily="29" charset="0"/>
              </a:rPr>
              <a:t>73% Dark energy</a:t>
            </a:r>
          </a:p>
          <a:p>
            <a:pPr marL="341313" indent="-341313" defTabSz="457200">
              <a:spcBef>
                <a:spcPts val="700"/>
              </a:spcBef>
              <a:buClr>
                <a:srgbClr val="00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solidFill>
                  <a:srgbClr val="FFFF00"/>
                </a:solidFill>
                <a:ea typeface="Times New Roman" pitchFamily="29" charset="0"/>
                <a:cs typeface="Times New Roman" pitchFamily="29" charset="0"/>
              </a:rPr>
              <a:t>Fast moving neutrinos do not play any major role in the evolution of structure in the universe. They would have prevented the early clumping of gas in the universe, delaying the emergence of the first stars, in conflict with the new WMAP data.</a:t>
            </a:r>
          </a:p>
        </p:txBody>
      </p:sp>
      <p:pic>
        <p:nvPicPr>
          <p:cNvPr id="33796" name="Picture 4"/>
          <p:cNvPicPr>
            <a:picLocks noChangeAspect="1" noChangeArrowheads="1"/>
          </p:cNvPicPr>
          <p:nvPr/>
        </p:nvPicPr>
        <p:blipFill>
          <a:blip r:embed="rId3"/>
          <a:srcRect l="10558" t="12764" r="10558" b="16368"/>
          <a:stretch>
            <a:fillRect/>
          </a:stretch>
        </p:blipFill>
        <p:spPr bwMode="auto">
          <a:xfrm>
            <a:off x="5091113" y="1104900"/>
            <a:ext cx="3725862" cy="25098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4000">
                <a:solidFill>
                  <a:srgbClr val="FFFF00"/>
                </a:solidFill>
                <a:latin typeface="Comic Sans MS" pitchFamily="29" charset="0"/>
              </a:rPr>
              <a:t>Oltre… miliardi di galassie </a:t>
            </a:r>
          </a:p>
        </p:txBody>
      </p:sp>
      <p:pic>
        <p:nvPicPr>
          <p:cNvPr id="9219" name="Picture 3" descr="hubble"/>
          <p:cNvPicPr>
            <a:picLocks noGrp="1" noChangeAspect="1" noChangeArrowheads="1"/>
          </p:cNvPicPr>
          <p:nvPr>
            <p:ph sz="half" idx="1"/>
          </p:nvPr>
        </p:nvPicPr>
        <p:blipFill>
          <a:blip r:embed="rId2"/>
          <a:srcRect/>
          <a:stretch>
            <a:fillRect/>
          </a:stretch>
        </p:blipFill>
        <p:spPr>
          <a:xfrm>
            <a:off x="457200" y="2347913"/>
            <a:ext cx="4038600" cy="3028950"/>
          </a:xfrm>
          <a:noFill/>
          <a:ln/>
        </p:spPr>
      </p:pic>
      <p:pic>
        <p:nvPicPr>
          <p:cNvPr id="9220" name="Picture 4" descr="Hubble_Deep_Field"/>
          <p:cNvPicPr>
            <a:picLocks noGrp="1" noChangeAspect="1" noChangeArrowheads="1"/>
          </p:cNvPicPr>
          <p:nvPr>
            <p:ph sz="half" idx="2"/>
          </p:nvPr>
        </p:nvPicPr>
        <p:blipFill>
          <a:blip r:embed="rId3"/>
          <a:srcRect/>
          <a:stretch>
            <a:fillRect/>
          </a:stretch>
        </p:blipFill>
        <p:spPr>
          <a:xfrm>
            <a:off x="4819650" y="1600200"/>
            <a:ext cx="3695700" cy="4525963"/>
          </a:xfrm>
          <a:no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descr="026 superammasso locale scatole cinesi"/>
          <p:cNvPicPr>
            <a:picLocks noChangeAspect="1" noChangeArrowheads="1"/>
          </p:cNvPicPr>
          <p:nvPr/>
        </p:nvPicPr>
        <p:blipFill>
          <a:blip r:embed="rId2"/>
          <a:srcRect/>
          <a:stretch>
            <a:fillRect/>
          </a:stretch>
        </p:blipFill>
        <p:spPr bwMode="auto">
          <a:xfrm>
            <a:off x="0" y="1079500"/>
            <a:ext cx="9144000" cy="5805488"/>
          </a:xfrm>
          <a:prstGeom prst="rect">
            <a:avLst/>
          </a:prstGeom>
          <a:noFill/>
        </p:spPr>
      </p:pic>
      <p:sp>
        <p:nvSpPr>
          <p:cNvPr id="43011" name="Rectangle 3"/>
          <p:cNvSpPr>
            <a:spLocks noChangeArrowheads="1"/>
          </p:cNvSpPr>
          <p:nvPr/>
        </p:nvSpPr>
        <p:spPr bwMode="auto">
          <a:xfrm>
            <a:off x="457200" y="125413"/>
            <a:ext cx="8229600" cy="1143000"/>
          </a:xfrm>
          <a:prstGeom prst="rect">
            <a:avLst/>
          </a:prstGeom>
          <a:noFill/>
          <a:ln w="9525">
            <a:noFill/>
            <a:miter lim="800000"/>
            <a:headEnd/>
            <a:tailEnd/>
          </a:ln>
          <a:effectLst/>
        </p:spPr>
        <p:txBody>
          <a:bodyPr anchor="ctr">
            <a:prstTxWarp prst="textNoShape">
              <a:avLst/>
            </a:prstTxWarp>
          </a:bodyPr>
          <a:lstStyle/>
          <a:p>
            <a:pPr algn="ctr"/>
            <a:r>
              <a:rPr lang="it-IT" sz="4400">
                <a:solidFill>
                  <a:srgbClr val="FFFF00"/>
                </a:solidFill>
                <a:latin typeface="Comic Sans MS" pitchFamily="29" charset="0"/>
              </a:rPr>
              <a:t>2008: l’Universo come lo conosciamo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40" name="Rectangle 4"/>
          <p:cNvSpPr>
            <a:spLocks noGrp="1" noChangeArrowheads="1"/>
          </p:cNvSpPr>
          <p:nvPr>
            <p:ph type="ctrTitle"/>
          </p:nvPr>
        </p:nvSpPr>
        <p:spPr>
          <a:xfrm>
            <a:off x="685800" y="2679700"/>
            <a:ext cx="7772400" cy="1470025"/>
          </a:xfrm>
        </p:spPr>
        <p:txBody>
          <a:bodyPr/>
          <a:lstStyle/>
          <a:p>
            <a:r>
              <a:rPr lang="it-IT" sz="5400">
                <a:solidFill>
                  <a:srgbClr val="FFFF00"/>
                </a:solidFill>
                <a:latin typeface="Comic Sans MS" pitchFamily="29" charset="0"/>
              </a:rPr>
              <a:t>Come siamo arrivati fin qui?</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it-IT">
                <a:solidFill>
                  <a:srgbClr val="FFFF00"/>
                </a:solidFill>
                <a:latin typeface="Comic Sans MS" pitchFamily="29" charset="0"/>
              </a:rPr>
              <a:t>1915</a:t>
            </a:r>
          </a:p>
        </p:txBody>
      </p:sp>
      <p:pic>
        <p:nvPicPr>
          <p:cNvPr id="53252" name="Picture 4" descr="einstein"/>
          <p:cNvPicPr>
            <a:picLocks noChangeAspect="1" noChangeArrowheads="1"/>
          </p:cNvPicPr>
          <p:nvPr/>
        </p:nvPicPr>
        <p:blipFill>
          <a:blip r:embed="rId2"/>
          <a:srcRect/>
          <a:stretch>
            <a:fillRect/>
          </a:stretch>
        </p:blipFill>
        <p:spPr bwMode="auto">
          <a:xfrm>
            <a:off x="107950" y="1341438"/>
            <a:ext cx="5354638" cy="5354637"/>
          </a:xfrm>
          <a:prstGeom prst="rect">
            <a:avLst/>
          </a:prstGeom>
          <a:noFill/>
        </p:spPr>
      </p:pic>
      <p:sp>
        <p:nvSpPr>
          <p:cNvPr id="53254" name="Text Box 6"/>
          <p:cNvSpPr txBox="1">
            <a:spLocks noChangeArrowheads="1"/>
          </p:cNvSpPr>
          <p:nvPr/>
        </p:nvSpPr>
        <p:spPr bwMode="auto">
          <a:xfrm>
            <a:off x="5651500" y="2060575"/>
            <a:ext cx="3240088" cy="946150"/>
          </a:xfrm>
          <a:prstGeom prst="rect">
            <a:avLst/>
          </a:prstGeom>
          <a:noFill/>
          <a:ln w="9525">
            <a:noFill/>
            <a:miter lim="800000"/>
            <a:headEnd/>
            <a:tailEnd/>
          </a:ln>
          <a:effectLst/>
        </p:spPr>
        <p:txBody>
          <a:bodyPr wrap="none">
            <a:prstTxWarp prst="textNoShape">
              <a:avLst/>
            </a:prstTxWarp>
            <a:spAutoFit/>
          </a:bodyPr>
          <a:lstStyle/>
          <a:p>
            <a:pPr algn="ctr"/>
            <a:r>
              <a:rPr lang="it-IT" sz="2800">
                <a:solidFill>
                  <a:srgbClr val="FFFF00"/>
                </a:solidFill>
                <a:latin typeface="Comic Sans MS" pitchFamily="29" charset="0"/>
              </a:rPr>
              <a:t>Teoria della </a:t>
            </a:r>
          </a:p>
          <a:p>
            <a:pPr algn="ctr"/>
            <a:r>
              <a:rPr lang="it-IT" sz="2800">
                <a:solidFill>
                  <a:srgbClr val="FFFF00"/>
                </a:solidFill>
                <a:latin typeface="Comic Sans MS" pitchFamily="29" charset="0"/>
              </a:rPr>
              <a:t>relatività generale</a:t>
            </a:r>
          </a:p>
        </p:txBody>
      </p:sp>
      <p:sp>
        <p:nvSpPr>
          <p:cNvPr id="53255" name="Line 7"/>
          <p:cNvSpPr>
            <a:spLocks noChangeShapeType="1"/>
          </p:cNvSpPr>
          <p:nvPr/>
        </p:nvSpPr>
        <p:spPr bwMode="auto">
          <a:xfrm>
            <a:off x="7308850" y="3140075"/>
            <a:ext cx="0" cy="1584325"/>
          </a:xfrm>
          <a:prstGeom prst="line">
            <a:avLst/>
          </a:prstGeom>
          <a:noFill/>
          <a:ln w="76200">
            <a:solidFill>
              <a:srgbClr val="FF0000"/>
            </a:solidFill>
            <a:round/>
            <a:headEnd/>
            <a:tailEnd type="triangle" w="med" len="med"/>
          </a:ln>
          <a:effectLst/>
        </p:spPr>
        <p:txBody>
          <a:bodyPr>
            <a:prstTxWarp prst="textNoShape">
              <a:avLst/>
            </a:prstTxWarp>
          </a:bodyPr>
          <a:lstStyle/>
          <a:p>
            <a:endParaRPr lang="it-IT"/>
          </a:p>
        </p:txBody>
      </p:sp>
      <p:sp>
        <p:nvSpPr>
          <p:cNvPr id="53256" name="Text Box 8"/>
          <p:cNvSpPr txBox="1">
            <a:spLocks noChangeArrowheads="1"/>
          </p:cNvSpPr>
          <p:nvPr/>
        </p:nvSpPr>
        <p:spPr bwMode="auto">
          <a:xfrm>
            <a:off x="5453063" y="4964113"/>
            <a:ext cx="3675062" cy="946150"/>
          </a:xfrm>
          <a:prstGeom prst="rect">
            <a:avLst/>
          </a:prstGeom>
          <a:noFill/>
          <a:ln w="9525">
            <a:noFill/>
            <a:miter lim="800000"/>
            <a:headEnd/>
            <a:tailEnd/>
          </a:ln>
          <a:effectLst/>
        </p:spPr>
        <p:txBody>
          <a:bodyPr wrap="none">
            <a:prstTxWarp prst="textNoShape">
              <a:avLst/>
            </a:prstTxWarp>
            <a:spAutoFit/>
          </a:bodyPr>
          <a:lstStyle/>
          <a:p>
            <a:pPr algn="ctr"/>
            <a:r>
              <a:rPr lang="it-IT" sz="2800">
                <a:solidFill>
                  <a:srgbClr val="FFFF00"/>
                </a:solidFill>
                <a:latin typeface="Comic Sans MS" pitchFamily="29" charset="0"/>
              </a:rPr>
              <a:t>Universo stazionario </a:t>
            </a:r>
          </a:p>
          <a:p>
            <a:pPr algn="ctr"/>
            <a:r>
              <a:rPr lang="it-IT" sz="2800">
                <a:solidFill>
                  <a:srgbClr val="FFFF00"/>
                </a:solidFill>
                <a:latin typeface="Comic Sans MS" pitchFamily="29" charset="0"/>
              </a:rPr>
              <a:t>e immutabile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85800" y="115888"/>
            <a:ext cx="7772400" cy="1470025"/>
          </a:xfrm>
        </p:spPr>
        <p:txBody>
          <a:bodyPr/>
          <a:lstStyle/>
          <a:p>
            <a:r>
              <a:rPr lang="it-IT">
                <a:solidFill>
                  <a:srgbClr val="FFFF00"/>
                </a:solidFill>
                <a:latin typeface="Comic Sans MS" pitchFamily="29" charset="0"/>
              </a:rPr>
              <a:t>1929: la legge di Hubble</a:t>
            </a:r>
          </a:p>
        </p:txBody>
      </p:sp>
      <p:sp>
        <p:nvSpPr>
          <p:cNvPr id="49155" name="Rectangle 3"/>
          <p:cNvSpPr>
            <a:spLocks noGrp="1" noChangeArrowheads="1"/>
          </p:cNvSpPr>
          <p:nvPr>
            <p:ph type="subTitle" idx="1"/>
          </p:nvPr>
        </p:nvSpPr>
        <p:spPr>
          <a:xfrm>
            <a:off x="539750" y="1916113"/>
            <a:ext cx="3816350" cy="1008062"/>
          </a:xfrm>
        </p:spPr>
        <p:txBody>
          <a:bodyPr/>
          <a:lstStyle/>
          <a:p>
            <a:r>
              <a:rPr lang="it-IT" sz="5400">
                <a:solidFill>
                  <a:srgbClr val="FFFF00"/>
                </a:solidFill>
                <a:latin typeface="Comic Sans MS" pitchFamily="29" charset="0"/>
              </a:rPr>
              <a:t>v = H</a:t>
            </a:r>
            <a:r>
              <a:rPr lang="it-IT" sz="5400" baseline="-25000">
                <a:solidFill>
                  <a:srgbClr val="FFFF00"/>
                </a:solidFill>
                <a:latin typeface="Comic Sans MS" pitchFamily="29" charset="0"/>
              </a:rPr>
              <a:t>0</a:t>
            </a:r>
            <a:r>
              <a:rPr lang="it-IT" sz="5400">
                <a:solidFill>
                  <a:srgbClr val="FFFF00"/>
                </a:solidFill>
                <a:latin typeface="Comic Sans MS" pitchFamily="29" charset="0"/>
              </a:rPr>
              <a:t>xd</a:t>
            </a:r>
          </a:p>
        </p:txBody>
      </p:sp>
      <p:pic>
        <p:nvPicPr>
          <p:cNvPr id="49156" name="Picture 4" descr="049 edwin hubble"/>
          <p:cNvPicPr>
            <a:picLocks noChangeAspect="1" noChangeArrowheads="1"/>
          </p:cNvPicPr>
          <p:nvPr/>
        </p:nvPicPr>
        <p:blipFill>
          <a:blip r:embed="rId2"/>
          <a:srcRect/>
          <a:stretch>
            <a:fillRect/>
          </a:stretch>
        </p:blipFill>
        <p:spPr bwMode="auto">
          <a:xfrm>
            <a:off x="4716463" y="1268413"/>
            <a:ext cx="3948112" cy="4964112"/>
          </a:xfrm>
          <a:prstGeom prst="rect">
            <a:avLst/>
          </a:prstGeom>
          <a:noFill/>
        </p:spPr>
      </p:pic>
      <p:sp>
        <p:nvSpPr>
          <p:cNvPr id="49157" name="Text Box 5"/>
          <p:cNvSpPr txBox="1">
            <a:spLocks noChangeArrowheads="1"/>
          </p:cNvSpPr>
          <p:nvPr/>
        </p:nvSpPr>
        <p:spPr bwMode="auto">
          <a:xfrm>
            <a:off x="4716463" y="6278563"/>
            <a:ext cx="3960812" cy="5794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it-IT" sz="3200">
                <a:solidFill>
                  <a:srgbClr val="FFFF00"/>
                </a:solidFill>
                <a:latin typeface="Comic Sans MS" pitchFamily="29" charset="0"/>
              </a:rPr>
              <a:t>Edwin Hubble</a:t>
            </a:r>
          </a:p>
        </p:txBody>
      </p:sp>
      <p:sp>
        <p:nvSpPr>
          <p:cNvPr id="49158" name="Line 6"/>
          <p:cNvSpPr>
            <a:spLocks noChangeShapeType="1"/>
          </p:cNvSpPr>
          <p:nvPr/>
        </p:nvSpPr>
        <p:spPr bwMode="auto">
          <a:xfrm>
            <a:off x="2700338" y="2997200"/>
            <a:ext cx="0" cy="1584325"/>
          </a:xfrm>
          <a:prstGeom prst="line">
            <a:avLst/>
          </a:prstGeom>
          <a:noFill/>
          <a:ln w="76200">
            <a:solidFill>
              <a:srgbClr val="FF0000"/>
            </a:solidFill>
            <a:round/>
            <a:headEnd/>
            <a:tailEnd type="triangle" w="med" len="med"/>
          </a:ln>
          <a:effectLst/>
        </p:spPr>
        <p:txBody>
          <a:bodyPr>
            <a:prstTxWarp prst="textNoShape">
              <a:avLst/>
            </a:prstTxWarp>
          </a:bodyPr>
          <a:lstStyle/>
          <a:p>
            <a:endParaRPr lang="it-IT"/>
          </a:p>
        </p:txBody>
      </p:sp>
      <p:sp>
        <p:nvSpPr>
          <p:cNvPr id="49159" name="Text Box 7"/>
          <p:cNvSpPr txBox="1">
            <a:spLocks noChangeArrowheads="1"/>
          </p:cNvSpPr>
          <p:nvPr/>
        </p:nvSpPr>
        <p:spPr bwMode="auto">
          <a:xfrm>
            <a:off x="923925" y="4629150"/>
            <a:ext cx="3338513" cy="1555750"/>
          </a:xfrm>
          <a:prstGeom prst="rect">
            <a:avLst/>
          </a:prstGeom>
          <a:noFill/>
          <a:ln w="9525">
            <a:noFill/>
            <a:miter lim="800000"/>
            <a:headEnd/>
            <a:tailEnd/>
          </a:ln>
          <a:effectLst/>
        </p:spPr>
        <p:txBody>
          <a:bodyPr wrap="none">
            <a:prstTxWarp prst="textNoShape">
              <a:avLst/>
            </a:prstTxWarp>
            <a:spAutoFit/>
          </a:bodyPr>
          <a:lstStyle/>
          <a:p>
            <a:pPr algn="ctr"/>
            <a:r>
              <a:rPr lang="it-IT" sz="4800">
                <a:solidFill>
                  <a:srgbClr val="FFFF00"/>
                </a:solidFill>
                <a:latin typeface="Comic Sans MS" pitchFamily="29" charset="0"/>
              </a:rPr>
              <a:t>Universo in</a:t>
            </a:r>
          </a:p>
          <a:p>
            <a:pPr algn="ctr"/>
            <a:r>
              <a:rPr lang="it-IT" sz="4800">
                <a:solidFill>
                  <a:srgbClr val="FFFF00"/>
                </a:solidFill>
                <a:latin typeface="Comic Sans MS" pitchFamily="29" charset="0"/>
              </a:rPr>
              <a:t>espansione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TotalTime>
  <Words>1008</Words>
  <Application>Microsoft Office PowerPoint</Application>
  <PresentationFormat>On-screen Show (4:3)</PresentationFormat>
  <Paragraphs>158</Paragraphs>
  <Slides>44</Slides>
  <Notes>4</Notes>
  <HiddenSlides>7</HiddenSlides>
  <MMClips>0</MMClips>
  <ScaleCrop>false</ScaleCrop>
  <HeadingPairs>
    <vt:vector size="4" baseType="variant">
      <vt:variant>
        <vt:lpstr>Design Template</vt:lpstr>
      </vt:variant>
      <vt:variant>
        <vt:i4>1</vt:i4>
      </vt:variant>
      <vt:variant>
        <vt:lpstr>Slide Titles</vt:lpstr>
      </vt:variant>
      <vt:variant>
        <vt:i4>44</vt:i4>
      </vt:variant>
    </vt:vector>
  </HeadingPairs>
  <TitlesOfParts>
    <vt:vector size="45" baseType="lpstr">
      <vt:lpstr>Struttura predefinita</vt:lpstr>
      <vt:lpstr>Immagini dell’universo primordiale:  i segreti della Genesi nella radiazione cosmica di fondo</vt:lpstr>
      <vt:lpstr>Quanto è grande l’Universo?</vt:lpstr>
      <vt:lpstr>La Via Lattea</vt:lpstr>
      <vt:lpstr>Il gruppo “locale”</vt:lpstr>
      <vt:lpstr>Oltre… miliardi di galassie </vt:lpstr>
      <vt:lpstr>Slide 6</vt:lpstr>
      <vt:lpstr>Come siamo arrivati fin qui?</vt:lpstr>
      <vt:lpstr>1915</vt:lpstr>
      <vt:lpstr>1929: la legge di Hubble</vt:lpstr>
      <vt:lpstr>Spettro elettromagnetico</vt:lpstr>
      <vt:lpstr>Effetto doppler (I)</vt:lpstr>
      <vt:lpstr>Effetto doppler (II)</vt:lpstr>
      <vt:lpstr>Universo in espansione</vt:lpstr>
      <vt:lpstr>Slide 14</vt:lpstr>
      <vt:lpstr>Slide 15</vt:lpstr>
      <vt:lpstr>Slide 16</vt:lpstr>
      <vt:lpstr>Slide 17</vt:lpstr>
      <vt:lpstr>Slide 18</vt:lpstr>
      <vt:lpstr>Slide 19</vt:lpstr>
      <vt:lpstr>Slide 20</vt:lpstr>
      <vt:lpstr>Ma cosa hanno visto esattamente?</vt:lpstr>
      <vt:lpstr>Slide 22</vt:lpstr>
      <vt:lpstr>Ottimo accordo tra teoria e osservazioni!</vt:lpstr>
      <vt:lpstr>Slide 24</vt:lpstr>
      <vt:lpstr>Slide 25</vt:lpstr>
      <vt:lpstr>John C. Mather &amp; George F. Smoot</vt:lpstr>
      <vt:lpstr>Slide 27</vt:lpstr>
      <vt:lpstr>Slide 28</vt:lpstr>
      <vt:lpstr>Slide 29</vt:lpstr>
      <vt:lpstr>Slide 30</vt:lpstr>
      <vt:lpstr>Slide 31</vt:lpstr>
      <vt:lpstr>La composizione dell’Universo </vt:lpstr>
      <vt:lpstr>Slide 33</vt:lpstr>
      <vt:lpstr>Il futuro</vt:lpstr>
      <vt:lpstr>2008: il satellite Planck</vt:lpstr>
      <vt:lpstr>La collaborazione Planck </vt:lpstr>
      <vt:lpstr>Centri di analisi dati di Planck</vt:lpstr>
      <vt:lpstr>Dove orbiterà?</vt:lpstr>
      <vt:lpstr>Le promesse di Planck: </vt:lpstr>
      <vt:lpstr>Slide 40</vt:lpstr>
      <vt:lpstr>Slide 41</vt:lpstr>
      <vt:lpstr>Slide 42</vt:lpstr>
      <vt:lpstr>Geometry </vt:lpstr>
      <vt:lpstr>WMAP cosmology</vt:lpstr>
    </vt:vector>
  </TitlesOfParts>
  <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paolo</dc:creator>
  <cp:lastModifiedBy>Stefano Covino</cp:lastModifiedBy>
  <cp:revision>78</cp:revision>
  <dcterms:created xsi:type="dcterms:W3CDTF">2008-05-09T14:42:15Z</dcterms:created>
  <dcterms:modified xsi:type="dcterms:W3CDTF">2008-05-09T14:42:17Z</dcterms:modified>
</cp:coreProperties>
</file>