
<file path=[Content_Types].xml><?xml version="1.0" encoding="utf-8"?>
<Types xmlns="http://schemas.openxmlformats.org/package/2006/content-types">
  <Override PartName="/ppt/slides/slide1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Default Extension="bin" ContentType="application/vnd.openxmlformats-officedocument.presentationml.printerSettings"/>
  <Override PartName="/ppt/slides/slide22.xml" ContentType="application/vnd.openxmlformats-officedocument.presentationml.slide+xml"/>
  <Override PartName="/ppt/slides/slide20.xml" ContentType="application/vnd.openxmlformats-officedocument.presentationml.slide+xml"/>
  <Override PartName="/ppt/slides/slide26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slides/slide28.xml" ContentType="application/vnd.openxmlformats-officedocument.presentationml.slide+xml"/>
  <Override PartName="/ppt/presentation.xml" ContentType="application/vnd.openxmlformats-officedocument.presentationml.presentation.main+xml"/>
  <Default Extension="png" ContentType="image/png"/>
  <Default Extension="wmf" ContentType="image/x-wmf"/>
  <Override PartName="/ppt/notesMasters/notesMaster1.xml" ContentType="application/vnd.openxmlformats-officedocument.presentationml.notesMaster+xml"/>
  <Default Extension="pdf" ContentType="application/pdf"/>
  <Override PartName="/docProps/core.xml" ContentType="application/vnd.openxmlformats-package.core-properties+xml"/>
  <Override PartName="/ppt/slides/slide1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14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18.xml" ContentType="application/vnd.openxmlformats-officedocument.presentationml.slide+xml"/>
  <Override PartName="/ppt/slides/slide12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16.xml" ContentType="application/vnd.openxmlformats-officedocument.presentationml.slide+xml"/>
  <Override PartName="/ppt/slides/slide8.xml" ContentType="application/vnd.openxmlformats-officedocument.presentationml.slide+xml"/>
  <Override PartName="/ppt/theme/theme1.xml" ContentType="application/vnd.openxmlformats-officedocument.theme+xml"/>
  <Override PartName="/ppt/slides/slide2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s/slide21.xml" ContentType="application/vnd.openxmlformats-officedocument.presentationml.slide+xml"/>
  <Override PartName="/ppt/slides/slide23.xml" ContentType="application/vnd.openxmlformats-officedocument.presentationml.slide+xml"/>
  <Override PartName="/ppt/slides/slide30.xml" ContentType="application/vnd.openxmlformats-officedocument.presentationml.slide+xml"/>
  <Override PartName="/ppt/slides/slide27.xml" ContentType="application/vnd.openxmlformats-officedocument.presentationml.slide+xml"/>
  <Override PartName="/ppt/slides/slide29.xml" ContentType="application/vnd.openxmlformats-officedocument.presentationml.slide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Default Extension="xml" ContentType="application/xml"/>
  <Default Extension="jpeg" ContentType="image/jpeg"/>
  <Default Extension="rels" ContentType="application/vnd.openxmlformats-package.relationship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3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5.xml" ContentType="application/vnd.openxmlformats-officedocument.presentationml.slide+xml"/>
  <Override PartName="/ppt/slides/slide9.xml" ContentType="application/vnd.openxmlformats-officedocument.presentationml.slide+xml"/>
  <Override PartName="/ppt/slides/slide7.xml" ContentType="application/vnd.openxmlformats-officedocument.presentationml.slide+xml"/>
  <Override PartName="/ppt/slides/slide19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13.xml" ContentType="application/vnd.openxmlformats-officedocument.presentationml.slide+xml"/>
  <Override PartName="/ppt/tableStyles.xml" ContentType="application/vnd.openxmlformats-officedocument.presentationml.tableStyles+xml"/>
  <Override PartName="/ppt/slides/slide5.xml" ContentType="application/vnd.openxmlformats-officedocument.presentationml.slide+xml"/>
  <Override PartName="/ppt/slideLayouts/slideLayout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notesMasterIdLst>
    <p:notesMasterId r:id="rId32"/>
  </p:notesMasterIdLst>
  <p:sldIdLst>
    <p:sldId id="256" r:id="rId2"/>
    <p:sldId id="257" r:id="rId3"/>
    <p:sldId id="268" r:id="rId4"/>
    <p:sldId id="274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99" r:id="rId22"/>
    <p:sldId id="303" r:id="rId23"/>
    <p:sldId id="301" r:id="rId24"/>
    <p:sldId id="302" r:id="rId25"/>
    <p:sldId id="277" r:id="rId26"/>
    <p:sldId id="304" r:id="rId27"/>
    <p:sldId id="305" r:id="rId28"/>
    <p:sldId id="278" r:id="rId29"/>
    <p:sldId id="306" r:id="rId30"/>
    <p:sldId id="260" r:id="rId31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 showGuides="1">
      <p:cViewPr varScale="1">
        <p:scale>
          <a:sx n="128" d="100"/>
          <a:sy n="128" d="100"/>
        </p:scale>
        <p:origin x="-136" y="-104"/>
      </p:cViewPr>
      <p:guideLst>
        <p:guide orient="horz" pos="2592"/>
        <p:guide pos="38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19" Type="http://schemas.openxmlformats.org/officeDocument/2006/relationships/slide" Target="slides/slide18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notesMaster" Target="notesMasters/notesMaster1.xml"/><Relationship Id="rId33" Type="http://schemas.openxmlformats.org/officeDocument/2006/relationships/printerSettings" Target="printerSettings/printerSettings1.bin"/><Relationship Id="rId34" Type="http://schemas.openxmlformats.org/officeDocument/2006/relationships/presProps" Target="presProps.xml"/><Relationship Id="rId35" Type="http://schemas.openxmlformats.org/officeDocument/2006/relationships/viewProps" Target="viewProps.xml"/><Relationship Id="rId36" Type="http://schemas.openxmlformats.org/officeDocument/2006/relationships/theme" Target="theme/theme1.xml"/><Relationship Id="rId3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484EA2-B5F6-4DA4-95E1-AF47616F16FC}" type="datetimeFigureOut">
              <a:rPr lang="it-IT" smtClean="0"/>
              <a:pPr/>
              <a:t>5/6/08</a:t>
            </a:fld>
            <a:endParaRPr lang="it-IT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B15C83-63E6-4CFC-9B52-A32660892230}" type="slidenum">
              <a:rPr lang="it-IT" smtClean="0"/>
              <a:pPr/>
              <a:t>‹#›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15C83-63E6-4CFC-9B52-A32660892230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27094"/>
            <a:ext cx="7772400" cy="1470025"/>
          </a:xfrm>
        </p:spPr>
        <p:txBody>
          <a:bodyPr anchor="b" anchorCtr="0"/>
          <a:lstStyle>
            <a:lvl1pPr>
              <a:defRPr sz="54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254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1" y="3810000"/>
            <a:ext cx="7770812" cy="1752600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gradFill>
                  <a:gsLst>
                    <a:gs pos="0">
                      <a:schemeClr val="tx2"/>
                    </a:gs>
                    <a:gs pos="100000">
                      <a:schemeClr val="tx2">
                        <a:lumMod val="75000"/>
                      </a:schemeClr>
                    </a:gs>
                  </a:gsLst>
                  <a:lin ang="5400000" scaled="0"/>
                </a:gra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DF87D-8247-436E-80E3-E359D90AC8AB}" type="datetimeFigureOut">
              <a:rPr lang="it-IT" smtClean="0"/>
              <a:pPr/>
              <a:t>5/6/08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7" name="Picture 6" descr="CoverGly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0025" y="3048000"/>
            <a:ext cx="1123950" cy="771525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738282"/>
            <a:ext cx="7770813" cy="1048870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0" y="457200"/>
            <a:ext cx="4572000" cy="3173506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181600"/>
            <a:ext cx="7770813" cy="685800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DF87D-8247-436E-80E3-E359D90AC8AB}" type="datetimeFigureOut">
              <a:rPr lang="it-IT" smtClean="0"/>
              <a:pPr/>
              <a:t>5/6/08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0E42-2D4D-436A-94DB-4D86CD40AC1C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10" name="Picture 9" descr="HR-Gly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4793316"/>
            <a:ext cx="1733550" cy="42862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DF87D-8247-436E-80E3-E359D90AC8AB}" type="datetimeFigureOut">
              <a:rPr lang="it-IT" smtClean="0"/>
              <a:pPr/>
              <a:t>5/6/08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0E42-2D4D-436A-94DB-4D86CD40AC1C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8" name="Picture 7" descr="HR-Gly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1524000"/>
            <a:ext cx="1733550" cy="42862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62800" y="537882"/>
            <a:ext cx="1524000" cy="5325036"/>
          </a:xfrm>
        </p:spPr>
        <p:txBody>
          <a:bodyPr vert="eaVert"/>
          <a:lstStyle/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537882"/>
            <a:ext cx="5889812" cy="5325036"/>
          </a:xfrm>
        </p:spPr>
        <p:txBody>
          <a:bodyPr vert="eaVert"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DF87D-8247-436E-80E3-E359D90AC8AB}" type="datetimeFigureOut">
              <a:rPr lang="it-IT" smtClean="0"/>
              <a:pPr/>
              <a:t>5/6/08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0E42-2D4D-436A-94DB-4D86CD40AC1C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8" name="Picture 7" descr="HR-Gly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093479" y="3214688"/>
            <a:ext cx="1733550" cy="42862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DF87D-8247-436E-80E3-E359D90AC8AB}" type="datetimeFigureOut">
              <a:rPr lang="it-IT" smtClean="0"/>
              <a:pPr/>
              <a:t>5/6/08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0E42-2D4D-436A-94DB-4D86CD40AC1C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9" name="Picture 8" descr="HR-Gly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1524000"/>
            <a:ext cx="1733550" cy="42862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26440"/>
            <a:ext cx="7770813" cy="1472184"/>
          </a:xfrm>
        </p:spPr>
        <p:txBody>
          <a:bodyPr anchor="b" anchorCtr="0"/>
          <a:lstStyle>
            <a:lvl1pPr algn="ctr">
              <a:defRPr sz="5400" b="0" i="0" cap="none" baseline="0"/>
            </a:lvl1pPr>
          </a:lstStyle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3813048"/>
            <a:ext cx="7770813" cy="1755648"/>
          </a:xfrm>
        </p:spPr>
        <p:txBody>
          <a:bodyPr anchor="t" anchorCtr="0"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DF87D-8247-436E-80E3-E359D90AC8AB}" type="datetimeFigureOut">
              <a:rPr lang="it-IT" smtClean="0"/>
              <a:pPr/>
              <a:t>5/6/08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0E42-2D4D-436A-94DB-4D86CD40AC1C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7" name="Picture 6" descr="Glyph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0" y="3174066"/>
            <a:ext cx="1066800" cy="59055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2209801"/>
            <a:ext cx="3657600" cy="3657600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DF87D-8247-436E-80E3-E359D90AC8AB}" type="datetimeFigureOut">
              <a:rPr lang="it-IT" smtClean="0"/>
              <a:pPr/>
              <a:t>5/6/08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0E42-2D4D-436A-94DB-4D86CD40AC1C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11" name="Picture 10" descr="HR-Gly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1524000"/>
            <a:ext cx="1733550" cy="42862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27238"/>
            <a:ext cx="3657600" cy="639762"/>
          </a:xfrm>
        </p:spPr>
        <p:txBody>
          <a:bodyPr anchor="ctr" anchorCtr="0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2027238"/>
            <a:ext cx="3657600" cy="639762"/>
          </a:xfrm>
        </p:spPr>
        <p:txBody>
          <a:bodyPr anchor="ctr" anchorCtr="0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0600" y="2819400"/>
            <a:ext cx="3657600" cy="3048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DF87D-8247-436E-80E3-E359D90AC8AB}" type="datetimeFigureOut">
              <a:rPr lang="it-IT" smtClean="0"/>
              <a:pPr/>
              <a:t>5/6/08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0E42-2D4D-436A-94DB-4D86CD40AC1C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13" name="Picture 12" descr="HR-Gly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1524000"/>
            <a:ext cx="1733550" cy="42862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DF87D-8247-436E-80E3-E359D90AC8AB}" type="datetimeFigureOut">
              <a:rPr lang="it-IT" smtClean="0"/>
              <a:pPr/>
              <a:t>5/6/08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0E42-2D4D-436A-94DB-4D86CD40AC1C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7" name="Picture 6" descr="HR-Gly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5225" y="1524000"/>
            <a:ext cx="1733550" cy="42862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DF87D-8247-436E-80E3-E359D90AC8AB}" type="datetimeFigureOut">
              <a:rPr lang="it-IT" smtClean="0"/>
              <a:pPr/>
              <a:t>5/6/08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0E42-2D4D-436A-94DB-4D86CD40AC1C}" type="slidenum">
              <a:rPr lang="it-IT" smtClean="0"/>
              <a:pPr/>
              <a:t>‹#›</a:t>
            </a:fld>
            <a:endParaRPr lang="it-IT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906" y="914400"/>
            <a:ext cx="3657600" cy="1162050"/>
          </a:xfrm>
        </p:spPr>
        <p:txBody>
          <a:bodyPr anchor="b"/>
          <a:lstStyle>
            <a:lvl1pPr algn="ctr">
              <a:defRPr sz="3800" b="0"/>
            </a:lvl1pPr>
          </a:lstStyle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6118" y="457199"/>
            <a:ext cx="3657600" cy="541020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8906" y="2590799"/>
            <a:ext cx="3657600" cy="2895601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DF87D-8247-436E-80E3-E359D90AC8AB}" type="datetimeFigureOut">
              <a:rPr lang="it-IT" smtClean="0"/>
              <a:pPr/>
              <a:t>5/6/08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0E42-2D4D-436A-94DB-4D86CD40AC1C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9" name="Picture 8" descr="HR-Gly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0931" y="2119312"/>
            <a:ext cx="1733550" cy="42862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99013" y="914400"/>
            <a:ext cx="3657600" cy="1161288"/>
          </a:xfrm>
          <a:effectLst/>
        </p:spPr>
        <p:txBody>
          <a:bodyPr vert="horz" lIns="91440" tIns="45720" rIns="91440" bIns="45720" rtlCol="0"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b="0" kern="1200">
                <a:solidFill>
                  <a:schemeClr val="tx2"/>
                </a:solidFill>
                <a:effectLst>
                  <a:outerShdw blurRad="38100" dist="127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58906" y="457200"/>
            <a:ext cx="3657600" cy="5413248"/>
          </a:xfrm>
          <a:ln w="101600">
            <a:solidFill>
              <a:schemeClr val="tx1"/>
            </a:solidFill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99013" y="2587752"/>
            <a:ext cx="3657600" cy="2898648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2000"/>
              </a:spcBef>
              <a:buClr>
                <a:schemeClr val="accent3"/>
              </a:buClr>
              <a:buFont typeface="Wingdings" pitchFamily="2" charset="2"/>
              <a:buNone/>
            </a:pPr>
            <a:r>
              <a:rPr lang="it-I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DF87D-8247-436E-80E3-E359D90AC8AB}" type="datetimeFigureOut">
              <a:rPr lang="it-IT" smtClean="0"/>
              <a:pPr/>
              <a:t>5/6/08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750E42-2D4D-436A-94DB-4D86CD40AC1C}" type="slidenum">
              <a:rPr lang="it-IT" smtClean="0"/>
              <a:pPr/>
              <a:t>‹#›</a:t>
            </a:fld>
            <a:endParaRPr lang="it-IT"/>
          </a:p>
        </p:txBody>
      </p:sp>
      <p:pic>
        <p:nvPicPr>
          <p:cNvPr id="10" name="Picture 9" descr="HR-Glyph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1576" y="2119312"/>
            <a:ext cx="1733550" cy="428625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289115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750E42-2D4D-436A-94DB-4D86CD40AC1C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67236"/>
            <a:ext cx="7770813" cy="1371600"/>
          </a:xfrm>
          <a:prstGeom prst="rect">
            <a:avLst/>
          </a:prstGeom>
          <a:effectLst/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it-IT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9800"/>
            <a:ext cx="7770813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Click to edit Master text styles</a:t>
            </a:r>
          </a:p>
          <a:p>
            <a:pPr lvl="1"/>
            <a:r>
              <a:rPr lang="it-IT" smtClean="0"/>
              <a:t>Second level</a:t>
            </a:r>
          </a:p>
          <a:p>
            <a:pPr lvl="2"/>
            <a:r>
              <a:rPr lang="it-IT" smtClean="0"/>
              <a:t>Third level</a:t>
            </a:r>
          </a:p>
          <a:p>
            <a:pPr lvl="3"/>
            <a:r>
              <a:rPr lang="it-IT" smtClean="0"/>
              <a:t>Fourth level</a:t>
            </a:r>
          </a:p>
          <a:p>
            <a:pPr lvl="4"/>
            <a:r>
              <a:rPr lang="it-IT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289115"/>
            <a:ext cx="23756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DF87D-8247-436E-80E3-E359D90AC8AB}" type="datetimeFigureOut">
              <a:rPr lang="it-IT" smtClean="0"/>
              <a:pPr/>
              <a:t>5/6/08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9624" y="6289115"/>
            <a:ext cx="31555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  <p:sldLayoutId r:id="rId1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2"/>
          </a:solidFill>
          <a:effectLst>
            <a:outerShdw blurRad="38100" dist="12700" algn="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buClr>
          <a:schemeClr val="accent3"/>
        </a:buClr>
        <a:buFont typeface="Wingdings" pitchFamily="2" charset="2"/>
        <a:buChar char="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600"/>
        </a:spcBef>
        <a:buClr>
          <a:schemeClr val="accent3">
            <a:lumMod val="50000"/>
          </a:schemeClr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600"/>
        </a:spcBef>
        <a:buClr>
          <a:schemeClr val="accent3"/>
        </a:buClr>
        <a:buFont typeface="Wingdings" pitchFamily="2" charset="2"/>
        <a:buChar char="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df"/><Relationship Id="rId4" Type="http://schemas.openxmlformats.org/officeDocument/2006/relationships/image" Target="../media/image10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df"/><Relationship Id="rId3" Type="http://schemas.openxmlformats.org/officeDocument/2006/relationships/image" Target="../media/image301.png"/><Relationship Id="rId4" Type="http://schemas.openxmlformats.org/officeDocument/2006/relationships/image" Target="../media/image25.pdf"/><Relationship Id="rId5" Type="http://schemas.openxmlformats.org/officeDocument/2006/relationships/image" Target="../media/image3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Relationship Id="rId4" Type="http://schemas.openxmlformats.org/officeDocument/2006/relationships/image" Target="../media/image34.png"/><Relationship Id="rId5" Type="http://schemas.openxmlformats.org/officeDocument/2006/relationships/image" Target="../media/image35.png"/><Relationship Id="rId6" Type="http://schemas.openxmlformats.org/officeDocument/2006/relationships/image" Target="../media/image36.png"/><Relationship Id="rId7" Type="http://schemas.openxmlformats.org/officeDocument/2006/relationships/image" Target="../media/image37.png"/><Relationship Id="rId8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png"/><Relationship Id="rId3" Type="http://schemas.openxmlformats.org/officeDocument/2006/relationships/image" Target="../media/image40.pdf"/><Relationship Id="rId4" Type="http://schemas.openxmlformats.org/officeDocument/2006/relationships/image" Target="../media/image48.png"/><Relationship Id="rId5" Type="http://schemas.openxmlformats.org/officeDocument/2006/relationships/image" Target="../media/image41.pdf"/><Relationship Id="rId6" Type="http://schemas.openxmlformats.org/officeDocument/2006/relationships/image" Target="../media/image50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df"/><Relationship Id="rId5" Type="http://schemas.openxmlformats.org/officeDocument/2006/relationships/image" Target="../media/image54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pdf"/><Relationship Id="rId3" Type="http://schemas.openxmlformats.org/officeDocument/2006/relationships/image" Target="../media/image56.png"/><Relationship Id="rId4" Type="http://schemas.openxmlformats.org/officeDocument/2006/relationships/image" Target="../media/image46.pdf"/><Relationship Id="rId5" Type="http://schemas.openxmlformats.org/officeDocument/2006/relationships/image" Target="../media/image58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pdf"/><Relationship Id="rId3" Type="http://schemas.openxmlformats.org/officeDocument/2006/relationships/image" Target="../media/image601.png"/><Relationship Id="rId4" Type="http://schemas.openxmlformats.org/officeDocument/2006/relationships/image" Target="../media/image48.pdf"/><Relationship Id="rId5" Type="http://schemas.openxmlformats.org/officeDocument/2006/relationships/image" Target="../media/image62.png"/><Relationship Id="rId6" Type="http://schemas.openxmlformats.org/officeDocument/2006/relationships/image" Target="../media/image49.pdf"/><Relationship Id="rId7" Type="http://schemas.openxmlformats.org/officeDocument/2006/relationships/image" Target="../media/image6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png"/><Relationship Id="rId3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Relationship Id="rId3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pdf"/><Relationship Id="rId3" Type="http://schemas.openxmlformats.org/officeDocument/2006/relationships/image" Target="../media/image6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png"/><Relationship Id="rId3" Type="http://schemas.openxmlformats.org/officeDocument/2006/relationships/image" Target="../media/image56.jpeg"/><Relationship Id="rId4" Type="http://schemas.openxmlformats.org/officeDocument/2006/relationships/image" Target="../media/image5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jpeg"/><Relationship Id="rId3" Type="http://schemas.openxmlformats.org/officeDocument/2006/relationships/image" Target="../media/image62.jpeg"/><Relationship Id="rId4" Type="http://schemas.openxmlformats.org/officeDocument/2006/relationships/image" Target="../media/image63.jpeg"/><Relationship Id="rId5" Type="http://schemas.openxmlformats.org/officeDocument/2006/relationships/image" Target="../media/image64.jpeg"/><Relationship Id="rId6" Type="http://schemas.openxmlformats.org/officeDocument/2006/relationships/image" Target="../media/image6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6.png"/><Relationship Id="rId3" Type="http://schemas.openxmlformats.org/officeDocument/2006/relationships/image" Target="../media/image67.png"/><Relationship Id="rId4" Type="http://schemas.openxmlformats.org/officeDocument/2006/relationships/image" Target="../media/image68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9.w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0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hyperlink" Target="http://www.matteucci.it" TargetMode="External"/><Relationship Id="rId3" Type="http://schemas.openxmlformats.org/officeDocument/2006/relationships/hyperlink" Target="http://www.moebiusonline.eu/fuorionda/polizia_scientifica.shtml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df"/><Relationship Id="rId3" Type="http://schemas.openxmlformats.org/officeDocument/2006/relationships/image" Target="../media/image15.png"/><Relationship Id="rId4" Type="http://schemas.openxmlformats.org/officeDocument/2006/relationships/image" Target="../media/image15.pdf"/><Relationship Id="rId5" Type="http://schemas.openxmlformats.org/officeDocument/2006/relationships/image" Target="../media/image171.png"/><Relationship Id="rId6" Type="http://schemas.openxmlformats.org/officeDocument/2006/relationships/image" Target="../media/image16.pdf"/><Relationship Id="rId7" Type="http://schemas.openxmlformats.org/officeDocument/2006/relationships/image" Target="../media/image19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df"/><Relationship Id="rId5" Type="http://schemas.openxmlformats.org/officeDocument/2006/relationships/image" Target="../media/image24.png"/><Relationship Id="rId6" Type="http://schemas.openxmlformats.org/officeDocument/2006/relationships/image" Target="../media/image21.pdf"/><Relationship Id="rId7" Type="http://schemas.openxmlformats.org/officeDocument/2006/relationships/image" Target="../media/image26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21959" y="663714"/>
            <a:ext cx="8153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>
                <a:effectLst>
                  <a:outerShdw blurRad="50800" dist="38100" dir="2700000">
                    <a:srgbClr val="000000">
                      <a:alpha val="43000"/>
                    </a:srgbClr>
                  </a:outerShdw>
                </a:effectLst>
              </a:rPr>
              <a:t>Le Investigazioni Scientifiche</a:t>
            </a:r>
            <a:endParaRPr lang="it-IT" sz="4000" b="1" dirty="0">
              <a:effectLst>
                <a:outerShdw blurRad="50800" dist="38100" dir="270000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14400" y="1981200"/>
            <a:ext cx="7315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 smtClean="0"/>
              <a:t>La fisica applicata alle </a:t>
            </a:r>
            <a:r>
              <a:rPr lang="it-IT" sz="2400" dirty="0" err="1" smtClean="0"/>
              <a:t>indagini…</a:t>
            </a:r>
            <a:endParaRPr lang="it-IT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727677" y="3935343"/>
            <a:ext cx="77076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/>
              <a:t>Stefano Covino</a:t>
            </a:r>
          </a:p>
          <a:p>
            <a:r>
              <a:rPr lang="it-IT" sz="2000" b="1" i="1" dirty="0" smtClean="0"/>
              <a:t>INAF / Osservatorio Astronomico di Brera</a:t>
            </a:r>
            <a:endParaRPr lang="it-IT" sz="2000" b="1" i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3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 xmlns:ma="http://schemas.microsoft.com/office/mac/drawingml/2008/main"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562100" y="5410200"/>
            <a:ext cx="6019800" cy="1016000"/>
          </a:xfrm>
          <a:prstGeom prst="rect">
            <a:avLst/>
          </a:prstGeom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04800"/>
            <a:ext cx="8610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000" dirty="0" smtClean="0"/>
              <a:t>Tutta una tipologia particolare di analisi è richiesta dalle tracce ematiche, spesso in scenari raccapriccianti.</a:t>
            </a:r>
          </a:p>
          <a:p>
            <a:pPr algn="just">
              <a:buFont typeface="Wingdings" charset="2"/>
              <a:buChar char=""/>
            </a:pPr>
            <a:endParaRPr lang="it-IT" sz="2000" dirty="0" smtClean="0"/>
          </a:p>
          <a:p>
            <a:pPr algn="just">
              <a:buFont typeface="Wingdings" charset="2"/>
              <a:buChar char=""/>
            </a:pPr>
            <a:r>
              <a:rPr lang="it-IT" sz="2000" dirty="0" smtClean="0"/>
              <a:t>Essenzialmente è necessario poter rispondere, fra le altre, alle seguenti domande:</a:t>
            </a:r>
          </a:p>
          <a:p>
            <a:pPr marL="914400" lvl="1" indent="-457200" algn="just">
              <a:buFont typeface="+mj-lt"/>
              <a:buAutoNum type="arabicPeriod"/>
            </a:pPr>
            <a:endParaRPr lang="it-IT" sz="2000" dirty="0" smtClean="0"/>
          </a:p>
          <a:p>
            <a:pPr marL="914400" lvl="1" indent="-457200" algn="just">
              <a:buFont typeface="+mj-lt"/>
              <a:buAutoNum type="arabicPeriod"/>
            </a:pPr>
            <a:r>
              <a:rPr lang="it-IT" sz="2000" dirty="0" smtClean="0"/>
              <a:t>è sangue?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it-IT" sz="2000" dirty="0"/>
              <a:t>è</a:t>
            </a:r>
            <a:r>
              <a:rPr lang="it-IT" sz="2000" dirty="0" smtClean="0"/>
              <a:t> umano?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it-IT" sz="2000" dirty="0" smtClean="0"/>
              <a:t>di che gruppo è?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it-IT" sz="2000" dirty="0"/>
              <a:t>q</a:t>
            </a:r>
            <a:r>
              <a:rPr lang="it-IT" sz="2000" dirty="0" smtClean="0"/>
              <a:t>uanto vecchia è la macchia?</a:t>
            </a:r>
          </a:p>
          <a:p>
            <a:pPr marL="914400" lvl="1" indent="-457200" algn="just"/>
            <a:endParaRPr lang="it-IT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3657600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it-IT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5105400" y="1705621"/>
            <a:ext cx="3581400" cy="50761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600200" y="3657600"/>
            <a:ext cx="2186454" cy="2962910"/>
          </a:xfrm>
          <a:prstGeom prst="rect">
            <a:avLst/>
          </a:prstGeom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400" dirty="0" smtClean="0"/>
              <a:t>Un punto chiave è costituito dallo studio della morfologia delle macchie ematiche</a:t>
            </a:r>
            <a:endParaRPr lang="it-IT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0" y="990600"/>
            <a:ext cx="4229100" cy="2425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521348"/>
            <a:ext cx="4305300" cy="29937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3657600"/>
            <a:ext cx="3581400" cy="27051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1524000"/>
            <a:ext cx="411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t-IT" dirty="0" err="1" smtClean="0"/>
              <a:t>gocciolatura</a:t>
            </a:r>
            <a:r>
              <a:rPr lang="it-IT" dirty="0" smtClean="0"/>
              <a:t> e colatura;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/>
              <a:t>g</a:t>
            </a:r>
            <a:r>
              <a:rPr lang="it-IT" dirty="0" smtClean="0"/>
              <a:t>ore e pozze;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/>
              <a:t>s</a:t>
            </a:r>
            <a:r>
              <a:rPr lang="it-IT" dirty="0" smtClean="0"/>
              <a:t>pruzzi e schizzi;</a:t>
            </a:r>
          </a:p>
          <a:p>
            <a:pPr marL="342900" indent="-342900">
              <a:buFont typeface="+mj-lt"/>
              <a:buAutoNum type="arabicPeriod"/>
            </a:pPr>
            <a:r>
              <a:rPr lang="it-IT" dirty="0"/>
              <a:t>t</a:t>
            </a:r>
            <a:r>
              <a:rPr lang="it-IT" dirty="0" smtClean="0"/>
              <a:t>racce da trasferimento.</a:t>
            </a:r>
            <a:endParaRPr lang="it-IT" dirty="0"/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04800"/>
            <a:ext cx="8534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000" dirty="0" smtClean="0"/>
              <a:t>La forma e la distribuzione nell’ambiente di macchie di sangue dipendono da molto fattori, come velocità, origine, quantità, angolo di impatto sulla superficie e caratteristiche delle stesse.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0" y="1600200"/>
            <a:ext cx="5321300" cy="1371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9600" y="3200400"/>
            <a:ext cx="815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c</a:t>
            </a:r>
            <a:r>
              <a:rPr lang="it-IT" dirty="0" smtClean="0"/>
              <a:t>aduta su un piano orizzontale da altezze sempre maggiori</a:t>
            </a:r>
            <a:endParaRPr lang="it-IT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0" y="3962400"/>
            <a:ext cx="1663700" cy="1384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8600" y="5867400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c</a:t>
            </a:r>
            <a:r>
              <a:rPr lang="it-IT" dirty="0" smtClean="0"/>
              <a:t>aduta in movimento lento</a:t>
            </a:r>
            <a:endParaRPr lang="it-IT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2400" y="3784600"/>
            <a:ext cx="1016000" cy="15621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191000" y="58674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c</a:t>
            </a:r>
            <a:r>
              <a:rPr lang="it-IT" dirty="0" smtClean="0"/>
              <a:t>aduta in movimento veloce</a:t>
            </a:r>
            <a:endParaRPr lang="it-IT" dirty="0"/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419100"/>
            <a:ext cx="3124200" cy="2006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2590800"/>
            <a:ext cx="4368800" cy="4318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1350" y="3810000"/>
            <a:ext cx="2781300" cy="187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6800" y="5867400"/>
            <a:ext cx="4419600" cy="431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600" y="3505200"/>
            <a:ext cx="2681942" cy="12510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34100" y="3352800"/>
            <a:ext cx="2702461" cy="21526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6515" y="429832"/>
            <a:ext cx="3492241" cy="2465768"/>
          </a:xfrm>
          <a:prstGeom prst="rect">
            <a:avLst/>
          </a:prstGeom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228600"/>
            <a:ext cx="853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000" dirty="0" smtClean="0"/>
              <a:t>Naturalmente non sempre le macchie di sangue sono immediatamente visibili ed è necessario metterle in evidenza con tecniche specifiche.</a:t>
            </a:r>
            <a:endParaRPr lang="it-IT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066800"/>
            <a:ext cx="5074920" cy="2819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3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447800" y="4343400"/>
            <a:ext cx="2286000" cy="2159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5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6"/>
              <a:stretch>
                <a:fillRect/>
              </a:stretch>
            </p:blipFill>
          </mc:Fallback>
        </mc:AlternateContent>
        <p:spPr>
          <a:xfrm>
            <a:off x="5029200" y="4114800"/>
            <a:ext cx="3307080" cy="2480310"/>
          </a:xfrm>
          <a:prstGeom prst="rect">
            <a:avLst/>
          </a:prstGeom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04800"/>
            <a:ext cx="85344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400" dirty="0" smtClean="0"/>
              <a:t>Anche se argomento classico delle investigazioni, la ricerca delle impronte digitali è sempre un punto fondamentale delle attività di rilievo.</a:t>
            </a:r>
            <a:endParaRPr lang="it-IT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9900" y="1371600"/>
            <a:ext cx="4635500" cy="260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5800" y="4108628"/>
            <a:ext cx="4267200" cy="2654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228600" y="2514600"/>
            <a:ext cx="3924674" cy="3511550"/>
          </a:xfrm>
          <a:prstGeom prst="rect">
            <a:avLst/>
          </a:prstGeom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191000" y="228600"/>
            <a:ext cx="4572000" cy="28575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52400" y="1504949"/>
            <a:ext cx="3886200" cy="387065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2400" y="5791200"/>
            <a:ext cx="3657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c</a:t>
            </a:r>
            <a:r>
              <a:rPr lang="it-IT" dirty="0" smtClean="0"/>
              <a:t>artellino segnaletico</a:t>
            </a:r>
            <a:endParaRPr lang="it-IT" dirty="0"/>
          </a:p>
        </p:txBody>
      </p:sp>
      <p:sp>
        <p:nvSpPr>
          <p:cNvPr id="5" name="TextBox 4"/>
          <p:cNvSpPr txBox="1"/>
          <p:nvPr/>
        </p:nvSpPr>
        <p:spPr>
          <a:xfrm>
            <a:off x="4648200" y="35168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/>
              <a:t>v</a:t>
            </a:r>
            <a:r>
              <a:rPr lang="it-IT" dirty="0" smtClean="0"/>
              <a:t>arie tipologie d’impronte</a:t>
            </a:r>
            <a:endParaRPr lang="it-IT" dirty="0"/>
          </a:p>
        </p:txBody>
      </p:sp>
      <p:sp>
        <p:nvSpPr>
          <p:cNvPr id="6" name="TextBox 5"/>
          <p:cNvSpPr txBox="1"/>
          <p:nvPr/>
        </p:nvSpPr>
        <p:spPr>
          <a:xfrm>
            <a:off x="4419600" y="4495800"/>
            <a:ext cx="43434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000" b="1" dirty="0" smtClean="0"/>
              <a:t>In Italia esiste un sistema automatizzato di identificazione delle impronte (AFIS) che permette la verifica per via telematica l’esistenza (e se disponibile l’identità) di un’impronta nell’archivio. </a:t>
            </a:r>
            <a:endParaRPr lang="it-IT" sz="2000" b="1" dirty="0"/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04800" y="152400"/>
            <a:ext cx="84582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000" dirty="0" smtClean="0"/>
              <a:t>Uno dei protagonisti più “classici” della scena del crimine, e delle indagini successive, è il medico legale.</a:t>
            </a:r>
          </a:p>
          <a:p>
            <a:pPr algn="just">
              <a:buFont typeface="Wingdings" charset="2"/>
              <a:buChar char=""/>
            </a:pPr>
            <a:endParaRPr lang="it-IT" sz="2000" dirty="0" smtClean="0"/>
          </a:p>
          <a:p>
            <a:pPr algn="just">
              <a:buFont typeface="Wingdings" charset="2"/>
              <a:buChar char=""/>
            </a:pPr>
            <a:r>
              <a:rPr lang="it-IT" sz="2000" dirty="0" smtClean="0"/>
              <a:t>Interviene, naturalmente, in tutti quei casi in cui occorre un parere medico per identificare le cause di morte, la natura delle ferite, ecc.</a:t>
            </a:r>
          </a:p>
          <a:p>
            <a:pPr algn="just">
              <a:buFont typeface="Wingdings" charset="2"/>
              <a:buChar char=""/>
            </a:pPr>
            <a:endParaRPr lang="it-IT" sz="2000" dirty="0" smtClean="0"/>
          </a:p>
          <a:p>
            <a:pPr algn="just">
              <a:buFont typeface="Wingdings" charset="2"/>
              <a:buChar char=""/>
            </a:pPr>
            <a:r>
              <a:rPr lang="it-IT" sz="2000" dirty="0" smtClean="0"/>
              <a:t>Si tratta senza dubbio di competenze di natura scientifica, che, tuttavia, esulano, almeno in parte, dagli argomenti che vogliamo trattare.</a:t>
            </a:r>
          </a:p>
          <a:p>
            <a:pPr algn="just">
              <a:buFont typeface="Wingdings" charset="2"/>
              <a:buChar char=""/>
            </a:pPr>
            <a:endParaRPr lang="it-IT" sz="2000" dirty="0" smtClean="0"/>
          </a:p>
          <a:p>
            <a:pPr algn="just">
              <a:buFont typeface="Wingdings" charset="2"/>
              <a:buChar char=""/>
            </a:pPr>
            <a:r>
              <a:rPr lang="it-IT" sz="2000" dirty="0" smtClean="0"/>
              <a:t>Anche in questo caso, comunque, si tratta di personaggi ampiamente sfruttati dal cinema e dalla televisione!</a:t>
            </a:r>
            <a:endParaRPr lang="it-IT" sz="20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311150" y="3782675"/>
            <a:ext cx="2432050" cy="294406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3200400" y="3782674"/>
            <a:ext cx="2944061" cy="294406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6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6477000" y="4343400"/>
            <a:ext cx="2448225" cy="1468935"/>
          </a:xfrm>
          <a:prstGeom prst="rect">
            <a:avLst/>
          </a:prstGeom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381000"/>
            <a:ext cx="85344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000" dirty="0" smtClean="0"/>
              <a:t>Una tematica inevitabilmente più moderna riguarda invece l’aspetto, variegato, delle investigazioni scientifiche ad argomento informatico.</a:t>
            </a:r>
          </a:p>
          <a:p>
            <a:pPr algn="just">
              <a:buFont typeface="Wingdings" charset="2"/>
              <a:buChar char=""/>
            </a:pPr>
            <a:endParaRPr lang="it-IT" sz="2000" dirty="0" smtClean="0"/>
          </a:p>
          <a:p>
            <a:pPr algn="just">
              <a:buFont typeface="Wingdings" charset="2"/>
              <a:buChar char=""/>
            </a:pPr>
            <a:r>
              <a:rPr lang="it-IT" sz="2000" dirty="0" smtClean="0"/>
              <a:t>Si passa da questioni suggestive come l’analisi del traffico di rete a tematiche, almeno, in apparenza più banali come la lettura delle memorie di telefoni cellulari.</a:t>
            </a:r>
          </a:p>
          <a:p>
            <a:pPr algn="just">
              <a:buFont typeface="Wingdings" charset="2"/>
              <a:buChar char=""/>
            </a:pPr>
            <a:endParaRPr lang="it-IT" sz="2000" dirty="0" smtClean="0"/>
          </a:p>
          <a:p>
            <a:pPr algn="just">
              <a:buFont typeface="Wingdings" charset="2"/>
              <a:buChar char=""/>
            </a:pPr>
            <a:r>
              <a:rPr lang="it-IT" sz="2000" dirty="0" smtClean="0"/>
              <a:t>Per esempio: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it-IT" sz="2000" dirty="0" smtClean="0"/>
              <a:t>Memorie digitali e computer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it-IT" sz="2000" dirty="0" smtClean="0"/>
              <a:t>Telefoni cellulari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it-IT" sz="2000" dirty="0" smtClean="0"/>
              <a:t>Internet e reti di computer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it-IT" sz="2000" dirty="0" smtClean="0"/>
              <a:t>Carte di credito e bancomat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it-IT" sz="2000" dirty="0" smtClean="0"/>
              <a:t>Sistemi elettronici speciali </a:t>
            </a:r>
            <a:endParaRPr lang="it-IT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0" y="3037399"/>
            <a:ext cx="4248150" cy="28740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4724400"/>
            <a:ext cx="2743200" cy="1828800"/>
          </a:xfrm>
          <a:prstGeom prst="rect">
            <a:avLst/>
          </a:prstGeom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28600"/>
            <a:ext cx="8534400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000" dirty="0" smtClean="0"/>
              <a:t>Per esempio:</a:t>
            </a:r>
          </a:p>
          <a:p>
            <a:pPr lvl="1" algn="just">
              <a:buFont typeface="Wingdings" charset="2"/>
              <a:buChar char=""/>
            </a:pPr>
            <a:r>
              <a:rPr lang="it-IT" sz="2000" dirty="0" smtClean="0"/>
              <a:t>Per le memorie di massa:</a:t>
            </a:r>
          </a:p>
          <a:p>
            <a:pPr lvl="2" algn="just">
              <a:buFont typeface="Wingdings" charset="2"/>
              <a:buChar char=""/>
            </a:pPr>
            <a:r>
              <a:rPr lang="it-IT" sz="2000" dirty="0" smtClean="0"/>
              <a:t>Recupero di file, recupero di aree dati, password cracking di documenti cifrati, ricostruzione di tracce di navigazione in Internet/Intranet, analisi di posta elettronica, individuazione di documenti contraffatti, controllo di autenticità del software.</a:t>
            </a:r>
          </a:p>
          <a:p>
            <a:pPr lvl="1" algn="just">
              <a:buFont typeface="Wingdings" charset="2"/>
              <a:buChar char=""/>
            </a:pPr>
            <a:r>
              <a:rPr lang="it-IT" sz="2000" dirty="0" smtClean="0"/>
              <a:t>Per i telefoni cellulari:</a:t>
            </a:r>
          </a:p>
          <a:p>
            <a:pPr lvl="2" algn="just">
              <a:buFont typeface="Wingdings" charset="2"/>
              <a:buChar char=""/>
            </a:pPr>
            <a:r>
              <a:rPr lang="it-IT" sz="2000" dirty="0" smtClean="0"/>
              <a:t>Estrazione dati di identificazione, analisi tracce traffico dati, estrazione di contatti in rubrica, estrazione di messaggi SMS e MMS, estrazione di contenuti multimediali, estrazione di dati raccolti da ricevitori GPS.</a:t>
            </a:r>
          </a:p>
          <a:p>
            <a:pPr lvl="1" algn="just">
              <a:buFont typeface="Wingdings" charset="2"/>
              <a:buChar char=""/>
            </a:pPr>
            <a:r>
              <a:rPr lang="it-IT" sz="2000" dirty="0" smtClean="0"/>
              <a:t>Per carte di credito, ecc.:</a:t>
            </a:r>
          </a:p>
          <a:p>
            <a:pPr lvl="2" algn="just">
              <a:buFont typeface="Wingdings" charset="2"/>
              <a:buChar char=""/>
            </a:pPr>
            <a:r>
              <a:rPr lang="it-IT" sz="2000" dirty="0" smtClean="0"/>
              <a:t>Analisi delle tracce ISO 7813 e ISO 4909, estrazione dati di bande magnetiche, individuazioni delle manomissioni sui POS, accertamenti bancari su carte di credito, analisi tecnica hardware/software sugli apparecchi di </a:t>
            </a:r>
            <a:r>
              <a:rPr lang="it-IT" sz="2000" dirty="0" err="1" smtClean="0"/>
              <a:t>skimmer</a:t>
            </a:r>
            <a:r>
              <a:rPr lang="it-IT" sz="2000" dirty="0" smtClean="0"/>
              <a:t>.</a:t>
            </a:r>
          </a:p>
          <a:p>
            <a:pPr lvl="1" algn="just">
              <a:buFont typeface="Wingdings" charset="2"/>
              <a:buChar char=""/>
            </a:pPr>
            <a:r>
              <a:rPr lang="it-IT" sz="2000" dirty="0" smtClean="0"/>
              <a:t>Per internet:</a:t>
            </a:r>
          </a:p>
          <a:p>
            <a:pPr lvl="2" algn="just">
              <a:buFont typeface="Wingdings" charset="2"/>
              <a:buChar char=""/>
            </a:pPr>
            <a:r>
              <a:rPr lang="it-IT" sz="2000" dirty="0" smtClean="0"/>
              <a:t>Individuazione di siti internet dal contenuto illecito, tracciamento on-line di indirizzi IP, analisi di materiali scambiati con file-sharing, analisi di sistemi di messaggistica on-line.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457200"/>
            <a:ext cx="8305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SzPct val="100000"/>
              <a:buFont typeface="Wingdings" charset="2"/>
              <a:buChar char=""/>
            </a:pPr>
            <a:r>
              <a:rPr lang="it-IT" sz="2400" dirty="0" smtClean="0"/>
              <a:t>In Italia si tratta di una disciplina relativamente giovane, ma nei paesi anglosassoni ha ormai una lunga tradizione.</a:t>
            </a:r>
          </a:p>
          <a:p>
            <a:pPr algn="just">
              <a:buSzPct val="100000"/>
              <a:buFont typeface="Wingdings" charset="2"/>
              <a:buChar char=""/>
            </a:pPr>
            <a:endParaRPr lang="it-IT" sz="2400" dirty="0" smtClean="0"/>
          </a:p>
          <a:p>
            <a:pPr algn="just">
              <a:buSzPct val="100000"/>
              <a:buFont typeface="Wingdings" charset="2"/>
              <a:buChar char=""/>
            </a:pPr>
            <a:r>
              <a:rPr lang="it-IT" sz="2400" dirty="0" smtClean="0"/>
              <a:t>Sia I Carabinieri che la Polizia di Stato hanno i loro reparti specializzati nel dare supporto scientifico alle operazioni di polizia giudiziaria.</a:t>
            </a:r>
            <a:endParaRPr lang="it-IT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" y="2765524"/>
            <a:ext cx="3987800" cy="38481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3200400"/>
            <a:ext cx="3949700" cy="2806700"/>
          </a:xfrm>
          <a:prstGeom prst="rect">
            <a:avLst/>
          </a:prstGeom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28600"/>
            <a:ext cx="8458200" cy="5632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400" dirty="0" smtClean="0"/>
              <a:t>Un’altra tecnica moderna che è diventata quasi un modo di dire è il riconoscimento tramite analisi del DNA. In termini anglosassoni: DNA </a:t>
            </a:r>
            <a:r>
              <a:rPr lang="it-IT" sz="2400" dirty="0" err="1" smtClean="0"/>
              <a:t>fingerprinting</a:t>
            </a:r>
            <a:r>
              <a:rPr lang="it-IT" sz="2400" dirty="0" smtClean="0"/>
              <a:t>.</a:t>
            </a:r>
          </a:p>
          <a:p>
            <a:pPr algn="just">
              <a:buFont typeface="Wingdings" charset="2"/>
              <a:buChar char=""/>
            </a:pPr>
            <a:endParaRPr lang="it-IT" sz="2400" dirty="0"/>
          </a:p>
          <a:p>
            <a:pPr algn="just">
              <a:buFont typeface="Wingdings" charset="2"/>
              <a:buChar char=""/>
            </a:pPr>
            <a:r>
              <a:rPr lang="it-IT" sz="2400" dirty="0" smtClean="0"/>
              <a:t>La tecnica si basa sul fatto che la molecola del DNA possiede caratteristiche che   consentono di differenziare  i diversi individui.</a:t>
            </a:r>
          </a:p>
          <a:p>
            <a:pPr algn="just">
              <a:buFont typeface="Wingdings" charset="2"/>
              <a:buChar char=""/>
            </a:pPr>
            <a:endParaRPr lang="it-IT" sz="2400" dirty="0"/>
          </a:p>
          <a:p>
            <a:pPr algn="just">
              <a:buFont typeface="Wingdings" charset="2"/>
              <a:buChar char=""/>
            </a:pPr>
            <a:r>
              <a:rPr lang="it-IT" sz="2400" dirty="0" smtClean="0"/>
              <a:t>Queste differenze vengono utilizzate per studi che trovano  sviluppo in diversi ambiti: forense, medico, evoluzionistico ecc.</a:t>
            </a:r>
          </a:p>
          <a:p>
            <a:pPr algn="just">
              <a:buFont typeface="Wingdings" charset="2"/>
              <a:buChar char=""/>
            </a:pPr>
            <a:endParaRPr lang="it-IT" sz="2400" dirty="0"/>
          </a:p>
          <a:p>
            <a:pPr algn="just">
              <a:buFont typeface="Wingdings" charset="2"/>
              <a:buChar char=""/>
            </a:pPr>
            <a:r>
              <a:rPr lang="it-IT" sz="2400" dirty="0" smtClean="0"/>
              <a:t>In campo forense la tecnica del DNA </a:t>
            </a:r>
            <a:r>
              <a:rPr lang="it-IT" sz="2400" dirty="0" err="1" smtClean="0"/>
              <a:t>fingerprinting</a:t>
            </a:r>
            <a:r>
              <a:rPr lang="it-IT" sz="2400" dirty="0" smtClean="0"/>
              <a:t> vede chiaramente utilizzo immediato nelle indagini della polizia scientifica.</a:t>
            </a:r>
          </a:p>
          <a:p>
            <a:pPr algn="just">
              <a:buFont typeface="Wingdings" charset="2"/>
              <a:buChar char=""/>
            </a:pPr>
            <a:endParaRPr lang="it-IT" sz="2400" dirty="0"/>
          </a:p>
        </p:txBody>
      </p:sp>
      <p:pic>
        <p:nvPicPr>
          <p:cNvPr id="3" name="Picture 11" descr="\\Charly\docenti\napoli\PresentazioneDNA\nsf-holmes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5182253"/>
            <a:ext cx="1013949" cy="1357313"/>
          </a:xfrm>
          <a:prstGeom prst="rect">
            <a:avLst/>
          </a:prstGeom>
          <a:noFill/>
        </p:spPr>
      </p:pic>
      <p:pic>
        <p:nvPicPr>
          <p:cNvPr id="4" name="Picture 11" descr="\\Charly\docenti\napoli\PresentazioneDNA\nsf-holmes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6200" y="5182253"/>
            <a:ext cx="1013949" cy="1357313"/>
          </a:xfrm>
          <a:prstGeom prst="rect">
            <a:avLst/>
          </a:prstGeom>
          <a:noFill/>
        </p:spPr>
      </p:pic>
      <p:pic>
        <p:nvPicPr>
          <p:cNvPr id="5" name="Picture 11" descr="\\Charly\docenti\napoli\PresentazioneDNA\nsf-holmes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5182253"/>
            <a:ext cx="1013949" cy="1357313"/>
          </a:xfrm>
          <a:prstGeom prst="rect">
            <a:avLst/>
          </a:prstGeom>
          <a:noFill/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4800" y="152400"/>
            <a:ext cx="5257800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400" dirty="0" smtClean="0"/>
              <a:t>Che cosa è il DNA?</a:t>
            </a:r>
          </a:p>
          <a:p>
            <a:pPr algn="just">
              <a:buFont typeface="Wingdings" charset="2"/>
              <a:buChar char=""/>
            </a:pPr>
            <a:endParaRPr lang="it-IT" sz="2400" dirty="0" smtClean="0"/>
          </a:p>
          <a:p>
            <a:pPr algn="just">
              <a:buFont typeface="Wingdings" charset="2"/>
              <a:buChar char=""/>
            </a:pPr>
            <a:r>
              <a:rPr lang="it-IT" sz="2000" dirty="0" smtClean="0"/>
              <a:t>L'acido desossiribonucleico o deossiribonucleico (DNA) è un acido nucleico che contiene le informazioni genetiche necessarie alla biosintesi di RNA e proteine, molecole indispensabili per lo sviluppo ed il corretto funzionamento della maggior parte degli organismi viventi.</a:t>
            </a:r>
          </a:p>
          <a:p>
            <a:pPr algn="just">
              <a:buFont typeface="Wingdings" charset="2"/>
              <a:buChar char=""/>
            </a:pPr>
            <a:endParaRPr lang="it-IT" sz="2000" dirty="0" smtClean="0"/>
          </a:p>
          <a:p>
            <a:pPr algn="just">
              <a:buFont typeface="Wingdings" charset="2"/>
              <a:buChar char=""/>
            </a:pPr>
            <a:r>
              <a:rPr lang="it-IT" sz="2000" dirty="0" smtClean="0"/>
              <a:t>Dal punto di vista chimico, il DNA è un polimero organico costituito da </a:t>
            </a:r>
            <a:r>
              <a:rPr lang="it-IT" sz="2000" dirty="0" err="1" smtClean="0"/>
              <a:t>monomeri</a:t>
            </a:r>
            <a:r>
              <a:rPr lang="it-IT" sz="2000" dirty="0" smtClean="0"/>
              <a:t> chiamati nucleotidi. Tutti i nucleotidi sono costituiti da tre componenti fondamentali: un gruppo fosfato, il deossiribosio (zucchero </a:t>
            </a:r>
            <a:r>
              <a:rPr lang="it-IT" sz="2000" dirty="0" err="1" smtClean="0"/>
              <a:t>pentoso</a:t>
            </a:r>
            <a:r>
              <a:rPr lang="it-IT" sz="2000" dirty="0" smtClean="0"/>
              <a:t>) e una base azotata che si lega al deossiribosio con legame </a:t>
            </a:r>
            <a:r>
              <a:rPr lang="it-IT" sz="2000" dirty="0" err="1" smtClean="0"/>
              <a:t>N-glicosidico</a:t>
            </a:r>
            <a:r>
              <a:rPr lang="it-IT" sz="2000" dirty="0" smtClean="0"/>
              <a:t>. Quattro sono le basi azotate che possono essere utilizzate nella formazione dei nucleotidi da incorporare nella molecola di DNA: adenina, guanina, citosina e timina.</a:t>
            </a:r>
            <a:endParaRPr lang="it-IT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5848350" y="438150"/>
            <a:ext cx="2381250" cy="5962650"/>
          </a:xfrm>
          <a:prstGeom prst="rect">
            <a:avLst/>
          </a:prstGeom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hromosom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533400"/>
            <a:ext cx="51816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28600" y="1066800"/>
            <a:ext cx="2971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dirty="0" smtClean="0"/>
              <a:t>Il DNA è il costituente dei cromosomi che risiedono nel nucleo delle cellule.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84582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000" dirty="0" smtClean="0"/>
              <a:t>La tecnica per confrontare due sequenze di DNA, e quindi riconoscerle come uguali o meno, è ormai relativamente standardizzata.</a:t>
            </a:r>
          </a:p>
          <a:p>
            <a:pPr algn="just">
              <a:buFont typeface="Wingdings" charset="2"/>
              <a:buChar char=""/>
            </a:pPr>
            <a:endParaRPr lang="it-IT" sz="2000" dirty="0" smtClean="0"/>
          </a:p>
          <a:p>
            <a:pPr algn="just">
              <a:buFont typeface="Wingdings" charset="2"/>
              <a:buChar char=""/>
            </a:pPr>
            <a:r>
              <a:rPr lang="it-IT" sz="2000" dirty="0" smtClean="0"/>
              <a:t>Sintetizzando al massimo, ci sono alcune fasi fondamentali:</a:t>
            </a:r>
          </a:p>
          <a:p>
            <a:pPr algn="just">
              <a:buFont typeface="Wingdings" charset="2"/>
              <a:buChar char=""/>
            </a:pPr>
            <a:endParaRPr lang="it-IT" sz="2000" dirty="0" smtClean="0"/>
          </a:p>
          <a:p>
            <a:pPr marL="914400" lvl="1" indent="-457200" algn="just">
              <a:buFont typeface="+mj-lt"/>
              <a:buAutoNum type="arabicPeriod"/>
            </a:pPr>
            <a:r>
              <a:rPr lang="it-IT" sz="2000" dirty="0" smtClean="0"/>
              <a:t>Isolamento del DNA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it-IT" sz="2000" dirty="0" smtClean="0"/>
              <a:t>Digestione, dimensionamento e ordinamento 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it-IT" sz="2000" dirty="0" smtClean="0"/>
              <a:t>Colorazione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it-IT" sz="2000" dirty="0" smtClean="0"/>
              <a:t>Definizione dell’impronta</a:t>
            </a:r>
            <a:endParaRPr lang="it-IT" sz="2000" dirty="0"/>
          </a:p>
        </p:txBody>
      </p:sp>
      <p:pic>
        <p:nvPicPr>
          <p:cNvPr id="3" name="Picture 4" descr="D:\eric's file\biology\untitled5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5029200"/>
            <a:ext cx="2286000" cy="1635125"/>
          </a:xfrm>
          <a:prstGeom prst="rect">
            <a:avLst/>
          </a:prstGeom>
          <a:noFill/>
        </p:spPr>
      </p:pic>
      <p:pic>
        <p:nvPicPr>
          <p:cNvPr id="4" name="Picture 4" descr="D:\eric's file\biology\gal_sci_dna_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3540125"/>
            <a:ext cx="2103438" cy="3124200"/>
          </a:xfrm>
          <a:prstGeom prst="rect">
            <a:avLst/>
          </a:prstGeom>
          <a:noFill/>
        </p:spPr>
      </p:pic>
      <p:pic>
        <p:nvPicPr>
          <p:cNvPr id="5" name="Picture 5" descr="D:\eric's file\biology\233resul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4810125"/>
            <a:ext cx="2209800" cy="18542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:\eric's file\biology\electr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57700" y="3806729"/>
            <a:ext cx="3429000" cy="2683616"/>
          </a:xfrm>
          <a:prstGeom prst="rect">
            <a:avLst/>
          </a:prstGeom>
          <a:noFill/>
        </p:spPr>
      </p:pic>
      <p:pic>
        <p:nvPicPr>
          <p:cNvPr id="3" name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342638"/>
            <a:ext cx="5219700" cy="2895861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1981200"/>
            <a:ext cx="3230562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04800" y="533400"/>
            <a:ext cx="3048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/>
              <a:t>Le “impronte”!</a:t>
            </a:r>
            <a:endParaRPr lang="it-IT" sz="2800" b="1" dirty="0"/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228600"/>
            <a:ext cx="8610600" cy="6001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400" dirty="0" smtClean="0"/>
              <a:t>Chi di noi non ha mai sentito parlare del “guanto di paraffina”?</a:t>
            </a:r>
          </a:p>
          <a:p>
            <a:pPr algn="just">
              <a:buFont typeface="Wingdings" charset="2"/>
              <a:buChar char=""/>
            </a:pPr>
            <a:endParaRPr lang="it-IT" sz="2400" dirty="0" smtClean="0"/>
          </a:p>
          <a:p>
            <a:pPr algn="just">
              <a:buFont typeface="Wingdings" charset="2"/>
              <a:buChar char=""/>
            </a:pPr>
            <a:r>
              <a:rPr lang="it-IT" sz="2400" dirty="0" smtClean="0"/>
              <a:t>Si trattava di una tecnica per determinare se un individuo avesse, nelle poche ore precedenti l’analisi, sparato con un’arma da fuoco.</a:t>
            </a:r>
          </a:p>
          <a:p>
            <a:pPr algn="just">
              <a:buFont typeface="Wingdings" charset="2"/>
              <a:buChar char=""/>
            </a:pPr>
            <a:endParaRPr lang="it-IT" sz="2400" dirty="0" smtClean="0"/>
          </a:p>
          <a:p>
            <a:pPr algn="just">
              <a:buFont typeface="Wingdings" charset="2"/>
              <a:buChar char=""/>
            </a:pPr>
            <a:r>
              <a:rPr lang="it-IT" sz="2400" dirty="0" smtClean="0"/>
              <a:t>Oggigiorno si compiono ancora questo genere di analisi, ma con tecniche ben più sofisticate ed affidabili.</a:t>
            </a:r>
          </a:p>
          <a:p>
            <a:pPr algn="just">
              <a:buFont typeface="Wingdings" charset="2"/>
              <a:buChar char=""/>
            </a:pPr>
            <a:endParaRPr lang="it-IT" sz="2400" dirty="0" smtClean="0"/>
          </a:p>
          <a:p>
            <a:pPr algn="just">
              <a:buFont typeface="Wingdings" charset="2"/>
              <a:buChar char=""/>
            </a:pPr>
            <a:r>
              <a:rPr lang="it-IT" sz="2400" dirty="0" smtClean="0"/>
              <a:t>Il tutto consiste nel cercare sugli abiti, la pelle, i capelli, ecc. del sospettato tracce dei residui della detonazione legata all’esplosione di colpi d’arma da fuoco, e richiede due passaggi:</a:t>
            </a:r>
          </a:p>
          <a:p>
            <a:pPr marL="914400" lvl="1" indent="-457200" algn="just">
              <a:buFont typeface="+mj-lt"/>
              <a:buAutoNum type="arabicPeriod"/>
            </a:pPr>
            <a:endParaRPr lang="it-IT" sz="2400" dirty="0" smtClean="0"/>
          </a:p>
          <a:p>
            <a:pPr marL="914400" lvl="1" indent="-457200" algn="just">
              <a:buFont typeface="+mj-lt"/>
              <a:buAutoNum type="arabicPeriod"/>
            </a:pPr>
            <a:r>
              <a:rPr lang="it-IT" sz="2400" dirty="0" smtClean="0"/>
              <a:t>Prelievo di campioni.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it-IT" sz="2400" dirty="0" smtClean="0"/>
              <a:t>Ricerca tramite microscopia elettronica dei residui stessi.</a:t>
            </a:r>
            <a:endParaRPr lang="it-IT" sz="2400" dirty="0"/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304800"/>
            <a:ext cx="8534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400" dirty="0" smtClean="0"/>
              <a:t>Tutto, essenzialmente, consiste nell’identificare nei campioni la presenza di sferule di piombo, antimonio e bario.</a:t>
            </a:r>
          </a:p>
          <a:p>
            <a:pPr algn="just">
              <a:buFont typeface="Wingdings" charset="2"/>
              <a:buChar char=""/>
            </a:pPr>
            <a:endParaRPr lang="it-IT" sz="2400" dirty="0" smtClean="0"/>
          </a:p>
          <a:p>
            <a:pPr algn="just">
              <a:buFont typeface="Wingdings" charset="2"/>
              <a:buChar char=""/>
            </a:pPr>
            <a:r>
              <a:rPr lang="it-IT" sz="2400" dirty="0" smtClean="0"/>
              <a:t>Si tratta, infatti, di una caratteristica specifica delle esplosioni di arma da fuoco.</a:t>
            </a:r>
            <a:endParaRPr lang="it-IT" dirty="0"/>
          </a:p>
        </p:txBody>
      </p:sp>
      <p:grpSp>
        <p:nvGrpSpPr>
          <p:cNvPr id="3" name="Group 32"/>
          <p:cNvGrpSpPr>
            <a:grpSpLocks/>
          </p:cNvGrpSpPr>
          <p:nvPr/>
        </p:nvGrpSpPr>
        <p:grpSpPr bwMode="auto">
          <a:xfrm>
            <a:off x="4918075" y="3227388"/>
            <a:ext cx="4191000" cy="1611313"/>
            <a:chOff x="2236" y="1145"/>
            <a:chExt cx="2640" cy="1015"/>
          </a:xfrm>
        </p:grpSpPr>
        <p:pic>
          <p:nvPicPr>
            <p:cNvPr id="4" name="Picture 11" descr="Stub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424" y="1208"/>
              <a:ext cx="1452" cy="952"/>
            </a:xfrm>
            <a:prstGeom prst="rect">
              <a:avLst/>
            </a:prstGeom>
            <a:noFill/>
          </p:spPr>
        </p:pic>
        <p:sp>
          <p:nvSpPr>
            <p:cNvPr id="5" name="Text Box 12"/>
            <p:cNvSpPr txBox="1">
              <a:spLocks noChangeArrowheads="1"/>
            </p:cNvSpPr>
            <p:nvPr/>
          </p:nvSpPr>
          <p:spPr bwMode="auto">
            <a:xfrm>
              <a:off x="2236" y="1145"/>
              <a:ext cx="111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it-IT" sz="1800" dirty="0">
                  <a:solidFill>
                    <a:srgbClr val="000000"/>
                  </a:solidFill>
                </a:rPr>
                <a:t>Guanti in lattice</a:t>
              </a:r>
            </a:p>
          </p:txBody>
        </p:sp>
      </p:grpSp>
      <p:grpSp>
        <p:nvGrpSpPr>
          <p:cNvPr id="6" name="Group 35"/>
          <p:cNvGrpSpPr>
            <a:grpSpLocks/>
          </p:cNvGrpSpPr>
          <p:nvPr/>
        </p:nvGrpSpPr>
        <p:grpSpPr bwMode="auto">
          <a:xfrm>
            <a:off x="4038600" y="2030415"/>
            <a:ext cx="5070475" cy="1011238"/>
            <a:chOff x="2458" y="3158"/>
            <a:chExt cx="3194" cy="637"/>
          </a:xfrm>
        </p:grpSpPr>
        <p:pic>
          <p:nvPicPr>
            <p:cNvPr id="7" name="Picture 13" descr="Stub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470" y="3158"/>
              <a:ext cx="2182" cy="637"/>
            </a:xfrm>
            <a:prstGeom prst="rect">
              <a:avLst/>
            </a:prstGeom>
            <a:noFill/>
          </p:spPr>
        </p:pic>
        <p:sp>
          <p:nvSpPr>
            <p:cNvPr id="8" name="Text Box 14"/>
            <p:cNvSpPr txBox="1">
              <a:spLocks noChangeArrowheads="1"/>
            </p:cNvSpPr>
            <p:nvPr/>
          </p:nvSpPr>
          <p:spPr bwMode="auto">
            <a:xfrm>
              <a:off x="2458" y="3176"/>
              <a:ext cx="87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it-IT" sz="1800" dirty="0">
                  <a:solidFill>
                    <a:srgbClr val="000000"/>
                  </a:solidFill>
                </a:rPr>
                <a:t>Busta vuota</a:t>
              </a:r>
            </a:p>
          </p:txBody>
        </p:sp>
      </p:grpSp>
      <p:grpSp>
        <p:nvGrpSpPr>
          <p:cNvPr id="9" name="Group 34"/>
          <p:cNvGrpSpPr>
            <a:grpSpLocks/>
          </p:cNvGrpSpPr>
          <p:nvPr/>
        </p:nvGrpSpPr>
        <p:grpSpPr bwMode="auto">
          <a:xfrm>
            <a:off x="5640388" y="4646613"/>
            <a:ext cx="3468688" cy="1938338"/>
            <a:chOff x="3462" y="1839"/>
            <a:chExt cx="2185" cy="1221"/>
          </a:xfrm>
        </p:grpSpPr>
        <p:pic>
          <p:nvPicPr>
            <p:cNvPr id="10" name="Picture 18" descr="Stub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195" y="2160"/>
              <a:ext cx="1452" cy="900"/>
            </a:xfrm>
            <a:prstGeom prst="rect">
              <a:avLst/>
            </a:prstGeom>
            <a:noFill/>
          </p:spPr>
        </p:pic>
        <p:sp>
          <p:nvSpPr>
            <p:cNvPr id="11" name="Text Box 19"/>
            <p:cNvSpPr txBox="1">
              <a:spLocks noChangeArrowheads="1"/>
            </p:cNvSpPr>
            <p:nvPr/>
          </p:nvSpPr>
          <p:spPr bwMode="auto">
            <a:xfrm>
              <a:off x="3462" y="1839"/>
              <a:ext cx="69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it-IT" sz="1800" dirty="0">
                  <a:solidFill>
                    <a:srgbClr val="000000"/>
                  </a:solidFill>
                </a:rPr>
                <a:t>N. </a:t>
              </a:r>
              <a:r>
                <a:rPr lang="it-IT" sz="1800" dirty="0" err="1">
                  <a:solidFill>
                    <a:srgbClr val="000000"/>
                  </a:solidFill>
                </a:rPr>
                <a:t>2</a:t>
              </a:r>
              <a:r>
                <a:rPr lang="it-IT" sz="1800" dirty="0">
                  <a:solidFill>
                    <a:srgbClr val="000000"/>
                  </a:solidFill>
                </a:rPr>
                <a:t> </a:t>
              </a:r>
              <a:r>
                <a:rPr lang="it-IT" sz="1800" dirty="0" err="1">
                  <a:solidFill>
                    <a:srgbClr val="000000"/>
                  </a:solidFill>
                </a:rPr>
                <a:t>stub</a:t>
              </a:r>
              <a:endParaRPr lang="it-IT" sz="1800" dirty="0">
                <a:solidFill>
                  <a:srgbClr val="000000"/>
                </a:solidFill>
              </a:endParaRPr>
            </a:p>
          </p:txBody>
        </p:sp>
      </p:grpSp>
      <p:pic>
        <p:nvPicPr>
          <p:cNvPr id="12" name="Picture 24" descr="Stub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2536825"/>
            <a:ext cx="3455987" cy="2476500"/>
          </a:xfrm>
          <a:prstGeom prst="rect">
            <a:avLst/>
          </a:prstGeom>
          <a:noFill/>
        </p:spPr>
      </p:pic>
      <p:pic>
        <p:nvPicPr>
          <p:cNvPr id="13" name="Picture 25" descr="Stub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5200" y="5227638"/>
            <a:ext cx="2298700" cy="1474788"/>
          </a:xfrm>
          <a:prstGeom prst="rect">
            <a:avLst/>
          </a:prstGeom>
          <a:noFill/>
        </p:spPr>
      </p:pic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1027113" y="2852738"/>
            <a:ext cx="2032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it-IT" sz="1800" b="1" dirty="0">
                <a:solidFill>
                  <a:srgbClr val="FF0000"/>
                </a:solidFill>
              </a:rPr>
              <a:t>Confezione integra</a:t>
            </a:r>
          </a:p>
        </p:txBody>
      </p:sp>
      <p:cxnSp>
        <p:nvCxnSpPr>
          <p:cNvPr id="15" name="AutoShape 29"/>
          <p:cNvCxnSpPr>
            <a:cxnSpLocks noChangeShapeType="1"/>
          </p:cNvCxnSpPr>
          <p:nvPr/>
        </p:nvCxnSpPr>
        <p:spPr bwMode="auto">
          <a:xfrm>
            <a:off x="3635375" y="3227388"/>
            <a:ext cx="3168650" cy="855662"/>
          </a:xfrm>
          <a:prstGeom prst="straightConnector1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</p:spPr>
      </p:cxnSp>
      <p:cxnSp>
        <p:nvCxnSpPr>
          <p:cNvPr id="16" name="AutoShape 33"/>
          <p:cNvCxnSpPr>
            <a:cxnSpLocks noChangeShapeType="1"/>
          </p:cNvCxnSpPr>
          <p:nvPr/>
        </p:nvCxnSpPr>
        <p:spPr bwMode="auto">
          <a:xfrm>
            <a:off x="3635375" y="3227388"/>
            <a:ext cx="3168650" cy="2643187"/>
          </a:xfrm>
          <a:prstGeom prst="straightConnector1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</p:spPr>
      </p:cxnSp>
      <p:cxnSp>
        <p:nvCxnSpPr>
          <p:cNvPr id="17" name="AutoShape 36"/>
          <p:cNvCxnSpPr>
            <a:cxnSpLocks noChangeShapeType="1"/>
          </p:cNvCxnSpPr>
          <p:nvPr/>
        </p:nvCxnSpPr>
        <p:spPr bwMode="auto">
          <a:xfrm flipV="1">
            <a:off x="3635375" y="2536825"/>
            <a:ext cx="2009775" cy="690563"/>
          </a:xfrm>
          <a:prstGeom prst="straightConnector1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  <a:effectLst/>
        </p:spPr>
      </p:cxnSp>
      <p:sp>
        <p:nvSpPr>
          <p:cNvPr id="18" name="Text Box 37"/>
          <p:cNvSpPr txBox="1">
            <a:spLocks noChangeArrowheads="1"/>
          </p:cNvSpPr>
          <p:nvPr/>
        </p:nvSpPr>
        <p:spPr bwMode="auto">
          <a:xfrm>
            <a:off x="76200" y="5870575"/>
            <a:ext cx="3352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r>
              <a:rPr lang="it-IT" sz="1800" dirty="0" err="1"/>
              <a:t>Stub</a:t>
            </a:r>
            <a:r>
              <a:rPr lang="it-IT" sz="1800" dirty="0"/>
              <a:t> vista laterale e in apertura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400" dirty="0" smtClean="0"/>
              <a:t>Di fatto, quando si spara, si viene inondati dai residui della detonazione.</a:t>
            </a:r>
            <a:endParaRPr lang="it-IT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451" y="1592997"/>
            <a:ext cx="4633949" cy="2870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592997"/>
            <a:ext cx="3860800" cy="2870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800" y="4610100"/>
            <a:ext cx="6007100" cy="2095500"/>
          </a:xfrm>
          <a:prstGeom prst="rect">
            <a:avLst/>
          </a:prstGeom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28600"/>
            <a:ext cx="84582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400" dirty="0" smtClean="0"/>
              <a:t>Ad onor del vero ci sarebbero anche molti altri settori degni di nota delle science fisiche applicate alle tecniche d’indagine.</a:t>
            </a:r>
          </a:p>
          <a:p>
            <a:pPr algn="just">
              <a:buFont typeface="Wingdings" charset="2"/>
              <a:buChar char=""/>
            </a:pPr>
            <a:endParaRPr lang="it-IT" sz="2400" dirty="0" smtClean="0"/>
          </a:p>
          <a:p>
            <a:pPr algn="just">
              <a:buFont typeface="Wingdings" charset="2"/>
              <a:buChar char=""/>
            </a:pPr>
            <a:r>
              <a:rPr lang="it-IT" sz="2400" dirty="0" smtClean="0"/>
              <a:t>Per esempio </a:t>
            </a:r>
            <a:r>
              <a:rPr lang="it-IT" sz="2400" i="1" dirty="0" smtClean="0"/>
              <a:t>balistica</a:t>
            </a:r>
            <a:r>
              <a:rPr lang="it-IT" sz="2400" dirty="0" smtClean="0"/>
              <a:t>,</a:t>
            </a:r>
            <a:r>
              <a:rPr lang="it-IT" sz="2400" i="1" dirty="0" smtClean="0"/>
              <a:t>fonica e grafica</a:t>
            </a:r>
            <a:r>
              <a:rPr lang="it-IT" sz="2400" dirty="0" smtClean="0"/>
              <a:t>,</a:t>
            </a:r>
            <a:r>
              <a:rPr lang="it-IT" sz="2400" i="1" dirty="0" smtClean="0"/>
              <a:t>scienze dei materiali</a:t>
            </a:r>
            <a:r>
              <a:rPr lang="it-IT" sz="2400" dirty="0" smtClean="0"/>
              <a:t>,ecc.</a:t>
            </a:r>
          </a:p>
          <a:p>
            <a:pPr algn="just">
              <a:buFont typeface="Wingdings" charset="2"/>
              <a:buChar char=""/>
            </a:pPr>
            <a:endParaRPr lang="it-IT" sz="2400" dirty="0" smtClean="0"/>
          </a:p>
          <a:p>
            <a:pPr algn="just">
              <a:buFont typeface="Wingdings" charset="2"/>
              <a:buChar char=""/>
            </a:pPr>
            <a:r>
              <a:rPr lang="it-IT" sz="2400" dirty="0" smtClean="0"/>
              <a:t>Un tema interessante è quello degli indici biometrici:  </a:t>
            </a:r>
            <a:endParaRPr lang="it-IT" sz="24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 r="4991"/>
          <a:stretch>
            <a:fillRect/>
          </a:stretch>
        </p:blipFill>
        <p:spPr bwMode="auto">
          <a:xfrm>
            <a:off x="4777352" y="2549525"/>
            <a:ext cx="3909448" cy="40798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838200" y="2819400"/>
            <a:ext cx="3454792" cy="34163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l">
              <a:buFont typeface="Wingdings" charset="2"/>
              <a:buChar char=""/>
            </a:pPr>
            <a:r>
              <a:rPr lang="it-IT" sz="2400" b="1" dirty="0">
                <a:solidFill>
                  <a:schemeClr val="accent2"/>
                </a:solidFill>
              </a:rPr>
              <a:t> </a:t>
            </a:r>
            <a:r>
              <a:rPr lang="it-IT" sz="2400" dirty="0">
                <a:solidFill>
                  <a:srgbClr val="000000"/>
                </a:solidFill>
              </a:rPr>
              <a:t>Termografia del volto</a:t>
            </a:r>
          </a:p>
          <a:p>
            <a:pPr algn="l">
              <a:buFont typeface="Wingdings" charset="2"/>
              <a:buChar char=""/>
            </a:pPr>
            <a:endParaRPr lang="it-IT" sz="2400" dirty="0">
              <a:solidFill>
                <a:srgbClr val="000000"/>
              </a:solidFill>
            </a:endParaRPr>
          </a:p>
          <a:p>
            <a:pPr algn="l">
              <a:buFont typeface="Wingdings" charset="2"/>
              <a:buChar char=""/>
            </a:pPr>
            <a:r>
              <a:rPr lang="it-IT" sz="2400" dirty="0">
                <a:solidFill>
                  <a:srgbClr val="000000"/>
                </a:solidFill>
              </a:rPr>
              <a:t> Iride</a:t>
            </a:r>
          </a:p>
          <a:p>
            <a:pPr algn="l">
              <a:buFont typeface="Wingdings" charset="2"/>
              <a:buChar char=""/>
            </a:pPr>
            <a:endParaRPr lang="it-IT" sz="2400" dirty="0">
              <a:solidFill>
                <a:srgbClr val="000000"/>
              </a:solidFill>
            </a:endParaRPr>
          </a:p>
          <a:p>
            <a:pPr algn="l">
              <a:buFont typeface="Wingdings" charset="2"/>
              <a:buChar char=""/>
            </a:pPr>
            <a:endParaRPr lang="it-IT" sz="2400" dirty="0">
              <a:solidFill>
                <a:srgbClr val="000000"/>
              </a:solidFill>
            </a:endParaRPr>
          </a:p>
          <a:p>
            <a:pPr algn="l">
              <a:buFont typeface="Wingdings" charset="2"/>
              <a:buChar char=""/>
            </a:pPr>
            <a:endParaRPr lang="it-IT" sz="2400" dirty="0">
              <a:solidFill>
                <a:srgbClr val="000000"/>
              </a:solidFill>
            </a:endParaRPr>
          </a:p>
          <a:p>
            <a:pPr algn="l">
              <a:buFont typeface="Wingdings" charset="2"/>
              <a:buChar char=""/>
            </a:pPr>
            <a:r>
              <a:rPr lang="it-IT" sz="2400" dirty="0">
                <a:solidFill>
                  <a:srgbClr val="000000"/>
                </a:solidFill>
              </a:rPr>
              <a:t> Retina</a:t>
            </a:r>
          </a:p>
          <a:p>
            <a:pPr algn="l">
              <a:buFont typeface="Wingdings" charset="2"/>
              <a:buChar char=""/>
            </a:pPr>
            <a:endParaRPr lang="it-IT" sz="2400" dirty="0">
              <a:solidFill>
                <a:srgbClr val="000000"/>
              </a:solidFill>
            </a:endParaRPr>
          </a:p>
          <a:p>
            <a:pPr algn="l">
              <a:buFont typeface="Wingdings" charset="2"/>
              <a:buChar char=""/>
            </a:pPr>
            <a:r>
              <a:rPr lang="it-IT" sz="2400" dirty="0">
                <a:solidFill>
                  <a:srgbClr val="000000"/>
                </a:solidFill>
              </a:rPr>
              <a:t> Voce</a:t>
            </a:r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228600"/>
            <a:ext cx="853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400" dirty="0" smtClean="0"/>
              <a:t>Il problema degli indici biometrici è la loro possibile variabilità nel tempo.</a:t>
            </a:r>
            <a:endParaRPr lang="it-IT" sz="2400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8500" y="2171700"/>
            <a:ext cx="3327400" cy="3886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</p:pic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135063" y="2628900"/>
            <a:ext cx="3221037" cy="3048000"/>
            <a:chOff x="1043" y="1728"/>
            <a:chExt cx="2029" cy="1920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>
              <a:off x="2592" y="1728"/>
              <a:ext cx="480" cy="384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tx1"/>
            </a:solidFill>
            <a:ln w="12700" cap="sq">
              <a:solidFill>
                <a:schemeClr val="accent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1536" y="1728"/>
              <a:ext cx="1021" cy="36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it-IT" sz="3200" b="1" dirty="0">
                  <a:solidFill>
                    <a:srgbClr val="000000"/>
                  </a:solidFill>
                </a:rPr>
                <a:t>FIRMA</a:t>
              </a:r>
            </a:p>
          </p:txBody>
        </p:sp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>
              <a:off x="2592" y="2496"/>
              <a:ext cx="480" cy="384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tx1"/>
            </a:solidFill>
            <a:ln w="12700" cap="sq">
              <a:solidFill>
                <a:schemeClr val="accent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536" y="2496"/>
              <a:ext cx="1033" cy="36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it-IT" sz="3200" b="1" dirty="0">
                  <a:solidFill>
                    <a:srgbClr val="000000"/>
                  </a:solidFill>
                </a:rPr>
                <a:t>VOLTO</a:t>
              </a:r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>
              <a:off x="2592" y="3264"/>
              <a:ext cx="480" cy="384"/>
            </a:xfrm>
            <a:custGeom>
              <a:avLst/>
              <a:gdLst>
                <a:gd name="G0" fmla="+- 16200 0 0"/>
                <a:gd name="G1" fmla="+- 5400 0 0"/>
                <a:gd name="G2" fmla="+- 21600 0 5400"/>
                <a:gd name="G3" fmla="+- 10800 0 5400"/>
                <a:gd name="G4" fmla="+- 21600 0 16200"/>
                <a:gd name="G5" fmla="*/ G4 G3 10800"/>
                <a:gd name="G6" fmla="+- 21600 0 G5"/>
                <a:gd name="T0" fmla="*/ 16200 w 21600"/>
                <a:gd name="T1" fmla="*/ 0 h 21600"/>
                <a:gd name="T2" fmla="*/ 0 w 21600"/>
                <a:gd name="T3" fmla="*/ 10800 h 21600"/>
                <a:gd name="T4" fmla="*/ 162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6200" y="0"/>
                  </a:moveTo>
                  <a:lnTo>
                    <a:pt x="16200" y="5400"/>
                  </a:lnTo>
                  <a:lnTo>
                    <a:pt x="3375" y="5400"/>
                  </a:lnTo>
                  <a:lnTo>
                    <a:pt x="3375" y="16200"/>
                  </a:lnTo>
                  <a:lnTo>
                    <a:pt x="16200" y="16200"/>
                  </a:lnTo>
                  <a:lnTo>
                    <a:pt x="162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400"/>
                  </a:moveTo>
                  <a:lnTo>
                    <a:pt x="1350" y="16200"/>
                  </a:lnTo>
                  <a:lnTo>
                    <a:pt x="2700" y="16200"/>
                  </a:lnTo>
                  <a:lnTo>
                    <a:pt x="2700" y="5400"/>
                  </a:lnTo>
                  <a:close/>
                </a:path>
                <a:path w="21600" h="21600">
                  <a:moveTo>
                    <a:pt x="0" y="5400"/>
                  </a:moveTo>
                  <a:lnTo>
                    <a:pt x="0" y="16200"/>
                  </a:lnTo>
                  <a:lnTo>
                    <a:pt x="675" y="16200"/>
                  </a:lnTo>
                  <a:lnTo>
                    <a:pt x="675" y="5400"/>
                  </a:lnTo>
                  <a:close/>
                </a:path>
              </a:pathLst>
            </a:custGeom>
            <a:solidFill>
              <a:schemeClr val="tx1"/>
            </a:solidFill>
            <a:ln w="12700" cap="sq">
              <a:solidFill>
                <a:schemeClr val="accent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it-IT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43" y="3264"/>
              <a:ext cx="1595" cy="368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it-IT" sz="3200" b="1" dirty="0">
                  <a:solidFill>
                    <a:srgbClr val="000000"/>
                  </a:solidFill>
                </a:rPr>
                <a:t>IMPRONTA</a:t>
              </a:r>
            </a:p>
          </p:txBody>
        </p:sp>
      </p:grp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04800"/>
            <a:ext cx="838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400" dirty="0" smtClean="0"/>
              <a:t>Anche se poi si scopre che già nel 1902 in Italia si parlava di Polizia </a:t>
            </a:r>
            <a:r>
              <a:rPr lang="it-IT" sz="2400" dirty="0" err="1" smtClean="0"/>
              <a:t>Scientifica…</a:t>
            </a:r>
            <a:endParaRPr lang="it-IT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034" y="1828800"/>
            <a:ext cx="6701766" cy="3860800"/>
          </a:xfrm>
          <a:prstGeom prst="rect">
            <a:avLst/>
          </a:prstGeom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304800"/>
            <a:ext cx="8458200" cy="5078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RACIS dei Carabinieri</a:t>
            </a:r>
          </a:p>
          <a:p>
            <a:r>
              <a:rPr lang="it-IT" dirty="0" smtClean="0"/>
              <a:t>http://www.carabinieri.it/Internet/Arma/Oggi/RACIS/</a:t>
            </a:r>
          </a:p>
          <a:p>
            <a:endParaRPr lang="it-IT" dirty="0" smtClean="0"/>
          </a:p>
          <a:p>
            <a:r>
              <a:rPr lang="it-IT" dirty="0" smtClean="0"/>
              <a:t>La “scientifica” della Polizia di Stato</a:t>
            </a:r>
          </a:p>
          <a:p>
            <a:r>
              <a:rPr lang="it-IT" dirty="0" smtClean="0"/>
              <a:t>http://www.poliziadistato.it/</a:t>
            </a:r>
            <a:r>
              <a:rPr lang="it-IT" dirty="0" err="1" smtClean="0"/>
              <a:t>pds</a:t>
            </a:r>
            <a:r>
              <a:rPr lang="it-IT" dirty="0" smtClean="0"/>
              <a:t>/</a:t>
            </a:r>
            <a:r>
              <a:rPr lang="it-IT" dirty="0" err="1" smtClean="0"/>
              <a:t>chisiamo</a:t>
            </a:r>
            <a:r>
              <a:rPr lang="it-IT" dirty="0" smtClean="0"/>
              <a:t>/territorio/reparti/scientifica/</a:t>
            </a:r>
            <a:r>
              <a:rPr lang="it-IT" dirty="0" err="1" smtClean="0"/>
              <a:t>scientifica.htm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Sito del Capitano CC </a:t>
            </a:r>
            <a:r>
              <a:rPr lang="it-IT" dirty="0" err="1" smtClean="0"/>
              <a:t>Matteucci</a:t>
            </a:r>
            <a:endParaRPr lang="it-IT" dirty="0" smtClean="0"/>
          </a:p>
          <a:p>
            <a:r>
              <a:rPr lang="it-IT" dirty="0" smtClean="0">
                <a:hlinkClick r:id="rId2"/>
              </a:rPr>
              <a:t>http://www.matteucci.it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Sulla dinamica delle macchie di sangue</a:t>
            </a:r>
          </a:p>
          <a:p>
            <a:r>
              <a:rPr lang="it-IT" dirty="0" smtClean="0">
                <a:hlinkClick r:id="rId3"/>
              </a:rPr>
              <a:t>http://www.moebiusonline.eu/fuorionda/polizia_scientifica.shtml</a:t>
            </a:r>
            <a:endParaRPr lang="it-IT" dirty="0" smtClean="0"/>
          </a:p>
          <a:p>
            <a:endParaRPr lang="it-IT" dirty="0" smtClean="0"/>
          </a:p>
          <a:p>
            <a:r>
              <a:rPr lang="it-IT" dirty="0" smtClean="0"/>
              <a:t>Documenti vari prodotti dal Col. M. </a:t>
            </a:r>
            <a:r>
              <a:rPr lang="it-IT" dirty="0" err="1" smtClean="0"/>
              <a:t>Angioni</a:t>
            </a:r>
            <a:r>
              <a:rPr lang="it-IT" dirty="0" smtClean="0"/>
              <a:t> (</a:t>
            </a:r>
            <a:r>
              <a:rPr lang="it-IT" dirty="0" err="1" smtClean="0"/>
              <a:t>Univ</a:t>
            </a:r>
            <a:r>
              <a:rPr lang="it-IT" dirty="0" smtClean="0"/>
              <a:t>. Aquila), Prof. A. </a:t>
            </a:r>
            <a:r>
              <a:rPr lang="it-IT" dirty="0" err="1" smtClean="0"/>
              <a:t>Prandone</a:t>
            </a:r>
            <a:r>
              <a:rPr lang="it-IT" dirty="0" smtClean="0"/>
              <a:t> (</a:t>
            </a:r>
            <a:r>
              <a:rPr lang="it-IT" dirty="0" err="1" smtClean="0"/>
              <a:t>Univ</a:t>
            </a:r>
            <a:r>
              <a:rPr lang="it-IT" dirty="0" smtClean="0"/>
              <a:t>. Pavia), A. </a:t>
            </a:r>
            <a:r>
              <a:rPr lang="it-IT" dirty="0" err="1" smtClean="0"/>
              <a:t>Paoloni</a:t>
            </a:r>
            <a:r>
              <a:rPr lang="it-IT" dirty="0" smtClean="0"/>
              <a:t> (</a:t>
            </a:r>
            <a:r>
              <a:rPr lang="it-IT" dirty="0" err="1" smtClean="0"/>
              <a:t>Fond</a:t>
            </a:r>
            <a:r>
              <a:rPr lang="it-IT" dirty="0" smtClean="0"/>
              <a:t>. </a:t>
            </a:r>
            <a:r>
              <a:rPr lang="it-IT" dirty="0" err="1" smtClean="0"/>
              <a:t>U</a:t>
            </a:r>
            <a:r>
              <a:rPr lang="it-IT" dirty="0" smtClean="0"/>
              <a:t>. Bordoni).</a:t>
            </a:r>
          </a:p>
          <a:p>
            <a:endParaRPr lang="it-IT" dirty="0" smtClean="0"/>
          </a:p>
          <a:p>
            <a:r>
              <a:rPr lang="it-IT" dirty="0" smtClean="0"/>
              <a:t>L’Enciclopedia Libera</a:t>
            </a:r>
          </a:p>
          <a:p>
            <a:r>
              <a:rPr lang="it-IT" dirty="0" smtClean="0"/>
              <a:t>http://</a:t>
            </a:r>
            <a:r>
              <a:rPr lang="it-IT" dirty="0" err="1" smtClean="0"/>
              <a:t>it.wikipedia.org</a:t>
            </a:r>
            <a:r>
              <a:rPr lang="it-IT" dirty="0" smtClean="0"/>
              <a:t> </a:t>
            </a:r>
            <a:endParaRPr lang="it-IT" dirty="0"/>
          </a:p>
        </p:txBody>
      </p:sp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41" y="397221"/>
            <a:ext cx="8710038" cy="6079779"/>
          </a:xfrm>
          <a:prstGeom prst="rect">
            <a:avLst/>
          </a:prstGeom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85344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400" dirty="0" smtClean="0"/>
              <a:t>E naturalmente anche il cinema e la televisione hanno molto contribuito alla notorietà di questi reparti e alle loro modalità </a:t>
            </a:r>
            <a:r>
              <a:rPr lang="it-IT" sz="2400" dirty="0" err="1" smtClean="0"/>
              <a:t>operative…</a:t>
            </a:r>
            <a:endParaRPr lang="it-IT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2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213382" y="1828800"/>
            <a:ext cx="8724900" cy="251076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905000" y="4495800"/>
            <a:ext cx="1638300" cy="220624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6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5540562" y="4495800"/>
            <a:ext cx="1622238" cy="2206244"/>
          </a:xfrm>
          <a:prstGeom prst="rect">
            <a:avLst/>
          </a:prstGeom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304800"/>
            <a:ext cx="86106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000" dirty="0" smtClean="0"/>
              <a:t>Naturalmente la realtà è ben diversa dalla scena di un telefilm, senza dubbio molto meno “movimentata”.</a:t>
            </a:r>
          </a:p>
          <a:p>
            <a:pPr algn="just">
              <a:buFont typeface="Wingdings" charset="2"/>
              <a:buChar char=""/>
            </a:pPr>
            <a:endParaRPr lang="it-IT" sz="2000" dirty="0" smtClean="0"/>
          </a:p>
          <a:p>
            <a:pPr algn="just">
              <a:buFont typeface="Wingdings" charset="2"/>
              <a:buChar char=""/>
            </a:pPr>
            <a:r>
              <a:rPr lang="it-IT" sz="2000" dirty="0" smtClean="0"/>
              <a:t>E’ </a:t>
            </a:r>
            <a:r>
              <a:rPr lang="it-IT" sz="2000" dirty="0"/>
              <a:t>c</a:t>
            </a:r>
            <a:r>
              <a:rPr lang="it-IT" sz="2000" dirty="0" smtClean="0"/>
              <a:t>omunque vero che l’affrontare la scena del crimine con metodologie scientifiche può fornire preziose informazioni per il percorso investigativo.</a:t>
            </a:r>
          </a:p>
          <a:p>
            <a:pPr algn="just">
              <a:buFont typeface="Wingdings" charset="2"/>
              <a:buChar char=""/>
            </a:pPr>
            <a:endParaRPr lang="it-IT" sz="2000" dirty="0" smtClean="0"/>
          </a:p>
          <a:p>
            <a:pPr algn="just">
              <a:buFont typeface="Wingdings" charset="2"/>
              <a:buChar char=""/>
            </a:pPr>
            <a:r>
              <a:rPr lang="it-IT" sz="2000" dirty="0" smtClean="0"/>
              <a:t>Il primo punto fondamentale, che per altro riguarda qualunque forma di investigazione, consiste nel “congelamento” della scena del crimine</a:t>
            </a:r>
            <a:endParaRPr lang="it-IT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740" y="3200400"/>
            <a:ext cx="6752260" cy="3429000"/>
          </a:xfrm>
          <a:prstGeom prst="rect">
            <a:avLst/>
          </a:prstGeom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228600"/>
            <a:ext cx="8610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charset="2"/>
              <a:buChar char=""/>
            </a:pPr>
            <a:r>
              <a:rPr lang="it-IT" sz="2000" dirty="0" smtClean="0"/>
              <a:t>Successivamente, è il momento di compiere i rilievi opportuni, ovvero la ricerca di informazioni di ogni genere che possano dare informazioni sullo svolgimento degli eventi.</a:t>
            </a:r>
          </a:p>
          <a:p>
            <a:pPr algn="just">
              <a:buFont typeface="Wingdings" charset="2"/>
              <a:buChar char=""/>
            </a:pPr>
            <a:r>
              <a:rPr lang="it-IT" sz="2000" dirty="0" smtClean="0"/>
              <a:t>Possiamo avere rilievi planimetrici, fotografici, sulla </a:t>
            </a:r>
            <a:r>
              <a:rPr lang="it-IT" sz="2000" dirty="0" err="1" smtClean="0"/>
              <a:t>persona…</a:t>
            </a:r>
            <a:endParaRPr lang="it-IT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819400"/>
            <a:ext cx="3200400" cy="3822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4900" y="2921000"/>
            <a:ext cx="2959100" cy="3721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4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3581400" y="1968500"/>
            <a:ext cx="2540000" cy="1905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mc:AlternateContent xmlns:ma="http://schemas.microsoft.com/office/mac/drawingml/2008/main">
          <mc:Choice Requires="ma">
            <p:blipFill>
              <a:blip r:embed="rId6"/>
              <a:srcRect t="6685" b="3343"/>
              <a:stretch>
                <a:fillRect/>
              </a:stretch>
            </p:blipFill>
          </mc:Choice>
          <mc:Fallback xmlns:p="http://schemas.openxmlformats.org/presentationml/2006/main" xmlns:mv="urn:schemas-microsoft-com:mac:vml" xmlns:mc="http://schemas.openxmlformats.org/markup-compatibility/2006" xmlns:r="http://schemas.openxmlformats.org/officeDocument/2006/relationships" xmlns:a="http://schemas.openxmlformats.org/drawingml/2006/main" xmlns="">
            <p:blipFill>
              <a:blip r:embed="rId7"/>
              <a:srcRect t="6685" b="3343"/>
              <a:stretch>
                <a:fillRect/>
              </a:stretch>
            </p:blipFill>
          </mc:Fallback>
        </mc:AlternateContent>
        <p:spPr>
          <a:xfrm>
            <a:off x="3569959" y="4129693"/>
            <a:ext cx="2540000" cy="2422408"/>
          </a:xfrm>
          <a:prstGeom prst="rect">
            <a:avLst/>
          </a:prstGeom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" y="914400"/>
            <a:ext cx="9042400" cy="5029200"/>
          </a:xfrm>
          <a:prstGeom prst="rect">
            <a:avLst/>
          </a:prstGeom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" y="267886"/>
            <a:ext cx="8858250" cy="6285314"/>
          </a:xfrm>
          <a:prstGeom prst="rect">
            <a:avLst/>
          </a:prstGeom>
        </p:spPr>
      </p:pic>
    </p:spTree>
  </p:cSld>
  <p:clrMapOvr>
    <a:masterClrMapping/>
  </p:clrMapOvr>
  <mc:AlternateContent xmlns:mp="http://schemas.microsoft.com/office/mac/powerpoint/2008/main">
    <mc:Choice Requires="mp">
      <mp:transition>
        <mp:cube/>
      </mp:transition>
    </mc:Choice>
    <mc:Fallback xmlns:mp="http://schemas.microsoft.com/office/mac/powerpoint/2008/main" xmlns=""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>
      <p:transition>
        <p:cov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Folio">
  <a:themeElements>
    <a:clrScheme name="Folio">
      <a:dk1>
        <a:sysClr val="windowText" lastClr="000000"/>
      </a:dk1>
      <a:lt1>
        <a:sysClr val="window" lastClr="FFFFFF"/>
      </a:lt1>
      <a:dk2>
        <a:srgbClr val="2D2F2B"/>
      </a:dk2>
      <a:lt2>
        <a:srgbClr val="DEDED7"/>
      </a:lt2>
      <a:accent1>
        <a:srgbClr val="294171"/>
      </a:accent1>
      <a:accent2>
        <a:srgbClr val="748CBC"/>
      </a:accent2>
      <a:accent3>
        <a:srgbClr val="8E887C"/>
      </a:accent3>
      <a:accent4>
        <a:srgbClr val="834736"/>
      </a:accent4>
      <a:accent5>
        <a:srgbClr val="5A1705"/>
      </a:accent5>
      <a:accent6>
        <a:srgbClr val="A0A16A"/>
      </a:accent6>
      <a:hlink>
        <a:srgbClr val="74B6BC"/>
      </a:hlink>
      <a:folHlink>
        <a:srgbClr val="7F95A4"/>
      </a:folHlink>
    </a:clrScheme>
    <a:fontScheme name="Folio">
      <a:majorFont>
        <a:latin typeface="Calisto MT"/>
        <a:ea typeface=""/>
        <a:cs typeface=""/>
        <a:font script="Jpan" typeface="ＭＳ 明朝"/>
      </a:majorFont>
      <a:minorFont>
        <a:latin typeface="Calisto MT"/>
        <a:ea typeface=""/>
        <a:cs typeface=""/>
        <a:font script="Jpan" typeface="ＭＳ 明朝"/>
      </a:minorFont>
    </a:fontScheme>
    <a:fmtScheme name="Folio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40000"/>
                <a:satMod val="120000"/>
              </a:schemeClr>
              <a:schemeClr val="phClr">
                <a:tint val="70000"/>
                <a:satMod val="300000"/>
                <a:lumMod val="110000"/>
              </a:schemeClr>
            </a:duotone>
          </a:blip>
          <a:tile tx="0" ty="0" sx="50000" sy="50000" flip="none" algn="tl"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8100" dist="25400" dir="5400000" algn="br" rotWithShape="0">
              <a:srgbClr val="000000">
                <a:alpha val="50000"/>
              </a:srgbClr>
            </a:outerShdw>
          </a:effectLst>
        </a:effectStyle>
        <a:effectStyle>
          <a:effectLst>
            <a:innerShdw blurRad="190500" dist="25400">
              <a:srgbClr val="000000">
                <a:alpha val="50000"/>
              </a:srgbClr>
            </a:innerShdw>
          </a:effectLst>
        </a:effectStyle>
      </a:effectStyleLst>
      <a:bgFillStyleLst>
        <a:blipFill rotWithShape="1">
          <a:blip xmlns:r="http://schemas.openxmlformats.org/officeDocument/2006/relationships" r:embed="rId3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4">
            <a:duotone>
              <a:schemeClr val="phClr">
                <a:shade val="10000"/>
                <a:satMod val="125000"/>
              </a:schemeClr>
              <a:schemeClr val="phClr">
                <a:tint val="70000"/>
                <a:satMod val="350000"/>
                <a:lumMod val="110000"/>
              </a:schemeClr>
            </a:duotone>
          </a:blip>
          <a:stretch/>
        </a:blipFill>
        <a:blipFill rotWithShape="1">
          <a:blip xmlns:r="http://schemas.openxmlformats.org/officeDocument/2006/relationships" r:embed="rId5">
            <a:duotone>
              <a:schemeClr val="phClr">
                <a:shade val="3000"/>
                <a:lumMod val="10000"/>
              </a:schemeClr>
              <a:schemeClr val="phClr">
                <a:tint val="91000"/>
                <a:satMod val="500000"/>
                <a:lumMod val="125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Folio.thmx</Template>
  <TotalTime>3366</TotalTime>
  <Words>1395</Words>
  <Application>Microsoft Macintosh PowerPoint</Application>
  <PresentationFormat>On-screen Show (4:3)</PresentationFormat>
  <Paragraphs>140</Paragraphs>
  <Slides>30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Folio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Company>INAF / Osservatorio Astronomico di Brera</Company>
  <LinksUpToDate>false</LinksUpToDate>
  <SharedDoc>false</SharedDoc>
  <HyperlinksChanged>false</HyperlinksChanged>
  <AppVersion>12.0001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Stefano Covino</dc:creator>
  <cp:lastModifiedBy>Stefano Covino</cp:lastModifiedBy>
  <cp:revision>88</cp:revision>
  <dcterms:created xsi:type="dcterms:W3CDTF">2008-05-06T13:43:35Z</dcterms:created>
  <dcterms:modified xsi:type="dcterms:W3CDTF">2008-05-06T13:43:39Z</dcterms:modified>
</cp:coreProperties>
</file>