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notesSlides/notesSlide1.xml" ContentType="application/vnd.openxmlformats-officedocument.presentationml.notesSlide+xml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</p:sldIdLst>
  <p:sldSz cx="10668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ECDD"/>
          </a:solidFill>
        </a:fill>
      </a:tcStyle>
    </a:wholeTbl>
    <a:band2H>
      <a:tcTxStyle b="def" i="def"/>
      <a:tcStyle>
        <a:tcBdr/>
        <a:fill>
          <a:solidFill>
            <a:srgbClr val="E6F6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" name="Shape 2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1" name="Shape 14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BUT GALAXIES ARE BIASED….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 0"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/>
          <p:nvPr>
            <p:ph type="title"/>
          </p:nvPr>
        </p:nvSpPr>
        <p:spPr>
          <a:xfrm>
            <a:off x="533400" y="92074"/>
            <a:ext cx="96012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104" tIns="50104" rIns="50104" bIns="50104" anchor="ctr"/>
          <a:lstStyle/>
          <a:p>
            <a:pPr/>
            <a:r>
              <a:t>Titolo Testo</a:t>
            </a:r>
          </a:p>
        </p:txBody>
      </p:sp>
      <p:sp>
        <p:nvSpPr>
          <p:cNvPr id="3" name="Corpo livello uno…"/>
          <p:cNvSpPr txBox="1"/>
          <p:nvPr>
            <p:ph type="body" idx="1"/>
          </p:nvPr>
        </p:nvSpPr>
        <p:spPr>
          <a:xfrm>
            <a:off x="533400" y="1600200"/>
            <a:ext cx="96012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104" tIns="50104" rIns="50104" bIns="50104"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9564490" y="6248400"/>
            <a:ext cx="303411" cy="308018"/>
          </a:xfrm>
          <a:prstGeom prst="rect">
            <a:avLst/>
          </a:prstGeom>
          <a:ln w="12700">
            <a:miter lim="400000"/>
          </a:ln>
        </p:spPr>
        <p:txBody>
          <a:bodyPr wrap="none" lIns="50104" tIns="50104" rIns="50104" bIns="50104">
            <a:spAutoFit/>
          </a:bodyPr>
          <a:lstStyle>
            <a:lvl1pPr algn="r" defTabSz="457200">
              <a:defRPr sz="15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</p:sldLayoutIdLst>
  <p:transition xmlns:p14="http://schemas.microsoft.com/office/powerpoint/2010/main" spd="med" advClick="1"/>
  <p:txStyles>
    <p:titleStyle>
      <a:lvl1pPr marL="0" marR="0" indent="0" algn="ctr" defTabSz="10017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1pPr>
      <a:lvl2pPr marL="0" marR="0" indent="0" algn="ctr" defTabSz="10017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2pPr>
      <a:lvl3pPr marL="0" marR="0" indent="0" algn="ctr" defTabSz="10017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3pPr>
      <a:lvl4pPr marL="0" marR="0" indent="0" algn="ctr" defTabSz="10017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4pPr>
      <a:lvl5pPr marL="0" marR="0" indent="0" algn="ctr" defTabSz="10017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5pPr>
      <a:lvl6pPr marL="0" marR="0" indent="457200" algn="ctr" defTabSz="10017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6pPr>
      <a:lvl7pPr marL="0" marR="0" indent="914400" algn="ctr" defTabSz="10017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7pPr>
      <a:lvl8pPr marL="0" marR="0" indent="1371600" algn="ctr" defTabSz="10017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8pPr>
      <a:lvl9pPr marL="0" marR="0" indent="1828800" algn="ctr" defTabSz="10017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9pPr>
    </p:titleStyle>
    <p:bodyStyle>
      <a:lvl1pPr marL="376237" marR="0" indent="-376237" algn="l" defTabSz="1001712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Tx/>
        <a:buChar char="»"/>
        <a:tabLst/>
        <a:defRPr b="0" baseline="0" cap="none" i="0" spc="0" strike="noStrike" sz="35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1pPr>
      <a:lvl2pPr marL="854740" marR="0" indent="-353090" algn="l" defTabSz="1001712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Tx/>
        <a:buChar char="–"/>
        <a:tabLst/>
        <a:defRPr b="0" baseline="0" cap="none" i="0" spc="0" strike="noStrike" sz="35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2pPr>
      <a:lvl3pPr marL="1339361" marR="0" indent="-337649" algn="l" defTabSz="1001712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5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3pPr>
      <a:lvl4pPr marL="1902402" marR="0" indent="-399039" algn="l" defTabSz="1001712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Tx/>
        <a:buChar char="–"/>
        <a:tabLst/>
        <a:defRPr b="0" baseline="0" cap="none" i="0" spc="0" strike="noStrike" sz="35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4pPr>
      <a:lvl5pPr marL="2491140" marR="0" indent="-487715" algn="l" defTabSz="1001712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Tx/>
        <a:buChar char="»"/>
        <a:tabLst/>
        <a:defRPr b="0" baseline="0" cap="none" i="0" spc="0" strike="noStrike" sz="35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5pPr>
      <a:lvl6pPr marL="2948340" marR="0" indent="-487715" algn="l" defTabSz="1001712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Tx/>
        <a:buChar char=""/>
        <a:tabLst/>
        <a:defRPr b="0" baseline="0" cap="none" i="0" spc="0" strike="noStrike" sz="35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6pPr>
      <a:lvl7pPr marL="3405540" marR="0" indent="-487715" algn="l" defTabSz="1001712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Tx/>
        <a:buChar char=""/>
        <a:tabLst/>
        <a:defRPr b="0" baseline="0" cap="none" i="0" spc="0" strike="noStrike" sz="35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7pPr>
      <a:lvl8pPr marL="3862740" marR="0" indent="-487715" algn="l" defTabSz="1001712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Tx/>
        <a:buChar char=""/>
        <a:tabLst/>
        <a:defRPr b="0" baseline="0" cap="none" i="0" spc="0" strike="noStrike" sz="35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8pPr>
      <a:lvl9pPr marL="4319940" marR="0" indent="-487715" algn="l" defTabSz="1001712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Tx/>
        <a:buChar char=""/>
        <a:tabLst/>
        <a:defRPr b="0" baseline="0" cap="none" i="0" spc="0" strike="noStrike" sz="35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5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5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5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5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5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5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5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5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5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3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1.gif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7.png"/><Relationship Id="rId4" Type="http://schemas.openxmlformats.org/officeDocument/2006/relationships/image" Target="../media/image7.jpeg"/><Relationship Id="rId5" Type="http://schemas.openxmlformats.org/officeDocument/2006/relationships/image" Target="../media/image8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tif"/><Relationship Id="rId4" Type="http://schemas.openxmlformats.org/officeDocument/2006/relationships/image" Target="../media/image3.tif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9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0.jpeg"/><Relationship Id="rId4" Type="http://schemas.openxmlformats.org/officeDocument/2006/relationships/image" Target="../media/image11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2.jpeg"/><Relationship Id="rId4" Type="http://schemas.openxmlformats.org/officeDocument/2006/relationships/image" Target="../media/image13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4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5.jpeg"/><Relationship Id="rId4" Type="http://schemas.openxmlformats.org/officeDocument/2006/relationships/image" Target="../media/image18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9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9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6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0.jpeg"/><Relationship Id="rId4" Type="http://schemas.openxmlformats.org/officeDocument/2006/relationships/image" Target="../media/image4.tif"/><Relationship Id="rId5" Type="http://schemas.openxmlformats.org/officeDocument/2006/relationships/image" Target="../media/image5.tif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1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2.jpeg"/><Relationship Id="rId4" Type="http://schemas.openxmlformats.org/officeDocument/2006/relationships/image" Target="../media/image25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6.tif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7.tif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8.tif"/><Relationship Id="rId4" Type="http://schemas.openxmlformats.org/officeDocument/2006/relationships/image" Target="../media/image9.tif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3.jpeg"/><Relationship Id="rId4" Type="http://schemas.openxmlformats.org/officeDocument/2006/relationships/image" Target="../media/image10.tif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27016358_1271644939647977_561865052_o.jpg" descr="27016358_1271644939647977_561865052_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1529" y="112087"/>
            <a:ext cx="9127588" cy="6638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E dalla Via Lattea al Gruppo Locale il passo è breve!"/>
          <p:cNvSpPr txBox="1"/>
          <p:nvPr/>
        </p:nvSpPr>
        <p:spPr>
          <a:xfrm>
            <a:off x="2685245" y="6096000"/>
            <a:ext cx="5256235" cy="348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457200">
              <a:defRPr b="1" sz="1800">
                <a:solidFill>
                  <a:schemeClr val="accent2"/>
                </a:solidFill>
              </a:defRPr>
            </a:lvl1pPr>
          </a:lstStyle>
          <a:p>
            <a:pPr/>
            <a:r>
              <a:t>E dalla Via Lattea al Gruppo Locale il passo è breve!</a:t>
            </a:r>
          </a:p>
        </p:txBody>
      </p:sp>
      <p:pic>
        <p:nvPicPr>
          <p:cNvPr id="65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67000" y="228600"/>
            <a:ext cx="7721600" cy="57912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808080">
                <a:alpha val="42999"/>
              </a:srgbClr>
            </a:outerShdw>
          </a:effectLst>
        </p:spPr>
      </p:pic>
      <p:sp>
        <p:nvSpPr>
          <p:cNvPr id="66" name="Andromeda"/>
          <p:cNvSpPr txBox="1"/>
          <p:nvPr/>
        </p:nvSpPr>
        <p:spPr>
          <a:xfrm>
            <a:off x="457200" y="2209800"/>
            <a:ext cx="1268460" cy="348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b="1" sz="1800">
                <a:solidFill>
                  <a:schemeClr val="accent2"/>
                </a:solidFill>
              </a:defRPr>
            </a:lvl1pPr>
          </a:lstStyle>
          <a:p>
            <a:pPr/>
            <a:r>
              <a:t>Andromeda</a:t>
            </a:r>
          </a:p>
        </p:txBody>
      </p:sp>
      <p:pic>
        <p:nvPicPr>
          <p:cNvPr id="67" name="87B91482-3526-419C-B02F-B214E7319D00-L0-001.jpeg" descr="87B91482-3526-419C-B02F-B214E7319D00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328" y="2888923"/>
            <a:ext cx="2029946" cy="10801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Harlow Shapley (1885 - 1972)  -  Heber Curtis (1872 - 1942)"/>
          <p:cNvSpPr txBox="1"/>
          <p:nvPr/>
        </p:nvSpPr>
        <p:spPr>
          <a:xfrm>
            <a:off x="562702" y="5510810"/>
            <a:ext cx="5890579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457200">
              <a:defRPr b="1" sz="1800">
                <a:solidFill>
                  <a:schemeClr val="accent2"/>
                </a:solidFill>
              </a:defRPr>
            </a:lvl1pPr>
          </a:lstStyle>
          <a:p>
            <a:pPr/>
            <a:r>
              <a:t>Harlow Shapley (1885 - 1972)  -  Heber Curtis (1872 - 1942)</a:t>
            </a:r>
          </a:p>
        </p:txBody>
      </p:sp>
      <p:sp>
        <p:nvSpPr>
          <p:cNvPr id="70" name="Il Grande Dibattito"/>
          <p:cNvSpPr txBox="1"/>
          <p:nvPr/>
        </p:nvSpPr>
        <p:spPr>
          <a:xfrm>
            <a:off x="3179360" y="189456"/>
            <a:ext cx="4309280" cy="66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b="1" sz="4000">
                <a:solidFill>
                  <a:schemeClr val="accent2"/>
                </a:solidFill>
              </a:defRPr>
            </a:lvl1pPr>
          </a:lstStyle>
          <a:p>
            <a:pPr/>
            <a:r>
              <a:t>Il Grande Dibattito</a:t>
            </a:r>
          </a:p>
        </p:txBody>
      </p:sp>
      <p:pic>
        <p:nvPicPr>
          <p:cNvPr id="71" name="87C45A6A-8CE9-41AB-8E42-9011F6C0D972-L0-001.jpeg" descr="87C45A6A-8CE9-41AB-8E42-9011F6C0D972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0210" y="1367492"/>
            <a:ext cx="5969001" cy="3898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2" name="CE14E34B-7756-4EF3-A199-3ED8427C88CB-L0-001.gif" descr="CE14E34B-7756-4EF3-A199-3ED8427C88CB-L0-001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75643" y="1043361"/>
            <a:ext cx="3278439" cy="51920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Ed i dintorni del Gruppo Locale…"/>
          <p:cNvSpPr txBox="1"/>
          <p:nvPr/>
        </p:nvSpPr>
        <p:spPr>
          <a:xfrm>
            <a:off x="2553532" y="5791200"/>
            <a:ext cx="3476549" cy="348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457200">
              <a:defRPr b="1" sz="1800">
                <a:solidFill>
                  <a:schemeClr val="accent2"/>
                </a:solidFill>
              </a:defRPr>
            </a:lvl1pPr>
          </a:lstStyle>
          <a:p>
            <a:pPr/>
            <a:r>
              <a:t>Ed i dintorni del Gruppo Locale…</a:t>
            </a:r>
          </a:p>
        </p:txBody>
      </p:sp>
      <p:pic>
        <p:nvPicPr>
          <p:cNvPr id="75" name="local_group_layers" descr="local_group_layers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2437" y="1066800"/>
            <a:ext cx="4881563" cy="41910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808080">
                <a:alpha val="42999"/>
              </a:srgbClr>
            </a:outerShdw>
          </a:effectLst>
        </p:spPr>
      </p:pic>
      <p:pic>
        <p:nvPicPr>
          <p:cNvPr id="76" name="local_supercluster" descr="local_supercluster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38800" y="838200"/>
            <a:ext cx="4559300" cy="44196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808080">
                <a:alpha val="42999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doppler" descr="doppler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67200" y="304800"/>
            <a:ext cx="4795838" cy="30051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808080">
                <a:alpha val="42999"/>
              </a:srgbClr>
            </a:outerShdw>
          </a:effectLst>
        </p:spPr>
      </p:pic>
      <p:sp>
        <p:nvSpPr>
          <p:cNvPr id="79" name="Effetto Döppler"/>
          <p:cNvSpPr txBox="1"/>
          <p:nvPr/>
        </p:nvSpPr>
        <p:spPr>
          <a:xfrm>
            <a:off x="990600" y="1447800"/>
            <a:ext cx="1634131" cy="348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b="1" sz="1800">
                <a:solidFill>
                  <a:schemeClr val="accent2"/>
                </a:solidFill>
              </a:defRPr>
            </a:lvl1pPr>
          </a:lstStyle>
          <a:p>
            <a:pPr/>
            <a:r>
              <a:t>Effetto Döppler</a:t>
            </a:r>
          </a:p>
        </p:txBody>
      </p:sp>
      <p:pic>
        <p:nvPicPr>
          <p:cNvPr id="80" name="redblue" descr="redblu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46312" y="4043362"/>
            <a:ext cx="4886326" cy="1371601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Linea"/>
          <p:cNvSpPr/>
          <p:nvPr/>
        </p:nvSpPr>
        <p:spPr>
          <a:xfrm flipH="1">
            <a:off x="2246312" y="5808662"/>
            <a:ext cx="2879726" cy="1"/>
          </a:xfrm>
          <a:prstGeom prst="line">
            <a:avLst/>
          </a:prstGeom>
          <a:ln w="76200">
            <a:solidFill>
              <a:srgbClr val="FF00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82" name="Linea"/>
          <p:cNvSpPr/>
          <p:nvPr/>
        </p:nvSpPr>
        <p:spPr>
          <a:xfrm>
            <a:off x="5559425" y="5808662"/>
            <a:ext cx="2232025" cy="1"/>
          </a:xfrm>
          <a:prstGeom prst="line">
            <a:avLst/>
          </a:prstGeom>
          <a:ln w="76200">
            <a:solidFill>
              <a:srgbClr val="0000FF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83" name="Redshift"/>
          <p:cNvSpPr txBox="1"/>
          <p:nvPr/>
        </p:nvSpPr>
        <p:spPr>
          <a:xfrm>
            <a:off x="3182937" y="6097587"/>
            <a:ext cx="1038633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1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Redshift</a:t>
            </a:r>
          </a:p>
        </p:txBody>
      </p:sp>
      <p:sp>
        <p:nvSpPr>
          <p:cNvPr id="84" name="Blueshift"/>
          <p:cNvSpPr txBox="1"/>
          <p:nvPr/>
        </p:nvSpPr>
        <p:spPr>
          <a:xfrm>
            <a:off x="5792787" y="6072187"/>
            <a:ext cx="1086295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180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Blueshift</a:t>
            </a:r>
          </a:p>
        </p:txBody>
      </p:sp>
      <p:sp>
        <p:nvSpPr>
          <p:cNvPr id="85" name="*"/>
          <p:cNvSpPr txBox="1"/>
          <p:nvPr/>
        </p:nvSpPr>
        <p:spPr>
          <a:xfrm>
            <a:off x="1482725" y="4678362"/>
            <a:ext cx="467467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54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*</a:t>
            </a:r>
          </a:p>
        </p:txBody>
      </p:sp>
      <p:sp>
        <p:nvSpPr>
          <p:cNvPr id="86" name="*"/>
          <p:cNvSpPr txBox="1"/>
          <p:nvPr/>
        </p:nvSpPr>
        <p:spPr>
          <a:xfrm>
            <a:off x="7315200" y="4800600"/>
            <a:ext cx="467467" cy="1056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540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*</a:t>
            </a:r>
          </a:p>
        </p:txBody>
      </p:sp>
      <p:sp>
        <p:nvSpPr>
          <p:cNvPr id="87" name="("/>
          <p:cNvSpPr txBox="1"/>
          <p:nvPr/>
        </p:nvSpPr>
        <p:spPr>
          <a:xfrm>
            <a:off x="8655050" y="4729162"/>
            <a:ext cx="355288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54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(</a:t>
            </a:r>
          </a:p>
        </p:txBody>
      </p:sp>
      <p:sp>
        <p:nvSpPr>
          <p:cNvPr id="88" name=")"/>
          <p:cNvSpPr txBox="1"/>
          <p:nvPr/>
        </p:nvSpPr>
        <p:spPr>
          <a:xfrm>
            <a:off x="8737600" y="5016500"/>
            <a:ext cx="197158" cy="44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b="1" sz="20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)</a:t>
            </a:r>
          </a:p>
        </p:txBody>
      </p:sp>
      <p:sp>
        <p:nvSpPr>
          <p:cNvPr id="89" name="Linea"/>
          <p:cNvSpPr/>
          <p:nvPr/>
        </p:nvSpPr>
        <p:spPr>
          <a:xfrm>
            <a:off x="8870950" y="4800599"/>
            <a:ext cx="576263" cy="433389"/>
          </a:xfrm>
          <a:prstGeom prst="line">
            <a:avLst/>
          </a:prstGeom>
          <a:ln w="57150">
            <a:solidFill>
              <a:srgbClr val="FFFF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90" name="Linea"/>
          <p:cNvSpPr/>
          <p:nvPr/>
        </p:nvSpPr>
        <p:spPr>
          <a:xfrm flipV="1">
            <a:off x="8870950" y="5233987"/>
            <a:ext cx="576263" cy="431801"/>
          </a:xfrm>
          <a:prstGeom prst="line">
            <a:avLst/>
          </a:prstGeom>
          <a:ln w="57150">
            <a:solidFill>
              <a:srgbClr val="FFFF00"/>
            </a:solidFill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hubble1929" descr="hubble192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53000" y="3124200"/>
            <a:ext cx="5486400" cy="342265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92100" dist="139700" dir="2700000">
              <a:srgbClr val="333333">
                <a:alpha val="64999"/>
              </a:srgbClr>
            </a:outerShdw>
          </a:effectLst>
        </p:spPr>
      </p:pic>
      <p:pic>
        <p:nvPicPr>
          <p:cNvPr id="93" name="tele_mtwilson_big" descr="tele_mtwilson_bi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15000" y="228600"/>
            <a:ext cx="3581400" cy="27447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92100" dist="139700" dir="2700000">
              <a:srgbClr val="333333">
                <a:alpha val="64999"/>
              </a:srgbClr>
            </a:outerShdw>
          </a:effectLst>
        </p:spPr>
      </p:pic>
      <p:pic>
        <p:nvPicPr>
          <p:cNvPr id="94" name="hubble_at_hooker" descr="hubble_at_hooker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4800" y="990600"/>
            <a:ext cx="3976688" cy="557371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92100" dist="139700" dir="2700000">
              <a:srgbClr val="333333">
                <a:alpha val="64999"/>
              </a:srgbClr>
            </a:outerShdw>
          </a:effectLst>
        </p:spPr>
      </p:pic>
      <p:sp>
        <p:nvSpPr>
          <p:cNvPr id="95" name="Edwin Hubble 1929"/>
          <p:cNvSpPr txBox="1"/>
          <p:nvPr/>
        </p:nvSpPr>
        <p:spPr>
          <a:xfrm>
            <a:off x="304800" y="228600"/>
            <a:ext cx="3946525" cy="380365"/>
          </a:xfrm>
          <a:prstGeom prst="rect">
            <a:avLst/>
          </a:prstGeom>
          <a:gradFill>
            <a:gsLst>
              <a:gs pos="0">
                <a:srgbClr val="BCBCBC"/>
              </a:gs>
              <a:gs pos="35000">
                <a:srgbClr val="D0D0D0"/>
              </a:gs>
              <a:gs pos="100000">
                <a:srgbClr val="EDEDED"/>
              </a:gs>
            </a:gsLst>
            <a:lin ang="16200000"/>
          </a:gradFill>
          <a:ln>
            <a:solidFill>
              <a:srgbClr val="000000"/>
            </a:solidFill>
          </a:ln>
          <a:effectLst>
            <a:outerShdw sx="100000" sy="100000" kx="0" ky="0" algn="b" rotWithShape="0" blurRad="38100" dist="20000" dir="5400000">
              <a:srgbClr val="808080">
                <a:alpha val="37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defRPr sz="1800">
                <a:solidFill>
                  <a:srgbClr val="000090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Edwin Hubble 1929</a:t>
            </a:r>
          </a:p>
        </p:txBody>
      </p:sp>
      <p:sp>
        <p:nvSpPr>
          <p:cNvPr id="96" name="Velocità di recessione  v=cz"/>
          <p:cNvSpPr txBox="1"/>
          <p:nvPr/>
        </p:nvSpPr>
        <p:spPr>
          <a:xfrm rot="16200000">
            <a:off x="3318003" y="4835396"/>
            <a:ext cx="2971801" cy="3114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0000" dir="5400000">
              <a:srgbClr val="808080">
                <a:alpha val="37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defRPr i="1" sz="1600">
                <a:solidFill>
                  <a:srgbClr val="FF0000"/>
                </a:solidFill>
              </a:defRPr>
            </a:lvl1pPr>
          </a:lstStyle>
          <a:p>
            <a:pPr/>
            <a:r>
              <a:t>Velocità di recessione  v=cz</a:t>
            </a:r>
          </a:p>
        </p:txBody>
      </p:sp>
      <p:sp>
        <p:nvSpPr>
          <p:cNvPr id="97" name="Distanza"/>
          <p:cNvSpPr txBox="1"/>
          <p:nvPr/>
        </p:nvSpPr>
        <p:spPr>
          <a:xfrm>
            <a:off x="7315200" y="6519862"/>
            <a:ext cx="826751" cy="31140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0000" dir="5400000">
              <a:srgbClr val="808080">
                <a:alpha val="37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i="1" sz="1600">
                <a:solidFill>
                  <a:srgbClr val="FF0000"/>
                </a:solidFill>
              </a:defRPr>
            </a:lvl1pPr>
          </a:lstStyle>
          <a:p>
            <a:pPr/>
            <a:r>
              <a:t>Distanza</a:t>
            </a:r>
          </a:p>
        </p:txBody>
      </p:sp>
      <p:sp>
        <p:nvSpPr>
          <p:cNvPr id="98" name="cz=Ho * d"/>
          <p:cNvSpPr/>
          <p:nvPr/>
        </p:nvSpPr>
        <p:spPr>
          <a:xfrm>
            <a:off x="6248400" y="3505200"/>
            <a:ext cx="939331" cy="359541"/>
          </a:xfrm>
          <a:prstGeom prst="rect">
            <a:avLst/>
          </a:prstGeom>
          <a:gradFill>
            <a:gsLst>
              <a:gs pos="0">
                <a:srgbClr val="BCBCBC"/>
              </a:gs>
              <a:gs pos="35000">
                <a:srgbClr val="D0D0D0"/>
              </a:gs>
              <a:gs pos="100000">
                <a:srgbClr val="EDEDED"/>
              </a:gs>
            </a:gsLst>
            <a:lin ang="16200000"/>
          </a:gradFill>
          <a:ln>
            <a:solidFill>
              <a:srgbClr val="000000"/>
            </a:solidFill>
          </a:ln>
          <a:effectLst>
            <a:outerShdw sx="100000" sy="100000" kx="0" ky="0" algn="b" rotWithShape="0" blurRad="38100" dist="20000" dir="5400000">
              <a:srgbClr val="808080">
                <a:alpha val="37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defRPr i="1" sz="1600">
                <a:solidFill>
                  <a:srgbClr val="000090"/>
                </a:solidFill>
              </a:defRPr>
            </a:pPr>
            <a:r>
              <a:t>cz=H</a:t>
            </a:r>
            <a:r>
              <a:rPr baseline="-25000"/>
              <a:t>o</a:t>
            </a:r>
            <a:r>
              <a:t> * 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eorge Lemaître 1927"/>
          <p:cNvSpPr txBox="1"/>
          <p:nvPr/>
        </p:nvSpPr>
        <p:spPr>
          <a:xfrm>
            <a:off x="1422400" y="152400"/>
            <a:ext cx="3946525" cy="380365"/>
          </a:xfrm>
          <a:prstGeom prst="rect">
            <a:avLst/>
          </a:prstGeom>
          <a:gradFill>
            <a:gsLst>
              <a:gs pos="0">
                <a:srgbClr val="BCBCBC"/>
              </a:gs>
              <a:gs pos="35000">
                <a:srgbClr val="D0D0D0"/>
              </a:gs>
              <a:gs pos="100000">
                <a:srgbClr val="EDEDED"/>
              </a:gs>
            </a:gsLst>
            <a:lin ang="16200000"/>
          </a:gradFill>
          <a:ln>
            <a:solidFill>
              <a:srgbClr val="000000"/>
            </a:solidFill>
          </a:ln>
          <a:effectLst>
            <a:outerShdw sx="100000" sy="100000" kx="0" ky="0" algn="b" rotWithShape="0" blurRad="38100" dist="20000" dir="5400000">
              <a:srgbClr val="808080">
                <a:alpha val="37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defRPr sz="1800">
                <a:solidFill>
                  <a:srgbClr val="000090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George Lemaître 1927</a:t>
            </a:r>
          </a:p>
        </p:txBody>
      </p:sp>
      <p:pic>
        <p:nvPicPr>
          <p:cNvPr id="101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1748" y="1558071"/>
            <a:ext cx="4793647" cy="3403085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La legge di Hubble, e la costante di Hubble, dovrebbero essere denominate di Hubble-Lemaître!"/>
          <p:cNvSpPr txBox="1"/>
          <p:nvPr/>
        </p:nvSpPr>
        <p:spPr>
          <a:xfrm>
            <a:off x="736600" y="5981700"/>
            <a:ext cx="9440799" cy="348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b="1" sz="1800">
                <a:solidFill>
                  <a:schemeClr val="accent2"/>
                </a:solidFill>
              </a:defRPr>
            </a:lvl1pPr>
          </a:lstStyle>
          <a:p>
            <a:pPr/>
            <a:r>
              <a:t>La legge di Hubble, e la costante di Hubble, dovrebbero essere denominate di Hubble-Lemaître!</a:t>
            </a:r>
          </a:p>
        </p:txBody>
      </p:sp>
      <p:pic>
        <p:nvPicPr>
          <p:cNvPr id="103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84050" y="1558071"/>
            <a:ext cx="5023600" cy="34030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L’universo in espansione, ed evoluzione!"/>
          <p:cNvSpPr txBox="1"/>
          <p:nvPr/>
        </p:nvSpPr>
        <p:spPr>
          <a:xfrm>
            <a:off x="2971800" y="6096000"/>
            <a:ext cx="4014116" cy="348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b="1" sz="1800">
                <a:solidFill>
                  <a:schemeClr val="accent2"/>
                </a:solidFill>
              </a:defRPr>
            </a:lvl1pPr>
          </a:lstStyle>
          <a:p>
            <a:pPr/>
            <a:r>
              <a:t>L’universo in espansione, ed evoluzione!</a:t>
            </a:r>
          </a:p>
        </p:txBody>
      </p:sp>
      <p:pic>
        <p:nvPicPr>
          <p:cNvPr id="106" name="144789main_CMB_Timeline75_lg" descr="144789main_CMB_Timeline75_l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47800" y="228600"/>
            <a:ext cx="7902575" cy="57388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opo9919i" descr="opo9919i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0" y="990600"/>
            <a:ext cx="5562600" cy="55626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107763" dir="2700000">
              <a:srgbClr val="808080">
                <a:alpha val="74996"/>
              </a:srgbClr>
            </a:outerShdw>
          </a:effectLst>
        </p:spPr>
      </p:pic>
      <p:sp>
        <p:nvSpPr>
          <p:cNvPr id="109" name="Linea"/>
          <p:cNvSpPr/>
          <p:nvPr/>
        </p:nvSpPr>
        <p:spPr>
          <a:xfrm>
            <a:off x="762000" y="5638800"/>
            <a:ext cx="533400" cy="0"/>
          </a:xfrm>
          <a:prstGeom prst="line">
            <a:avLst/>
          </a:prstGeom>
          <a:ln w="28575">
            <a:solidFill>
              <a:srgbClr val="FFFF00"/>
            </a:solidFill>
            <a:tailEnd type="stealth"/>
          </a:ln>
        </p:spPr>
        <p:txBody>
          <a:bodyPr lIns="45719" rIns="45719"/>
          <a:lstStyle/>
          <a:p>
            <a:pPr/>
          </a:p>
        </p:txBody>
      </p:sp>
      <p:pic>
        <p:nvPicPr>
          <p:cNvPr id="110" name="0207293" descr="020729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48400" y="1143000"/>
            <a:ext cx="3684588" cy="53340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107763" dir="2700000">
              <a:srgbClr val="808080">
                <a:alpha val="74996"/>
              </a:srgbClr>
            </a:outerShdw>
          </a:effectLst>
        </p:spPr>
      </p:pic>
      <p:sp>
        <p:nvSpPr>
          <p:cNvPr id="111" name="Le supernove di tipo Ia: i migliori indicatori di distanza!"/>
          <p:cNvSpPr txBox="1"/>
          <p:nvPr/>
        </p:nvSpPr>
        <p:spPr>
          <a:xfrm>
            <a:off x="914400" y="304800"/>
            <a:ext cx="5597126" cy="348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b="1" sz="1800">
                <a:solidFill>
                  <a:schemeClr val="accent2"/>
                </a:solidFill>
              </a:defRPr>
            </a:lvl1pPr>
          </a:lstStyle>
          <a:p>
            <a:pPr/>
            <a:r>
              <a:t>Le supernove di tipo Ia: i migliori indicatori di distanza!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0207293" descr="020729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86400" y="228600"/>
            <a:ext cx="4302125" cy="57150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107763" dir="2700000">
              <a:srgbClr val="808080">
                <a:alpha val="74996"/>
              </a:srgbClr>
            </a:outerShdw>
          </a:effectLst>
        </p:spPr>
      </p:pic>
      <p:sp>
        <p:nvSpPr>
          <p:cNvPr id="114" name="E dalle supernove si è scoperto che l’universo è in accelerazione!"/>
          <p:cNvSpPr txBox="1"/>
          <p:nvPr/>
        </p:nvSpPr>
        <p:spPr>
          <a:xfrm>
            <a:off x="304800" y="1143000"/>
            <a:ext cx="3962400" cy="655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331" tIns="48331" rIns="48331" bIns="48331">
            <a:spAutoFit/>
          </a:bodyPr>
          <a:lstStyle>
            <a:lvl1pPr algn="just" defTabSz="966787">
              <a:defRPr sz="1800">
                <a:solidFill>
                  <a:srgbClr val="000099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E dalle supernove si è scoperto che l’universo è in accelerazione!</a:t>
            </a:r>
          </a:p>
        </p:txBody>
      </p:sp>
      <p:sp>
        <p:nvSpPr>
          <p:cNvPr id="115" name="log(Distanza dL)"/>
          <p:cNvSpPr/>
          <p:nvPr/>
        </p:nvSpPr>
        <p:spPr>
          <a:xfrm rot="16200000">
            <a:off x="4194397" y="1674712"/>
            <a:ext cx="1795341" cy="430536"/>
          </a:xfrm>
          <a:prstGeom prst="rect">
            <a:avLst/>
          </a:prstGeom>
          <a:gradFill>
            <a:gsLst>
              <a:gs pos="0">
                <a:srgbClr val="BCBCBC"/>
              </a:gs>
              <a:gs pos="35000">
                <a:srgbClr val="D0D0D0"/>
              </a:gs>
              <a:gs pos="100000">
                <a:srgbClr val="EDEDED"/>
              </a:gs>
            </a:gsLst>
            <a:lin ang="16200000"/>
          </a:gradFill>
          <a:ln>
            <a:solidFill>
              <a:srgbClr val="000000"/>
            </a:solidFill>
          </a:ln>
          <a:effectLst>
            <a:outerShdw sx="100000" sy="100000" kx="0" ky="0" algn="b" rotWithShape="0" blurRad="38100" dist="20000" dir="5400000">
              <a:srgbClr val="808080">
                <a:alpha val="37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defRPr sz="2000"/>
            </a:pPr>
            <a:r>
              <a:t>log(</a:t>
            </a:r>
            <a:r>
              <a:rPr i="1"/>
              <a:t>Distanza d</a:t>
            </a:r>
            <a:r>
              <a:rPr baseline="-25000" i="1"/>
              <a:t>L</a:t>
            </a:r>
            <a:r>
              <a:rPr i="1"/>
              <a:t>)</a:t>
            </a:r>
          </a:p>
        </p:txBody>
      </p:sp>
      <p:sp>
        <p:nvSpPr>
          <p:cNvPr id="116" name="Redshift"/>
          <p:cNvSpPr/>
          <p:nvPr/>
        </p:nvSpPr>
        <p:spPr>
          <a:xfrm>
            <a:off x="7391400" y="6172200"/>
            <a:ext cx="1066800" cy="382275"/>
          </a:xfrm>
          <a:prstGeom prst="rect">
            <a:avLst/>
          </a:prstGeom>
          <a:gradFill>
            <a:gsLst>
              <a:gs pos="0">
                <a:srgbClr val="BCBCBC"/>
              </a:gs>
              <a:gs pos="35000">
                <a:srgbClr val="D0D0D0"/>
              </a:gs>
              <a:gs pos="100000">
                <a:srgbClr val="EDEDED"/>
              </a:gs>
            </a:gsLst>
            <a:lin ang="16200000"/>
          </a:gradFill>
          <a:ln>
            <a:solidFill>
              <a:srgbClr val="000000"/>
            </a:solidFill>
          </a:ln>
          <a:effectLst>
            <a:outerShdw sx="100000" sy="100000" kx="0" ky="0" algn="b" rotWithShape="0" blurRad="38100" dist="20000" dir="5400000">
              <a:srgbClr val="808080">
                <a:alpha val="37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i="1" sz="2000"/>
            </a:lvl1pPr>
          </a:lstStyle>
          <a:p>
            <a:pPr/>
            <a:r>
              <a:t>Redshift </a:t>
            </a:r>
          </a:p>
        </p:txBody>
      </p:sp>
      <p:grpSp>
        <p:nvGrpSpPr>
          <p:cNvPr id="120" name="Gruppo"/>
          <p:cNvGrpSpPr/>
          <p:nvPr/>
        </p:nvGrpSpPr>
        <p:grpSpPr>
          <a:xfrm>
            <a:off x="609600" y="3733800"/>
            <a:ext cx="3581400" cy="2514600"/>
            <a:chOff x="0" y="0"/>
            <a:chExt cx="3581400" cy="2514600"/>
          </a:xfrm>
        </p:grpSpPr>
        <p:pic>
          <p:nvPicPr>
            <p:cNvPr id="117" name="11693a.jpg" descr="11693a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581400" cy="251460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292100" dist="139700" dir="2700000">
                <a:srgbClr val="333333">
                  <a:alpha val="64999"/>
                </a:srgbClr>
              </a:outerShdw>
            </a:effectLst>
          </p:spPr>
        </p:pic>
        <p:sp>
          <p:nvSpPr>
            <p:cNvPr id="118" name="Linea"/>
            <p:cNvSpPr/>
            <p:nvPr/>
          </p:nvSpPr>
          <p:spPr>
            <a:xfrm flipV="1">
              <a:off x="1371599" y="304799"/>
              <a:ext cx="1752601" cy="1066802"/>
            </a:xfrm>
            <a:prstGeom prst="line">
              <a:avLst/>
            </a:prstGeom>
            <a:noFill/>
            <a:ln w="25400" cap="flat">
              <a:solidFill>
                <a:srgbClr val="FFFF00"/>
              </a:solidFill>
              <a:prstDash val="solid"/>
              <a:round/>
              <a:tailEnd type="triangle" w="med" len="med"/>
            </a:ln>
            <a:effectLst>
              <a:outerShdw sx="100000" sy="100000" kx="0" ky="0" algn="b" rotWithShape="0" blurRad="38100" dist="20000" dir="5400000">
                <a:srgbClr val="808080">
                  <a:alpha val="37998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19" name="a(t)"/>
            <p:cNvSpPr txBox="1"/>
            <p:nvPr/>
          </p:nvSpPr>
          <p:spPr>
            <a:xfrm>
              <a:off x="2514938" y="685800"/>
              <a:ext cx="434205" cy="3484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457200">
                <a:defRPr i="1" sz="1800">
                  <a:solidFill>
                    <a:srgbClr val="FFFF00"/>
                  </a:solidFill>
                </a:defRPr>
              </a:lvl1pPr>
            </a:lstStyle>
            <a:p>
              <a:pPr/>
              <a:r>
                <a:t>a(t)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La composizione dell’universo"/>
          <p:cNvSpPr/>
          <p:nvPr/>
        </p:nvSpPr>
        <p:spPr>
          <a:xfrm>
            <a:off x="2514600" y="381000"/>
            <a:ext cx="6019800" cy="601488"/>
          </a:xfrm>
          <a:prstGeom prst="rect">
            <a:avLst/>
          </a:prstGeom>
          <a:gradFill>
            <a:gsLst>
              <a:gs pos="0">
                <a:srgbClr val="BCBCBC"/>
              </a:gs>
              <a:gs pos="35000">
                <a:srgbClr val="D0D0D0"/>
              </a:gs>
              <a:gs pos="100000">
                <a:srgbClr val="EDEDED"/>
              </a:gs>
            </a:gsLst>
            <a:lin ang="16200000"/>
          </a:gradFill>
          <a:ln>
            <a:solidFill>
              <a:srgbClr val="000000"/>
            </a:solidFill>
          </a:ln>
          <a:effectLst>
            <a:outerShdw sx="100000" sy="100000" kx="0" ky="0" algn="b" rotWithShape="0" blurRad="38100" dist="20000" dir="5400000">
              <a:srgbClr val="808080">
                <a:alpha val="37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331" tIns="48331" rIns="48331" bIns="48331">
            <a:spAutoFit/>
          </a:bodyPr>
          <a:lstStyle>
            <a:lvl1pPr algn="ctr" defTabSz="966787">
              <a:defRPr sz="3200">
                <a:solidFill>
                  <a:srgbClr val="000099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La composizione dell’universo</a:t>
            </a:r>
          </a:p>
        </p:txBody>
      </p:sp>
      <p:pic>
        <p:nvPicPr>
          <p:cNvPr id="123" name="UniversePie300" descr="UniversePie30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00" y="1295400"/>
            <a:ext cx="4938713" cy="50847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92100" dist="139700" dir="270000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90309" y="101600"/>
            <a:ext cx="802418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Resegone Online!"/>
          <p:cNvSpPr txBox="1"/>
          <p:nvPr/>
        </p:nvSpPr>
        <p:spPr>
          <a:xfrm rot="16200000">
            <a:off x="-854977" y="3148370"/>
            <a:ext cx="4374206" cy="727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4500"/>
            </a:lvl1pPr>
          </a:lstStyle>
          <a:p>
            <a:pPr/>
            <a:r>
              <a:t>Resegone Online!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Hubble_Deep_Field" descr="Hubble_Deep_Field"/>
          <p:cNvPicPr>
            <a:picLocks noChangeAspect="1"/>
          </p:cNvPicPr>
          <p:nvPr/>
        </p:nvPicPr>
        <p:blipFill>
          <a:blip r:embed="rId3">
            <a:extLst/>
          </a:blip>
          <a:srcRect l="0" t="0" r="0" b="2767"/>
          <a:stretch>
            <a:fillRect/>
          </a:stretch>
        </p:blipFill>
        <p:spPr>
          <a:xfrm>
            <a:off x="4648200" y="228600"/>
            <a:ext cx="5257800" cy="6261101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E quindi bisogna cercare galassie sempre più lontane……"/>
          <p:cNvSpPr txBox="1"/>
          <p:nvPr/>
        </p:nvSpPr>
        <p:spPr>
          <a:xfrm>
            <a:off x="152400" y="914399"/>
            <a:ext cx="4343400" cy="1415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 defTabSz="457200">
              <a:defRPr b="1" sz="1800">
                <a:solidFill>
                  <a:schemeClr val="accent2"/>
                </a:solidFill>
              </a:defRPr>
            </a:pPr>
            <a:r>
              <a:t>E quindi bisogna cercare galassie sempre più lontane… </a:t>
            </a:r>
          </a:p>
          <a:p>
            <a:pPr algn="just" defTabSz="457200">
              <a:defRPr b="1" sz="1800">
                <a:solidFill>
                  <a:schemeClr val="accent2"/>
                </a:solidFill>
              </a:defRPr>
            </a:pPr>
          </a:p>
          <a:p>
            <a:pPr algn="just" defTabSz="457200">
              <a:defRPr b="1" sz="1800">
                <a:solidFill>
                  <a:schemeClr val="accent2"/>
                </a:solidFill>
              </a:defRPr>
            </a:pPr>
            <a:r>
              <a:t>E non è che le galassie nell’universo le galassie manchino!</a:t>
            </a:r>
          </a:p>
        </p:txBody>
      </p:sp>
      <p:pic>
        <p:nvPicPr>
          <p:cNvPr id="127" name="hubble" descr="hubbl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1000" y="3543300"/>
            <a:ext cx="3886200" cy="2914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ruppo"/>
          <p:cNvGrpSpPr/>
          <p:nvPr/>
        </p:nvGrpSpPr>
        <p:grpSpPr>
          <a:xfrm>
            <a:off x="1905000" y="152400"/>
            <a:ext cx="7162800" cy="522288"/>
            <a:chOff x="0" y="0"/>
            <a:chExt cx="7162800" cy="522287"/>
          </a:xfrm>
        </p:grpSpPr>
        <p:sp>
          <p:nvSpPr>
            <p:cNvPr id="129" name="Rettangolo"/>
            <p:cNvSpPr/>
            <p:nvPr/>
          </p:nvSpPr>
          <p:spPr>
            <a:xfrm>
              <a:off x="0" y="0"/>
              <a:ext cx="7162800" cy="522288"/>
            </a:xfrm>
            <a:prstGeom prst="rect">
              <a:avLst/>
            </a:prstGeom>
            <a:gradFill flip="none" rotWithShape="1">
              <a:gsLst>
                <a:gs pos="0">
                  <a:srgbClr val="BCBCBC"/>
                </a:gs>
                <a:gs pos="35000">
                  <a:srgbClr val="D0D0D0"/>
                </a:gs>
                <a:gs pos="100000">
                  <a:srgbClr val="EDEDED"/>
                </a:gs>
              </a:gsLst>
              <a:lin ang="16200000" scaled="0"/>
            </a:gradFill>
            <a:ln w="9525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808080">
                  <a:alpha val="37998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 defTabSz="966787">
                <a:defRPr sz="1800">
                  <a:solidFill>
                    <a:srgbClr val="000099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latin typeface="Tahoma"/>
                  <a:ea typeface="Tahoma"/>
                  <a:cs typeface="Tahoma"/>
                  <a:sym typeface="Tahoma"/>
                </a:defRPr>
              </a:pPr>
            </a:p>
          </p:txBody>
        </p:sp>
        <p:sp>
          <p:nvSpPr>
            <p:cNvPr id="130" name="Misura di redshift: ricostruzione dell’universo 3D"/>
            <p:cNvSpPr txBox="1"/>
            <p:nvPr/>
          </p:nvSpPr>
          <p:spPr>
            <a:xfrm>
              <a:off x="0" y="0"/>
              <a:ext cx="7162800" cy="3760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8331" tIns="48331" rIns="48331" bIns="48331" numCol="1" anchor="t">
              <a:spAutoFit/>
            </a:bodyPr>
            <a:lstStyle>
              <a:lvl1pPr algn="ctr" defTabSz="966787">
                <a:defRPr sz="1800">
                  <a:solidFill>
                    <a:srgbClr val="000099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pPr/>
              <a:r>
                <a:t>Misura di redshift: ricostruzione dell’universo 3D</a:t>
              </a:r>
            </a:p>
          </p:txBody>
        </p:sp>
      </p:grpSp>
      <p:pic>
        <p:nvPicPr>
          <p:cNvPr id="132" name="slice_black" descr="slice_black"/>
          <p:cNvPicPr>
            <a:picLocks noChangeAspect="1"/>
          </p:cNvPicPr>
          <p:nvPr/>
        </p:nvPicPr>
        <p:blipFill>
          <a:blip r:embed="rId3">
            <a:extLst/>
          </a:blip>
          <a:srcRect l="1976" t="0" r="1976" b="0"/>
          <a:stretch>
            <a:fillRect/>
          </a:stretch>
        </p:blipFill>
        <p:spPr>
          <a:xfrm>
            <a:off x="609600" y="838200"/>
            <a:ext cx="9372600" cy="571299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92100" dist="139700" dir="2700000">
              <a:srgbClr val="333333">
                <a:alpha val="64999"/>
              </a:srgbClr>
            </a:outerShdw>
          </a:effectLst>
        </p:spPr>
      </p:pic>
      <p:sp>
        <p:nvSpPr>
          <p:cNvPr id="133" name="220,000 redshift (2001)"/>
          <p:cNvSpPr txBox="1"/>
          <p:nvPr/>
        </p:nvSpPr>
        <p:spPr>
          <a:xfrm>
            <a:off x="3276600" y="5638800"/>
            <a:ext cx="3048000" cy="396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defRPr sz="2000">
                <a:solidFill>
                  <a:srgbClr val="FFFF00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220,000 redshift (2001)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cosmic_growth_springel" descr="cosmic_growth_springel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28575"/>
            <a:ext cx="10668000" cy="6916738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Z=6"/>
          <p:cNvSpPr txBox="1"/>
          <p:nvPr/>
        </p:nvSpPr>
        <p:spPr>
          <a:xfrm>
            <a:off x="2209800" y="457200"/>
            <a:ext cx="533400" cy="307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spcBef>
                <a:spcPts val="800"/>
              </a:spcBef>
              <a:defRPr sz="14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Z=6</a:t>
            </a:r>
          </a:p>
        </p:txBody>
      </p:sp>
      <p:sp>
        <p:nvSpPr>
          <p:cNvPr id="137" name="Z=2"/>
          <p:cNvSpPr txBox="1"/>
          <p:nvPr/>
        </p:nvSpPr>
        <p:spPr>
          <a:xfrm>
            <a:off x="4572000" y="990600"/>
            <a:ext cx="533400" cy="307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spcBef>
                <a:spcPts val="800"/>
              </a:spcBef>
              <a:defRPr sz="14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Z=2</a:t>
            </a:r>
          </a:p>
        </p:txBody>
      </p:sp>
      <p:sp>
        <p:nvSpPr>
          <p:cNvPr id="138" name="Z=0"/>
          <p:cNvSpPr txBox="1"/>
          <p:nvPr/>
        </p:nvSpPr>
        <p:spPr>
          <a:xfrm>
            <a:off x="7391400" y="1600200"/>
            <a:ext cx="533400" cy="307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spcBef>
                <a:spcPts val="800"/>
              </a:spcBef>
              <a:defRPr sz="14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Z=0</a:t>
            </a:r>
          </a:p>
        </p:txBody>
      </p:sp>
      <p:sp>
        <p:nvSpPr>
          <p:cNvPr id="139" name="Si può simulare la formazione di queste strutture:"/>
          <p:cNvSpPr/>
          <p:nvPr/>
        </p:nvSpPr>
        <p:spPr>
          <a:xfrm>
            <a:off x="152399" y="5715000"/>
            <a:ext cx="6172202" cy="410988"/>
          </a:xfrm>
          <a:prstGeom prst="rect">
            <a:avLst/>
          </a:prstGeom>
          <a:gradFill>
            <a:gsLst>
              <a:gs pos="0">
                <a:srgbClr val="BCBCBC"/>
              </a:gs>
              <a:gs pos="35000">
                <a:srgbClr val="D0D0D0"/>
              </a:gs>
              <a:gs pos="100000">
                <a:srgbClr val="EDEDED"/>
              </a:gs>
            </a:gsLst>
            <a:lin ang="16200000"/>
          </a:gradFill>
          <a:ln>
            <a:solidFill>
              <a:srgbClr val="000000"/>
            </a:solidFill>
          </a:ln>
          <a:effectLst>
            <a:outerShdw sx="100000" sy="100000" kx="0" ky="0" algn="b" rotWithShape="0" blurRad="38100" dist="20000" dir="5400000">
              <a:srgbClr val="808080">
                <a:alpha val="37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331" tIns="48331" rIns="48331" bIns="48331">
            <a:spAutoFit/>
          </a:bodyPr>
          <a:lstStyle>
            <a:lvl1pPr algn="ctr" defTabSz="966787">
              <a:defRPr sz="2000">
                <a:solidFill>
                  <a:srgbClr val="000099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Si può simulare la formazione di queste strutture: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apm_colour" descr="apm_colour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" y="1143000"/>
            <a:ext cx="10439400" cy="48942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6" name="Gruppo"/>
          <p:cNvGrpSpPr/>
          <p:nvPr/>
        </p:nvGrpSpPr>
        <p:grpSpPr>
          <a:xfrm>
            <a:off x="1143000" y="304800"/>
            <a:ext cx="8534400" cy="533400"/>
            <a:chOff x="0" y="0"/>
            <a:chExt cx="8534400" cy="533400"/>
          </a:xfrm>
        </p:grpSpPr>
        <p:sp>
          <p:nvSpPr>
            <p:cNvPr id="144" name="Rettangolo"/>
            <p:cNvSpPr/>
            <p:nvPr/>
          </p:nvSpPr>
          <p:spPr>
            <a:xfrm>
              <a:off x="0" y="0"/>
              <a:ext cx="8534400" cy="533400"/>
            </a:xfrm>
            <a:prstGeom prst="rect">
              <a:avLst/>
            </a:prstGeom>
            <a:gradFill flip="none" rotWithShape="1">
              <a:gsLst>
                <a:gs pos="0">
                  <a:srgbClr val="BCBCBC"/>
                </a:gs>
                <a:gs pos="35000">
                  <a:srgbClr val="D0D0D0"/>
                </a:gs>
                <a:gs pos="100000">
                  <a:srgbClr val="EDEDED"/>
                </a:gs>
              </a:gsLst>
              <a:lin ang="16200000" scaled="0"/>
            </a:gradFill>
            <a:ln w="9525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808080">
                  <a:alpha val="37998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 defTabSz="966787">
                <a:defRPr sz="1800">
                  <a:solidFill>
                    <a:srgbClr val="000099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latin typeface="Tahoma"/>
                  <a:ea typeface="Tahoma"/>
                  <a:cs typeface="Tahoma"/>
                  <a:sym typeface="Tahoma"/>
                </a:defRPr>
              </a:pPr>
            </a:p>
          </p:txBody>
        </p:sp>
        <p:sp>
          <p:nvSpPr>
            <p:cNvPr id="145" name="La distribuzione di galassie in cielo!"/>
            <p:cNvSpPr txBox="1"/>
            <p:nvPr/>
          </p:nvSpPr>
          <p:spPr>
            <a:xfrm>
              <a:off x="0" y="0"/>
              <a:ext cx="8534400" cy="3760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8331" tIns="48331" rIns="48331" bIns="48331" numCol="1" anchor="t">
              <a:spAutoFit/>
            </a:bodyPr>
            <a:lstStyle>
              <a:lvl1pPr algn="ctr" defTabSz="966787">
                <a:defRPr sz="1800">
                  <a:solidFill>
                    <a:srgbClr val="000099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pPr/>
              <a:r>
                <a:t>La distribuzione di galassie in cielo!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L’universo in espansione, ed evoluzione!"/>
          <p:cNvSpPr txBox="1"/>
          <p:nvPr/>
        </p:nvSpPr>
        <p:spPr>
          <a:xfrm>
            <a:off x="2971800" y="6096000"/>
            <a:ext cx="4014116" cy="348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b="1" sz="1800">
                <a:solidFill>
                  <a:schemeClr val="accent2"/>
                </a:solidFill>
              </a:defRPr>
            </a:lvl1pPr>
          </a:lstStyle>
          <a:p>
            <a:pPr/>
            <a:r>
              <a:t>L’universo in espansione, ed evoluzione!</a:t>
            </a:r>
          </a:p>
        </p:txBody>
      </p:sp>
      <p:pic>
        <p:nvPicPr>
          <p:cNvPr id="149" name="144789main_CMB_Timeline75_lg" descr="144789main_CMB_Timeline75_l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47800" y="228600"/>
            <a:ext cx="7902575" cy="573881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808080">
                <a:alpha val="42999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lastscatmap" descr="lastscatmap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1000" y="457200"/>
            <a:ext cx="6873875" cy="622935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i distingue solo la luce proveniente dall’ultimo strato di nubi"/>
          <p:cNvSpPr txBox="1"/>
          <p:nvPr/>
        </p:nvSpPr>
        <p:spPr>
          <a:xfrm>
            <a:off x="3505200" y="4724400"/>
            <a:ext cx="1981200" cy="69348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just" defTabSz="457200">
              <a:defRPr sz="1400"/>
            </a:lvl1pPr>
          </a:lstStyle>
          <a:p>
            <a:pPr/>
            <a:r>
              <a:t>Si distingue solo la luce proveniente dall’ultimo strato di nubi</a:t>
            </a:r>
          </a:p>
        </p:txBody>
      </p:sp>
      <p:sp>
        <p:nvSpPr>
          <p:cNvPr id="153" name="Rettangolo"/>
          <p:cNvSpPr/>
          <p:nvPr/>
        </p:nvSpPr>
        <p:spPr>
          <a:xfrm>
            <a:off x="457200" y="5638800"/>
            <a:ext cx="3962400" cy="990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7200">
              <a:defRPr sz="1800">
                <a:solidFill>
                  <a:srgbClr val="FFFFFF"/>
                </a:solidFill>
              </a:defRPr>
            </a:pPr>
          </a:p>
        </p:txBody>
      </p:sp>
      <p:sp>
        <p:nvSpPr>
          <p:cNvPr id="154" name="oggi"/>
          <p:cNvSpPr txBox="1"/>
          <p:nvPr/>
        </p:nvSpPr>
        <p:spPr>
          <a:xfrm>
            <a:off x="1447800" y="5181600"/>
            <a:ext cx="1143001" cy="3727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defRPr sz="2000"/>
            </a:lvl1pPr>
          </a:lstStyle>
          <a:p>
            <a:pPr/>
            <a:r>
              <a:t>oggi</a:t>
            </a:r>
          </a:p>
        </p:txBody>
      </p:sp>
      <p:sp>
        <p:nvSpPr>
          <p:cNvPr id="155" name="La radiazione cosmica di fondo"/>
          <p:cNvSpPr txBox="1"/>
          <p:nvPr/>
        </p:nvSpPr>
        <p:spPr>
          <a:xfrm>
            <a:off x="7467600" y="2286000"/>
            <a:ext cx="2895600" cy="615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defRPr b="1" sz="1800">
                <a:solidFill>
                  <a:schemeClr val="accent2"/>
                </a:solidFill>
              </a:defRPr>
            </a:lvl1pPr>
          </a:lstStyle>
          <a:p>
            <a:pPr/>
            <a:r>
              <a:t>La radiazione cosmica di fondo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Nel 1992 il satellite COBE ha “fotografato” la superficie di ultima diffusione della radiazione cosmica di fondo, la “fine delle nubi”."/>
          <p:cNvSpPr txBox="1"/>
          <p:nvPr/>
        </p:nvSpPr>
        <p:spPr>
          <a:xfrm>
            <a:off x="4572000" y="304800"/>
            <a:ext cx="5791200" cy="881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just" defTabSz="457200">
              <a:defRPr b="1" sz="1800">
                <a:solidFill>
                  <a:schemeClr val="accent2"/>
                </a:solidFill>
              </a:defRPr>
            </a:lvl1pPr>
          </a:lstStyle>
          <a:p>
            <a:pPr/>
            <a:r>
              <a:t>Nel 1992 il satellite COBE ha “fotografato” la superficie di ultima diffusione della radiazione cosmica di fondo, la “fine delle nubi”.</a:t>
            </a:r>
          </a:p>
        </p:txBody>
      </p:sp>
      <p:pic>
        <p:nvPicPr>
          <p:cNvPr id="158" name="COBE" descr="COB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1000" y="228600"/>
            <a:ext cx="3794125" cy="6324600"/>
          </a:xfrm>
          <a:prstGeom prst="rect">
            <a:avLst/>
          </a:prstGeom>
          <a:ln w="25400">
            <a:solidFill>
              <a:srgbClr val="FFFF00"/>
            </a:solidFill>
          </a:ln>
          <a:effectLst>
            <a:outerShdw sx="100000" sy="100000" kx="0" ky="0" algn="b" rotWithShape="0" blurRad="50800" dist="38100" dir="2700000">
              <a:srgbClr val="808080">
                <a:alpha val="42999"/>
              </a:srgbClr>
            </a:outerShdw>
          </a:effectLst>
        </p:spPr>
      </p:pic>
      <p:pic>
        <p:nvPicPr>
          <p:cNvPr id="159" name="COBE satelite" descr="COBE satelit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86400" y="2209800"/>
            <a:ext cx="1636713" cy="1524000"/>
          </a:xfrm>
          <a:prstGeom prst="rect">
            <a:avLst/>
          </a:prstGeom>
          <a:ln w="25400">
            <a:solidFill>
              <a:srgbClr val="FFFF00"/>
            </a:solidFill>
          </a:ln>
          <a:effectLst>
            <a:outerShdw sx="100000" sy="100000" kx="0" ky="0" algn="b" rotWithShape="0" blurRad="50800" dist="38100" dir="2700000">
              <a:srgbClr val="808080">
                <a:alpha val="42999"/>
              </a:srgbClr>
            </a:outerShdw>
          </a:effectLst>
        </p:spPr>
      </p:pic>
      <p:pic>
        <p:nvPicPr>
          <p:cNvPr id="160" name="Smoot_Mather" descr="Smoot_Mather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29400" y="3962400"/>
            <a:ext cx="3690938" cy="2393950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John Mother e George Smoot…"/>
          <p:cNvSpPr txBox="1"/>
          <p:nvPr/>
        </p:nvSpPr>
        <p:spPr>
          <a:xfrm>
            <a:off x="4343400" y="4495800"/>
            <a:ext cx="2133600" cy="1148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457200">
              <a:defRPr b="1" sz="1800">
                <a:solidFill>
                  <a:schemeClr val="accent2"/>
                </a:solidFill>
              </a:defRPr>
            </a:pPr>
            <a:r>
              <a:t>John Mother e George Smoot</a:t>
            </a:r>
          </a:p>
          <a:p>
            <a:pPr algn="ctr" defTabSz="457200">
              <a:defRPr b="1" sz="1800">
                <a:solidFill>
                  <a:schemeClr val="accent2"/>
                </a:solidFill>
              </a:defRPr>
            </a:pPr>
          </a:p>
          <a:p>
            <a:pPr algn="ctr" defTabSz="457200">
              <a:defRPr b="1" sz="1800">
                <a:solidFill>
                  <a:schemeClr val="accent2"/>
                </a:solidFill>
              </a:defRPr>
            </a:pPr>
            <a:r>
              <a:t>Nobel 2006</a:t>
            </a:r>
          </a:p>
        </p:txBody>
      </p:sp>
      <p:sp>
        <p:nvSpPr>
          <p:cNvPr id="162" name="COBE"/>
          <p:cNvSpPr txBox="1"/>
          <p:nvPr/>
        </p:nvSpPr>
        <p:spPr>
          <a:xfrm>
            <a:off x="7924800" y="2667000"/>
            <a:ext cx="751989" cy="348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b="1" sz="1800">
                <a:solidFill>
                  <a:schemeClr val="accent2"/>
                </a:solidFill>
              </a:defRPr>
            </a:lvl1pPr>
          </a:lstStyle>
          <a:p>
            <a:pPr/>
            <a:r>
              <a:t>COBE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E successivamente prima da WMAP nel 2001 e poi da Planck nel 2012 si è migliorata notevolmente la nostra conoscenza della distribuzione di materia alle origini dell’universo."/>
          <p:cNvSpPr txBox="1"/>
          <p:nvPr/>
        </p:nvSpPr>
        <p:spPr>
          <a:xfrm>
            <a:off x="127000" y="203200"/>
            <a:ext cx="2629297" cy="3381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just" defTabSz="457200">
              <a:defRPr b="1" sz="2200">
                <a:solidFill>
                  <a:schemeClr val="accent2"/>
                </a:solidFill>
              </a:defRPr>
            </a:lvl1pPr>
          </a:lstStyle>
          <a:p>
            <a:pPr/>
            <a:r>
              <a:t>E successivamente prima da WMAP nel 2001 e poi da Planck nel 2012 si è migliorata notevolmente la nostra conoscenza della distribuzione di materia alle origini dell’universo.</a:t>
            </a:r>
          </a:p>
        </p:txBody>
      </p:sp>
      <p:pic>
        <p:nvPicPr>
          <p:cNvPr id="165" name="WMAP satelite" descr="WMAP satelit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000" y="3659873"/>
            <a:ext cx="1463675" cy="1519239"/>
          </a:xfrm>
          <a:prstGeom prst="rect">
            <a:avLst/>
          </a:prstGeom>
          <a:ln w="25400">
            <a:solidFill>
              <a:srgbClr val="FFFF00"/>
            </a:solidFill>
          </a:ln>
        </p:spPr>
      </p:pic>
      <p:sp>
        <p:nvSpPr>
          <p:cNvPr id="166" name="WMAP"/>
          <p:cNvSpPr txBox="1"/>
          <p:nvPr/>
        </p:nvSpPr>
        <p:spPr>
          <a:xfrm>
            <a:off x="1752600" y="4245278"/>
            <a:ext cx="853230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b="1" sz="1800">
                <a:solidFill>
                  <a:schemeClr val="accent2"/>
                </a:solidFill>
              </a:defRPr>
            </a:lvl1pPr>
          </a:lstStyle>
          <a:p>
            <a:pPr/>
            <a:r>
              <a:t>WMAP</a:t>
            </a:r>
          </a:p>
        </p:txBody>
      </p:sp>
      <p:pic>
        <p:nvPicPr>
          <p:cNvPr id="167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71800" y="127000"/>
            <a:ext cx="7620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magine" descr="Immag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81495" y="5254214"/>
            <a:ext cx="1544639" cy="1544639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Planck"/>
          <p:cNvSpPr txBox="1"/>
          <p:nvPr/>
        </p:nvSpPr>
        <p:spPr>
          <a:xfrm>
            <a:off x="381000" y="5832778"/>
            <a:ext cx="777327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b="1" sz="1800">
                <a:solidFill>
                  <a:schemeClr val="accent2"/>
                </a:solidFill>
              </a:defRPr>
            </a:lvl1pPr>
          </a:lstStyle>
          <a:p>
            <a:pPr/>
            <a:r>
              <a:t>Planck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L’universo è piatto: Ω = 1…"/>
          <p:cNvSpPr txBox="1"/>
          <p:nvPr/>
        </p:nvSpPr>
        <p:spPr>
          <a:xfrm>
            <a:off x="179387" y="188912"/>
            <a:ext cx="10183814" cy="2113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 defTabSz="457200">
              <a:spcBef>
                <a:spcPts val="400"/>
              </a:spcBef>
              <a:buSzPct val="100000"/>
              <a:buChar char="•"/>
              <a:defRPr b="1" sz="2000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L’universo è piatto: </a:t>
            </a:r>
            <a:r>
              <a:t>Ω</a:t>
            </a:r>
            <a:r>
              <a:t> = 1</a:t>
            </a:r>
          </a:p>
          <a:p>
            <a:pPr marL="342900" indent="-342900" defTabSz="457200">
              <a:spcBef>
                <a:spcPts val="400"/>
              </a:spcBef>
              <a:defRPr b="1" sz="2000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	(</a:t>
            </a:r>
            <a:r>
              <a:t>Ω</a:t>
            </a:r>
            <a:r>
              <a:t> è il rapporto fra la densità dell'Universo e la densità critica)</a:t>
            </a:r>
          </a:p>
          <a:p>
            <a:pPr marL="342900" indent="-342900" defTabSz="457200">
              <a:spcBef>
                <a:spcPts val="400"/>
              </a:spcBef>
              <a:buSzPct val="100000"/>
              <a:buChar char="•"/>
              <a:defRPr b="1" sz="2000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La densità totale dell’Universo è uguale alla densità critica</a:t>
            </a:r>
          </a:p>
          <a:p>
            <a:pPr marL="342900" indent="-342900" defTabSz="457200">
              <a:spcBef>
                <a:spcPts val="400"/>
              </a:spcBef>
              <a:defRPr b="1" sz="2000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	(Il valore critico distingue un universo chiuso da un universo aperto).</a:t>
            </a:r>
          </a:p>
          <a:p>
            <a:pPr marL="342900" indent="-342900" defTabSz="457200">
              <a:spcBef>
                <a:spcPts val="400"/>
              </a:spcBef>
              <a:buSzPct val="100000"/>
              <a:buChar char="•"/>
              <a:defRPr b="1" sz="2000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L’Universo è in espansione</a:t>
            </a:r>
            <a:r>
              <a:rPr b="0">
                <a:solidFill>
                  <a:srgbClr val="FFFF00"/>
                </a:solidFill>
              </a:rPr>
              <a:t>.</a:t>
            </a:r>
          </a:p>
        </p:txBody>
      </p:sp>
      <p:pic>
        <p:nvPicPr>
          <p:cNvPr id="172" name="geometria-sfera" descr="geometria-sfera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200" y="3124200"/>
            <a:ext cx="1304925" cy="304165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808080">
                <a:alpha val="42999"/>
              </a:srgbClr>
            </a:outerShdw>
          </a:effectLst>
        </p:spPr>
      </p:pic>
      <p:pic>
        <p:nvPicPr>
          <p:cNvPr id="173" name="geometria-piatta" descr="geometria-piatta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38400" y="3124200"/>
            <a:ext cx="1314450" cy="30495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808080">
                <a:alpha val="42999"/>
              </a:srgbClr>
            </a:outerShdw>
          </a:effectLst>
        </p:spPr>
      </p:pic>
      <p:pic>
        <p:nvPicPr>
          <p:cNvPr id="174" name="geometria-iperbole" descr="geometria-iperbol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95800" y="3124200"/>
            <a:ext cx="1333500" cy="30686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808080">
                <a:alpha val="42999"/>
              </a:srgbClr>
            </a:outerShdw>
          </a:effectLst>
        </p:spPr>
      </p:pic>
      <p:sp>
        <p:nvSpPr>
          <p:cNvPr id="175" name="Ω = 1"/>
          <p:cNvSpPr txBox="1"/>
          <p:nvPr/>
        </p:nvSpPr>
        <p:spPr>
          <a:xfrm>
            <a:off x="2590800" y="2514600"/>
            <a:ext cx="1150938" cy="48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 defTabSz="457200">
              <a:spcBef>
                <a:spcPts val="600"/>
              </a:spcBef>
              <a:defRPr b="1" sz="2800">
                <a:solidFill>
                  <a:schemeClr val="accent2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Ω </a:t>
            </a:r>
            <a:r>
              <a:t>= 1</a:t>
            </a:r>
          </a:p>
        </p:txBody>
      </p:sp>
      <p:sp>
        <p:nvSpPr>
          <p:cNvPr id="176" name="Ω &gt; 1"/>
          <p:cNvSpPr txBox="1"/>
          <p:nvPr/>
        </p:nvSpPr>
        <p:spPr>
          <a:xfrm>
            <a:off x="533400" y="2514600"/>
            <a:ext cx="1295400" cy="48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 defTabSz="457200">
              <a:spcBef>
                <a:spcPts val="600"/>
              </a:spcBef>
              <a:defRPr b="1" sz="2800">
                <a:solidFill>
                  <a:schemeClr val="accent2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Ω </a:t>
            </a:r>
            <a:r>
              <a:t>&gt; 1</a:t>
            </a:r>
          </a:p>
        </p:txBody>
      </p:sp>
      <p:sp>
        <p:nvSpPr>
          <p:cNvPr id="177" name="Ω &lt; 1"/>
          <p:cNvSpPr txBox="1"/>
          <p:nvPr/>
        </p:nvSpPr>
        <p:spPr>
          <a:xfrm>
            <a:off x="4648200" y="2514600"/>
            <a:ext cx="1152525" cy="48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 defTabSz="457200">
              <a:spcBef>
                <a:spcPts val="600"/>
              </a:spcBef>
              <a:defRPr b="1" sz="2800">
                <a:solidFill>
                  <a:schemeClr val="accent2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Ω </a:t>
            </a:r>
            <a:r>
              <a:t>&lt; 1</a:t>
            </a:r>
          </a:p>
        </p:txBody>
      </p:sp>
      <p:pic>
        <p:nvPicPr>
          <p:cNvPr id="178" name="image.jpeg" descr="image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553200" y="2819400"/>
            <a:ext cx="3352800" cy="3340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La componente visibile pesa solo per ≈ 4% dell’energia totale dell’Universo.…"/>
          <p:cNvSpPr txBox="1"/>
          <p:nvPr/>
        </p:nvSpPr>
        <p:spPr>
          <a:xfrm>
            <a:off x="179387" y="968375"/>
            <a:ext cx="4786313" cy="4992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899" indent="-342899" defTabSz="457200">
              <a:spcBef>
                <a:spcPts val="400"/>
              </a:spcBef>
              <a:buSzPct val="100000"/>
              <a:buChar char="•"/>
              <a:defRPr b="1" sz="2200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La componente visibile pesa solo per ≈ 4% dell’energia totale dell’Universo.</a:t>
            </a:r>
          </a:p>
          <a:p>
            <a:pPr marL="342899" indent="-342899" defTabSz="457200">
              <a:spcBef>
                <a:spcPts val="400"/>
              </a:spcBef>
              <a:buSzPct val="100000"/>
              <a:buChar char="•"/>
              <a:defRPr b="1" sz="2200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</a:p>
          <a:p>
            <a:pPr marL="342899" indent="-342899" defTabSz="457200">
              <a:spcBef>
                <a:spcPts val="400"/>
              </a:spcBef>
              <a:buSzPct val="100000"/>
              <a:buChar char="•"/>
              <a:defRPr b="1" sz="2200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Le altre componenti sono oscure.</a:t>
            </a:r>
          </a:p>
          <a:p>
            <a:pPr marL="342899" indent="-342899" defTabSz="457200">
              <a:spcBef>
                <a:spcPts val="400"/>
              </a:spcBef>
              <a:buSzPct val="100000"/>
              <a:buChar char="•"/>
              <a:defRPr b="1" sz="2200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</a:p>
          <a:p>
            <a:pPr marL="342900" indent="-342900" defTabSz="457200">
              <a:spcBef>
                <a:spcPts val="400"/>
              </a:spcBef>
              <a:defRPr b="1" sz="2200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	≈ 23% è </a:t>
            </a:r>
            <a:r>
              <a:rPr u="sng"/>
              <a:t>materia oscura</a:t>
            </a:r>
            <a:r>
              <a:t>.</a:t>
            </a:r>
          </a:p>
          <a:p>
            <a:pPr marL="342900" indent="-342900" defTabSz="457200">
              <a:spcBef>
                <a:spcPts val="400"/>
              </a:spcBef>
              <a:defRPr b="1" sz="2200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</a:p>
          <a:p>
            <a:pPr marL="342900" indent="-342900" defTabSz="457200">
              <a:spcBef>
                <a:spcPts val="400"/>
              </a:spcBef>
              <a:defRPr b="1" sz="2200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	≈ 73% 	è qualche tipo di energia chiamata </a:t>
            </a:r>
            <a:r>
              <a:rPr u="sng"/>
              <a:t>energia oscura</a:t>
            </a:r>
            <a:r>
              <a:t>.</a:t>
            </a:r>
          </a:p>
        </p:txBody>
      </p:sp>
      <p:pic>
        <p:nvPicPr>
          <p:cNvPr id="181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rcRect l="10557" t="12763" r="10557" b="16368"/>
          <a:stretch>
            <a:fillRect/>
          </a:stretch>
        </p:blipFill>
        <p:spPr>
          <a:xfrm>
            <a:off x="5105400" y="685799"/>
            <a:ext cx="5211763" cy="350996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808080">
                <a:alpha val="42999"/>
              </a:srgbClr>
            </a:outerShdw>
          </a:effectLst>
        </p:spPr>
      </p:pic>
      <p:pic>
        <p:nvPicPr>
          <p:cNvPr id="182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58000" y="4419600"/>
            <a:ext cx="1708150" cy="212725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808080">
                <a:alpha val="42999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38400" y="457200"/>
            <a:ext cx="7391400" cy="58928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808080">
                <a:alpha val="42999"/>
              </a:srgbClr>
            </a:outerShdw>
          </a:effectLst>
        </p:spPr>
      </p:pic>
      <p:sp>
        <p:nvSpPr>
          <p:cNvPr id="33" name="V. Van Gogh…"/>
          <p:cNvSpPr txBox="1"/>
          <p:nvPr/>
        </p:nvSpPr>
        <p:spPr>
          <a:xfrm>
            <a:off x="237853" y="2057400"/>
            <a:ext cx="2105569" cy="1500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 defTabSz="457200">
              <a:defRPr b="1" sz="2500">
                <a:solidFill>
                  <a:schemeClr val="accent2"/>
                </a:solidFill>
              </a:defRPr>
            </a:pPr>
            <a:r>
              <a:t>V. Van Gogh</a:t>
            </a:r>
          </a:p>
          <a:p>
            <a:pPr algn="ctr" defTabSz="457200">
              <a:defRPr b="1" sz="2500">
                <a:solidFill>
                  <a:schemeClr val="accent2"/>
                </a:solidFill>
              </a:defRPr>
            </a:pPr>
          </a:p>
          <a:p>
            <a:pPr algn="ctr" defTabSz="457200">
              <a:defRPr b="1" sz="2500">
                <a:solidFill>
                  <a:schemeClr val="accent2"/>
                </a:solidFill>
              </a:defRPr>
            </a:pPr>
            <a:r>
              <a:t>Notte Stellata </a:t>
            </a:r>
          </a:p>
          <a:p>
            <a:pPr algn="ctr" defTabSz="457200">
              <a:defRPr b="1" sz="2500">
                <a:solidFill>
                  <a:schemeClr val="accent2"/>
                </a:solidFill>
              </a:defRPr>
            </a:pPr>
            <a:r>
              <a:t>(1889)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Ma il tutto potrebbe anche essere ancora più complicato…"/>
          <p:cNvSpPr txBox="1"/>
          <p:nvPr/>
        </p:nvSpPr>
        <p:spPr>
          <a:xfrm>
            <a:off x="268287" y="346075"/>
            <a:ext cx="10032505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spcBef>
                <a:spcPts val="400"/>
              </a:spcBef>
              <a:defRPr b="1" sz="2500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Ma il tutto potrebbe anche essere ancora più complicato…</a:t>
            </a:r>
          </a:p>
        </p:txBody>
      </p:sp>
      <p:pic>
        <p:nvPicPr>
          <p:cNvPr id="185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6986" y="1305622"/>
            <a:ext cx="6686377" cy="4722254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Parliamo di multiversi…"/>
          <p:cNvSpPr txBox="1"/>
          <p:nvPr/>
        </p:nvSpPr>
        <p:spPr>
          <a:xfrm>
            <a:off x="6954291" y="2886075"/>
            <a:ext cx="3613201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spcBef>
                <a:spcPts val="400"/>
              </a:spcBef>
              <a:defRPr b="1" sz="2500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Parliamo di multiversi…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utto nasce dal “principio antropico”…"/>
          <p:cNvSpPr txBox="1"/>
          <p:nvPr/>
        </p:nvSpPr>
        <p:spPr>
          <a:xfrm>
            <a:off x="268287" y="104775"/>
            <a:ext cx="10032505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spcBef>
                <a:spcPts val="400"/>
              </a:spcBef>
              <a:defRPr b="1" sz="2500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Tutto nasce dal “principio antropico”…</a:t>
            </a:r>
          </a:p>
        </p:txBody>
      </p:sp>
      <p:pic>
        <p:nvPicPr>
          <p:cNvPr id="189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29987" y="1295400"/>
            <a:ext cx="7822934" cy="4547587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L’universo è “disegnato” per noi?"/>
          <p:cNvSpPr txBox="1"/>
          <p:nvPr/>
        </p:nvSpPr>
        <p:spPr>
          <a:xfrm>
            <a:off x="1677987" y="6099175"/>
            <a:ext cx="5360244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spcBef>
                <a:spcPts val="400"/>
              </a:spcBef>
              <a:defRPr b="1" sz="2500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L’universo è “disegnato” per noi?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L’idea è che il nostro sia solo uno di infiniti universi, di cui solo alcuni sono adatti allo sviluppo di vita intelligente."/>
          <p:cNvSpPr txBox="1"/>
          <p:nvPr/>
        </p:nvSpPr>
        <p:spPr>
          <a:xfrm>
            <a:off x="268287" y="104775"/>
            <a:ext cx="10032505" cy="980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spcBef>
                <a:spcPts val="400"/>
              </a:spcBef>
              <a:defRPr b="1" sz="2500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L’idea è che il nostro sia solo uno di infiniti universi, di cui solo alcuni sono adatti allo sviluppo di vita intelligente.</a:t>
            </a:r>
          </a:p>
        </p:txBody>
      </p:sp>
      <p:sp>
        <p:nvSpPr>
          <p:cNvPr id="193" name="Il dibattito è anche filosofico in quanto per certi versi si tratta di idee che potrebbero anche essere mai verificabili scientificamente."/>
          <p:cNvSpPr txBox="1"/>
          <p:nvPr/>
        </p:nvSpPr>
        <p:spPr>
          <a:xfrm>
            <a:off x="230187" y="5184775"/>
            <a:ext cx="10174437" cy="1424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just" defTabSz="457200">
              <a:spcBef>
                <a:spcPts val="400"/>
              </a:spcBef>
              <a:defRPr b="1" sz="2500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Il dibattito è anche filosofico in quanto per certi versi si tratta di idee che potrebbero anche essere mai verificabili scientificamente. </a:t>
            </a:r>
          </a:p>
        </p:txBody>
      </p:sp>
      <p:pic>
        <p:nvPicPr>
          <p:cNvPr id="194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2505" y="1898524"/>
            <a:ext cx="4387027" cy="2472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59366" y="1494457"/>
            <a:ext cx="5164998" cy="35007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incisione_sfere_celesti.jpg" descr="incisione_sfere_celesti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43400" y="1219200"/>
            <a:ext cx="6099175" cy="4038600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Arrivederci!"/>
          <p:cNvSpPr txBox="1"/>
          <p:nvPr/>
        </p:nvSpPr>
        <p:spPr>
          <a:xfrm>
            <a:off x="3657600" y="5715000"/>
            <a:ext cx="2330405" cy="543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b="1" sz="3300">
                <a:solidFill>
                  <a:schemeClr val="accent2"/>
                </a:solidFill>
              </a:defRPr>
            </a:lvl1pPr>
          </a:lstStyle>
          <a:p>
            <a:pPr/>
            <a:r>
              <a:t>Arrivederci!</a:t>
            </a:r>
          </a:p>
        </p:txBody>
      </p:sp>
      <p:pic>
        <p:nvPicPr>
          <p:cNvPr id="199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600" y="1976474"/>
            <a:ext cx="4128862" cy="23236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I primi tentativi di capire la “forma” della nostra galassia, prevedevano di contare le stelle in varie direzioni."/>
          <p:cNvSpPr txBox="1"/>
          <p:nvPr/>
        </p:nvSpPr>
        <p:spPr>
          <a:xfrm>
            <a:off x="304800" y="381000"/>
            <a:ext cx="10072688" cy="881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just" defTabSz="457200">
              <a:defRPr b="1" sz="1800">
                <a:solidFill>
                  <a:schemeClr val="accent2"/>
                </a:solidFill>
              </a:defRPr>
            </a:lvl1pPr>
          </a:lstStyle>
          <a:p>
            <a:pPr/>
            <a:r>
              <a:t>I primi tentativi di capire la “forma” della nostra galassia, prevedevano di contare le stelle in varie direzioni.</a:t>
            </a:r>
          </a:p>
        </p:txBody>
      </p:sp>
      <p:pic>
        <p:nvPicPr>
          <p:cNvPr id="36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15200" y="2743200"/>
            <a:ext cx="2921000" cy="33909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808080">
                <a:alpha val="42999"/>
              </a:srgbClr>
            </a:outerShdw>
          </a:effectLst>
        </p:spPr>
      </p:pic>
      <p:pic>
        <p:nvPicPr>
          <p:cNvPr id="37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600" y="1752600"/>
            <a:ext cx="6324600" cy="4216400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Uno sforzo non da poco…"/>
          <p:cNvSpPr txBox="1"/>
          <p:nvPr/>
        </p:nvSpPr>
        <p:spPr>
          <a:xfrm>
            <a:off x="6781800" y="1752600"/>
            <a:ext cx="3733800" cy="615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b="1" sz="1800">
                <a:solidFill>
                  <a:schemeClr val="accent2"/>
                </a:solidFill>
              </a:defRPr>
            </a:lvl1pPr>
          </a:lstStyle>
          <a:p>
            <a:pPr/>
            <a:r>
              <a:t>Uno sforzo non da poco…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E le prime conclusioni (circa 1785) erano che siamo all’interno di un sistema grossomodo sferico, con noi al centro…"/>
          <p:cNvSpPr txBox="1"/>
          <p:nvPr/>
        </p:nvSpPr>
        <p:spPr>
          <a:xfrm>
            <a:off x="6400800" y="609599"/>
            <a:ext cx="3962400" cy="1415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just" defTabSz="457200">
              <a:defRPr b="1" sz="1800">
                <a:solidFill>
                  <a:schemeClr val="accent2"/>
                </a:solidFill>
              </a:defRPr>
            </a:lvl1pPr>
          </a:lstStyle>
          <a:p>
            <a:pPr/>
            <a:r>
              <a:t>E le prime conclusioni (circa 1785) erano che siamo all’interno di un sistema grossomodo sferico, con noi al centro…</a:t>
            </a:r>
          </a:p>
        </p:txBody>
      </p:sp>
      <p:sp>
        <p:nvSpPr>
          <p:cNvPr id="41" name="NGC 2808"/>
          <p:cNvSpPr txBox="1"/>
          <p:nvPr/>
        </p:nvSpPr>
        <p:spPr>
          <a:xfrm>
            <a:off x="2438400" y="6172200"/>
            <a:ext cx="1126478" cy="348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b="1" sz="1800">
                <a:solidFill>
                  <a:schemeClr val="accent2"/>
                </a:solidFill>
              </a:defRPr>
            </a:lvl1pPr>
          </a:lstStyle>
          <a:p>
            <a:pPr/>
            <a:r>
              <a:t>NGC 2808</a:t>
            </a:r>
          </a:p>
        </p:txBody>
      </p:sp>
      <p:pic>
        <p:nvPicPr>
          <p:cNvPr id="42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381000"/>
            <a:ext cx="5715000" cy="57150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808080">
                <a:alpha val="42999"/>
              </a:srgbClr>
            </a:outerShdw>
          </a:effectLst>
        </p:spPr>
      </p:pic>
      <p:pic>
        <p:nvPicPr>
          <p:cNvPr id="43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39000" y="2743200"/>
            <a:ext cx="2590800" cy="30988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808080">
                <a:alpha val="42999"/>
              </a:srgbClr>
            </a:outerShdw>
          </a:effectLst>
        </p:spPr>
      </p:pic>
      <p:sp>
        <p:nvSpPr>
          <p:cNvPr id="44" name="William Herschel"/>
          <p:cNvSpPr txBox="1"/>
          <p:nvPr/>
        </p:nvSpPr>
        <p:spPr>
          <a:xfrm>
            <a:off x="7391400" y="6096000"/>
            <a:ext cx="1807813" cy="348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b="1" sz="1800">
                <a:solidFill>
                  <a:schemeClr val="accent2"/>
                </a:solidFill>
              </a:defRPr>
            </a:lvl1pPr>
          </a:lstStyle>
          <a:p>
            <a:pPr/>
            <a:r>
              <a:t>William Herschel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Il problema è che le apparenze spesso ingannano!…"/>
          <p:cNvSpPr txBox="1"/>
          <p:nvPr/>
        </p:nvSpPr>
        <p:spPr>
          <a:xfrm>
            <a:off x="5334000" y="609600"/>
            <a:ext cx="4967288" cy="1415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 defTabSz="457200">
              <a:defRPr b="1" sz="1800">
                <a:solidFill>
                  <a:schemeClr val="accent2"/>
                </a:solidFill>
              </a:defRPr>
            </a:pPr>
            <a:r>
              <a:t>Il problema è che le apparenze spesso ingannano!</a:t>
            </a:r>
          </a:p>
          <a:p>
            <a:pPr algn="just" defTabSz="457200">
              <a:defRPr b="1" sz="1800">
                <a:solidFill>
                  <a:schemeClr val="accent2"/>
                </a:solidFill>
              </a:defRPr>
            </a:pPr>
          </a:p>
          <a:p>
            <a:pPr algn="just" defTabSz="457200">
              <a:defRPr b="1" sz="1800">
                <a:solidFill>
                  <a:schemeClr val="accent2"/>
                </a:solidFill>
              </a:defRPr>
            </a:pPr>
            <a:r>
              <a:t>A causa delle polveri interstellari noi siamo come immersi nella nebbia… e le stelle oltre una certa distanza da noi non le vediamo.  </a:t>
            </a:r>
          </a:p>
        </p:txBody>
      </p:sp>
      <p:pic>
        <p:nvPicPr>
          <p:cNvPr id="4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600" y="533400"/>
            <a:ext cx="4368800" cy="57150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808080">
                <a:alpha val="42999"/>
              </a:srgbClr>
            </a:outerShdw>
          </a:effectLst>
        </p:spPr>
      </p:pic>
      <p:pic>
        <p:nvPicPr>
          <p:cNvPr id="48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67600" y="3429000"/>
            <a:ext cx="2493963" cy="31115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808080">
                <a:alpha val="42999"/>
              </a:srgbClr>
            </a:outerShdw>
          </a:effectLst>
        </p:spPr>
      </p:pic>
      <p:sp>
        <p:nvSpPr>
          <p:cNvPr id="49" name="M51"/>
          <p:cNvSpPr txBox="1"/>
          <p:nvPr/>
        </p:nvSpPr>
        <p:spPr>
          <a:xfrm>
            <a:off x="6172200" y="5257800"/>
            <a:ext cx="548504" cy="348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b="1" sz="1800">
                <a:solidFill>
                  <a:schemeClr val="accent2"/>
                </a:solidFill>
              </a:defRPr>
            </a:lvl1pPr>
          </a:lstStyle>
          <a:p>
            <a:pPr/>
            <a:r>
              <a:t>M51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Immersi nelle polveri interstellari, e non conoscendone la presenza e l’effetto, non è difficile capire perché queste misure portarono a risultati erronei."/>
          <p:cNvSpPr txBox="1"/>
          <p:nvPr/>
        </p:nvSpPr>
        <p:spPr>
          <a:xfrm>
            <a:off x="5410200" y="457200"/>
            <a:ext cx="4967288" cy="1148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just" defTabSz="457200">
              <a:defRPr b="1" sz="1800">
                <a:solidFill>
                  <a:schemeClr val="accent2"/>
                </a:solidFill>
              </a:defRPr>
            </a:lvl1pPr>
          </a:lstStyle>
          <a:p>
            <a:pPr/>
            <a:r>
              <a:t>Immersi nelle polveri interstellari, e non conoscendone la presenza e l’effetto, non è difficile capire perché queste misure portarono a risultati erronei.</a:t>
            </a:r>
          </a:p>
        </p:txBody>
      </p:sp>
      <p:sp>
        <p:nvSpPr>
          <p:cNvPr id="52" name="Il sistema geocentrico"/>
          <p:cNvSpPr txBox="1"/>
          <p:nvPr/>
        </p:nvSpPr>
        <p:spPr>
          <a:xfrm>
            <a:off x="6629400" y="6248400"/>
            <a:ext cx="2211658" cy="348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b="1" sz="1800">
                <a:solidFill>
                  <a:schemeClr val="accent2"/>
                </a:solidFill>
              </a:defRPr>
            </a:lvl1pPr>
          </a:lstStyle>
          <a:p>
            <a:pPr/>
            <a:r>
              <a:t>Il sistema geocentrico</a:t>
            </a:r>
          </a:p>
        </p:txBody>
      </p:sp>
      <p:pic>
        <p:nvPicPr>
          <p:cNvPr id="53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00" y="381000"/>
            <a:ext cx="5008563" cy="62484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808080">
                <a:alpha val="42999"/>
              </a:srgbClr>
            </a:outerShdw>
          </a:effectLst>
        </p:spPr>
      </p:pic>
      <p:pic>
        <p:nvPicPr>
          <p:cNvPr id="54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19800" y="2667000"/>
            <a:ext cx="4097338" cy="34290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808080">
                <a:alpha val="42999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Una volta compreso il problema, ecco la Via Lattea!"/>
          <p:cNvSpPr txBox="1"/>
          <p:nvPr/>
        </p:nvSpPr>
        <p:spPr>
          <a:xfrm>
            <a:off x="2598056" y="6019800"/>
            <a:ext cx="5143275" cy="348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457200">
              <a:defRPr b="1" sz="1800">
                <a:solidFill>
                  <a:schemeClr val="accent2"/>
                </a:solidFill>
              </a:defRPr>
            </a:lvl1pPr>
          </a:lstStyle>
          <a:p>
            <a:pPr/>
            <a:r>
              <a:t>Una volta compreso il problema, ecco la Via Lattea!</a:t>
            </a:r>
          </a:p>
        </p:txBody>
      </p:sp>
      <p:pic>
        <p:nvPicPr>
          <p:cNvPr id="5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8450" y="685800"/>
            <a:ext cx="10110788" cy="50292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808080">
                <a:alpha val="42999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E, sebbene siamo immersi nel piano galattico, si riuscì a comprendere la struttura a spirale della Via Lattea"/>
          <p:cNvSpPr txBox="1"/>
          <p:nvPr/>
        </p:nvSpPr>
        <p:spPr>
          <a:xfrm>
            <a:off x="228600" y="5334000"/>
            <a:ext cx="5224463" cy="881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just" defTabSz="457200">
              <a:defRPr b="1" sz="1800">
                <a:solidFill>
                  <a:schemeClr val="accent2"/>
                </a:solidFill>
              </a:defRPr>
            </a:lvl1pPr>
          </a:lstStyle>
          <a:p>
            <a:pPr/>
            <a:r>
              <a:t>E, sebbene siamo immersi nel piano galattico, si riuscì a comprendere la struttura a spirale della Via Lattea</a:t>
            </a:r>
          </a:p>
        </p:txBody>
      </p:sp>
      <p:pic>
        <p:nvPicPr>
          <p:cNvPr id="60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381000"/>
            <a:ext cx="4800600" cy="462915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808080">
                <a:alpha val="42999"/>
              </a:srgbClr>
            </a:outerShdw>
          </a:effectLst>
        </p:spPr>
      </p:pic>
      <p:pic>
        <p:nvPicPr>
          <p:cNvPr id="61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rcRect l="0" t="2604" r="1962" b="0"/>
          <a:stretch>
            <a:fillRect/>
          </a:stretch>
        </p:blipFill>
        <p:spPr>
          <a:xfrm>
            <a:off x="5867400" y="3276599"/>
            <a:ext cx="4494213" cy="336391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808080">
                <a:alpha val="42999"/>
              </a:srgbClr>
            </a:outerShdw>
          </a:effectLst>
        </p:spPr>
      </p:pic>
      <p:pic>
        <p:nvPicPr>
          <p:cNvPr id="62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77000" y="381000"/>
            <a:ext cx="3048000" cy="27432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808080">
                <a:alpha val="42999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truttura predefinita">
  <a:themeElements>
    <a:clrScheme name="Struttura predefinit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Struttura predefinita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Struttura predefinit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truttura predefinita">
  <a:themeElements>
    <a:clrScheme name="Struttura predefinit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Struttura predefinita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Struttura predefinit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