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392" r:id="rId3"/>
    <p:sldId id="393" r:id="rId4"/>
    <p:sldId id="260" r:id="rId5"/>
    <p:sldId id="262" r:id="rId6"/>
    <p:sldId id="280" r:id="rId7"/>
    <p:sldId id="282" r:id="rId8"/>
    <p:sldId id="286" r:id="rId9"/>
    <p:sldId id="361" r:id="rId10"/>
    <p:sldId id="362" r:id="rId11"/>
    <p:sldId id="347" r:id="rId12"/>
    <p:sldId id="258" r:id="rId13"/>
    <p:sldId id="263" r:id="rId14"/>
    <p:sldId id="288" r:id="rId15"/>
    <p:sldId id="287" r:id="rId16"/>
    <p:sldId id="269" r:id="rId17"/>
    <p:sldId id="344" r:id="rId18"/>
    <p:sldId id="278" r:id="rId19"/>
    <p:sldId id="390" r:id="rId20"/>
    <p:sldId id="298" r:id="rId21"/>
    <p:sldId id="358" r:id="rId22"/>
    <p:sldId id="375" r:id="rId23"/>
    <p:sldId id="386" r:id="rId24"/>
    <p:sldId id="376" r:id="rId25"/>
    <p:sldId id="289" r:id="rId26"/>
    <p:sldId id="388" r:id="rId27"/>
    <p:sldId id="394" r:id="rId28"/>
    <p:sldId id="380" r:id="rId29"/>
    <p:sldId id="395" r:id="rId30"/>
    <p:sldId id="396" r:id="rId31"/>
    <p:sldId id="387" r:id="rId32"/>
    <p:sldId id="382" r:id="rId33"/>
    <p:sldId id="391" r:id="rId34"/>
    <p:sldId id="379" r:id="rId35"/>
    <p:sldId id="39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12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46CB2-FCE9-6949-86F1-522BBA512B9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E965B-1F8E-A340-881A-8465ABF156B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6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360B8-FB2B-BB4C-A4C4-9CAB9973E5C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5780C-8678-0049-8608-8DC6F915CDD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D6F14-B85E-094F-BDDE-E79E1C6DE11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5BA5E-7313-B640-B4CF-E0A657468CC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9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486F-4CE7-F844-B214-95599977D8E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3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25ED4-6528-FB4F-B335-4FE6B88B079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FB25-CB7A-8543-9EEC-3C5EA71A1DB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7BFB6-26B9-6047-9560-C2E79010E73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6C4AE-9C34-6D49-83A1-8193BB8DCEB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DE88-8E96-484F-B8B3-692FF54D7E3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1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B3DF972-45F7-8040-A2E5-C377E885078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ctrTitle"/>
          </p:nvPr>
        </p:nvSpPr>
        <p:spPr>
          <a:xfrm>
            <a:off x="107950" y="260350"/>
            <a:ext cx="8928100" cy="2057400"/>
          </a:xfrm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Il modello standard, teoria delle stringhe, cosmologia, e molto altro…</a:t>
            </a:r>
          </a:p>
        </p:txBody>
      </p:sp>
      <p:sp>
        <p:nvSpPr>
          <p:cNvPr id="14339" name="Subtitle 5"/>
          <p:cNvSpPr>
            <a:spLocks noGrp="1"/>
          </p:cNvSpPr>
          <p:nvPr>
            <p:ph type="subTitle" idx="1"/>
          </p:nvPr>
        </p:nvSpPr>
        <p:spPr>
          <a:xfrm>
            <a:off x="3429000" y="5562600"/>
            <a:ext cx="5486400" cy="914400"/>
          </a:xfrm>
        </p:spPr>
        <p:txBody>
          <a:bodyPr/>
          <a:lstStyle/>
          <a:p>
            <a:pPr algn="l"/>
            <a:r>
              <a:rPr lang="it-IT" sz="2800" i="1">
                <a:latin typeface="Times New Roman" charset="0"/>
                <a:ea typeface="ＭＳ Ｐゴシック" charset="0"/>
                <a:cs typeface="ＭＳ Ｐゴシック" charset="0"/>
              </a:rPr>
              <a:t>Stefano Covino</a:t>
            </a:r>
          </a:p>
          <a:p>
            <a:pPr algn="l"/>
            <a:r>
              <a:rPr lang="it-IT" sz="2400" i="1">
                <a:latin typeface="Times New Roman" charset="0"/>
                <a:ea typeface="ＭＳ Ｐゴシック" charset="0"/>
                <a:cs typeface="ＭＳ Ｐゴシック" charset="0"/>
              </a:rPr>
              <a:t>INAF/Osservatorio Astronomico di Brera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1066800" cy="1058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00"/>
            <a:ext cx="1447800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304800" y="3505200"/>
            <a:ext cx="2819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it-IT"/>
              <a:t>Associazione Urania</a:t>
            </a:r>
          </a:p>
          <a:p>
            <a:pPr algn="ctr"/>
            <a:r>
              <a:rPr lang="it-IT" sz="1800"/>
              <a:t>Martedì 11 giugno 2013</a:t>
            </a:r>
          </a:p>
        </p:txBody>
      </p:sp>
      <p:pic>
        <p:nvPicPr>
          <p:cNvPr id="14343" name="Immagine 1" descr="genova-por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7568"/>
          <a:stretch>
            <a:fillRect/>
          </a:stretch>
        </p:blipFill>
        <p:spPr bwMode="auto">
          <a:xfrm>
            <a:off x="4067175" y="2565400"/>
            <a:ext cx="45005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4000" b="1">
                <a:latin typeface="Comic Sans MS" charset="0"/>
                <a:ea typeface="ＭＳ Ｐゴシック" charset="0"/>
                <a:cs typeface="ＭＳ Ｐゴシック" charset="0"/>
              </a:rPr>
              <a:t>E</a:t>
            </a:r>
            <a:r>
              <a:rPr lang="ja-JP" altLang="en-US" sz="4000" b="1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000" b="1">
                <a:latin typeface="Comic Sans MS" charset="0"/>
                <a:ea typeface="ＭＳ Ｐゴシック" charset="0"/>
                <a:cs typeface="ＭＳ Ｐゴシック" charset="0"/>
              </a:rPr>
              <a:t> uno zoo molto ben fornito…</a:t>
            </a:r>
            <a:endParaRPr lang="en-US" sz="40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315200" cy="544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0600" cy="1143000"/>
          </a:xfrm>
        </p:spPr>
        <p:txBody>
          <a:bodyPr/>
          <a:lstStyle/>
          <a:p>
            <a:r>
              <a:rPr lang="en-US" sz="4000" b="1">
                <a:latin typeface="Comic Sans MS" charset="0"/>
                <a:ea typeface="ＭＳ Ｐゴシック" charset="0"/>
                <a:cs typeface="ＭＳ Ｐゴシック" charset="0"/>
              </a:rPr>
              <a:t>Ma cosa è quindi </a:t>
            </a:r>
            <a:r>
              <a:rPr lang="ja-JP" altLang="en-US" sz="4000" b="1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 b="1">
                <a:latin typeface="Comic Sans MS" charset="0"/>
                <a:ea typeface="ＭＳ Ｐゴシック" charset="0"/>
                <a:cs typeface="ＭＳ Ｐゴシック" charset="0"/>
              </a:rPr>
              <a:t>fondamentale</a:t>
            </a:r>
            <a:r>
              <a:rPr lang="ja-JP" altLang="en-US" sz="4000" b="1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4000" b="1">
                <a:latin typeface="Comic Sans MS" charset="0"/>
                <a:ea typeface="ＭＳ Ｐゴシック" charset="0"/>
                <a:cs typeface="ＭＳ Ｐゴシック" charset="0"/>
              </a:rPr>
              <a:t>?</a:t>
            </a:r>
            <a:endParaRPr lang="en-US" sz="40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458200" cy="41148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fisici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hanno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trovato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centinaia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nuove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E, per 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maggior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parte, non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fondamentali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C</a:t>
            </a:r>
            <a:r>
              <a:rPr lang="it-IT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altLang="ja-JP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una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detta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altLang="ja-JP" sz="2800" b="1" dirty="0">
                <a:latin typeface="Comic Sans MS" charset="0"/>
                <a:ea typeface="ＭＳ Ｐゴシック" charset="0"/>
                <a:cs typeface="ＭＳ Ｐゴシック" charset="0"/>
              </a:rPr>
              <a:t> Standard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sembra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spiegare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bene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quello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osserviamo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natura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Questo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include 6 quarks, 6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leptoni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e 13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trasportano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le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forze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tra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quarks e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leptoni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Per non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parlare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dell</a:t>
            </a:r>
            <a:r>
              <a:rPr lang="ja-JP" alt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anti-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materia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. </a:t>
            </a: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Quattro Forze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828800"/>
            <a:ext cx="4724400" cy="4114800"/>
          </a:xfrm>
        </p:spPr>
        <p:txBody>
          <a:bodyPr/>
          <a:lstStyle/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Ci sono 4 interazioni fondamentali in natura.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Tutte le forse possono essere attribuite a queste interazioni.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La gravità è attrattiva, le altre possono essere repulsive.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Le interazioni sono anche responsabili dei decadimenti.</a:t>
            </a:r>
          </a:p>
        </p:txBody>
      </p:sp>
      <p:pic>
        <p:nvPicPr>
          <p:cNvPr id="30724" name="Picture 6" descr="C:\My Documents\ATLAS\4int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828800"/>
            <a:ext cx="3810000" cy="4060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Elettromagnetismo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572000" cy="25908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Le forze elettromagnetiche fanno si che cariche opposte si attraggano e cariche uguali si respingano.</a:t>
            </a:r>
          </a:p>
          <a:p>
            <a:pPr algn="just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Il portatore della forza è il fotone (γ).</a:t>
            </a:r>
          </a:p>
          <a:p>
            <a:pPr algn="just">
              <a:lnSpc>
                <a:spcPct val="90000"/>
              </a:lnSpc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Il fotone è senza massa e si propaga alla velocità della luce.</a:t>
            </a:r>
          </a:p>
        </p:txBody>
      </p:sp>
      <p:pic>
        <p:nvPicPr>
          <p:cNvPr id="32772" name="Picture 1030" descr="C:\My Documents\ATLAS\attractio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295400"/>
            <a:ext cx="3492500" cy="13319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3" name="Picture 1031" descr="C:\My Documents\ATLAS\repul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667000"/>
            <a:ext cx="3492500" cy="133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My Documents\ATLAS\atom_explo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343400"/>
            <a:ext cx="2209800" cy="215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44196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Un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nucleo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pesante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contiene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molti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protoni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tutti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con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carica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positiva</a:t>
            </a:r>
            <a:endParaRPr lang="en-US" sz="2000" kern="0" dirty="0"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Questi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si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respingono</a:t>
            </a:r>
            <a:endParaRPr lang="en-US" sz="2000" kern="0" dirty="0"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Perchè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allora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il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nucleo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non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esplode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6096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Forza Forte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5334000" cy="2743200"/>
          </a:xfrm>
        </p:spPr>
        <p:txBody>
          <a:bodyPr/>
          <a:lstStyle/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In aggiunta alla carica elettrica, i quarks portano anche un nuovo tipo di carica, detta 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carica di colore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. 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La forza tra le particelle che hanno carica di colore è detta forza forte.</a:t>
            </a:r>
          </a:p>
        </p:txBody>
      </p:sp>
      <p:pic>
        <p:nvPicPr>
          <p:cNvPr id="34820" name="Picture 6" descr="C:\My Documents\ATLAS\strongma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447800"/>
            <a:ext cx="2514600" cy="26289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4343400"/>
            <a:ext cx="434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La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forza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forte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tiene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insieme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quarks a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formare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gli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adroni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. I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portatori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della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forza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forte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sono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gluoni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: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ci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sono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8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diversi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gluoni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. 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La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forza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forte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agisce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solo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su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corte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>
                <a:latin typeface="Comic Sans MS" charset="0"/>
                <a:ea typeface="ＭＳ Ｐゴシック" charset="-128"/>
                <a:cs typeface="ＭＳ Ｐゴシック" charset="-128"/>
              </a:rPr>
              <a:t>distanze</a:t>
            </a:r>
            <a:r>
              <a:rPr lang="en-US" sz="2000" kern="0" dirty="0">
                <a:latin typeface="Comic Sans MS" charset="0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365103"/>
            <a:ext cx="3600400" cy="2312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Forza debole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5562600" cy="3733800"/>
          </a:xfrm>
        </p:spPr>
        <p:txBody>
          <a:bodyPr/>
          <a:lstStyle/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Le interazioni deboli sono responsabili del decadimento dei quarks e dei leptoni pesanti in quarks e leptoni più leggeri.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Esempio:il neutrone decade in protone+elettrone+neutrino.</a:t>
            </a:r>
          </a:p>
          <a:p>
            <a:pPr algn="just"/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Questo spiega perchè tutta la materia è composta dai leptoni e quarks più leggeri.</a:t>
            </a:r>
          </a:p>
        </p:txBody>
      </p:sp>
      <p:pic>
        <p:nvPicPr>
          <p:cNvPr id="37892" name="Picture 6" descr="C:\My Documents\ATLAS\weak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1905000"/>
            <a:ext cx="2897188" cy="411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Forza elettrodebole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6324600" cy="32766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Nel Modello Standard la forza elettromagnetica e quella debole sono state unificate in una unica forza elettro-debole.</a:t>
            </a:r>
          </a:p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A distanza molto piccole  (~10</a:t>
            </a:r>
            <a:r>
              <a:rPr lang="en-US" sz="2400" baseline="30000">
                <a:latin typeface="Comic Sans MS" charset="0"/>
                <a:ea typeface="ＭＳ Ｐゴシック" charset="0"/>
                <a:cs typeface="ＭＳ Ｐゴシック" charset="0"/>
              </a:rPr>
              <a:t>-18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m), le interazioni deboli ed elettromagnetiche hanno la stessa intensità. </a:t>
            </a:r>
          </a:p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 portatori della forza sono, bozoni, W e Z.</a:t>
            </a:r>
            <a:endParaRPr lang="en-US" sz="28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6" descr="C:\My Documents\ATLAS\eweak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05600" y="1905000"/>
            <a:ext cx="2297113" cy="411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876800"/>
            <a:ext cx="1524000" cy="180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3810000" y="5715000"/>
            <a:ext cx="1887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2000"/>
              <a:t>C. Rubbia 1934-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Riassunto delle interazioni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1524000"/>
            <a:ext cx="8539162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E la gravità?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09800"/>
            <a:ext cx="5715000" cy="3352800"/>
          </a:xfrm>
        </p:spPr>
        <p:txBody>
          <a:bodyPr/>
          <a:lstStyle/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La gravità è molto debole.</a:t>
            </a:r>
          </a:p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É importante a distanze macroscopiche.</a:t>
            </a:r>
          </a:p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Il portatore della forza gravitazionale, il gravitone, è predetto dalla teoria ma non è mai stato osservato.</a:t>
            </a:r>
          </a:p>
        </p:txBody>
      </p:sp>
      <p:pic>
        <p:nvPicPr>
          <p:cNvPr id="39940" name="Picture 6" descr="C:\My Documents\ATLAS\gravit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48400" y="2209800"/>
            <a:ext cx="2614613" cy="411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8064500" cy="5376863"/>
          </a:xfrm>
        </p:spPr>
        <p:txBody>
          <a:bodyPr/>
          <a:lstStyle/>
          <a:p>
            <a:pPr eaLnBrk="1" hangingPunct="1"/>
            <a:r>
              <a:rPr lang="en-US" sz="2800">
                <a:latin typeface="Times New Roman" charset="0"/>
                <a:ea typeface="ＭＳ Ｐゴシック" charset="0"/>
                <a:cs typeface="ＭＳ Ｐゴシック" charset="0"/>
              </a:rPr>
              <a:t>Ma quanto debole è la gravità?</a:t>
            </a:r>
          </a:p>
          <a:p>
            <a:pPr eaLnBrk="1" hangingPunct="1">
              <a:buFontTx/>
              <a:buNone/>
            </a:pPr>
            <a:endParaRPr lang="en-US" sz="28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>
              <a:solidFill>
                <a:srgbClr val="3333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28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Per due protoni, </a:t>
            </a:r>
            <a:endParaRPr lang="en-US" sz="1000">
              <a:solidFill>
                <a:srgbClr val="3333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US" sz="2800" i="1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baseline="-250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gravity</a:t>
            </a:r>
            <a:r>
              <a:rPr lang="en-US" sz="28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~ 10</a:t>
            </a:r>
            <a:r>
              <a:rPr lang="en-US" sz="2800" baseline="300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-36</a:t>
            </a:r>
            <a:r>
              <a:rPr lang="en-US" sz="28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i="1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baseline="-25000">
                <a:solidFill>
                  <a:srgbClr val="3333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EM</a:t>
            </a:r>
          </a:p>
          <a:p>
            <a:pPr algn="ctr" eaLnBrk="1" hangingPunct="1">
              <a:buFontTx/>
              <a:buNone/>
            </a:pPr>
            <a:endParaRPr lang="en-US" sz="2800" baseline="-25000">
              <a:solidFill>
                <a:srgbClr val="3333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just" eaLnBrk="1" hangingPunct="1"/>
            <a:r>
              <a:rPr lang="en-US" sz="2800">
                <a:solidFill>
                  <a:srgbClr val="00BE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È convinzione generale che ci manca qualche ingrediente importante.  Perchè la gravità è così debole?  </a:t>
            </a:r>
          </a:p>
          <a:p>
            <a:pPr eaLnBrk="1" hangingPunct="1"/>
            <a:endParaRPr lang="en-US" sz="2800" baseline="-25000">
              <a:solidFill>
                <a:srgbClr val="00BE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magari, in realtà, non lo è…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46883" r="16565" b="46367"/>
          <a:stretch>
            <a:fillRect/>
          </a:stretch>
        </p:blipFill>
        <p:spPr bwMode="auto">
          <a:xfrm>
            <a:off x="1116013" y="1611313"/>
            <a:ext cx="6489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it-IT" sz="4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Cosa sono le stringhe?</a:t>
            </a:r>
            <a:endParaRPr lang="en-US" sz="4400" b="1">
              <a:solidFill>
                <a:schemeClr val="tx2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250825" y="1989138"/>
            <a:ext cx="853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stringhe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uno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scenario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teorico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vorrebbe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unificare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meccanica</a:t>
            </a:r>
            <a:r>
              <a:rPr lang="en-US" altLang="ja-JP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quantistica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relatività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spcBef>
                <a:spcPct val="20000"/>
              </a:spcBef>
            </a:pP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spcBef>
                <a:spcPct val="20000"/>
              </a:spcBef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Si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fonda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su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un’ipotesi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 base: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materia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spazio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e tempo,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realtà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manifestazioni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diverse di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un’unica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entità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primordiale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: nota come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stringa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o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anche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p-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brane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Cosa si può dire sulle masse?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267200"/>
            <a:ext cx="8763000" cy="22860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Il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Standard non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può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spiegare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perché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particella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ha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certa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I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fisici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hanno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teorizzato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l</a:t>
            </a:r>
            <a:r>
              <a:rPr lang="ja-JP" alt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esistenza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di un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nuovo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campo,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detto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di Higgs,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interagisce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con le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altre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per dare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. 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Il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bosone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di Higgs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stato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probabilmente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osservato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sperimentalmente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pochi</a:t>
            </a:r>
            <a:r>
              <a:rPr lang="en-US" sz="24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mesi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fa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’ al CERN.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340768"/>
            <a:ext cx="3528392" cy="2725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8610600" cy="486916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oggi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ha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per 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meccanica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quantististica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, per 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relatività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e per 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gravità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, ma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queste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separate. </a:t>
            </a:r>
          </a:p>
          <a:p>
            <a:pPr algn="just">
              <a:lnSpc>
                <a:spcPct val="90000"/>
              </a:lnSpc>
            </a:pP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stringhe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potrebbe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suggerire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un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superare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questa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difficoltà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90000"/>
              </a:lnSpc>
            </a:pP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Va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detto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al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momento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più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scientifica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un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matematico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Elegante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affascinante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, ma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ancora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al di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là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verificabilità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sperimentale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07" name="Picture 1028" descr="C:\My Documents\ATLAS\StdMod2\str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88640"/>
            <a:ext cx="5716587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57188"/>
            <a:ext cx="6324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Nella teoria delle stringhe le particelle sono stringhe! </a:t>
            </a:r>
          </a:p>
        </p:txBody>
      </p:sp>
      <p:grpSp>
        <p:nvGrpSpPr>
          <p:cNvPr id="35843" name="Group 25"/>
          <p:cNvGrpSpPr>
            <a:grpSpLocks/>
          </p:cNvGrpSpPr>
          <p:nvPr/>
        </p:nvGrpSpPr>
        <p:grpSpPr bwMode="auto">
          <a:xfrm>
            <a:off x="4918075" y="1778000"/>
            <a:ext cx="3802063" cy="2795588"/>
            <a:chOff x="3098" y="1120"/>
            <a:chExt cx="2395" cy="1761"/>
          </a:xfrm>
        </p:grpSpPr>
        <p:grpSp>
          <p:nvGrpSpPr>
            <p:cNvPr id="35852" name="Group 11"/>
            <p:cNvGrpSpPr>
              <a:grpSpLocks/>
            </p:cNvGrpSpPr>
            <p:nvPr/>
          </p:nvGrpSpPr>
          <p:grpSpPr bwMode="auto">
            <a:xfrm>
              <a:off x="3098" y="1964"/>
              <a:ext cx="2395" cy="917"/>
              <a:chOff x="2880" y="1533"/>
              <a:chExt cx="2951" cy="1256"/>
            </a:xfrm>
          </p:grpSpPr>
          <p:pic>
            <p:nvPicPr>
              <p:cNvPr id="35854" name="Picture 9" descr="The image “http://www.columbia.edu/cu/record/archives/vol23/vol23_iss18/28c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1533"/>
                <a:ext cx="1790" cy="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5" name="Picture 10" descr="The image “http://www.columbia.edu/cu/record/archives/vol23/vol23_iss18/28c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41" y="1536"/>
                <a:ext cx="1790" cy="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53" name="Text Box 18"/>
            <p:cNvSpPr txBox="1">
              <a:spLocks noChangeArrowheads="1"/>
            </p:cNvSpPr>
            <p:nvPr/>
          </p:nvSpPr>
          <p:spPr bwMode="auto">
            <a:xfrm>
              <a:off x="3108" y="1120"/>
              <a:ext cx="235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>
                  <a:solidFill>
                    <a:srgbClr val="3333FF"/>
                  </a:solidFill>
                </a:rPr>
                <a:t>Combinazione di stringhe </a:t>
              </a:r>
              <a:r>
                <a:rPr lang="en-US">
                  <a:solidFill>
                    <a:srgbClr val="3333FF"/>
                  </a:solidFill>
                  <a:sym typeface="Wingdings" charset="0"/>
                </a:rPr>
                <a:t></a:t>
              </a:r>
            </a:p>
            <a:p>
              <a:r>
                <a:rPr lang="en-US">
                  <a:solidFill>
                    <a:srgbClr val="3333FF"/>
                  </a:solidFill>
                  <a:sym typeface="Wingdings" charset="0"/>
                </a:rPr>
                <a:t>Interazione di particelle</a:t>
              </a:r>
              <a:endParaRPr lang="en-US">
                <a:solidFill>
                  <a:srgbClr val="3333FF"/>
                </a:solidFill>
              </a:endParaRPr>
            </a:p>
          </p:txBody>
        </p:sp>
      </p:grpSp>
      <p:grpSp>
        <p:nvGrpSpPr>
          <p:cNvPr id="35844" name="Group 24"/>
          <p:cNvGrpSpPr>
            <a:grpSpLocks/>
          </p:cNvGrpSpPr>
          <p:nvPr/>
        </p:nvGrpSpPr>
        <p:grpSpPr bwMode="auto">
          <a:xfrm>
            <a:off x="373063" y="1778000"/>
            <a:ext cx="3776662" cy="3022600"/>
            <a:chOff x="235" y="1120"/>
            <a:chExt cx="2379" cy="1904"/>
          </a:xfrm>
        </p:grpSpPr>
        <p:sp>
          <p:nvSpPr>
            <p:cNvPr id="35846" name="Text Box 17"/>
            <p:cNvSpPr txBox="1">
              <a:spLocks noChangeArrowheads="1"/>
            </p:cNvSpPr>
            <p:nvPr/>
          </p:nvSpPr>
          <p:spPr bwMode="auto">
            <a:xfrm>
              <a:off x="425" y="1120"/>
              <a:ext cx="178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Vibrazioni diverse </a:t>
              </a:r>
              <a:r>
                <a:rPr lang="en-US">
                  <a:solidFill>
                    <a:srgbClr val="FF0000"/>
                  </a:solidFill>
                  <a:sym typeface="Wingdings" charset="0"/>
                </a:rPr>
                <a:t> </a:t>
              </a:r>
            </a:p>
            <a:p>
              <a:r>
                <a:rPr lang="en-US">
                  <a:solidFill>
                    <a:srgbClr val="FF0000"/>
                  </a:solidFill>
                  <a:sym typeface="Wingdings" charset="0"/>
                </a:rPr>
                <a:t>Particelle diverse</a:t>
              </a:r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35847" name="Group 22"/>
            <p:cNvGrpSpPr>
              <a:grpSpLocks/>
            </p:cNvGrpSpPr>
            <p:nvPr/>
          </p:nvGrpSpPr>
          <p:grpSpPr bwMode="auto">
            <a:xfrm>
              <a:off x="235" y="1821"/>
              <a:ext cx="2379" cy="1203"/>
              <a:chOff x="235" y="2063"/>
              <a:chExt cx="2379" cy="1203"/>
            </a:xfrm>
          </p:grpSpPr>
          <p:pic>
            <p:nvPicPr>
              <p:cNvPr id="35848" name="Picture 15" descr="standing_waves_D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" y="2063"/>
                <a:ext cx="2379" cy="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49" name="Text Box 19"/>
              <p:cNvSpPr txBox="1">
                <a:spLocks noChangeArrowheads="1"/>
              </p:cNvSpPr>
              <p:nvPr/>
            </p:nvSpPr>
            <p:spPr bwMode="auto">
              <a:xfrm>
                <a:off x="348" y="2862"/>
                <a:ext cx="47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/>
                  <a:t>up</a:t>
                </a:r>
              </a:p>
              <a:p>
                <a:r>
                  <a:rPr lang="en-US"/>
                  <a:t>quark</a:t>
                </a:r>
              </a:p>
            </p:txBody>
          </p:sp>
          <p:sp>
            <p:nvSpPr>
              <p:cNvPr id="35850" name="Text Box 20"/>
              <p:cNvSpPr txBox="1">
                <a:spLocks noChangeArrowheads="1"/>
              </p:cNvSpPr>
              <p:nvPr/>
            </p:nvSpPr>
            <p:spPr bwMode="auto">
              <a:xfrm>
                <a:off x="1192" y="2862"/>
                <a:ext cx="47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/>
                  <a:t>down</a:t>
                </a:r>
              </a:p>
              <a:p>
                <a:r>
                  <a:rPr lang="en-US"/>
                  <a:t>quark</a:t>
                </a:r>
              </a:p>
            </p:txBody>
          </p:sp>
          <p:sp>
            <p:nvSpPr>
              <p:cNvPr id="35851" name="Text Box 21"/>
              <p:cNvSpPr txBox="1">
                <a:spLocks noChangeArrowheads="1"/>
              </p:cNvSpPr>
              <p:nvPr/>
            </p:nvSpPr>
            <p:spPr bwMode="auto">
              <a:xfrm>
                <a:off x="1866" y="2948"/>
                <a:ext cx="6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r>
                  <a:rPr lang="en-US"/>
                  <a:t>electron</a:t>
                </a:r>
              </a:p>
            </p:txBody>
          </p:sp>
        </p:grpSp>
      </p:grpSp>
      <p:sp>
        <p:nvSpPr>
          <p:cNvPr id="35845" name="Text Box 23"/>
          <p:cNvSpPr txBox="1">
            <a:spLocks noChangeArrowheads="1"/>
          </p:cNvSpPr>
          <p:nvPr/>
        </p:nvSpPr>
        <p:spPr bwMode="auto">
          <a:xfrm>
            <a:off x="611560" y="5157192"/>
            <a:ext cx="80629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>
                <a:solidFill>
                  <a:srgbClr val="00BE00"/>
                </a:solidFill>
              </a:rPr>
              <a:t>Le </a:t>
            </a:r>
            <a:r>
              <a:rPr lang="en-US" dirty="0" err="1">
                <a:solidFill>
                  <a:srgbClr val="00BE00"/>
                </a:solidFill>
              </a:rPr>
              <a:t>stringhe</a:t>
            </a:r>
            <a:r>
              <a:rPr lang="en-US" dirty="0">
                <a:solidFill>
                  <a:srgbClr val="00BE00"/>
                </a:solidFill>
              </a:rPr>
              <a:t> </a:t>
            </a:r>
            <a:r>
              <a:rPr lang="en-US" dirty="0" err="1">
                <a:solidFill>
                  <a:srgbClr val="00BE00"/>
                </a:solidFill>
              </a:rPr>
              <a:t>potrebbero</a:t>
            </a:r>
            <a:r>
              <a:rPr lang="en-US" dirty="0">
                <a:solidFill>
                  <a:srgbClr val="00BE00"/>
                </a:solidFill>
              </a:rPr>
              <a:t> </a:t>
            </a:r>
            <a:r>
              <a:rPr lang="en-US" dirty="0" err="1">
                <a:solidFill>
                  <a:srgbClr val="00BE00"/>
                </a:solidFill>
              </a:rPr>
              <a:t>permettere</a:t>
            </a:r>
            <a:r>
              <a:rPr lang="en-US" dirty="0">
                <a:solidFill>
                  <a:srgbClr val="00BE00"/>
                </a:solidFill>
              </a:rPr>
              <a:t> di </a:t>
            </a:r>
            <a:r>
              <a:rPr lang="en-US" dirty="0" err="1">
                <a:solidFill>
                  <a:srgbClr val="00BE00"/>
                </a:solidFill>
              </a:rPr>
              <a:t>realizzare</a:t>
            </a:r>
            <a:r>
              <a:rPr lang="en-US" dirty="0">
                <a:solidFill>
                  <a:srgbClr val="00BE00"/>
                </a:solidFill>
              </a:rPr>
              <a:t> l</a:t>
            </a:r>
            <a:r>
              <a:rPr lang="ja-JP" altLang="en-US" dirty="0">
                <a:solidFill>
                  <a:srgbClr val="00BE00"/>
                </a:solidFill>
              </a:rPr>
              <a:t>’</a:t>
            </a:r>
            <a:r>
              <a:rPr lang="en-US" altLang="ja-JP" dirty="0" err="1">
                <a:solidFill>
                  <a:srgbClr val="00BE00"/>
                </a:solidFill>
              </a:rPr>
              <a:t>unificazione</a:t>
            </a:r>
            <a:r>
              <a:rPr lang="en-US" altLang="ja-JP" dirty="0">
                <a:solidFill>
                  <a:srgbClr val="00BE00"/>
                </a:solidFill>
              </a:rPr>
              <a:t> </a:t>
            </a:r>
            <a:r>
              <a:rPr lang="en-US" altLang="ja-JP" dirty="0" err="1">
                <a:solidFill>
                  <a:srgbClr val="00BE00"/>
                </a:solidFill>
              </a:rPr>
              <a:t>delle</a:t>
            </a:r>
            <a:r>
              <a:rPr lang="en-US" altLang="ja-JP" dirty="0">
                <a:solidFill>
                  <a:srgbClr val="00BE00"/>
                </a:solidFill>
              </a:rPr>
              <a:t> </a:t>
            </a:r>
            <a:r>
              <a:rPr lang="en-US" altLang="ja-JP" dirty="0" err="1">
                <a:solidFill>
                  <a:srgbClr val="00BE00"/>
                </a:solidFill>
              </a:rPr>
              <a:t>forze</a:t>
            </a:r>
            <a:r>
              <a:rPr lang="en-US" altLang="ja-JP" dirty="0" smtClean="0">
                <a:solidFill>
                  <a:srgbClr val="00BE00"/>
                </a:solidFill>
              </a:rPr>
              <a:t>.</a:t>
            </a:r>
          </a:p>
          <a:p>
            <a:endParaRPr lang="en-US" dirty="0">
              <a:solidFill>
                <a:srgbClr val="00BE00"/>
              </a:solidFill>
            </a:endParaRPr>
          </a:p>
          <a:p>
            <a:r>
              <a:rPr lang="en-US" dirty="0" err="1" smtClean="0">
                <a:solidFill>
                  <a:srgbClr val="00BE00"/>
                </a:solidFill>
              </a:rPr>
              <a:t>Sono</a:t>
            </a:r>
            <a:r>
              <a:rPr lang="en-US" dirty="0" smtClean="0">
                <a:solidFill>
                  <a:srgbClr val="00BE00"/>
                </a:solidFill>
              </a:rPr>
              <a:t> </a:t>
            </a:r>
            <a:r>
              <a:rPr lang="en-US" dirty="0" err="1" smtClean="0">
                <a:solidFill>
                  <a:srgbClr val="00BE00"/>
                </a:solidFill>
              </a:rPr>
              <a:t>però</a:t>
            </a:r>
            <a:r>
              <a:rPr lang="en-US" dirty="0" smtClean="0">
                <a:solidFill>
                  <a:srgbClr val="00BE00"/>
                </a:solidFill>
              </a:rPr>
              <a:t> </a:t>
            </a:r>
            <a:r>
              <a:rPr lang="en-US" dirty="0" err="1" smtClean="0">
                <a:solidFill>
                  <a:srgbClr val="00BE00"/>
                </a:solidFill>
              </a:rPr>
              <a:t>inosservabili</a:t>
            </a:r>
            <a:r>
              <a:rPr lang="en-US" dirty="0" smtClean="0">
                <a:solidFill>
                  <a:srgbClr val="00BE00"/>
                </a:solidFill>
              </a:rPr>
              <a:t>… con </a:t>
            </a:r>
            <a:r>
              <a:rPr lang="en-US" dirty="0" err="1" smtClean="0">
                <a:solidFill>
                  <a:srgbClr val="00BE00"/>
                </a:solidFill>
              </a:rPr>
              <a:t>dimensioni</a:t>
            </a:r>
            <a:r>
              <a:rPr lang="en-US" dirty="0" smtClean="0">
                <a:solidFill>
                  <a:srgbClr val="00BE00"/>
                </a:solidFill>
              </a:rPr>
              <a:t> </a:t>
            </a:r>
            <a:r>
              <a:rPr lang="en-US" dirty="0" err="1" smtClean="0">
                <a:solidFill>
                  <a:srgbClr val="00BE00"/>
                </a:solidFill>
              </a:rPr>
              <a:t>tipiche</a:t>
            </a:r>
            <a:r>
              <a:rPr lang="en-US" dirty="0" smtClean="0">
                <a:solidFill>
                  <a:srgbClr val="00BE00"/>
                </a:solidFill>
              </a:rPr>
              <a:t> di 10</a:t>
            </a:r>
            <a:r>
              <a:rPr lang="en-US" baseline="30000" dirty="0" smtClean="0">
                <a:solidFill>
                  <a:srgbClr val="00BE00"/>
                </a:solidFill>
              </a:rPr>
              <a:t>-33</a:t>
            </a:r>
            <a:r>
              <a:rPr lang="en-US" dirty="0" smtClean="0">
                <a:solidFill>
                  <a:srgbClr val="00BE00"/>
                </a:solidFill>
              </a:rPr>
              <a:t> cm</a:t>
            </a:r>
            <a:endParaRPr lang="en-US" dirty="0">
              <a:solidFill>
                <a:srgbClr val="00BE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5"/>
          <p:cNvSpPr txBox="1">
            <a:spLocks noChangeArrowheads="1"/>
          </p:cNvSpPr>
          <p:nvPr/>
        </p:nvSpPr>
        <p:spPr bwMode="auto">
          <a:xfrm>
            <a:off x="609600" y="5334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GB" sz="2800"/>
              <a:t>Differenti vibrazioni</a:t>
            </a:r>
            <a:endParaRPr lang="en-US" sz="2800"/>
          </a:p>
        </p:txBody>
      </p:sp>
      <p:sp>
        <p:nvSpPr>
          <p:cNvPr id="36867" name="AutoShape 16"/>
          <p:cNvSpPr>
            <a:spLocks noChangeArrowheads="1"/>
          </p:cNvSpPr>
          <p:nvPr/>
        </p:nvSpPr>
        <p:spPr bwMode="auto">
          <a:xfrm>
            <a:off x="3886200" y="762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6868" name="Text Box 17"/>
          <p:cNvSpPr txBox="1">
            <a:spLocks noChangeArrowheads="1"/>
          </p:cNvSpPr>
          <p:nvPr/>
        </p:nvSpPr>
        <p:spPr bwMode="auto">
          <a:xfrm>
            <a:off x="4114800" y="5334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36869" name="Freeform 33"/>
          <p:cNvSpPr>
            <a:spLocks/>
          </p:cNvSpPr>
          <p:nvPr/>
        </p:nvSpPr>
        <p:spPr bwMode="auto">
          <a:xfrm>
            <a:off x="914400" y="1295400"/>
            <a:ext cx="866775" cy="712788"/>
          </a:xfrm>
          <a:custGeom>
            <a:avLst/>
            <a:gdLst>
              <a:gd name="T0" fmla="*/ 243908338 w 888"/>
              <a:gd name="T1" fmla="*/ 250897416 h 720"/>
              <a:gd name="T2" fmla="*/ 243908338 w 888"/>
              <a:gd name="T3" fmla="*/ 203854398 h 720"/>
              <a:gd name="T4" fmla="*/ 426839835 w 888"/>
              <a:gd name="T5" fmla="*/ 62724354 h 720"/>
              <a:gd name="T6" fmla="*/ 838434971 w 888"/>
              <a:gd name="T7" fmla="*/ 580199532 h 720"/>
              <a:gd name="T8" fmla="*/ 381106716 w 888"/>
              <a:gd name="T9" fmla="*/ 580199532 h 720"/>
              <a:gd name="T10" fmla="*/ 152443077 w 888"/>
              <a:gd name="T11" fmla="*/ 674286558 h 720"/>
              <a:gd name="T12" fmla="*/ 15244698 w 888"/>
              <a:gd name="T13" fmla="*/ 392026470 h 720"/>
              <a:gd name="T14" fmla="*/ 243908338 w 888"/>
              <a:gd name="T15" fmla="*/ 250897416 h 7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88"/>
              <a:gd name="T25" fmla="*/ 0 h 720"/>
              <a:gd name="T26" fmla="*/ 888 w 888"/>
              <a:gd name="T27" fmla="*/ 720 h 7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88" h="720">
                <a:moveTo>
                  <a:pt x="256" y="256"/>
                </a:moveTo>
                <a:cubicBezTo>
                  <a:pt x="296" y="224"/>
                  <a:pt x="224" y="240"/>
                  <a:pt x="256" y="208"/>
                </a:cubicBezTo>
                <a:cubicBezTo>
                  <a:pt x="288" y="176"/>
                  <a:pt x="344" y="0"/>
                  <a:pt x="448" y="64"/>
                </a:cubicBezTo>
                <a:cubicBezTo>
                  <a:pt x="552" y="128"/>
                  <a:pt x="888" y="504"/>
                  <a:pt x="880" y="592"/>
                </a:cubicBezTo>
                <a:cubicBezTo>
                  <a:pt x="872" y="680"/>
                  <a:pt x="520" y="576"/>
                  <a:pt x="400" y="592"/>
                </a:cubicBezTo>
                <a:cubicBezTo>
                  <a:pt x="280" y="608"/>
                  <a:pt x="224" y="720"/>
                  <a:pt x="160" y="688"/>
                </a:cubicBezTo>
                <a:cubicBezTo>
                  <a:pt x="96" y="656"/>
                  <a:pt x="0" y="472"/>
                  <a:pt x="16" y="400"/>
                </a:cubicBezTo>
                <a:cubicBezTo>
                  <a:pt x="32" y="328"/>
                  <a:pt x="216" y="288"/>
                  <a:pt x="256" y="25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6870" name="Freeform 34"/>
          <p:cNvSpPr>
            <a:spLocks/>
          </p:cNvSpPr>
          <p:nvPr/>
        </p:nvSpPr>
        <p:spPr bwMode="auto">
          <a:xfrm>
            <a:off x="5257800" y="1371600"/>
            <a:ext cx="850900" cy="698500"/>
          </a:xfrm>
          <a:custGeom>
            <a:avLst/>
            <a:gdLst>
              <a:gd name="T0" fmla="*/ 216733438 w 1072"/>
              <a:gd name="T1" fmla="*/ 156249688 h 880"/>
              <a:gd name="T2" fmla="*/ 307459063 w 1072"/>
              <a:gd name="T3" fmla="*/ 5040313 h 880"/>
              <a:gd name="T4" fmla="*/ 428426563 w 1072"/>
              <a:gd name="T5" fmla="*/ 186491563 h 880"/>
              <a:gd name="T6" fmla="*/ 579635938 w 1072"/>
              <a:gd name="T7" fmla="*/ 35282188 h 880"/>
              <a:gd name="T8" fmla="*/ 670361563 w 1072"/>
              <a:gd name="T9" fmla="*/ 307459063 h 880"/>
              <a:gd name="T10" fmla="*/ 549394063 w 1072"/>
              <a:gd name="T11" fmla="*/ 398184688 h 880"/>
              <a:gd name="T12" fmla="*/ 458668438 w 1072"/>
              <a:gd name="T13" fmla="*/ 549394063 h 880"/>
              <a:gd name="T14" fmla="*/ 337700938 w 1072"/>
              <a:gd name="T15" fmla="*/ 428426563 h 880"/>
              <a:gd name="T16" fmla="*/ 186491563 w 1072"/>
              <a:gd name="T17" fmla="*/ 488910313 h 880"/>
              <a:gd name="T18" fmla="*/ 65524063 w 1072"/>
              <a:gd name="T19" fmla="*/ 428426563 h 880"/>
              <a:gd name="T20" fmla="*/ 186491563 w 1072"/>
              <a:gd name="T21" fmla="*/ 277217188 h 880"/>
              <a:gd name="T22" fmla="*/ 5040313 w 1072"/>
              <a:gd name="T23" fmla="*/ 126007813 h 880"/>
              <a:gd name="T24" fmla="*/ 216733438 w 1072"/>
              <a:gd name="T25" fmla="*/ 156249688 h 8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72"/>
              <a:gd name="T40" fmla="*/ 0 h 880"/>
              <a:gd name="T41" fmla="*/ 1072 w 1072"/>
              <a:gd name="T42" fmla="*/ 880 h 8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72" h="880">
                <a:moveTo>
                  <a:pt x="344" y="248"/>
                </a:moveTo>
                <a:cubicBezTo>
                  <a:pt x="424" y="216"/>
                  <a:pt x="432" y="0"/>
                  <a:pt x="488" y="8"/>
                </a:cubicBezTo>
                <a:cubicBezTo>
                  <a:pt x="544" y="16"/>
                  <a:pt x="608" y="288"/>
                  <a:pt x="680" y="296"/>
                </a:cubicBezTo>
                <a:cubicBezTo>
                  <a:pt x="752" y="304"/>
                  <a:pt x="856" y="24"/>
                  <a:pt x="920" y="56"/>
                </a:cubicBezTo>
                <a:cubicBezTo>
                  <a:pt x="984" y="88"/>
                  <a:pt x="1072" y="392"/>
                  <a:pt x="1064" y="488"/>
                </a:cubicBezTo>
                <a:cubicBezTo>
                  <a:pt x="1056" y="584"/>
                  <a:pt x="928" y="568"/>
                  <a:pt x="872" y="632"/>
                </a:cubicBezTo>
                <a:cubicBezTo>
                  <a:pt x="816" y="696"/>
                  <a:pt x="784" y="864"/>
                  <a:pt x="728" y="872"/>
                </a:cubicBezTo>
                <a:cubicBezTo>
                  <a:pt x="672" y="880"/>
                  <a:pt x="608" y="696"/>
                  <a:pt x="536" y="680"/>
                </a:cubicBezTo>
                <a:cubicBezTo>
                  <a:pt x="464" y="664"/>
                  <a:pt x="368" y="776"/>
                  <a:pt x="296" y="776"/>
                </a:cubicBezTo>
                <a:cubicBezTo>
                  <a:pt x="224" y="776"/>
                  <a:pt x="104" y="736"/>
                  <a:pt x="104" y="680"/>
                </a:cubicBezTo>
                <a:cubicBezTo>
                  <a:pt x="104" y="624"/>
                  <a:pt x="312" y="520"/>
                  <a:pt x="296" y="440"/>
                </a:cubicBezTo>
                <a:cubicBezTo>
                  <a:pt x="280" y="360"/>
                  <a:pt x="0" y="232"/>
                  <a:pt x="8" y="200"/>
                </a:cubicBezTo>
                <a:cubicBezTo>
                  <a:pt x="16" y="168"/>
                  <a:pt x="264" y="280"/>
                  <a:pt x="344" y="24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6871" name="Freeform 38"/>
          <p:cNvSpPr>
            <a:spLocks/>
          </p:cNvSpPr>
          <p:nvPr/>
        </p:nvSpPr>
        <p:spPr bwMode="auto">
          <a:xfrm>
            <a:off x="2971800" y="1371600"/>
            <a:ext cx="876300" cy="723900"/>
          </a:xfrm>
          <a:custGeom>
            <a:avLst/>
            <a:gdLst>
              <a:gd name="T0" fmla="*/ 415171825 w 816"/>
              <a:gd name="T1" fmla="*/ 137558193 h 800"/>
              <a:gd name="T2" fmla="*/ 470527996 w 816"/>
              <a:gd name="T3" fmla="*/ 137558193 h 800"/>
              <a:gd name="T4" fmla="*/ 747308855 w 816"/>
              <a:gd name="T5" fmla="*/ 19651170 h 800"/>
              <a:gd name="T6" fmla="*/ 802665026 w 816"/>
              <a:gd name="T7" fmla="*/ 255465215 h 800"/>
              <a:gd name="T8" fmla="*/ 913377370 w 816"/>
              <a:gd name="T9" fmla="*/ 334069896 h 800"/>
              <a:gd name="T10" fmla="*/ 858021198 w 816"/>
              <a:gd name="T11" fmla="*/ 609186282 h 800"/>
              <a:gd name="T12" fmla="*/ 415171825 w 816"/>
              <a:gd name="T13" fmla="*/ 609186282 h 800"/>
              <a:gd name="T14" fmla="*/ 415171825 w 816"/>
              <a:gd name="T15" fmla="*/ 373372237 h 800"/>
              <a:gd name="T16" fmla="*/ 27678623 w 816"/>
              <a:gd name="T17" fmla="*/ 255465215 h 800"/>
              <a:gd name="T18" fmla="*/ 249103310 w 816"/>
              <a:gd name="T19" fmla="*/ 19651170 h 800"/>
              <a:gd name="T20" fmla="*/ 415171825 w 816"/>
              <a:gd name="T21" fmla="*/ 137558193 h 8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16"/>
              <a:gd name="T34" fmla="*/ 0 h 800"/>
              <a:gd name="T35" fmla="*/ 816 w 816"/>
              <a:gd name="T36" fmla="*/ 800 h 8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16" h="800">
                <a:moveTo>
                  <a:pt x="360" y="168"/>
                </a:moveTo>
                <a:cubicBezTo>
                  <a:pt x="392" y="192"/>
                  <a:pt x="360" y="192"/>
                  <a:pt x="408" y="168"/>
                </a:cubicBezTo>
                <a:cubicBezTo>
                  <a:pt x="456" y="144"/>
                  <a:pt x="600" y="0"/>
                  <a:pt x="648" y="24"/>
                </a:cubicBezTo>
                <a:cubicBezTo>
                  <a:pt x="696" y="48"/>
                  <a:pt x="672" y="248"/>
                  <a:pt x="696" y="312"/>
                </a:cubicBezTo>
                <a:cubicBezTo>
                  <a:pt x="720" y="376"/>
                  <a:pt x="784" y="336"/>
                  <a:pt x="792" y="408"/>
                </a:cubicBezTo>
                <a:cubicBezTo>
                  <a:pt x="800" y="480"/>
                  <a:pt x="816" y="688"/>
                  <a:pt x="744" y="744"/>
                </a:cubicBezTo>
                <a:cubicBezTo>
                  <a:pt x="672" y="800"/>
                  <a:pt x="424" y="792"/>
                  <a:pt x="360" y="744"/>
                </a:cubicBezTo>
                <a:cubicBezTo>
                  <a:pt x="296" y="696"/>
                  <a:pt x="416" y="528"/>
                  <a:pt x="360" y="456"/>
                </a:cubicBezTo>
                <a:cubicBezTo>
                  <a:pt x="304" y="384"/>
                  <a:pt x="48" y="384"/>
                  <a:pt x="24" y="312"/>
                </a:cubicBezTo>
                <a:cubicBezTo>
                  <a:pt x="0" y="240"/>
                  <a:pt x="160" y="48"/>
                  <a:pt x="216" y="24"/>
                </a:cubicBezTo>
                <a:cubicBezTo>
                  <a:pt x="272" y="0"/>
                  <a:pt x="328" y="144"/>
                  <a:pt x="360" y="16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6872" name="Text Box 39"/>
          <p:cNvSpPr txBox="1">
            <a:spLocks noChangeArrowheads="1"/>
          </p:cNvSpPr>
          <p:nvPr/>
        </p:nvSpPr>
        <p:spPr bwMode="auto">
          <a:xfrm>
            <a:off x="609600" y="21336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/>
              <a:t>elettrone</a:t>
            </a:r>
            <a:endParaRPr lang="en-US" sz="2800"/>
          </a:p>
        </p:txBody>
      </p:sp>
      <p:sp>
        <p:nvSpPr>
          <p:cNvPr id="36873" name="Text Box 40"/>
          <p:cNvSpPr txBox="1">
            <a:spLocks noChangeArrowheads="1"/>
          </p:cNvSpPr>
          <p:nvPr/>
        </p:nvSpPr>
        <p:spPr bwMode="auto">
          <a:xfrm>
            <a:off x="2819400" y="2133600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/>
              <a:t>fotone</a:t>
            </a:r>
            <a:endParaRPr lang="en-US" sz="2800"/>
          </a:p>
        </p:txBody>
      </p:sp>
      <p:sp>
        <p:nvSpPr>
          <p:cNvPr id="36874" name="Text Box 41"/>
          <p:cNvSpPr txBox="1">
            <a:spLocks noChangeArrowheads="1"/>
          </p:cNvSpPr>
          <p:nvPr/>
        </p:nvSpPr>
        <p:spPr bwMode="auto">
          <a:xfrm>
            <a:off x="5029200" y="21336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/>
              <a:t>gravitone</a:t>
            </a:r>
            <a:endParaRPr lang="en-US" sz="2800"/>
          </a:p>
        </p:txBody>
      </p:sp>
      <p:sp>
        <p:nvSpPr>
          <p:cNvPr id="36875" name="Text Box 15"/>
          <p:cNvSpPr txBox="1">
            <a:spLocks noChangeArrowheads="1"/>
          </p:cNvSpPr>
          <p:nvPr/>
        </p:nvSpPr>
        <p:spPr bwMode="auto">
          <a:xfrm>
            <a:off x="4572000" y="5334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GB" sz="2800"/>
              <a:t>Differenti particelle</a:t>
            </a:r>
            <a:endParaRPr lang="en-US" sz="2800"/>
          </a:p>
        </p:txBody>
      </p:sp>
      <p:sp>
        <p:nvSpPr>
          <p:cNvPr id="36876" name="Rectangle 3"/>
          <p:cNvSpPr txBox="1">
            <a:spLocks noChangeArrowheads="1"/>
          </p:cNvSpPr>
          <p:nvPr/>
        </p:nvSpPr>
        <p:spPr bwMode="auto">
          <a:xfrm>
            <a:off x="323528" y="3068960"/>
            <a:ext cx="64008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Le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stringhe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sembrano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particelle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quando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non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sono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viste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abbastanza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da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vicino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i="1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Tutti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tipi di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particelle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sono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legati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diversi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modi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vibrazione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delle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stringhe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Chiaramente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il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modo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propagarsi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e di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inetragire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una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stringa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non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è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certo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quello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una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particella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classica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. </a:t>
            </a:r>
            <a:endParaRPr lang="en-US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6877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2819400"/>
            <a:ext cx="1803400" cy="3810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57188"/>
            <a:ext cx="6324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Ma è una vera teoria?</a:t>
            </a:r>
          </a:p>
        </p:txBody>
      </p:sp>
      <p:sp>
        <p:nvSpPr>
          <p:cNvPr id="37891" name="TextBox 20"/>
          <p:cNvSpPr txBox="1">
            <a:spLocks noChangeArrowheads="1"/>
          </p:cNvSpPr>
          <p:nvPr/>
        </p:nvSpPr>
        <p:spPr bwMode="auto">
          <a:xfrm>
            <a:off x="381000" y="1752600"/>
            <a:ext cx="838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it-IT"/>
              <a:t>L’argomento non è affatto banale.</a:t>
            </a:r>
          </a:p>
          <a:p>
            <a:pPr algn="just">
              <a:buFont typeface="Arial" charset="0"/>
              <a:buChar char="•"/>
            </a:pPr>
            <a:r>
              <a:rPr lang="it-IT"/>
              <a:t>In senso tecnico, una teoria è scientifica se è possibile condurre esperimenti i cui risultati possono falsificare la teoria stessa.</a:t>
            </a:r>
          </a:p>
          <a:p>
            <a:pPr algn="just">
              <a:buFont typeface="Arial" charset="0"/>
              <a:buChar char="•"/>
            </a:pPr>
            <a:r>
              <a:rPr lang="it-IT"/>
              <a:t>Siamo ancora molto lontani da questa situazione, ma ci sono delle richieste della teoria delle stringhe che possono però (forse) avere delle conseguenze osservabili.</a:t>
            </a:r>
          </a:p>
          <a:p>
            <a:pPr algn="just">
              <a:buFont typeface="Arial" charset="0"/>
              <a:buChar char="•"/>
            </a:pPr>
            <a:endParaRPr lang="it-IT"/>
          </a:p>
          <a:p>
            <a:pPr algn="just">
              <a:buFont typeface="Arial" charset="0"/>
              <a:buChar char="•"/>
            </a:pPr>
            <a:endParaRPr lang="it-IT"/>
          </a:p>
          <a:p>
            <a:pPr algn="just">
              <a:buFont typeface="Arial" charset="0"/>
              <a:buChar char="•"/>
            </a:pPr>
            <a:r>
              <a:rPr lang="it-IT"/>
              <a:t>Di che si tratta?</a:t>
            </a:r>
          </a:p>
        </p:txBody>
      </p:sp>
      <p:pic>
        <p:nvPicPr>
          <p:cNvPr id="3789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00600"/>
            <a:ext cx="2286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Extra Dimensioni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4267200"/>
            <a:ext cx="8763000" cy="22860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La Teoria delle stringhe richiede più di 3 dimensioni.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Queste extra dimensioni possono essere così piccole che non le possiamo vedere.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Gli esperimenti adesso cercano evidenze per queste extra dimensioni.</a:t>
            </a:r>
          </a:p>
        </p:txBody>
      </p:sp>
      <p:pic>
        <p:nvPicPr>
          <p:cNvPr id="48132" name="Picture 6" descr="C:\My Documents\ATLAS\StdMod2\acroflea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819400" y="1600200"/>
            <a:ext cx="3810000" cy="22701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7"/>
          <p:cNvSpPr txBox="1">
            <a:spLocks noChangeArrowheads="1"/>
          </p:cNvSpPr>
          <p:nvPr/>
        </p:nvSpPr>
        <p:spPr bwMode="auto">
          <a:xfrm>
            <a:off x="457200" y="381000"/>
            <a:ext cx="8153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/>
              <a:t>Di fatto l’idea di base, ripresa dal lavoro di due matematici, </a:t>
            </a:r>
            <a:r>
              <a:rPr lang="it-IT" dirty="0" err="1"/>
              <a:t>Kaluza</a:t>
            </a:r>
            <a:r>
              <a:rPr lang="it-IT" dirty="0"/>
              <a:t> &amp; Klain, è che se ci fossero dimensioni “arrotolate” noi ce ne accorgeremmo solo a dimensioni comparabili a quelle “dell’arrotolamento”…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Ammetto che suoni a dir poco ambigua l’espressione precedente.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Tuttavia, come esempio, ricordiamo che nel 1918 </a:t>
            </a:r>
            <a:r>
              <a:rPr lang="it-IT" dirty="0" err="1"/>
              <a:t>Kaluza</a:t>
            </a:r>
            <a:r>
              <a:rPr lang="it-IT" dirty="0"/>
              <a:t> mostrò che se il nostro universo avesse 4 dimensionali spaziali, una delle quali a noi non è percettibile, le equazioni di Maxwell, ovvero l’elettromagnetismo, diventano una necessità della relatività generale di Einstein.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2600" y="4876800"/>
            <a:ext cx="893763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1295400" y="6324600"/>
            <a:ext cx="1919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600"/>
              <a:t>T. Kaluza 1885-1945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49606"/>
          <a:stretch>
            <a:fillRect/>
          </a:stretch>
        </p:blipFill>
        <p:spPr>
          <a:xfrm>
            <a:off x="6781800" y="4876800"/>
            <a:ext cx="1036638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8" name="TextBox 11"/>
          <p:cNvSpPr txBox="1">
            <a:spLocks noChangeArrowheads="1"/>
          </p:cNvSpPr>
          <p:nvPr/>
        </p:nvSpPr>
        <p:spPr bwMode="auto">
          <a:xfrm>
            <a:off x="6400800" y="6324600"/>
            <a:ext cx="183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600"/>
              <a:t>O. Klein 1894-1977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7"/>
          <p:cNvSpPr txBox="1">
            <a:spLocks noChangeArrowheads="1"/>
          </p:cNvSpPr>
          <p:nvPr/>
        </p:nvSpPr>
        <p:spPr bwMode="auto">
          <a:xfrm>
            <a:off x="457200" y="381000"/>
            <a:ext cx="8153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 smtClean="0"/>
              <a:t>La teoria di </a:t>
            </a:r>
            <a:r>
              <a:rPr lang="it-IT" dirty="0" err="1" smtClean="0"/>
              <a:t>Kaluza</a:t>
            </a:r>
            <a:r>
              <a:rPr lang="it-IT" dirty="0" smtClean="0"/>
              <a:t> in effetti si dimostrò non sostenibile… ma in un certo senso la via era aperta!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Sempre più scienziati si trovarono a provare a descrivere le loro equazioni in spazi </a:t>
            </a:r>
            <a:r>
              <a:rPr lang="it-IT" dirty="0" err="1" smtClean="0"/>
              <a:t>N</a:t>
            </a:r>
            <a:r>
              <a:rPr lang="it-IT" dirty="0" smtClean="0"/>
              <a:t>-dimensionali.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La versione “auto-consistente” più semplice richiede 26 dimensioni, delle quali 22 “arrotolate”.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005064"/>
            <a:ext cx="7250104" cy="26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6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029" t="1524" r="1029" b="1524"/>
          <a:stretch>
            <a:fillRect/>
          </a:stretch>
        </p:blipFill>
        <p:spPr>
          <a:xfrm>
            <a:off x="123825" y="457200"/>
            <a:ext cx="889635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457200" y="381000"/>
            <a:ext cx="815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 smtClean="0"/>
              <a:t>Tuttavia oltre ai successi (matematici) la teoria a 26 dimensioni presenta una rilevante quantità di problemi.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Ad esempio non riesce a descrivere i fermioni, ma solo i bosoni.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E prevede necessariamente particelle </a:t>
            </a:r>
            <a:r>
              <a:rPr lang="it-IT" dirty="0" err="1" smtClean="0"/>
              <a:t>tachioniche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83568" y="5517232"/>
            <a:ext cx="8153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 smtClean="0"/>
              <a:t>Un grande passo avanti si è ottenuto con lo sviluppo delle teorie super-simmetriche (SUSY). Introducendo il concetto di “super-stringa”.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924944"/>
            <a:ext cx="3810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 txBox="1">
            <a:spLocks noChangeArrowheads="1"/>
          </p:cNvSpPr>
          <p:nvPr/>
        </p:nvSpPr>
        <p:spPr bwMode="auto">
          <a:xfrm>
            <a:off x="34925" y="457200"/>
            <a:ext cx="9037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it-IT" sz="4400" b="1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 è poi una cosa così strana…</a:t>
            </a:r>
            <a:endParaRPr lang="en-US" sz="4400" b="1">
              <a:solidFill>
                <a:schemeClr val="tx2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250825" y="2205038"/>
            <a:ext cx="85344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Quando pensiamo a delle particelle elementari spesso pensiamo a dei punti senza dimensioni.</a:t>
            </a:r>
          </a:p>
          <a:p>
            <a:pPr algn="just">
              <a:spcBef>
                <a:spcPct val="20000"/>
              </a:spcBef>
            </a:pPr>
            <a:endParaRPr lang="en-US" sz="28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spcBef>
                <a:spcPct val="20000"/>
              </a:spcBef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Una stringa è un’entità analoga mono-dimensionale. Una membrana è un’entità bi-dimensionale ed è possibile estrapolare il concetto a qualunque numero di dimensioni desiderato (o opportuno).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457200" y="381000"/>
            <a:ext cx="8153400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 smtClean="0"/>
              <a:t>E si ripete però un problema già presente in scala minore con le teorie delle stringhe originali.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Dati determinati principi ci sono diverse famiglie di teorie che li soddisfano, e non abbiamo idea di come metterle a verifica.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Al momento l’approccio più promettente è quello della cosiddetta “M-teoria” (teoria delle matrici?). 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Un’elegante ed estremamente complesso </a:t>
            </a:r>
            <a:r>
              <a:rPr lang="it-IT" dirty="0" err="1" smtClean="0"/>
              <a:t>construtto</a:t>
            </a:r>
            <a:r>
              <a:rPr lang="it-IT" dirty="0" smtClean="0"/>
              <a:t> che unifica tutte le forze in natura e che prevede la possibilità di entità alquanto più complesse delle stringhe: le </a:t>
            </a:r>
            <a:r>
              <a:rPr lang="it-IT" dirty="0" err="1" smtClean="0"/>
              <a:t>p-brane</a:t>
            </a:r>
            <a:r>
              <a:rPr lang="it-IT" dirty="0" smtClean="0"/>
              <a:t>. Dove </a:t>
            </a:r>
            <a:r>
              <a:rPr lang="it-IT" dirty="0" err="1" smtClean="0"/>
              <a:t>p</a:t>
            </a:r>
            <a:r>
              <a:rPr lang="it-IT" dirty="0" smtClean="0"/>
              <a:t> è fra 0 e 9.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0-brana: particella, 1-brana-stringa, </a:t>
            </a:r>
            <a:r>
              <a:rPr lang="it-IT" dirty="0" err="1" smtClean="0"/>
              <a:t>p-brane</a:t>
            </a:r>
            <a:r>
              <a:rPr lang="it-IT" dirty="0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927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universe_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88913"/>
            <a:ext cx="7632700" cy="646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UniversePie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447800"/>
            <a:ext cx="4938713" cy="508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1" name="TextBox 12"/>
          <p:cNvSpPr txBox="1">
            <a:spLocks noChangeArrowheads="1"/>
          </p:cNvSpPr>
          <p:nvPr/>
        </p:nvSpPr>
        <p:spPr bwMode="auto">
          <a:xfrm>
            <a:off x="381000" y="304800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/>
              <a:t>Misure moderne hanno portato a dedurre che l’universo è composto da varie componenti:</a:t>
            </a:r>
          </a:p>
        </p:txBody>
      </p:sp>
      <p:pic>
        <p:nvPicPr>
          <p:cNvPr id="14" name="Picture 5" descr="gala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667000"/>
            <a:ext cx="3009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04800"/>
            <a:ext cx="83820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buFont typeface="Arial"/>
              <a:buChar char="•"/>
              <a:defRPr/>
            </a:pPr>
            <a:r>
              <a:rPr lang="it-IT" dirty="0">
                <a:ea typeface="+mn-ea"/>
                <a:cs typeface="+mn-cs"/>
              </a:rPr>
              <a:t>Ora, si può dimostrare che la forza di gravità decresce con il quadrato della distanza, la ben nota legge di Newton, proprio perché noi la misuriamo in uno spazio a 2+1(=3) dimensioni.</a:t>
            </a:r>
          </a:p>
          <a:p>
            <a:pPr algn="just">
              <a:buFont typeface="Arial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algn="just">
              <a:buFont typeface="Arial"/>
              <a:buChar char="•"/>
              <a:defRPr/>
            </a:pPr>
            <a:r>
              <a:rPr lang="it-IT" dirty="0">
                <a:ea typeface="+mn-ea"/>
                <a:cs typeface="+mn-cs"/>
              </a:rPr>
              <a:t>Se vivessimo in uno spazio a </a:t>
            </a:r>
            <a:r>
              <a:rPr lang="it-IT" dirty="0" err="1">
                <a:ea typeface="+mn-ea"/>
                <a:cs typeface="+mn-cs"/>
              </a:rPr>
              <a:t>N</a:t>
            </a:r>
            <a:r>
              <a:rPr lang="it-IT" dirty="0">
                <a:ea typeface="+mn-ea"/>
                <a:cs typeface="+mn-cs"/>
              </a:rPr>
              <a:t> dimensioni, la forza di gravità decrescerebbe con una potenza N-1 della distanza:</a:t>
            </a:r>
          </a:p>
          <a:p>
            <a:pPr lvl="5" algn="just">
              <a:buFont typeface="Arial"/>
              <a:buChar char="•"/>
              <a:defRPr/>
            </a:pPr>
            <a:r>
              <a:rPr lang="it-IT" dirty="0">
                <a:ea typeface="+mn-ea"/>
                <a:cs typeface="+mn-cs"/>
              </a:rPr>
              <a:t>F</a:t>
            </a:r>
            <a:r>
              <a:rPr lang="it-IT" baseline="-25000" dirty="0">
                <a:ea typeface="+mn-ea"/>
                <a:cs typeface="+mn-cs"/>
              </a:rPr>
              <a:t>grav</a:t>
            </a:r>
            <a:r>
              <a:rPr lang="it-IT" dirty="0">
                <a:ea typeface="+mn-ea"/>
                <a:cs typeface="+mn-cs"/>
              </a:rPr>
              <a:t> ∝ 1/r</a:t>
            </a:r>
            <a:r>
              <a:rPr lang="it-IT" baseline="30000" dirty="0">
                <a:ea typeface="+mn-ea"/>
                <a:cs typeface="+mn-cs"/>
              </a:rPr>
              <a:t>N-1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419600" y="3124200"/>
            <a:ext cx="4227220" cy="3451225"/>
            <a:chOff x="727" y="761"/>
            <a:chExt cx="3808" cy="2923"/>
          </a:xfrm>
          <a:effectLst>
            <a:outerShdw blurRad="50800" dist="38100" dir="10800000" algn="l">
              <a:srgbClr val="000000">
                <a:alpha val="43000"/>
              </a:srgbClr>
            </a:outerShdw>
          </a:effectLst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978" y="2729"/>
              <a:ext cx="34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ea typeface="+mn-ea"/>
                  <a:cs typeface="+mn-cs"/>
                </a:rPr>
                <a:t>10</a:t>
              </a:r>
              <a:r>
                <a:rPr lang="en-US" sz="1400" baseline="30000">
                  <a:ea typeface="+mn-ea"/>
                  <a:cs typeface="+mn-cs"/>
                </a:rPr>
                <a:t>-60</a:t>
              </a: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978" y="2079"/>
              <a:ext cx="34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ea typeface="+mn-ea"/>
                  <a:cs typeface="+mn-cs"/>
                </a:rPr>
                <a:t>10</a:t>
              </a:r>
              <a:r>
                <a:rPr lang="en-US" sz="1400" baseline="30000">
                  <a:ea typeface="+mn-ea"/>
                  <a:cs typeface="+mn-cs"/>
                </a:rPr>
                <a:t>-40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978" y="1402"/>
              <a:ext cx="34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ea typeface="+mn-ea"/>
                  <a:cs typeface="+mn-cs"/>
                </a:rPr>
                <a:t>10</a:t>
              </a:r>
              <a:r>
                <a:rPr lang="en-US" sz="1400" baseline="30000">
                  <a:ea typeface="+mn-ea"/>
                  <a:cs typeface="+mn-cs"/>
                </a:rPr>
                <a:t>-20</a:t>
              </a:r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5" y="761"/>
              <a:ext cx="3190" cy="2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7" y="1329"/>
              <a:ext cx="276" cy="1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60" name="TextBox 19"/>
          <p:cNvSpPr txBox="1">
            <a:spLocks noChangeArrowheads="1"/>
          </p:cNvSpPr>
          <p:nvPr/>
        </p:nvSpPr>
        <p:spPr bwMode="auto">
          <a:xfrm>
            <a:off x="228600" y="3886200"/>
            <a:ext cx="3962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/>
            <a:r>
              <a:rPr lang="it-IT" dirty="0"/>
              <a:t>È possibile che la forza di gravità ci appaia così debole perché in realtà il nostro spazio è multi-dimensionale?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28" y="260648"/>
            <a:ext cx="7092280" cy="4706246"/>
          </a:xfrm>
          <a:prstGeom prst="rect">
            <a:avLst/>
          </a:prstGeom>
        </p:spPr>
      </p:pic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835696" y="5039305"/>
            <a:ext cx="55446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it-IT" sz="3200" b="1" dirty="0" smtClean="0"/>
              <a:t>Grazie a tutti!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 smtClean="0"/>
              <a:t>http://</a:t>
            </a:r>
            <a:r>
              <a:rPr lang="it-IT" sz="3200" b="1" dirty="0" err="1" smtClean="0"/>
              <a:t>mitescienza.blogspot.it</a:t>
            </a:r>
            <a:endParaRPr lang="it-IT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305800" cy="4572000"/>
          </a:xfrm>
        </p:spPr>
        <p:txBody>
          <a:bodyPr/>
          <a:lstStyle/>
          <a:p>
            <a:pPr algn="l"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Ringraziamenti:</a:t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Marina Cobal – Università di Udine</a:t>
            </a:r>
            <a:b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Oscar Straniero – INAF / Osservatorio di Teramo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8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en-US" b="1">
                <a:latin typeface="Comic Sans MS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b="1">
                <a:latin typeface="Comic Sans MS" charset="0"/>
                <a:ea typeface="ＭＳ Ｐゴシック" charset="0"/>
                <a:cs typeface="ＭＳ Ｐゴシック" charset="0"/>
              </a:rPr>
              <a:t>atomo nel 1900...</a:t>
            </a:r>
            <a:endParaRPr lang="en-US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8534400" cy="2590800"/>
          </a:xfrm>
        </p:spPr>
        <p:txBody>
          <a:bodyPr/>
          <a:lstStyle/>
          <a:p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Gli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atomi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interagiscono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attraverso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reazioni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chimiche</a:t>
            </a: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Più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 100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atomi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conosciuti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(H, He, Fe …)</a:t>
            </a:r>
          </a:p>
          <a:p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struttura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interna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non era </a:t>
            </a:r>
            <a:r>
              <a:rPr lang="en-US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conosciuta</a:t>
            </a: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, ma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sapeva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carica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elettrica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interna</a:t>
            </a: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6" descr="C:\My Documents\ATLAS\atom_190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l="24437" r="24437"/>
          <a:stretch>
            <a:fillRect/>
          </a:stretch>
        </p:blipFill>
        <p:spPr>
          <a:xfrm>
            <a:off x="6934200" y="4572000"/>
            <a:ext cx="1947863" cy="20367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267200"/>
            <a:ext cx="1677988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352800" y="51054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800"/>
              <a:t>Niels Bohr 1885 - 1962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b="1" dirty="0" err="1">
                <a:latin typeface="Comic Sans MS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b="1" dirty="0">
                <a:latin typeface="Comic Sans MS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b="1" dirty="0" smtClean="0">
                <a:latin typeface="Comic Sans MS" charset="0"/>
                <a:ea typeface="ＭＳ Ｐゴシック" charset="0"/>
                <a:cs typeface="ＭＳ Ｐゴシック" charset="0"/>
              </a:rPr>
              <a:t>l</a:t>
            </a:r>
            <a:r>
              <a:rPr lang="it-IT" b="1" dirty="0" smtClean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b="1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atomo</a:t>
            </a:r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181600" cy="32766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Con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gli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esperimenti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riesce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a </a:t>
            </a:r>
            <a:r>
              <a:rPr lang="ja-JP" alt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spaccare</a:t>
            </a:r>
            <a:r>
              <a:rPr lang="ja-JP" alt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gli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atomi</a:t>
            </a:r>
            <a:endParaRPr lang="en-US" altLang="ja-JP" sz="28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90000"/>
              </a:lnSpc>
            </a:pP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leggere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carica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negativa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elettroni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intorno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ad un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nucleo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positivo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800" dirty="0" err="1">
                <a:latin typeface="Comic Sans MS" charset="0"/>
                <a:ea typeface="ＭＳ Ｐゴシック" charset="0"/>
                <a:cs typeface="ＭＳ Ｐゴシック" charset="0"/>
              </a:rPr>
              <a:t>pesante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altLang="ja-JP" sz="28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L‘atomo</a:t>
            </a:r>
            <a:r>
              <a:rPr lang="en-US" altLang="ja-JP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praticamente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 err="1">
                <a:latin typeface="Comic Sans MS" charset="0"/>
                <a:ea typeface="ＭＳ Ｐゴシック" charset="0"/>
                <a:cs typeface="ＭＳ Ｐゴシック" charset="0"/>
              </a:rPr>
              <a:t>vuoto</a:t>
            </a:r>
            <a:r>
              <a:rPr lang="en-US" altLang="ja-JP" sz="2800" dirty="0">
                <a:latin typeface="Comic Sans MS" charset="0"/>
                <a:ea typeface="ＭＳ Ｐゴシック" charset="0"/>
                <a:cs typeface="ＭＳ Ｐゴシック" charset="0"/>
              </a:rPr>
              <a:t>!</a:t>
            </a:r>
            <a:endParaRPr lang="en-US" sz="28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824413"/>
            <a:ext cx="1219200" cy="177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971800" y="54102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600"/>
              <a:t>E. Rutherford 1871 - 1937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844824"/>
            <a:ext cx="3245864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Il nucleo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05000"/>
            <a:ext cx="4724400" cy="3429000"/>
          </a:xfrm>
        </p:spPr>
        <p:txBody>
          <a:bodyPr/>
          <a:lstStyle/>
          <a:p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Il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nucleo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piccolo e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denso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. Per un </a:t>
            </a:r>
            <a:r>
              <a:rPr lang="en-US" sz="24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po</a:t>
            </a:r>
            <a:r>
              <a:rPr lang="it-IT" sz="2400" dirty="0" smtClean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si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pensò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 fosse </a:t>
            </a:r>
            <a:r>
              <a:rPr lang="en-US" altLang="ja-JP" sz="2400" dirty="0" err="1">
                <a:latin typeface="Comic Sans MS" charset="0"/>
                <a:ea typeface="ＭＳ Ｐゴシック" charset="0"/>
                <a:cs typeface="ＭＳ Ｐゴシック" charset="0"/>
              </a:rPr>
              <a:t>puntiforme</a:t>
            </a:r>
            <a:r>
              <a:rPr lang="en-US" altLang="ja-JP" sz="24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Ma vi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erano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tanti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nuclei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diversi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quanti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erano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gli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atomi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Tutti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nuclei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fatti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400" b="1" dirty="0" err="1">
                <a:latin typeface="Comic Sans MS" charset="0"/>
                <a:ea typeface="ＭＳ Ｐゴシック" charset="0"/>
                <a:cs typeface="ＭＳ Ｐゴシック" charset="0"/>
              </a:rPr>
              <a:t>protoni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carichi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400" b="1" dirty="0" err="1">
                <a:latin typeface="Comic Sans MS" charset="0"/>
                <a:ea typeface="ＭＳ Ｐゴシック" charset="0"/>
                <a:cs typeface="ＭＳ Ｐゴシック" charset="0"/>
              </a:rPr>
              <a:t>neutroni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neutri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endParaRPr lang="en-US" sz="24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94" y="1844824"/>
            <a:ext cx="4082854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5334000" cy="8382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Quarks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8686800" cy="21336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In realtà anche protoni e neutroni non sono unità fondamentali.</a:t>
            </a:r>
          </a:p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Sono composti da particelle più piccole dette quarks.</a:t>
            </a:r>
            <a:endParaRPr lang="en-US" sz="2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Per il momento questi quarks sembrano essere puntiformi.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62400"/>
            <a:ext cx="1092200" cy="187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533400" y="6096000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400"/>
              <a:t>M. Gell-Man 1929-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r="37795"/>
          <a:stretch>
            <a:fillRect/>
          </a:stretch>
        </p:blipFill>
        <p:spPr>
          <a:xfrm>
            <a:off x="2590800" y="3962400"/>
            <a:ext cx="1447800" cy="185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2514600" y="6096000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it-IT" sz="1400"/>
              <a:t>G. Zweig 1937-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b="6230"/>
          <a:stretch>
            <a:fillRect/>
          </a:stretch>
        </p:blipFill>
        <p:spPr>
          <a:xfrm>
            <a:off x="4918075" y="3352800"/>
            <a:ext cx="3844925" cy="328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Dimensioni (sub)-atomiche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438400"/>
            <a:ext cx="5181600" cy="3352800"/>
          </a:xfrm>
        </p:spPr>
        <p:txBody>
          <a:bodyPr/>
          <a:lstStyle/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Il nucleo è 10,000 volte più piccolo dell</a:t>
            </a:r>
            <a:r>
              <a:rPr lang="ja-JP" altLang="en-US" sz="28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>
                <a:latin typeface="Comic Sans MS" charset="0"/>
                <a:ea typeface="ＭＳ Ｐゴシック" charset="0"/>
                <a:cs typeface="ＭＳ Ｐゴシック" charset="0"/>
              </a:rPr>
              <a:t>atomo</a:t>
            </a:r>
          </a:p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Il protone ed il neutrone sono 10 volte più piccoli del nucleo</a:t>
            </a:r>
          </a:p>
          <a:p>
            <a:pPr algn="just"/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Non ci sono evidenze che i quarks abbiano dimensione.</a:t>
            </a:r>
          </a:p>
        </p:txBody>
      </p:sp>
      <p:pic>
        <p:nvPicPr>
          <p:cNvPr id="21508" name="Picture 6" descr="C:\My Documents\ATLAS\scale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828800"/>
            <a:ext cx="3482975" cy="47371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latin typeface="Comic Sans MS" charset="0"/>
                <a:ea typeface="ＭＳ Ｐゴシック" charset="0"/>
                <a:cs typeface="ＭＳ Ｐゴシック" charset="0"/>
              </a:rPr>
              <a:t>Nuove Particelle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4038600" cy="44196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Collisioni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elettroni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e nuclei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nei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raggi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cosmici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negli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acceleratori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partire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dagli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30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hanno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portato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alla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scoperta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di un gran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sub-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atomiche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alcuni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casi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furono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predette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, ma in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molti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altri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furono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autentiche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sorprese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Allinizio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in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molti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casi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pensò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potessero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essere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particelle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fondamentali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essenzialmente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non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più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divisibili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225" y="1676400"/>
            <a:ext cx="485457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1640</Words>
  <Application>Microsoft Macintosh PowerPoint</Application>
  <PresentationFormat>Presentazione su schermo (4:3)</PresentationFormat>
  <Paragraphs>172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3" baseType="lpstr">
      <vt:lpstr>Times New Roman</vt:lpstr>
      <vt:lpstr>ヒラギノ角ゴ Pro W3</vt:lpstr>
      <vt:lpstr>Arial</vt:lpstr>
      <vt:lpstr>ＭＳ Ｐゴシック</vt:lpstr>
      <vt:lpstr>Calibri</vt:lpstr>
      <vt:lpstr>Comic Sans MS</vt:lpstr>
      <vt:lpstr>Wingdings</vt:lpstr>
      <vt:lpstr>Default Design</vt:lpstr>
      <vt:lpstr>Il modello standard, teoria delle stringhe, cosmologia, e molto altro…</vt:lpstr>
      <vt:lpstr>Presentazione di PowerPoint</vt:lpstr>
      <vt:lpstr>Presentazione di PowerPoint</vt:lpstr>
      <vt:lpstr>L‘atomo nel 1900...</vt:lpstr>
      <vt:lpstr>Modello per l’atomo</vt:lpstr>
      <vt:lpstr>Il nucleo</vt:lpstr>
      <vt:lpstr>Quarks</vt:lpstr>
      <vt:lpstr>Dimensioni (sub)-atomiche</vt:lpstr>
      <vt:lpstr>Nuove Particelle</vt:lpstr>
      <vt:lpstr>E’ uno zoo molto ben fornito…</vt:lpstr>
      <vt:lpstr>Ma cosa è quindi “fondamentale”?</vt:lpstr>
      <vt:lpstr>Quattro Forze</vt:lpstr>
      <vt:lpstr>Elettromagnetismo</vt:lpstr>
      <vt:lpstr>Forza Forte</vt:lpstr>
      <vt:lpstr>Forza debole</vt:lpstr>
      <vt:lpstr>Forza elettrodebole</vt:lpstr>
      <vt:lpstr>Riassunto delle interazioni</vt:lpstr>
      <vt:lpstr>E la gravità?</vt:lpstr>
      <vt:lpstr>Presentazione di PowerPoint</vt:lpstr>
      <vt:lpstr>Cosa si può dire sulle masse?</vt:lpstr>
      <vt:lpstr>Presentazione di PowerPoint</vt:lpstr>
      <vt:lpstr>Nella teoria delle stringhe le particelle sono stringhe! </vt:lpstr>
      <vt:lpstr>Presentazione di PowerPoint</vt:lpstr>
      <vt:lpstr>Ma è una vera teoria?</vt:lpstr>
      <vt:lpstr>Extra Dimensioni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Ringraziamenti:   Marina Cobal – Università di Udine Oscar Straniero – INAF / Osservatorio di Teramo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Standard Model</dc:title>
  <dc:creator>LBNL PC User</dc:creator>
  <cp:lastModifiedBy>Stefano Covino</cp:lastModifiedBy>
  <cp:revision>97</cp:revision>
  <dcterms:created xsi:type="dcterms:W3CDTF">2010-11-26T15:04:51Z</dcterms:created>
  <dcterms:modified xsi:type="dcterms:W3CDTF">2013-06-11T09:30:01Z</dcterms:modified>
</cp:coreProperties>
</file>