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ppt/media/image6.jpeg" ContentType="image/jpeg"/>
  <Override PartName="/ppt/media/image7.jpeg" ContentType="image/jpeg"/>
  <Override PartName="/ppt/notesSlides/notesSlide1.xml" ContentType="application/vnd.openxmlformats-officedocument.presentationml.notesSlide+xml"/>
  <Override PartName="/ppt/media/image8.jpeg" ContentType="image/jpeg"/>
  <Override PartName="/ppt/media/media2.mp4" ContentType="video/unknown"/>
  <Override PartName="/ppt/notesSlides/notesSlide2.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media3.mp4" ContentType="video/unknown"/>
  <Override PartName="/ppt/media/image12.jpeg" ContentType="image/jpeg"/>
  <Override PartName="/ppt/media/media4.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9144000" cy="6858000"/>
  <p:notesSz cx="6858000" cy="9144000"/>
  <p:defaultTextStyle>
    <a:lvl1pPr>
      <a:defRPr sz="2400">
        <a:latin typeface="Arial"/>
        <a:ea typeface="Arial"/>
        <a:cs typeface="Arial"/>
        <a:sym typeface="Arial"/>
      </a:defRPr>
    </a:lvl1pPr>
    <a:lvl2pPr indent="457200">
      <a:defRPr sz="2400">
        <a:latin typeface="Arial"/>
        <a:ea typeface="Arial"/>
        <a:cs typeface="Arial"/>
        <a:sym typeface="Arial"/>
      </a:defRPr>
    </a:lvl2pPr>
    <a:lvl3pPr indent="914400">
      <a:defRPr sz="2400">
        <a:latin typeface="Arial"/>
        <a:ea typeface="Arial"/>
        <a:cs typeface="Arial"/>
        <a:sym typeface="Arial"/>
      </a:defRPr>
    </a:lvl3pPr>
    <a:lvl4pPr indent="1371600">
      <a:defRPr sz="2400">
        <a:latin typeface="Arial"/>
        <a:ea typeface="Arial"/>
        <a:cs typeface="Arial"/>
        <a:sym typeface="Arial"/>
      </a:defRPr>
    </a:lvl4pPr>
    <a:lvl5pPr indent="1828800">
      <a:defRPr sz="2400">
        <a:latin typeface="Arial"/>
        <a:ea typeface="Arial"/>
        <a:cs typeface="Arial"/>
        <a:sym typeface="Arial"/>
      </a:defRPr>
    </a:lvl5pPr>
    <a:lvl6pPr>
      <a:defRPr sz="2400">
        <a:latin typeface="Arial"/>
        <a:ea typeface="Arial"/>
        <a:cs typeface="Arial"/>
        <a:sym typeface="Arial"/>
      </a:defRPr>
    </a:lvl6pPr>
    <a:lvl7pPr>
      <a:defRPr sz="2400">
        <a:latin typeface="Arial"/>
        <a:ea typeface="Arial"/>
        <a:cs typeface="Arial"/>
        <a:sym typeface="Arial"/>
      </a:defRPr>
    </a:lvl7pPr>
    <a:lvl8pPr>
      <a:defRPr sz="2400">
        <a:latin typeface="Arial"/>
        <a:ea typeface="Arial"/>
        <a:cs typeface="Arial"/>
        <a:sym typeface="Arial"/>
      </a:defRPr>
    </a:lvl8pPr>
    <a:lvl9pPr>
      <a:defRPr sz="2400">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DF3CF"/>
          </a:solidFill>
        </a:fill>
      </a:tcStyle>
    </a:wholeTbl>
    <a:band2H>
      <a:tcTxStyle b="def" i="def"/>
      <a:tcStyle>
        <a:tcBdr/>
        <a:fill>
          <a:solidFill>
            <a:srgbClr val="FEF9E9"/>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BDF5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BDF5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BDF5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6DAD1"/>
          </a:solidFill>
        </a:fill>
      </a:tcStyle>
    </a:wholeTbl>
    <a:band2H>
      <a:tcTxStyle b="def" i="def"/>
      <a:tcStyle>
        <a:tcBdr/>
        <a:fill>
          <a:solidFill>
            <a:srgbClr val="FAEDE9"/>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8B5C"/>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8B5C"/>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8B5C"/>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BDF5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BDF5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
          <p:cNvSpPr/>
          <p:nvPr>
            <p:ph type="sldImg"/>
          </p:nvPr>
        </p:nvSpPr>
        <p:spPr>
          <a:xfrm>
            <a:off x="1143000" y="685800"/>
            <a:ext cx="4572000" cy="3429000"/>
          </a:xfrm>
          <a:prstGeom prst="rect">
            <a:avLst/>
          </a:prstGeom>
        </p:spPr>
        <p:txBody>
          <a:bodyPr/>
          <a:lstStyle/>
          <a:p>
            <a:pPr lvl="0"/>
          </a:p>
        </p:txBody>
      </p:sp>
      <p:sp>
        <p:nvSpPr>
          <p:cNvPr id="12" name="Shape 1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sldImg"/>
          </p:nvPr>
        </p:nvSpPr>
        <p:spPr>
          <a:prstGeom prst="rect">
            <a:avLst/>
          </a:prstGeom>
        </p:spPr>
        <p:txBody>
          <a:bodyPr/>
          <a:lstStyle/>
          <a:p>
            <a:pPr lvl="0"/>
          </a:p>
        </p:txBody>
      </p:sp>
      <p:sp>
        <p:nvSpPr>
          <p:cNvPr id="80" name="Shape 80"/>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I’m not crazy about the red title and font. Also we should use the term Spacecraft rather than Spaceship.</a:t>
            </a:r>
            <a:endParaRPr sz="1200">
              <a:latin typeface="Arial"/>
              <a:ea typeface="Arial"/>
              <a:cs typeface="Arial"/>
              <a:sym typeface="Arial"/>
            </a:endParaRP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http://www.esa.int/SPECIALS/Rosetta/SEMYMF374OD_0.html</a:t>
            </a:r>
            <a:endParaRPr sz="1200">
              <a:latin typeface="Arial"/>
              <a:ea typeface="Arial"/>
              <a:cs typeface="Arial"/>
              <a:sym typeface="Arial"/>
            </a:endParaRPr>
          </a:p>
          <a:p>
            <a:pPr lvl="0" defTabSz="914400">
              <a:lnSpc>
                <a:spcPct val="100000"/>
              </a:lnSpc>
              <a:defRPr sz="1800"/>
            </a:pPr>
            <a:r>
              <a:rPr sz="1200">
                <a:latin typeface="Arial"/>
                <a:ea typeface="Arial"/>
                <a:cs typeface="Arial"/>
                <a:sym typeface="Arial"/>
              </a:rPr>
              <a:t>http://www.esa.int/SPECIALS/Rosetta/SEMYMF374OD_1.html#subhead1</a:t>
            </a:r>
            <a:endParaRPr sz="12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sldImg"/>
          </p:nvPr>
        </p:nvSpPr>
        <p:spPr>
          <a:prstGeom prst="rect">
            <a:avLst/>
          </a:prstGeom>
        </p:spPr>
        <p:txBody>
          <a:bodyPr/>
          <a:lstStyle/>
          <a:p>
            <a:pPr lvl="0"/>
          </a:p>
        </p:txBody>
      </p:sp>
      <p:sp>
        <p:nvSpPr>
          <p:cNvPr id="90" name="Shape 90"/>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The image has a blotchy black background for some reason.</a:t>
            </a:r>
            <a:endParaRPr sz="1200">
              <a:latin typeface="Arial"/>
              <a:ea typeface="Arial"/>
              <a:cs typeface="Arial"/>
              <a:sym typeface="Arial"/>
            </a:endParaRP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http://www.esa.int/SPECIALS/Rosetta/SEMYMF374OD_0.html</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000000"/>
        </a:solidFill>
      </p:bgPr>
    </p:bg>
    <p:spTree>
      <p:nvGrpSpPr>
        <p:cNvPr id="1" name=""/>
        <p:cNvGrpSpPr/>
        <p:nvPr/>
      </p:nvGrpSpPr>
      <p:grpSpPr>
        <a:xfrm>
          <a:off x="0" y="0"/>
          <a:ext cx="0" cy="0"/>
          <a:chOff x="0" y="0"/>
          <a:chExt cx="0" cy="0"/>
        </a:xfrm>
      </p:grpSpPr>
      <p:sp>
        <p:nvSpPr>
          <p:cNvPr id="6" name="Shape 6"/>
          <p:cNvSpPr/>
          <p:nvPr>
            <p:ph type="sldNum" sz="quarter" idx="2"/>
          </p:nvPr>
        </p:nvSpPr>
        <p:spPr>
          <a:xfrm>
            <a:off x="6553200" y="6245225"/>
            <a:ext cx="2133600" cy="288824"/>
          </a:xfrm>
          <a:prstGeom prst="rect">
            <a:avLst/>
          </a:prstGeom>
          <a:ln w="12700">
            <a:miter lim="400000"/>
          </a:ln>
        </p:spPr>
        <p:txBody>
          <a:bodyPr lIns="45719" rIns="45719">
            <a:spAutoFit/>
          </a:bodyPr>
          <a:lstStyle>
            <a:lvl1pPr algn="r" defTabSz="457200">
              <a:defRPr sz="1400"/>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8" name="Shape 8"/>
          <p:cNvSpPr/>
          <p:nvPr>
            <p:ph type="title"/>
          </p:nvPr>
        </p:nvSpPr>
        <p:spPr>
          <a:prstGeom prst="rect">
            <a:avLst/>
          </a:prstGeom>
        </p:spPr>
        <p:txBody>
          <a:bodyPr/>
          <a:lstStyle/>
          <a:p>
            <a:pPr lvl="0">
              <a:defRPr sz="1800"/>
            </a:pPr>
            <a:r>
              <a:rPr sz="4400"/>
              <a:t>Titolo Testo</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 name="Shape 10"/>
          <p:cNvSpPr/>
          <p:nvPr>
            <p:ph type="sldNum" sz="quarter" idx="2"/>
          </p:nvPr>
        </p:nvSpPr>
        <p:spPr>
          <a:xfrm>
            <a:off x="7924800" y="6604000"/>
            <a:ext cx="762000" cy="177801"/>
          </a:xfrm>
          <a:prstGeom prst="rect">
            <a:avLst/>
          </a:prstGeom>
          <a:ln w="12700">
            <a:miter lim="400000"/>
          </a:ln>
        </p:spPr>
        <p:txBody>
          <a:bodyPr lIns="0" tIns="0" rIns="0" bIns="0" anchor="b">
            <a:spAutoFit/>
          </a:bodyPr>
          <a:lstStyle>
            <a:lvl1pPr algn="r">
              <a:defRPr sz="1200">
                <a:solidFill>
                  <a:srgbClr val="BABABA"/>
                </a:solidFill>
                <a:latin typeface="Book Antiqua"/>
                <a:ea typeface="Book Antiqua"/>
                <a:cs typeface="Book Antiqua"/>
                <a:sym typeface="Book Antiqua"/>
              </a:defRPr>
            </a:lvl1p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rosetta_spacecraft.jpg"/>
          <p:cNvPicPr/>
          <p:nvPr/>
        </p:nvPicPr>
        <p:blipFill>
          <a:blip r:embed="rId2">
            <a:extLst/>
          </a:blip>
          <a:srcRect l="0" t="11921" r="0" b="21275"/>
          <a:stretch>
            <a:fillRect/>
          </a:stretch>
        </p:blipFill>
        <p:spPr>
          <a:xfrm>
            <a:off x="0" y="0"/>
            <a:ext cx="9144000" cy="2312988"/>
          </a:xfrm>
          <a:prstGeom prst="rect">
            <a:avLst/>
          </a:prstGeom>
          <a:ln w="12700">
            <a:miter lim="400000"/>
          </a:ln>
        </p:spPr>
      </p:pic>
      <p:sp>
        <p:nvSpPr>
          <p:cNvPr id="3" name="Shape 3"/>
          <p:cNvSpPr/>
          <p:nvPr/>
        </p:nvSpPr>
        <p:spPr>
          <a:xfrm>
            <a:off x="1066800" y="122237"/>
            <a:ext cx="7910513" cy="7699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2800"/>
              </a:spcBef>
              <a:defRPr sz="4800">
                <a:solidFill>
                  <a:srgbClr val="FFFF66"/>
                </a:solidFill>
              </a:defRPr>
            </a:lvl1pPr>
          </a:lstStyle>
          <a:p>
            <a:pPr lvl="0">
              <a:defRPr sz="1800">
                <a:solidFill>
                  <a:srgbClr val="000000"/>
                </a:solidFill>
              </a:defRPr>
            </a:pPr>
            <a:r>
              <a:rPr sz="4800">
                <a:solidFill>
                  <a:srgbClr val="FFFF66"/>
                </a:solidFill>
              </a:rPr>
              <a:t>Rosetta</a:t>
            </a:r>
          </a:p>
        </p:txBody>
      </p:sp>
      <p:sp>
        <p:nvSpPr>
          <p:cNvPr id="4" name="Shape 4"/>
          <p:cNvSpPr/>
          <p:nvPr>
            <p:ph type="title"/>
          </p:nvPr>
        </p:nvSpPr>
        <p:spPr>
          <a:xfrm>
            <a:off x="457200" y="274637"/>
            <a:ext cx="8229600" cy="132556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sz="1800"/>
            </a:pPr>
            <a:r>
              <a:rPr sz="4400"/>
              <a:t>Titolo Testo</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Lst>
  <p:transition spd="med" advClick="1"/>
  <p:txStyles>
    <p:titleStyle>
      <a:lvl1pPr algn="ctr">
        <a:defRPr sz="44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p:titleStyle>
    <p:bodyStyle>
      <a:lvl1pPr marL="342900" indent="-342900">
        <a:spcBef>
          <a:spcPts val="700"/>
        </a:spcBef>
        <a:buSzPct val="100000"/>
        <a:buChar char="»"/>
        <a:defRPr sz="3200">
          <a:latin typeface="Arial"/>
          <a:ea typeface="Arial"/>
          <a:cs typeface="Arial"/>
          <a:sym typeface="Arial"/>
        </a:defRPr>
      </a:lvl1pPr>
      <a:lvl2pPr marL="783771" indent="-326571">
        <a:spcBef>
          <a:spcPts val="700"/>
        </a:spcBef>
        <a:buSzPct val="100000"/>
        <a:buChar char="–"/>
        <a:defRPr sz="3200">
          <a:latin typeface="Arial"/>
          <a:ea typeface="Arial"/>
          <a:cs typeface="Arial"/>
          <a:sym typeface="Arial"/>
        </a:defRPr>
      </a:lvl2pPr>
      <a:lvl3pPr marL="1219200" indent="-304800">
        <a:spcBef>
          <a:spcPts val="700"/>
        </a:spcBef>
        <a:buSzPct val="100000"/>
        <a:buChar char="•"/>
        <a:defRPr sz="3200">
          <a:latin typeface="Arial"/>
          <a:ea typeface="Arial"/>
          <a:cs typeface="Arial"/>
          <a:sym typeface="Arial"/>
        </a:defRPr>
      </a:lvl3pPr>
      <a:lvl4pPr marL="1737360" indent="-365760">
        <a:spcBef>
          <a:spcPts val="700"/>
        </a:spcBef>
        <a:buSzPct val="100000"/>
        <a:buChar char="–"/>
        <a:defRPr sz="3200">
          <a:latin typeface="Arial"/>
          <a:ea typeface="Arial"/>
          <a:cs typeface="Arial"/>
          <a:sym typeface="Arial"/>
        </a:defRPr>
      </a:lvl4pPr>
      <a:lvl5pPr marL="2235200" indent="-406400">
        <a:spcBef>
          <a:spcPts val="700"/>
        </a:spcBef>
        <a:buSzPct val="100000"/>
        <a:buChar char="»"/>
        <a:defRPr sz="3200">
          <a:latin typeface="Arial"/>
          <a:ea typeface="Arial"/>
          <a:cs typeface="Arial"/>
          <a:sym typeface="Arial"/>
        </a:defRPr>
      </a:lvl5pPr>
      <a:lvl6pPr marL="2692400" indent="-406400">
        <a:spcBef>
          <a:spcPts val="700"/>
        </a:spcBef>
        <a:buSzPct val="100000"/>
        <a:buChar char="•"/>
        <a:defRPr sz="3200">
          <a:latin typeface="Arial"/>
          <a:ea typeface="Arial"/>
          <a:cs typeface="Arial"/>
          <a:sym typeface="Arial"/>
        </a:defRPr>
      </a:lvl6pPr>
      <a:lvl7pPr marL="3149600" indent="-406400">
        <a:spcBef>
          <a:spcPts val="700"/>
        </a:spcBef>
        <a:buSzPct val="100000"/>
        <a:buChar char="•"/>
        <a:defRPr sz="3200">
          <a:latin typeface="Arial"/>
          <a:ea typeface="Arial"/>
          <a:cs typeface="Arial"/>
          <a:sym typeface="Arial"/>
        </a:defRPr>
      </a:lvl7pPr>
      <a:lvl8pPr marL="3606800" indent="-406400">
        <a:spcBef>
          <a:spcPts val="700"/>
        </a:spcBef>
        <a:buSzPct val="100000"/>
        <a:buChar char="•"/>
        <a:defRPr sz="3200">
          <a:latin typeface="Arial"/>
          <a:ea typeface="Arial"/>
          <a:cs typeface="Arial"/>
          <a:sym typeface="Arial"/>
        </a:defRPr>
      </a:lvl8pPr>
      <a:lvl9pPr marL="4064000" indent="-406400">
        <a:spcBef>
          <a:spcPts val="700"/>
        </a:spcBef>
        <a:buSzPct val="100000"/>
        <a:buChar char="•"/>
        <a:defRPr sz="3200">
          <a:latin typeface="Arial"/>
          <a:ea typeface="Arial"/>
          <a:cs typeface="Arial"/>
          <a:sym typeface="Arial"/>
        </a:defRPr>
      </a:lvl9pPr>
    </p:bodyStyle>
    <p:otherStyle>
      <a:lvl1pPr algn="r">
        <a:defRPr sz="1200">
          <a:solidFill>
            <a:schemeClr val="tx1"/>
          </a:solidFill>
          <a:latin typeface="+mn-lt"/>
          <a:ea typeface="+mn-ea"/>
          <a:cs typeface="+mn-cs"/>
          <a:sym typeface="Arial"/>
        </a:defRPr>
      </a:lvl1pPr>
      <a:lvl2pPr indent="457200" algn="r">
        <a:defRPr sz="1200">
          <a:solidFill>
            <a:schemeClr val="tx1"/>
          </a:solidFill>
          <a:latin typeface="+mn-lt"/>
          <a:ea typeface="+mn-ea"/>
          <a:cs typeface="+mn-cs"/>
          <a:sym typeface="Arial"/>
        </a:defRPr>
      </a:lvl2pPr>
      <a:lvl3pPr indent="914400" algn="r">
        <a:defRPr sz="1200">
          <a:solidFill>
            <a:schemeClr val="tx1"/>
          </a:solidFill>
          <a:latin typeface="+mn-lt"/>
          <a:ea typeface="+mn-ea"/>
          <a:cs typeface="+mn-cs"/>
          <a:sym typeface="Arial"/>
        </a:defRPr>
      </a:lvl3pPr>
      <a:lvl4pPr indent="1371600" algn="r">
        <a:defRPr sz="1200">
          <a:solidFill>
            <a:schemeClr val="tx1"/>
          </a:solidFill>
          <a:latin typeface="+mn-lt"/>
          <a:ea typeface="+mn-ea"/>
          <a:cs typeface="+mn-cs"/>
          <a:sym typeface="Arial"/>
        </a:defRPr>
      </a:lvl4pPr>
      <a:lvl5pPr indent="1828800" algn="r">
        <a:defRPr sz="1200">
          <a:solidFill>
            <a:schemeClr val="tx1"/>
          </a:solidFill>
          <a:latin typeface="+mn-lt"/>
          <a:ea typeface="+mn-ea"/>
          <a:cs typeface="+mn-cs"/>
          <a:sym typeface="Arial"/>
        </a:defRPr>
      </a:lvl5pPr>
      <a:lvl6pPr algn="r">
        <a:defRPr sz="1200">
          <a:solidFill>
            <a:schemeClr val="tx1"/>
          </a:solidFill>
          <a:latin typeface="+mn-lt"/>
          <a:ea typeface="+mn-ea"/>
          <a:cs typeface="+mn-cs"/>
          <a:sym typeface="Arial"/>
        </a:defRPr>
      </a:lvl6pPr>
      <a:lvl7pPr algn="r">
        <a:defRPr sz="1200">
          <a:solidFill>
            <a:schemeClr val="tx1"/>
          </a:solidFill>
          <a:latin typeface="+mn-lt"/>
          <a:ea typeface="+mn-ea"/>
          <a:cs typeface="+mn-cs"/>
          <a:sym typeface="Arial"/>
        </a:defRPr>
      </a:lvl7pPr>
      <a:lvl8pPr algn="r">
        <a:defRPr sz="1200">
          <a:solidFill>
            <a:schemeClr val="tx1"/>
          </a:solidFill>
          <a:latin typeface="+mn-lt"/>
          <a:ea typeface="+mn-ea"/>
          <a:cs typeface="+mn-cs"/>
          <a:sym typeface="Arial"/>
        </a:defRPr>
      </a:lvl8pPr>
      <a:lvl9pPr algn="r">
        <a:defRPr sz="12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3.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1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1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mitescienza.blogspot.it/" TargetMode="External"/><Relationship Id="rId3" Type="http://schemas.openxmlformats.org/officeDocument/2006/relationships/hyperlink" Target="mailto:stefano.covino@brera.inaf.it"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idx="4294967295"/>
          </p:nvPr>
        </p:nvSpPr>
        <p:spPr>
          <a:xfrm>
            <a:off x="827087" y="3789362"/>
            <a:ext cx="7772401" cy="935038"/>
          </a:xfrm>
          <a:prstGeom prst="rect">
            <a:avLst/>
          </a:prstGeom>
        </p:spPr>
        <p:txBody>
          <a:bodyPr anchor="ctr">
            <a:normAutofit fontScale="100000" lnSpcReduction="0"/>
          </a:bodyPr>
          <a:lstStyle>
            <a:lvl1pPr defTabSz="704087">
              <a:defRPr sz="3387">
                <a:solidFill>
                  <a:srgbClr val="CC3300"/>
                </a:solidFill>
                <a:effectLst>
                  <a:outerShdw sx="100000" sy="100000" kx="0" ky="0" algn="b" rotWithShape="0" blurRad="9779" dist="19558" dir="2700000">
                    <a:srgbClr val="000000"/>
                  </a:outerShdw>
                </a:effectLst>
              </a:defRPr>
            </a:lvl1pPr>
          </a:lstStyle>
          <a:p>
            <a:pPr lvl="0">
              <a:defRPr sz="1800">
                <a:solidFill>
                  <a:srgbClr val="000000"/>
                </a:solidFill>
                <a:effectLst/>
              </a:defRPr>
            </a:pPr>
            <a:r>
              <a:rPr sz="3387">
                <a:solidFill>
                  <a:srgbClr val="CC3300"/>
                </a:solidFill>
                <a:effectLst>
                  <a:outerShdw sx="100000" sy="100000" kx="0" ky="0" algn="b" rotWithShape="0" blurRad="9779" dist="19558" dir="2700000">
                    <a:srgbClr val="000000"/>
                  </a:outerShdw>
                </a:effectLst>
              </a:rPr>
              <a:t>Alla scoperta di nuovi mondi: le comete!</a:t>
            </a:r>
          </a:p>
        </p:txBody>
      </p:sp>
      <p:sp>
        <p:nvSpPr>
          <p:cNvPr id="15" name="Shape 15"/>
          <p:cNvSpPr/>
          <p:nvPr>
            <p:ph type="body" idx="4294967295"/>
          </p:nvPr>
        </p:nvSpPr>
        <p:spPr>
          <a:xfrm>
            <a:off x="1476375" y="5157787"/>
            <a:ext cx="6400800" cy="12954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0" indent="0" algn="ctr">
              <a:spcBef>
                <a:spcPts val="400"/>
              </a:spcBef>
              <a:buSzTx/>
              <a:buNone/>
              <a:defRPr sz="1800"/>
            </a:pPr>
            <a:r>
              <a:rPr sz="2000">
                <a:solidFill>
                  <a:srgbClr val="CC3300"/>
                </a:solidFill>
                <a:effectLst>
                  <a:outerShdw sx="100000" sy="100000" kx="0" ky="0" algn="b" rotWithShape="0" blurRad="12700" dist="25400" dir="2700000">
                    <a:srgbClr val="000000"/>
                  </a:outerShdw>
                </a:effectLst>
              </a:rPr>
              <a:t>Stefano Covino</a:t>
            </a:r>
            <a:endParaRPr sz="2000">
              <a:solidFill>
                <a:srgbClr val="CC3300"/>
              </a:solidFill>
              <a:effectLst>
                <a:outerShdw sx="100000" sy="100000" kx="0" ky="0" algn="b" rotWithShape="0" blurRad="12700" dist="25400" dir="2700000">
                  <a:srgbClr val="000000"/>
                </a:outerShdw>
              </a:effectLst>
            </a:endParaRPr>
          </a:p>
          <a:p>
            <a:pPr lvl="0" marL="0" indent="0" algn="ctr">
              <a:spcBef>
                <a:spcPts val="400"/>
              </a:spcBef>
              <a:buSzTx/>
              <a:buNone/>
              <a:defRPr sz="1800"/>
            </a:pPr>
            <a:r>
              <a:rPr sz="2000">
                <a:solidFill>
                  <a:srgbClr val="CC3300"/>
                </a:solidFill>
                <a:effectLst>
                  <a:outerShdw sx="100000" sy="100000" kx="0" ky="0" algn="b" rotWithShape="0" blurRad="12700" dist="25400" dir="2700000">
                    <a:srgbClr val="000000"/>
                  </a:outerShdw>
                </a:effectLst>
              </a:rPr>
              <a:t>INAF / Osservatorio Astronomico di Brera</a:t>
            </a:r>
            <a:endParaRPr sz="2000">
              <a:solidFill>
                <a:srgbClr val="CC3300"/>
              </a:solidFill>
              <a:effectLst>
                <a:outerShdw sx="100000" sy="100000" kx="0" ky="0" algn="b" rotWithShape="0" blurRad="12700" dist="25400" dir="2700000">
                  <a:srgbClr val="000000"/>
                </a:outerShdw>
              </a:effectLst>
            </a:endParaRPr>
          </a:p>
          <a:p>
            <a:pPr lvl="0" marL="0" indent="0" algn="ctr">
              <a:spcBef>
                <a:spcPts val="400"/>
              </a:spcBef>
              <a:buSzTx/>
              <a:buNone/>
              <a:defRPr sz="1800"/>
            </a:pPr>
            <a:r>
              <a:rPr sz="2000">
                <a:solidFill>
                  <a:srgbClr val="CC3300"/>
                </a:solidFill>
                <a:effectLst>
                  <a:outerShdw sx="100000" sy="100000" kx="0" ky="0" algn="b" rotWithShape="0" blurRad="12700" dist="25400" dir="2700000">
                    <a:srgbClr val="000000"/>
                  </a:outerShdw>
                </a:effectLst>
              </a:rPr>
              <a:t>(su materiale di partenza di Angioletta Coradini)</a:t>
            </a:r>
          </a:p>
        </p:txBody>
      </p:sp>
      <p:pic>
        <p:nvPicPr>
          <p:cNvPr id="16" name="image.png"/>
          <p:cNvPicPr/>
          <p:nvPr/>
        </p:nvPicPr>
        <p:blipFill>
          <a:blip r:embed="rId3">
            <a:extLst/>
          </a:blip>
          <a:stretch>
            <a:fillRect/>
          </a:stretch>
        </p:blipFill>
        <p:spPr>
          <a:xfrm>
            <a:off x="250825" y="5516562"/>
            <a:ext cx="1600200" cy="977901"/>
          </a:xfrm>
          <a:prstGeom prst="rect">
            <a:avLst/>
          </a:prstGeom>
          <a:ln w="12700">
            <a:miter lim="400000"/>
          </a:ln>
        </p:spPr>
      </p:pic>
      <p:pic>
        <p:nvPicPr>
          <p:cNvPr id="17" name="image.png"/>
          <p:cNvPicPr/>
          <p:nvPr/>
        </p:nvPicPr>
        <p:blipFill>
          <a:blip r:embed="rId4">
            <a:extLst/>
          </a:blip>
          <a:stretch>
            <a:fillRect/>
          </a:stretch>
        </p:blipFill>
        <p:spPr>
          <a:xfrm>
            <a:off x="7667625" y="5373687"/>
            <a:ext cx="1219200" cy="1206501"/>
          </a:xfrm>
          <a:prstGeom prst="rect">
            <a:avLst/>
          </a:prstGeom>
          <a:ln w="12700">
            <a:miter lim="400000"/>
          </a:ln>
        </p:spPr>
      </p:pic>
      <p:pic>
        <p:nvPicPr>
          <p:cNvPr id="18" name="image.png"/>
          <p:cNvPicPr/>
          <p:nvPr/>
        </p:nvPicPr>
        <p:blipFill>
          <a:blip r:embed="rId5">
            <a:extLst/>
          </a:blip>
          <a:stretch>
            <a:fillRect/>
          </a:stretch>
        </p:blipFill>
        <p:spPr>
          <a:xfrm>
            <a:off x="2411412" y="260350"/>
            <a:ext cx="4500563" cy="33750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 name="00WM1-inner.png" descr="00WM1-inner"/>
          <p:cNvPicPr/>
          <p:nvPr/>
        </p:nvPicPr>
        <p:blipFill>
          <a:blip r:embed="rId2">
            <a:extLst/>
          </a:blip>
          <a:stretch>
            <a:fillRect/>
          </a:stretch>
        </p:blipFill>
        <p:spPr>
          <a:xfrm>
            <a:off x="-276225" y="-200025"/>
            <a:ext cx="9696450" cy="7258050"/>
          </a:xfrm>
          <a:prstGeom prst="rect">
            <a:avLst/>
          </a:prstGeom>
          <a:ln w="12700">
            <a:miter lim="400000"/>
          </a:ln>
        </p:spPr>
      </p:pic>
    </p:spTree>
  </p:cSld>
  <p:clrMapOvr>
    <a:masterClrMapping/>
  </p:clrMapOvr>
  <p:transition spd="med" advClick="1">
    <p:wipe dir="l"/>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 name="00WM1-outer.png" descr="00WM1-outer"/>
          <p:cNvPicPr/>
          <p:nvPr/>
        </p:nvPicPr>
        <p:blipFill>
          <a:blip r:embed="rId2">
            <a:extLst/>
          </a:blip>
          <a:stretch>
            <a:fillRect/>
          </a:stretch>
        </p:blipFill>
        <p:spPr>
          <a:xfrm>
            <a:off x="-276225" y="-200025"/>
            <a:ext cx="9696450" cy="7258050"/>
          </a:xfrm>
          <a:prstGeom prst="rect">
            <a:avLst/>
          </a:prstGeom>
          <a:ln w="12700">
            <a:miter lim="400000"/>
          </a:ln>
        </p:spPr>
      </p:pic>
    </p:spTree>
  </p:cSld>
  <p:clrMapOvr>
    <a:masterClrMapping/>
  </p:clrMapOvr>
  <p:transition spd="med" advClick="1">
    <p:wipe dir="l"/>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400"/>
            </a:fld>
          </a:p>
        </p:txBody>
      </p:sp>
      <p:pic>
        <p:nvPicPr>
          <p:cNvPr id="52" name="IL CAMMINO DELLA COMETA ISON NEL SISTEMA SOLARE.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9051" y="1802358"/>
            <a:ext cx="8128001" cy="4572001"/>
          </a:xfrm>
          <a:prstGeom prst="rect">
            <a:avLst/>
          </a:prstGeom>
        </p:spPr>
      </p:pic>
      <p:sp>
        <p:nvSpPr>
          <p:cNvPr id="53" name="Shape 53"/>
          <p:cNvSpPr/>
          <p:nvPr>
            <p:ph type="title" idx="4294967295"/>
          </p:nvPr>
        </p:nvSpPr>
        <p:spPr>
          <a:xfrm>
            <a:off x="457200" y="274637"/>
            <a:ext cx="8229600" cy="1143001"/>
          </a:xfrm>
          <a:prstGeom prst="rect">
            <a:avLst/>
          </a:prstGeom>
        </p:spPr>
        <p:txBody>
          <a:bodyPr anchor="ctr">
            <a:normAutofit fontScale="100000" lnSpcReduction="0"/>
          </a:bodyPr>
          <a:lstStyle>
            <a:lvl1pPr>
              <a:defRPr b="1" sz="3400">
                <a:solidFill>
                  <a:srgbClr val="FFFFFF"/>
                </a:solidFill>
              </a:defRPr>
            </a:lvl1pPr>
          </a:lstStyle>
          <a:p>
            <a:pPr lvl="0">
              <a:defRPr b="0" sz="1800">
                <a:solidFill>
                  <a:srgbClr val="000000"/>
                </a:solidFill>
              </a:defRPr>
            </a:pPr>
            <a:r>
              <a:rPr b="1" sz="3400">
                <a:solidFill>
                  <a:srgbClr val="FFFFFF"/>
                </a:solidFill>
              </a:rPr>
              <a:t>L’orbita della cometa ISON</a:t>
            </a:r>
          </a:p>
        </p:txBody>
      </p:sp>
    </p:spTree>
  </p:cSld>
  <p:clrMapOvr>
    <a:masterClrMapping/>
  </p:clrMapOvr>
  <p:transition spd="med"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 name="comet_67p_cg_orbit_sm.png" descr="comet_67p_cg_orbit_sm"/>
          <p:cNvPicPr/>
          <p:nvPr/>
        </p:nvPicPr>
        <p:blipFill>
          <a:blip r:embed="rId2">
            <a:extLst/>
          </a:blip>
          <a:stretch>
            <a:fillRect/>
          </a:stretch>
        </p:blipFill>
        <p:spPr>
          <a:xfrm>
            <a:off x="250825" y="404812"/>
            <a:ext cx="8424863" cy="6319838"/>
          </a:xfrm>
          <a:prstGeom prst="rect">
            <a:avLst/>
          </a:prstGeom>
          <a:ln w="12700">
            <a:miter lim="400000"/>
          </a:ln>
        </p:spPr>
      </p:pic>
      <p:sp>
        <p:nvSpPr>
          <p:cNvPr id="56" name="Shape 56"/>
          <p:cNvSpPr/>
          <p:nvPr>
            <p:ph type="title" idx="4294967295"/>
          </p:nvPr>
        </p:nvSpPr>
        <p:spPr>
          <a:xfrm>
            <a:off x="395287" y="188912"/>
            <a:ext cx="4906963" cy="993776"/>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La nostra cometa!</a:t>
            </a:r>
          </a:p>
        </p:txBody>
      </p:sp>
    </p:spTree>
  </p:cSld>
  <p:clrMapOvr>
    <a:masterClrMapping/>
  </p:clrMapOvr>
  <p:transition spd="med" advClick="1">
    <p:wipe dir="l"/>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title" idx="4294967295"/>
          </p:nvPr>
        </p:nvSpPr>
        <p:spPr>
          <a:xfrm>
            <a:off x="1270000" y="365124"/>
            <a:ext cx="6516886" cy="1143002"/>
          </a:xfrm>
          <a:prstGeom prst="rect">
            <a:avLst/>
          </a:prstGeom>
        </p:spPr>
        <p:txBody>
          <a:bodyPr anchor="ctr">
            <a:normAutofit fontScale="100000" lnSpcReduction="0"/>
          </a:bodyPr>
          <a:lstStyle>
            <a:lvl1pPr defTabSz="740663">
              <a:defRPr sz="3564">
                <a:solidFill>
                  <a:srgbClr val="FFFFFF"/>
                </a:solidFill>
              </a:defRPr>
            </a:lvl1pPr>
          </a:lstStyle>
          <a:p>
            <a:pPr lvl="0">
              <a:defRPr sz="1800">
                <a:solidFill>
                  <a:srgbClr val="000000"/>
                </a:solidFill>
              </a:defRPr>
            </a:pPr>
            <a:r>
              <a:rPr sz="3564">
                <a:solidFill>
                  <a:srgbClr val="FFFFFF"/>
                </a:solidFill>
              </a:rPr>
              <a:t>Che cosa ci aspetta da un incontro cometario?</a:t>
            </a:r>
          </a:p>
        </p:txBody>
      </p:sp>
      <p:pic>
        <p:nvPicPr>
          <p:cNvPr id="59" name="pasted-image.tif"/>
          <p:cNvPicPr/>
          <p:nvPr/>
        </p:nvPicPr>
        <p:blipFill>
          <a:blip r:embed="rId2">
            <a:extLst/>
          </a:blip>
          <a:stretch>
            <a:fillRect/>
          </a:stretch>
        </p:blipFill>
        <p:spPr>
          <a:xfrm>
            <a:off x="1409700" y="2019300"/>
            <a:ext cx="6096000" cy="3429000"/>
          </a:xfrm>
          <a:prstGeom prst="rect">
            <a:avLst/>
          </a:prstGeom>
          <a:ln w="12700">
            <a:miter lim="400000"/>
          </a:ln>
        </p:spPr>
      </p:pic>
      <p:sp>
        <p:nvSpPr>
          <p:cNvPr id="60" name="Shape 60"/>
          <p:cNvSpPr/>
          <p:nvPr/>
        </p:nvSpPr>
        <p:spPr>
          <a:xfrm>
            <a:off x="3149600" y="5959475"/>
            <a:ext cx="3189139" cy="61371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411479">
              <a:defRPr sz="1979">
                <a:solidFill>
                  <a:srgbClr val="FFFFFF"/>
                </a:solidFill>
              </a:defRPr>
            </a:lvl1pPr>
          </a:lstStyle>
          <a:p>
            <a:pPr lvl="0">
              <a:defRPr sz="1800">
                <a:solidFill>
                  <a:srgbClr val="000000"/>
                </a:solidFill>
              </a:defRPr>
            </a:pPr>
            <a:r>
              <a:rPr sz="1979">
                <a:solidFill>
                  <a:srgbClr val="FFFFFF"/>
                </a:solidFill>
              </a:rPr>
              <a:t>dal film Armageddon (1998)</a:t>
            </a:r>
          </a:p>
        </p:txBody>
      </p:sp>
    </p:spTree>
  </p:cSld>
  <p:clrMapOvr>
    <a:masterClrMapping/>
  </p:clrMapOvr>
  <p:transition spd="med" advClick="1">
    <p:wipe dir="l"/>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idx="4294967295"/>
          </p:nvPr>
        </p:nvSpPr>
        <p:spPr>
          <a:xfrm>
            <a:off x="457200" y="274637"/>
            <a:ext cx="8229600" cy="1143001"/>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Che cosa è una cometa?</a:t>
            </a:r>
          </a:p>
        </p:txBody>
      </p:sp>
      <p:sp>
        <p:nvSpPr>
          <p:cNvPr id="63" name="Shape 63"/>
          <p:cNvSpPr/>
          <p:nvPr>
            <p:ph type="body" idx="4294967295"/>
          </p:nvPr>
        </p:nvSpPr>
        <p:spPr>
          <a:xfrm>
            <a:off x="4648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40631" indent="-240631" algn="just">
              <a:spcBef>
                <a:spcPts val="500"/>
              </a:spcBef>
              <a:buChar char="•"/>
              <a:defRPr sz="1800"/>
            </a:pPr>
            <a:r>
              <a:rPr sz="2400">
                <a:solidFill>
                  <a:srgbClr val="FFFFFF"/>
                </a:solidFill>
              </a:rPr>
              <a:t>Le comete sono corpi di piccole dimensioni, fragili, di forma irregolare, e compisti da una miscela di polveri e ghiacci.</a:t>
            </a:r>
            <a:endParaRPr sz="2400">
              <a:solidFill>
                <a:srgbClr val="FFFFFF"/>
              </a:solidFill>
            </a:endParaRPr>
          </a:p>
          <a:p>
            <a:pPr lvl="0" marL="240631" indent="-240631" algn="just">
              <a:spcBef>
                <a:spcPts val="500"/>
              </a:spcBef>
              <a:buChar char="•"/>
              <a:defRPr sz="1800"/>
            </a:pPr>
            <a:r>
              <a:rPr sz="2400">
                <a:solidFill>
                  <a:srgbClr val="FFFFFF"/>
                </a:solidFill>
              </a:rPr>
              <a:t> Le loro orbite fortemente ellittiche li portano periodicamente vicino al Sole per brevi periodi, mentre per la maggior parte del tempo sono inerti a grandi distanze. </a:t>
            </a:r>
          </a:p>
        </p:txBody>
      </p:sp>
      <p:pic>
        <p:nvPicPr>
          <p:cNvPr id="64" name="west.png" descr="west"/>
          <p:cNvPicPr/>
          <p:nvPr/>
        </p:nvPicPr>
        <p:blipFill>
          <a:blip r:embed="rId2">
            <a:extLst/>
          </a:blip>
          <a:stretch>
            <a:fillRect/>
          </a:stretch>
        </p:blipFill>
        <p:spPr>
          <a:xfrm>
            <a:off x="782637" y="1600200"/>
            <a:ext cx="3387726" cy="4525963"/>
          </a:xfrm>
          <a:prstGeom prst="rect">
            <a:avLst/>
          </a:prstGeom>
          <a:ln w="12700">
            <a:miter lim="400000"/>
          </a:ln>
        </p:spPr>
      </p:pic>
    </p:spTree>
  </p:cSld>
  <p:clrMapOvr>
    <a:masterClrMapping/>
  </p:clrMapOvr>
  <p:transition spd="fast" advClick="1">
    <p:wipe dir="l"/>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 name="gio_halley1_s.jpg" descr="gio_halley1_s"/>
          <p:cNvPicPr/>
          <p:nvPr/>
        </p:nvPicPr>
        <p:blipFill>
          <a:blip r:embed="rId2">
            <a:extLst/>
          </a:blip>
          <a:stretch>
            <a:fillRect/>
          </a:stretch>
        </p:blipFill>
        <p:spPr>
          <a:xfrm>
            <a:off x="2225675" y="887412"/>
            <a:ext cx="4765675" cy="5754688"/>
          </a:xfrm>
          <a:prstGeom prst="rect">
            <a:avLst/>
          </a:prstGeom>
          <a:ln w="12700">
            <a:miter lim="400000"/>
          </a:ln>
        </p:spPr>
      </p:pic>
      <p:sp>
        <p:nvSpPr>
          <p:cNvPr id="67" name="Shape 67"/>
          <p:cNvSpPr/>
          <p:nvPr>
            <p:ph type="title" idx="4294967295"/>
          </p:nvPr>
        </p:nvSpPr>
        <p:spPr>
          <a:xfrm>
            <a:off x="1344612" y="69850"/>
            <a:ext cx="6840538" cy="792163"/>
          </a:xfrm>
          <a:prstGeom prst="rect">
            <a:avLst/>
          </a:prstGeom>
        </p:spPr>
        <p:txBody>
          <a:bodyPr anchor="ctr">
            <a:normAutofit fontScale="100000" lnSpcReduction="0"/>
          </a:bodyPr>
          <a:lstStyle>
            <a:lvl1pPr defTabSz="649223">
              <a:defRPr sz="3124">
                <a:solidFill>
                  <a:srgbClr val="FFFFFF"/>
                </a:solidFill>
              </a:defRPr>
            </a:lvl1pPr>
          </a:lstStyle>
          <a:p>
            <a:pPr lvl="0">
              <a:defRPr sz="1800">
                <a:solidFill>
                  <a:srgbClr val="000000"/>
                </a:solidFill>
              </a:defRPr>
            </a:pPr>
            <a:r>
              <a:rPr sz="3124">
                <a:solidFill>
                  <a:srgbClr val="FFFFFF"/>
                </a:solidFill>
              </a:rPr>
              <a:t>Il nucleo della comete di Halley (1986)</a:t>
            </a:r>
          </a:p>
        </p:txBody>
      </p:sp>
    </p:spTree>
  </p:cSld>
  <p:clrMapOvr>
    <a:masterClrMapping/>
  </p:clrMapOvr>
  <p:transition spd="fast" advClick="1">
    <p:wipe dir="l"/>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idx="4294967295"/>
          </p:nvPr>
        </p:nvSpPr>
        <p:spPr>
          <a:xfrm>
            <a:off x="457200" y="274637"/>
            <a:ext cx="3035300" cy="1143001"/>
          </a:xfrm>
          <a:prstGeom prst="rect">
            <a:avLst/>
          </a:prstGeom>
        </p:spPr>
        <p:txBody>
          <a:bodyPr anchor="ctr">
            <a:normAutofit fontScale="100000" lnSpcReduction="0"/>
          </a:bodyPr>
          <a:lstStyle/>
          <a:p>
            <a:pPr lvl="0" defTabSz="786384">
              <a:defRPr sz="1800"/>
            </a:pPr>
            <a:r>
              <a:rPr sz="3784">
                <a:solidFill>
                  <a:srgbClr val="FFFFFF"/>
                </a:solidFill>
              </a:rPr>
              <a:t>Il nucleo della </a:t>
            </a:r>
            <a:r>
              <a:rPr sz="3440">
                <a:solidFill>
                  <a:srgbClr val="FFFFFF"/>
                </a:solidFill>
              </a:rPr>
              <a:t>Halley</a:t>
            </a:r>
          </a:p>
        </p:txBody>
      </p:sp>
      <p:pic>
        <p:nvPicPr>
          <p:cNvPr id="70" name="halmap.png" descr="halmap"/>
          <p:cNvPicPr/>
          <p:nvPr/>
        </p:nvPicPr>
        <p:blipFill>
          <a:blip r:embed="rId2">
            <a:extLst/>
          </a:blip>
          <a:stretch>
            <a:fillRect/>
          </a:stretch>
        </p:blipFill>
        <p:spPr>
          <a:xfrm>
            <a:off x="3851275" y="333375"/>
            <a:ext cx="4811713" cy="6092825"/>
          </a:xfrm>
          <a:prstGeom prst="rect">
            <a:avLst/>
          </a:prstGeom>
          <a:ln w="12700">
            <a:miter lim="400000"/>
          </a:ln>
        </p:spPr>
      </p:pic>
      <p:pic>
        <p:nvPicPr>
          <p:cNvPr id="71" name="pasted-image.tif"/>
          <p:cNvPicPr/>
          <p:nvPr/>
        </p:nvPicPr>
        <p:blipFill>
          <a:blip r:embed="rId3">
            <a:extLst/>
          </a:blip>
          <a:stretch>
            <a:fillRect/>
          </a:stretch>
        </p:blipFill>
        <p:spPr>
          <a:xfrm>
            <a:off x="76200" y="2533650"/>
            <a:ext cx="3574838" cy="2010847"/>
          </a:xfrm>
          <a:prstGeom prst="rect">
            <a:avLst/>
          </a:prstGeom>
          <a:ln w="12700">
            <a:miter lim="400000"/>
          </a:ln>
        </p:spPr>
      </p:pic>
    </p:spTree>
  </p:cSld>
  <p:clrMapOvr>
    <a:masterClrMapping/>
  </p:clrMapOvr>
  <p:transition spd="fast" advClick="1">
    <p:wipe dir="l"/>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idx="4294967295"/>
          </p:nvPr>
        </p:nvSpPr>
        <p:spPr>
          <a:xfrm>
            <a:off x="457200" y="274637"/>
            <a:ext cx="8229600" cy="533401"/>
          </a:xfrm>
          <a:prstGeom prst="rect">
            <a:avLst/>
          </a:prstGeom>
        </p:spPr>
        <p:txBody>
          <a:bodyPr anchor="ctr">
            <a:normAutofit fontScale="100000" lnSpcReduction="0"/>
          </a:bodyPr>
          <a:lstStyle>
            <a:lvl1pPr defTabSz="630936">
              <a:defRPr sz="3036">
                <a:solidFill>
                  <a:srgbClr val="FFFFFF"/>
                </a:solidFill>
              </a:defRPr>
            </a:lvl1pPr>
          </a:lstStyle>
          <a:p>
            <a:pPr lvl="0">
              <a:defRPr sz="1800">
                <a:solidFill>
                  <a:srgbClr val="000000"/>
                </a:solidFill>
              </a:defRPr>
            </a:pPr>
            <a:r>
              <a:rPr sz="3036">
                <a:solidFill>
                  <a:srgbClr val="FFFFFF"/>
                </a:solidFill>
              </a:rPr>
              <a:t> La cometa Churiomov-Gerasimenko </a:t>
            </a:r>
          </a:p>
        </p:txBody>
      </p:sp>
      <p:sp>
        <p:nvSpPr>
          <p:cNvPr id="74" name="Shape 74"/>
          <p:cNvSpPr/>
          <p:nvPr>
            <p:ph type="body" idx="4294967295"/>
          </p:nvPr>
        </p:nvSpPr>
        <p:spPr>
          <a:xfrm>
            <a:off x="5321548" y="2133600"/>
            <a:ext cx="3599855" cy="31306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00526" indent="-200526" algn="just">
              <a:lnSpc>
                <a:spcPct val="80000"/>
              </a:lnSpc>
              <a:spcBef>
                <a:spcPts val="400"/>
              </a:spcBef>
              <a:buChar char="•"/>
              <a:defRPr sz="1800"/>
            </a:pPr>
            <a:r>
              <a:rPr b="1" sz="2000">
                <a:solidFill>
                  <a:srgbClr val="FFFFFF"/>
                </a:solidFill>
              </a:rPr>
              <a:t>Prima dell’avvicinamento di Rosetta qualche informazione la si aveva grazie al telescopio spaziale Hubble.</a:t>
            </a:r>
            <a:endParaRPr b="1" sz="2000">
              <a:solidFill>
                <a:srgbClr val="FFFFFF"/>
              </a:solidFill>
            </a:endParaRPr>
          </a:p>
          <a:p>
            <a:pPr lvl="0" marL="200526" indent="-200526" algn="just">
              <a:lnSpc>
                <a:spcPct val="80000"/>
              </a:lnSpc>
              <a:spcBef>
                <a:spcPts val="400"/>
              </a:spcBef>
              <a:buChar char="•"/>
              <a:defRPr sz="1800"/>
            </a:pPr>
            <a:r>
              <a:rPr b="1" sz="2000">
                <a:solidFill>
                  <a:srgbClr val="FFFFFF"/>
                </a:solidFill>
              </a:rPr>
              <a:t>Queste osservazioni di hanno rivelato che la cometa aveva dimensioni di circa 5x3 km con una forma che ricordava un pallonemda rugby.</a:t>
            </a:r>
          </a:p>
        </p:txBody>
      </p:sp>
      <p:pic>
        <p:nvPicPr>
          <p:cNvPr id="75" name="Churyumov-Gerasimenko's Nucleus.jpg" descr="3-D Reconstruction of Comet 67P/Churyumov-Gerasimenko's Nucleus"/>
          <p:cNvPicPr/>
          <p:nvPr/>
        </p:nvPicPr>
        <p:blipFill>
          <a:blip r:embed="rId2">
            <a:extLst/>
          </a:blip>
          <a:stretch>
            <a:fillRect/>
          </a:stretch>
        </p:blipFill>
        <p:spPr>
          <a:xfrm>
            <a:off x="250825" y="1700212"/>
            <a:ext cx="4968875" cy="4344988"/>
          </a:xfrm>
          <a:prstGeom prst="rect">
            <a:avLst/>
          </a:prstGeom>
          <a:ln w="12700">
            <a:miter lim="400000"/>
          </a:ln>
        </p:spPr>
      </p:pic>
    </p:spTree>
  </p:cSld>
  <p:clrMapOvr>
    <a:masterClrMapping/>
  </p:clrMapOvr>
  <p:transition spd="fast" advClick="1">
    <p:wipe dir="l"/>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77" name="rosetta2.jpg"/>
          <p:cNvPicPr/>
          <p:nvPr/>
        </p:nvPicPr>
        <p:blipFill>
          <a:blip r:embed="rId3">
            <a:extLst/>
          </a:blip>
          <a:stretch>
            <a:fillRect/>
          </a:stretch>
        </p:blipFill>
        <p:spPr>
          <a:xfrm>
            <a:off x="0" y="2322512"/>
            <a:ext cx="4286250" cy="4535488"/>
          </a:xfrm>
          <a:prstGeom prst="rect">
            <a:avLst/>
          </a:prstGeom>
          <a:ln w="12700">
            <a:miter lim="400000"/>
          </a:ln>
        </p:spPr>
      </p:pic>
      <p:sp>
        <p:nvSpPr>
          <p:cNvPr id="78" name="Shape 78"/>
          <p:cNvSpPr/>
          <p:nvPr/>
        </p:nvSpPr>
        <p:spPr>
          <a:xfrm>
            <a:off x="4538662" y="2958053"/>
            <a:ext cx="4344988" cy="328186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just">
              <a:defRPr sz="1800"/>
            </a:pPr>
            <a:r>
              <a:rPr sz="2400">
                <a:solidFill>
                  <a:srgbClr val="FFFFFF"/>
                </a:solidFill>
              </a:rPr>
              <a:t>Rosetta è la prima missione progettata per orbitare ed atterrare su una cometa. Lanciata nel febbraio 2004 ha incontrato la cometa 67P/Churyumov-Gerasimenko nel 2014.</a:t>
            </a:r>
            <a:endParaRPr sz="2400">
              <a:solidFill>
                <a:srgbClr val="FFFFFF"/>
              </a:solidFill>
            </a:endParaRPr>
          </a:p>
          <a:p>
            <a:pPr lvl="0" algn="just">
              <a:defRPr sz="1800"/>
            </a:pPr>
            <a:r>
              <a:rPr sz="2400">
                <a:solidFill>
                  <a:srgbClr val="FFFFFF"/>
                </a:solidFill>
              </a:rPr>
              <a:t>É stata chiamata così per ricordare la stele di Rosetta.</a:t>
            </a:r>
          </a:p>
        </p:txBody>
      </p:sp>
    </p:spTree>
  </p:cSld>
  <p:clrMapOvr>
    <a:masterClrMapping/>
  </p:clrMapOvr>
  <p:transition spd="fast" advClick="1">
    <p:wipe dir="l"/>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 name="Shape 20"/>
          <p:cNvSpPr/>
          <p:nvPr>
            <p:ph type="title" idx="4294967295"/>
          </p:nvPr>
        </p:nvSpPr>
        <p:spPr>
          <a:xfrm>
            <a:off x="457200" y="274637"/>
            <a:ext cx="8229600" cy="1143001"/>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Sommario: le comete</a:t>
            </a:r>
          </a:p>
        </p:txBody>
      </p:sp>
      <p:sp>
        <p:nvSpPr>
          <p:cNvPr id="21" name="Shape 21"/>
          <p:cNvSpPr/>
          <p:nvPr>
            <p:ph type="body" idx="4294967295"/>
          </p:nvPr>
        </p:nvSpPr>
        <p:spPr>
          <a:xfrm>
            <a:off x="457200" y="1600200"/>
            <a:ext cx="8229600" cy="262775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80736" indent="-280736">
              <a:lnSpc>
                <a:spcPct val="90000"/>
              </a:lnSpc>
              <a:spcBef>
                <a:spcPts val="600"/>
              </a:spcBef>
              <a:buChar char="•"/>
              <a:defRPr sz="1800"/>
            </a:pPr>
            <a:r>
              <a:rPr sz="2800">
                <a:solidFill>
                  <a:srgbClr val="FFFFFF"/>
                </a:solidFill>
              </a:rPr>
              <a:t>da dove vengono?</a:t>
            </a:r>
            <a:endParaRPr sz="2800">
              <a:solidFill>
                <a:srgbClr val="FFFFFF"/>
              </a:solidFill>
            </a:endParaRPr>
          </a:p>
          <a:p>
            <a:pPr lvl="0" marL="280736" indent="-280736">
              <a:lnSpc>
                <a:spcPct val="90000"/>
              </a:lnSpc>
              <a:spcBef>
                <a:spcPts val="600"/>
              </a:spcBef>
              <a:buChar char="•"/>
              <a:defRPr sz="1800"/>
            </a:pPr>
            <a:r>
              <a:rPr sz="2800">
                <a:solidFill>
                  <a:srgbClr val="FFFFFF"/>
                </a:solidFill>
              </a:rPr>
              <a:t>come si muovono nello spazio</a:t>
            </a:r>
            <a:endParaRPr sz="2800">
              <a:solidFill>
                <a:srgbClr val="FFFFFF"/>
              </a:solidFill>
            </a:endParaRPr>
          </a:p>
          <a:p>
            <a:pPr lvl="0" marL="280736" indent="-280736">
              <a:lnSpc>
                <a:spcPct val="90000"/>
              </a:lnSpc>
              <a:spcBef>
                <a:spcPts val="600"/>
              </a:spcBef>
              <a:buChar char="•"/>
              <a:defRPr sz="1800"/>
            </a:pPr>
            <a:r>
              <a:rPr sz="2800">
                <a:solidFill>
                  <a:srgbClr val="FFFFFF"/>
                </a:solidFill>
              </a:rPr>
              <a:t>come sono fatte?</a:t>
            </a:r>
            <a:endParaRPr sz="2800">
              <a:solidFill>
                <a:srgbClr val="FFFFFF"/>
              </a:solidFill>
            </a:endParaRPr>
          </a:p>
          <a:p>
            <a:pPr lvl="0" marL="280736" indent="-280736">
              <a:lnSpc>
                <a:spcPct val="90000"/>
              </a:lnSpc>
              <a:spcBef>
                <a:spcPts val="600"/>
              </a:spcBef>
              <a:buChar char="•"/>
              <a:defRPr sz="1800"/>
            </a:pPr>
            <a:r>
              <a:rPr sz="2800">
                <a:solidFill>
                  <a:srgbClr val="FFFFFF"/>
                </a:solidFill>
              </a:rPr>
              <a:t>la missione Rosetta</a:t>
            </a:r>
            <a:r>
              <a:rPr sz="2400">
                <a:solidFill>
                  <a:srgbClr val="FFFFFF"/>
                </a:solidFill>
              </a:rPr>
              <a:t>!</a:t>
            </a:r>
          </a:p>
        </p:txBody>
      </p:sp>
      <p:pic>
        <p:nvPicPr>
          <p:cNvPr id="22" name="pasted-image.tif"/>
          <p:cNvPicPr/>
          <p:nvPr/>
        </p:nvPicPr>
        <p:blipFill>
          <a:blip r:embed="rId2">
            <a:extLst/>
          </a:blip>
          <a:stretch>
            <a:fillRect/>
          </a:stretch>
        </p:blipFill>
        <p:spPr>
          <a:xfrm>
            <a:off x="4169045" y="3833630"/>
            <a:ext cx="3425555" cy="2281420"/>
          </a:xfrm>
          <a:prstGeom prst="rect">
            <a:avLst/>
          </a:prstGeom>
          <a:ln w="12700">
            <a:miter lim="400000"/>
          </a:ln>
        </p:spPr>
      </p:pic>
    </p:spTree>
  </p:cSld>
  <p:clrMapOvr>
    <a:masterClrMapping/>
  </p:clrMapOvr>
  <p:transition spd="fast" advClick="1">
    <p:wipe dir="l"/>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 name="0403_002_AR_EN.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788066" y="2321917"/>
            <a:ext cx="5963167" cy="4472375"/>
          </a:xfrm>
          <a:prstGeom prst="rect">
            <a:avLst/>
          </a:prstGeom>
        </p:spPr>
      </p:pic>
    </p:spTree>
  </p:cSld>
  <p:clrMapOvr>
    <a:masterClrMapping/>
  </p:clrMapOvr>
  <p:transition spd="med"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8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8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prstGeom prst="rect">
            <a:avLst/>
          </a:prstGeom>
        </p:spPr>
        <p:txBody>
          <a:bodyPr/>
          <a:lstStyle/>
          <a:p>
            <a:pPr lvl="0"/>
          </a:p>
        </p:txBody>
      </p:sp>
      <p:pic>
        <p:nvPicPr>
          <p:cNvPr id="85" name="pasted-image.png"/>
          <p:cNvPicPr/>
          <p:nvPr/>
        </p:nvPicPr>
        <p:blipFill>
          <a:blip r:embed="rId2">
            <a:extLst/>
          </a:blip>
          <a:stretch>
            <a:fillRect/>
          </a:stretch>
        </p:blipFill>
        <p:spPr>
          <a:xfrm>
            <a:off x="-12700" y="5181"/>
            <a:ext cx="9144000" cy="6466638"/>
          </a:xfrm>
          <a:prstGeom prst="rect">
            <a:avLst/>
          </a:prstGeom>
          <a:ln w="12700">
            <a:miter lim="400000"/>
          </a:ln>
        </p:spPr>
      </p:pic>
    </p:spTree>
  </p:cSld>
  <p:clrMapOvr>
    <a:masterClrMapping/>
  </p:clrMapOvr>
  <p:transition spd="med" advClick="1">
    <p:wipe dir="l"/>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7" name="lander-400,0.jpg" descr="Artist's impression of the Rosetta lander"/>
          <p:cNvPicPr/>
          <p:nvPr/>
        </p:nvPicPr>
        <p:blipFill>
          <a:blip r:embed="rId3">
            <a:extLst/>
          </a:blip>
          <a:stretch>
            <a:fillRect/>
          </a:stretch>
        </p:blipFill>
        <p:spPr>
          <a:xfrm>
            <a:off x="0" y="2365375"/>
            <a:ext cx="5632450" cy="4505325"/>
          </a:xfrm>
          <a:prstGeom prst="rect">
            <a:avLst/>
          </a:prstGeom>
          <a:ln w="12700">
            <a:miter lim="400000"/>
          </a:ln>
        </p:spPr>
      </p:pic>
      <p:sp>
        <p:nvSpPr>
          <p:cNvPr id="88" name="Shape 88"/>
          <p:cNvSpPr/>
          <p:nvPr/>
        </p:nvSpPr>
        <p:spPr>
          <a:xfrm>
            <a:off x="5827712" y="3289840"/>
            <a:ext cx="3240089" cy="25706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just">
              <a:defRPr>
                <a:solidFill>
                  <a:srgbClr val="FFFFFF"/>
                </a:solidFill>
              </a:defRPr>
            </a:lvl1pPr>
          </a:lstStyle>
          <a:p>
            <a:pPr lvl="0">
              <a:defRPr sz="1800">
                <a:solidFill>
                  <a:srgbClr val="000000"/>
                </a:solidFill>
              </a:defRPr>
            </a:pPr>
            <a:r>
              <a:rPr sz="2400">
                <a:solidFill>
                  <a:srgbClr val="FFFFFF"/>
                </a:solidFill>
              </a:rPr>
              <a:t>Rosetta ha rilasciato una sonda, “Philae", che si è posata, più o meno morbidamente, sulla superficie comprata per compiere analisi dettagliate.</a:t>
            </a:r>
          </a:p>
        </p:txBody>
      </p:sp>
    </p:spTree>
  </p:cSld>
  <p:clrMapOvr>
    <a:masterClrMapping/>
  </p:clrMapOvr>
  <p:transition spd="med" advClick="1">
    <p:wipe dir="l"/>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4" name="Group 94"/>
          <p:cNvGrpSpPr/>
          <p:nvPr/>
        </p:nvGrpSpPr>
        <p:grpSpPr>
          <a:xfrm>
            <a:off x="-12678" y="101744"/>
            <a:ext cx="9144001" cy="6604001"/>
            <a:chOff x="0" y="0"/>
            <a:chExt cx="9144000" cy="6604000"/>
          </a:xfrm>
        </p:grpSpPr>
        <p:sp>
          <p:nvSpPr>
            <p:cNvPr id="92" name="Shape 92"/>
            <p:cNvSpPr/>
            <p:nvPr/>
          </p:nvSpPr>
          <p:spPr>
            <a:xfrm>
              <a:off x="0" y="0"/>
              <a:ext cx="9144000" cy="6604000"/>
            </a:xfrm>
            <a:prstGeom prst="rect">
              <a:avLst/>
            </a:prstGeom>
            <a:solidFill>
              <a:srgbClr val="69676D"/>
            </a:solidFill>
            <a:ln w="12700" cap="flat">
              <a:noFill/>
              <a:miter lim="400000"/>
            </a:ln>
            <a:effectLst/>
          </p:spPr>
          <p:txBody>
            <a:bodyPr wrap="square" lIns="0" tIns="0" rIns="0" bIns="0" numCol="1" anchor="ctr">
              <a:noAutofit/>
            </a:bodyPr>
            <a:lstStyle/>
            <a:p>
              <a:pPr lvl="0">
                <a:defRPr sz="1800">
                  <a:latin typeface="Book Antiqua"/>
                  <a:ea typeface="Book Antiqua"/>
                  <a:cs typeface="Book Antiqua"/>
                  <a:sym typeface="Book Antiqua"/>
                </a:defRPr>
              </a:pPr>
            </a:p>
          </p:txBody>
        </p:sp>
        <p:pic>
          <p:nvPicPr>
            <p:cNvPr id="93" name="image5.jpg"/>
            <p:cNvPicPr/>
            <p:nvPr/>
          </p:nvPicPr>
          <p:blipFill>
            <a:blip r:embed="rId2">
              <a:extLst/>
            </a:blip>
            <a:srcRect l="0" t="10137" r="0" b="10136"/>
            <a:stretch>
              <a:fillRect/>
            </a:stretch>
          </p:blipFill>
          <p:spPr>
            <a:xfrm>
              <a:off x="0" y="-1"/>
              <a:ext cx="9144000" cy="6604001"/>
            </a:xfrm>
            <a:prstGeom prst="rect">
              <a:avLst/>
            </a:prstGeom>
            <a:ln w="44450" cap="sq">
              <a:solidFill>
                <a:srgbClr val="FFFFFF"/>
              </a:solidFill>
              <a:prstDash val="solid"/>
              <a:miter lim="800000"/>
            </a:ln>
            <a:effectLst>
              <a:outerShdw sx="100000" sy="100000" kx="0" ky="0" algn="b" rotWithShape="0" blurRad="190500" dist="228600" dir="2700000">
                <a:srgbClr val="000000">
                  <a:alpha val="25000"/>
                </a:srgbClr>
              </a:outerShdw>
            </a:effectLst>
          </p:spPr>
        </p:pic>
      </p:grpSp>
    </p:spTree>
  </p:cSld>
  <p:clrMapOvr>
    <a:masterClrMapping/>
  </p:clrMapOvr>
  <p:transition spd="med" advClick="1">
    <p:wipe dir="l"/>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8" name="Group 98"/>
          <p:cNvGrpSpPr/>
          <p:nvPr/>
        </p:nvGrpSpPr>
        <p:grpSpPr>
          <a:xfrm>
            <a:off x="17631" y="283965"/>
            <a:ext cx="9041162" cy="6529729"/>
            <a:chOff x="0" y="0"/>
            <a:chExt cx="9041161" cy="6529727"/>
          </a:xfrm>
        </p:grpSpPr>
        <p:sp>
          <p:nvSpPr>
            <p:cNvPr id="96" name="Shape 96"/>
            <p:cNvSpPr/>
            <p:nvPr/>
          </p:nvSpPr>
          <p:spPr>
            <a:xfrm>
              <a:off x="0" y="0"/>
              <a:ext cx="9041162" cy="6529728"/>
            </a:xfrm>
            <a:prstGeom prst="rect">
              <a:avLst/>
            </a:prstGeom>
            <a:solidFill>
              <a:srgbClr val="69676D"/>
            </a:solidFill>
            <a:ln w="12700" cap="flat">
              <a:noFill/>
              <a:miter lim="400000"/>
            </a:ln>
            <a:effectLst/>
          </p:spPr>
          <p:txBody>
            <a:bodyPr wrap="square" lIns="0" tIns="0" rIns="0" bIns="0" numCol="1" anchor="ctr">
              <a:noAutofit/>
            </a:bodyPr>
            <a:lstStyle/>
            <a:p>
              <a:pPr lvl="0">
                <a:defRPr sz="1800">
                  <a:latin typeface="Book Antiqua"/>
                  <a:ea typeface="Book Antiqua"/>
                  <a:cs typeface="Book Antiqua"/>
                  <a:sym typeface="Book Antiqua"/>
                </a:defRPr>
              </a:pPr>
            </a:p>
          </p:txBody>
        </p:sp>
        <p:pic>
          <p:nvPicPr>
            <p:cNvPr id="97" name="image7.jpeg"/>
            <p:cNvPicPr/>
            <p:nvPr/>
          </p:nvPicPr>
          <p:blipFill>
            <a:blip r:embed="rId2">
              <a:extLst/>
            </a:blip>
            <a:srcRect l="3121" t="0" r="3121" b="0"/>
            <a:stretch>
              <a:fillRect/>
            </a:stretch>
          </p:blipFill>
          <p:spPr>
            <a:xfrm>
              <a:off x="0" y="0"/>
              <a:ext cx="9041162" cy="6529728"/>
            </a:xfrm>
            <a:prstGeom prst="rect">
              <a:avLst/>
            </a:prstGeom>
            <a:ln w="44450" cap="sq">
              <a:solidFill>
                <a:srgbClr val="FFFFFF"/>
              </a:solidFill>
              <a:prstDash val="solid"/>
              <a:miter lim="800000"/>
            </a:ln>
            <a:effectLst>
              <a:outerShdw sx="100000" sy="100000" kx="0" ky="0" algn="b" rotWithShape="0" blurRad="190500" dist="228600" dir="2700000">
                <a:srgbClr val="000000">
                  <a:alpha val="25000"/>
                </a:srgbClr>
              </a:outerShdw>
            </a:effectLst>
          </p:spPr>
        </p:pic>
      </p:grpSp>
    </p:spTree>
  </p:cSld>
  <p:clrMapOvr>
    <a:masterClrMapping/>
  </p:clrMapOvr>
  <p:transition spd="med" advClick="1">
    <p:wipe dir="l"/>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01" name="1504_041_AR_EN.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906289" y="730200"/>
            <a:ext cx="5486401" cy="5486401"/>
          </a:xfrm>
          <a:prstGeom prst="rect">
            <a:avLst/>
          </a:prstGeom>
        </p:spPr>
      </p:pic>
    </p:spTree>
  </p:cSld>
  <p:clrMapOvr>
    <a:masterClrMapping/>
  </p:clrMapOvr>
  <p:transition spd="med"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0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5" name="Group 105"/>
          <p:cNvGrpSpPr/>
          <p:nvPr/>
        </p:nvGrpSpPr>
        <p:grpSpPr>
          <a:xfrm>
            <a:off x="51113" y="142692"/>
            <a:ext cx="9023865" cy="6517236"/>
            <a:chOff x="0" y="0"/>
            <a:chExt cx="9023863" cy="6517235"/>
          </a:xfrm>
        </p:grpSpPr>
        <p:sp>
          <p:nvSpPr>
            <p:cNvPr id="103" name="Shape 103"/>
            <p:cNvSpPr/>
            <p:nvPr/>
          </p:nvSpPr>
          <p:spPr>
            <a:xfrm>
              <a:off x="0" y="0"/>
              <a:ext cx="9023864" cy="6517236"/>
            </a:xfrm>
            <a:prstGeom prst="rect">
              <a:avLst/>
            </a:prstGeom>
            <a:solidFill>
              <a:srgbClr val="69676D"/>
            </a:solidFill>
            <a:ln w="12700" cap="flat">
              <a:noFill/>
              <a:miter lim="400000"/>
            </a:ln>
            <a:effectLst/>
          </p:spPr>
          <p:txBody>
            <a:bodyPr wrap="square" lIns="0" tIns="0" rIns="0" bIns="0" numCol="1" anchor="ctr">
              <a:noAutofit/>
            </a:bodyPr>
            <a:lstStyle/>
            <a:p>
              <a:pPr lvl="0">
                <a:defRPr sz="1800">
                  <a:latin typeface="Book Antiqua"/>
                  <a:ea typeface="Book Antiqua"/>
                  <a:cs typeface="Book Antiqua"/>
                  <a:sym typeface="Book Antiqua"/>
                </a:defRPr>
              </a:pPr>
            </a:p>
          </p:txBody>
        </p:sp>
        <p:pic>
          <p:nvPicPr>
            <p:cNvPr id="104" name="image8.png"/>
            <p:cNvPicPr/>
            <p:nvPr/>
          </p:nvPicPr>
          <p:blipFill>
            <a:blip r:embed="rId2">
              <a:extLst/>
            </a:blip>
            <a:srcRect l="0" t="13888" r="0" b="13888"/>
            <a:stretch>
              <a:fillRect/>
            </a:stretch>
          </p:blipFill>
          <p:spPr>
            <a:xfrm>
              <a:off x="0" y="0"/>
              <a:ext cx="9023864" cy="6517236"/>
            </a:xfrm>
            <a:prstGeom prst="rect">
              <a:avLst/>
            </a:prstGeom>
            <a:ln w="44450" cap="sq">
              <a:solidFill>
                <a:srgbClr val="FFFFFF"/>
              </a:solidFill>
              <a:prstDash val="solid"/>
              <a:miter lim="800000"/>
            </a:ln>
            <a:effectLst>
              <a:outerShdw sx="100000" sy="100000" kx="0" ky="0" algn="b" rotWithShape="0" blurRad="190500" dist="228600" dir="2700000">
                <a:srgbClr val="000000">
                  <a:alpha val="25000"/>
                </a:srgbClr>
              </a:outerShdw>
            </a:effectLst>
          </p:spPr>
        </p:pic>
      </p:grpSp>
    </p:spTree>
  </p:cSld>
  <p:clrMapOvr>
    <a:masterClrMapping/>
  </p:clrMapOvr>
  <p:transition spd="med" advClick="1">
    <p:wipe dir="l"/>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9" name="Group 109"/>
          <p:cNvGrpSpPr/>
          <p:nvPr/>
        </p:nvGrpSpPr>
        <p:grpSpPr>
          <a:xfrm>
            <a:off x="58763" y="219722"/>
            <a:ext cx="9033551" cy="6524230"/>
            <a:chOff x="0" y="0"/>
            <a:chExt cx="9033549" cy="6524229"/>
          </a:xfrm>
        </p:grpSpPr>
        <p:sp>
          <p:nvSpPr>
            <p:cNvPr id="107" name="Shape 107"/>
            <p:cNvSpPr/>
            <p:nvPr/>
          </p:nvSpPr>
          <p:spPr>
            <a:xfrm>
              <a:off x="0" y="0"/>
              <a:ext cx="9033550" cy="6524230"/>
            </a:xfrm>
            <a:prstGeom prst="rect">
              <a:avLst/>
            </a:prstGeom>
            <a:solidFill>
              <a:srgbClr val="69676D"/>
            </a:solidFill>
            <a:ln w="12700" cap="flat">
              <a:noFill/>
              <a:miter lim="400000"/>
            </a:ln>
            <a:effectLst/>
          </p:spPr>
          <p:txBody>
            <a:bodyPr wrap="square" lIns="0" tIns="0" rIns="0" bIns="0" numCol="1" anchor="ctr">
              <a:noAutofit/>
            </a:bodyPr>
            <a:lstStyle/>
            <a:p>
              <a:pPr lvl="0">
                <a:defRPr sz="1800">
                  <a:latin typeface="Book Antiqua"/>
                  <a:ea typeface="Book Antiqua"/>
                  <a:cs typeface="Book Antiqua"/>
                  <a:sym typeface="Book Antiqua"/>
                </a:defRPr>
              </a:pPr>
            </a:p>
          </p:txBody>
        </p:sp>
        <p:pic>
          <p:nvPicPr>
            <p:cNvPr id="108" name="image9.png"/>
            <p:cNvPicPr/>
            <p:nvPr/>
          </p:nvPicPr>
          <p:blipFill>
            <a:blip r:embed="rId2">
              <a:extLst/>
            </a:blip>
            <a:srcRect l="0" t="13940" r="0" b="13939"/>
            <a:stretch>
              <a:fillRect/>
            </a:stretch>
          </p:blipFill>
          <p:spPr>
            <a:xfrm>
              <a:off x="0" y="0"/>
              <a:ext cx="9033550" cy="6524230"/>
            </a:xfrm>
            <a:prstGeom prst="rect">
              <a:avLst/>
            </a:prstGeom>
            <a:ln w="44450" cap="sq">
              <a:solidFill>
                <a:srgbClr val="FFFFFF"/>
              </a:solidFill>
              <a:prstDash val="solid"/>
              <a:miter lim="800000"/>
            </a:ln>
            <a:effectLst>
              <a:outerShdw sx="100000" sy="100000" kx="0" ky="0" algn="b" rotWithShape="0" blurRad="190500" dist="228600" dir="2700000">
                <a:srgbClr val="000000">
                  <a:alpha val="25000"/>
                </a:srgbClr>
              </a:outerShdw>
            </a:effectLst>
          </p:spPr>
        </p:pic>
      </p:grpSp>
    </p:spTree>
  </p:cSld>
  <p:clrMapOvr>
    <a:masterClrMapping/>
  </p:clrMapOvr>
  <p:transition spd="med" advClick="1">
    <p:wipe dir="l"/>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pasted-image.tif"/>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spd="med" advClick="1">
    <p:wipe dir="l"/>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14" name="pasted-image.tif"/>
          <p:cNvPicPr/>
          <p:nvPr/>
        </p:nvPicPr>
        <p:blipFill>
          <a:blip r:embed="rId2">
            <a:extLst/>
          </a:blip>
          <a:stretch>
            <a:fillRect/>
          </a:stretch>
        </p:blipFill>
        <p:spPr>
          <a:xfrm>
            <a:off x="0" y="139095"/>
            <a:ext cx="9144000" cy="6579810"/>
          </a:xfrm>
          <a:prstGeom prst="rect">
            <a:avLst/>
          </a:prstGeom>
          <a:ln w="12700">
            <a:miter lim="400000"/>
          </a:ln>
        </p:spPr>
      </p:pic>
    </p:spTree>
  </p:cSld>
  <p:clrMapOvr>
    <a:masterClrMapping/>
  </p:clrMapOvr>
  <p:transition spd="med" advClick="1">
    <p:wipe dir="l"/>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 name="Shape 24"/>
          <p:cNvSpPr/>
          <p:nvPr>
            <p:ph type="title" idx="4294967295"/>
          </p:nvPr>
        </p:nvSpPr>
        <p:spPr>
          <a:xfrm>
            <a:off x="457200" y="274637"/>
            <a:ext cx="4606578" cy="1143001"/>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La nube di Oort</a:t>
            </a:r>
          </a:p>
        </p:txBody>
      </p:sp>
      <p:sp>
        <p:nvSpPr>
          <p:cNvPr id="25" name="Shape 25"/>
          <p:cNvSpPr/>
          <p:nvPr>
            <p:ph type="body" idx="4294967295"/>
          </p:nvPr>
        </p:nvSpPr>
        <p:spPr>
          <a:xfrm>
            <a:off x="406400" y="1511300"/>
            <a:ext cx="4606578" cy="491619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19576" indent="-219576" algn="just" defTabSz="667512">
              <a:lnSpc>
                <a:spcPct val="90000"/>
              </a:lnSpc>
              <a:spcBef>
                <a:spcPts val="400"/>
              </a:spcBef>
              <a:buChar char="•"/>
              <a:defRPr sz="1800"/>
            </a:pPr>
            <a:r>
              <a:rPr sz="2190">
                <a:solidFill>
                  <a:srgbClr val="FFFFFF"/>
                </a:solidFill>
              </a:rPr>
              <a:t>L’esistenza della nube di Oort </a:t>
            </a:r>
            <a:r>
              <a:rPr sz="2190">
                <a:solidFill>
                  <a:srgbClr val="FFFFFF"/>
                </a:solidFill>
              </a:rPr>
              <a:t>è stata proposta per la prima volta da Jan Oort nel 1950. Questa “terra delle comete" contiene oggetti “avanzati” dalla formazione del sister solare. Si pensa che sia questa la zona da cui tutte le comete originano. Possono dirigersi verso il sistema solare interno a causa dell’interazione gravitazionale di stelle vicine.</a:t>
            </a:r>
            <a:endParaRPr sz="2190">
              <a:solidFill>
                <a:srgbClr val="FFFFFF"/>
              </a:solidFill>
            </a:endParaRPr>
          </a:p>
          <a:p>
            <a:pPr lvl="0" marL="219576" indent="-219576" algn="just" defTabSz="667512">
              <a:lnSpc>
                <a:spcPct val="90000"/>
              </a:lnSpc>
              <a:spcBef>
                <a:spcPts val="400"/>
              </a:spcBef>
              <a:buChar char="•"/>
              <a:defRPr sz="1800"/>
            </a:pPr>
            <a:r>
              <a:rPr sz="2190">
                <a:solidFill>
                  <a:srgbClr val="FFFFFF"/>
                </a:solidFill>
              </a:rPr>
              <a:t>La nube di Oort è un’ipotesi che ultimamente ha avuto alcune conferme indirette, ma si tratta in effetti ancora di un’ipotesi teorica.</a:t>
            </a:r>
          </a:p>
        </p:txBody>
      </p:sp>
      <p:pic>
        <p:nvPicPr>
          <p:cNvPr id="26" name="pasted-image.png"/>
          <p:cNvPicPr/>
          <p:nvPr/>
        </p:nvPicPr>
        <p:blipFill>
          <a:blip r:embed="rId2">
            <a:extLst/>
          </a:blip>
          <a:stretch>
            <a:fillRect/>
          </a:stretch>
        </p:blipFill>
        <p:spPr>
          <a:xfrm>
            <a:off x="5264716" y="806663"/>
            <a:ext cx="3320484" cy="5060737"/>
          </a:xfrm>
          <a:prstGeom prst="rect">
            <a:avLst/>
          </a:prstGeom>
          <a:ln w="12700">
            <a:miter lim="400000"/>
          </a:ln>
        </p:spPr>
      </p:pic>
      <p:sp>
        <p:nvSpPr>
          <p:cNvPr id="27" name="Shape 27"/>
          <p:cNvSpPr/>
          <p:nvPr/>
        </p:nvSpPr>
        <p:spPr>
          <a:xfrm>
            <a:off x="5346700" y="6137919"/>
            <a:ext cx="3189139" cy="6137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521208">
              <a:defRPr sz="2508">
                <a:solidFill>
                  <a:srgbClr val="FFFFFF"/>
                </a:solidFill>
              </a:defRPr>
            </a:lvl1pPr>
          </a:lstStyle>
          <a:p>
            <a:pPr lvl="0">
              <a:defRPr sz="1800">
                <a:solidFill>
                  <a:srgbClr val="000000"/>
                </a:solidFill>
              </a:defRPr>
            </a:pPr>
            <a:r>
              <a:rPr sz="2508">
                <a:solidFill>
                  <a:srgbClr val="FFFFFF"/>
                </a:solidFill>
              </a:rPr>
              <a:t>Jan Oort (1900-1992)</a:t>
            </a:r>
          </a:p>
        </p:txBody>
      </p:sp>
    </p:spTree>
  </p:cSld>
  <p:clrMapOvr>
    <a:masterClrMapping/>
  </p:clrMapOvr>
  <p:transition spd="med" advClick="1">
    <p:wipe dir="l"/>
  </p:transition>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6" name="pasted-image.tif"/>
          <p:cNvPicPr/>
          <p:nvPr/>
        </p:nvPicPr>
        <p:blipFill>
          <a:blip r:embed="rId2">
            <a:extLst/>
          </a:blip>
          <a:stretch>
            <a:fillRect/>
          </a:stretch>
        </p:blipFill>
        <p:spPr>
          <a:xfrm>
            <a:off x="1143000" y="0"/>
            <a:ext cx="6858000" cy="6858000"/>
          </a:xfrm>
          <a:prstGeom prst="rect">
            <a:avLst/>
          </a:prstGeom>
          <a:ln w="12700">
            <a:miter lim="400000"/>
          </a:ln>
        </p:spPr>
      </p:pic>
    </p:spTree>
  </p:cSld>
  <p:clrMapOvr>
    <a:masterClrMapping/>
  </p:clrMapOvr>
  <p:transition spd="med" advClick="1">
    <p:wipe dir="l"/>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0" name="Group 120"/>
          <p:cNvGrpSpPr/>
          <p:nvPr/>
        </p:nvGrpSpPr>
        <p:grpSpPr>
          <a:xfrm>
            <a:off x="77144" y="222979"/>
            <a:ext cx="9030558" cy="6522069"/>
            <a:chOff x="0" y="0"/>
            <a:chExt cx="9030556" cy="6522068"/>
          </a:xfrm>
        </p:grpSpPr>
        <p:sp>
          <p:nvSpPr>
            <p:cNvPr id="118" name="Shape 118"/>
            <p:cNvSpPr/>
            <p:nvPr/>
          </p:nvSpPr>
          <p:spPr>
            <a:xfrm>
              <a:off x="0" y="0"/>
              <a:ext cx="9030557" cy="6522069"/>
            </a:xfrm>
            <a:prstGeom prst="rect">
              <a:avLst/>
            </a:prstGeom>
            <a:solidFill>
              <a:srgbClr val="69676D"/>
            </a:solidFill>
            <a:ln w="12700" cap="flat">
              <a:noFill/>
              <a:miter lim="400000"/>
            </a:ln>
            <a:effectLst/>
          </p:spPr>
          <p:txBody>
            <a:bodyPr wrap="square" lIns="0" tIns="0" rIns="0" bIns="0" numCol="1" anchor="ctr">
              <a:noAutofit/>
            </a:bodyPr>
            <a:lstStyle/>
            <a:p>
              <a:pPr lvl="0">
                <a:defRPr sz="1800">
                  <a:latin typeface="Book Antiqua"/>
                  <a:ea typeface="Book Antiqua"/>
                  <a:cs typeface="Book Antiqua"/>
                  <a:sym typeface="Book Antiqua"/>
                </a:defRPr>
              </a:pPr>
            </a:p>
          </p:txBody>
        </p:sp>
        <p:pic>
          <p:nvPicPr>
            <p:cNvPr id="119" name="image13.jpeg"/>
            <p:cNvPicPr/>
            <p:nvPr/>
          </p:nvPicPr>
          <p:blipFill>
            <a:blip r:embed="rId2">
              <a:extLst/>
            </a:blip>
            <a:srcRect l="9548" t="0" r="9549" b="0"/>
            <a:stretch>
              <a:fillRect/>
            </a:stretch>
          </p:blipFill>
          <p:spPr>
            <a:xfrm>
              <a:off x="0" y="0"/>
              <a:ext cx="9030557" cy="6522069"/>
            </a:xfrm>
            <a:prstGeom prst="rect">
              <a:avLst/>
            </a:prstGeom>
            <a:ln w="44450" cap="sq">
              <a:solidFill>
                <a:srgbClr val="FFFFFF"/>
              </a:solidFill>
              <a:prstDash val="solid"/>
              <a:miter lim="800000"/>
            </a:ln>
            <a:effectLst>
              <a:outerShdw sx="100000" sy="100000" kx="0" ky="0" algn="b" rotWithShape="0" blurRad="190500" dist="228600" dir="2700000">
                <a:srgbClr val="000000">
                  <a:alpha val="25000"/>
                </a:srgbClr>
              </a:outerShdw>
            </a:effectLst>
          </p:spPr>
        </p:pic>
      </p:grpSp>
    </p:spTree>
  </p:cSld>
  <p:clrMapOvr>
    <a:masterClrMapping/>
  </p:clrMapOvr>
  <p:transition spd="med" advClick="1">
    <p:wipe dir="l"/>
  </p:transition>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pasted-image.tif"/>
          <p:cNvPicPr/>
          <p:nvPr/>
        </p:nvPicPr>
        <p:blipFill>
          <a:blip r:embed="rId2">
            <a:extLst/>
          </a:blip>
          <a:stretch>
            <a:fillRect/>
          </a:stretch>
        </p:blipFill>
        <p:spPr>
          <a:xfrm>
            <a:off x="72501" y="12700"/>
            <a:ext cx="5874798" cy="6858000"/>
          </a:xfrm>
          <a:prstGeom prst="rect">
            <a:avLst/>
          </a:prstGeom>
          <a:ln w="12700">
            <a:miter lim="400000"/>
          </a:ln>
        </p:spPr>
      </p:pic>
    </p:spTree>
  </p:cSld>
  <p:clrMapOvr>
    <a:masterClrMapping/>
  </p:clrMapOvr>
  <p:transition spd="med" advClick="1">
    <p:wipe dir="l"/>
  </p:transition>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BABABA"/>
                </a:solidFill>
              </a:rPr>
            </a:fld>
          </a:p>
        </p:txBody>
      </p:sp>
      <p:pic>
        <p:nvPicPr>
          <p:cNvPr id="125" name="pasted-image.tif"/>
          <p:cNvPicPr/>
          <p:nvPr/>
        </p:nvPicPr>
        <p:blipFill>
          <a:blip r:embed="rId2">
            <a:extLst/>
          </a:blip>
          <a:stretch>
            <a:fillRect/>
          </a:stretch>
        </p:blipFill>
        <p:spPr>
          <a:xfrm>
            <a:off x="114300" y="393700"/>
            <a:ext cx="8890000" cy="6096000"/>
          </a:xfrm>
          <a:prstGeom prst="rect">
            <a:avLst/>
          </a:prstGeom>
          <a:ln w="12700">
            <a:miter lim="400000"/>
          </a:ln>
        </p:spPr>
      </p:pic>
    </p:spTree>
  </p:cSld>
  <p:clrMapOvr>
    <a:masterClrMapping/>
  </p:clrMapOvr>
  <p:transition spd="med" advClick="1">
    <p:wipe dir="l"/>
  </p:transition>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1503_011_AR_EN.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293" y="948779"/>
            <a:ext cx="9144001" cy="5143501"/>
          </a:xfrm>
          <a:prstGeom prst="rect">
            <a:avLst/>
          </a:prstGeom>
        </p:spPr>
      </p:pic>
    </p:spTree>
  </p:cSld>
  <p:clrMapOvr>
    <a:masterClrMapping/>
  </p:clrMapOvr>
  <p:transition spd="med"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pasted-image.png"/>
          <p:cNvPicPr/>
          <p:nvPr/>
        </p:nvPicPr>
        <p:blipFill>
          <a:blip r:embed="rId2">
            <a:extLst/>
          </a:blip>
          <a:stretch>
            <a:fillRect/>
          </a:stretch>
        </p:blipFill>
        <p:spPr>
          <a:xfrm>
            <a:off x="127000" y="12700"/>
            <a:ext cx="4800600" cy="6858000"/>
          </a:xfrm>
          <a:prstGeom prst="rect">
            <a:avLst/>
          </a:prstGeom>
          <a:ln w="12700">
            <a:miter lim="400000"/>
          </a:ln>
        </p:spPr>
      </p:pic>
      <p:pic>
        <p:nvPicPr>
          <p:cNvPr id="130" name="pasted-image.png"/>
          <p:cNvPicPr/>
          <p:nvPr/>
        </p:nvPicPr>
        <p:blipFill>
          <a:blip r:embed="rId3">
            <a:extLst/>
          </a:blip>
          <a:stretch>
            <a:fillRect/>
          </a:stretch>
        </p:blipFill>
        <p:spPr>
          <a:xfrm>
            <a:off x="4999831" y="25400"/>
            <a:ext cx="4071938" cy="6858000"/>
          </a:xfrm>
          <a:prstGeom prst="rect">
            <a:avLst/>
          </a:prstGeom>
          <a:ln w="12700">
            <a:miter lim="400000"/>
          </a:ln>
        </p:spPr>
      </p:pic>
    </p:spTree>
  </p:cSld>
  <p:clrMapOvr>
    <a:masterClrMapping/>
  </p:clrMapOvr>
  <p:transition spd="med" advClick="1">
    <p:wipe dir="l"/>
  </p:transition>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317500" y="1314102"/>
            <a:ext cx="8229600" cy="3877123"/>
          </a:xfrm>
          <a:prstGeom prst="rect">
            <a:avLst/>
          </a:prstGeom>
        </p:spPr>
        <p:txBody>
          <a:bodyPr anchor="ctr">
            <a:normAutofit fontScale="100000" lnSpcReduction="0"/>
          </a:bodyPr>
          <a:lstStyle/>
          <a:p>
            <a:pPr lvl="0" defTabSz="905255">
              <a:defRPr sz="1800"/>
            </a:pPr>
            <a:r>
              <a:rPr sz="4356">
                <a:solidFill>
                  <a:srgbClr val="0433FF"/>
                </a:solidFill>
              </a:rPr>
              <a:t>Per contattarmi: </a:t>
            </a:r>
            <a:endParaRPr sz="4356">
              <a:solidFill>
                <a:srgbClr val="0433FF"/>
              </a:solidFill>
            </a:endParaRPr>
          </a:p>
          <a:p>
            <a:pPr lvl="0" defTabSz="905255">
              <a:defRPr sz="1800"/>
            </a:pPr>
            <a:endParaRPr sz="4356">
              <a:solidFill>
                <a:srgbClr val="0433FF"/>
              </a:solidFill>
            </a:endParaRPr>
          </a:p>
          <a:p>
            <a:pPr lvl="0" defTabSz="905255">
              <a:defRPr sz="1800"/>
            </a:pPr>
            <a:r>
              <a:rPr sz="4356" u="sng">
                <a:solidFill>
                  <a:srgbClr val="CC3300"/>
                </a:solidFill>
                <a:uFill>
                  <a:solidFill>
                    <a:srgbClr val="CC3300"/>
                  </a:solidFill>
                </a:uFill>
                <a:hlinkClick r:id="rId2" invalidUrl="" action="" tgtFrame="" tooltip="" history="1" highlightClick="0" endSnd="0"/>
              </a:rPr>
              <a:t>http://mitescienza.blogspot.it/</a:t>
            </a:r>
            <a:endParaRPr sz="4356">
              <a:solidFill>
                <a:srgbClr val="FFFFFF"/>
              </a:solidFill>
            </a:endParaRPr>
          </a:p>
          <a:p>
            <a:pPr lvl="0" defTabSz="905255">
              <a:defRPr sz="1800"/>
            </a:pPr>
            <a:endParaRPr sz="4356">
              <a:solidFill>
                <a:srgbClr val="FFFFFF"/>
              </a:solidFill>
            </a:endParaRPr>
          </a:p>
          <a:p>
            <a:pPr lvl="0" defTabSz="905255">
              <a:defRPr sz="1800"/>
            </a:pPr>
            <a:endParaRPr sz="4356">
              <a:solidFill>
                <a:srgbClr val="FFFFFF"/>
              </a:solidFill>
            </a:endParaRPr>
          </a:p>
          <a:p>
            <a:pPr lvl="0" defTabSz="905255">
              <a:defRPr sz="1800"/>
            </a:pPr>
            <a:r>
              <a:rPr sz="4356" u="sng">
                <a:solidFill>
                  <a:srgbClr val="CC3300"/>
                </a:solidFill>
                <a:uFill>
                  <a:solidFill>
                    <a:srgbClr val="CC3300"/>
                  </a:solidFill>
                </a:uFill>
                <a:hlinkClick r:id="rId3" invalidUrl="" action="" tgtFrame="" tooltip="" history="1" highlightClick="0" endSnd="0"/>
              </a:rPr>
              <a:t>stefano.covino@brera.inaf.it</a:t>
            </a:r>
          </a:p>
        </p:txBody>
      </p:sp>
    </p:spTree>
  </p:cSld>
  <p:clrMapOvr>
    <a:masterClrMapping/>
  </p:clrMapOvr>
  <p:transition spd="med" advClick="1">
    <p:wipe dir="l"/>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 name="Shape 29"/>
          <p:cNvSpPr/>
          <p:nvPr>
            <p:ph type="title" idx="4294967295"/>
          </p:nvPr>
        </p:nvSpPr>
        <p:spPr>
          <a:xfrm>
            <a:off x="457200" y="274637"/>
            <a:ext cx="8229600" cy="1143001"/>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La nube di Oort</a:t>
            </a:r>
          </a:p>
        </p:txBody>
      </p:sp>
      <p:pic>
        <p:nvPicPr>
          <p:cNvPr id="30" name="oort.jpeg" descr="oort"/>
          <p:cNvPicPr/>
          <p:nvPr/>
        </p:nvPicPr>
        <p:blipFill>
          <a:blip r:embed="rId2">
            <a:extLst/>
          </a:blip>
          <a:stretch>
            <a:fillRect/>
          </a:stretch>
        </p:blipFill>
        <p:spPr>
          <a:xfrm>
            <a:off x="1674812" y="1600200"/>
            <a:ext cx="5792788" cy="4525963"/>
          </a:xfrm>
          <a:prstGeom prst="rect">
            <a:avLst/>
          </a:prstGeom>
          <a:ln w="12700">
            <a:miter lim="400000"/>
          </a:ln>
        </p:spPr>
      </p:pic>
    </p:spTree>
  </p:cSld>
  <p:clrMapOvr>
    <a:masterClrMapping/>
  </p:clrMapOvr>
  <p:transition spd="fast" advClick="1">
    <p:wipe dir="l"/>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idx="4294967295"/>
          </p:nvPr>
        </p:nvSpPr>
        <p:spPr>
          <a:xfrm>
            <a:off x="457200" y="274637"/>
            <a:ext cx="8229600" cy="1143001"/>
          </a:xfrm>
          <a:prstGeom prst="rect">
            <a:avLst/>
          </a:prstGeom>
        </p:spPr>
        <p:txBody>
          <a:bodyPr anchor="ctr">
            <a:normAutofit fontScale="100000" lnSpcReduction="0"/>
          </a:bodyPr>
          <a:lstStyle>
            <a:lvl1pPr>
              <a:defRPr b="1" u="sng">
                <a:solidFill>
                  <a:srgbClr val="FFFFFF"/>
                </a:solidFill>
              </a:defRPr>
            </a:lvl1pPr>
          </a:lstStyle>
          <a:p>
            <a:pPr lvl="0">
              <a:defRPr b="0" sz="1800" u="none">
                <a:solidFill>
                  <a:srgbClr val="000000"/>
                </a:solidFill>
              </a:defRPr>
            </a:pPr>
            <a:r>
              <a:rPr b="1" sz="4400" u="sng">
                <a:solidFill>
                  <a:srgbClr val="FFFFFF"/>
                </a:solidFill>
              </a:rPr>
              <a:t>La fascia di Kuiper</a:t>
            </a:r>
          </a:p>
        </p:txBody>
      </p:sp>
      <p:sp>
        <p:nvSpPr>
          <p:cNvPr id="33" name="Shape 33"/>
          <p:cNvSpPr/>
          <p:nvPr>
            <p:ph type="body" idx="4294967295"/>
          </p:nvPr>
        </p:nvSpPr>
        <p:spPr>
          <a:xfrm>
            <a:off x="330200" y="1574800"/>
            <a:ext cx="5209332" cy="498465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276726" indent="-276726" algn="just" defTabSz="841247">
              <a:lnSpc>
                <a:spcPct val="80000"/>
              </a:lnSpc>
              <a:spcBef>
                <a:spcPts val="600"/>
              </a:spcBef>
              <a:buChar char="•"/>
              <a:defRPr sz="1800"/>
            </a:pPr>
            <a:r>
              <a:rPr sz="2760">
                <a:solidFill>
                  <a:srgbClr val="FFFFFF"/>
                </a:solidFill>
              </a:rPr>
              <a:t>Si tratta di un’altra zona che si pensa produca molte delle compete a corto periodo. Si estende oltre l’orbita di Plutone per alcune unità astronomiche.</a:t>
            </a:r>
            <a:endParaRPr sz="2760">
              <a:solidFill>
                <a:srgbClr val="FFFFFF"/>
              </a:solidFill>
            </a:endParaRPr>
          </a:p>
          <a:p>
            <a:pPr lvl="0" marL="276726" indent="-276726" algn="just" defTabSz="841247">
              <a:lnSpc>
                <a:spcPct val="80000"/>
              </a:lnSpc>
              <a:spcBef>
                <a:spcPts val="600"/>
              </a:spcBef>
              <a:buChar char="•"/>
              <a:defRPr sz="1800"/>
            </a:pPr>
            <a:r>
              <a:rPr sz="2760">
                <a:solidFill>
                  <a:srgbClr val="FFFFFF"/>
                </a:solidFill>
              </a:rPr>
              <a:t>Gli oggetti di questa fascia sono molto difficili da rivelare a causa della loro distanza e del fatto che tipicamente non riflettono una grande percentuale delle luce che ricevono dal Sole.</a:t>
            </a:r>
            <a:endParaRPr sz="2760">
              <a:solidFill>
                <a:srgbClr val="FFFFFF"/>
              </a:solidFill>
            </a:endParaRPr>
          </a:p>
          <a:p>
            <a:pPr lvl="0" marL="276726" indent="-276726" algn="just" defTabSz="841247">
              <a:lnSpc>
                <a:spcPct val="80000"/>
              </a:lnSpc>
              <a:spcBef>
                <a:spcPts val="600"/>
              </a:spcBef>
              <a:buChar char="•"/>
              <a:defRPr sz="1800"/>
            </a:pPr>
            <a:r>
              <a:rPr sz="2760">
                <a:solidFill>
                  <a:srgbClr val="FFFFFF"/>
                </a:solidFill>
              </a:rPr>
              <a:t>Però qualcuno di questi oggetti è stato effettivamente rivelato!</a:t>
            </a:r>
          </a:p>
        </p:txBody>
      </p:sp>
      <p:pic>
        <p:nvPicPr>
          <p:cNvPr id="34" name="pasted-image.png"/>
          <p:cNvPicPr/>
          <p:nvPr/>
        </p:nvPicPr>
        <p:blipFill>
          <a:blip r:embed="rId2">
            <a:extLst/>
          </a:blip>
          <a:stretch>
            <a:fillRect/>
          </a:stretch>
        </p:blipFill>
        <p:spPr>
          <a:xfrm>
            <a:off x="6045200" y="1441450"/>
            <a:ext cx="2794000" cy="4051300"/>
          </a:xfrm>
          <a:prstGeom prst="rect">
            <a:avLst/>
          </a:prstGeom>
          <a:ln w="12700">
            <a:miter lim="400000"/>
          </a:ln>
        </p:spPr>
      </p:pic>
      <p:sp>
        <p:nvSpPr>
          <p:cNvPr id="35" name="Shape 35"/>
          <p:cNvSpPr/>
          <p:nvPr/>
        </p:nvSpPr>
        <p:spPr>
          <a:xfrm>
            <a:off x="5842000" y="5883919"/>
            <a:ext cx="3189139" cy="61371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lgn="ctr" defTabSz="420623">
              <a:defRPr sz="1800"/>
            </a:pPr>
            <a:r>
              <a:rPr sz="2024">
                <a:solidFill>
                  <a:srgbClr val="FFFFFF"/>
                </a:solidFill>
              </a:rPr>
              <a:t>Gerard</a:t>
            </a:r>
            <a:r>
              <a:rPr sz="2024">
                <a:solidFill>
                  <a:srgbClr val="FFFFFF"/>
                </a:solidFill>
              </a:rPr>
              <a:t> Kuiper (1905-1973)</a:t>
            </a:r>
          </a:p>
        </p:txBody>
      </p:sp>
    </p:spTree>
  </p:cSld>
  <p:clrMapOvr>
    <a:masterClrMapping/>
  </p:clrMapOvr>
  <p:transition spd="fast" advClick="1">
    <p:wipe dir="l"/>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 name="Shape 37"/>
          <p:cNvSpPr/>
          <p:nvPr>
            <p:ph type="title" idx="4294967295"/>
          </p:nvPr>
        </p:nvSpPr>
        <p:spPr>
          <a:xfrm>
            <a:off x="457200" y="274637"/>
            <a:ext cx="8229600" cy="1143001"/>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1992 QB1 : il primo KBO</a:t>
            </a:r>
          </a:p>
        </p:txBody>
      </p:sp>
      <p:pic>
        <p:nvPicPr>
          <p:cNvPr id="38" name="KBO_1992_QB1.jpg" descr="KBO_1992_QB1"/>
          <p:cNvPicPr/>
          <p:nvPr/>
        </p:nvPicPr>
        <p:blipFill>
          <a:blip r:embed="rId2">
            <a:extLst/>
          </a:blip>
          <a:stretch>
            <a:fillRect/>
          </a:stretch>
        </p:blipFill>
        <p:spPr>
          <a:xfrm>
            <a:off x="3132137" y="1600200"/>
            <a:ext cx="2878138" cy="4525963"/>
          </a:xfrm>
          <a:prstGeom prst="rect">
            <a:avLst/>
          </a:prstGeom>
          <a:ln w="12700">
            <a:miter lim="400000"/>
          </a:ln>
        </p:spPr>
      </p:pic>
    </p:spTree>
  </p:cSld>
  <p:clrMapOvr>
    <a:masterClrMapping/>
  </p:clrMapOvr>
  <p:transition spd="fast" advClick="1">
    <p:wipe dir="l"/>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 name="image.png"/>
          <p:cNvPicPr/>
          <p:nvPr/>
        </p:nvPicPr>
        <p:blipFill>
          <a:blip r:embed="rId2">
            <a:extLst/>
          </a:blip>
          <a:stretch>
            <a:fillRect/>
          </a:stretch>
        </p:blipFill>
        <p:spPr>
          <a:xfrm>
            <a:off x="323850" y="333375"/>
            <a:ext cx="8569325" cy="5903913"/>
          </a:xfrm>
          <a:prstGeom prst="rect">
            <a:avLst/>
          </a:prstGeom>
          <a:ln w="12700">
            <a:miter lim="400000"/>
          </a:ln>
        </p:spPr>
      </p:pic>
    </p:spTree>
  </p:cSld>
  <p:clrMapOvr>
    <a:masterClrMapping/>
  </p:clrMapOvr>
  <p:transition spd="fast" advClick="1">
    <p:wipe dir="l"/>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 name="kuiper3.jpg" descr="kuiper3"/>
          <p:cNvPicPr/>
          <p:nvPr/>
        </p:nvPicPr>
        <p:blipFill>
          <a:blip r:embed="rId2">
            <a:extLst/>
          </a:blip>
          <a:stretch>
            <a:fillRect/>
          </a:stretch>
        </p:blipFill>
        <p:spPr>
          <a:xfrm>
            <a:off x="0" y="0"/>
            <a:ext cx="9396413" cy="6858000"/>
          </a:xfrm>
          <a:prstGeom prst="rect">
            <a:avLst/>
          </a:prstGeom>
          <a:ln w="12700">
            <a:miter lim="400000"/>
          </a:ln>
        </p:spPr>
      </p:pic>
    </p:spTree>
  </p:cSld>
  <p:clrMapOvr>
    <a:masterClrMapping/>
  </p:clrMapOvr>
  <p:transition spd="fast" advClick="1">
    <p:wipe dir="l"/>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idx="4294967295"/>
          </p:nvPr>
        </p:nvSpPr>
        <p:spPr>
          <a:xfrm>
            <a:off x="457200" y="274637"/>
            <a:ext cx="8229600" cy="1143001"/>
          </a:xfrm>
          <a:prstGeom prst="rect">
            <a:avLst/>
          </a:prstGeom>
        </p:spPr>
        <p:txBody>
          <a:bodyPr anchor="ctr">
            <a:normAutofit fontScale="100000" lnSpcReduction="0"/>
          </a:bodyPr>
          <a:lstStyle>
            <a:lvl1pPr>
              <a:defRPr>
                <a:solidFill>
                  <a:srgbClr val="FFFFFF"/>
                </a:solidFill>
              </a:defRPr>
            </a:lvl1pPr>
          </a:lstStyle>
          <a:p>
            <a:pPr lvl="0">
              <a:defRPr sz="1800">
                <a:solidFill>
                  <a:srgbClr val="000000"/>
                </a:solidFill>
              </a:defRPr>
            </a:pPr>
            <a:r>
              <a:rPr sz="4400">
                <a:solidFill>
                  <a:srgbClr val="FFFFFF"/>
                </a:solidFill>
              </a:rPr>
              <a:t>Come si muovono le comete</a:t>
            </a:r>
          </a:p>
        </p:txBody>
      </p:sp>
      <p:sp>
        <p:nvSpPr>
          <p:cNvPr id="45" name="Shape 45"/>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300789" indent="-300789" algn="just">
              <a:lnSpc>
                <a:spcPct val="80000"/>
              </a:lnSpc>
              <a:spcBef>
                <a:spcPts val="500"/>
              </a:spcBef>
              <a:buChar char="•"/>
              <a:defRPr sz="1800"/>
            </a:pPr>
            <a:r>
              <a:rPr sz="3000">
                <a:solidFill>
                  <a:srgbClr val="FFFFFF"/>
                </a:solidFill>
              </a:rPr>
              <a:t>Le comete di corto periodo appartengono a due famiglie principali: le comete di tipo Halley e quelle gioviane. Tutte si pensa provengano dalla fascia di Kuiper.</a:t>
            </a:r>
            <a:endParaRPr sz="3000">
              <a:solidFill>
                <a:srgbClr val="FFFFFF"/>
              </a:solidFill>
            </a:endParaRPr>
          </a:p>
          <a:p>
            <a:pPr lvl="0" marL="300789" indent="-300789" algn="just">
              <a:lnSpc>
                <a:spcPct val="80000"/>
              </a:lnSpc>
              <a:spcBef>
                <a:spcPts val="500"/>
              </a:spcBef>
              <a:buChar char="•"/>
              <a:defRPr sz="1800"/>
            </a:pPr>
            <a:r>
              <a:rPr sz="3000">
                <a:solidFill>
                  <a:srgbClr val="FFFFFF"/>
                </a:solidFill>
              </a:rPr>
              <a:t>La maniera con cui le orbite delle comete evolvono e parecchio complessa, passando spesso dal controllo gravitazionale di un pianeta ad un altro più interno.</a:t>
            </a:r>
            <a:endParaRPr sz="3000">
              <a:solidFill>
                <a:srgbClr val="FFFFFF"/>
              </a:solidFill>
            </a:endParaRPr>
          </a:p>
          <a:p>
            <a:pPr lvl="0" marL="300789" indent="-300789" algn="just">
              <a:lnSpc>
                <a:spcPct val="80000"/>
              </a:lnSpc>
              <a:spcBef>
                <a:spcPts val="500"/>
              </a:spcBef>
              <a:buChar char="•"/>
              <a:defRPr sz="1800"/>
            </a:pPr>
            <a:r>
              <a:rPr sz="3000">
                <a:solidFill>
                  <a:srgbClr val="FFFFFF"/>
                </a:solidFill>
              </a:rPr>
              <a:t>É interessante vedere l’orbita di una cometa abbastanza nota (fra gli specialisti), la cometa C/2000 LINEAR. </a:t>
            </a:r>
          </a:p>
        </p:txBody>
      </p:sp>
    </p:spTree>
  </p:cSld>
  <p:clrMapOvr>
    <a:masterClrMapping/>
  </p:clrMapOvr>
  <p:transition spd="fast" advClick="1">
    <p:wipe dir="l"/>
  </p:transition>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BDF53"/>
      </a:accent1>
      <a:accent2>
        <a:srgbClr val="FF9966"/>
      </a:accent2>
      <a:accent3>
        <a:srgbClr val="8F8F8F"/>
      </a:accent3>
      <a:accent4>
        <a:srgbClr val="707070"/>
      </a:accent4>
      <a:accent5>
        <a:srgbClr val="FCEBB3"/>
      </a:accent5>
      <a:accent6>
        <a:srgbClr val="E78B5C"/>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BDF5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BDF5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BDF53"/>
      </a:accent1>
      <a:accent2>
        <a:srgbClr val="FF9966"/>
      </a:accent2>
      <a:accent3>
        <a:srgbClr val="8F8F8F"/>
      </a:accent3>
      <a:accent4>
        <a:srgbClr val="707070"/>
      </a:accent4>
      <a:accent5>
        <a:srgbClr val="FCEBB3"/>
      </a:accent5>
      <a:accent6>
        <a:srgbClr val="E78B5C"/>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BDF5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BDF5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