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embeddings/oleObject4.bin" ContentType="application/vnd.openxmlformats-officedocument.oleObject"/>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embeddings/oleObject1.bin" ContentType="application/vnd.openxmlformats-officedocument.oleObject"/>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Default Extension="pdf" ContentType="application/pdf"/>
  <Override PartName="/ppt/notesSlides/notesSlide6.xml" ContentType="application/vnd.openxmlformats-officedocument.presentationml.notesSlide+xml"/>
  <Override PartName="/ppt/notesSlides/notesSlide21.xml" ContentType="application/vnd.openxmlformats-officedocument.presentationml.notesSlide+xml"/>
  <Override PartName="/ppt/slides/slide16.xml" ContentType="application/vnd.openxmlformats-officedocument.presentationml.slide+xml"/>
  <Override PartName="/ppt/notesSlides/notesSlide2.xml" ContentType="application/vnd.openxmlformats-officedocument.presentationml.notesSlide+xml"/>
  <Override PartName="/ppt/notesSlides/notesSlide18.xml" ContentType="application/vnd.openxmlformats-officedocument.presentationml.notesSlide+xml"/>
  <Override PartName="/ppt/slides/slide7.xml" ContentType="application/vnd.openxmlformats-officedocument.presentationml.slide+xml"/>
  <Override PartName="/ppt/embeddings/oleObject2.bin" ContentType="application/vnd.openxmlformats-officedocument.oleObject"/>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Default Extension="vml" ContentType="application/vnd.openxmlformats-officedocument.vmlDrawing"/>
  <Override PartName="/ppt/slides/slide3.xml" ContentType="application/vnd.openxmlformats-officedocument.presentationml.slide+xml"/>
  <Override PartName="/ppt/slides/slide28.xml" ContentType="application/vnd.openxmlformats-officedocument.presentationml.slide+xml"/>
  <Override PartName="/ppt/notesSlides/notesSlide14.xml" ContentType="application/vnd.openxmlformats-officedocument.presentationml.notes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embeddings/oleObject3.bin" ContentType="application/vnd.openxmlformats-officedocument.oleObject"/>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29.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1"/>
  </p:notesMasterIdLst>
  <p:sldIdLst>
    <p:sldId id="256" r:id="rId2"/>
    <p:sldId id="257" r:id="rId3"/>
    <p:sldId id="260" r:id="rId4"/>
    <p:sldId id="261" r:id="rId5"/>
    <p:sldId id="267" r:id="rId6"/>
    <p:sldId id="268" r:id="rId7"/>
    <p:sldId id="270" r:id="rId8"/>
    <p:sldId id="271" r:id="rId9"/>
    <p:sldId id="338" r:id="rId10"/>
    <p:sldId id="274" r:id="rId11"/>
    <p:sldId id="277" r:id="rId12"/>
    <p:sldId id="278" r:id="rId13"/>
    <p:sldId id="339" r:id="rId14"/>
    <p:sldId id="280" r:id="rId15"/>
    <p:sldId id="282" r:id="rId16"/>
    <p:sldId id="283" r:id="rId17"/>
    <p:sldId id="284" r:id="rId18"/>
    <p:sldId id="286" r:id="rId19"/>
    <p:sldId id="287" r:id="rId20"/>
    <p:sldId id="288" r:id="rId21"/>
    <p:sldId id="289" r:id="rId22"/>
    <p:sldId id="290" r:id="rId23"/>
    <p:sldId id="291" r:id="rId24"/>
    <p:sldId id="340" r:id="rId25"/>
    <p:sldId id="341" r:id="rId26"/>
    <p:sldId id="342" r:id="rId27"/>
    <p:sldId id="262" r:id="rId28"/>
    <p:sldId id="264" r:id="rId29"/>
    <p:sldId id="265" r:id="rId30"/>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ThumbnailView">
  <p:normalViewPr>
    <p:restoredLeft sz="15620"/>
    <p:restoredTop sz="94660"/>
  </p:normalViewPr>
  <p:slideViewPr>
    <p:cSldViewPr snapToGrid="0" snapToObjects="1">
      <p:cViewPr varScale="1">
        <p:scale>
          <a:sx n="117" d="100"/>
          <a:sy n="117" d="100"/>
        </p:scale>
        <p:origin x="-448"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esProps" Target="presProps.xml"/><Relationship Id="rId34" Type="http://schemas.openxmlformats.org/officeDocument/2006/relationships/viewProps" Target="viewProps.xml"/><Relationship Id="rId35" Type="http://schemas.openxmlformats.org/officeDocument/2006/relationships/theme" Target="theme/theme1.xml"/><Relationship Id="rId36"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4315D9A-4B65-B34F-98E8-0F6747C8A75D}" type="datetimeFigureOut">
              <a:rPr lang="it-IT" smtClean="0"/>
              <a:pPr/>
              <a:t>5/9/11</a:t>
            </a:fld>
            <a:endParaRPr lang="it-IT"/>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8744A8-D0EA-154E-A2DF-C1F8951DBF1F}" type="slidenum">
              <a:rPr lang="it-IT" smtClean="0"/>
              <a:pPr/>
              <a:t>‹#›</a:t>
            </a:fld>
            <a:endParaRPr lang="it-IT"/>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 Id="rId3" Type="http://schemas.openxmlformats.org/officeDocument/2006/relationships/hyperlink" Target="http://ltpwww.gsfc.nasa.gov/tharsis/mapping_results.html"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nineplanets.org/sol.html" TargetMode="External"/><Relationship Id="rId4" Type="http://schemas.openxmlformats.org/officeDocument/2006/relationships/hyperlink" Target="http://www.nineplanets.org/pluto.html" TargetMode="External"/><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nineplanets.org/spacecraft.html%23marin2" TargetMode="External"/><Relationship Id="rId4" Type="http://schemas.openxmlformats.org/officeDocument/2006/relationships/hyperlink" Target="http://www.nineplanets.org/spacecraft.html%23pioneervenus" TargetMode="External"/><Relationship Id="rId5" Type="http://schemas.openxmlformats.org/officeDocument/2006/relationships/hyperlink" Target="http://www.nineplanets.org/spacecraft.html%23venera7" TargetMode="External"/><Relationship Id="rId6" Type="http://schemas.openxmlformats.org/officeDocument/2006/relationships/hyperlink" Target="http://www.nineplanets.org/spacecraft.html%23venera9" TargetMode="External"/><Relationship Id="rId7" Type="http://schemas.openxmlformats.org/officeDocument/2006/relationships/hyperlink" Target="http://www.nineplanets.org/spacecraft.html%23magellan" TargetMode="External"/><Relationship Id="rId8" Type="http://schemas.openxmlformats.org/officeDocument/2006/relationships/hyperlink" Target="http://www.solarviews.com/cap/venus/venus1.htm" TargetMode="External"/><Relationship Id="rId9" Type="http://schemas.openxmlformats.org/officeDocument/2006/relationships/hyperlink" Target="http://www.esa.int/SPECIALS/Venus_Express/SEMBD3808BE_0.html"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2B03814E-B284-0748-ABE0-BDF4D32856B6}" type="slidenum">
              <a:rPr lang="en-US"/>
              <a:pPr/>
              <a:t>3</a:t>
            </a:fld>
            <a:endParaRPr lang="en-US"/>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p:txBody>
          <a:bodyPr/>
          <a:lstStyle/>
          <a:p>
            <a:r>
              <a:rPr lang="en-US"/>
              <a:t>SOHO Image</a:t>
            </a:r>
          </a:p>
          <a:p>
            <a:pPr lvl="1"/>
            <a:r>
              <a:rPr lang="en-US"/>
              <a:t>Extreme Ultraviolet Imaging Telescope (EIT) image of a huge, handle-shaped prominence taken on Sept. 14,1999 taken in the 304 angstrom wavelength - Prominences are huge clouds of relatively cool dense plasma suspended in the Sun's hot, thin corona. At times, they can erupt, escaping the Sun's atmosphere. Emission in this spectral line shows the upper chromosphere at a temperature of about 60,000 degrees K. Every feature in the image traces magnetic field structure. The hottest areas appear almost white, while the darker red areas indicate cooler temperatures.</a:t>
            </a:r>
          </a:p>
          <a:p>
            <a:r>
              <a:rPr lang="en-US"/>
              <a:t>http://photojournal.jpl.nasa.gov/catalog/PIA03149</a:t>
            </a:r>
          </a:p>
          <a:p>
            <a:endParaRPr lang="en-US"/>
          </a:p>
          <a:p>
            <a:r>
              <a:rPr lang="en-US"/>
              <a:t>More information on Sun at http://solarviews.com/eng/sun.htm</a:t>
            </a:r>
          </a:p>
          <a:p>
            <a:r>
              <a:rPr lang="en-US"/>
              <a:t>And at http://www.seds.org/nineplanets/nineplanets/sol.html</a:t>
            </a:r>
          </a:p>
          <a:p>
            <a:r>
              <a:rPr lang="en-US"/>
              <a:t>And at http://sohowww.nascom.nasa.gov/</a:t>
            </a:r>
          </a:p>
          <a:p>
            <a:endParaRPr lang="en-US"/>
          </a:p>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F6D0A740-3858-2D49-88B5-47E2DB953642}" type="slidenum">
              <a:rPr lang="en-US"/>
              <a:pPr/>
              <a:t>15</a:t>
            </a:fld>
            <a:endParaRPr lang="en-US"/>
          </a:p>
        </p:txBody>
      </p:sp>
      <p:sp>
        <p:nvSpPr>
          <p:cNvPr id="626690"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2669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lnSpc>
                <a:spcPct val="90000"/>
              </a:lnSpc>
              <a:spcBef>
                <a:spcPct val="50000"/>
              </a:spcBef>
            </a:pPr>
            <a:r>
              <a:rPr lang="en-US" sz="1200">
                <a:latin typeface="Skia" charset="0"/>
              </a:rPr>
              <a:t>Kinda flat… 60% of surface within 500 m of 0; 5% &gt;2 km</a:t>
            </a:r>
          </a:p>
          <a:p>
            <a:pPr eaLnBrk="1" hangingPunct="1">
              <a:lnSpc>
                <a:spcPct val="90000"/>
              </a:lnSpc>
              <a:spcBef>
                <a:spcPct val="50000"/>
              </a:spcBef>
            </a:pPr>
            <a:r>
              <a:rPr lang="en-US" sz="1200"/>
              <a:t>Highs and lows, but about 60% within 500 m of mean</a:t>
            </a:r>
            <a:r>
              <a:rPr lang="en-US" sz="1200" b="1"/>
              <a:t> </a:t>
            </a:r>
          </a:p>
          <a:p>
            <a:pPr eaLnBrk="1" hangingPunct="1">
              <a:lnSpc>
                <a:spcPct val="90000"/>
              </a:lnSpc>
              <a:spcBef>
                <a:spcPct val="50000"/>
              </a:spcBef>
            </a:pPr>
            <a:r>
              <a:rPr lang="en-US" sz="1200" b="1"/>
              <a:t>Volcanic flood plains cover 85% of surface</a:t>
            </a:r>
          </a:p>
          <a:p>
            <a:pPr eaLnBrk="1" hangingPunct="1">
              <a:lnSpc>
                <a:spcPct val="90000"/>
              </a:lnSpc>
              <a:spcBef>
                <a:spcPct val="50000"/>
              </a:spcBef>
            </a:pPr>
            <a:r>
              <a:rPr lang="en-US" sz="1200" b="1"/>
              <a:t>1100 volcanic centers identified</a:t>
            </a:r>
          </a:p>
          <a:p>
            <a:pPr eaLnBrk="1" hangingPunct="1">
              <a:lnSpc>
                <a:spcPct val="90000"/>
              </a:lnSpc>
              <a:spcBef>
                <a:spcPct val="50000"/>
              </a:spcBef>
            </a:pPr>
            <a:r>
              <a:rPr lang="en-US" sz="1200" b="1"/>
              <a:t>Small shield volcanoes – circular outlines</a:t>
            </a:r>
          </a:p>
          <a:p>
            <a:pPr eaLnBrk="1" hangingPunct="1">
              <a:lnSpc>
                <a:spcPct val="90000"/>
              </a:lnSpc>
              <a:spcBef>
                <a:spcPct val="50000"/>
              </a:spcBef>
            </a:pPr>
            <a:r>
              <a:rPr lang="en-US" sz="1200" b="1"/>
              <a:t>Intermediate constructs 20-100 km flat topped steep sided thick lava – best evidence for silica lava</a:t>
            </a:r>
          </a:p>
          <a:p>
            <a:pPr eaLnBrk="1" hangingPunct="1">
              <a:lnSpc>
                <a:spcPct val="90000"/>
              </a:lnSpc>
              <a:spcBef>
                <a:spcPct val="50000"/>
              </a:spcBef>
            </a:pPr>
            <a:r>
              <a:rPr lang="en-US" sz="1200" b="1"/>
              <a:t>Largest at 100 km and bigger – lava flows</a:t>
            </a:r>
          </a:p>
          <a:p>
            <a:endParaRPr lang="en-US" sz="1200"/>
          </a:p>
          <a:p>
            <a:r>
              <a:rPr lang="en-US" sz="1200"/>
              <a:t>Basalts – flow look and venera camera shots – looks like basalt!</a:t>
            </a:r>
          </a:p>
          <a:p>
            <a:endParaRPr lang="en-US" sz="1200"/>
          </a:p>
          <a:p>
            <a:r>
              <a:rPr lang="en-US" sz="1200"/>
              <a:t>Wrinkle ridges (50-100 km long, 1 km wide – compressive</a:t>
            </a:r>
          </a:p>
          <a:p>
            <a:r>
              <a:rPr lang="en-US" sz="1200"/>
              <a:t>Rifts (chasma) - extensional</a:t>
            </a:r>
          </a:p>
          <a:p>
            <a:r>
              <a:rPr lang="en-US" sz="1200"/>
              <a:t>Isolated continental blocks – Ishtar with Maxwell Mons (Maxwell, chemist), the highest point at 12 km</a:t>
            </a:r>
          </a:p>
          <a:p>
            <a:endParaRPr lang="en-US" sz="1200"/>
          </a:p>
          <a:p>
            <a:r>
              <a:rPr lang="en-US" sz="1200"/>
              <a:t>It is believed that the composition of the planet Venus is similar to that of Earth. The planet crust extends to around 10-30 kilometers below the surface, under which the mantle reaches to a depth of some 3000 kilometers. The planet core comprises a liquid iron-nickel alloy. Average planet density is 5240 kilograms per cubic meter.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83E5C9E8-1D64-BB42-B215-3BF200B776E7}" type="slidenum">
              <a:rPr lang="en-US"/>
              <a:pPr/>
              <a:t>16</a:t>
            </a:fld>
            <a:endParaRPr lang="en-US"/>
          </a:p>
        </p:txBody>
      </p:sp>
      <p:sp>
        <p:nvSpPr>
          <p:cNvPr id="7464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464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sz="1200"/>
              <a:t>Information and statistics at http://www.nineplanets.org/earth.html</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5CAF3D92-A4BF-FE4A-8CEF-5CA732FA31EF}" type="slidenum">
              <a:rPr lang="en-US"/>
              <a:pPr/>
              <a:t>17</a:t>
            </a:fld>
            <a:endParaRPr lang="en-US"/>
          </a:p>
        </p:txBody>
      </p:sp>
      <p:sp>
        <p:nvSpPr>
          <p:cNvPr id="748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748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sz="1200"/>
              <a:t>The Earth comprises three separate layers: a crust, a mantle, and a core (in descending order from the surface). The crust thickness averages 30 kilometers for land masses and 5 kilometers for seabeds. The mantle extends from just below the crust to some 2900 kilometers deep. The core below the mantle begins at a depth of around 5100 kilometers, and comprises an outer core (liquid iron-nickel alloy) and inner core (solid iron-nickel alloy). The crust is composed mainly of granite in the case of land masses and basalt in the case of seabeds. The mantle is composed primarily of peridotite and high-pressure minerals. Average planet density is 5520 kilograms per cubic meter.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F9AD9E45-9AB2-2541-A508-71B784978A20}" type="slidenum">
              <a:rPr lang="en-US"/>
              <a:pPr/>
              <a:t>18</a:t>
            </a:fld>
            <a:endParaRPr lang="en-US"/>
          </a:p>
        </p:txBody>
      </p:sp>
      <p:sp>
        <p:nvSpPr>
          <p:cNvPr id="953346" name="Rectangle 2"/>
          <p:cNvSpPr>
            <a:spLocks noGrp="1" noRot="1" noChangeAspect="1" noChangeArrowheads="1" noTextEdit="1"/>
          </p:cNvSpPr>
          <p:nvPr>
            <p:ph type="sldImg"/>
          </p:nvPr>
        </p:nvSpPr>
        <p:spPr>
          <a:ln/>
        </p:spPr>
      </p:sp>
      <p:sp>
        <p:nvSpPr>
          <p:cNvPr id="953347" name="Rectangle 3"/>
          <p:cNvSpPr>
            <a:spLocks noGrp="1" noChangeArrowheads="1"/>
          </p:cNvSpPr>
          <p:nvPr>
            <p:ph type="body" idx="1"/>
          </p:nvPr>
        </p:nvSpPr>
        <p:spPr/>
        <p:txBody>
          <a:bodyPr/>
          <a:lstStyle/>
          <a:p>
            <a:pPr eaLnBrk="1" hangingPunct="1">
              <a:spcBef>
                <a:spcPct val="0"/>
              </a:spcBef>
            </a:pPr>
            <a:r>
              <a:rPr lang="en-US" sz="1200"/>
              <a:t>Information at http://www.nineplanets.org/mars.html</a:t>
            </a:r>
          </a:p>
          <a:p>
            <a:pPr eaLnBrk="1" hangingPunct="1">
              <a:spcBef>
                <a:spcPct val="0"/>
              </a:spcBef>
            </a:pPr>
            <a:endParaRPr lang="en-US" sz="1200"/>
          </a:p>
          <a:p>
            <a:r>
              <a:rPr lang="en-US" sz="1200"/>
              <a:t>Image caption:</a:t>
            </a:r>
          </a:p>
          <a:p>
            <a:r>
              <a:rPr lang="en-US" sz="1200" b="1"/>
              <a:t>Global Mosaic of Mars Centered on Valles Marineris</a:t>
            </a:r>
            <a:r>
              <a:rPr lang="en-US" sz="1200"/>
              <a:t/>
            </a:r>
            <a:br>
              <a:rPr lang="en-US" sz="1200"/>
            </a:br>
            <a:r>
              <a:rPr lang="en-US" sz="1200" b="1"/>
              <a:t>Date:</a:t>
            </a:r>
            <a:r>
              <a:rPr lang="en-US" sz="1200"/>
              <a:t> 02.22.1980</a:t>
            </a:r>
            <a:br>
              <a:rPr lang="en-US" sz="1200"/>
            </a:br>
            <a:r>
              <a:rPr lang="en-US" sz="1200"/>
              <a:t>Global mosaic of 102 Viking 1 Orbiter images of Mars taken on orbit 1,334, 22 February 1980. The images are projected into point perspective, representing what a viewer would see from a spacecraft at an altitude of 2,500 km. </a:t>
            </a:r>
            <a:br>
              <a:rPr lang="en-US" sz="1200"/>
            </a:br>
            <a:r>
              <a:rPr lang="en-US" sz="1200"/>
              <a:t/>
            </a:r>
            <a:br>
              <a:rPr lang="en-US" sz="1200"/>
            </a:br>
            <a:r>
              <a:rPr lang="en-US" sz="1200"/>
              <a:t>At center is Valles Marineris, over 3000 km long and up to 8 km deep. Note the channels running up (north) from the central and eastern portions of Valles Marineris to the dark area, Acidalic Planitia, at upper right. At left are the three Tharsis volcanoes and to the south is ancient, heavily impacted terrain. (Viking 1 Orbiter, MG07S078-334SP) </a:t>
            </a:r>
            <a:br>
              <a:rPr lang="en-US" sz="1200"/>
            </a:br>
            <a:r>
              <a:rPr lang="en-US" sz="1200"/>
              <a:t/>
            </a:r>
            <a:br>
              <a:rPr lang="en-US" sz="1200"/>
            </a:br>
            <a:r>
              <a:rPr lang="en-US" sz="1200" b="1"/>
              <a:t>Image Credit</a:t>
            </a:r>
            <a:r>
              <a:rPr lang="en-US" sz="1200"/>
              <a:t>: NASA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BE749170-E2D2-3049-972A-A7C4829167DE}" type="slidenum">
              <a:rPr lang="en-US"/>
              <a:pPr/>
              <a:t>19</a:t>
            </a:fld>
            <a:endParaRPr lang="en-US"/>
          </a:p>
        </p:txBody>
      </p:sp>
      <p:sp>
        <p:nvSpPr>
          <p:cNvPr id="842754" name="Rectangle 2"/>
          <p:cNvSpPr>
            <a:spLocks noGrp="1" noRot="1" noChangeAspect="1" noChangeArrowheads="1" noTextEdit="1"/>
          </p:cNvSpPr>
          <p:nvPr>
            <p:ph type="sldImg"/>
          </p:nvPr>
        </p:nvSpPr>
        <p:spPr>
          <a:ln/>
        </p:spPr>
      </p:sp>
      <p:sp>
        <p:nvSpPr>
          <p:cNvPr id="842755" name="Rectangle 3"/>
          <p:cNvSpPr>
            <a:spLocks noGrp="1" noChangeArrowheads="1"/>
          </p:cNvSpPr>
          <p:nvPr>
            <p:ph type="body" idx="1"/>
          </p:nvPr>
        </p:nvSpPr>
        <p:spPr/>
        <p:txBody>
          <a:bodyPr/>
          <a:lstStyle/>
          <a:p>
            <a:r>
              <a:rPr lang="en-US" sz="1200" b="1"/>
              <a:t>Mars</a:t>
            </a:r>
            <a:r>
              <a:rPr lang="en-US" sz="1200"/>
              <a:t/>
            </a:r>
            <a:br>
              <a:rPr lang="en-US" sz="1200"/>
            </a:br>
            <a:r>
              <a:rPr lang="en-US" sz="1200"/>
              <a:t>Mars is roughly one-half the diameter of Earth. Due to its small size, it is believed that the martian center has cooled. Geological structure is mainly rock and metal. The mantle below the crust comprises iron-oxide-rich silicate. The core is made up of an iron-nickel alloy and iron sulfide. Average planet density is 3930 kilograms per cubic meter.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ACED4EE-D2EE-2F47-883C-4F9319FA1E12}" type="slidenum">
              <a:rPr lang="en-US"/>
              <a:pPr/>
              <a:t>20</a:t>
            </a:fld>
            <a:endParaRPr lang="en-US"/>
          </a:p>
        </p:txBody>
      </p:sp>
      <p:sp>
        <p:nvSpPr>
          <p:cNvPr id="1110018" name="Rectangle 2"/>
          <p:cNvSpPr>
            <a:spLocks noGrp="1" noRot="1" noChangeAspect="1" noChangeArrowheads="1" noTextEdit="1"/>
          </p:cNvSpPr>
          <p:nvPr>
            <p:ph type="sldImg"/>
          </p:nvPr>
        </p:nvSpPr>
        <p:spPr>
          <a:ln/>
        </p:spPr>
      </p:sp>
      <p:sp>
        <p:nvSpPr>
          <p:cNvPr id="1110019" name="Rectangle 3"/>
          <p:cNvSpPr>
            <a:spLocks noGrp="1" noChangeArrowheads="1"/>
          </p:cNvSpPr>
          <p:nvPr>
            <p:ph type="body" idx="1"/>
          </p:nvPr>
        </p:nvSpPr>
        <p:spPr/>
        <p:txBody>
          <a:bodyPr/>
          <a:lstStyle/>
          <a:p>
            <a:r>
              <a:rPr lang="en-US"/>
              <a:t>The MOLA laser altimeter produced detailed topographic maps and profiles of Mars, and really revolutionized our </a:t>
            </a:r>
            <a:r>
              <a:rPr lang="en-US">
                <a:hlinkClick r:id="rId3"/>
              </a:rPr>
              <a:t>understanding of Mars</a:t>
            </a:r>
            <a:r>
              <a:rPr lang="en-US"/>
              <a:t>. So much from elevation alone! These maps show the MOLA altitude data coded into colors - blue is low and red/white are high. The basins and volcanos show very clearly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0F5765F1-C668-E84B-AA6D-2573E5BC7AEF}" type="slidenum">
              <a:rPr lang="en-US"/>
              <a:pPr/>
              <a:t>21</a:t>
            </a:fld>
            <a:endParaRPr lang="en-US"/>
          </a:p>
        </p:txBody>
      </p:sp>
      <p:sp>
        <p:nvSpPr>
          <p:cNvPr id="848898" name="Rectangle 2"/>
          <p:cNvSpPr>
            <a:spLocks noGrp="1" noRot="1" noChangeAspect="1" noChangeArrowheads="1" noTextEdit="1"/>
          </p:cNvSpPr>
          <p:nvPr>
            <p:ph type="sldImg"/>
          </p:nvPr>
        </p:nvSpPr>
        <p:spPr>
          <a:ln/>
        </p:spPr>
      </p:sp>
      <p:sp>
        <p:nvSpPr>
          <p:cNvPr id="848899" name="Rectangle 3"/>
          <p:cNvSpPr>
            <a:spLocks noGrp="1" noChangeArrowheads="1"/>
          </p:cNvSpPr>
          <p:nvPr>
            <p:ph type="body" idx="1"/>
          </p:nvPr>
        </p:nvSpPr>
        <p:spPr/>
        <p:txBody>
          <a:bodyPr/>
          <a:lstStyle/>
          <a:p>
            <a:pPr lvl="1"/>
            <a:r>
              <a:rPr lang="en-US"/>
              <a:t> </a:t>
            </a:r>
            <a:br>
              <a:rPr lang="en-US"/>
            </a:br>
            <a:r>
              <a:rPr lang="en-US" sz="1200"/>
              <a:t>The volcanoes of the Tharsis region are highlighted by this color image mosaic obtained on a single martian afternoon by the Mars Orbiter Camera (MOC)onboard the Mars Global Surveyor (MGS) spacecraft. Olympus Mons dominates the upper left corner--it is one of the largest known volcanoes and is nearly 550 km (340 miles) wide. The grayscale image on the right shows the name of each volcano in the scene. </a:t>
            </a:r>
          </a:p>
          <a:p>
            <a:pPr lvl="1"/>
            <a:r>
              <a:rPr lang="en-US" sz="1200"/>
              <a:t>The white or bluish-white features are clouds. Clouds are common over the larger Tharsis volcanoes in mid-afternoon. The four largest volcanoes are more than 15 km (9 mi) high. Viewed from Earth by telescope before any spacecraft had visited the planet, astronomers often described a "W"-shaped white cloud over the Tharsis region. This "W" was actually the result of seeing the combined effects of bright clouds hanging over the Ascraeus, Pavonis, Arsia, and Olympus volcanoes. The clouds result when warm air containing water vapor rises up the slopes of each volcano, cools at the higher altitude, and causes the water vapor to freeze and form a cloud of ice crystals. </a:t>
            </a:r>
          </a:p>
          <a:p>
            <a:pPr lvl="1"/>
            <a:r>
              <a:rPr lang="en-US" sz="1200"/>
              <a:t>Pavonis Mons lies on the martian equator, north is up, and sunlight is illuminating the scene from the left. The picture is a mosaic of red and blue filter images taken on three consecutive orbits. The slightly blurred appearance of the left side of Arsia Mons results from distortion toward the edges of the images used to make the mosaic. To remove the blur, an image obtained on another day would be added to the mosaic--however, this image would not match well because the cloud patterns will have changed by the next day. Mosaics such as the one shown here are used to monitor changes in martian weather and to plan future observations. </a:t>
            </a:r>
            <a:br>
              <a:rPr lang="en-US" sz="1200"/>
            </a:br>
            <a:endParaRPr lang="en-US" sz="1200"/>
          </a:p>
          <a:p>
            <a:r>
              <a:rPr lang="en-US" sz="1200" b="1"/>
              <a:t>Image Credit: </a:t>
            </a:r>
            <a:endParaRPr lang="en-US" sz="1200"/>
          </a:p>
          <a:p>
            <a:pPr lvl="1"/>
            <a:r>
              <a:rPr lang="en-US" sz="1200"/>
              <a:t>NASA/JPL/MSSS </a:t>
            </a:r>
          </a:p>
          <a:p>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3E6CD08-F673-8743-9F46-EBBF122ABB3B}" type="slidenum">
              <a:rPr lang="en-US"/>
              <a:pPr/>
              <a:t>22</a:t>
            </a:fld>
            <a:endParaRPr lang="en-US"/>
          </a:p>
        </p:txBody>
      </p:sp>
      <p:sp>
        <p:nvSpPr>
          <p:cNvPr id="918530" name="Rectangle 2"/>
          <p:cNvSpPr>
            <a:spLocks noGrp="1" noRot="1" noChangeAspect="1" noChangeArrowheads="1" noTextEdit="1"/>
          </p:cNvSpPr>
          <p:nvPr>
            <p:ph type="sldImg"/>
          </p:nvPr>
        </p:nvSpPr>
        <p:spPr>
          <a:ln/>
        </p:spPr>
      </p:sp>
      <p:sp>
        <p:nvSpPr>
          <p:cNvPr id="918531" name="Rectangle 3"/>
          <p:cNvSpPr>
            <a:spLocks noGrp="1" noChangeArrowheads="1"/>
          </p:cNvSpPr>
          <p:nvPr>
            <p:ph type="body" idx="1"/>
          </p:nvPr>
        </p:nvSpPr>
        <p:spPr>
          <a:xfrm>
            <a:off x="685800" y="4343400"/>
            <a:ext cx="5486400" cy="4114800"/>
          </a:xfrm>
        </p:spPr>
        <p:txBody>
          <a:bodyPr/>
          <a:lstStyle/>
          <a:p>
            <a:r>
              <a:rPr lang="en-US" sz="1200" b="1"/>
              <a:t>Sand Dunes in Kaiser Crater</a:t>
            </a:r>
            <a:r>
              <a:rPr lang="en-US" sz="1200"/>
              <a:t> This Mars Global Surveyor (MGS) Mars Orbiter Camera (MOC) high resolution image shows a field of dark sand dunes on the floor of Kaiser Crater in southeastern Noachis Terra. The steepest slopes on each dune, the slip faces, point toward the east, indicating that the strongest winds that blow across the floor of Kaiser move sand in this direction. Wind features of three different scales are visible in this image: the largest (the dunes) are moving across a hard surface (light tone) that is itself partially covered by large ripples. These large ripples appear not to be moving--the dunes are burying some and revealing others. Another type of ripple pattern is seen on the margins of the dunes and where dunes coalesce. They are smaller (both in their height and in their separation) than the large ripples. These are probably coarse sediments that are moving with the dunes. This picture covers an area approximately 3 km (1.9 mi) across and is illuminated from the upper left.</a:t>
            </a:r>
          </a:p>
          <a:p>
            <a:r>
              <a:rPr lang="en-US" sz="1200"/>
              <a:t>Photo Credit: NASA/JPL/Malin Space Science Systems</a:t>
            </a:r>
          </a:p>
          <a:p>
            <a:endParaRPr lang="en-US" sz="1200"/>
          </a:p>
          <a:p>
            <a:r>
              <a:rPr lang="en-US" sz="1200"/>
              <a:t>Wind Streaks: This Mars Global Surveyor (MGS) Mars Orbiter Camera (MOC) picture shows dark wind streaks on a plain east of Olympus Mons in the Tharsis region of Mars. Streaks such as these change from time to time over the course of a martian year, suggesting that they are the result of wind movement of a thin layer of bright dust. In other words, wind is not moving dark material to make the dark streaks, it is removing bright material (thin coatings of dust). This picture is located near 16.3°N, 127.7°W. The image covers an area 3 km (1.9 mi) across and is illuminated by sunlight from the upper left.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049FAC55-876F-E040-8012-059DF7BDDBF0}" type="slidenum">
              <a:rPr lang="en-US"/>
              <a:pPr/>
              <a:t>23</a:t>
            </a:fld>
            <a:endParaRPr lang="en-US"/>
          </a:p>
        </p:txBody>
      </p:sp>
      <p:sp>
        <p:nvSpPr>
          <p:cNvPr id="835586" name="Rectangle 2"/>
          <p:cNvSpPr>
            <a:spLocks noGrp="1" noRot="1" noChangeAspect="1" noChangeArrowheads="1" noTextEdit="1"/>
          </p:cNvSpPr>
          <p:nvPr>
            <p:ph type="sldImg"/>
          </p:nvPr>
        </p:nvSpPr>
        <p:spPr>
          <a:xfrm>
            <a:off x="1144588" y="684213"/>
            <a:ext cx="4570412" cy="3429000"/>
          </a:xfrm>
          <a:ln/>
        </p:spPr>
      </p:sp>
      <p:sp>
        <p:nvSpPr>
          <p:cNvPr id="835587" name="Rectangle 3"/>
          <p:cNvSpPr>
            <a:spLocks noGrp="1" noChangeArrowheads="1"/>
          </p:cNvSpPr>
          <p:nvPr>
            <p:ph type="body" idx="1"/>
          </p:nvPr>
        </p:nvSpPr>
        <p:spPr>
          <a:xfrm>
            <a:off x="685800" y="4343400"/>
            <a:ext cx="5486400" cy="4116388"/>
          </a:xfrm>
        </p:spPr>
        <p:txBody>
          <a:bodyPr/>
          <a:lstStyle/>
          <a:p>
            <a:r>
              <a:rPr lang="en-US" sz="1200"/>
              <a:t>Water ice and dust in cap; winter CO2 layer forms, sublimates in spring</a:t>
            </a:r>
          </a:p>
          <a:p>
            <a:r>
              <a:rPr lang="en-US" sz="1200"/>
              <a:t>Dark band = dune fields</a:t>
            </a:r>
          </a:p>
          <a:p>
            <a:r>
              <a:rPr lang="en-US" sz="1200"/>
              <a:t/>
            </a:r>
            <a:br>
              <a:rPr lang="en-US" sz="1200"/>
            </a:br>
            <a:r>
              <a:rPr lang="en-US" sz="1200"/>
              <a:t>Color Image of Frost at Utopia Planitia on Mars</a:t>
            </a:r>
          </a:p>
          <a:p>
            <a:r>
              <a:rPr lang="en-US" sz="1200"/>
              <a:t> This color image shows a thin layer of water ice frost on the martian surface at Utopia Planitia. It was taken by Viking 2 Lander camera 2 on 18 May 1979, almost exactly one martian year (687 days) after frost first appeared at this spot and was imaged by Viking 2. The layer is thought to be only a couple thousandths of a centimeter thick. It is speculated that dust particles in the atmosphere pick up tiny bits of water. When it gets cold enough for carbon dioxide to solidify, some of it attaches to the dust and ice and it falls to the surface. The view is looking towards the south southeast, the long boulder to the right is roughly one meter across. (Viking 2 Lander, P-21873</a:t>
            </a:r>
          </a:p>
          <a:p>
            <a:endParaRPr lang="en-US" sz="1200"/>
          </a:p>
          <a:p>
            <a:r>
              <a:rPr lang="en-US" sz="1200"/>
              <a:t>South Polar Cap This is the south polar cap of Mars as it appeared to the Mars Global Surveyor (MGS) Mars Orbiter Camera (MOC) on April 17, 2000. In winter and early spring, this entire scene would be covered by frost. In summer, the cap shrinks to its minimum size, as shown here. Even though it is summer, observations made by the Viking orbiters in the 1970s showed that the south polar cap remains cold enough that the polar frost (seen here as white) consists of carbon dioxide. Carbon dioxide freezes at temperatures around -125° C (-193° F). Mid-summer afternoon sunlight illuminates this scene from the upper left from about 11.2° above the horizon. Soon the cap will experience sunsets; by June 2000, this pole will be in autumn, and the area covered by frost will begin to grow. Winter will return to the south polar region in December 2000. The polar cap from left to right is about 420 km (260 mi) across.</a:t>
            </a:r>
          </a:p>
          <a:p>
            <a:r>
              <a:rPr lang="en-US" sz="1200"/>
              <a:t>Photo Credit: NASA/JPL/Malin Space Science Systems </a:t>
            </a:r>
          </a:p>
          <a:p>
            <a:r>
              <a:rPr lang="en-US" sz="1200" b="1"/>
              <a:t>Original Caption Released with Image: </a:t>
            </a:r>
            <a:endParaRPr lang="en-US" sz="1200"/>
          </a:p>
          <a:p>
            <a:pPr lvl="1"/>
            <a:r>
              <a:rPr lang="en-US" sz="1200"/>
              <a:t>The north polar cap is visible in this projection at the top of the image, the great equatorial canyon system (Valles Marineris) below center, and four huge Tharsis volcanoes (and several smaller ones) at left. Also note heavy impact cratering of the highlands (bottom and right portions of this mosaic) and the younger, less heavily cratered terrains elsewhere. </a:t>
            </a:r>
          </a:p>
          <a:p>
            <a:r>
              <a:rPr lang="en-US" sz="1200"/>
              <a:t>North polar cap is probably water-ice</a:t>
            </a:r>
          </a:p>
          <a:p>
            <a:r>
              <a:rPr lang="en-US" sz="1200"/>
              <a:t>South polar cap is primarily frozen carbon dioxide</a:t>
            </a:r>
          </a:p>
          <a:p>
            <a:pPr lvl="1"/>
            <a:endParaRPr lang="en-US" sz="1200"/>
          </a:p>
          <a:p>
            <a:endParaRPr lang="en-US" sz="1200"/>
          </a:p>
          <a:p>
            <a:endParaRPr lang="en-US"/>
          </a:p>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DE26DD6F-AD30-7241-98AE-A8330707A70E}" type="slidenum">
              <a:rPr lang="en-US"/>
              <a:pPr/>
              <a:t>27</a:t>
            </a:fld>
            <a:endParaRPr lang="en-US"/>
          </a:p>
        </p:txBody>
      </p:sp>
      <p:sp>
        <p:nvSpPr>
          <p:cNvPr id="351234" name="Rectangle 2"/>
          <p:cNvSpPr>
            <a:spLocks noGrp="1" noRot="1" noChangeAspect="1" noChangeArrowheads="1" noTextEdit="1"/>
          </p:cNvSpPr>
          <p:nvPr>
            <p:ph type="sldImg"/>
          </p:nvPr>
        </p:nvSpPr>
        <p:spPr>
          <a:ln/>
        </p:spPr>
      </p:sp>
      <p:sp>
        <p:nvSpPr>
          <p:cNvPr id="351235" name="Rectangle 3"/>
          <p:cNvSpPr>
            <a:spLocks noGrp="1" noChangeArrowheads="1"/>
          </p:cNvSpPr>
          <p:nvPr>
            <p:ph type="body" idx="1"/>
          </p:nvPr>
        </p:nvSpPr>
        <p:spPr/>
        <p:txBody>
          <a:bodyPr/>
          <a:lstStyle/>
          <a:p>
            <a:r>
              <a:rPr lang="en-US" b="1"/>
              <a:t>Ida</a:t>
            </a:r>
            <a:r>
              <a:rPr lang="en-US"/>
              <a:t> </a:t>
            </a:r>
            <a:br>
              <a:rPr lang="en-US"/>
            </a:br>
            <a:r>
              <a:rPr lang="en-US"/>
              <a:t>This view of the asteroid 243 Ida was acquired by the Galileo spacecraft at ranges of 3,057 to 3,821 kilometers (1,900 to 2,375 miles) on August 28, 1993, about 3.5 minutes before the spacecraft made its close approach to the asteroid. This view shows numerous craters, including many degraded craters larger than any seen on Gaspra. The south pole is believed to be in the dark side near the middle of the asteroid. </a:t>
            </a:r>
            <a:r>
              <a:rPr lang="en-US" i="1"/>
              <a:t>(Courtesy NASA/JPL)</a:t>
            </a:r>
            <a:r>
              <a:rPr lang="en-US"/>
              <a:t> </a:t>
            </a:r>
          </a:p>
          <a:p>
            <a:r>
              <a:rPr lang="en-US"/>
              <a:t>More information on asteroids at: http://nssdc.gsfc.nasa.gov/planetary/text/asteroids.txt</a:t>
            </a:r>
          </a:p>
          <a:p>
            <a:r>
              <a:rPr lang="en-US"/>
              <a:t>And at http://www.nineplanets.org/asteroids.html</a:t>
            </a:r>
          </a:p>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8B541F02-48F4-D94F-B0F2-7286FBD0456D}" type="slidenum">
              <a:rPr lang="en-US"/>
              <a:pPr/>
              <a:t>5</a:t>
            </a:fld>
            <a:endParaRPr lang="en-US"/>
          </a:p>
        </p:txBody>
      </p:sp>
      <p:sp>
        <p:nvSpPr>
          <p:cNvPr id="66969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696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eaLnBrk="1" hangingPunct="1">
              <a:spcBef>
                <a:spcPct val="0"/>
              </a:spcBef>
            </a:pPr>
            <a:r>
              <a:rPr lang="en-US" sz="2000">
                <a:latin typeface="Arial" charset="0"/>
              </a:rPr>
              <a:t>Information about Mercury at </a:t>
            </a:r>
            <a:r>
              <a:rPr lang="en-US"/>
              <a:t>http://www.nineplanets.org/mercury.html</a:t>
            </a:r>
          </a:p>
          <a:p>
            <a:pPr eaLnBrk="1" hangingPunct="1">
              <a:spcBef>
                <a:spcPct val="0"/>
              </a:spcBef>
            </a:pPr>
            <a:r>
              <a:rPr lang="en-US"/>
              <a:t>And at http://solarviews.com/eng/mercury.htm</a:t>
            </a:r>
          </a:p>
          <a:p>
            <a:pPr eaLnBrk="1" hangingPunct="1">
              <a:spcBef>
                <a:spcPct val="0"/>
              </a:spcBef>
            </a:pPr>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CBCBDE0-444F-D345-9711-5A3703209B88}" type="slidenum">
              <a:rPr lang="en-US"/>
              <a:pPr/>
              <a:t>28</a:t>
            </a:fld>
            <a:endParaRPr lang="en-US"/>
          </a:p>
        </p:txBody>
      </p:sp>
      <p:sp>
        <p:nvSpPr>
          <p:cNvPr id="352258" name="Rectangle 2"/>
          <p:cNvSpPr>
            <a:spLocks noGrp="1" noRot="1" noChangeAspect="1" noChangeArrowheads="1" noTextEdit="1"/>
          </p:cNvSpPr>
          <p:nvPr>
            <p:ph type="sldImg"/>
          </p:nvPr>
        </p:nvSpPr>
        <p:spPr>
          <a:ln/>
        </p:spPr>
      </p:sp>
      <p:sp>
        <p:nvSpPr>
          <p:cNvPr id="352259" name="Rectangle 3"/>
          <p:cNvSpPr>
            <a:spLocks noGrp="1" noChangeArrowheads="1"/>
          </p:cNvSpPr>
          <p:nvPr>
            <p:ph type="body" idx="1"/>
          </p:nvPr>
        </p:nvSpPr>
        <p:spPr/>
        <p:txBody>
          <a:bodyPr/>
          <a:lstStyle/>
          <a:p>
            <a:pPr marL="266700" indent="-266700"/>
            <a:r>
              <a:rPr lang="en-US"/>
              <a:t>Image from http://hubblesite.org/newscenter/archive/releases/1995/26/image/b/format/web/ </a:t>
            </a:r>
          </a:p>
          <a:p>
            <a:pPr marL="266700" indent="-266700"/>
            <a:endParaRPr lang="en-US"/>
          </a:p>
          <a:p>
            <a:pPr marL="266700" indent="-266700"/>
            <a:r>
              <a:rPr lang="en-US"/>
              <a:t>Information from The Nine Planets: http://www.nineplanets.org/kboc.html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5E779A67-4EE7-EB48-A1B0-9E27D2685D01}" type="slidenum">
              <a:rPr lang="en-US"/>
              <a:pPr/>
              <a:t>29</a:t>
            </a:fld>
            <a:endParaRPr lang="en-US"/>
          </a:p>
        </p:txBody>
      </p:sp>
      <p:sp>
        <p:nvSpPr>
          <p:cNvPr id="353282" name="Rectangle 2"/>
          <p:cNvSpPr>
            <a:spLocks noGrp="1" noRot="1" noChangeAspect="1" noChangeArrowheads="1" noTextEdit="1"/>
          </p:cNvSpPr>
          <p:nvPr>
            <p:ph type="sldImg"/>
          </p:nvPr>
        </p:nvSpPr>
        <p:spPr>
          <a:ln/>
        </p:spPr>
      </p:sp>
      <p:sp>
        <p:nvSpPr>
          <p:cNvPr id="353283" name="Rectangle 3"/>
          <p:cNvSpPr>
            <a:spLocks noGrp="1" noChangeArrowheads="1"/>
          </p:cNvSpPr>
          <p:nvPr>
            <p:ph type="body" idx="1"/>
          </p:nvPr>
        </p:nvSpPr>
        <p:spPr/>
        <p:txBody>
          <a:bodyPr/>
          <a:lstStyle/>
          <a:p>
            <a:r>
              <a:rPr lang="en-US"/>
              <a:t>http://www.spitzer.caltech.edu/Media/releases/ssc2004-05/ssc2004-05b.shtml</a:t>
            </a:r>
          </a:p>
          <a:p>
            <a:r>
              <a:rPr lang="en-US"/>
              <a:t>Information on Sedna at http://www.nineplanets.org/sedna.html</a:t>
            </a:r>
          </a:p>
          <a:p>
            <a:r>
              <a:rPr lang="en-US"/>
              <a:t>This object is the most distant body known that orbits our </a:t>
            </a:r>
            <a:r>
              <a:rPr lang="en-US">
                <a:hlinkClick r:id="rId3"/>
              </a:rPr>
              <a:t>Sun</a:t>
            </a:r>
            <a:r>
              <a:rPr lang="en-US"/>
              <a:t>. It is at present over 90 AUs away, 3 times as far as </a:t>
            </a:r>
            <a:r>
              <a:rPr lang="en-US">
                <a:hlinkClick r:id="rId4"/>
              </a:rPr>
              <a:t>Pluto</a:t>
            </a:r>
            <a:r>
              <a:rPr lang="en-US"/>
              <a:t>. </a:t>
            </a:r>
          </a:p>
          <a:p>
            <a:r>
              <a:rPr lang="en-US"/>
              <a:t>  Sedna is about 1800 km in diameter, slightly smaller than </a:t>
            </a:r>
            <a:r>
              <a:rPr lang="en-US">
                <a:hlinkClick r:id="rId4"/>
              </a:rPr>
              <a:t>Pluto</a:t>
            </a:r>
            <a:r>
              <a:rPr lang="en-US"/>
              <a:t>. </a:t>
            </a:r>
          </a:p>
          <a:p>
            <a:endParaRPr lang="en-US"/>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25D24D2-FB6F-5C43-A686-B1953F1034FB}" type="slidenum">
              <a:rPr lang="en-US"/>
              <a:pPr/>
              <a:t>6</a:t>
            </a:fld>
            <a:endParaRPr lang="en-US"/>
          </a:p>
        </p:txBody>
      </p:sp>
      <p:sp>
        <p:nvSpPr>
          <p:cNvPr id="6717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717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b="1"/>
              <a:t>Original Caption Released with Image: </a:t>
            </a:r>
            <a:endParaRPr lang="en-US"/>
          </a:p>
          <a:p>
            <a:pPr lvl="1"/>
            <a:r>
              <a:rPr lang="en-US"/>
              <a:t>Antoniadi Ridge, over 450 kilometers long, runs along the right side of this image. The ridge transects a large crater (80-km in diameter) and in turn appears to be interrupted by an irregular rimless depression on the floor of the crater. This ridge also crosses smooth plains to the north and intercrater plains to the south of the large crater. This image (FDS 27325) was acquired during the spacecraft's first encounter with Mercury. </a:t>
            </a:r>
          </a:p>
          <a:p>
            <a:pPr lvl="1"/>
            <a:r>
              <a:rPr lang="en-US"/>
              <a:t>The Mariner 10 mission, managed by the Jet Propulsion Laboratory for NASA's Office of Space Science, explored Venus in February 1974 on the way to three encounters with Mercury-in March and September 1974 and in March 1975. The spacecraft took more than 7,000 photos of Mercury, Venus, the Earth and the Moon. </a:t>
            </a:r>
          </a:p>
          <a:p>
            <a:pPr lvl="1"/>
            <a:r>
              <a:rPr lang="en-US"/>
              <a:t>Image Credit: NASA/JPL/Northwestern University </a:t>
            </a:r>
            <a:br>
              <a:rPr lang="en-US"/>
            </a:br>
            <a:endParaRPr lang="en-US"/>
          </a:p>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7C0C7DC2-C771-E048-B639-5691C11E1DA9}" type="slidenum">
              <a:rPr lang="en-US"/>
              <a:pPr/>
              <a:t>7</a:t>
            </a:fld>
            <a:endParaRPr lang="en-US"/>
          </a:p>
        </p:txBody>
      </p:sp>
      <p:sp>
        <p:nvSpPr>
          <p:cNvPr id="1085442" name="Rectangle 2"/>
          <p:cNvSpPr>
            <a:spLocks noGrp="1" noRot="1" noChangeAspect="1" noChangeArrowheads="1" noTextEdit="1"/>
          </p:cNvSpPr>
          <p:nvPr>
            <p:ph type="sldImg"/>
          </p:nvPr>
        </p:nvSpPr>
        <p:spPr>
          <a:ln/>
        </p:spPr>
      </p:sp>
      <p:sp>
        <p:nvSpPr>
          <p:cNvPr id="1085443" name="Rectangle 3"/>
          <p:cNvSpPr>
            <a:spLocks noGrp="1" noChangeArrowheads="1"/>
          </p:cNvSpPr>
          <p:nvPr>
            <p:ph type="body" idx="1"/>
          </p:nvPr>
        </p:nvSpPr>
        <p:spPr/>
        <p:txBody>
          <a:bodyPr/>
          <a:lstStyle/>
          <a:p>
            <a:r>
              <a:rPr lang="en-US"/>
              <a:t>Thrust faults:</a:t>
            </a:r>
          </a:p>
          <a:p>
            <a:r>
              <a:rPr lang="en-US"/>
              <a:t>The radius of Mercury decreased by 0.6 - 1.2 miles after the solidification and impact cratering of the surface. This was probably due to the cooling of the planet.</a:t>
            </a:r>
          </a:p>
          <a:p>
            <a:endParaRPr lang="en-US"/>
          </a:p>
          <a:p>
            <a:r>
              <a:rPr lang="en-US" b="1"/>
              <a:t>Original Caption Released with Image: </a:t>
            </a:r>
            <a:endParaRPr lang="en-US"/>
          </a:p>
          <a:p>
            <a:pPr lvl="1"/>
            <a:r>
              <a:rPr lang="en-US"/>
              <a:t>Intercrater plains and heavily cratered terrain typical of much of Mercury outside the area affected by the formation of the Caloris basin are shown in this image (FDS 27488) taken during the spacecraft's first encounter with Mercury. Abundant shallow elongate craters and crater chains are present on the intercrater plains. Large tract of intercrater plains centered at 3 degrees N, 20 degrees W. Prominent scarp Santa Maria Rupes cuts both intercrater plains and old craters. North is to the top of this image which is 200 kilometers across. The Mariner 10 mission, managed by the Jet Propulsion Laboratory for NASA's Office of Space Science, explored Venus in February 1974 on the way to three encounters with Mercury-in March and September 1974 and in March 1975. The spacecraft took more than 7,000 photos of Mercury, Venus, the Earth and the Moon. </a:t>
            </a:r>
          </a:p>
          <a:p>
            <a:pPr lvl="1"/>
            <a:r>
              <a:rPr lang="en-US"/>
              <a:t>Image Credit: NASA/JPL/Northwestern University </a:t>
            </a:r>
            <a:br>
              <a:rPr lang="en-US"/>
            </a:br>
            <a:endParaRPr lang="en-US"/>
          </a:p>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EFFC682-FB50-8642-9379-90EDCB96C088}" type="slidenum">
              <a:rPr lang="en-US"/>
              <a:pPr/>
              <a:t>8</a:t>
            </a:fld>
            <a:endParaRPr lang="en-US"/>
          </a:p>
        </p:txBody>
      </p:sp>
      <p:sp>
        <p:nvSpPr>
          <p:cNvPr id="620546"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20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a:t>Why so much iron? 1) heaviest stuff closest to sun – hot and refractory materials collected here; or 2) impact – blew off outer lighter layer of mantle.</a:t>
            </a:r>
          </a:p>
          <a:p>
            <a:endParaRPr lang="en-US"/>
          </a:p>
          <a:p>
            <a:r>
              <a:rPr lang="en-US" b="1">
                <a:solidFill>
                  <a:srgbClr val="000000"/>
                </a:solidFill>
                <a:latin typeface="Arial" charset="0"/>
                <a:ea typeface="Times New Roman" charset="0"/>
                <a:cs typeface="Times New Roman" charset="0"/>
              </a:rPr>
              <a:t>Mercury Cools</a:t>
            </a:r>
            <a:endParaRPr lang="en-US" b="1">
              <a:latin typeface="Arial" charset="0"/>
              <a:ea typeface="Times New Roman" charset="0"/>
              <a:cs typeface="Times New Roman" charset="0"/>
            </a:endParaRPr>
          </a:p>
          <a:p>
            <a:r>
              <a:rPr lang="en-US">
                <a:solidFill>
                  <a:srgbClr val="000000"/>
                </a:solidFill>
                <a:latin typeface="Arial" charset="0"/>
                <a:ea typeface="Times New Roman" charset="0"/>
                <a:cs typeface="Times New Roman" charset="0"/>
              </a:rPr>
              <a:t>As Mercury cooled it contracted. Its cold outer crust broke and slivers of crust thrust over each other, forming </a:t>
            </a:r>
            <a:r>
              <a:rPr lang="en-US">
                <a:solidFill>
                  <a:srgbClr val="FF00FF"/>
                </a:solidFill>
                <a:latin typeface="Arial" charset="0"/>
                <a:ea typeface="Times New Roman" charset="0"/>
                <a:cs typeface="Times New Roman" charset="0"/>
              </a:rPr>
              <a:t>rough-edged ridges. </a:t>
            </a:r>
            <a:r>
              <a:rPr lang="en-US">
                <a:solidFill>
                  <a:srgbClr val="000000"/>
                </a:solidFill>
                <a:latin typeface="Arial" charset="0"/>
                <a:ea typeface="Times New Roman" charset="0"/>
                <a:cs typeface="Times New Roman" charset="0"/>
              </a:rPr>
              <a:t>Mercury's surface has been geologically</a:t>
            </a:r>
            <a:r>
              <a:rPr lang="en-US">
                <a:solidFill>
                  <a:srgbClr val="FF00FF"/>
                </a:solidFill>
                <a:latin typeface="Arial" charset="0"/>
                <a:ea typeface="Times New Roman" charset="0"/>
                <a:cs typeface="Times New Roman" charset="0"/>
              </a:rPr>
              <a:t> </a:t>
            </a:r>
            <a:r>
              <a:rPr lang="en-US">
                <a:solidFill>
                  <a:srgbClr val="000000"/>
                </a:solidFill>
                <a:latin typeface="Arial" charset="0"/>
                <a:ea typeface="Times New Roman" charset="0"/>
                <a:cs typeface="Times New Roman" charset="0"/>
              </a:rPr>
              <a:t>inactive</a:t>
            </a:r>
            <a:r>
              <a:rPr lang="en-US">
                <a:solidFill>
                  <a:srgbClr val="FF00FF"/>
                </a:solidFill>
                <a:latin typeface="Arial" charset="0"/>
                <a:ea typeface="Times New Roman" charset="0"/>
                <a:cs typeface="Times New Roman" charset="0"/>
              </a:rPr>
              <a:t> for about the last 3.7  billion years</a:t>
            </a:r>
            <a:r>
              <a:rPr lang="en-US">
                <a:solidFill>
                  <a:srgbClr val="000000"/>
                </a:solidFill>
                <a:latin typeface="Arial" charset="0"/>
                <a:ea typeface="Times New Roman" charset="0"/>
                <a:cs typeface="Times New Roman" charset="0"/>
              </a:rPr>
              <a:t>, other than occasional impacts.</a:t>
            </a:r>
            <a:r>
              <a:rPr lang="en-US" b="1">
                <a:latin typeface="Arial" charset="0"/>
                <a:ea typeface="Times New Roman" charset="0"/>
                <a:cs typeface="Times New Roman" charset="0"/>
              </a:rPr>
              <a:t> </a:t>
            </a:r>
            <a:endParaRPr lang="en-US">
              <a:solidFill>
                <a:srgbClr val="FF00FF"/>
              </a:solidFill>
              <a:latin typeface="Arial" charset="0"/>
              <a:ea typeface="Arial" charset="0"/>
              <a:cs typeface="Arial" charset="0"/>
            </a:endParaRPr>
          </a:p>
          <a:p>
            <a:r>
              <a:rPr lang="en-US" b="1"/>
              <a:t>Mercury</a:t>
            </a:r>
            <a:r>
              <a:rPr lang="en-US"/>
              <a:t/>
            </a:r>
            <a:br>
              <a:rPr lang="en-US"/>
            </a:br>
            <a:r>
              <a:rPr lang="en-US"/>
              <a:t>Mercury has an average density of 5430 kilograms per cubic meter, which is second only to Earth among all the planets. It is estimated that the planet Mercury, like Earth, has a ferrous core with a size equivalent to two-thirds to three-fourths that of the planet's overall radius. The core is believed to be composed of an iron-nickel alloy covered by a mantle and surface crust.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4D99B568-3E2D-F94A-91ED-3EF539DE7EC1}" type="slidenum">
              <a:rPr lang="en-US"/>
              <a:pPr/>
              <a:t>10</a:t>
            </a:fld>
            <a:endParaRPr lang="en-US"/>
          </a:p>
        </p:txBody>
      </p:sp>
      <p:sp>
        <p:nvSpPr>
          <p:cNvPr id="67481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7481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lvl="1"/>
            <a:r>
              <a:rPr lang="en-US"/>
              <a:t>P-42383 MGN-114 </a:t>
            </a:r>
            <a:br>
              <a:rPr lang="en-US"/>
            </a:br>
            <a:r>
              <a:rPr lang="en-US"/>
              <a:t>May 26, 1993 </a:t>
            </a:r>
          </a:p>
          <a:p>
            <a:pPr lvl="1"/>
            <a:r>
              <a:rPr lang="en-US"/>
              <a:t>This global view of the surface of Venus is centered at 90 degrees east longitude. Magellan synthetic aperture radar mosaics from the three eight-month cycles of Magellan radar mapping are mapped onto a computer-simulated globe to create this image. Magellan obtained coverage of 98 percent of the surface of Venus. Remaining gaps are filled with data from previous Venus missions -- the Venera 15 and 16 radar and Pioneer-Venus Orbiter altimetry -- and data from Earth-based radar observations from the Arecibo radio telescope. Simulated color is used to enhance small-scale structures. The simulated hues are based on color images obtained by the Venera 13 and 14 landing craft. The bright feature near the center of the image is Ovda Regio, a mountainous region in the western portion of the great Aphrodite equatorial highland. The dark areas scattered across the Venusian plains consist of extremely smooth deposits associated with large meteorite impacts. The image was produced by the Solar System Visualization Project and the Magellan Science team at the Jet Propulsion Laboratory Multimission Image Processing Laboratory. The Magellan mission is managed by JPL for NASA's Office of Space Science. </a:t>
            </a:r>
            <a:endParaRPr lang="en-US" sz="1200">
              <a:latin typeface="Arial" charset="0"/>
            </a:endParaRPr>
          </a:p>
          <a:p>
            <a:pPr eaLnBrk="1" hangingPunct="1">
              <a:spcBef>
                <a:spcPct val="0"/>
              </a:spcBef>
            </a:pPr>
            <a:r>
              <a:rPr lang="en-US" sz="1200">
                <a:latin typeface="Arial" charset="0"/>
              </a:rPr>
              <a:t>Lots of information about Venus at </a:t>
            </a:r>
            <a:r>
              <a:rPr lang="en-US" sz="1200"/>
              <a:t>http://www.nineplanets.org/venus.html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6F6754E8-2C13-D64D-A045-882AAD010EFE}" type="slidenum">
              <a:rPr lang="en-US"/>
              <a:pPr/>
              <a:t>11</a:t>
            </a:fld>
            <a:endParaRPr lang="en-US"/>
          </a:p>
        </p:txBody>
      </p:sp>
      <p:sp>
        <p:nvSpPr>
          <p:cNvPr id="1104898" name="Rectangle 2"/>
          <p:cNvSpPr>
            <a:spLocks noGrp="1" noRot="1" noChangeAspect="1" noChangeArrowheads="1" noTextEdit="1"/>
          </p:cNvSpPr>
          <p:nvPr>
            <p:ph type="sldImg"/>
          </p:nvPr>
        </p:nvSpPr>
        <p:spPr>
          <a:ln/>
        </p:spPr>
      </p:sp>
      <p:sp>
        <p:nvSpPr>
          <p:cNvPr id="1104899" name="Rectangle 3"/>
          <p:cNvSpPr>
            <a:spLocks noGrp="1" noChangeArrowheads="1"/>
          </p:cNvSpPr>
          <p:nvPr>
            <p:ph type="body" idx="1"/>
          </p:nvPr>
        </p:nvSpPr>
        <p:spPr/>
        <p:txBody>
          <a:bodyPr/>
          <a:lstStyle/>
          <a:p>
            <a:r>
              <a:rPr lang="en-US" sz="1200"/>
              <a:t>Venus was visited by </a:t>
            </a:r>
            <a:r>
              <a:rPr lang="en-US" sz="1200">
                <a:hlinkClick r:id="rId3"/>
              </a:rPr>
              <a:t>Mariner 2</a:t>
            </a:r>
            <a:r>
              <a:rPr lang="en-US" sz="1200"/>
              <a:t> in 1962. It has been visited by many others (more than 20 in all so far), including </a:t>
            </a:r>
            <a:r>
              <a:rPr lang="en-US" sz="1200">
                <a:hlinkClick r:id="rId4"/>
              </a:rPr>
              <a:t>Pioneer Venus</a:t>
            </a:r>
            <a:r>
              <a:rPr lang="en-US" sz="1200"/>
              <a:t> and the Soviet </a:t>
            </a:r>
            <a:r>
              <a:rPr lang="en-US" sz="1200">
                <a:hlinkClick r:id="rId5"/>
              </a:rPr>
              <a:t>Venera 7</a:t>
            </a:r>
            <a:r>
              <a:rPr lang="en-US" sz="1200"/>
              <a:t> the first spacecraft to land on another planet, and </a:t>
            </a:r>
            <a:r>
              <a:rPr lang="en-US" sz="1200">
                <a:hlinkClick r:id="rId6"/>
              </a:rPr>
              <a:t>Venera 9</a:t>
            </a:r>
            <a:r>
              <a:rPr lang="en-US" sz="1200"/>
              <a:t> which returned the first photographs of the surface. </a:t>
            </a:r>
          </a:p>
          <a:p>
            <a:endParaRPr lang="en-US" sz="1200"/>
          </a:p>
          <a:p>
            <a:r>
              <a:rPr lang="en-US" sz="1200"/>
              <a:t>The first orbiter, the US spacecraft </a:t>
            </a:r>
            <a:r>
              <a:rPr lang="en-US" sz="1200">
                <a:hlinkClick r:id="rId7"/>
              </a:rPr>
              <a:t>Magellan</a:t>
            </a:r>
            <a:r>
              <a:rPr lang="en-US" sz="1200"/>
              <a:t> </a:t>
            </a:r>
            <a:r>
              <a:rPr lang="en-US" sz="1200">
                <a:hlinkClick r:id="rId8"/>
              </a:rPr>
              <a:t> </a:t>
            </a:r>
            <a:r>
              <a:rPr lang="en-US" sz="1200"/>
              <a:t> Magellan radar map (false color) produced detailed maps of Venus' surface using radar. http://www2.jpl.nasa.gov/magellan/</a:t>
            </a:r>
          </a:p>
          <a:p>
            <a:endParaRPr lang="en-US" sz="1200"/>
          </a:p>
          <a:p>
            <a:r>
              <a:rPr lang="en-US" sz="1200"/>
              <a:t> ESA's </a:t>
            </a:r>
            <a:r>
              <a:rPr lang="en-US" sz="1200">
                <a:hlinkClick r:id="rId9"/>
              </a:rPr>
              <a:t>Venus Express</a:t>
            </a:r>
            <a:r>
              <a:rPr lang="en-US" sz="1200"/>
              <a:t> is now in orbit with a large variety of instruments.  http://www.esa.int/SPECIALS/Venus_Express/SEMBD3808BE_0.html</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A03082A7-FE20-574F-9884-523A7A1A4E77}" type="slidenum">
              <a:rPr lang="en-US"/>
              <a:pPr/>
              <a:t>12</a:t>
            </a:fld>
            <a:endParaRPr lang="en-US"/>
          </a:p>
        </p:txBody>
      </p:sp>
      <p:sp>
        <p:nvSpPr>
          <p:cNvPr id="629762"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29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r>
              <a:rPr lang="en-US" sz="1200" b="1"/>
              <a:t>Original Caption Released with Image: </a:t>
            </a:r>
            <a:endParaRPr lang="en-US" sz="1200"/>
          </a:p>
          <a:p>
            <a:pPr lvl="1"/>
            <a:r>
              <a:rPr lang="en-US" sz="1200"/>
              <a:t>This false-color image shows the volcano Sapas Mons, which is located in the broad equatorial rise called Atla Regio (8 degrees north latitude and 188 degrees east longitude). The area shown is approximately 650 kilometers (404 miles) on a side. Sapas Mons measures about 400 kilometers (248 miles) across and 1.5 kilometers (0.9 mile) high. Its flanks show numerous overlapping lava flows. The dark flows on the lower right are thought to be smoother than the brighter ones near the central part of the volcano. Many of the flows appear to have been erupted along the flanks of the volcano rather than from the summit. This type of flank eruption is common on large volcanoes on Earth, such as the Hawaiian volcanoes. The summit area has two flat-topped mesas, whose smooth tops give a relatively dark appearance in the radar image. Also seen near the summit are groups of pits, some as large as one kilometer (0.6 mile) across. These are thought to have formed when underground chambers of magma were drained through other subsurface tubes and lead to a collapse at the surface. A 20 kilometer-diameter (12-mile diameter) impact crater northeast of the volcano is partially buried by the lava flows. Little was known about Atla Regio prior to Magellan. The new data, acquired in February 1991, show the region to be composed of at least five large volcanoes such as Sapas Mons, which are commonly linked by complex systems of fractures or rift zones. If comparable to similar features on Earth, Atla Regio probably formed when large volumes of molten rock upwelled from areas within the interior of Venus known as'hot spots.' Magellan is a NASA spacecraft mission to map the surface of Venus with imaging radar. The basic scientific instrument is a synthetic aperture radar, or SAR, which can look through the thick clouds perpetually shielding the surface of Venus. Magellan is in orbit around Venus which completes one turn around its axis in 243 Earth days. That period of time, one Venus day, is the length of a Magellan mapping cycle. The spacecraft completed its first mapping cycle and primary mission on May 15, 1991, and immediately began its second cycle. During the first cycle, Magellan mapped more than 80 percent of the planet's surface and the current and subsequent cycles of equal duration will provide complete mapping of Venus. Magellan was launched May 4, 1989, aboard the space shuttle Atlantis and went into orbit around Venus August 10, 1990. </a:t>
            </a:r>
            <a:br>
              <a:rPr lang="en-US" sz="1200"/>
            </a:br>
            <a:endParaRPr lang="en-US" sz="1200"/>
          </a:p>
          <a:p>
            <a:r>
              <a:rPr lang="en-US" sz="1200" b="1"/>
              <a:t>Image Note: </a:t>
            </a:r>
            <a:endParaRPr lang="en-US" sz="1200"/>
          </a:p>
          <a:p>
            <a:pPr lvl="1"/>
            <a:r>
              <a:rPr lang="en-US" sz="1200"/>
              <a:t>C1-MIDR 09N188 </a:t>
            </a:r>
          </a:p>
          <a:p>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C714F78-EC0D-C342-8E09-C85014AC1796}" type="slidenum">
              <a:rPr lang="en-US"/>
              <a:pPr/>
              <a:t>14</a:t>
            </a:fld>
            <a:endParaRPr lang="en-US"/>
          </a:p>
        </p:txBody>
      </p:sp>
      <p:sp>
        <p:nvSpPr>
          <p:cNvPr id="633858"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63385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pPr algn="ctr"/>
            <a:r>
              <a:rPr lang="en-US" sz="1200" b="1"/>
              <a:t>Pancake Domes </a:t>
            </a:r>
            <a:endParaRPr lang="en-US" sz="1200"/>
          </a:p>
          <a:p>
            <a:r>
              <a:rPr lang="en-US" sz="1200"/>
              <a:t>This image shows a collection of volcanic features given the colorful nickname “pancake domes.” The steep sides of these features and their apparent emplacement in a single episode of volcanism has led to models of formation that seem to require a highly viscous, perhaps silicic, magma. These particular domes are located just southeast of Alpha Regio at 30°S, 12°E and can be seen in the slide of that region.</a:t>
            </a:r>
          </a:p>
          <a:p>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it-IT"/>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Click to edit Master subtitle style</a:t>
            </a:r>
            <a:endParaRPr lang="it-IT"/>
          </a:p>
        </p:txBody>
      </p:sp>
      <p:sp>
        <p:nvSpPr>
          <p:cNvPr id="4" name="Date Placeholder 3"/>
          <p:cNvSpPr>
            <a:spLocks noGrp="1"/>
          </p:cNvSpPr>
          <p:nvPr>
            <p:ph type="dt" sz="half" idx="10"/>
          </p:nvPr>
        </p:nvSpPr>
        <p:spPr/>
        <p:txBody>
          <a:bodyPr/>
          <a:lstStyle/>
          <a:p>
            <a:fld id="{19738B21-4094-864C-BADA-36FF1AF0B77B}" type="datetimeFigureOut">
              <a:rPr lang="it-IT" smtClean="0"/>
              <a:pPr/>
              <a:t>5/9/11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2A9D129-7BEF-3C4A-B9AC-5491A0F8FB38}" type="slidenum">
              <a:rPr lang="it-IT" smtClean="0"/>
              <a:pPr/>
              <a:t>‹#›</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Date Placeholder 3"/>
          <p:cNvSpPr>
            <a:spLocks noGrp="1"/>
          </p:cNvSpPr>
          <p:nvPr>
            <p:ph type="dt" sz="half" idx="10"/>
          </p:nvPr>
        </p:nvSpPr>
        <p:spPr/>
        <p:txBody>
          <a:bodyPr/>
          <a:lstStyle/>
          <a:p>
            <a:fld id="{19738B21-4094-864C-BADA-36FF1AF0B77B}" type="datetimeFigureOut">
              <a:rPr lang="it-IT" smtClean="0"/>
              <a:pPr/>
              <a:t>5/9/11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2A9D129-7BEF-3C4A-B9AC-5491A0F8FB38}" type="slidenum">
              <a:rPr lang="it-IT" smtClean="0"/>
              <a:pPr/>
              <a:t>‹#›</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it-IT"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Date Placeholder 3"/>
          <p:cNvSpPr>
            <a:spLocks noGrp="1"/>
          </p:cNvSpPr>
          <p:nvPr>
            <p:ph type="dt" sz="half" idx="10"/>
          </p:nvPr>
        </p:nvSpPr>
        <p:spPr/>
        <p:txBody>
          <a:bodyPr/>
          <a:lstStyle/>
          <a:p>
            <a:fld id="{19738B21-4094-864C-BADA-36FF1AF0B77B}" type="datetimeFigureOut">
              <a:rPr lang="it-IT" smtClean="0"/>
              <a:pPr/>
              <a:t>5/9/11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2A9D129-7BEF-3C4A-B9AC-5491A0F8FB38}" type="slidenum">
              <a:rPr lang="it-IT" smtClean="0"/>
              <a:pPr/>
              <a:t>‹#›</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152400"/>
            <a:ext cx="7772400" cy="5943600"/>
          </a:xfrm>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3" name="Date Placeholder 2"/>
          <p:cNvSpPr>
            <a:spLocks noGrp="1"/>
          </p:cNvSpPr>
          <p:nvPr>
            <p:ph type="dt" sz="half" idx="10"/>
          </p:nvPr>
        </p:nvSpPr>
        <p:spPr>
          <a:xfrm>
            <a:off x="63246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0" y="6553200"/>
            <a:ext cx="1905000" cy="304800"/>
          </a:xfrm>
        </p:spPr>
        <p:txBody>
          <a:bodyPr/>
          <a:lstStyle>
            <a:lvl1pPr>
              <a:defRPr smtClean="0"/>
            </a:lvl1pPr>
          </a:lstStyle>
          <a:p>
            <a:fld id="{C348EE64-0C76-944E-A7AF-3C29B69892F6}"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Date Placeholder 3"/>
          <p:cNvSpPr>
            <a:spLocks noGrp="1"/>
          </p:cNvSpPr>
          <p:nvPr>
            <p:ph type="dt" sz="half" idx="10"/>
          </p:nvPr>
        </p:nvSpPr>
        <p:spPr/>
        <p:txBody>
          <a:bodyPr/>
          <a:lstStyle/>
          <a:p>
            <a:fld id="{19738B21-4094-864C-BADA-36FF1AF0B77B}" type="datetimeFigureOut">
              <a:rPr lang="it-IT" smtClean="0"/>
              <a:pPr/>
              <a:t>5/9/11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2A9D129-7BEF-3C4A-B9AC-5491A0F8FB38}" type="slidenum">
              <a:rPr lang="it-IT" smtClean="0"/>
              <a:pPr/>
              <a:t>‹#›</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it-IT"/>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Click to edit Master text styles</a:t>
            </a:r>
          </a:p>
        </p:txBody>
      </p:sp>
      <p:sp>
        <p:nvSpPr>
          <p:cNvPr id="4" name="Date Placeholder 3"/>
          <p:cNvSpPr>
            <a:spLocks noGrp="1"/>
          </p:cNvSpPr>
          <p:nvPr>
            <p:ph type="dt" sz="half" idx="10"/>
          </p:nvPr>
        </p:nvSpPr>
        <p:spPr/>
        <p:txBody>
          <a:bodyPr/>
          <a:lstStyle/>
          <a:p>
            <a:fld id="{19738B21-4094-864C-BADA-36FF1AF0B77B}" type="datetimeFigureOut">
              <a:rPr lang="it-IT" smtClean="0"/>
              <a:pPr/>
              <a:t>5/9/11</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62A9D129-7BEF-3C4A-B9AC-5491A0F8FB38}" type="slidenum">
              <a:rPr lang="it-IT" smtClean="0"/>
              <a:pPr/>
              <a:t>‹#›</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Date Placeholder 4"/>
          <p:cNvSpPr>
            <a:spLocks noGrp="1"/>
          </p:cNvSpPr>
          <p:nvPr>
            <p:ph type="dt" sz="half" idx="10"/>
          </p:nvPr>
        </p:nvSpPr>
        <p:spPr/>
        <p:txBody>
          <a:bodyPr/>
          <a:lstStyle/>
          <a:p>
            <a:fld id="{19738B21-4094-864C-BADA-36FF1AF0B77B}" type="datetimeFigureOut">
              <a:rPr lang="it-IT" smtClean="0"/>
              <a:pPr/>
              <a:t>5/9/11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2A9D129-7BEF-3C4A-B9AC-5491A0F8FB38}" type="slidenum">
              <a:rPr lang="it-IT" smtClean="0"/>
              <a:pPr/>
              <a:t>‹#›</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smtClean="0"/>
              <a:t>Click to edit Master title style</a:t>
            </a:r>
            <a:endParaRPr lang="it-IT"/>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7" name="Date Placeholder 6"/>
          <p:cNvSpPr>
            <a:spLocks noGrp="1"/>
          </p:cNvSpPr>
          <p:nvPr>
            <p:ph type="dt" sz="half" idx="10"/>
          </p:nvPr>
        </p:nvSpPr>
        <p:spPr/>
        <p:txBody>
          <a:bodyPr/>
          <a:lstStyle/>
          <a:p>
            <a:fld id="{19738B21-4094-864C-BADA-36FF1AF0B77B}" type="datetimeFigureOut">
              <a:rPr lang="it-IT" smtClean="0"/>
              <a:pPr/>
              <a:t>5/9/11</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62A9D129-7BEF-3C4A-B9AC-5491A0F8FB38}" type="slidenum">
              <a:rPr lang="it-IT" smtClean="0"/>
              <a:pPr/>
              <a:t>‹#›</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it-IT"/>
          </a:p>
        </p:txBody>
      </p:sp>
      <p:sp>
        <p:nvSpPr>
          <p:cNvPr id="3" name="Date Placeholder 2"/>
          <p:cNvSpPr>
            <a:spLocks noGrp="1"/>
          </p:cNvSpPr>
          <p:nvPr>
            <p:ph type="dt" sz="half" idx="10"/>
          </p:nvPr>
        </p:nvSpPr>
        <p:spPr/>
        <p:txBody>
          <a:bodyPr/>
          <a:lstStyle/>
          <a:p>
            <a:fld id="{19738B21-4094-864C-BADA-36FF1AF0B77B}" type="datetimeFigureOut">
              <a:rPr lang="it-IT" smtClean="0"/>
              <a:pPr/>
              <a:t>5/9/11</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62A9D129-7BEF-3C4A-B9AC-5491A0F8FB38}" type="slidenum">
              <a:rPr lang="it-IT" smtClean="0"/>
              <a:pPr/>
              <a:t>‹#›</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9738B21-4094-864C-BADA-36FF1AF0B77B}" type="datetimeFigureOut">
              <a:rPr lang="it-IT" smtClean="0"/>
              <a:pPr/>
              <a:t>5/9/11</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62A9D129-7BEF-3C4A-B9AC-5491A0F8FB38}" type="slidenum">
              <a:rPr lang="it-IT" smtClean="0"/>
              <a:pPr/>
              <a:t>‹#›</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it-IT"/>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19738B21-4094-864C-BADA-36FF1AF0B77B}" type="datetimeFigureOut">
              <a:rPr lang="it-IT" smtClean="0"/>
              <a:pPr/>
              <a:t>5/9/11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2A9D129-7BEF-3C4A-B9AC-5491A0F8FB38}" type="slidenum">
              <a:rPr lang="it-IT" smtClean="0"/>
              <a:pPr/>
              <a:t>‹#›</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it-IT"/>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Date Placeholder 4"/>
          <p:cNvSpPr>
            <a:spLocks noGrp="1"/>
          </p:cNvSpPr>
          <p:nvPr>
            <p:ph type="dt" sz="half" idx="10"/>
          </p:nvPr>
        </p:nvSpPr>
        <p:spPr/>
        <p:txBody>
          <a:bodyPr/>
          <a:lstStyle/>
          <a:p>
            <a:fld id="{19738B21-4094-864C-BADA-36FF1AF0B77B}" type="datetimeFigureOut">
              <a:rPr lang="it-IT" smtClean="0"/>
              <a:pPr/>
              <a:t>5/9/11</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62A9D129-7BEF-3C4A-B9AC-5491A0F8FB38}" type="slidenum">
              <a:rPr lang="it-IT" smtClean="0"/>
              <a:pPr/>
              <a:t>‹#›</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blipFill dpi="0" rotWithShape="1">
          <a:blip r:embed="rId14"/>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Click to edit Master title style</a:t>
            </a:r>
            <a:endParaRPr lang="it-IT"/>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it-IT"/>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738B21-4094-864C-BADA-36FF1AF0B77B}" type="datetimeFigureOut">
              <a:rPr lang="it-IT" smtClean="0"/>
              <a:pPr/>
              <a:t>5/9/11</a:t>
            </a:fld>
            <a:endParaRPr lang="it-IT"/>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A9D129-7BEF-3C4A-B9AC-5491A0F8FB38}" type="slidenum">
              <a:rPr lang="it-IT" smtClean="0"/>
              <a:pPr/>
              <a:t>‹#›</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hyperlink" Target="http://www.lpi.usra.edu/publications/slidesets/sm_bl_right.gif" TargetMode="External"/><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jpeg"/><Relationship Id="rId1" Type="http://schemas.openxmlformats.org/officeDocument/2006/relationships/video" Target="file://localhost/Volumes/stefano.covino/Documents/Divulgazione/UTL%20Vimercate/Seconda%20Lezione/VENUSFLY.MPG" TargetMode="External"/><Relationship Id="rId2" Type="http://schemas.openxmlformats.org/officeDocument/2006/relationships/video" Target="file://localhost/Volumes/stefano.covino/Documents/Divulgazione/UTL%20Vimercate/Seconda%20Lezione/VIDVEN1.MPG"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oleObject" Target="../embeddings/oleObject2.bin"/><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2.xml"/><Relationship Id="rId4" Type="http://schemas.openxmlformats.org/officeDocument/2006/relationships/oleObject" Target="../embeddings/oleObject3.bin"/><Relationship Id="rId1" Type="http://schemas.openxmlformats.org/officeDocument/2006/relationships/vmlDrawing" Target="../drawings/vmlDrawing3.vml"/><Relationship Id="rId2"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png"/><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notesSlide" Target="../notesSlides/notesSlide14.xml"/><Relationship Id="rId5" Type="http://schemas.openxmlformats.org/officeDocument/2006/relationships/oleObject" Target="../embeddings/oleObject4.bin"/><Relationship Id="rId6" Type="http://schemas.openxmlformats.org/officeDocument/2006/relationships/image" Target="../media/image35.png"/><Relationship Id="rId1" Type="http://schemas.openxmlformats.org/officeDocument/2006/relationships/vmlDrawing" Target="../drawings/vmlDrawing4.vml"/><Relationship Id="rId2" Type="http://schemas.openxmlformats.org/officeDocument/2006/relationships/video" Target="file://localhost/Volumes/stefano.covino/Documents/Divulgazione/UTL%20Vimercate/Seconda%20Lezione/VMARS3.MPG"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image" Target="../media/image36.png"/><Relationship Id="rId5" Type="http://schemas.openxmlformats.org/officeDocument/2006/relationships/image" Target="../media/image37.jpeg"/><Relationship Id="rId1" Type="http://schemas.openxmlformats.org/officeDocument/2006/relationships/video" Target="file://localhost/Volumes/stefano.covino/Documents/Divulgazione/UTL%20Vimercate/Seconda%20Lezione/VOLY1L~1.MPG" TargetMode="Externa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4"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hyperlink" Target="http://www.msss.com/mars_images/moc/2003/11/03/2003.11.03.M2000010.gif" TargetMode="External"/><Relationship Id="rId6" Type="http://schemas.openxmlformats.org/officeDocument/2006/relationships/image" Target="../media/image42.jpeg"/><Relationship Id="rId1" Type="http://schemas.openxmlformats.org/officeDocument/2006/relationships/slideLayout" Target="../slideLayouts/slideLayout4.xml"/><Relationship Id="rId2"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hyperlink" Target="http://nssdc.gsfc.nasa.gov/imgcat/hires/vl2_p21873.jpg" TargetMode="External"/><Relationship Id="rId6"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4.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4" Type="http://schemas.openxmlformats.org/officeDocument/2006/relationships/image" Target="../media/image52.jpeg"/><Relationship Id="rId1" Type="http://schemas.openxmlformats.org/officeDocument/2006/relationships/slideLayout" Target="../slideLayouts/slideLayout2.xml"/><Relationship Id="rId2"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53.pdf"/><Relationship Id="rId4" Type="http://schemas.openxmlformats.org/officeDocument/2006/relationships/image" Target="../media/image54.png"/><Relationship Id="rId5" Type="http://schemas.openxmlformats.org/officeDocument/2006/relationships/image" Target="../media/image55.png"/><Relationship Id="rId1" Type="http://schemas.openxmlformats.org/officeDocument/2006/relationships/video" Target="file://localhost/Volumes/stefano.covino/Documents/Divulgazione/UTL%20Vimercate/Seconda%20Lezione/Opportunity7_1280.mov" TargetMode="Externa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hyperlink" Target="http://solarsystem.nasa.gov/multimedia/gallery/PIA00333.jpg" TargetMode="External"/><Relationship Id="rId5" Type="http://schemas.openxmlformats.org/officeDocument/2006/relationships/image" Target="../media/image56.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9.xml.rels><?xml version="1.0" encoding="UTF-8" standalone="yes"?>
<Relationships xmlns="http://schemas.openxmlformats.org/package/2006/relationships"><Relationship Id="rId3" Type="http://schemas.openxmlformats.org/officeDocument/2006/relationships/hyperlink" Target="http://www.gps.caltech.edu/~mbrown/sedna/" TargetMode="External"/><Relationship Id="rId4" Type="http://schemas.openxmlformats.org/officeDocument/2006/relationships/image" Target="../media/image58.jpeg"/><Relationship Id="rId5" Type="http://schemas.openxmlformats.org/officeDocument/2006/relationships/image" Target="../media/image59.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jpeg"/><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12.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1.bin"/><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video" Target="file://localhost/Volumes/stefano.covino/Documents/Divulgazione/UTL%20Vimercate/Seconda%20Lezione/Solomon02_MagnFlyby.mov" TargetMode="External"/><Relationship Id="rId4" Type="http://schemas.openxmlformats.org/officeDocument/2006/relationships/slideLayout" Target="../slideLayouts/slideLayout7.xml"/><Relationship Id="rId5" Type="http://schemas.openxmlformats.org/officeDocument/2006/relationships/image" Target="../media/image17.png"/><Relationship Id="rId6" Type="http://schemas.openxmlformats.org/officeDocument/2006/relationships/image" Target="../media/image18.png"/><Relationship Id="rId7" Type="http://schemas.openxmlformats.org/officeDocument/2006/relationships/image" Target="../media/image19.png"/><Relationship Id="rId1" Type="http://schemas.openxmlformats.org/officeDocument/2006/relationships/video" Target="file://localhost/Volumes/stefano.covino/Documents/Divulgazione/UTL%20Vimercate/Seconda%20Lezione/Prockter08Departure.mov" TargetMode="External"/><Relationship Id="rId2" Type="http://schemas.openxmlformats.org/officeDocument/2006/relationships/video" Target="file://localhost/Volumes/stefano.covino/Documents/Divulgazione/UTL%20Vimercate/Seconda%20Lezione/Solomon01_approach.mov"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it-IT" dirty="0" smtClean="0"/>
              <a:t>Il Sistema Solare Interno</a:t>
            </a:r>
            <a:br>
              <a:rPr lang="it-IT" dirty="0" smtClean="0"/>
            </a:br>
            <a:r>
              <a:rPr lang="it-IT" sz="3111" dirty="0" smtClean="0"/>
              <a:t>I compagni di viaggio della nostra Terra</a:t>
            </a:r>
            <a:endParaRPr lang="it-IT" dirty="0"/>
          </a:p>
        </p:txBody>
      </p:sp>
      <p:sp>
        <p:nvSpPr>
          <p:cNvPr id="3" name="Subtitle 2"/>
          <p:cNvSpPr>
            <a:spLocks noGrp="1"/>
          </p:cNvSpPr>
          <p:nvPr>
            <p:ph type="subTitle" idx="1"/>
          </p:nvPr>
        </p:nvSpPr>
        <p:spPr>
          <a:xfrm>
            <a:off x="488476" y="4049124"/>
            <a:ext cx="7969724" cy="1752600"/>
          </a:xfrm>
        </p:spPr>
        <p:txBody>
          <a:bodyPr>
            <a:normAutofit fontScale="85000" lnSpcReduction="20000"/>
          </a:bodyPr>
          <a:lstStyle/>
          <a:p>
            <a:pPr algn="l"/>
            <a:r>
              <a:rPr lang="it-IT" dirty="0" smtClean="0"/>
              <a:t>Stefano Covino</a:t>
            </a:r>
          </a:p>
          <a:p>
            <a:pPr algn="l"/>
            <a:r>
              <a:rPr lang="it-IT" dirty="0" smtClean="0"/>
              <a:t>INAF/Osservatorio Astronomico di Brera</a:t>
            </a:r>
          </a:p>
          <a:p>
            <a:endParaRPr lang="it-IT" dirty="0" smtClean="0"/>
          </a:p>
          <a:p>
            <a:r>
              <a:rPr lang="it-IT" dirty="0" smtClean="0"/>
              <a:t>UTL </a:t>
            </a:r>
            <a:r>
              <a:rPr lang="it-IT" dirty="0" err="1" smtClean="0"/>
              <a:t>Vimercate</a:t>
            </a:r>
            <a:r>
              <a:rPr lang="it-IT" dirty="0" smtClean="0"/>
              <a:t> - 2011</a:t>
            </a:r>
            <a:endParaRPr lang="it-IT" dirty="0"/>
          </a:p>
        </p:txBody>
      </p:sp>
      <p:pic>
        <p:nvPicPr>
          <p:cNvPr id="5" name="Picture 7"/>
          <p:cNvPicPr>
            <a:picLocks noChangeAspect="1" noChangeArrowheads="1"/>
          </p:cNvPicPr>
          <p:nvPr/>
        </p:nvPicPr>
        <p:blipFill>
          <a:blip r:embed="rId2"/>
          <a:srcRect/>
          <a:stretch>
            <a:fillRect/>
          </a:stretch>
        </p:blipFill>
        <p:spPr bwMode="auto">
          <a:xfrm>
            <a:off x="685800" y="5486400"/>
            <a:ext cx="1066800" cy="1058863"/>
          </a:xfrm>
          <a:prstGeom prst="rect">
            <a:avLst/>
          </a:prstGeom>
          <a:noFill/>
          <a:ln w="9525">
            <a:noFill/>
            <a:miter lim="800000"/>
            <a:headEnd/>
            <a:tailEnd/>
          </a:ln>
          <a:effectLst>
            <a:outerShdw blurRad="63500" dist="107763" dir="2700000" algn="ctr" rotWithShape="0">
              <a:schemeClr val="bg2">
                <a:alpha val="74997"/>
              </a:schemeClr>
            </a:outerShdw>
          </a:effectLst>
        </p:spPr>
      </p:pic>
      <p:pic>
        <p:nvPicPr>
          <p:cNvPr id="6" name="Picture 8"/>
          <p:cNvPicPr>
            <a:picLocks noChangeAspect="1" noChangeArrowheads="1"/>
          </p:cNvPicPr>
          <p:nvPr/>
        </p:nvPicPr>
        <p:blipFill>
          <a:blip r:embed="rId3"/>
          <a:srcRect/>
          <a:stretch>
            <a:fillRect/>
          </a:stretch>
        </p:blipFill>
        <p:spPr bwMode="auto">
          <a:xfrm>
            <a:off x="7000895" y="5486400"/>
            <a:ext cx="1864253" cy="1058863"/>
          </a:xfrm>
          <a:prstGeom prst="rect">
            <a:avLst/>
          </a:prstGeom>
          <a:noFill/>
          <a:ln w="9525">
            <a:noFill/>
            <a:miter lim="800000"/>
            <a:headEnd/>
            <a:tailEnd/>
          </a:ln>
          <a:effectLst>
            <a:outerShdw blurRad="63500" dist="107763" dir="2700000" algn="ctr" rotWithShape="0">
              <a:schemeClr val="bg2">
                <a:alpha val="74997"/>
              </a:schemeClr>
            </a:outerShdw>
          </a:effectLst>
        </p:spPr>
      </p:pic>
      <p:pic>
        <p:nvPicPr>
          <p:cNvPr id="7" name="Picture 6"/>
          <p:cNvPicPr>
            <a:picLocks noChangeAspect="1"/>
          </p:cNvPicPr>
          <p:nvPr/>
        </p:nvPicPr>
        <p:blipFill>
          <a:blip r:embed="rId4"/>
          <a:stretch>
            <a:fillRect/>
          </a:stretch>
        </p:blipFill>
        <p:spPr>
          <a:xfrm>
            <a:off x="213801" y="192427"/>
            <a:ext cx="2776501" cy="1937998"/>
          </a:xfrm>
          <a:prstGeom prst="rect">
            <a:avLst/>
          </a:prstGeom>
        </p:spPr>
      </p:pic>
      <p:pic>
        <p:nvPicPr>
          <p:cNvPr id="8" name="Picture 7"/>
          <p:cNvPicPr>
            <a:picLocks noChangeAspect="1"/>
          </p:cNvPicPr>
          <p:nvPr/>
        </p:nvPicPr>
        <p:blipFill>
          <a:blip r:embed="rId5"/>
          <a:stretch>
            <a:fillRect/>
          </a:stretch>
        </p:blipFill>
        <p:spPr>
          <a:xfrm>
            <a:off x="3306795" y="192427"/>
            <a:ext cx="2583997" cy="1937998"/>
          </a:xfrm>
          <a:prstGeom prst="rect">
            <a:avLst/>
          </a:prstGeom>
        </p:spPr>
      </p:pic>
      <p:pic>
        <p:nvPicPr>
          <p:cNvPr id="9" name="Picture 8"/>
          <p:cNvPicPr>
            <a:picLocks noChangeAspect="1"/>
          </p:cNvPicPr>
          <p:nvPr/>
        </p:nvPicPr>
        <p:blipFill>
          <a:blip r:embed="rId6"/>
          <a:stretch>
            <a:fillRect/>
          </a:stretch>
        </p:blipFill>
        <p:spPr>
          <a:xfrm>
            <a:off x="6157571" y="203200"/>
            <a:ext cx="2845313" cy="192722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3795" name="Text Box 3"/>
          <p:cNvSpPr txBox="1">
            <a:spLocks noChangeArrowheads="1"/>
          </p:cNvSpPr>
          <p:nvPr/>
        </p:nvSpPr>
        <p:spPr bwMode="auto">
          <a:xfrm>
            <a:off x="228600" y="136525"/>
            <a:ext cx="1611589" cy="646331"/>
          </a:xfrm>
          <a:prstGeom prst="rect">
            <a:avLst/>
          </a:prstGeom>
          <a:noFill/>
          <a:ln w="9525">
            <a:noFill/>
            <a:miter lim="800000"/>
            <a:headEnd/>
            <a:tailEnd/>
          </a:ln>
          <a:effectLst/>
        </p:spPr>
        <p:txBody>
          <a:bodyPr wrap="none">
            <a:prstTxWarp prst="textNoShape">
              <a:avLst/>
            </a:prstTxWarp>
            <a:spAutoFit/>
          </a:bodyPr>
          <a:lstStyle/>
          <a:p>
            <a:r>
              <a:rPr lang="en-US" sz="3600" b="0" dirty="0" err="1" smtClean="0">
                <a:solidFill>
                  <a:schemeClr val="tx2"/>
                </a:solidFill>
                <a:latin typeface="Skia" charset="0"/>
              </a:rPr>
              <a:t>Venere</a:t>
            </a:r>
            <a:endParaRPr lang="en-US" sz="3600" b="0" dirty="0">
              <a:solidFill>
                <a:schemeClr val="tx2"/>
              </a:solidFill>
              <a:latin typeface="Skia" charset="0"/>
            </a:endParaRPr>
          </a:p>
        </p:txBody>
      </p:sp>
      <p:sp>
        <p:nvSpPr>
          <p:cNvPr id="673796" name="Rectangle 4"/>
          <p:cNvSpPr>
            <a:spLocks noChangeArrowheads="1"/>
          </p:cNvSpPr>
          <p:nvPr/>
        </p:nvSpPr>
        <p:spPr bwMode="auto">
          <a:xfrm>
            <a:off x="4476750" y="550788"/>
            <a:ext cx="4667250" cy="5329665"/>
          </a:xfrm>
          <a:prstGeom prst="rect">
            <a:avLst/>
          </a:prstGeom>
          <a:noFill/>
          <a:ln w="9525">
            <a:noFill/>
            <a:miter lim="800000"/>
            <a:headEnd/>
            <a:tailEnd/>
          </a:ln>
          <a:effectLst/>
        </p:spPr>
        <p:txBody>
          <a:bodyPr wrap="square">
            <a:prstTxWarp prst="textNoShape">
              <a:avLst/>
            </a:prstTxWarp>
            <a:spAutoFit/>
          </a:bodyPr>
          <a:lstStyle/>
          <a:p>
            <a:pPr marL="457200" indent="-457200" eaLnBrk="1" hangingPunct="1">
              <a:lnSpc>
                <a:spcPct val="90000"/>
              </a:lnSpc>
              <a:spcBef>
                <a:spcPct val="50000"/>
              </a:spcBef>
              <a:buFontTx/>
              <a:buChar char="•"/>
            </a:pPr>
            <a:r>
              <a:rPr lang="en-US" sz="2000" b="0" dirty="0" smtClean="0">
                <a:latin typeface="Skia" charset="0"/>
              </a:rPr>
              <a:t>Quasi la </a:t>
            </a:r>
            <a:r>
              <a:rPr lang="en-US" sz="2000" b="0" dirty="0" err="1" smtClean="0">
                <a:latin typeface="Skia" charset="0"/>
              </a:rPr>
              <a:t>stessa</a:t>
            </a:r>
            <a:r>
              <a:rPr lang="en-US" sz="2000" b="0" dirty="0" smtClean="0">
                <a:latin typeface="Skia" charset="0"/>
              </a:rPr>
              <a:t> </a:t>
            </a:r>
            <a:r>
              <a:rPr lang="en-US" sz="2000" b="0" dirty="0" err="1" smtClean="0">
                <a:latin typeface="Skia" charset="0"/>
              </a:rPr>
              <a:t>dimensione</a:t>
            </a:r>
            <a:r>
              <a:rPr lang="en-US" sz="2000" b="0" dirty="0" smtClean="0">
                <a:latin typeface="Skia" charset="0"/>
              </a:rPr>
              <a:t> </a:t>
            </a:r>
            <a:r>
              <a:rPr lang="en-US" sz="2000" b="0" dirty="0" err="1" smtClean="0">
                <a:latin typeface="Skia" charset="0"/>
              </a:rPr>
              <a:t>della</a:t>
            </a:r>
            <a:r>
              <a:rPr lang="en-US" sz="2000" b="0" dirty="0" smtClean="0">
                <a:latin typeface="Skia" charset="0"/>
              </a:rPr>
              <a:t> Terra (95%) </a:t>
            </a:r>
          </a:p>
          <a:p>
            <a:pPr marL="457200" indent="-457200" eaLnBrk="1" hangingPunct="1">
              <a:lnSpc>
                <a:spcPct val="90000"/>
              </a:lnSpc>
              <a:spcBef>
                <a:spcPct val="50000"/>
              </a:spcBef>
              <a:buFontTx/>
              <a:buChar char="•"/>
            </a:pPr>
            <a:r>
              <a:rPr lang="en-US" sz="2000" b="0" dirty="0" smtClean="0">
                <a:latin typeface="Skia" charset="0"/>
              </a:rPr>
              <a:t>La </a:t>
            </a:r>
            <a:r>
              <a:rPr lang="en-US" sz="2000" b="0" dirty="0" err="1" smtClean="0">
                <a:latin typeface="Skia" charset="0"/>
              </a:rPr>
              <a:t>più</a:t>
            </a:r>
            <a:r>
              <a:rPr lang="en-US" sz="2000" b="0" dirty="0" smtClean="0">
                <a:latin typeface="Skia" charset="0"/>
              </a:rPr>
              <a:t> </a:t>
            </a:r>
            <a:r>
              <a:rPr lang="en-US" sz="2000" b="0" dirty="0" err="1" smtClean="0">
                <a:latin typeface="Skia" charset="0"/>
              </a:rPr>
              <a:t>lenta</a:t>
            </a:r>
            <a:r>
              <a:rPr lang="en-US" sz="2000" b="0" dirty="0" smtClean="0">
                <a:latin typeface="Skia" charset="0"/>
              </a:rPr>
              <a:t> </a:t>
            </a:r>
            <a:r>
              <a:rPr lang="en-US" sz="2000" b="0" dirty="0" err="1" smtClean="0">
                <a:latin typeface="Skia" charset="0"/>
              </a:rPr>
              <a:t>rotazione</a:t>
            </a:r>
            <a:r>
              <a:rPr lang="en-US" sz="2000" b="0" dirty="0" smtClean="0">
                <a:latin typeface="Skia" charset="0"/>
              </a:rPr>
              <a:t> </a:t>
            </a:r>
            <a:r>
              <a:rPr lang="en-US" sz="2000" b="0" dirty="0" err="1" smtClean="0">
                <a:latin typeface="Skia" charset="0"/>
              </a:rPr>
              <a:t>fra</a:t>
            </a:r>
            <a:r>
              <a:rPr lang="en-US" sz="2000" b="0" dirty="0" smtClean="0">
                <a:latin typeface="Skia" charset="0"/>
              </a:rPr>
              <a:t> </a:t>
            </a:r>
            <a:r>
              <a:rPr lang="en-US" sz="2000" b="0" dirty="0" err="1" smtClean="0">
                <a:latin typeface="Skia" charset="0"/>
              </a:rPr>
              <a:t>tutti</a:t>
            </a:r>
            <a:r>
              <a:rPr lang="en-US" sz="2000" b="0" dirty="0" smtClean="0">
                <a:latin typeface="Skia" charset="0"/>
              </a:rPr>
              <a:t> </a:t>
            </a:r>
            <a:r>
              <a:rPr lang="en-US" sz="2000" b="0" dirty="0" err="1" smtClean="0">
                <a:latin typeface="Skia" charset="0"/>
              </a:rPr>
              <a:t>i</a:t>
            </a:r>
            <a:r>
              <a:rPr lang="en-US" sz="2000" b="0" dirty="0" smtClean="0">
                <a:latin typeface="Skia" charset="0"/>
              </a:rPr>
              <a:t> </a:t>
            </a:r>
            <a:r>
              <a:rPr lang="en-US" sz="2000" b="0" dirty="0" err="1" smtClean="0">
                <a:latin typeface="Skia" charset="0"/>
              </a:rPr>
              <a:t>pianeti</a:t>
            </a:r>
            <a:r>
              <a:rPr lang="en-US" sz="2000" b="0" dirty="0" smtClean="0">
                <a:latin typeface="Skia" charset="0"/>
              </a:rPr>
              <a:t> </a:t>
            </a:r>
            <a:r>
              <a:rPr lang="en-US" sz="2000" b="0" dirty="0">
                <a:latin typeface="Skia" charset="0"/>
              </a:rPr>
              <a:t>(243</a:t>
            </a:r>
            <a:r>
              <a:rPr lang="en-US" sz="2000" b="0" dirty="0" smtClean="0">
                <a:latin typeface="Skia" charset="0"/>
              </a:rPr>
              <a:t> </a:t>
            </a:r>
            <a:r>
              <a:rPr lang="en-US" sz="2000" b="0" dirty="0" err="1" smtClean="0">
                <a:latin typeface="Skia" charset="0"/>
              </a:rPr>
              <a:t>giorni</a:t>
            </a:r>
            <a:r>
              <a:rPr lang="en-US" sz="2000" b="0" dirty="0" smtClean="0">
                <a:latin typeface="Skia" charset="0"/>
              </a:rPr>
              <a:t>) </a:t>
            </a:r>
          </a:p>
          <a:p>
            <a:pPr marL="457200" indent="-457200" eaLnBrk="1" hangingPunct="1">
              <a:lnSpc>
                <a:spcPct val="90000"/>
              </a:lnSpc>
              <a:spcBef>
                <a:spcPct val="50000"/>
              </a:spcBef>
              <a:buFontTx/>
              <a:buChar char="•"/>
            </a:pPr>
            <a:r>
              <a:rPr lang="en-US" sz="2000" b="0" dirty="0" smtClean="0">
                <a:latin typeface="Skia" charset="0"/>
              </a:rPr>
              <a:t>Per di </a:t>
            </a:r>
            <a:r>
              <a:rPr lang="en-US" sz="2000" b="0" dirty="0" err="1" smtClean="0">
                <a:latin typeface="Skia" charset="0"/>
              </a:rPr>
              <a:t>più</a:t>
            </a:r>
            <a:r>
              <a:rPr lang="en-US" sz="2000" b="0" dirty="0" smtClean="0">
                <a:latin typeface="Skia" charset="0"/>
              </a:rPr>
              <a:t> ha </a:t>
            </a:r>
            <a:r>
              <a:rPr lang="en-US" sz="2000" b="0" dirty="0" err="1" smtClean="0">
                <a:latin typeface="Skia" charset="0"/>
              </a:rPr>
              <a:t>una</a:t>
            </a:r>
            <a:r>
              <a:rPr lang="en-US" sz="2000" b="0" dirty="0" smtClean="0">
                <a:latin typeface="Skia" charset="0"/>
              </a:rPr>
              <a:t> </a:t>
            </a:r>
            <a:r>
              <a:rPr lang="en-US" sz="2000" b="0" dirty="0" err="1" smtClean="0">
                <a:latin typeface="Skia" charset="0"/>
              </a:rPr>
              <a:t>rotazione</a:t>
            </a:r>
            <a:r>
              <a:rPr lang="en-US" sz="2000" b="0" dirty="0" smtClean="0">
                <a:latin typeface="Skia" charset="0"/>
              </a:rPr>
              <a:t> </a:t>
            </a:r>
            <a:r>
              <a:rPr lang="en-US" sz="2000" b="0" dirty="0" err="1" smtClean="0">
                <a:latin typeface="Skia" charset="0"/>
              </a:rPr>
              <a:t>retrograda</a:t>
            </a:r>
            <a:endParaRPr lang="en-US" sz="2000" b="0" dirty="0" smtClean="0">
              <a:latin typeface="Skia" charset="0"/>
            </a:endParaRPr>
          </a:p>
          <a:p>
            <a:pPr marL="457200" indent="-457200" eaLnBrk="1" hangingPunct="1">
              <a:lnSpc>
                <a:spcPct val="90000"/>
              </a:lnSpc>
              <a:spcBef>
                <a:spcPct val="50000"/>
              </a:spcBef>
              <a:buFontTx/>
              <a:buChar char="•"/>
            </a:pPr>
            <a:r>
              <a:rPr lang="en-US" sz="2000" b="0" dirty="0" smtClean="0">
                <a:latin typeface="Skia" charset="0"/>
              </a:rPr>
              <a:t>La </a:t>
            </a:r>
            <a:r>
              <a:rPr lang="en-US" sz="2000" b="0" dirty="0" err="1" smtClean="0">
                <a:latin typeface="Skia" charset="0"/>
              </a:rPr>
              <a:t>temperatura</a:t>
            </a:r>
            <a:r>
              <a:rPr lang="en-US" sz="2000" b="0" dirty="0" smtClean="0">
                <a:latin typeface="Skia" charset="0"/>
              </a:rPr>
              <a:t> </a:t>
            </a:r>
            <a:r>
              <a:rPr lang="en-US" sz="2000" b="0" dirty="0" err="1" smtClean="0">
                <a:latin typeface="Skia" charset="0"/>
              </a:rPr>
              <a:t>superficiale</a:t>
            </a:r>
            <a:r>
              <a:rPr lang="en-US" sz="2000" b="0" dirty="0" smtClean="0">
                <a:latin typeface="Skia" charset="0"/>
              </a:rPr>
              <a:t> </a:t>
            </a:r>
            <a:r>
              <a:rPr lang="en-US" sz="2000" b="0" dirty="0" err="1" smtClean="0">
                <a:latin typeface="Skia" charset="0"/>
              </a:rPr>
              <a:t>va</a:t>
            </a:r>
            <a:r>
              <a:rPr lang="en-US" sz="2000" b="0" dirty="0" smtClean="0">
                <a:latin typeface="Skia" charset="0"/>
              </a:rPr>
              <a:t> </a:t>
            </a:r>
            <a:r>
              <a:rPr lang="en-US" sz="2000" b="0" dirty="0" err="1" smtClean="0">
                <a:latin typeface="Skia" charset="0"/>
              </a:rPr>
              <a:t>da</a:t>
            </a:r>
            <a:r>
              <a:rPr lang="en-US" sz="2000" b="0" dirty="0" smtClean="0">
                <a:latin typeface="Skia" charset="0"/>
              </a:rPr>
              <a:t> 377 </a:t>
            </a:r>
            <a:r>
              <a:rPr lang="en-US" sz="2000" dirty="0">
                <a:latin typeface="Skia" charset="0"/>
              </a:rPr>
              <a:t>a</a:t>
            </a:r>
            <a:r>
              <a:rPr lang="en-US" sz="2000" b="0" dirty="0" smtClean="0">
                <a:latin typeface="Skia" charset="0"/>
              </a:rPr>
              <a:t> </a:t>
            </a:r>
            <a:r>
              <a:rPr lang="en-US" sz="2000" b="0" dirty="0">
                <a:latin typeface="Skia" charset="0"/>
              </a:rPr>
              <a:t>487 </a:t>
            </a:r>
            <a:r>
              <a:rPr lang="en-US" sz="2000" b="0" dirty="0" smtClean="0">
                <a:latin typeface="Skia" charset="0"/>
              </a:rPr>
              <a:t>C… </a:t>
            </a:r>
            <a:r>
              <a:rPr lang="en-US" sz="2000" b="0" dirty="0" err="1" smtClean="0">
                <a:latin typeface="Skia" charset="0"/>
              </a:rPr>
              <a:t>più</a:t>
            </a:r>
            <a:r>
              <a:rPr lang="en-US" sz="2000" b="0" dirty="0" smtClean="0">
                <a:latin typeface="Skia" charset="0"/>
              </a:rPr>
              <a:t> </a:t>
            </a:r>
            <a:r>
              <a:rPr lang="en-US" sz="2000" b="0" dirty="0" err="1" smtClean="0">
                <a:latin typeface="Skia" charset="0"/>
              </a:rPr>
              <a:t>caldo</a:t>
            </a:r>
            <a:r>
              <a:rPr lang="en-US" sz="2000" b="0" dirty="0" smtClean="0">
                <a:latin typeface="Skia" charset="0"/>
              </a:rPr>
              <a:t> di </a:t>
            </a:r>
            <a:r>
              <a:rPr lang="en-US" sz="2000" b="0" dirty="0" err="1" smtClean="0">
                <a:latin typeface="Skia" charset="0"/>
              </a:rPr>
              <a:t>Mercurio</a:t>
            </a:r>
            <a:endParaRPr lang="en-US" sz="2000" b="0" dirty="0" smtClean="0">
              <a:latin typeface="Skia" charset="0"/>
            </a:endParaRPr>
          </a:p>
          <a:p>
            <a:pPr marL="457200" indent="-457200" eaLnBrk="1" hangingPunct="1">
              <a:lnSpc>
                <a:spcPct val="90000"/>
              </a:lnSpc>
              <a:spcBef>
                <a:spcPct val="50000"/>
              </a:spcBef>
              <a:buFontTx/>
              <a:buChar char="•"/>
            </a:pPr>
            <a:r>
              <a:rPr lang="en-US" sz="2000" dirty="0" err="1" smtClean="0">
                <a:latin typeface="Skia" charset="0"/>
              </a:rPr>
              <a:t>Completamente</a:t>
            </a:r>
            <a:r>
              <a:rPr lang="en-US" sz="2000" dirty="0" smtClean="0">
                <a:latin typeface="Skia" charset="0"/>
              </a:rPr>
              <a:t> </a:t>
            </a:r>
            <a:r>
              <a:rPr lang="en-US" sz="2000" dirty="0" err="1" smtClean="0">
                <a:latin typeface="Skia" charset="0"/>
              </a:rPr>
              <a:t>coperto</a:t>
            </a:r>
            <a:r>
              <a:rPr lang="en-US" sz="2000" dirty="0" smtClean="0">
                <a:latin typeface="Skia" charset="0"/>
              </a:rPr>
              <a:t> </a:t>
            </a:r>
            <a:r>
              <a:rPr lang="en-US" sz="2000" dirty="0" err="1" smtClean="0">
                <a:latin typeface="Skia" charset="0"/>
              </a:rPr>
              <a:t>da</a:t>
            </a:r>
            <a:r>
              <a:rPr lang="en-US" sz="2000" dirty="0" smtClean="0">
                <a:latin typeface="Skia" charset="0"/>
              </a:rPr>
              <a:t> </a:t>
            </a:r>
            <a:r>
              <a:rPr lang="en-US" sz="2000" dirty="0" err="1" smtClean="0">
                <a:latin typeface="Skia" charset="0"/>
              </a:rPr>
              <a:t>nubi</a:t>
            </a:r>
            <a:endParaRPr lang="en-US" sz="2000" b="0" dirty="0" smtClean="0">
              <a:latin typeface="Skia" charset="0"/>
            </a:endParaRPr>
          </a:p>
          <a:p>
            <a:pPr marL="457200" indent="-457200" eaLnBrk="1" hangingPunct="1">
              <a:lnSpc>
                <a:spcPct val="90000"/>
              </a:lnSpc>
              <a:spcBef>
                <a:spcPct val="50000"/>
              </a:spcBef>
              <a:buFontTx/>
              <a:buChar char="•"/>
            </a:pPr>
            <a:r>
              <a:rPr lang="en-US" sz="2000" b="0" dirty="0" err="1" smtClean="0">
                <a:latin typeface="Skia" charset="0"/>
              </a:rPr>
              <a:t>L’atmosfera</a:t>
            </a:r>
            <a:r>
              <a:rPr lang="en-US" sz="2000" dirty="0" smtClean="0">
                <a:latin typeface="Skia" charset="0"/>
              </a:rPr>
              <a:t>, molto </a:t>
            </a:r>
            <a:r>
              <a:rPr lang="en-US" sz="2000" dirty="0" err="1" smtClean="0">
                <a:latin typeface="Skia" charset="0"/>
              </a:rPr>
              <a:t>spessa</a:t>
            </a:r>
            <a:r>
              <a:rPr lang="en-US" sz="2000" dirty="0" smtClean="0">
                <a:latin typeface="Skia" charset="0"/>
              </a:rPr>
              <a:t>, </a:t>
            </a:r>
            <a:r>
              <a:rPr lang="en-US" sz="2000" dirty="0" err="1" smtClean="0">
                <a:latin typeface="Skia" charset="0"/>
              </a:rPr>
              <a:t>è</a:t>
            </a:r>
            <a:r>
              <a:rPr lang="en-US" sz="2000" dirty="0" smtClean="0">
                <a:latin typeface="Skia" charset="0"/>
              </a:rPr>
              <a:t> </a:t>
            </a:r>
            <a:r>
              <a:rPr lang="en-US" sz="2000" dirty="0" err="1" smtClean="0">
                <a:latin typeface="Skia" charset="0"/>
              </a:rPr>
              <a:t>composta</a:t>
            </a:r>
            <a:r>
              <a:rPr lang="en-US" sz="2000" dirty="0" smtClean="0">
                <a:latin typeface="Skia" charset="0"/>
              </a:rPr>
              <a:t> </a:t>
            </a:r>
            <a:r>
              <a:rPr lang="en-US" sz="2000" dirty="0" err="1" smtClean="0">
                <a:latin typeface="Skia" charset="0"/>
              </a:rPr>
              <a:t>prevalentemente</a:t>
            </a:r>
            <a:r>
              <a:rPr lang="en-US" sz="2000" dirty="0" smtClean="0">
                <a:latin typeface="Skia" charset="0"/>
              </a:rPr>
              <a:t> </a:t>
            </a:r>
            <a:r>
              <a:rPr lang="en-US" sz="2000" dirty="0" err="1" smtClean="0">
                <a:latin typeface="Skia" charset="0"/>
              </a:rPr>
              <a:t>da</a:t>
            </a:r>
            <a:r>
              <a:rPr lang="en-US" sz="2000" b="0" dirty="0" smtClean="0">
                <a:latin typeface="Skia" charset="0"/>
              </a:rPr>
              <a:t> </a:t>
            </a:r>
            <a:r>
              <a:rPr lang="en-US" sz="2000" b="0" dirty="0">
                <a:latin typeface="Skia" charset="0"/>
              </a:rPr>
              <a:t>CO</a:t>
            </a:r>
            <a:r>
              <a:rPr lang="en-US" sz="2000" b="0" baseline="-25000" dirty="0">
                <a:latin typeface="Skia" charset="0"/>
              </a:rPr>
              <a:t>2</a:t>
            </a:r>
            <a:endParaRPr lang="en-US" sz="2000" b="0" dirty="0" smtClean="0">
              <a:latin typeface="Skia" charset="0"/>
            </a:endParaRPr>
          </a:p>
          <a:p>
            <a:pPr marL="457200" indent="-457200" eaLnBrk="1" hangingPunct="1">
              <a:lnSpc>
                <a:spcPct val="90000"/>
              </a:lnSpc>
              <a:spcBef>
                <a:spcPct val="50000"/>
              </a:spcBef>
              <a:buFontTx/>
              <a:buChar char="•"/>
            </a:pPr>
            <a:r>
              <a:rPr lang="en-US" sz="2000" b="0" dirty="0" smtClean="0">
                <a:latin typeface="Skia" charset="0"/>
              </a:rPr>
              <a:t>La </a:t>
            </a:r>
            <a:r>
              <a:rPr lang="en-US" sz="2000" b="0" dirty="0" err="1" smtClean="0">
                <a:latin typeface="Skia" charset="0"/>
              </a:rPr>
              <a:t>pressione</a:t>
            </a:r>
            <a:r>
              <a:rPr lang="en-US" sz="2000" b="0" dirty="0" smtClean="0">
                <a:latin typeface="Skia" charset="0"/>
              </a:rPr>
              <a:t> a terra </a:t>
            </a:r>
            <a:r>
              <a:rPr lang="en-US" sz="2000" b="0" dirty="0" err="1" smtClean="0">
                <a:latin typeface="Skia" charset="0"/>
              </a:rPr>
              <a:t>è</a:t>
            </a:r>
            <a:r>
              <a:rPr lang="en-US" sz="2000" b="0" dirty="0" smtClean="0">
                <a:latin typeface="Skia" charset="0"/>
              </a:rPr>
              <a:t> circa 100 volte </a:t>
            </a:r>
            <a:r>
              <a:rPr lang="en-US" sz="2000" b="0" dirty="0" err="1" smtClean="0">
                <a:latin typeface="Skia" charset="0"/>
              </a:rPr>
              <a:t>quella</a:t>
            </a:r>
            <a:r>
              <a:rPr lang="en-US" sz="2000" b="0" dirty="0" smtClean="0">
                <a:latin typeface="Skia" charset="0"/>
              </a:rPr>
              <a:t> </a:t>
            </a:r>
            <a:r>
              <a:rPr lang="en-US" sz="2000" b="0" dirty="0" err="1" smtClean="0">
                <a:latin typeface="Skia" charset="0"/>
              </a:rPr>
              <a:t>terrestre</a:t>
            </a:r>
            <a:endParaRPr lang="en-US" sz="2000" b="0" dirty="0" smtClean="0">
              <a:latin typeface="Skia" charset="0"/>
            </a:endParaRPr>
          </a:p>
          <a:p>
            <a:pPr marL="457200" indent="-457200" eaLnBrk="1" hangingPunct="1">
              <a:lnSpc>
                <a:spcPct val="90000"/>
              </a:lnSpc>
              <a:spcBef>
                <a:spcPct val="50000"/>
              </a:spcBef>
              <a:buFontTx/>
              <a:buChar char="•"/>
            </a:pPr>
            <a:r>
              <a:rPr lang="en-US" sz="2000" b="0" dirty="0" smtClean="0">
                <a:latin typeface="Skia" charset="0"/>
              </a:rPr>
              <a:t>E’ in </a:t>
            </a:r>
            <a:r>
              <a:rPr lang="en-US" sz="2000" b="0" dirty="0" err="1" smtClean="0">
                <a:latin typeface="Skia" charset="0"/>
              </a:rPr>
              <a:t>atto</a:t>
            </a:r>
            <a:r>
              <a:rPr lang="en-US" sz="2000" b="0" dirty="0" smtClean="0">
                <a:latin typeface="Skia" charset="0"/>
              </a:rPr>
              <a:t> un </a:t>
            </a:r>
            <a:r>
              <a:rPr lang="en-US" sz="2000" b="0" dirty="0" err="1" smtClean="0">
                <a:latin typeface="Skia" charset="0"/>
              </a:rPr>
              <a:t>effetto</a:t>
            </a:r>
            <a:r>
              <a:rPr lang="en-US" sz="2000" b="0" dirty="0" smtClean="0">
                <a:latin typeface="Skia" charset="0"/>
              </a:rPr>
              <a:t> </a:t>
            </a:r>
            <a:r>
              <a:rPr lang="en-US" sz="2000" b="0" dirty="0" err="1" smtClean="0">
                <a:latin typeface="Skia" charset="0"/>
              </a:rPr>
              <a:t>serra</a:t>
            </a:r>
            <a:r>
              <a:rPr lang="en-US" sz="2000" b="0" dirty="0" smtClean="0">
                <a:latin typeface="Skia" charset="0"/>
              </a:rPr>
              <a:t> molto </a:t>
            </a:r>
            <a:r>
              <a:rPr lang="en-US" sz="2000" b="0" dirty="0" err="1" smtClean="0">
                <a:latin typeface="Skia" charset="0"/>
              </a:rPr>
              <a:t>intenso</a:t>
            </a:r>
            <a:r>
              <a:rPr lang="en-US" sz="2000" b="0" dirty="0" smtClean="0">
                <a:latin typeface="Skia" charset="0"/>
              </a:rPr>
              <a:t>.</a:t>
            </a:r>
            <a:endParaRPr lang="en-US" sz="2000" b="0" dirty="0">
              <a:latin typeface="Skia" charset="0"/>
            </a:endParaRPr>
          </a:p>
        </p:txBody>
      </p:sp>
      <p:pic>
        <p:nvPicPr>
          <p:cNvPr id="5" name="Picture 4" descr="venus"/>
          <p:cNvPicPr>
            <a:picLocks noChangeAspect="1" noChangeArrowheads="1"/>
          </p:cNvPicPr>
          <p:nvPr/>
        </p:nvPicPr>
        <p:blipFill>
          <a:blip r:embed="rId3"/>
          <a:srcRect/>
          <a:stretch>
            <a:fillRect/>
          </a:stretch>
        </p:blipFill>
        <p:spPr bwMode="auto">
          <a:xfrm>
            <a:off x="608515" y="5880453"/>
            <a:ext cx="895350" cy="714375"/>
          </a:xfrm>
          <a:prstGeom prst="rect">
            <a:avLst/>
          </a:prstGeom>
          <a:noFill/>
        </p:spPr>
      </p:pic>
      <p:pic>
        <p:nvPicPr>
          <p:cNvPr id="6" name="Picture 6" descr="venus2"/>
          <p:cNvPicPr>
            <a:picLocks noChangeAspect="1" noChangeArrowheads="1"/>
          </p:cNvPicPr>
          <p:nvPr/>
        </p:nvPicPr>
        <p:blipFill>
          <a:blip r:embed="rId4"/>
          <a:srcRect/>
          <a:stretch>
            <a:fillRect/>
          </a:stretch>
        </p:blipFill>
        <p:spPr bwMode="auto">
          <a:xfrm>
            <a:off x="228600" y="995971"/>
            <a:ext cx="4248150" cy="4606226"/>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673796">
                                            <p:txEl>
                                              <p:pRg st="2" end="2"/>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a:xfrm>
            <a:off x="457200" y="9988"/>
            <a:ext cx="8229600" cy="828212"/>
          </a:xfrm>
        </p:spPr>
        <p:txBody>
          <a:bodyPr/>
          <a:lstStyle/>
          <a:p>
            <a:r>
              <a:rPr lang="en-US" b="0" dirty="0" err="1" smtClean="0">
                <a:solidFill>
                  <a:schemeClr val="tx2"/>
                </a:solidFill>
              </a:rPr>
              <a:t>Immagini</a:t>
            </a:r>
            <a:r>
              <a:rPr lang="en-US" b="0" dirty="0" smtClean="0">
                <a:solidFill>
                  <a:schemeClr val="tx2"/>
                </a:solidFill>
              </a:rPr>
              <a:t> </a:t>
            </a:r>
            <a:r>
              <a:rPr lang="en-US" b="0" dirty="0" err="1" smtClean="0">
                <a:solidFill>
                  <a:schemeClr val="tx2"/>
                </a:solidFill>
              </a:rPr>
              <a:t>dai</a:t>
            </a:r>
            <a:r>
              <a:rPr lang="en-US" b="0" dirty="0" smtClean="0">
                <a:solidFill>
                  <a:schemeClr val="tx2"/>
                </a:solidFill>
              </a:rPr>
              <a:t> </a:t>
            </a:r>
            <a:r>
              <a:rPr lang="en-US" b="0" dirty="0" err="1" smtClean="0">
                <a:solidFill>
                  <a:schemeClr val="tx2"/>
                </a:solidFill>
              </a:rPr>
              <a:t>Venera</a:t>
            </a:r>
            <a:r>
              <a:rPr lang="en-US" b="0" dirty="0" smtClean="0">
                <a:solidFill>
                  <a:schemeClr val="tx2"/>
                </a:solidFill>
              </a:rPr>
              <a:t> (1982)</a:t>
            </a:r>
            <a:endParaRPr lang="en-US" b="0" dirty="0">
              <a:solidFill>
                <a:schemeClr val="tx2"/>
              </a:solidFill>
            </a:endParaRPr>
          </a:p>
        </p:txBody>
      </p:sp>
      <p:sp>
        <p:nvSpPr>
          <p:cNvPr id="627717" name="Text Box 5"/>
          <p:cNvSpPr txBox="1">
            <a:spLocks noChangeArrowheads="1"/>
          </p:cNvSpPr>
          <p:nvPr/>
        </p:nvSpPr>
        <p:spPr bwMode="auto">
          <a:xfrm>
            <a:off x="0" y="5950634"/>
            <a:ext cx="9020175" cy="646331"/>
          </a:xfrm>
          <a:prstGeom prst="rect">
            <a:avLst/>
          </a:prstGeom>
          <a:noFill/>
          <a:ln w="9525">
            <a:noFill/>
            <a:miter lim="800000"/>
            <a:headEnd/>
            <a:tailEnd/>
          </a:ln>
          <a:effectLst/>
        </p:spPr>
        <p:txBody>
          <a:bodyPr wrap="square">
            <a:prstTxWarp prst="textNoShape">
              <a:avLst/>
            </a:prstTxWarp>
            <a:spAutoFit/>
          </a:bodyPr>
          <a:lstStyle/>
          <a:p>
            <a:r>
              <a:rPr lang="en-US" sz="1800" b="0" dirty="0" err="1" smtClean="0">
                <a:latin typeface="Skia" charset="0"/>
              </a:rPr>
              <a:t>Sorvolato</a:t>
            </a:r>
            <a:r>
              <a:rPr lang="en-US" sz="1800" b="0" dirty="0" smtClean="0">
                <a:latin typeface="Skia" charset="0"/>
              </a:rPr>
              <a:t> </a:t>
            </a:r>
            <a:r>
              <a:rPr lang="en-US" sz="1800" b="0" dirty="0" err="1" smtClean="0">
                <a:latin typeface="Skia" charset="0"/>
              </a:rPr>
              <a:t>dal</a:t>
            </a:r>
            <a:r>
              <a:rPr lang="en-US" sz="1800" b="0" dirty="0" smtClean="0">
                <a:latin typeface="Skia" charset="0"/>
              </a:rPr>
              <a:t> Mariner </a:t>
            </a:r>
            <a:r>
              <a:rPr lang="en-US" sz="1800" b="0" dirty="0">
                <a:latin typeface="Skia" charset="0"/>
              </a:rPr>
              <a:t>2</a:t>
            </a:r>
            <a:r>
              <a:rPr lang="en-US" sz="1800" b="0" dirty="0" smtClean="0">
                <a:latin typeface="Skia" charset="0"/>
              </a:rPr>
              <a:t> </a:t>
            </a:r>
            <a:r>
              <a:rPr lang="en-US" sz="1800" b="0" dirty="0" err="1" smtClean="0">
                <a:latin typeface="Skia" charset="0"/>
              </a:rPr>
              <a:t>nel</a:t>
            </a:r>
            <a:r>
              <a:rPr lang="en-US" sz="1800" b="0" dirty="0" smtClean="0">
                <a:latin typeface="Skia" charset="0"/>
              </a:rPr>
              <a:t> </a:t>
            </a:r>
            <a:r>
              <a:rPr lang="en-US" sz="1800" b="0" dirty="0">
                <a:latin typeface="Skia" charset="0"/>
              </a:rPr>
              <a:t>1962; 20 </a:t>
            </a:r>
            <a:r>
              <a:rPr lang="en-US" sz="1800" b="0" dirty="0" smtClean="0">
                <a:latin typeface="Skia" charset="0"/>
              </a:rPr>
              <a:t>“</a:t>
            </a:r>
            <a:r>
              <a:rPr lang="en-US" dirty="0" err="1" smtClean="0">
                <a:latin typeface="Skia" charset="0"/>
              </a:rPr>
              <a:t>visite</a:t>
            </a:r>
            <a:r>
              <a:rPr lang="en-US" sz="1800" b="0" dirty="0" smtClean="0">
                <a:latin typeface="Skia" charset="0"/>
              </a:rPr>
              <a:t>” </a:t>
            </a:r>
            <a:r>
              <a:rPr lang="en-US" sz="1800" b="0" dirty="0" err="1" smtClean="0">
                <a:latin typeface="Skia" charset="0"/>
              </a:rPr>
              <a:t>da</a:t>
            </a:r>
            <a:r>
              <a:rPr lang="en-US" sz="1800" b="0" dirty="0" smtClean="0">
                <a:latin typeface="Skia" charset="0"/>
              </a:rPr>
              <a:t> </a:t>
            </a:r>
            <a:r>
              <a:rPr lang="en-US" sz="1800" b="0" dirty="0" err="1" smtClean="0">
                <a:latin typeface="Skia" charset="0"/>
              </a:rPr>
              <a:t>allora</a:t>
            </a:r>
            <a:r>
              <a:rPr lang="en-US" sz="1800" b="0" dirty="0" smtClean="0">
                <a:latin typeface="Skia" charset="0"/>
              </a:rPr>
              <a:t>, </a:t>
            </a:r>
            <a:r>
              <a:rPr lang="en-US" sz="1800" b="0" dirty="0" err="1" smtClean="0">
                <a:latin typeface="Skia" charset="0"/>
              </a:rPr>
              <a:t>incluso</a:t>
            </a:r>
            <a:r>
              <a:rPr lang="en-US" sz="1800" b="0" dirty="0" smtClean="0">
                <a:latin typeface="Skia" charset="0"/>
              </a:rPr>
              <a:t> </a:t>
            </a:r>
            <a:r>
              <a:rPr lang="en-US" sz="1800" b="0" dirty="0" err="1" smtClean="0">
                <a:latin typeface="Skia" charset="0"/>
              </a:rPr>
              <a:t>gli</a:t>
            </a:r>
            <a:r>
              <a:rPr lang="en-US" sz="1800" b="0" dirty="0" smtClean="0">
                <a:latin typeface="Skia" charset="0"/>
              </a:rPr>
              <a:t> </a:t>
            </a:r>
            <a:r>
              <a:rPr lang="en-US" sz="1800" b="0" dirty="0" err="1" smtClean="0">
                <a:latin typeface="Skia" charset="0"/>
              </a:rPr>
              <a:t>atterraggi</a:t>
            </a:r>
            <a:r>
              <a:rPr lang="en-US" sz="1800" b="0" dirty="0" smtClean="0">
                <a:latin typeface="Skia" charset="0"/>
              </a:rPr>
              <a:t> </a:t>
            </a:r>
            <a:r>
              <a:rPr lang="en-US" sz="1800" b="0" dirty="0" err="1" smtClean="0">
                <a:latin typeface="Skia" charset="0"/>
              </a:rPr>
              <a:t>dei</a:t>
            </a:r>
            <a:r>
              <a:rPr lang="en-US" sz="1800" b="0" dirty="0" smtClean="0">
                <a:latin typeface="Skia" charset="0"/>
              </a:rPr>
              <a:t> </a:t>
            </a:r>
            <a:r>
              <a:rPr lang="en-US" sz="1800" b="0" dirty="0" err="1" smtClean="0">
                <a:latin typeface="Skia" charset="0"/>
              </a:rPr>
              <a:t>Venera</a:t>
            </a:r>
            <a:r>
              <a:rPr lang="en-US" sz="1800" b="0" dirty="0" smtClean="0">
                <a:latin typeface="Skia" charset="0"/>
              </a:rPr>
              <a:t> </a:t>
            </a:r>
            <a:r>
              <a:rPr lang="en-US" sz="1800" b="0" dirty="0" err="1" smtClean="0">
                <a:latin typeface="Skia" charset="0"/>
              </a:rPr>
              <a:t>e</a:t>
            </a:r>
            <a:r>
              <a:rPr lang="en-US" sz="1800" b="0" dirty="0" smtClean="0">
                <a:latin typeface="Skia" charset="0"/>
              </a:rPr>
              <a:t> la </a:t>
            </a:r>
            <a:r>
              <a:rPr lang="en-US" sz="1800" b="0" dirty="0" err="1" smtClean="0">
                <a:latin typeface="Skia" charset="0"/>
              </a:rPr>
              <a:t>mappatura</a:t>
            </a:r>
            <a:r>
              <a:rPr lang="en-US" sz="1800" b="0" dirty="0" smtClean="0">
                <a:latin typeface="Skia" charset="0"/>
              </a:rPr>
              <a:t> del Magellan.</a:t>
            </a:r>
            <a:endParaRPr lang="en-US" sz="1800" b="0" dirty="0">
              <a:latin typeface="Skia" charset="0"/>
            </a:endParaRPr>
          </a:p>
        </p:txBody>
      </p:sp>
      <p:pic>
        <p:nvPicPr>
          <p:cNvPr id="627719" name="Picture 7" descr="Surface of Venus">
            <a:hlinkClick r:id="rId3"/>
          </p:cNvPr>
          <p:cNvPicPr>
            <a:picLocks noChangeAspect="1" noChangeArrowheads="1"/>
          </p:cNvPicPr>
          <p:nvPr/>
        </p:nvPicPr>
        <p:blipFill>
          <a:blip r:embed="rId4"/>
          <a:srcRect/>
          <a:stretch>
            <a:fillRect/>
          </a:stretch>
        </p:blipFill>
        <p:spPr bwMode="auto">
          <a:xfrm>
            <a:off x="0" y="905040"/>
            <a:ext cx="9020175" cy="4810125"/>
          </a:xfrm>
          <a:prstGeom prst="rect">
            <a:avLst/>
          </a:prstGeom>
          <a:noFill/>
        </p:spPr>
      </p:pic>
    </p:spTree>
  </p:cSld>
  <p:clrMapOvr>
    <a:masterClrMapping/>
  </p:clrMapOvr>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8738" name="Picture 2" descr="PIA00203_modest"/>
          <p:cNvPicPr>
            <a:picLocks noChangeAspect="1" noChangeArrowheads="1"/>
          </p:cNvPicPr>
          <p:nvPr/>
        </p:nvPicPr>
        <p:blipFill>
          <a:blip r:embed="rId3"/>
          <a:srcRect/>
          <a:stretch>
            <a:fillRect/>
          </a:stretch>
        </p:blipFill>
        <p:spPr bwMode="auto">
          <a:xfrm>
            <a:off x="2527243" y="77980"/>
            <a:ext cx="6594475" cy="6594475"/>
          </a:xfrm>
          <a:prstGeom prst="rect">
            <a:avLst/>
          </a:prstGeom>
          <a:noFill/>
        </p:spPr>
      </p:pic>
      <p:sp>
        <p:nvSpPr>
          <p:cNvPr id="628739" name="Text Box 3"/>
          <p:cNvSpPr txBox="1">
            <a:spLocks noChangeArrowheads="1"/>
          </p:cNvSpPr>
          <p:nvPr/>
        </p:nvSpPr>
        <p:spPr bwMode="auto">
          <a:xfrm>
            <a:off x="0" y="304800"/>
            <a:ext cx="2740693" cy="4154983"/>
          </a:xfrm>
          <a:prstGeom prst="rect">
            <a:avLst/>
          </a:prstGeom>
          <a:noFill/>
          <a:ln w="9525">
            <a:noFill/>
            <a:miter lim="800000"/>
            <a:headEnd/>
            <a:tailEnd/>
          </a:ln>
          <a:effectLst/>
        </p:spPr>
        <p:txBody>
          <a:bodyPr wrap="square">
            <a:prstTxWarp prst="textNoShape">
              <a:avLst/>
            </a:prstTxWarp>
            <a:spAutoFit/>
          </a:bodyPr>
          <a:lstStyle/>
          <a:p>
            <a:r>
              <a:rPr lang="en-US" sz="2400" b="0" dirty="0" err="1">
                <a:latin typeface="Skia" charset="0"/>
              </a:rPr>
              <a:t>Sapas</a:t>
            </a:r>
            <a:r>
              <a:rPr lang="en-US" sz="2400" b="0" dirty="0">
                <a:latin typeface="Skia" charset="0"/>
              </a:rPr>
              <a:t> Mons –</a:t>
            </a:r>
            <a:r>
              <a:rPr lang="en-US" sz="2400" b="0" dirty="0" smtClean="0">
                <a:latin typeface="Skia" charset="0"/>
              </a:rPr>
              <a:t> alto 1.5 km, largo 400 km (</a:t>
            </a:r>
            <a:r>
              <a:rPr lang="en-US" sz="2400" b="0" dirty="0" err="1" smtClean="0">
                <a:latin typeface="Skia" charset="0"/>
              </a:rPr>
              <a:t>Atla</a:t>
            </a:r>
            <a:r>
              <a:rPr lang="en-US" sz="2400" b="0" dirty="0" smtClean="0">
                <a:latin typeface="Skia" charset="0"/>
              </a:rPr>
              <a:t> </a:t>
            </a:r>
            <a:r>
              <a:rPr lang="en-US" sz="2400" b="0" dirty="0" err="1" smtClean="0">
                <a:latin typeface="Skia" charset="0"/>
              </a:rPr>
              <a:t>Regio</a:t>
            </a:r>
            <a:r>
              <a:rPr lang="en-US" sz="2400" b="0" dirty="0" smtClean="0">
                <a:latin typeface="Skia" charset="0"/>
              </a:rPr>
              <a:t>)</a:t>
            </a:r>
          </a:p>
          <a:p>
            <a:endParaRPr lang="en-US" sz="2400" b="0" dirty="0" smtClean="0">
              <a:latin typeface="Skia" charset="0"/>
            </a:endParaRPr>
          </a:p>
          <a:p>
            <a:r>
              <a:rPr lang="en-US" sz="2400" dirty="0" err="1" smtClean="0">
                <a:latin typeface="Skia" charset="0"/>
              </a:rPr>
              <a:t>Gli</a:t>
            </a:r>
            <a:r>
              <a:rPr lang="en-US" sz="2400" dirty="0" smtClean="0">
                <a:latin typeface="Skia" charset="0"/>
              </a:rPr>
              <a:t> </a:t>
            </a:r>
            <a:r>
              <a:rPr lang="en-US" sz="2400" dirty="0" err="1" smtClean="0">
                <a:latin typeface="Skia" charset="0"/>
              </a:rPr>
              <a:t>altopiani</a:t>
            </a:r>
            <a:r>
              <a:rPr lang="en-US" sz="2400" dirty="0" smtClean="0">
                <a:latin typeface="Skia" charset="0"/>
              </a:rPr>
              <a:t> </a:t>
            </a:r>
            <a:r>
              <a:rPr lang="en-US" sz="2400" b="0" dirty="0" err="1" smtClean="0">
                <a:latin typeface="Skia" charset="0"/>
              </a:rPr>
              <a:t>vulcanici</a:t>
            </a:r>
            <a:r>
              <a:rPr lang="en-US" sz="2400" dirty="0">
                <a:latin typeface="Skia" charset="0"/>
              </a:rPr>
              <a:t> </a:t>
            </a:r>
            <a:r>
              <a:rPr lang="en-US" sz="2400" b="0" dirty="0" err="1" smtClean="0">
                <a:latin typeface="Skia" charset="0"/>
              </a:rPr>
              <a:t>coprono</a:t>
            </a:r>
            <a:r>
              <a:rPr lang="en-US" sz="2400" b="0" dirty="0" smtClean="0">
                <a:latin typeface="Skia" charset="0"/>
              </a:rPr>
              <a:t> l’85</a:t>
            </a:r>
            <a:r>
              <a:rPr lang="en-US" sz="2400" b="0" dirty="0">
                <a:latin typeface="Skia" charset="0"/>
              </a:rPr>
              <a:t>%</a:t>
            </a:r>
            <a:r>
              <a:rPr lang="en-US" sz="2400" b="0" dirty="0" smtClean="0">
                <a:latin typeface="Skia" charset="0"/>
              </a:rPr>
              <a:t> </a:t>
            </a:r>
            <a:r>
              <a:rPr lang="en-US" sz="2400" b="0" dirty="0" err="1" smtClean="0">
                <a:latin typeface="Skia" charset="0"/>
              </a:rPr>
              <a:t>della</a:t>
            </a:r>
            <a:r>
              <a:rPr lang="en-US" sz="2400" b="0" dirty="0" smtClean="0">
                <a:latin typeface="Skia" charset="0"/>
              </a:rPr>
              <a:t> </a:t>
            </a:r>
            <a:r>
              <a:rPr lang="en-US" sz="2400" b="0" dirty="0" err="1" smtClean="0">
                <a:latin typeface="Skia" charset="0"/>
              </a:rPr>
              <a:t>superficie</a:t>
            </a:r>
            <a:r>
              <a:rPr lang="en-US" sz="2400" dirty="0" smtClean="0">
                <a:latin typeface="Skia" charset="0"/>
              </a:rPr>
              <a:t> di </a:t>
            </a:r>
            <a:r>
              <a:rPr lang="en-US" sz="2400" dirty="0" err="1" smtClean="0">
                <a:latin typeface="Skia" charset="0"/>
              </a:rPr>
              <a:t>Venere</a:t>
            </a:r>
            <a:r>
              <a:rPr lang="en-US" sz="2400" dirty="0" smtClean="0">
                <a:latin typeface="Skia" charset="0"/>
              </a:rPr>
              <a:t> con </a:t>
            </a:r>
            <a:r>
              <a:rPr lang="en-US" sz="2400" dirty="0" err="1" smtClean="0">
                <a:latin typeface="Skia" charset="0"/>
              </a:rPr>
              <a:t>oltre</a:t>
            </a:r>
            <a:r>
              <a:rPr lang="en-US" sz="2400" dirty="0" smtClean="0">
                <a:latin typeface="Skia" charset="0"/>
              </a:rPr>
              <a:t> </a:t>
            </a:r>
            <a:r>
              <a:rPr lang="en-US" sz="2400" b="0" dirty="0" smtClean="0">
                <a:latin typeface="Skia" charset="0"/>
              </a:rPr>
              <a:t>1100 </a:t>
            </a:r>
            <a:r>
              <a:rPr lang="en-US" sz="2400" dirty="0" err="1" smtClean="0">
                <a:latin typeface="Skia" charset="0"/>
              </a:rPr>
              <a:t>v</a:t>
            </a:r>
            <a:r>
              <a:rPr lang="en-US" sz="2400" b="0" dirty="0" err="1" smtClean="0">
                <a:latin typeface="Skia" charset="0"/>
              </a:rPr>
              <a:t>ulcani</a:t>
            </a:r>
            <a:r>
              <a:rPr lang="en-US" sz="2400" b="0" dirty="0" smtClean="0">
                <a:latin typeface="Skia" charset="0"/>
              </a:rPr>
              <a:t> </a:t>
            </a:r>
            <a:r>
              <a:rPr lang="en-US" sz="2400" b="0" dirty="0" err="1" smtClean="0">
                <a:latin typeface="Skia" charset="0"/>
              </a:rPr>
              <a:t>identificati</a:t>
            </a:r>
            <a:r>
              <a:rPr lang="en-US" sz="2400" dirty="0">
                <a:latin typeface="Skia" charset="0"/>
              </a:rPr>
              <a:t>.</a:t>
            </a:r>
            <a:endParaRPr lang="en-US" sz="2400" b="0" dirty="0">
              <a:latin typeface="Skia" charset="0"/>
            </a:endParaRPr>
          </a:p>
        </p:txBody>
      </p:sp>
    </p:spTree>
  </p:cSld>
  <p:clrMapOvr>
    <a:masterClrMapping/>
  </p:clrMapOvr>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VENUSFLY.MPG">
            <a:hlinkClick r:id="" action="ppaction://media"/>
          </p:cNvPr>
          <p:cNvPicPr/>
          <p:nvPr>
            <a:videoFile r:link="rId1"/>
          </p:nvPr>
        </p:nvPicPr>
        <p:blipFill>
          <a:blip r:embed="rId4"/>
          <a:stretch>
            <a:fillRect/>
          </a:stretch>
        </p:blipFill>
        <p:spPr>
          <a:xfrm>
            <a:off x="293010" y="381000"/>
            <a:ext cx="4064000" cy="3048000"/>
          </a:xfrm>
          <a:prstGeom prst="rect">
            <a:avLst/>
          </a:prstGeom>
        </p:spPr>
      </p:pic>
      <p:pic>
        <p:nvPicPr>
          <p:cNvPr id="3" name="VIDVEN1.MPG">
            <a:hlinkClick r:id="" action="ppaction://media"/>
          </p:cNvPr>
          <p:cNvPicPr/>
          <p:nvPr>
            <a:videoFile r:link="rId2"/>
          </p:nvPr>
        </p:nvPicPr>
        <p:blipFill>
          <a:blip r:embed="rId5"/>
          <a:stretch>
            <a:fillRect/>
          </a:stretch>
        </p:blipFill>
        <p:spPr>
          <a:xfrm>
            <a:off x="4572000" y="381000"/>
            <a:ext cx="4064000" cy="3048000"/>
          </a:xfrm>
          <a:prstGeom prst="rect">
            <a:avLst/>
          </a:prstGeom>
        </p:spPr>
      </p:pic>
      <p:pic>
        <p:nvPicPr>
          <p:cNvPr id="4" name="Picture 2" descr="PIA00106_modest"/>
          <p:cNvPicPr>
            <a:picLocks noChangeAspect="1" noChangeArrowheads="1"/>
          </p:cNvPicPr>
          <p:nvPr/>
        </p:nvPicPr>
        <p:blipFill>
          <a:blip r:embed="rId6"/>
          <a:srcRect/>
          <a:stretch>
            <a:fillRect/>
          </a:stretch>
        </p:blipFill>
        <p:spPr bwMode="auto">
          <a:xfrm>
            <a:off x="293010" y="3646484"/>
            <a:ext cx="4064000" cy="3051178"/>
          </a:xfrm>
          <a:prstGeom prst="rect">
            <a:avLst/>
          </a:prstGeom>
          <a:noFill/>
        </p:spPr>
      </p:pic>
      <p:sp>
        <p:nvSpPr>
          <p:cNvPr id="5" name="TextBox 4"/>
          <p:cNvSpPr txBox="1"/>
          <p:nvPr/>
        </p:nvSpPr>
        <p:spPr>
          <a:xfrm>
            <a:off x="4713116" y="4559700"/>
            <a:ext cx="4064000" cy="1107996"/>
          </a:xfrm>
          <a:prstGeom prst="rect">
            <a:avLst/>
          </a:prstGeom>
          <a:noFill/>
        </p:spPr>
        <p:txBody>
          <a:bodyPr wrap="square" rtlCol="0">
            <a:spAutoFit/>
          </a:bodyPr>
          <a:lstStyle/>
          <a:p>
            <a:r>
              <a:rPr lang="en-US" sz="2400" dirty="0" smtClean="0">
                <a:latin typeface="Skia" charset="0"/>
              </a:rPr>
              <a:t>Monte </a:t>
            </a:r>
            <a:r>
              <a:rPr lang="en-US" sz="2400" dirty="0" err="1" smtClean="0">
                <a:latin typeface="Skia" charset="0"/>
              </a:rPr>
              <a:t>Maat</a:t>
            </a:r>
            <a:r>
              <a:rPr lang="en-US" sz="2400" dirty="0" smtClean="0">
                <a:latin typeface="Skia" charset="0"/>
              </a:rPr>
              <a:t> </a:t>
            </a:r>
            <a:r>
              <a:rPr lang="en-US" sz="2400" dirty="0" smtClean="0">
                <a:latin typeface="Skia" charset="0"/>
              </a:rPr>
              <a:t>– alto 8 </a:t>
            </a:r>
            <a:r>
              <a:rPr lang="en-US" sz="2400" dirty="0" smtClean="0">
                <a:latin typeface="Skia" charset="0"/>
              </a:rPr>
              <a:t>km</a:t>
            </a:r>
          </a:p>
          <a:p>
            <a:r>
              <a:rPr lang="en-US" sz="2400" dirty="0" err="1" smtClean="0">
                <a:latin typeface="Skia" charset="0"/>
              </a:rPr>
              <a:t>Regione</a:t>
            </a:r>
            <a:r>
              <a:rPr lang="en-US" sz="2400" dirty="0" smtClean="0">
                <a:latin typeface="Skia" charset="0"/>
              </a:rPr>
              <a:t> </a:t>
            </a:r>
            <a:r>
              <a:rPr lang="en-US" sz="2400" dirty="0" smtClean="0">
                <a:latin typeface="Skia" charset="0"/>
              </a:rPr>
              <a:t>di Aphrodite Terra</a:t>
            </a:r>
          </a:p>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133" fill="hold"/>
                                        <p:tgtEl>
                                          <p:spTgt spid="2"/>
                                        </p:tgtEl>
                                      </p:cBhvr>
                                    </p:cmd>
                                  </p:childTnLst>
                                </p:cTn>
                              </p:par>
                            </p:childTnLst>
                          </p:cTn>
                        </p:par>
                        <p:par>
                          <p:cTn id="7" fill="hold">
                            <p:stCondLst>
                              <p:cond delay="61133"/>
                            </p:stCondLst>
                            <p:childTnLst>
                              <p:par>
                                <p:cTn id="8" presetID="1" presetClass="mediacall" presetSubtype="0" fill="hold" nodeType="afterEffect">
                                  <p:stCondLst>
                                    <p:cond delay="0"/>
                                  </p:stCondLst>
                                  <p:childTnLst>
                                    <p:cmd type="call" cmd="playFrom(0.0)">
                                      <p:cBhvr>
                                        <p:cTn id="9" dur="2397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0" fill="hold" display="0">
                  <p:stCondLst>
                    <p:cond delay="indefinite"/>
                  </p:stCondLst>
                  <p:endCondLst>
                    <p:cond evt="onNext" delay="0">
                      <p:tgtEl>
                        <p:sldTgt/>
                      </p:tgtEl>
                    </p:cond>
                    <p:cond evt="onPrev" delay="0">
                      <p:tgtEl>
                        <p:sldTgt/>
                      </p:tgtEl>
                    </p:cond>
                  </p:endCondLst>
                </p:cTn>
                <p:tgtEl>
                  <p:spTgt spid="2"/>
                </p:tgtEl>
              </p:cMediaNode>
            </p:video>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p:cTn id="16" fill="hold" display="0">
                  <p:stCondLst>
                    <p:cond delay="indefinite"/>
                  </p:stCondLst>
                  <p:endCondLst>
                    <p:cond evt="onNext" delay="0">
                      <p:tgtEl>
                        <p:sldTgt/>
                      </p:tgtEl>
                    </p:cond>
                    <p:cond evt="onPrev" delay="0">
                      <p:tgtEl>
                        <p:sldTgt/>
                      </p:tgtEl>
                    </p:cond>
                  </p:endCondLst>
                </p:cTn>
                <p:tgtEl>
                  <p:spTgt spid="3"/>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32834" name="Picture 2" descr="24"/>
          <p:cNvPicPr>
            <a:picLocks noChangeAspect="1" noChangeArrowheads="1"/>
          </p:cNvPicPr>
          <p:nvPr/>
        </p:nvPicPr>
        <p:blipFill>
          <a:blip r:embed="rId3"/>
          <a:srcRect/>
          <a:stretch>
            <a:fillRect/>
          </a:stretch>
        </p:blipFill>
        <p:spPr bwMode="auto">
          <a:xfrm>
            <a:off x="381000" y="1981200"/>
            <a:ext cx="8447088" cy="4229100"/>
          </a:xfrm>
          <a:prstGeom prst="rect">
            <a:avLst/>
          </a:prstGeom>
          <a:noFill/>
        </p:spPr>
      </p:pic>
      <p:sp>
        <p:nvSpPr>
          <p:cNvPr id="632835" name="Text Box 3"/>
          <p:cNvSpPr txBox="1">
            <a:spLocks noChangeArrowheads="1"/>
          </p:cNvSpPr>
          <p:nvPr/>
        </p:nvSpPr>
        <p:spPr bwMode="auto">
          <a:xfrm>
            <a:off x="593725" y="420688"/>
            <a:ext cx="4493538" cy="461665"/>
          </a:xfrm>
          <a:prstGeom prst="rect">
            <a:avLst/>
          </a:prstGeom>
          <a:noFill/>
          <a:ln w="9525">
            <a:noFill/>
            <a:miter lim="800000"/>
            <a:headEnd/>
            <a:tailEnd/>
          </a:ln>
          <a:effectLst/>
        </p:spPr>
        <p:txBody>
          <a:bodyPr wrap="none">
            <a:prstTxWarp prst="textNoShape">
              <a:avLst/>
            </a:prstTxWarp>
            <a:spAutoFit/>
          </a:bodyPr>
          <a:lstStyle/>
          <a:p>
            <a:r>
              <a:rPr lang="en-US" sz="2400" b="0" dirty="0">
                <a:latin typeface="Skia" charset="0"/>
              </a:rPr>
              <a:t>Alpha </a:t>
            </a:r>
            <a:r>
              <a:rPr lang="en-US" sz="2400" b="0" dirty="0" err="1">
                <a:latin typeface="Skia" charset="0"/>
              </a:rPr>
              <a:t>Regio</a:t>
            </a:r>
            <a:r>
              <a:rPr lang="en-US" sz="2400" b="0" dirty="0" smtClean="0">
                <a:latin typeface="Skia" charset="0"/>
              </a:rPr>
              <a:t>—</a:t>
            </a:r>
            <a:r>
              <a:rPr lang="en-US" sz="2400" b="0" dirty="0" err="1" smtClean="0">
                <a:latin typeface="Skia" charset="0"/>
              </a:rPr>
              <a:t>Cupole</a:t>
            </a:r>
            <a:r>
              <a:rPr lang="en-US" sz="2400" b="0" dirty="0" smtClean="0">
                <a:latin typeface="Skia" charset="0"/>
              </a:rPr>
              <a:t> “Pancake”</a:t>
            </a:r>
            <a:endParaRPr lang="en-US" sz="2400" b="0" dirty="0">
              <a:latin typeface="Skia" charset="0"/>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625669" name="Object 5"/>
          <p:cNvGraphicFramePr>
            <a:graphicFrameLocks noChangeAspect="1"/>
          </p:cNvGraphicFramePr>
          <p:nvPr/>
        </p:nvGraphicFramePr>
        <p:xfrm>
          <a:off x="185180" y="598536"/>
          <a:ext cx="5240338" cy="5286375"/>
        </p:xfrm>
        <a:graphic>
          <a:graphicData uri="http://schemas.openxmlformats.org/presentationml/2006/ole">
            <p:oleObj spid="_x0000_s60418" name="Image" r:id="rId4" imgW="8533333" imgH="8609524" progId="">
              <p:embed/>
            </p:oleObj>
          </a:graphicData>
        </a:graphic>
      </p:graphicFrame>
      <p:sp>
        <p:nvSpPr>
          <p:cNvPr id="625667" name="Rectangle 3"/>
          <p:cNvSpPr>
            <a:spLocks noChangeArrowheads="1"/>
          </p:cNvSpPr>
          <p:nvPr/>
        </p:nvSpPr>
        <p:spPr bwMode="auto">
          <a:xfrm>
            <a:off x="5468938" y="809174"/>
            <a:ext cx="3522661" cy="4013406"/>
          </a:xfrm>
          <a:prstGeom prst="rect">
            <a:avLst/>
          </a:prstGeom>
          <a:noFill/>
          <a:ln w="9525">
            <a:noFill/>
            <a:miter lim="800000"/>
            <a:headEnd/>
            <a:tailEnd/>
          </a:ln>
          <a:effectLst/>
        </p:spPr>
        <p:txBody>
          <a:bodyPr wrap="square">
            <a:prstTxWarp prst="textNoShape">
              <a:avLst/>
            </a:prstTxWarp>
            <a:spAutoFit/>
          </a:bodyPr>
          <a:lstStyle/>
          <a:p>
            <a:pPr eaLnBrk="1" hangingPunct="1">
              <a:lnSpc>
                <a:spcPct val="90000"/>
              </a:lnSpc>
              <a:spcBef>
                <a:spcPct val="50000"/>
              </a:spcBef>
              <a:buFont typeface="Arial"/>
              <a:buChar char="•"/>
            </a:pPr>
            <a:r>
              <a:rPr lang="en-US" sz="2400" b="0" dirty="0" err="1" smtClean="0">
                <a:latin typeface="Skia" charset="0"/>
              </a:rPr>
              <a:t>Pochi</a:t>
            </a:r>
            <a:r>
              <a:rPr lang="en-US" sz="2400" b="0" dirty="0" smtClean="0">
                <a:latin typeface="Skia" charset="0"/>
              </a:rPr>
              <a:t> </a:t>
            </a:r>
            <a:r>
              <a:rPr lang="en-US" sz="2400" b="0" dirty="0" err="1" smtClean="0">
                <a:latin typeface="Skia" charset="0"/>
              </a:rPr>
              <a:t>dati</a:t>
            </a:r>
            <a:r>
              <a:rPr lang="en-US" sz="2400" b="0" dirty="0" smtClean="0">
                <a:latin typeface="Skia" charset="0"/>
              </a:rPr>
              <a:t> </a:t>
            </a:r>
            <a:r>
              <a:rPr lang="en-US" sz="2400" b="0" dirty="0" err="1" smtClean="0">
                <a:latin typeface="Skia" charset="0"/>
              </a:rPr>
              <a:t>sull’interno</a:t>
            </a:r>
            <a:r>
              <a:rPr lang="en-US" sz="2400" b="0" dirty="0" smtClean="0">
                <a:latin typeface="Skia" charset="0"/>
              </a:rPr>
              <a:t>. </a:t>
            </a:r>
            <a:r>
              <a:rPr lang="en-US" sz="2400" b="0" dirty="0" err="1" smtClean="0">
                <a:latin typeface="Skia" charset="0"/>
              </a:rPr>
              <a:t>Densità</a:t>
            </a:r>
            <a:r>
              <a:rPr lang="en-US" sz="2400" b="0" dirty="0" smtClean="0">
                <a:latin typeface="Skia" charset="0"/>
              </a:rPr>
              <a:t> simile </a:t>
            </a:r>
            <a:r>
              <a:rPr lang="en-US" sz="2400" b="0" dirty="0" err="1" smtClean="0">
                <a:latin typeface="Skia" charset="0"/>
              </a:rPr>
              <a:t>alla</a:t>
            </a:r>
            <a:r>
              <a:rPr lang="en-US" sz="2400" b="0" dirty="0" smtClean="0">
                <a:latin typeface="Skia" charset="0"/>
              </a:rPr>
              <a:t> Terra</a:t>
            </a:r>
            <a:r>
              <a:rPr lang="en-US" sz="2400" dirty="0" smtClean="0">
                <a:latin typeface="Skia" charset="0"/>
              </a:rPr>
              <a:t>.</a:t>
            </a:r>
          </a:p>
          <a:p>
            <a:pPr eaLnBrk="1" hangingPunct="1">
              <a:lnSpc>
                <a:spcPct val="90000"/>
              </a:lnSpc>
              <a:spcBef>
                <a:spcPct val="50000"/>
              </a:spcBef>
              <a:buFont typeface="Arial"/>
              <a:buChar char="•"/>
            </a:pPr>
            <a:r>
              <a:rPr lang="en-US" sz="2400" b="0" dirty="0" smtClean="0">
                <a:latin typeface="Skia" charset="0"/>
              </a:rPr>
              <a:t> La </a:t>
            </a:r>
            <a:r>
              <a:rPr lang="en-US" sz="2400" b="0" dirty="0" err="1" smtClean="0">
                <a:latin typeface="Skia" charset="0"/>
              </a:rPr>
              <a:t>superficie</a:t>
            </a:r>
            <a:r>
              <a:rPr lang="en-US" sz="2400" b="0" dirty="0" smtClean="0">
                <a:latin typeface="Skia" charset="0"/>
              </a:rPr>
              <a:t> </a:t>
            </a:r>
            <a:r>
              <a:rPr lang="en-US" sz="2400" b="0" dirty="0" err="1" smtClean="0">
                <a:latin typeface="Skia" charset="0"/>
              </a:rPr>
              <a:t>è</a:t>
            </a:r>
            <a:r>
              <a:rPr lang="en-US" sz="2400" b="0" dirty="0" smtClean="0">
                <a:latin typeface="Skia" charset="0"/>
              </a:rPr>
              <a:t> </a:t>
            </a:r>
            <a:r>
              <a:rPr lang="en-US" sz="2400" b="0" dirty="0" err="1" smtClean="0">
                <a:latin typeface="Skia" charset="0"/>
              </a:rPr>
              <a:t>vecchia</a:t>
            </a:r>
            <a:r>
              <a:rPr lang="en-US" sz="2400" b="0" dirty="0" smtClean="0">
                <a:latin typeface="Skia" charset="0"/>
              </a:rPr>
              <a:t> 300</a:t>
            </a:r>
            <a:r>
              <a:rPr lang="en-US" sz="2400" b="0" dirty="0">
                <a:latin typeface="Skia" charset="0"/>
              </a:rPr>
              <a:t>-500 </a:t>
            </a:r>
            <a:r>
              <a:rPr lang="en-US" sz="2400" b="0" dirty="0" err="1" smtClean="0">
                <a:latin typeface="Skia" charset="0"/>
              </a:rPr>
              <a:t>millioni</a:t>
            </a:r>
            <a:r>
              <a:rPr lang="en-US" sz="2400" b="0" dirty="0" smtClean="0">
                <a:latin typeface="Skia" charset="0"/>
              </a:rPr>
              <a:t> di </a:t>
            </a:r>
            <a:r>
              <a:rPr lang="en-US" sz="2400" b="0" dirty="0" err="1" smtClean="0">
                <a:latin typeface="Skia" charset="0"/>
              </a:rPr>
              <a:t>anni</a:t>
            </a:r>
            <a:endParaRPr lang="en-US" sz="2400" b="0" dirty="0" smtClean="0">
              <a:latin typeface="Skia" charset="0"/>
            </a:endParaRPr>
          </a:p>
          <a:p>
            <a:pPr eaLnBrk="1" hangingPunct="1">
              <a:lnSpc>
                <a:spcPct val="90000"/>
              </a:lnSpc>
              <a:spcBef>
                <a:spcPct val="50000"/>
              </a:spcBef>
              <a:buFont typeface="Arial"/>
              <a:buChar char="•"/>
            </a:pPr>
            <a:r>
              <a:rPr lang="en-US" sz="2400" b="0" dirty="0" err="1" smtClean="0">
                <a:latin typeface="Skia" charset="0"/>
              </a:rPr>
              <a:t>Pochi</a:t>
            </a:r>
            <a:r>
              <a:rPr lang="en-US" sz="2400" b="0" dirty="0" smtClean="0">
                <a:latin typeface="Skia" charset="0"/>
              </a:rPr>
              <a:t> </a:t>
            </a:r>
            <a:r>
              <a:rPr lang="en-US" sz="2400" b="0" dirty="0" err="1" smtClean="0">
                <a:latin typeface="Skia" charset="0"/>
              </a:rPr>
              <a:t>crateri</a:t>
            </a:r>
            <a:endParaRPr lang="en-US" sz="2400" b="0" dirty="0" smtClean="0">
              <a:latin typeface="Skia" charset="0"/>
            </a:endParaRPr>
          </a:p>
          <a:p>
            <a:pPr eaLnBrk="1" hangingPunct="1">
              <a:lnSpc>
                <a:spcPct val="90000"/>
              </a:lnSpc>
              <a:spcBef>
                <a:spcPct val="50000"/>
              </a:spcBef>
              <a:buFont typeface="Arial"/>
              <a:buChar char="•"/>
            </a:pPr>
            <a:r>
              <a:rPr lang="en-US" sz="2400" b="0" dirty="0" err="1" smtClean="0">
                <a:latin typeface="Skia" charset="0"/>
              </a:rPr>
              <a:t>Basalti</a:t>
            </a:r>
            <a:endParaRPr lang="en-US" sz="2400" b="0" dirty="0" smtClean="0">
              <a:latin typeface="Skia" charset="0"/>
            </a:endParaRPr>
          </a:p>
          <a:p>
            <a:pPr eaLnBrk="1" hangingPunct="1">
              <a:lnSpc>
                <a:spcPct val="90000"/>
              </a:lnSpc>
              <a:spcBef>
                <a:spcPct val="50000"/>
              </a:spcBef>
              <a:buFont typeface="Arial"/>
              <a:buChar char="•"/>
            </a:pPr>
            <a:r>
              <a:rPr lang="en-US" sz="2400" b="0" dirty="0" err="1" smtClean="0">
                <a:latin typeface="Skia" charset="0"/>
              </a:rPr>
              <a:t>Nessun</a:t>
            </a:r>
            <a:r>
              <a:rPr lang="en-US" sz="2400" b="0" dirty="0" smtClean="0">
                <a:latin typeface="Skia" charset="0"/>
              </a:rPr>
              <a:t> campo </a:t>
            </a:r>
            <a:r>
              <a:rPr lang="en-US" sz="2400" b="0" dirty="0" err="1" smtClean="0">
                <a:latin typeface="Skia" charset="0"/>
              </a:rPr>
              <a:t>magnetico</a:t>
            </a:r>
            <a:r>
              <a:rPr lang="en-US" sz="2400" b="0" dirty="0" smtClean="0">
                <a:latin typeface="Skia" charset="0"/>
              </a:rPr>
              <a:t>. </a:t>
            </a:r>
          </a:p>
          <a:p>
            <a:pPr eaLnBrk="1" hangingPunct="1">
              <a:lnSpc>
                <a:spcPct val="90000"/>
              </a:lnSpc>
              <a:spcBef>
                <a:spcPct val="50000"/>
              </a:spcBef>
              <a:buFont typeface="Arial"/>
              <a:buChar char="•"/>
            </a:pPr>
            <a:r>
              <a:rPr lang="en-US" sz="2400" b="0" dirty="0" err="1" smtClean="0">
                <a:latin typeface="Skia" charset="0"/>
              </a:rPr>
              <a:t>Geologicamente</a:t>
            </a:r>
            <a:r>
              <a:rPr lang="en-US" sz="2400" b="0" dirty="0" smtClean="0">
                <a:latin typeface="Skia" charset="0"/>
              </a:rPr>
              <a:t> </a:t>
            </a:r>
            <a:r>
              <a:rPr lang="en-US" sz="2400" b="0" dirty="0" err="1" smtClean="0">
                <a:latin typeface="Skia" charset="0"/>
              </a:rPr>
              <a:t>attivo</a:t>
            </a:r>
            <a:r>
              <a:rPr lang="en-US" sz="2400" b="0" dirty="0" smtClean="0">
                <a:latin typeface="Skia" charset="0"/>
              </a:rPr>
              <a:t>.</a:t>
            </a:r>
            <a:endParaRPr lang="en-US" sz="2400" b="0" dirty="0">
              <a:latin typeface="Skia" charset="0"/>
            </a:endParaRPr>
          </a:p>
        </p:txBody>
      </p:sp>
    </p:spTree>
  </p:cSld>
  <p:clrMapOvr>
    <a:masterClrMapping/>
  </p:clrMapOvr>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45474" name="Picture 2" descr="17327_F"/>
          <p:cNvPicPr>
            <a:picLocks noChangeAspect="1" noChangeArrowheads="1"/>
          </p:cNvPicPr>
          <p:nvPr/>
        </p:nvPicPr>
        <p:blipFill>
          <a:blip r:embed="rId3"/>
          <a:srcRect/>
          <a:stretch>
            <a:fillRect/>
          </a:stretch>
        </p:blipFill>
        <p:spPr bwMode="auto">
          <a:xfrm>
            <a:off x="457200" y="1265238"/>
            <a:ext cx="4343400" cy="4297362"/>
          </a:xfrm>
          <a:prstGeom prst="rect">
            <a:avLst/>
          </a:prstGeom>
          <a:noFill/>
          <a:ln w="9525">
            <a:noFill/>
            <a:miter lim="800000"/>
            <a:headEnd/>
            <a:tailEnd/>
          </a:ln>
        </p:spPr>
      </p:pic>
      <p:sp>
        <p:nvSpPr>
          <p:cNvPr id="745475" name="Text Box 3"/>
          <p:cNvSpPr txBox="1">
            <a:spLocks noChangeArrowheads="1"/>
          </p:cNvSpPr>
          <p:nvPr/>
        </p:nvSpPr>
        <p:spPr bwMode="auto">
          <a:xfrm>
            <a:off x="212725" y="228600"/>
            <a:ext cx="2378075" cy="861774"/>
          </a:xfrm>
          <a:prstGeom prst="rect">
            <a:avLst/>
          </a:prstGeom>
          <a:noFill/>
          <a:ln w="9525">
            <a:noFill/>
            <a:miter lim="800000"/>
            <a:headEnd/>
            <a:tailEnd/>
          </a:ln>
          <a:effectLst/>
        </p:spPr>
        <p:txBody>
          <a:bodyPr>
            <a:prstTxWarp prst="textNoShape">
              <a:avLst/>
            </a:prstTxWarp>
            <a:spAutoFit/>
          </a:bodyPr>
          <a:lstStyle/>
          <a:p>
            <a:r>
              <a:rPr lang="en-US" sz="3600" b="0" dirty="0" smtClean="0">
                <a:solidFill>
                  <a:schemeClr val="tx2"/>
                </a:solidFill>
                <a:latin typeface="Skia" charset="0"/>
              </a:rPr>
              <a:t>Terra</a:t>
            </a:r>
          </a:p>
          <a:p>
            <a:endParaRPr lang="en-US" sz="1400" dirty="0">
              <a:latin typeface="Skia" charset="0"/>
            </a:endParaRPr>
          </a:p>
        </p:txBody>
      </p:sp>
      <p:sp>
        <p:nvSpPr>
          <p:cNvPr id="745476" name="Rectangle 4"/>
          <p:cNvSpPr>
            <a:spLocks noChangeArrowheads="1"/>
          </p:cNvSpPr>
          <p:nvPr/>
        </p:nvSpPr>
        <p:spPr bwMode="auto">
          <a:xfrm>
            <a:off x="4876800" y="609600"/>
            <a:ext cx="4267200" cy="5564599"/>
          </a:xfrm>
          <a:prstGeom prst="rect">
            <a:avLst/>
          </a:prstGeom>
          <a:noFill/>
          <a:ln w="9525">
            <a:noFill/>
            <a:miter lim="800000"/>
            <a:headEnd/>
            <a:tailEnd/>
          </a:ln>
          <a:effectLst/>
        </p:spPr>
        <p:txBody>
          <a:bodyPr>
            <a:prstTxWarp prst="textNoShape">
              <a:avLst/>
            </a:prstTxWarp>
            <a:spAutoFit/>
          </a:bodyPr>
          <a:lstStyle/>
          <a:p>
            <a:pPr marL="457200" indent="-457200" eaLnBrk="1" hangingPunct="1">
              <a:lnSpc>
                <a:spcPct val="90000"/>
              </a:lnSpc>
              <a:spcBef>
                <a:spcPct val="50000"/>
              </a:spcBef>
              <a:buFont typeface="Arial"/>
              <a:buChar char="•"/>
            </a:pPr>
            <a:r>
              <a:rPr lang="en-US" sz="2400" b="0" dirty="0" err="1" smtClean="0">
                <a:latin typeface="Skia" charset="0"/>
              </a:rPr>
              <a:t>Diametro</a:t>
            </a:r>
            <a:r>
              <a:rPr lang="en-US" sz="2400" b="0" dirty="0" smtClean="0">
                <a:latin typeface="Skia" charset="0"/>
              </a:rPr>
              <a:t> 12756 km</a:t>
            </a:r>
            <a:endParaRPr lang="en-US" sz="2400" dirty="0">
              <a:latin typeface="Skia" charset="0"/>
            </a:endParaRPr>
          </a:p>
          <a:p>
            <a:pPr marL="457200" indent="-457200" eaLnBrk="1" hangingPunct="1">
              <a:lnSpc>
                <a:spcPct val="90000"/>
              </a:lnSpc>
              <a:spcBef>
                <a:spcPct val="50000"/>
              </a:spcBef>
              <a:buFont typeface="Arial"/>
              <a:buChar char="•"/>
            </a:pPr>
            <a:endParaRPr lang="en-US" sz="2400" b="0" dirty="0" smtClean="0">
              <a:latin typeface="Skia" charset="0"/>
            </a:endParaRPr>
          </a:p>
          <a:p>
            <a:pPr marL="457200" indent="-457200" eaLnBrk="1" hangingPunct="1">
              <a:lnSpc>
                <a:spcPct val="90000"/>
              </a:lnSpc>
              <a:spcBef>
                <a:spcPct val="50000"/>
              </a:spcBef>
              <a:buFont typeface="Arial"/>
              <a:buChar char="•"/>
            </a:pPr>
            <a:r>
              <a:rPr lang="en-US" sz="2400" b="0" dirty="0" err="1" smtClean="0">
                <a:latin typeface="Skia" charset="0"/>
              </a:rPr>
              <a:t>Asse</a:t>
            </a:r>
            <a:r>
              <a:rPr lang="en-US" sz="2400" b="0" dirty="0" smtClean="0">
                <a:latin typeface="Skia" charset="0"/>
              </a:rPr>
              <a:t> di </a:t>
            </a:r>
            <a:r>
              <a:rPr lang="en-US" sz="2400" b="0" dirty="0" err="1" smtClean="0">
                <a:latin typeface="Skia" charset="0"/>
              </a:rPr>
              <a:t>rotazione</a:t>
            </a:r>
            <a:r>
              <a:rPr lang="en-US" sz="2400" b="0" dirty="0" smtClean="0">
                <a:latin typeface="Skia" charset="0"/>
              </a:rPr>
              <a:t> </a:t>
            </a:r>
            <a:r>
              <a:rPr lang="en-US" sz="2400" b="0" dirty="0" err="1" smtClean="0">
                <a:latin typeface="Skia" charset="0"/>
              </a:rPr>
              <a:t>inclinato</a:t>
            </a:r>
            <a:r>
              <a:rPr lang="en-US" sz="2400" b="0" dirty="0" smtClean="0">
                <a:latin typeface="Skia" charset="0"/>
              </a:rPr>
              <a:t> di 23 </a:t>
            </a:r>
            <a:r>
              <a:rPr lang="en-US" sz="2400" b="0" dirty="0" err="1" smtClean="0">
                <a:latin typeface="Skia" charset="0"/>
              </a:rPr>
              <a:t>gradi</a:t>
            </a:r>
            <a:endParaRPr lang="en-US" sz="2400" b="0" dirty="0" smtClean="0">
              <a:latin typeface="Skia" charset="0"/>
            </a:endParaRPr>
          </a:p>
          <a:p>
            <a:pPr marL="457200" indent="-457200" eaLnBrk="1" hangingPunct="1">
              <a:lnSpc>
                <a:spcPct val="90000"/>
              </a:lnSpc>
              <a:spcBef>
                <a:spcPct val="50000"/>
              </a:spcBef>
              <a:buFont typeface="Arial"/>
              <a:buChar char="•"/>
            </a:pPr>
            <a:endParaRPr lang="en-US" sz="2400" b="0" dirty="0" smtClean="0">
              <a:latin typeface="Skia" charset="0"/>
            </a:endParaRPr>
          </a:p>
          <a:p>
            <a:pPr marL="457200" indent="-457200" eaLnBrk="1" hangingPunct="1">
              <a:lnSpc>
                <a:spcPct val="90000"/>
              </a:lnSpc>
              <a:spcBef>
                <a:spcPct val="50000"/>
              </a:spcBef>
              <a:buFont typeface="Arial"/>
              <a:buChar char="•"/>
            </a:pPr>
            <a:r>
              <a:rPr lang="en-US" sz="2400" b="0" dirty="0" err="1" smtClean="0">
                <a:latin typeface="Skia" charset="0"/>
              </a:rPr>
              <a:t>Temperatura</a:t>
            </a:r>
            <a:r>
              <a:rPr lang="en-US" sz="2400" b="0" dirty="0" smtClean="0">
                <a:latin typeface="Skia" charset="0"/>
              </a:rPr>
              <a:t> </a:t>
            </a:r>
            <a:r>
              <a:rPr lang="en-US" sz="2400" b="0" dirty="0" err="1" smtClean="0">
                <a:latin typeface="Skia" charset="0"/>
              </a:rPr>
              <a:t>alla</a:t>
            </a:r>
            <a:r>
              <a:rPr lang="en-US" sz="2400" b="0" dirty="0" smtClean="0">
                <a:latin typeface="Skia" charset="0"/>
              </a:rPr>
              <a:t> </a:t>
            </a:r>
            <a:r>
              <a:rPr lang="en-US" sz="2400" b="0" dirty="0" err="1" smtClean="0">
                <a:latin typeface="Skia" charset="0"/>
              </a:rPr>
              <a:t>supetficie</a:t>
            </a:r>
            <a:r>
              <a:rPr lang="en-US" sz="2400" b="0" dirty="0" smtClean="0">
                <a:latin typeface="Skia" charset="0"/>
              </a:rPr>
              <a:t> </a:t>
            </a:r>
            <a:r>
              <a:rPr lang="en-US" sz="2400" b="0" dirty="0" err="1" smtClean="0">
                <a:latin typeface="Skia" charset="0"/>
              </a:rPr>
              <a:t>da</a:t>
            </a:r>
            <a:r>
              <a:rPr lang="en-US" sz="2400" b="0" dirty="0" smtClean="0">
                <a:latin typeface="Skia" charset="0"/>
              </a:rPr>
              <a:t> –</a:t>
            </a:r>
            <a:r>
              <a:rPr lang="en-US" sz="2400" b="0" dirty="0">
                <a:latin typeface="Skia" charset="0"/>
              </a:rPr>
              <a:t>73</a:t>
            </a:r>
            <a:r>
              <a:rPr lang="en-US" sz="2400" b="0" dirty="0" smtClean="0">
                <a:latin typeface="Skia" charset="0"/>
              </a:rPr>
              <a:t> </a:t>
            </a:r>
            <a:r>
              <a:rPr lang="en-US" sz="2400" dirty="0">
                <a:latin typeface="Skia" charset="0"/>
              </a:rPr>
              <a:t>a</a:t>
            </a:r>
            <a:r>
              <a:rPr lang="en-US" sz="2400" b="0" dirty="0" smtClean="0">
                <a:latin typeface="Skia" charset="0"/>
              </a:rPr>
              <a:t> +48 </a:t>
            </a:r>
            <a:r>
              <a:rPr lang="en-US" sz="2400" b="0" dirty="0">
                <a:latin typeface="Skia" charset="0"/>
              </a:rPr>
              <a:t>C</a:t>
            </a:r>
            <a:endParaRPr lang="en-US" sz="2400" b="0" dirty="0" smtClean="0">
              <a:latin typeface="Skia" charset="0"/>
            </a:endParaRPr>
          </a:p>
          <a:p>
            <a:pPr marL="457200" indent="-457200" eaLnBrk="1" hangingPunct="1">
              <a:lnSpc>
                <a:spcPct val="90000"/>
              </a:lnSpc>
              <a:spcBef>
                <a:spcPct val="50000"/>
              </a:spcBef>
              <a:buFont typeface="Arial"/>
              <a:buChar char="•"/>
            </a:pPr>
            <a:endParaRPr lang="en-US" sz="2400" b="0" dirty="0" smtClean="0">
              <a:latin typeface="Skia" charset="0"/>
            </a:endParaRPr>
          </a:p>
          <a:p>
            <a:pPr marL="457200" indent="-457200" eaLnBrk="1" hangingPunct="1">
              <a:lnSpc>
                <a:spcPct val="90000"/>
              </a:lnSpc>
              <a:spcBef>
                <a:spcPct val="50000"/>
              </a:spcBef>
              <a:buFont typeface="Arial"/>
              <a:buChar char="•"/>
            </a:pPr>
            <a:r>
              <a:rPr lang="en-US" sz="2400" dirty="0" err="1" smtClean="0">
                <a:latin typeface="Skia" charset="0"/>
              </a:rPr>
              <a:t>Atmosfera</a:t>
            </a:r>
            <a:r>
              <a:rPr lang="en-US" sz="2400" dirty="0" smtClean="0">
                <a:latin typeface="Skia" charset="0"/>
              </a:rPr>
              <a:t> </a:t>
            </a:r>
            <a:r>
              <a:rPr lang="en-US" sz="2400" dirty="0" err="1" smtClean="0">
                <a:latin typeface="Skia" charset="0"/>
              </a:rPr>
              <a:t>spessa</a:t>
            </a:r>
            <a:r>
              <a:rPr lang="en-US" sz="2400" dirty="0" smtClean="0">
                <a:latin typeface="Skia" charset="0"/>
              </a:rPr>
              <a:t>. Moderato </a:t>
            </a:r>
            <a:r>
              <a:rPr lang="en-US" sz="2400" dirty="0" err="1" smtClean="0">
                <a:latin typeface="Skia" charset="0"/>
              </a:rPr>
              <a:t>effetto</a:t>
            </a:r>
            <a:r>
              <a:rPr lang="en-US" sz="2400" dirty="0" smtClean="0">
                <a:latin typeface="Skia" charset="0"/>
              </a:rPr>
              <a:t> </a:t>
            </a:r>
            <a:r>
              <a:rPr lang="en-US" sz="2400" dirty="0" err="1" smtClean="0">
                <a:latin typeface="Skia" charset="0"/>
              </a:rPr>
              <a:t>serra</a:t>
            </a:r>
            <a:r>
              <a:rPr lang="en-US" sz="2400" dirty="0" smtClean="0">
                <a:latin typeface="Skia" charset="0"/>
              </a:rPr>
              <a:t>.</a:t>
            </a:r>
            <a:endParaRPr lang="en-US" sz="2400" b="0" dirty="0" smtClean="0">
              <a:latin typeface="Skia" charset="0"/>
            </a:endParaRPr>
          </a:p>
          <a:p>
            <a:pPr marL="457200" indent="-457200" eaLnBrk="1" hangingPunct="1">
              <a:lnSpc>
                <a:spcPct val="90000"/>
              </a:lnSpc>
              <a:spcBef>
                <a:spcPct val="50000"/>
              </a:spcBef>
              <a:buFont typeface="Arial"/>
              <a:buChar char="•"/>
            </a:pPr>
            <a:endParaRPr lang="en-US" sz="2400" b="0" dirty="0" smtClean="0">
              <a:latin typeface="Skia" charset="0"/>
            </a:endParaRPr>
          </a:p>
          <a:p>
            <a:pPr marL="457200" indent="-457200" eaLnBrk="1" hangingPunct="1">
              <a:lnSpc>
                <a:spcPct val="90000"/>
              </a:lnSpc>
              <a:spcBef>
                <a:spcPct val="50000"/>
              </a:spcBef>
              <a:buFont typeface="Arial"/>
              <a:buChar char="•"/>
            </a:pPr>
            <a:r>
              <a:rPr lang="en-US" sz="2400" b="0" dirty="0" err="1" smtClean="0">
                <a:latin typeface="Skia" charset="0"/>
              </a:rPr>
              <a:t>Acqua</a:t>
            </a:r>
            <a:r>
              <a:rPr lang="en-US" sz="2400" b="0" dirty="0" smtClean="0">
                <a:latin typeface="Skia" charset="0"/>
              </a:rPr>
              <a:t> </a:t>
            </a:r>
            <a:r>
              <a:rPr lang="en-US" sz="2400" b="0" dirty="0" err="1" smtClean="0">
                <a:latin typeface="Skia" charset="0"/>
              </a:rPr>
              <a:t>liquida</a:t>
            </a:r>
            <a:r>
              <a:rPr lang="en-US" sz="2400" b="0" dirty="0" smtClean="0">
                <a:latin typeface="Skia" charset="0"/>
              </a:rPr>
              <a:t>!</a:t>
            </a:r>
            <a:endParaRPr lang="en-US" sz="2400" b="0" dirty="0">
              <a:latin typeface="Skia" charset="0"/>
            </a:endParaRPr>
          </a:p>
        </p:txBody>
      </p:sp>
      <p:pic>
        <p:nvPicPr>
          <p:cNvPr id="811013" name="Picture 1029" descr="earth"/>
          <p:cNvPicPr>
            <a:picLocks noChangeAspect="1" noChangeArrowheads="1"/>
          </p:cNvPicPr>
          <p:nvPr/>
        </p:nvPicPr>
        <p:blipFill>
          <a:blip r:embed="rId4"/>
          <a:srcRect/>
          <a:stretch>
            <a:fillRect/>
          </a:stretch>
        </p:blipFill>
        <p:spPr bwMode="auto">
          <a:xfrm>
            <a:off x="228600" y="5867400"/>
            <a:ext cx="895350" cy="714375"/>
          </a:xfrm>
          <a:prstGeom prst="rect">
            <a:avLst/>
          </a:prstGeom>
          <a:noFill/>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747525" name="Object 3077"/>
          <p:cNvGraphicFramePr>
            <a:graphicFrameLocks noChangeAspect="1"/>
          </p:cNvGraphicFramePr>
          <p:nvPr>
            <p:ph/>
          </p:nvPr>
        </p:nvGraphicFramePr>
        <p:xfrm>
          <a:off x="152400" y="1066800"/>
          <a:ext cx="7772400" cy="5508625"/>
        </p:xfrm>
        <a:graphic>
          <a:graphicData uri="http://schemas.openxmlformats.org/presentationml/2006/ole">
            <p:oleObj spid="_x0000_s65538" name="Image" r:id="rId4" imgW="14082540" imgH="9980952" progId="">
              <p:embed/>
            </p:oleObj>
          </a:graphicData>
        </a:graphic>
      </p:graphicFrame>
      <p:sp>
        <p:nvSpPr>
          <p:cNvPr id="747523" name="Rectangle 3075"/>
          <p:cNvSpPr>
            <a:spLocks noChangeArrowheads="1"/>
          </p:cNvSpPr>
          <p:nvPr/>
        </p:nvSpPr>
        <p:spPr bwMode="auto">
          <a:xfrm>
            <a:off x="748997" y="228600"/>
            <a:ext cx="8242603" cy="430887"/>
          </a:xfrm>
          <a:prstGeom prst="rect">
            <a:avLst/>
          </a:prstGeom>
          <a:noFill/>
          <a:ln w="9525">
            <a:noFill/>
            <a:miter lim="800000"/>
            <a:headEnd/>
            <a:tailEnd/>
          </a:ln>
          <a:effectLst/>
        </p:spPr>
        <p:txBody>
          <a:bodyPr wrap="square">
            <a:prstTxWarp prst="textNoShape">
              <a:avLst/>
            </a:prstTxWarp>
            <a:spAutoFit/>
          </a:bodyPr>
          <a:lstStyle/>
          <a:p>
            <a:pPr eaLnBrk="1" hangingPunct="1">
              <a:lnSpc>
                <a:spcPct val="90000"/>
              </a:lnSpc>
              <a:spcBef>
                <a:spcPct val="50000"/>
              </a:spcBef>
            </a:pPr>
            <a:r>
              <a:rPr lang="en-US" sz="2400" b="0" dirty="0" err="1" smtClean="0">
                <a:latin typeface="Skia" charset="0"/>
              </a:rPr>
              <a:t>Geologicamente</a:t>
            </a:r>
            <a:r>
              <a:rPr lang="en-US" sz="2400" b="0" dirty="0" smtClean="0">
                <a:latin typeface="Skia" charset="0"/>
              </a:rPr>
              <a:t> </a:t>
            </a:r>
            <a:r>
              <a:rPr lang="en-US" sz="2400" b="0" dirty="0" err="1" smtClean="0">
                <a:latin typeface="Skia" charset="0"/>
              </a:rPr>
              <a:t>attiva</a:t>
            </a:r>
            <a:endParaRPr lang="en-US" sz="2400" b="0" dirty="0" smtClean="0">
              <a:latin typeface="Skia" charset="0"/>
            </a:endParaRPr>
          </a:p>
        </p:txBody>
      </p:sp>
    </p:spTree>
  </p:cSld>
  <p:clrMapOvr>
    <a:masterClrMapping/>
  </p:clrMapOvr>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40706" name="Picture 2" descr="sred2_s04"/>
          <p:cNvPicPr>
            <a:picLocks noChangeAspect="1" noChangeArrowheads="1"/>
          </p:cNvPicPr>
          <p:nvPr/>
        </p:nvPicPr>
        <p:blipFill>
          <a:blip r:embed="rId3"/>
          <a:srcRect/>
          <a:stretch>
            <a:fillRect/>
          </a:stretch>
        </p:blipFill>
        <p:spPr bwMode="auto">
          <a:xfrm>
            <a:off x="4191000" y="685800"/>
            <a:ext cx="4953000" cy="5257800"/>
          </a:xfrm>
          <a:prstGeom prst="rect">
            <a:avLst/>
          </a:prstGeom>
          <a:noFill/>
        </p:spPr>
      </p:pic>
      <p:sp>
        <p:nvSpPr>
          <p:cNvPr id="840707" name="Rectangle 3"/>
          <p:cNvSpPr>
            <a:spLocks noChangeArrowheads="1"/>
          </p:cNvSpPr>
          <p:nvPr/>
        </p:nvSpPr>
        <p:spPr bwMode="auto">
          <a:xfrm>
            <a:off x="228600" y="1143000"/>
            <a:ext cx="3820324" cy="4955203"/>
          </a:xfrm>
          <a:prstGeom prst="rect">
            <a:avLst/>
          </a:prstGeom>
          <a:noFill/>
          <a:ln w="9525">
            <a:noFill/>
            <a:miter lim="800000"/>
            <a:headEnd/>
            <a:tailEnd/>
          </a:ln>
          <a:effectLst/>
        </p:spPr>
        <p:txBody>
          <a:bodyPr wrap="square">
            <a:prstTxWarp prst="textNoShape">
              <a:avLst/>
            </a:prstTxWarp>
            <a:spAutoFit/>
          </a:bodyPr>
          <a:lstStyle/>
          <a:p>
            <a:pPr>
              <a:buFont typeface="Arial"/>
              <a:buChar char="•"/>
            </a:pPr>
            <a:r>
              <a:rPr lang="en-US" sz="2000" b="0" dirty="0" err="1" smtClean="0">
                <a:latin typeface="Skia" charset="0"/>
              </a:rPr>
              <a:t>Diametro</a:t>
            </a:r>
            <a:r>
              <a:rPr lang="en-US" sz="2000" b="0" dirty="0" smtClean="0">
                <a:latin typeface="Skia" charset="0"/>
              </a:rPr>
              <a:t> 6794 km</a:t>
            </a:r>
            <a:r>
              <a:rPr lang="en-US" sz="2000" dirty="0" smtClean="0">
                <a:latin typeface="Skia" charset="0"/>
              </a:rPr>
              <a:t>, circa </a:t>
            </a:r>
            <a:r>
              <a:rPr lang="en-US" sz="2000" b="0" dirty="0" smtClean="0">
                <a:latin typeface="Skia" charset="0"/>
              </a:rPr>
              <a:t>½ </a:t>
            </a:r>
            <a:r>
              <a:rPr lang="en-US" sz="2000" b="0" dirty="0" err="1" smtClean="0">
                <a:latin typeface="Skia" charset="0"/>
              </a:rPr>
              <a:t>della</a:t>
            </a:r>
            <a:r>
              <a:rPr lang="en-US" sz="2000" b="0" dirty="0" smtClean="0">
                <a:latin typeface="Skia" charset="0"/>
              </a:rPr>
              <a:t> Terra</a:t>
            </a:r>
          </a:p>
          <a:p>
            <a:pPr>
              <a:buFont typeface="Arial"/>
              <a:buChar char="•"/>
            </a:pPr>
            <a:endParaRPr lang="en-US" sz="2000" b="0" dirty="0" smtClean="0">
              <a:latin typeface="Skia" charset="0"/>
            </a:endParaRPr>
          </a:p>
          <a:p>
            <a:pPr>
              <a:buFont typeface="Arial"/>
              <a:buChar char="•"/>
            </a:pPr>
            <a:r>
              <a:rPr lang="en-US" sz="2000" b="0" dirty="0" err="1" smtClean="0">
                <a:latin typeface="Skia" charset="0"/>
              </a:rPr>
              <a:t>Asse</a:t>
            </a:r>
            <a:r>
              <a:rPr lang="en-US" sz="2000" b="0" dirty="0" smtClean="0">
                <a:latin typeface="Skia" charset="0"/>
              </a:rPr>
              <a:t> di </a:t>
            </a:r>
            <a:r>
              <a:rPr lang="en-US" sz="2000" b="0" dirty="0" err="1" smtClean="0">
                <a:latin typeface="Skia" charset="0"/>
              </a:rPr>
              <a:t>rotazione</a:t>
            </a:r>
            <a:r>
              <a:rPr lang="en-US" sz="2000" b="0" dirty="0" smtClean="0">
                <a:latin typeface="Skia" charset="0"/>
              </a:rPr>
              <a:t> </a:t>
            </a:r>
            <a:r>
              <a:rPr lang="en-US" sz="2000" b="0" dirty="0" err="1" smtClean="0">
                <a:latin typeface="Skia" charset="0"/>
              </a:rPr>
              <a:t>inclinato</a:t>
            </a:r>
            <a:r>
              <a:rPr lang="en-US" sz="2000" b="0" dirty="0" smtClean="0">
                <a:latin typeface="Skia" charset="0"/>
              </a:rPr>
              <a:t> di 25 </a:t>
            </a:r>
            <a:r>
              <a:rPr lang="en-US" sz="2000" b="0" dirty="0" err="1" smtClean="0">
                <a:latin typeface="Skia" charset="0"/>
              </a:rPr>
              <a:t>gradi</a:t>
            </a:r>
            <a:endParaRPr lang="en-US" sz="2000" b="0" dirty="0" smtClean="0">
              <a:latin typeface="Skia" charset="0"/>
            </a:endParaRPr>
          </a:p>
          <a:p>
            <a:pPr>
              <a:buFont typeface="Arial"/>
              <a:buChar char="•"/>
            </a:pPr>
            <a:endParaRPr lang="en-US" sz="2000" b="0" dirty="0" smtClean="0">
              <a:latin typeface="Skia" charset="0"/>
            </a:endParaRPr>
          </a:p>
          <a:p>
            <a:pPr>
              <a:buFont typeface="Arial"/>
              <a:buChar char="•"/>
            </a:pPr>
            <a:r>
              <a:rPr lang="en-US" sz="2000" b="0" dirty="0" err="1" smtClean="0">
                <a:latin typeface="Skia" charset="0"/>
              </a:rPr>
              <a:t>Rotazione</a:t>
            </a:r>
            <a:r>
              <a:rPr lang="en-US" sz="2000" b="0" dirty="0" smtClean="0">
                <a:latin typeface="Skia" charset="0"/>
              </a:rPr>
              <a:t> di circa ~</a:t>
            </a:r>
            <a:r>
              <a:rPr lang="en-US" sz="2000" b="0" dirty="0">
                <a:latin typeface="Skia" charset="0"/>
              </a:rPr>
              <a:t>24</a:t>
            </a:r>
            <a:r>
              <a:rPr lang="en-US" sz="2000" b="0" dirty="0" smtClean="0">
                <a:latin typeface="Skia" charset="0"/>
              </a:rPr>
              <a:t> ore </a:t>
            </a:r>
            <a:r>
              <a:rPr lang="en-US" sz="2000" b="0" dirty="0" err="1" smtClean="0">
                <a:latin typeface="Skia" charset="0"/>
              </a:rPr>
              <a:t>e</a:t>
            </a:r>
            <a:r>
              <a:rPr lang="en-US" sz="2000" b="0" dirty="0" smtClean="0">
                <a:latin typeface="Skia" charset="0"/>
              </a:rPr>
              <a:t> </a:t>
            </a:r>
            <a:r>
              <a:rPr lang="en-US" sz="2000" b="0" dirty="0" err="1" smtClean="0">
                <a:latin typeface="Skia" charset="0"/>
              </a:rPr>
              <a:t>periodo</a:t>
            </a:r>
            <a:r>
              <a:rPr lang="en-US" sz="2000" b="0" dirty="0" smtClean="0">
                <a:latin typeface="Skia" charset="0"/>
              </a:rPr>
              <a:t> </a:t>
            </a:r>
            <a:r>
              <a:rPr lang="en-US" sz="2000" b="0" dirty="0" err="1" smtClean="0">
                <a:latin typeface="Skia" charset="0"/>
              </a:rPr>
              <a:t>orbitale</a:t>
            </a:r>
            <a:r>
              <a:rPr lang="en-US" sz="2000" b="0" dirty="0" smtClean="0">
                <a:latin typeface="Skia" charset="0"/>
              </a:rPr>
              <a:t> di </a:t>
            </a:r>
            <a:r>
              <a:rPr lang="en-US" sz="2000" b="0" dirty="0">
                <a:latin typeface="Skia" charset="0"/>
              </a:rPr>
              <a:t>687</a:t>
            </a:r>
            <a:r>
              <a:rPr lang="en-US" sz="2000" b="0" dirty="0" smtClean="0">
                <a:latin typeface="Skia" charset="0"/>
              </a:rPr>
              <a:t> </a:t>
            </a:r>
            <a:r>
              <a:rPr lang="en-US" sz="2000" b="0" dirty="0" err="1" smtClean="0">
                <a:latin typeface="Skia" charset="0"/>
              </a:rPr>
              <a:t>giorni</a:t>
            </a:r>
            <a:r>
              <a:rPr lang="en-US" sz="2000" b="0" dirty="0" smtClean="0">
                <a:latin typeface="Skia" charset="0"/>
              </a:rPr>
              <a:t> </a:t>
            </a:r>
            <a:endParaRPr lang="en-US" sz="2000" b="0" dirty="0">
              <a:latin typeface="Skia" charset="0"/>
            </a:endParaRPr>
          </a:p>
          <a:p>
            <a:pPr>
              <a:buFont typeface="Arial"/>
              <a:buChar char="•"/>
            </a:pPr>
            <a:endParaRPr lang="en-US" sz="2000" b="0" dirty="0" smtClean="0">
              <a:latin typeface="Skia" charset="0"/>
            </a:endParaRPr>
          </a:p>
          <a:p>
            <a:pPr>
              <a:lnSpc>
                <a:spcPct val="80000"/>
              </a:lnSpc>
              <a:buFont typeface="Arial"/>
              <a:buChar char="•"/>
            </a:pPr>
            <a:r>
              <a:rPr lang="en-US" sz="2000" b="0" dirty="0" err="1" smtClean="0">
                <a:latin typeface="Skia" charset="0"/>
              </a:rPr>
              <a:t>Piuttosto</a:t>
            </a:r>
            <a:r>
              <a:rPr lang="en-US" sz="2000" b="0" dirty="0" smtClean="0">
                <a:latin typeface="Skia" charset="0"/>
              </a:rPr>
              <a:t> </a:t>
            </a:r>
            <a:r>
              <a:rPr lang="en-US" sz="2000" b="0" dirty="0" err="1" smtClean="0">
                <a:latin typeface="Skia" charset="0"/>
              </a:rPr>
              <a:t>freddo</a:t>
            </a:r>
            <a:r>
              <a:rPr lang="en-US" sz="2000" b="0" dirty="0" smtClean="0">
                <a:latin typeface="Skia" charset="0"/>
              </a:rPr>
              <a:t>. </a:t>
            </a:r>
            <a:r>
              <a:rPr lang="en-US" sz="2000" b="0" dirty="0" err="1" smtClean="0">
                <a:latin typeface="Skia" charset="0"/>
              </a:rPr>
              <a:t>Da</a:t>
            </a:r>
            <a:r>
              <a:rPr lang="en-US" sz="2000" b="0" dirty="0" smtClean="0">
                <a:latin typeface="Skia" charset="0"/>
              </a:rPr>
              <a:t> </a:t>
            </a:r>
            <a:r>
              <a:rPr lang="en-US" sz="2000" b="0" dirty="0">
                <a:latin typeface="Skia" charset="0"/>
              </a:rPr>
              <a:t>-83</a:t>
            </a:r>
            <a:r>
              <a:rPr lang="en-US" sz="2000" b="0" dirty="0" smtClean="0">
                <a:latin typeface="Skia" charset="0"/>
              </a:rPr>
              <a:t> </a:t>
            </a:r>
            <a:r>
              <a:rPr lang="en-US" sz="2000" dirty="0">
                <a:latin typeface="Skia" charset="0"/>
              </a:rPr>
              <a:t>a</a:t>
            </a:r>
            <a:r>
              <a:rPr lang="en-US" sz="2000" b="0" dirty="0" smtClean="0">
                <a:latin typeface="Skia" charset="0"/>
              </a:rPr>
              <a:t> </a:t>
            </a:r>
            <a:r>
              <a:rPr lang="en-US" sz="2000" b="0" dirty="0">
                <a:latin typeface="Skia" charset="0"/>
              </a:rPr>
              <a:t>-33 </a:t>
            </a:r>
            <a:r>
              <a:rPr lang="en-US" sz="2000" b="0" dirty="0" smtClean="0">
                <a:latin typeface="Skia" charset="0"/>
              </a:rPr>
              <a:t>C. </a:t>
            </a:r>
          </a:p>
          <a:p>
            <a:pPr>
              <a:buFont typeface="Arial"/>
              <a:buChar char="•"/>
            </a:pPr>
            <a:endParaRPr lang="en-US" sz="2000" b="0" dirty="0" smtClean="0">
              <a:latin typeface="Skia" charset="0"/>
            </a:endParaRPr>
          </a:p>
          <a:p>
            <a:pPr>
              <a:buFont typeface="Arial"/>
              <a:buChar char="•"/>
            </a:pPr>
            <a:r>
              <a:rPr lang="en-US" sz="2000" dirty="0" err="1" smtClean="0">
                <a:latin typeface="Skia" charset="0"/>
              </a:rPr>
              <a:t>Atmosfera</a:t>
            </a:r>
            <a:r>
              <a:rPr lang="en-US" sz="2000" dirty="0" smtClean="0">
                <a:latin typeface="Skia" charset="0"/>
              </a:rPr>
              <a:t> </a:t>
            </a:r>
            <a:r>
              <a:rPr lang="en-US" sz="2000" dirty="0" err="1" smtClean="0">
                <a:latin typeface="Skia" charset="0"/>
              </a:rPr>
              <a:t>sottile</a:t>
            </a:r>
            <a:r>
              <a:rPr lang="en-US" sz="2000" b="0" dirty="0" smtClean="0">
                <a:latin typeface="Skia" charset="0"/>
              </a:rPr>
              <a:t>, </a:t>
            </a:r>
            <a:r>
              <a:rPr lang="en-US" sz="2000" b="0" dirty="0">
                <a:latin typeface="Skia" charset="0"/>
              </a:rPr>
              <a:t>95% CO2,</a:t>
            </a:r>
            <a:r>
              <a:rPr lang="en-US" sz="2000" b="0" dirty="0" smtClean="0">
                <a:latin typeface="Skia" charset="0"/>
              </a:rPr>
              <a:t>  </a:t>
            </a:r>
            <a:r>
              <a:rPr lang="en-US" sz="2000" b="0" dirty="0">
                <a:latin typeface="Skia" charset="0"/>
              </a:rPr>
              <a:t>3% N</a:t>
            </a:r>
          </a:p>
          <a:p>
            <a:pPr>
              <a:buFont typeface="Arial"/>
              <a:buChar char="•"/>
            </a:pPr>
            <a:endParaRPr lang="en-US" sz="2000" b="0" dirty="0" smtClean="0">
              <a:latin typeface="Skia" charset="0"/>
            </a:endParaRPr>
          </a:p>
          <a:p>
            <a:pPr>
              <a:buFont typeface="Arial"/>
              <a:buChar char="•"/>
            </a:pPr>
            <a:r>
              <a:rPr lang="en-US" sz="2000" b="0" dirty="0" err="1" smtClean="0">
                <a:latin typeface="Skia" charset="0"/>
              </a:rPr>
              <a:t>Acqua</a:t>
            </a:r>
            <a:r>
              <a:rPr lang="en-US" sz="2000" b="0" dirty="0" smtClean="0">
                <a:latin typeface="Skia" charset="0"/>
              </a:rPr>
              <a:t> </a:t>
            </a:r>
            <a:r>
              <a:rPr lang="en-US" sz="2000" b="0" dirty="0" err="1" smtClean="0">
                <a:latin typeface="Skia" charset="0"/>
              </a:rPr>
              <a:t>ghiacciata</a:t>
            </a:r>
            <a:r>
              <a:rPr lang="en-US" sz="2000" b="0" dirty="0" smtClean="0">
                <a:latin typeface="Skia" charset="0"/>
              </a:rPr>
              <a:t> sotto la </a:t>
            </a:r>
            <a:r>
              <a:rPr lang="en-US" sz="2000" b="0" dirty="0" err="1" smtClean="0">
                <a:latin typeface="Skia" charset="0"/>
              </a:rPr>
              <a:t>superficie</a:t>
            </a:r>
            <a:r>
              <a:rPr lang="en-US" sz="2000" b="0" dirty="0" smtClean="0">
                <a:latin typeface="Skia" charset="0"/>
              </a:rPr>
              <a:t>?</a:t>
            </a:r>
          </a:p>
        </p:txBody>
      </p:sp>
      <p:sp>
        <p:nvSpPr>
          <p:cNvPr id="840708" name="Rectangle 4"/>
          <p:cNvSpPr>
            <a:spLocks noChangeArrowheads="1"/>
          </p:cNvSpPr>
          <p:nvPr/>
        </p:nvSpPr>
        <p:spPr bwMode="auto">
          <a:xfrm>
            <a:off x="76200" y="0"/>
            <a:ext cx="1905000" cy="1143000"/>
          </a:xfrm>
          <a:prstGeom prst="rect">
            <a:avLst/>
          </a:prstGeom>
          <a:noFill/>
          <a:ln w="9525">
            <a:noFill/>
            <a:miter lim="800000"/>
            <a:headEnd/>
            <a:tailEnd/>
          </a:ln>
          <a:effectLst/>
        </p:spPr>
        <p:txBody>
          <a:bodyPr anchor="ctr">
            <a:prstTxWarp prst="textNoShape">
              <a:avLst/>
            </a:prstTxWarp>
          </a:bodyPr>
          <a:lstStyle/>
          <a:p>
            <a:pPr algn="ctr"/>
            <a:r>
              <a:rPr lang="en-US" sz="3600" b="0" dirty="0" err="1" smtClean="0">
                <a:solidFill>
                  <a:schemeClr val="tx2"/>
                </a:solidFill>
                <a:latin typeface="Skia" charset="0"/>
              </a:rPr>
              <a:t>Marte</a:t>
            </a:r>
            <a:endParaRPr lang="en-US" sz="2400" b="0" dirty="0">
              <a:solidFill>
                <a:schemeClr val="tx2"/>
              </a:solidFill>
              <a:latin typeface="Skia" charset="0"/>
            </a:endParaRPr>
          </a:p>
        </p:txBody>
      </p:sp>
      <p:pic>
        <p:nvPicPr>
          <p:cNvPr id="840710" name="Picture 6" descr="mars astrological sign"/>
          <p:cNvPicPr>
            <a:picLocks noChangeAspect="1" noChangeArrowheads="1"/>
          </p:cNvPicPr>
          <p:nvPr/>
        </p:nvPicPr>
        <p:blipFill>
          <a:blip r:embed="rId4"/>
          <a:srcRect/>
          <a:stretch>
            <a:fillRect/>
          </a:stretch>
        </p:blipFill>
        <p:spPr bwMode="auto">
          <a:xfrm>
            <a:off x="8001000" y="5943600"/>
            <a:ext cx="895350" cy="714375"/>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841735" name="Object 7"/>
          <p:cNvGraphicFramePr>
            <a:graphicFrameLocks noChangeAspect="1"/>
          </p:cNvGraphicFramePr>
          <p:nvPr/>
        </p:nvGraphicFramePr>
        <p:xfrm>
          <a:off x="228600" y="1143000"/>
          <a:ext cx="4123834" cy="3744073"/>
        </p:xfrm>
        <a:graphic>
          <a:graphicData uri="http://schemas.openxmlformats.org/presentationml/2006/ole">
            <p:oleObj spid="_x0000_s71682" name="Image" r:id="rId5" imgW="5790476" imgH="5257143" progId="">
              <p:embed/>
            </p:oleObj>
          </a:graphicData>
        </a:graphic>
      </p:graphicFrame>
      <p:sp>
        <p:nvSpPr>
          <p:cNvPr id="841731" name="Rectangle 3"/>
          <p:cNvSpPr>
            <a:spLocks noChangeArrowheads="1"/>
          </p:cNvSpPr>
          <p:nvPr/>
        </p:nvSpPr>
        <p:spPr bwMode="auto">
          <a:xfrm>
            <a:off x="4613385" y="1143000"/>
            <a:ext cx="4335300" cy="2005677"/>
          </a:xfrm>
          <a:prstGeom prst="rect">
            <a:avLst/>
          </a:prstGeom>
          <a:noFill/>
          <a:ln w="9525">
            <a:noFill/>
            <a:miter lim="800000"/>
            <a:headEnd/>
            <a:tailEnd/>
          </a:ln>
          <a:effectLst/>
        </p:spPr>
        <p:txBody>
          <a:bodyPr wrap="square">
            <a:prstTxWarp prst="textNoShape">
              <a:avLst/>
            </a:prstTxWarp>
            <a:spAutoFit/>
          </a:bodyPr>
          <a:lstStyle/>
          <a:p>
            <a:pPr eaLnBrk="1" hangingPunct="1">
              <a:buFont typeface="Arial"/>
              <a:buChar char="•"/>
            </a:pPr>
            <a:r>
              <a:rPr lang="en-US" sz="2000" b="0" dirty="0" err="1" smtClean="0">
                <a:latin typeface="Skia" charset="0"/>
              </a:rPr>
              <a:t>Gravità</a:t>
            </a:r>
            <a:r>
              <a:rPr lang="en-US" sz="2000" b="0" dirty="0" smtClean="0">
                <a:latin typeface="Skia" charset="0"/>
              </a:rPr>
              <a:t> </a:t>
            </a:r>
            <a:r>
              <a:rPr lang="en-US" sz="2000" b="0" dirty="0" err="1" smtClean="0">
                <a:latin typeface="Skia" charset="0"/>
              </a:rPr>
              <a:t>superficiale</a:t>
            </a:r>
            <a:r>
              <a:rPr lang="en-US" sz="2000" b="0" dirty="0" smtClean="0">
                <a:latin typeface="Skia" charset="0"/>
              </a:rPr>
              <a:t>:  </a:t>
            </a:r>
            <a:r>
              <a:rPr lang="en-US" sz="2000" b="0" dirty="0">
                <a:latin typeface="Skia" charset="0"/>
              </a:rPr>
              <a:t>38</a:t>
            </a:r>
            <a:r>
              <a:rPr lang="en-US" sz="2000" b="0" dirty="0" smtClean="0">
                <a:latin typeface="Skia" charset="0"/>
              </a:rPr>
              <a:t>% </a:t>
            </a:r>
            <a:r>
              <a:rPr lang="en-US" sz="2000" b="0" dirty="0" err="1" smtClean="0">
                <a:latin typeface="Skia" charset="0"/>
              </a:rPr>
              <a:t>della</a:t>
            </a:r>
            <a:r>
              <a:rPr lang="en-US" sz="2000" dirty="0" smtClean="0">
                <a:latin typeface="Skia" charset="0"/>
              </a:rPr>
              <a:t> </a:t>
            </a:r>
            <a:r>
              <a:rPr lang="en-US" sz="2000" b="0" dirty="0" smtClean="0">
                <a:latin typeface="Skia" charset="0"/>
              </a:rPr>
              <a:t>Terra</a:t>
            </a:r>
            <a:r>
              <a:rPr lang="en-US" sz="2000" b="0" dirty="0" smtClean="0">
                <a:latin typeface="Skia" charset="0"/>
              </a:rPr>
              <a:t>, circa come </a:t>
            </a:r>
            <a:r>
              <a:rPr lang="en-US" sz="2000" b="0" dirty="0" err="1" smtClean="0">
                <a:latin typeface="Skia" charset="0"/>
              </a:rPr>
              <a:t>Mercurio</a:t>
            </a:r>
            <a:endParaRPr lang="en-US" sz="2000" b="0" dirty="0" smtClean="0">
              <a:latin typeface="Skia" charset="0"/>
            </a:endParaRPr>
          </a:p>
          <a:p>
            <a:pPr eaLnBrk="1" hangingPunct="1">
              <a:lnSpc>
                <a:spcPct val="90000"/>
              </a:lnSpc>
              <a:spcBef>
                <a:spcPct val="50000"/>
              </a:spcBef>
              <a:buFont typeface="Arial"/>
              <a:buChar char="•"/>
            </a:pPr>
            <a:r>
              <a:rPr lang="en-US" sz="2000" b="0" dirty="0" err="1" smtClean="0">
                <a:latin typeface="Skia" charset="0"/>
              </a:rPr>
              <a:t>Vulcanismo</a:t>
            </a:r>
            <a:endParaRPr lang="en-US" sz="2000" b="0" dirty="0" smtClean="0">
              <a:latin typeface="Skia" charset="0"/>
            </a:endParaRPr>
          </a:p>
          <a:p>
            <a:pPr eaLnBrk="1" hangingPunct="1">
              <a:lnSpc>
                <a:spcPct val="90000"/>
              </a:lnSpc>
              <a:spcBef>
                <a:spcPct val="50000"/>
              </a:spcBef>
              <a:buFont typeface="Arial"/>
              <a:buChar char="•"/>
            </a:pPr>
            <a:r>
              <a:rPr lang="en-US" sz="2000" b="0" dirty="0" err="1" smtClean="0">
                <a:latin typeface="Skia" charset="0"/>
              </a:rPr>
              <a:t>Nessu</a:t>
            </a:r>
            <a:r>
              <a:rPr lang="en-US" sz="2000" dirty="0" err="1" smtClean="0">
                <a:latin typeface="Skia" charset="0"/>
              </a:rPr>
              <a:t>n</a:t>
            </a:r>
            <a:r>
              <a:rPr lang="en-US" sz="2000" dirty="0" smtClean="0">
                <a:latin typeface="Skia" charset="0"/>
              </a:rPr>
              <a:t> campo </a:t>
            </a:r>
            <a:r>
              <a:rPr lang="en-US" sz="2000" dirty="0" err="1" smtClean="0">
                <a:latin typeface="Skia" charset="0"/>
              </a:rPr>
              <a:t>magnetico</a:t>
            </a:r>
            <a:endParaRPr lang="en-US" sz="2000" b="0" dirty="0" smtClean="0">
              <a:latin typeface="Skia" charset="0"/>
            </a:endParaRPr>
          </a:p>
          <a:p>
            <a:pPr eaLnBrk="1" hangingPunct="1">
              <a:lnSpc>
                <a:spcPct val="90000"/>
              </a:lnSpc>
              <a:spcBef>
                <a:spcPct val="50000"/>
              </a:spcBef>
            </a:pPr>
            <a:endParaRPr lang="en-US" sz="2000" b="0" dirty="0">
              <a:latin typeface="Skia" charset="0"/>
            </a:endParaRPr>
          </a:p>
        </p:txBody>
      </p:sp>
      <p:sp>
        <p:nvSpPr>
          <p:cNvPr id="841732" name="Text Box 4"/>
          <p:cNvSpPr txBox="1">
            <a:spLocks noChangeArrowheads="1"/>
          </p:cNvSpPr>
          <p:nvPr/>
        </p:nvSpPr>
        <p:spPr bwMode="auto">
          <a:xfrm>
            <a:off x="228600" y="228600"/>
            <a:ext cx="1441420" cy="646331"/>
          </a:xfrm>
          <a:prstGeom prst="rect">
            <a:avLst/>
          </a:prstGeom>
          <a:noFill/>
          <a:ln w="9525">
            <a:noFill/>
            <a:miter lim="800000"/>
            <a:headEnd/>
            <a:tailEnd/>
          </a:ln>
          <a:effectLst/>
        </p:spPr>
        <p:txBody>
          <a:bodyPr wrap="none">
            <a:prstTxWarp prst="textNoShape">
              <a:avLst/>
            </a:prstTxWarp>
            <a:spAutoFit/>
          </a:bodyPr>
          <a:lstStyle/>
          <a:p>
            <a:r>
              <a:rPr lang="en-US" sz="3600" b="0" dirty="0" err="1" smtClean="0">
                <a:solidFill>
                  <a:schemeClr val="tx2"/>
                </a:solidFill>
                <a:latin typeface="Skia" charset="0"/>
              </a:rPr>
              <a:t>Marte</a:t>
            </a:r>
            <a:endParaRPr lang="en-US" sz="3600" b="0" dirty="0">
              <a:solidFill>
                <a:schemeClr val="tx2"/>
              </a:solidFill>
              <a:latin typeface="Skia" charset="0"/>
            </a:endParaRPr>
          </a:p>
        </p:txBody>
      </p:sp>
      <p:pic>
        <p:nvPicPr>
          <p:cNvPr id="5" name="VMARS3.MPG">
            <a:hlinkClick r:id="" action="ppaction://media"/>
          </p:cNvPr>
          <p:cNvPicPr/>
          <p:nvPr>
            <a:videoFile r:link="rId2"/>
          </p:nvPr>
        </p:nvPicPr>
        <p:blipFill>
          <a:blip r:embed="rId6"/>
          <a:stretch>
            <a:fillRect/>
          </a:stretch>
        </p:blipFill>
        <p:spPr>
          <a:xfrm>
            <a:off x="4884685" y="3568777"/>
            <a:ext cx="4064000" cy="30480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3" descr="ss"/>
          <p:cNvPicPr>
            <a:picLocks noChangeAspect="1" noChangeArrowheads="1"/>
          </p:cNvPicPr>
          <p:nvPr/>
        </p:nvPicPr>
        <p:blipFill>
          <a:blip r:embed="rId2"/>
          <a:srcRect/>
          <a:stretch>
            <a:fillRect/>
          </a:stretch>
        </p:blipFill>
        <p:spPr bwMode="auto">
          <a:xfrm>
            <a:off x="838200" y="2286000"/>
            <a:ext cx="7315200" cy="3241675"/>
          </a:xfrm>
          <a:prstGeom prst="rect">
            <a:avLst/>
          </a:prstGeom>
          <a:noFill/>
        </p:spPr>
      </p:pic>
      <p:sp>
        <p:nvSpPr>
          <p:cNvPr id="6" name="Text Box 4"/>
          <p:cNvSpPr txBox="1">
            <a:spLocks noChangeArrowheads="1"/>
          </p:cNvSpPr>
          <p:nvPr/>
        </p:nvSpPr>
        <p:spPr bwMode="auto">
          <a:xfrm>
            <a:off x="224390" y="381000"/>
            <a:ext cx="8687584" cy="1077218"/>
          </a:xfrm>
          <a:prstGeom prst="rect">
            <a:avLst/>
          </a:prstGeom>
          <a:noFill/>
          <a:ln w="9525">
            <a:noFill/>
            <a:miter lim="800000"/>
            <a:headEnd/>
            <a:tailEnd/>
          </a:ln>
          <a:effectLst/>
        </p:spPr>
        <p:txBody>
          <a:bodyPr wrap="square">
            <a:prstTxWarp prst="textNoShape">
              <a:avLst/>
            </a:prstTxWarp>
            <a:spAutoFit/>
          </a:bodyPr>
          <a:lstStyle/>
          <a:p>
            <a:r>
              <a:rPr lang="en-US" sz="3200" b="1" dirty="0">
                <a:solidFill>
                  <a:schemeClr val="tx2"/>
                </a:solidFill>
                <a:latin typeface="Comic Sans MS" pitchFamily="-28" charset="0"/>
              </a:rPr>
              <a:t>Il </a:t>
            </a:r>
            <a:r>
              <a:rPr lang="en-US" sz="3200" b="1" dirty="0" err="1">
                <a:solidFill>
                  <a:schemeClr val="tx2"/>
                </a:solidFill>
                <a:latin typeface="Comic Sans MS" pitchFamily="-28" charset="0"/>
              </a:rPr>
              <a:t>sistema</a:t>
            </a:r>
            <a:r>
              <a:rPr lang="en-US" sz="3200" b="1" dirty="0">
                <a:solidFill>
                  <a:schemeClr val="tx2"/>
                </a:solidFill>
                <a:latin typeface="Comic Sans MS" pitchFamily="-28" charset="0"/>
              </a:rPr>
              <a:t> </a:t>
            </a:r>
            <a:r>
              <a:rPr lang="en-US" sz="3200" b="1" dirty="0" err="1" smtClean="0">
                <a:solidFill>
                  <a:schemeClr val="tx2"/>
                </a:solidFill>
                <a:latin typeface="Comic Sans MS" pitchFamily="-28" charset="0"/>
              </a:rPr>
              <a:t>solare</a:t>
            </a:r>
            <a:r>
              <a:rPr lang="en-US" sz="3200" b="1" dirty="0" smtClean="0">
                <a:solidFill>
                  <a:schemeClr val="tx2"/>
                </a:solidFill>
                <a:latin typeface="Comic Sans MS" pitchFamily="-28" charset="0"/>
              </a:rPr>
              <a:t>!</a:t>
            </a:r>
          </a:p>
          <a:p>
            <a:r>
              <a:rPr lang="en-US" sz="3200" b="1" dirty="0">
                <a:solidFill>
                  <a:schemeClr val="tx2"/>
                </a:solidFill>
                <a:latin typeface="Comic Sans MS" pitchFamily="-28" charset="0"/>
              </a:rPr>
              <a:t>I</a:t>
            </a:r>
            <a:r>
              <a:rPr lang="en-US" sz="3200" b="1" dirty="0" smtClean="0">
                <a:solidFill>
                  <a:schemeClr val="tx2"/>
                </a:solidFill>
                <a:latin typeface="Comic Sans MS" pitchFamily="-28" charset="0"/>
              </a:rPr>
              <a:t>l Sole </a:t>
            </a:r>
            <a:r>
              <a:rPr lang="en-US" sz="3200" b="1" dirty="0" err="1">
                <a:solidFill>
                  <a:schemeClr val="tx2"/>
                </a:solidFill>
                <a:latin typeface="Comic Sans MS" pitchFamily="-28" charset="0"/>
              </a:rPr>
              <a:t>e</a:t>
            </a:r>
            <a:r>
              <a:rPr lang="en-US" sz="3200" b="1" dirty="0" smtClean="0">
                <a:solidFill>
                  <a:schemeClr val="tx2"/>
                </a:solidFill>
                <a:latin typeface="Comic Sans MS" pitchFamily="-28" charset="0"/>
              </a:rPr>
              <a:t> </a:t>
            </a:r>
            <a:r>
              <a:rPr lang="en-US" sz="3200" b="1" dirty="0" err="1" smtClean="0">
                <a:solidFill>
                  <a:schemeClr val="tx2"/>
                </a:solidFill>
                <a:latin typeface="Comic Sans MS" pitchFamily="-28" charset="0"/>
              </a:rPr>
              <a:t>Nove</a:t>
            </a:r>
            <a:r>
              <a:rPr lang="en-US" sz="3200" b="1" dirty="0" smtClean="0">
                <a:solidFill>
                  <a:schemeClr val="tx2"/>
                </a:solidFill>
                <a:latin typeface="Comic Sans MS" pitchFamily="-28" charset="0"/>
              </a:rPr>
              <a:t> </a:t>
            </a:r>
            <a:r>
              <a:rPr lang="en-US" sz="3200" b="1" dirty="0" err="1" smtClean="0">
                <a:solidFill>
                  <a:schemeClr val="tx2"/>
                </a:solidFill>
                <a:latin typeface="Comic Sans MS" pitchFamily="-28" charset="0"/>
              </a:rPr>
              <a:t>Pianeti</a:t>
            </a:r>
            <a:r>
              <a:rPr lang="en-US" sz="3200" b="1" dirty="0" smtClean="0">
                <a:solidFill>
                  <a:schemeClr val="tx2"/>
                </a:solidFill>
                <a:latin typeface="Comic Sans MS" pitchFamily="-28" charset="0"/>
              </a:rPr>
              <a:t>… </a:t>
            </a:r>
            <a:r>
              <a:rPr lang="en-US" sz="3200" b="1" dirty="0" err="1" smtClean="0">
                <a:solidFill>
                  <a:schemeClr val="tx2"/>
                </a:solidFill>
                <a:latin typeface="Comic Sans MS" pitchFamily="-28" charset="0"/>
              </a:rPr>
              <a:t>o</a:t>
            </a:r>
            <a:r>
              <a:rPr lang="en-US" sz="3200" b="1" dirty="0" smtClean="0">
                <a:solidFill>
                  <a:schemeClr val="tx2"/>
                </a:solidFill>
                <a:latin typeface="Comic Sans MS" pitchFamily="-28" charset="0"/>
              </a:rPr>
              <a:t> Otto?</a:t>
            </a:r>
            <a:endParaRPr lang="en-US" sz="3200" dirty="0">
              <a:solidFill>
                <a:schemeClr val="tx2"/>
              </a:solidFill>
              <a:latin typeface="Comic Sans MS" pitchFamily="-28" charset="0"/>
            </a:endParaRPr>
          </a:p>
        </p:txBody>
      </p:sp>
      <p:sp>
        <p:nvSpPr>
          <p:cNvPr id="7" name="Text Box 5"/>
          <p:cNvSpPr txBox="1">
            <a:spLocks noChangeArrowheads="1"/>
          </p:cNvSpPr>
          <p:nvPr/>
        </p:nvSpPr>
        <p:spPr bwMode="auto">
          <a:xfrm>
            <a:off x="381000" y="1676400"/>
            <a:ext cx="1317625" cy="457200"/>
          </a:xfrm>
          <a:prstGeom prst="rect">
            <a:avLst/>
          </a:prstGeom>
          <a:noFill/>
          <a:ln w="9525">
            <a:noFill/>
            <a:miter lim="800000"/>
            <a:headEnd/>
            <a:tailEnd/>
          </a:ln>
          <a:effectLst/>
        </p:spPr>
        <p:txBody>
          <a:bodyPr wrap="none">
            <a:prstTxWarp prst="textNoShape">
              <a:avLst/>
            </a:prstTxWarp>
            <a:spAutoFit/>
          </a:bodyPr>
          <a:lstStyle/>
          <a:p>
            <a:r>
              <a:rPr lang="en-US"/>
              <a:t>Mercurio</a:t>
            </a:r>
          </a:p>
        </p:txBody>
      </p:sp>
      <p:sp>
        <p:nvSpPr>
          <p:cNvPr id="8" name="Text Box 6"/>
          <p:cNvSpPr txBox="1">
            <a:spLocks noChangeArrowheads="1"/>
          </p:cNvSpPr>
          <p:nvPr/>
        </p:nvSpPr>
        <p:spPr bwMode="auto">
          <a:xfrm>
            <a:off x="838200" y="5943600"/>
            <a:ext cx="1063625" cy="457200"/>
          </a:xfrm>
          <a:prstGeom prst="rect">
            <a:avLst/>
          </a:prstGeom>
          <a:noFill/>
          <a:ln w="9525">
            <a:noFill/>
            <a:miter lim="800000"/>
            <a:headEnd/>
            <a:tailEnd/>
          </a:ln>
          <a:effectLst/>
        </p:spPr>
        <p:txBody>
          <a:bodyPr wrap="none">
            <a:prstTxWarp prst="textNoShape">
              <a:avLst/>
            </a:prstTxWarp>
            <a:spAutoFit/>
          </a:bodyPr>
          <a:lstStyle/>
          <a:p>
            <a:r>
              <a:rPr lang="en-US"/>
              <a:t>Venere</a:t>
            </a:r>
          </a:p>
        </p:txBody>
      </p:sp>
      <p:sp>
        <p:nvSpPr>
          <p:cNvPr id="9" name="Text Box 7"/>
          <p:cNvSpPr txBox="1">
            <a:spLocks noChangeArrowheads="1"/>
          </p:cNvSpPr>
          <p:nvPr/>
        </p:nvSpPr>
        <p:spPr bwMode="auto">
          <a:xfrm>
            <a:off x="1752600" y="1676400"/>
            <a:ext cx="844550" cy="457200"/>
          </a:xfrm>
          <a:prstGeom prst="rect">
            <a:avLst/>
          </a:prstGeom>
          <a:noFill/>
          <a:ln w="9525">
            <a:noFill/>
            <a:miter lim="800000"/>
            <a:headEnd/>
            <a:tailEnd/>
          </a:ln>
          <a:effectLst/>
        </p:spPr>
        <p:txBody>
          <a:bodyPr wrap="none">
            <a:prstTxWarp prst="textNoShape">
              <a:avLst/>
            </a:prstTxWarp>
            <a:spAutoFit/>
          </a:bodyPr>
          <a:lstStyle/>
          <a:p>
            <a:r>
              <a:rPr lang="en-US"/>
              <a:t>Terra</a:t>
            </a:r>
          </a:p>
        </p:txBody>
      </p:sp>
      <p:sp>
        <p:nvSpPr>
          <p:cNvPr id="10" name="Text Box 8"/>
          <p:cNvSpPr txBox="1">
            <a:spLocks noChangeArrowheads="1"/>
          </p:cNvSpPr>
          <p:nvPr/>
        </p:nvSpPr>
        <p:spPr bwMode="auto">
          <a:xfrm>
            <a:off x="2057400" y="5943600"/>
            <a:ext cx="911225" cy="457200"/>
          </a:xfrm>
          <a:prstGeom prst="rect">
            <a:avLst/>
          </a:prstGeom>
          <a:noFill/>
          <a:ln w="9525">
            <a:noFill/>
            <a:miter lim="800000"/>
            <a:headEnd/>
            <a:tailEnd/>
          </a:ln>
          <a:effectLst/>
        </p:spPr>
        <p:txBody>
          <a:bodyPr wrap="none">
            <a:prstTxWarp prst="textNoShape">
              <a:avLst/>
            </a:prstTxWarp>
            <a:spAutoFit/>
          </a:bodyPr>
          <a:lstStyle/>
          <a:p>
            <a:r>
              <a:rPr lang="en-US"/>
              <a:t>Marte</a:t>
            </a:r>
          </a:p>
        </p:txBody>
      </p:sp>
      <p:sp>
        <p:nvSpPr>
          <p:cNvPr id="11" name="Text Box 9"/>
          <p:cNvSpPr txBox="1">
            <a:spLocks noChangeArrowheads="1"/>
          </p:cNvSpPr>
          <p:nvPr/>
        </p:nvSpPr>
        <p:spPr bwMode="auto">
          <a:xfrm>
            <a:off x="2895600" y="1676400"/>
            <a:ext cx="928688" cy="457200"/>
          </a:xfrm>
          <a:prstGeom prst="rect">
            <a:avLst/>
          </a:prstGeom>
          <a:noFill/>
          <a:ln w="9525">
            <a:noFill/>
            <a:miter lim="800000"/>
            <a:headEnd/>
            <a:tailEnd/>
          </a:ln>
          <a:effectLst/>
        </p:spPr>
        <p:txBody>
          <a:bodyPr wrap="none">
            <a:prstTxWarp prst="textNoShape">
              <a:avLst/>
            </a:prstTxWarp>
            <a:spAutoFit/>
          </a:bodyPr>
          <a:lstStyle/>
          <a:p>
            <a:r>
              <a:rPr lang="en-US"/>
              <a:t>Giove</a:t>
            </a:r>
          </a:p>
        </p:txBody>
      </p:sp>
      <p:sp>
        <p:nvSpPr>
          <p:cNvPr id="12" name="Text Box 10"/>
          <p:cNvSpPr txBox="1">
            <a:spLocks noChangeArrowheads="1"/>
          </p:cNvSpPr>
          <p:nvPr/>
        </p:nvSpPr>
        <p:spPr bwMode="auto">
          <a:xfrm>
            <a:off x="4343400" y="5943600"/>
            <a:ext cx="1131888" cy="457200"/>
          </a:xfrm>
          <a:prstGeom prst="rect">
            <a:avLst/>
          </a:prstGeom>
          <a:noFill/>
          <a:ln w="9525">
            <a:noFill/>
            <a:miter lim="800000"/>
            <a:headEnd/>
            <a:tailEnd/>
          </a:ln>
          <a:effectLst/>
        </p:spPr>
        <p:txBody>
          <a:bodyPr wrap="none">
            <a:prstTxWarp prst="textNoShape">
              <a:avLst/>
            </a:prstTxWarp>
            <a:spAutoFit/>
          </a:bodyPr>
          <a:lstStyle/>
          <a:p>
            <a:r>
              <a:rPr lang="en-US"/>
              <a:t>Saturno</a:t>
            </a:r>
          </a:p>
        </p:txBody>
      </p:sp>
      <p:sp>
        <p:nvSpPr>
          <p:cNvPr id="13" name="Text Box 11"/>
          <p:cNvSpPr txBox="1">
            <a:spLocks noChangeArrowheads="1"/>
          </p:cNvSpPr>
          <p:nvPr/>
        </p:nvSpPr>
        <p:spPr bwMode="auto">
          <a:xfrm>
            <a:off x="5257800" y="1676400"/>
            <a:ext cx="946150" cy="457200"/>
          </a:xfrm>
          <a:prstGeom prst="rect">
            <a:avLst/>
          </a:prstGeom>
          <a:noFill/>
          <a:ln w="9525">
            <a:noFill/>
            <a:miter lim="800000"/>
            <a:headEnd/>
            <a:tailEnd/>
          </a:ln>
          <a:effectLst/>
        </p:spPr>
        <p:txBody>
          <a:bodyPr wrap="none">
            <a:prstTxWarp prst="textNoShape">
              <a:avLst/>
            </a:prstTxWarp>
            <a:spAutoFit/>
          </a:bodyPr>
          <a:lstStyle/>
          <a:p>
            <a:r>
              <a:rPr lang="en-US"/>
              <a:t>Urano</a:t>
            </a:r>
          </a:p>
        </p:txBody>
      </p:sp>
      <p:sp>
        <p:nvSpPr>
          <p:cNvPr id="14" name="Text Box 12"/>
          <p:cNvSpPr txBox="1">
            <a:spLocks noChangeArrowheads="1"/>
          </p:cNvSpPr>
          <p:nvPr/>
        </p:nvSpPr>
        <p:spPr bwMode="auto">
          <a:xfrm>
            <a:off x="6019800" y="5943600"/>
            <a:ext cx="1166813" cy="457200"/>
          </a:xfrm>
          <a:prstGeom prst="rect">
            <a:avLst/>
          </a:prstGeom>
          <a:noFill/>
          <a:ln w="9525">
            <a:noFill/>
            <a:miter lim="800000"/>
            <a:headEnd/>
            <a:tailEnd/>
          </a:ln>
          <a:effectLst/>
        </p:spPr>
        <p:txBody>
          <a:bodyPr wrap="none">
            <a:prstTxWarp prst="textNoShape">
              <a:avLst/>
            </a:prstTxWarp>
            <a:spAutoFit/>
          </a:bodyPr>
          <a:lstStyle/>
          <a:p>
            <a:r>
              <a:rPr lang="en-US"/>
              <a:t>Nettuno</a:t>
            </a:r>
          </a:p>
        </p:txBody>
      </p:sp>
      <p:sp>
        <p:nvSpPr>
          <p:cNvPr id="15" name="Text Box 13"/>
          <p:cNvSpPr txBox="1">
            <a:spLocks noChangeArrowheads="1"/>
          </p:cNvSpPr>
          <p:nvPr/>
        </p:nvSpPr>
        <p:spPr bwMode="auto">
          <a:xfrm>
            <a:off x="7315200" y="1676400"/>
            <a:ext cx="1116013" cy="457200"/>
          </a:xfrm>
          <a:prstGeom prst="rect">
            <a:avLst/>
          </a:prstGeom>
          <a:noFill/>
          <a:ln w="9525">
            <a:noFill/>
            <a:miter lim="800000"/>
            <a:headEnd/>
            <a:tailEnd/>
          </a:ln>
          <a:effectLst/>
        </p:spPr>
        <p:txBody>
          <a:bodyPr wrap="none">
            <a:prstTxWarp prst="textNoShape">
              <a:avLst/>
            </a:prstTxWarp>
            <a:spAutoFit/>
          </a:bodyPr>
          <a:lstStyle/>
          <a:p>
            <a:r>
              <a:rPr lang="en-US" dirty="0" err="1"/>
              <a:t>Plutone</a:t>
            </a:r>
            <a:endParaRPr lang="en-US" dirty="0"/>
          </a:p>
        </p:txBody>
      </p:sp>
      <p:sp>
        <p:nvSpPr>
          <p:cNvPr id="16" name="Text Box 14"/>
          <p:cNvSpPr txBox="1">
            <a:spLocks noChangeArrowheads="1"/>
          </p:cNvSpPr>
          <p:nvPr/>
        </p:nvSpPr>
        <p:spPr bwMode="auto">
          <a:xfrm rot="16218249">
            <a:off x="-38894" y="3615532"/>
            <a:ext cx="989013" cy="457200"/>
          </a:xfrm>
          <a:prstGeom prst="rect">
            <a:avLst/>
          </a:prstGeom>
          <a:noFill/>
          <a:ln w="9525">
            <a:noFill/>
            <a:miter lim="800000"/>
            <a:headEnd/>
            <a:tailEnd/>
          </a:ln>
          <a:effectLst/>
        </p:spPr>
        <p:txBody>
          <a:bodyPr wrap="none">
            <a:prstTxWarp prst="textNoShape">
              <a:avLst/>
            </a:prstTxWarp>
            <a:spAutoFit/>
          </a:bodyPr>
          <a:lstStyle/>
          <a:p>
            <a:r>
              <a:rPr lang="en-US"/>
              <a:t>Il Sole</a:t>
            </a:r>
          </a:p>
        </p:txBody>
      </p:sp>
      <p:sp>
        <p:nvSpPr>
          <p:cNvPr id="17" name="Line 15"/>
          <p:cNvSpPr>
            <a:spLocks noChangeShapeType="1"/>
          </p:cNvSpPr>
          <p:nvPr/>
        </p:nvSpPr>
        <p:spPr bwMode="auto">
          <a:xfrm>
            <a:off x="990600" y="2133600"/>
            <a:ext cx="200025" cy="1681163"/>
          </a:xfrm>
          <a:prstGeom prst="line">
            <a:avLst/>
          </a:prstGeom>
          <a:noFill/>
          <a:ln w="38100" cmpd="sng">
            <a:solidFill>
              <a:schemeClr val="tx2"/>
            </a:solidFill>
            <a:round/>
            <a:headEnd/>
            <a:tailEnd type="triangle" w="med" len="med"/>
          </a:ln>
          <a:effectLst/>
        </p:spPr>
        <p:txBody>
          <a:bodyPr wrap="none" anchor="ctr">
            <a:prstTxWarp prst="textNoShape">
              <a:avLst/>
            </a:prstTxWarp>
          </a:bodyPr>
          <a:lstStyle/>
          <a:p>
            <a:endParaRPr lang="it-IT"/>
          </a:p>
        </p:txBody>
      </p:sp>
      <p:sp>
        <p:nvSpPr>
          <p:cNvPr id="18" name="Line 16"/>
          <p:cNvSpPr>
            <a:spLocks noChangeShapeType="1"/>
          </p:cNvSpPr>
          <p:nvPr/>
        </p:nvSpPr>
        <p:spPr bwMode="auto">
          <a:xfrm flipH="1">
            <a:off x="1676400" y="2133600"/>
            <a:ext cx="381000" cy="1524000"/>
          </a:xfrm>
          <a:prstGeom prst="line">
            <a:avLst/>
          </a:prstGeom>
          <a:noFill/>
          <a:ln w="38100" cmpd="sng">
            <a:solidFill>
              <a:schemeClr val="tx2"/>
            </a:solidFill>
            <a:round/>
            <a:headEnd/>
            <a:tailEnd type="triangle" w="med" len="med"/>
          </a:ln>
          <a:effectLst/>
        </p:spPr>
        <p:txBody>
          <a:bodyPr wrap="none" anchor="ctr">
            <a:prstTxWarp prst="textNoShape">
              <a:avLst/>
            </a:prstTxWarp>
          </a:bodyPr>
          <a:lstStyle/>
          <a:p>
            <a:endParaRPr lang="it-IT"/>
          </a:p>
        </p:txBody>
      </p:sp>
      <p:sp>
        <p:nvSpPr>
          <p:cNvPr id="19" name="Line 17"/>
          <p:cNvSpPr>
            <a:spLocks noChangeShapeType="1"/>
          </p:cNvSpPr>
          <p:nvPr/>
        </p:nvSpPr>
        <p:spPr bwMode="auto">
          <a:xfrm flipH="1">
            <a:off x="3200400" y="2133600"/>
            <a:ext cx="0" cy="609600"/>
          </a:xfrm>
          <a:prstGeom prst="line">
            <a:avLst/>
          </a:prstGeom>
          <a:noFill/>
          <a:ln w="38100" cmpd="sng">
            <a:solidFill>
              <a:schemeClr val="tx2"/>
            </a:solidFill>
            <a:round/>
            <a:headEnd/>
            <a:tailEnd type="triangle" w="med" len="med"/>
          </a:ln>
          <a:effectLst/>
        </p:spPr>
        <p:txBody>
          <a:bodyPr wrap="none" anchor="ctr">
            <a:prstTxWarp prst="textNoShape">
              <a:avLst/>
            </a:prstTxWarp>
          </a:bodyPr>
          <a:lstStyle/>
          <a:p>
            <a:endParaRPr lang="it-IT"/>
          </a:p>
        </p:txBody>
      </p:sp>
      <p:sp>
        <p:nvSpPr>
          <p:cNvPr id="20" name="Line 18"/>
          <p:cNvSpPr>
            <a:spLocks noChangeShapeType="1"/>
          </p:cNvSpPr>
          <p:nvPr/>
        </p:nvSpPr>
        <p:spPr bwMode="auto">
          <a:xfrm>
            <a:off x="5791200" y="2133600"/>
            <a:ext cx="457200" cy="1143000"/>
          </a:xfrm>
          <a:prstGeom prst="line">
            <a:avLst/>
          </a:prstGeom>
          <a:noFill/>
          <a:ln w="38100" cmpd="sng">
            <a:solidFill>
              <a:schemeClr val="tx2"/>
            </a:solidFill>
            <a:round/>
            <a:headEnd/>
            <a:tailEnd type="triangle" w="med" len="med"/>
          </a:ln>
          <a:effectLst/>
        </p:spPr>
        <p:txBody>
          <a:bodyPr wrap="none" anchor="ctr">
            <a:prstTxWarp prst="textNoShape">
              <a:avLst/>
            </a:prstTxWarp>
          </a:bodyPr>
          <a:lstStyle/>
          <a:p>
            <a:endParaRPr lang="it-IT"/>
          </a:p>
        </p:txBody>
      </p:sp>
      <p:sp>
        <p:nvSpPr>
          <p:cNvPr id="21" name="Line 19"/>
          <p:cNvSpPr>
            <a:spLocks noChangeShapeType="1"/>
          </p:cNvSpPr>
          <p:nvPr/>
        </p:nvSpPr>
        <p:spPr bwMode="auto">
          <a:xfrm>
            <a:off x="7848600" y="2209800"/>
            <a:ext cx="152400" cy="1524000"/>
          </a:xfrm>
          <a:prstGeom prst="line">
            <a:avLst/>
          </a:prstGeom>
          <a:noFill/>
          <a:ln w="38100" cmpd="sng">
            <a:solidFill>
              <a:schemeClr val="tx2"/>
            </a:solidFill>
            <a:round/>
            <a:headEnd/>
            <a:tailEnd type="triangle" w="med" len="med"/>
          </a:ln>
          <a:effectLst/>
        </p:spPr>
        <p:txBody>
          <a:bodyPr wrap="none" anchor="ctr">
            <a:prstTxWarp prst="textNoShape">
              <a:avLst/>
            </a:prstTxWarp>
          </a:bodyPr>
          <a:lstStyle/>
          <a:p>
            <a:endParaRPr lang="it-IT"/>
          </a:p>
        </p:txBody>
      </p:sp>
      <p:sp>
        <p:nvSpPr>
          <p:cNvPr id="22" name="Line 20"/>
          <p:cNvSpPr>
            <a:spLocks noChangeShapeType="1"/>
          </p:cNvSpPr>
          <p:nvPr/>
        </p:nvSpPr>
        <p:spPr bwMode="auto">
          <a:xfrm flipH="1" flipV="1">
            <a:off x="1371600" y="4267200"/>
            <a:ext cx="0" cy="1676400"/>
          </a:xfrm>
          <a:prstGeom prst="line">
            <a:avLst/>
          </a:prstGeom>
          <a:noFill/>
          <a:ln w="38100" cmpd="sng">
            <a:solidFill>
              <a:schemeClr val="tx2"/>
            </a:solidFill>
            <a:round/>
            <a:headEnd/>
            <a:tailEnd type="triangle" w="med" len="med"/>
          </a:ln>
          <a:effectLst/>
        </p:spPr>
        <p:txBody>
          <a:bodyPr wrap="none" anchor="ctr">
            <a:prstTxWarp prst="textNoShape">
              <a:avLst/>
            </a:prstTxWarp>
          </a:bodyPr>
          <a:lstStyle/>
          <a:p>
            <a:endParaRPr lang="it-IT"/>
          </a:p>
        </p:txBody>
      </p:sp>
      <p:sp>
        <p:nvSpPr>
          <p:cNvPr id="23" name="Line 21"/>
          <p:cNvSpPr>
            <a:spLocks noChangeShapeType="1"/>
          </p:cNvSpPr>
          <p:nvPr/>
        </p:nvSpPr>
        <p:spPr bwMode="auto">
          <a:xfrm flipH="1" flipV="1">
            <a:off x="1905000" y="4191000"/>
            <a:ext cx="457200" cy="1752600"/>
          </a:xfrm>
          <a:prstGeom prst="line">
            <a:avLst/>
          </a:prstGeom>
          <a:noFill/>
          <a:ln w="38100" cmpd="sng">
            <a:solidFill>
              <a:schemeClr val="tx2"/>
            </a:solidFill>
            <a:round/>
            <a:headEnd/>
            <a:tailEnd type="triangle" w="med" len="med"/>
          </a:ln>
          <a:effectLst/>
        </p:spPr>
        <p:txBody>
          <a:bodyPr wrap="none" anchor="ctr">
            <a:prstTxWarp prst="textNoShape">
              <a:avLst/>
            </a:prstTxWarp>
          </a:bodyPr>
          <a:lstStyle/>
          <a:p>
            <a:endParaRPr lang="it-IT"/>
          </a:p>
        </p:txBody>
      </p:sp>
      <p:sp>
        <p:nvSpPr>
          <p:cNvPr id="24" name="Line 22"/>
          <p:cNvSpPr>
            <a:spLocks noChangeShapeType="1"/>
          </p:cNvSpPr>
          <p:nvPr/>
        </p:nvSpPr>
        <p:spPr bwMode="auto">
          <a:xfrm flipH="1" flipV="1">
            <a:off x="4953000" y="5029200"/>
            <a:ext cx="0" cy="990600"/>
          </a:xfrm>
          <a:prstGeom prst="line">
            <a:avLst/>
          </a:prstGeom>
          <a:noFill/>
          <a:ln w="38100" cmpd="sng">
            <a:solidFill>
              <a:schemeClr val="tx2"/>
            </a:solidFill>
            <a:round/>
            <a:headEnd/>
            <a:tailEnd type="triangle" w="med" len="med"/>
          </a:ln>
          <a:effectLst/>
        </p:spPr>
        <p:txBody>
          <a:bodyPr wrap="none" anchor="ctr">
            <a:prstTxWarp prst="textNoShape">
              <a:avLst/>
            </a:prstTxWarp>
          </a:bodyPr>
          <a:lstStyle/>
          <a:p>
            <a:endParaRPr lang="it-IT"/>
          </a:p>
        </p:txBody>
      </p:sp>
      <p:sp>
        <p:nvSpPr>
          <p:cNvPr id="25" name="Line 23"/>
          <p:cNvSpPr>
            <a:spLocks noChangeShapeType="1"/>
          </p:cNvSpPr>
          <p:nvPr/>
        </p:nvSpPr>
        <p:spPr bwMode="auto">
          <a:xfrm flipV="1">
            <a:off x="6553200" y="4419600"/>
            <a:ext cx="685800" cy="1524000"/>
          </a:xfrm>
          <a:prstGeom prst="line">
            <a:avLst/>
          </a:prstGeom>
          <a:noFill/>
          <a:ln w="38100" cmpd="sng">
            <a:solidFill>
              <a:schemeClr val="tx2"/>
            </a:solidFill>
            <a:round/>
            <a:headEnd/>
            <a:tailEnd type="triangle" w="med" len="med"/>
          </a:ln>
          <a:effectLst/>
        </p:spPr>
        <p:txBody>
          <a:bodyPr wrap="none" anchor="ctr">
            <a:prstTxWarp prst="textNoShape">
              <a:avLst/>
            </a:prstTxWarp>
          </a:bodyPr>
          <a:lstStyle/>
          <a:p>
            <a:endParaRPr lang="it-IT"/>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VOLY1L~1.MPG">
            <a:hlinkClick r:id="" action="ppaction://media"/>
          </p:cNvPr>
          <p:cNvPicPr/>
          <p:nvPr>
            <a:videoFile r:link="rId1"/>
          </p:nvPr>
        </p:nvPicPr>
        <p:blipFill>
          <a:blip r:embed="rId4"/>
          <a:stretch>
            <a:fillRect/>
          </a:stretch>
        </p:blipFill>
        <p:spPr>
          <a:xfrm>
            <a:off x="566393" y="3685317"/>
            <a:ext cx="4064000" cy="3048000"/>
          </a:xfrm>
          <a:prstGeom prst="rect">
            <a:avLst/>
          </a:prstGeom>
        </p:spPr>
      </p:pic>
      <p:sp>
        <p:nvSpPr>
          <p:cNvPr id="4" name="TextBox 3"/>
          <p:cNvSpPr txBox="1"/>
          <p:nvPr/>
        </p:nvSpPr>
        <p:spPr>
          <a:xfrm>
            <a:off x="4917325" y="4396502"/>
            <a:ext cx="3723273" cy="1938992"/>
          </a:xfrm>
          <a:prstGeom prst="rect">
            <a:avLst/>
          </a:prstGeom>
          <a:noFill/>
        </p:spPr>
        <p:txBody>
          <a:bodyPr wrap="square" rtlCol="0">
            <a:spAutoFit/>
          </a:bodyPr>
          <a:lstStyle/>
          <a:p>
            <a:pPr algn="ctr"/>
            <a:r>
              <a:rPr lang="it-IT" sz="2400" dirty="0" smtClean="0"/>
              <a:t>Il Monte Olimpo</a:t>
            </a:r>
          </a:p>
          <a:p>
            <a:pPr algn="ctr"/>
            <a:endParaRPr lang="it-IT" sz="2400" dirty="0" smtClean="0"/>
          </a:p>
          <a:p>
            <a:pPr algn="ctr"/>
            <a:r>
              <a:rPr lang="it-IT" sz="2400" dirty="0" smtClean="0"/>
              <a:t>Alcune delle montagne più imponenti del sistema solare sono su Marte!</a:t>
            </a:r>
            <a:endParaRPr lang="it-IT" sz="2400" dirty="0"/>
          </a:p>
        </p:txBody>
      </p:sp>
      <p:pic>
        <p:nvPicPr>
          <p:cNvPr id="5" name="Picture 2" descr="Olympus2"/>
          <p:cNvPicPr>
            <a:picLocks noChangeAspect="1" noChangeArrowheads="1"/>
          </p:cNvPicPr>
          <p:nvPr/>
        </p:nvPicPr>
        <p:blipFill>
          <a:blip r:embed="rId5"/>
          <a:srcRect/>
          <a:stretch>
            <a:fillRect/>
          </a:stretch>
        </p:blipFill>
        <p:spPr bwMode="auto">
          <a:xfrm>
            <a:off x="585623" y="190668"/>
            <a:ext cx="8054975" cy="345122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2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47875" name="Rectangle 3"/>
          <p:cNvSpPr>
            <a:spLocks noGrp="1" noChangeArrowheads="1"/>
          </p:cNvSpPr>
          <p:nvPr>
            <p:ph type="body" idx="1"/>
          </p:nvPr>
        </p:nvSpPr>
        <p:spPr>
          <a:xfrm>
            <a:off x="5867400" y="1447800"/>
            <a:ext cx="3022864" cy="1219200"/>
          </a:xfrm>
        </p:spPr>
        <p:txBody>
          <a:bodyPr>
            <a:normAutofit/>
          </a:bodyPr>
          <a:lstStyle/>
          <a:p>
            <a:pPr>
              <a:buFontTx/>
              <a:buNone/>
            </a:pPr>
            <a:r>
              <a:rPr lang="en-US" sz="2400" dirty="0" err="1" smtClean="0"/>
              <a:t>Bordo</a:t>
            </a:r>
            <a:r>
              <a:rPr lang="en-US" sz="2400" dirty="0" smtClean="0"/>
              <a:t> </a:t>
            </a:r>
            <a:r>
              <a:rPr lang="en-US" sz="2400" dirty="0" err="1" smtClean="0"/>
              <a:t>Ovest</a:t>
            </a:r>
            <a:r>
              <a:rPr lang="en-US" sz="2400" dirty="0" smtClean="0"/>
              <a:t> </a:t>
            </a:r>
            <a:r>
              <a:rPr lang="en-US" sz="2400" dirty="0" err="1" smtClean="0"/>
              <a:t>della</a:t>
            </a:r>
            <a:r>
              <a:rPr lang="en-US" sz="2400" dirty="0" smtClean="0"/>
              <a:t> </a:t>
            </a:r>
            <a:r>
              <a:rPr lang="en-US" sz="2400" dirty="0" err="1" smtClean="0"/>
              <a:t>Regione</a:t>
            </a:r>
            <a:r>
              <a:rPr lang="en-US" sz="2400" dirty="0" smtClean="0"/>
              <a:t> di </a:t>
            </a:r>
            <a:r>
              <a:rPr lang="en-US" sz="2400" b="0" dirty="0" err="1" smtClean="0"/>
              <a:t>Tharsis</a:t>
            </a:r>
            <a:endParaRPr lang="en-US" sz="2400" b="0" dirty="0"/>
          </a:p>
        </p:txBody>
      </p:sp>
      <p:pic>
        <p:nvPicPr>
          <p:cNvPr id="847876" name="Picture 4" descr="PIA02049_modest"/>
          <p:cNvPicPr>
            <a:picLocks noChangeAspect="1" noChangeArrowheads="1"/>
          </p:cNvPicPr>
          <p:nvPr/>
        </p:nvPicPr>
        <p:blipFill>
          <a:blip r:embed="rId3"/>
          <a:srcRect/>
          <a:stretch>
            <a:fillRect/>
          </a:stretch>
        </p:blipFill>
        <p:spPr bwMode="auto">
          <a:xfrm>
            <a:off x="196250" y="75992"/>
            <a:ext cx="5105400" cy="4257539"/>
          </a:xfrm>
          <a:prstGeom prst="rect">
            <a:avLst/>
          </a:prstGeom>
          <a:noFill/>
        </p:spPr>
      </p:pic>
      <p:sp>
        <p:nvSpPr>
          <p:cNvPr id="847877" name="Rectangle 5"/>
          <p:cNvSpPr>
            <a:spLocks noChangeArrowheads="1"/>
          </p:cNvSpPr>
          <p:nvPr/>
        </p:nvSpPr>
        <p:spPr bwMode="auto">
          <a:xfrm>
            <a:off x="0" y="3297238"/>
            <a:ext cx="9144000" cy="822325"/>
          </a:xfrm>
          <a:prstGeom prst="rect">
            <a:avLst/>
          </a:prstGeom>
          <a:noFill/>
          <a:ln w="9525">
            <a:noFill/>
            <a:miter lim="800000"/>
            <a:headEnd/>
            <a:tailEnd/>
          </a:ln>
          <a:effectLst/>
        </p:spPr>
        <p:txBody>
          <a:bodyPr>
            <a:prstTxWarp prst="textNoShape">
              <a:avLst/>
            </a:prstTxWarp>
            <a:spAutoFit/>
          </a:bodyPr>
          <a:lstStyle/>
          <a:p>
            <a:pPr eaLnBrk="1" hangingPunct="1"/>
            <a:endParaRPr lang="en-US" sz="2400" b="0">
              <a:latin typeface="Times New Roman" charset="0"/>
            </a:endParaRPr>
          </a:p>
          <a:p>
            <a:endParaRPr lang="en-US" sz="2400" b="0">
              <a:latin typeface="Times New Roman" charset="0"/>
            </a:endParaRPr>
          </a:p>
        </p:txBody>
      </p:sp>
      <p:pic>
        <p:nvPicPr>
          <p:cNvPr id="847878" name="Picture 6" descr="moc2_134_mos"/>
          <p:cNvPicPr>
            <a:picLocks noChangeAspect="1" noChangeArrowheads="1"/>
          </p:cNvPicPr>
          <p:nvPr/>
        </p:nvPicPr>
        <p:blipFill>
          <a:blip r:embed="rId4"/>
          <a:srcRect/>
          <a:stretch>
            <a:fillRect/>
          </a:stretch>
        </p:blipFill>
        <p:spPr bwMode="auto">
          <a:xfrm>
            <a:off x="5355925" y="3425007"/>
            <a:ext cx="3733800" cy="3400425"/>
          </a:xfrm>
          <a:prstGeom prst="rect">
            <a:avLst/>
          </a:prstGeom>
          <a:noFill/>
        </p:spPr>
      </p:pic>
      <p:sp>
        <p:nvSpPr>
          <p:cNvPr id="847879" name="Rectangle 7"/>
          <p:cNvSpPr>
            <a:spLocks noChangeArrowheads="1"/>
          </p:cNvSpPr>
          <p:nvPr/>
        </p:nvSpPr>
        <p:spPr bwMode="auto">
          <a:xfrm>
            <a:off x="304800" y="5227668"/>
            <a:ext cx="4490232" cy="400110"/>
          </a:xfrm>
          <a:prstGeom prst="rect">
            <a:avLst/>
          </a:prstGeom>
          <a:noFill/>
          <a:ln w="9525">
            <a:noFill/>
            <a:miter lim="800000"/>
            <a:headEnd/>
            <a:tailEnd/>
          </a:ln>
          <a:effectLst/>
        </p:spPr>
        <p:txBody>
          <a:bodyPr wrap="none">
            <a:prstTxWarp prst="textNoShape">
              <a:avLst/>
            </a:prstTxWarp>
            <a:spAutoFit/>
          </a:bodyPr>
          <a:lstStyle/>
          <a:p>
            <a:pPr lvl="1" eaLnBrk="1" hangingPunct="1">
              <a:lnSpc>
                <a:spcPct val="80000"/>
              </a:lnSpc>
              <a:spcBef>
                <a:spcPct val="20000"/>
              </a:spcBef>
            </a:pPr>
            <a:r>
              <a:rPr lang="en-US" sz="2400" dirty="0" smtClean="0">
                <a:latin typeface="Arial" charset="0"/>
              </a:rPr>
              <a:t>Centro </a:t>
            </a:r>
            <a:r>
              <a:rPr lang="en-US" sz="2400" dirty="0" err="1" smtClean="0">
                <a:latin typeface="Arial" charset="0"/>
              </a:rPr>
              <a:t>della</a:t>
            </a:r>
            <a:r>
              <a:rPr lang="en-US" sz="2400" dirty="0" smtClean="0">
                <a:latin typeface="Arial" charset="0"/>
              </a:rPr>
              <a:t> </a:t>
            </a:r>
            <a:r>
              <a:rPr lang="en-US" sz="2400" dirty="0" err="1" smtClean="0">
                <a:latin typeface="Arial" charset="0"/>
              </a:rPr>
              <a:t>Regione</a:t>
            </a:r>
            <a:r>
              <a:rPr lang="en-US" sz="2400" dirty="0" smtClean="0">
                <a:latin typeface="Arial" charset="0"/>
              </a:rPr>
              <a:t> di </a:t>
            </a:r>
            <a:r>
              <a:rPr lang="en-US" sz="2400" b="0" dirty="0" err="1" smtClean="0">
                <a:latin typeface="Arial" charset="0"/>
              </a:rPr>
              <a:t>Tharsis</a:t>
            </a:r>
            <a:endParaRPr lang="en-US" sz="2400" b="0" dirty="0">
              <a:latin typeface="Arial" charset="0"/>
            </a:endParaRPr>
          </a:p>
        </p:txBody>
      </p:sp>
    </p:spTree>
  </p:cSld>
  <p:clrMapOvr>
    <a:masterClrMapping/>
  </p:clrMapOvr>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17514" name="Picture 10" descr="mars_hubble_2001_sc_0-003-370"/>
          <p:cNvPicPr>
            <a:picLocks noChangeAspect="1" noChangeArrowheads="1"/>
          </p:cNvPicPr>
          <p:nvPr/>
        </p:nvPicPr>
        <p:blipFill>
          <a:blip r:embed="rId3"/>
          <a:srcRect/>
          <a:stretch>
            <a:fillRect/>
          </a:stretch>
        </p:blipFill>
        <p:spPr bwMode="auto">
          <a:xfrm>
            <a:off x="3886200" y="2536825"/>
            <a:ext cx="3048000" cy="3025775"/>
          </a:xfrm>
          <a:prstGeom prst="rect">
            <a:avLst/>
          </a:prstGeom>
          <a:noFill/>
        </p:spPr>
      </p:pic>
      <p:sp>
        <p:nvSpPr>
          <p:cNvPr id="917506" name="Rectangle 2"/>
          <p:cNvSpPr>
            <a:spLocks noGrp="1" noChangeArrowheads="1"/>
          </p:cNvSpPr>
          <p:nvPr>
            <p:ph type="title"/>
          </p:nvPr>
        </p:nvSpPr>
        <p:spPr>
          <a:xfrm>
            <a:off x="4114800" y="381000"/>
            <a:ext cx="5029200" cy="990600"/>
          </a:xfrm>
        </p:spPr>
        <p:txBody>
          <a:bodyPr>
            <a:normAutofit/>
          </a:bodyPr>
          <a:lstStyle/>
          <a:p>
            <a:r>
              <a:rPr lang="en-US" sz="3200" b="0" dirty="0" smtClean="0"/>
              <a:t>Dune </a:t>
            </a:r>
            <a:r>
              <a:rPr lang="en-US" sz="3200" b="0" dirty="0" err="1" smtClean="0"/>
              <a:t>e</a:t>
            </a:r>
            <a:r>
              <a:rPr lang="en-US" sz="3200" b="0" dirty="0" smtClean="0"/>
              <a:t> </a:t>
            </a:r>
            <a:r>
              <a:rPr lang="en-US" sz="3200" b="0" dirty="0" err="1" smtClean="0"/>
              <a:t>tempeste</a:t>
            </a:r>
            <a:r>
              <a:rPr lang="en-US" sz="3200" b="0" dirty="0" smtClean="0"/>
              <a:t> di </a:t>
            </a:r>
            <a:r>
              <a:rPr lang="en-US" sz="3200" b="0" dirty="0" err="1" smtClean="0"/>
              <a:t>sabbia</a:t>
            </a:r>
            <a:endParaRPr lang="en-US" sz="3200" b="0" dirty="0"/>
          </a:p>
        </p:txBody>
      </p:sp>
      <p:sp>
        <p:nvSpPr>
          <p:cNvPr id="917508" name="Text Box 4"/>
          <p:cNvSpPr txBox="1">
            <a:spLocks noChangeArrowheads="1"/>
          </p:cNvSpPr>
          <p:nvPr/>
        </p:nvSpPr>
        <p:spPr bwMode="auto">
          <a:xfrm>
            <a:off x="685800" y="5105400"/>
            <a:ext cx="35052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eaLnBrk="1" hangingPunct="1">
              <a:spcBef>
                <a:spcPct val="50000"/>
              </a:spcBef>
            </a:pPr>
            <a:endParaRPr lang="it-IT" sz="2400" b="0">
              <a:latin typeface="Times New Roman" charset="0"/>
            </a:endParaRPr>
          </a:p>
        </p:txBody>
      </p:sp>
      <p:sp>
        <p:nvSpPr>
          <p:cNvPr id="917509" name="Text Box 5"/>
          <p:cNvSpPr txBox="1">
            <a:spLocks noChangeArrowheads="1"/>
          </p:cNvSpPr>
          <p:nvPr/>
        </p:nvSpPr>
        <p:spPr bwMode="auto">
          <a:xfrm>
            <a:off x="2590800" y="5257800"/>
            <a:ext cx="4572000" cy="457200"/>
          </a:xfrm>
          <a:prstGeom prst="rect">
            <a:avLst/>
          </a:prstGeom>
          <a:noFill/>
          <a:ln w="12700" cap="sq">
            <a:noFill/>
            <a:miter lim="800000"/>
            <a:headEnd type="none" w="sm" len="sm"/>
            <a:tailEnd type="none" w="sm" len="sm"/>
          </a:ln>
          <a:effectLst/>
        </p:spPr>
        <p:txBody>
          <a:bodyPr>
            <a:prstTxWarp prst="textNoShape">
              <a:avLst/>
            </a:prstTxWarp>
            <a:spAutoFit/>
          </a:bodyPr>
          <a:lstStyle/>
          <a:p>
            <a:pPr eaLnBrk="1" hangingPunct="1">
              <a:spcBef>
                <a:spcPct val="50000"/>
              </a:spcBef>
            </a:pPr>
            <a:endParaRPr lang="it-IT" sz="2400" b="0">
              <a:latin typeface="Times New Roman" charset="0"/>
            </a:endParaRPr>
          </a:p>
        </p:txBody>
      </p:sp>
      <p:pic>
        <p:nvPicPr>
          <p:cNvPr id="917519" name="Picture 15" descr="MOC2-306 Sand Dunes"/>
          <p:cNvPicPr>
            <a:picLocks noChangeAspect="1" noChangeArrowheads="1"/>
          </p:cNvPicPr>
          <p:nvPr/>
        </p:nvPicPr>
        <p:blipFill>
          <a:blip r:embed="rId4"/>
          <a:srcRect/>
          <a:stretch>
            <a:fillRect/>
          </a:stretch>
        </p:blipFill>
        <p:spPr bwMode="auto">
          <a:xfrm>
            <a:off x="76200" y="139700"/>
            <a:ext cx="3810000" cy="4791075"/>
          </a:xfrm>
          <a:prstGeom prst="rect">
            <a:avLst/>
          </a:prstGeom>
          <a:noFill/>
        </p:spPr>
      </p:pic>
      <p:pic>
        <p:nvPicPr>
          <p:cNvPr id="917523" name="Picture 19" descr="2003">
            <a:hlinkClick r:id="rId5"/>
          </p:cNvPr>
          <p:cNvPicPr>
            <a:picLocks noChangeAspect="1" noChangeArrowheads="1"/>
          </p:cNvPicPr>
          <p:nvPr/>
        </p:nvPicPr>
        <p:blipFill>
          <a:blip r:embed="rId6"/>
          <a:srcRect/>
          <a:stretch>
            <a:fillRect/>
          </a:stretch>
        </p:blipFill>
        <p:spPr bwMode="auto">
          <a:xfrm>
            <a:off x="6924675" y="2743200"/>
            <a:ext cx="2219325" cy="333375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34568" name="Rectangle 8"/>
          <p:cNvSpPr>
            <a:spLocks noGrp="1" noChangeArrowheads="1"/>
          </p:cNvSpPr>
          <p:nvPr>
            <p:ph type="body" idx="1"/>
          </p:nvPr>
        </p:nvSpPr>
        <p:spPr>
          <a:xfrm>
            <a:off x="609600" y="4800600"/>
            <a:ext cx="4800600" cy="1752600"/>
          </a:xfrm>
          <a:noFill/>
          <a:ln/>
        </p:spPr>
        <p:txBody>
          <a:bodyPr>
            <a:normAutofit lnSpcReduction="10000"/>
          </a:bodyPr>
          <a:lstStyle/>
          <a:p>
            <a:r>
              <a:rPr lang="en-US" sz="2200" b="0" dirty="0" err="1" smtClean="0"/>
              <a:t>Ghiaccio</a:t>
            </a:r>
            <a:r>
              <a:rPr lang="en-US" sz="2200" b="0" dirty="0" smtClean="0"/>
              <a:t> </a:t>
            </a:r>
            <a:r>
              <a:rPr lang="en-US" sz="2200" b="0" dirty="0" err="1" smtClean="0"/>
              <a:t>e</a:t>
            </a:r>
            <a:r>
              <a:rPr lang="en-US" sz="2200" b="0" dirty="0" smtClean="0"/>
              <a:t> </a:t>
            </a:r>
            <a:r>
              <a:rPr lang="en-US" sz="2200" b="0" dirty="0" err="1" smtClean="0"/>
              <a:t>polveri</a:t>
            </a:r>
            <a:endParaRPr lang="en-US" sz="2200" b="0" dirty="0" smtClean="0"/>
          </a:p>
          <a:p>
            <a:r>
              <a:rPr lang="en-US" sz="2200" b="0" dirty="0" err="1" smtClean="0"/>
              <a:t>Anche</a:t>
            </a:r>
            <a:r>
              <a:rPr lang="en-US" sz="2200" b="0" dirty="0" smtClean="0"/>
              <a:t> </a:t>
            </a:r>
            <a:r>
              <a:rPr lang="en-US" sz="2200" b="0" dirty="0" err="1" smtClean="0"/>
              <a:t>ghiaccio</a:t>
            </a:r>
            <a:r>
              <a:rPr lang="en-US" sz="2200" b="0" dirty="0" smtClean="0"/>
              <a:t>  di CO</a:t>
            </a:r>
            <a:r>
              <a:rPr lang="en-US" sz="2200" b="0" baseline="-25000" dirty="0" smtClean="0"/>
              <a:t>2</a:t>
            </a:r>
            <a:endParaRPr lang="en-US" sz="2200" b="0" dirty="0" smtClean="0"/>
          </a:p>
          <a:p>
            <a:r>
              <a:rPr lang="en-US" sz="2200" b="0" dirty="0" smtClean="0"/>
              <a:t>Si </a:t>
            </a:r>
            <a:r>
              <a:rPr lang="en-US" sz="2200" b="0" dirty="0" err="1" smtClean="0"/>
              <a:t>vedono</a:t>
            </a:r>
            <a:r>
              <a:rPr lang="en-US" sz="2200" b="0" dirty="0" smtClean="0"/>
              <a:t> le calotte </a:t>
            </a:r>
            <a:r>
              <a:rPr lang="en-US" sz="2200" b="0" dirty="0" err="1" smtClean="0"/>
              <a:t>ghiacciate</a:t>
            </a:r>
            <a:r>
              <a:rPr lang="en-US" sz="2200" b="0" dirty="0" smtClean="0"/>
              <a:t> </a:t>
            </a:r>
            <a:r>
              <a:rPr lang="en-US" sz="2200" b="0" dirty="0" err="1" smtClean="0"/>
              <a:t>espandersi</a:t>
            </a:r>
            <a:r>
              <a:rPr lang="en-US" sz="2200" b="0" dirty="0" smtClean="0"/>
              <a:t> </a:t>
            </a:r>
            <a:r>
              <a:rPr lang="en-US" sz="2200" b="0" dirty="0" err="1" smtClean="0"/>
              <a:t>e</a:t>
            </a:r>
            <a:r>
              <a:rPr lang="en-US" sz="2200" b="0" dirty="0" smtClean="0"/>
              <a:t> </a:t>
            </a:r>
            <a:r>
              <a:rPr lang="en-US" sz="2200" b="0" dirty="0" err="1" smtClean="0"/>
              <a:t>contrarsi</a:t>
            </a:r>
            <a:r>
              <a:rPr lang="en-US" sz="2200" b="0" dirty="0" smtClean="0"/>
              <a:t> a </a:t>
            </a:r>
            <a:r>
              <a:rPr lang="en-US" sz="2200" b="0" dirty="0" err="1" smtClean="0"/>
              <a:t>seconda</a:t>
            </a:r>
            <a:r>
              <a:rPr lang="en-US" sz="2200" b="0" dirty="0" smtClean="0"/>
              <a:t> </a:t>
            </a:r>
            <a:r>
              <a:rPr lang="en-US" sz="2200" b="0" dirty="0" err="1" smtClean="0"/>
              <a:t>delle</a:t>
            </a:r>
            <a:r>
              <a:rPr lang="en-US" sz="2200" b="0" dirty="0" smtClean="0"/>
              <a:t> </a:t>
            </a:r>
            <a:r>
              <a:rPr lang="en-US" sz="2200" b="0" dirty="0" err="1" smtClean="0"/>
              <a:t>stagioni</a:t>
            </a:r>
            <a:r>
              <a:rPr lang="en-US" sz="2200" b="0" dirty="0" smtClean="0"/>
              <a:t>.</a:t>
            </a:r>
          </a:p>
          <a:p>
            <a:endParaRPr lang="en-US" sz="2200" b="0" dirty="0"/>
          </a:p>
        </p:txBody>
      </p:sp>
      <p:pic>
        <p:nvPicPr>
          <p:cNvPr id="834570" name="Picture 10" descr="PIA00407_modest"/>
          <p:cNvPicPr>
            <a:picLocks noChangeAspect="1" noChangeArrowheads="1"/>
          </p:cNvPicPr>
          <p:nvPr/>
        </p:nvPicPr>
        <p:blipFill>
          <a:blip r:embed="rId3"/>
          <a:srcRect/>
          <a:stretch>
            <a:fillRect/>
          </a:stretch>
        </p:blipFill>
        <p:spPr bwMode="auto">
          <a:xfrm>
            <a:off x="5867400" y="3733800"/>
            <a:ext cx="2743200" cy="2743200"/>
          </a:xfrm>
          <a:prstGeom prst="rect">
            <a:avLst/>
          </a:prstGeom>
          <a:noFill/>
        </p:spPr>
      </p:pic>
      <p:pic>
        <p:nvPicPr>
          <p:cNvPr id="834572" name="Picture 12" descr="South Polar Cap"/>
          <p:cNvPicPr>
            <a:picLocks noChangeAspect="1" noChangeArrowheads="1"/>
          </p:cNvPicPr>
          <p:nvPr/>
        </p:nvPicPr>
        <p:blipFill>
          <a:blip r:embed="rId4"/>
          <a:srcRect/>
          <a:stretch>
            <a:fillRect/>
          </a:stretch>
        </p:blipFill>
        <p:spPr bwMode="auto">
          <a:xfrm>
            <a:off x="3725011" y="630256"/>
            <a:ext cx="3714750" cy="2709863"/>
          </a:xfrm>
          <a:prstGeom prst="rect">
            <a:avLst/>
          </a:prstGeom>
          <a:noFill/>
        </p:spPr>
      </p:pic>
      <p:pic>
        <p:nvPicPr>
          <p:cNvPr id="834575" name="Picture 15" descr="Mars">
            <a:hlinkClick r:id="rId5"/>
          </p:cNvPr>
          <p:cNvPicPr>
            <a:picLocks noChangeAspect="1" noChangeArrowheads="1"/>
          </p:cNvPicPr>
          <p:nvPr/>
        </p:nvPicPr>
        <p:blipFill>
          <a:blip r:embed="rId6"/>
          <a:srcRect/>
          <a:stretch>
            <a:fillRect/>
          </a:stretch>
        </p:blipFill>
        <p:spPr bwMode="auto">
          <a:xfrm>
            <a:off x="457200" y="1270523"/>
            <a:ext cx="2667000" cy="2857500"/>
          </a:xfrm>
          <a:prstGeom prst="rect">
            <a:avLst/>
          </a:prstGeom>
          <a:noFill/>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062038" y="198438"/>
            <a:ext cx="4552950" cy="762000"/>
          </a:xfrm>
          <a:prstGeom prst="rect">
            <a:avLst/>
          </a:prstGeom>
          <a:noFill/>
          <a:ln w="9525">
            <a:noFill/>
            <a:miter lim="800000"/>
            <a:headEnd/>
            <a:tailEnd/>
          </a:ln>
          <a:effectLst/>
        </p:spPr>
        <p:txBody>
          <a:bodyPr wrap="none">
            <a:prstTxWarp prst="textNoShape">
              <a:avLst/>
            </a:prstTxWarp>
            <a:spAutoFit/>
          </a:bodyPr>
          <a:lstStyle/>
          <a:p>
            <a:r>
              <a:rPr lang="en-US" sz="4400" dirty="0" err="1">
                <a:solidFill>
                  <a:schemeClr val="tx2"/>
                </a:solidFill>
                <a:latin typeface="Comic Sans MS" pitchFamily="-28" charset="0"/>
              </a:rPr>
              <a:t>Acqua</a:t>
            </a:r>
            <a:r>
              <a:rPr lang="en-US" sz="4400" dirty="0">
                <a:solidFill>
                  <a:schemeClr val="tx2"/>
                </a:solidFill>
                <a:latin typeface="Comic Sans MS" pitchFamily="-28" charset="0"/>
              </a:rPr>
              <a:t> </a:t>
            </a:r>
            <a:r>
              <a:rPr lang="en-US" sz="4400" dirty="0" err="1">
                <a:solidFill>
                  <a:schemeClr val="tx2"/>
                </a:solidFill>
                <a:latin typeface="Comic Sans MS" pitchFamily="-28" charset="0"/>
              </a:rPr>
              <a:t>su</a:t>
            </a:r>
            <a:r>
              <a:rPr lang="en-US" sz="4400" dirty="0">
                <a:solidFill>
                  <a:schemeClr val="tx2"/>
                </a:solidFill>
                <a:latin typeface="Comic Sans MS" pitchFamily="-28" charset="0"/>
              </a:rPr>
              <a:t> </a:t>
            </a:r>
            <a:r>
              <a:rPr lang="en-US" sz="4400" dirty="0" err="1">
                <a:solidFill>
                  <a:schemeClr val="tx2"/>
                </a:solidFill>
                <a:latin typeface="Comic Sans MS" pitchFamily="-28" charset="0"/>
              </a:rPr>
              <a:t>Marte</a:t>
            </a:r>
            <a:r>
              <a:rPr lang="en-US" sz="4400" dirty="0">
                <a:solidFill>
                  <a:schemeClr val="tx2"/>
                </a:solidFill>
                <a:latin typeface="Comic Sans MS" pitchFamily="-28" charset="0"/>
              </a:rPr>
              <a:t>?</a:t>
            </a:r>
          </a:p>
        </p:txBody>
      </p:sp>
      <p:pic>
        <p:nvPicPr>
          <p:cNvPr id="6" name="Picture 5" descr="Gale_M0301521_cntx100"/>
          <p:cNvPicPr>
            <a:picLocks noChangeAspect="1" noChangeArrowheads="1"/>
          </p:cNvPicPr>
          <p:nvPr/>
        </p:nvPicPr>
        <p:blipFill>
          <a:blip r:embed="rId2"/>
          <a:srcRect/>
          <a:stretch>
            <a:fillRect/>
          </a:stretch>
        </p:blipFill>
        <p:spPr bwMode="auto">
          <a:xfrm>
            <a:off x="223838" y="2957513"/>
            <a:ext cx="2433637" cy="2668587"/>
          </a:xfrm>
          <a:prstGeom prst="rect">
            <a:avLst/>
          </a:prstGeom>
          <a:noFill/>
        </p:spPr>
      </p:pic>
      <p:sp>
        <p:nvSpPr>
          <p:cNvPr id="7" name="Rectangle 6"/>
          <p:cNvSpPr>
            <a:spLocks noChangeArrowheads="1"/>
          </p:cNvSpPr>
          <p:nvPr/>
        </p:nvSpPr>
        <p:spPr bwMode="auto">
          <a:xfrm rot="4869886">
            <a:off x="837406" y="3717132"/>
            <a:ext cx="428625" cy="74612"/>
          </a:xfrm>
          <a:prstGeom prst="rect">
            <a:avLst/>
          </a:prstGeom>
          <a:noFill/>
          <a:ln w="22225">
            <a:solidFill>
              <a:srgbClr val="FF0000"/>
            </a:solidFill>
            <a:miter lim="800000"/>
            <a:headEnd/>
            <a:tailEnd/>
          </a:ln>
          <a:effectLst/>
        </p:spPr>
        <p:txBody>
          <a:bodyPr wrap="none" anchor="ctr">
            <a:prstTxWarp prst="textNoShape">
              <a:avLst/>
            </a:prstTxWarp>
          </a:bodyPr>
          <a:lstStyle/>
          <a:p>
            <a:endParaRPr lang="it-IT"/>
          </a:p>
        </p:txBody>
      </p:sp>
      <p:grpSp>
        <p:nvGrpSpPr>
          <p:cNvPr id="8" name="Group 7"/>
          <p:cNvGrpSpPr>
            <a:grpSpLocks/>
          </p:cNvGrpSpPr>
          <p:nvPr/>
        </p:nvGrpSpPr>
        <p:grpSpPr bwMode="auto">
          <a:xfrm>
            <a:off x="1001713" y="2703513"/>
            <a:ext cx="2844800" cy="3168650"/>
            <a:chOff x="631" y="1558"/>
            <a:chExt cx="1792" cy="1996"/>
          </a:xfrm>
        </p:grpSpPr>
        <p:pic>
          <p:nvPicPr>
            <p:cNvPr id="9" name="Picture 8" descr="Gale_M03-01521p_40"/>
            <p:cNvPicPr>
              <a:picLocks noChangeAspect="1" noChangeArrowheads="1"/>
            </p:cNvPicPr>
            <p:nvPr/>
          </p:nvPicPr>
          <p:blipFill>
            <a:blip r:embed="rId3"/>
            <a:srcRect/>
            <a:stretch>
              <a:fillRect/>
            </a:stretch>
          </p:blipFill>
          <p:spPr bwMode="auto">
            <a:xfrm>
              <a:off x="2197" y="1558"/>
              <a:ext cx="226" cy="1995"/>
            </a:xfrm>
            <a:prstGeom prst="rect">
              <a:avLst/>
            </a:prstGeom>
            <a:noFill/>
          </p:spPr>
        </p:pic>
        <p:sp>
          <p:nvSpPr>
            <p:cNvPr id="10" name="Line 9"/>
            <p:cNvSpPr>
              <a:spLocks noChangeShapeType="1"/>
            </p:cNvSpPr>
            <p:nvPr/>
          </p:nvSpPr>
          <p:spPr bwMode="auto">
            <a:xfrm flipV="1">
              <a:off x="631" y="1562"/>
              <a:ext cx="1552" cy="527"/>
            </a:xfrm>
            <a:prstGeom prst="line">
              <a:avLst/>
            </a:prstGeom>
            <a:noFill/>
            <a:ln w="38100">
              <a:solidFill>
                <a:srgbClr val="000000"/>
              </a:solidFill>
              <a:round/>
              <a:headEnd/>
              <a:tailEnd type="stealth" w="med" len="med"/>
            </a:ln>
            <a:effectLst/>
          </p:spPr>
          <p:txBody>
            <a:bodyPr wrap="none" anchor="ctr">
              <a:prstTxWarp prst="textNoShape">
                <a:avLst/>
              </a:prstTxWarp>
            </a:bodyPr>
            <a:lstStyle/>
            <a:p>
              <a:endParaRPr lang="it-IT"/>
            </a:p>
          </p:txBody>
        </p:sp>
        <p:sp>
          <p:nvSpPr>
            <p:cNvPr id="11" name="Line 10"/>
            <p:cNvSpPr>
              <a:spLocks noChangeShapeType="1"/>
            </p:cNvSpPr>
            <p:nvPr/>
          </p:nvSpPr>
          <p:spPr bwMode="auto">
            <a:xfrm>
              <a:off x="679" y="2341"/>
              <a:ext cx="1522" cy="1213"/>
            </a:xfrm>
            <a:prstGeom prst="line">
              <a:avLst/>
            </a:prstGeom>
            <a:noFill/>
            <a:ln w="38100">
              <a:solidFill>
                <a:srgbClr val="000000"/>
              </a:solidFill>
              <a:round/>
              <a:headEnd/>
              <a:tailEnd type="stealth" w="med" len="med"/>
            </a:ln>
            <a:effectLst/>
          </p:spPr>
          <p:txBody>
            <a:bodyPr wrap="none" anchor="ctr">
              <a:prstTxWarp prst="textNoShape">
                <a:avLst/>
              </a:prstTxWarp>
            </a:bodyPr>
            <a:lstStyle/>
            <a:p>
              <a:endParaRPr lang="it-IT"/>
            </a:p>
          </p:txBody>
        </p:sp>
        <p:sp>
          <p:nvSpPr>
            <p:cNvPr id="12" name="Rectangle 11"/>
            <p:cNvSpPr>
              <a:spLocks noChangeArrowheads="1"/>
            </p:cNvSpPr>
            <p:nvPr/>
          </p:nvSpPr>
          <p:spPr bwMode="auto">
            <a:xfrm>
              <a:off x="2196" y="2568"/>
              <a:ext cx="222" cy="282"/>
            </a:xfrm>
            <a:prstGeom prst="rect">
              <a:avLst/>
            </a:prstGeom>
            <a:noFill/>
            <a:ln w="38100">
              <a:solidFill>
                <a:srgbClr val="FF0000"/>
              </a:solidFill>
              <a:miter lim="800000"/>
              <a:headEnd/>
              <a:tailEnd/>
            </a:ln>
            <a:effectLst/>
          </p:spPr>
          <p:txBody>
            <a:bodyPr wrap="none" anchor="ctr">
              <a:prstTxWarp prst="textNoShape">
                <a:avLst/>
              </a:prstTxWarp>
            </a:bodyPr>
            <a:lstStyle/>
            <a:p>
              <a:endParaRPr lang="it-IT"/>
            </a:p>
          </p:txBody>
        </p:sp>
      </p:grpSp>
      <p:grpSp>
        <p:nvGrpSpPr>
          <p:cNvPr id="13" name="Group 12"/>
          <p:cNvGrpSpPr>
            <a:grpSpLocks/>
          </p:cNvGrpSpPr>
          <p:nvPr/>
        </p:nvGrpSpPr>
        <p:grpSpPr bwMode="auto">
          <a:xfrm>
            <a:off x="3478213" y="1776413"/>
            <a:ext cx="5210175" cy="4819650"/>
            <a:chOff x="2191" y="974"/>
            <a:chExt cx="3282" cy="3036"/>
          </a:xfrm>
        </p:grpSpPr>
        <p:pic>
          <p:nvPicPr>
            <p:cNvPr id="14" name="Picture 13" descr="Channel_M03-01521sub1a"/>
            <p:cNvPicPr>
              <a:picLocks noChangeAspect="1" noChangeArrowheads="1"/>
            </p:cNvPicPr>
            <p:nvPr/>
          </p:nvPicPr>
          <p:blipFill>
            <a:blip r:embed="rId4"/>
            <a:srcRect/>
            <a:stretch>
              <a:fillRect/>
            </a:stretch>
          </p:blipFill>
          <p:spPr bwMode="auto">
            <a:xfrm>
              <a:off x="3267" y="978"/>
              <a:ext cx="2206" cy="3031"/>
            </a:xfrm>
            <a:prstGeom prst="rect">
              <a:avLst/>
            </a:prstGeom>
            <a:noFill/>
          </p:spPr>
        </p:pic>
        <p:sp>
          <p:nvSpPr>
            <p:cNvPr id="15" name="Line 14"/>
            <p:cNvSpPr>
              <a:spLocks noChangeShapeType="1"/>
            </p:cNvSpPr>
            <p:nvPr/>
          </p:nvSpPr>
          <p:spPr bwMode="auto">
            <a:xfrm flipV="1">
              <a:off x="2191" y="974"/>
              <a:ext cx="1072" cy="1577"/>
            </a:xfrm>
            <a:prstGeom prst="line">
              <a:avLst/>
            </a:prstGeom>
            <a:noFill/>
            <a:ln w="38100">
              <a:solidFill>
                <a:srgbClr val="000000"/>
              </a:solidFill>
              <a:round/>
              <a:headEnd/>
              <a:tailEnd type="stealth" w="med" len="med"/>
            </a:ln>
            <a:effectLst/>
          </p:spPr>
          <p:txBody>
            <a:bodyPr wrap="none" anchor="ctr">
              <a:prstTxWarp prst="textNoShape">
                <a:avLst/>
              </a:prstTxWarp>
            </a:bodyPr>
            <a:lstStyle/>
            <a:p>
              <a:endParaRPr lang="it-IT"/>
            </a:p>
          </p:txBody>
        </p:sp>
        <p:sp>
          <p:nvSpPr>
            <p:cNvPr id="16" name="Line 15"/>
            <p:cNvSpPr>
              <a:spLocks noChangeShapeType="1"/>
            </p:cNvSpPr>
            <p:nvPr/>
          </p:nvSpPr>
          <p:spPr bwMode="auto">
            <a:xfrm>
              <a:off x="2203" y="2869"/>
              <a:ext cx="1054" cy="1141"/>
            </a:xfrm>
            <a:prstGeom prst="line">
              <a:avLst/>
            </a:prstGeom>
            <a:noFill/>
            <a:ln w="38100">
              <a:solidFill>
                <a:srgbClr val="000000"/>
              </a:solidFill>
              <a:round/>
              <a:headEnd/>
              <a:tailEnd type="stealth" w="med" len="med"/>
            </a:ln>
            <a:effectLst/>
          </p:spPr>
          <p:txBody>
            <a:bodyPr wrap="none" anchor="ctr">
              <a:prstTxWarp prst="textNoShape">
                <a:avLst/>
              </a:prstTxWarp>
            </a:bodyPr>
            <a:lstStyle/>
            <a:p>
              <a:endParaRPr lang="it-IT"/>
            </a:p>
          </p:txBody>
        </p:sp>
      </p:grpSp>
      <p:pic>
        <p:nvPicPr>
          <p:cNvPr id="17" name="Picture 16" descr="oblique_Galeb_50"/>
          <p:cNvPicPr>
            <a:picLocks noChangeAspect="1" noChangeArrowheads="1"/>
          </p:cNvPicPr>
          <p:nvPr/>
        </p:nvPicPr>
        <p:blipFill>
          <a:blip r:embed="rId5"/>
          <a:srcRect/>
          <a:stretch>
            <a:fillRect/>
          </a:stretch>
        </p:blipFill>
        <p:spPr bwMode="auto">
          <a:xfrm flipH="1">
            <a:off x="212725" y="1279525"/>
            <a:ext cx="2670175" cy="1508125"/>
          </a:xfrm>
          <a:prstGeom prst="rect">
            <a:avLst/>
          </a:prstGeom>
          <a:noFill/>
        </p:spPr>
      </p:pic>
      <p:sp>
        <p:nvSpPr>
          <p:cNvPr id="18" name="Text Box 17"/>
          <p:cNvSpPr txBox="1">
            <a:spLocks noChangeArrowheads="1"/>
          </p:cNvSpPr>
          <p:nvPr/>
        </p:nvSpPr>
        <p:spPr bwMode="auto">
          <a:xfrm>
            <a:off x="3106738" y="1165225"/>
            <a:ext cx="3730625" cy="519113"/>
          </a:xfrm>
          <a:prstGeom prst="rect">
            <a:avLst/>
          </a:prstGeom>
          <a:noFill/>
          <a:ln w="9525">
            <a:noFill/>
            <a:miter lim="800000"/>
            <a:headEnd/>
            <a:tailEnd/>
          </a:ln>
          <a:effectLst/>
        </p:spPr>
        <p:txBody>
          <a:bodyPr wrap="none">
            <a:prstTxWarp prst="textNoShape">
              <a:avLst/>
            </a:prstTxWarp>
            <a:spAutoFit/>
          </a:bodyPr>
          <a:lstStyle/>
          <a:p>
            <a:r>
              <a:rPr lang="en-US" sz="2800">
                <a:latin typeface="Comic Sans MS" pitchFamily="-28" charset="0"/>
              </a:rPr>
              <a:t>Cratere Gale (170km)</a:t>
            </a:r>
            <a:endParaRPr lang="en-US" sz="3600">
              <a:latin typeface="Comic Sans MS" pitchFamily="-2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750888" y="542925"/>
            <a:ext cx="1801812" cy="762000"/>
          </a:xfrm>
          <a:prstGeom prst="rect">
            <a:avLst/>
          </a:prstGeom>
          <a:noFill/>
          <a:ln w="9525">
            <a:noFill/>
            <a:miter lim="800000"/>
            <a:headEnd/>
            <a:tailEnd/>
          </a:ln>
          <a:effectLst/>
        </p:spPr>
        <p:txBody>
          <a:bodyPr wrap="none">
            <a:prstTxWarp prst="textNoShape">
              <a:avLst/>
            </a:prstTxWarp>
            <a:spAutoFit/>
          </a:bodyPr>
          <a:lstStyle/>
          <a:p>
            <a:r>
              <a:rPr lang="en-US" sz="4400" dirty="0" err="1">
                <a:solidFill>
                  <a:schemeClr val="tx2"/>
                </a:solidFill>
                <a:latin typeface="Comic Sans MS" pitchFamily="-28" charset="0"/>
              </a:rPr>
              <a:t>Marte</a:t>
            </a:r>
            <a:endParaRPr lang="en-US" sz="4400" dirty="0">
              <a:solidFill>
                <a:schemeClr val="tx2"/>
              </a:solidFill>
              <a:latin typeface="Comic Sans MS" pitchFamily="-28" charset="0"/>
            </a:endParaRPr>
          </a:p>
        </p:txBody>
      </p:sp>
      <p:sp>
        <p:nvSpPr>
          <p:cNvPr id="6" name="Text Box 7"/>
          <p:cNvSpPr txBox="1">
            <a:spLocks noChangeArrowheads="1"/>
          </p:cNvSpPr>
          <p:nvPr/>
        </p:nvSpPr>
        <p:spPr bwMode="auto">
          <a:xfrm>
            <a:off x="5392738" y="525463"/>
            <a:ext cx="3744912" cy="519112"/>
          </a:xfrm>
          <a:prstGeom prst="rect">
            <a:avLst/>
          </a:prstGeom>
          <a:noFill/>
          <a:ln w="9525">
            <a:noFill/>
            <a:miter lim="800000"/>
            <a:headEnd/>
            <a:tailEnd/>
          </a:ln>
          <a:effectLst/>
        </p:spPr>
        <p:txBody>
          <a:bodyPr wrap="none">
            <a:prstTxWarp prst="textNoShape">
              <a:avLst/>
            </a:prstTxWarp>
            <a:spAutoFit/>
          </a:bodyPr>
          <a:lstStyle/>
          <a:p>
            <a:r>
              <a:rPr lang="en-US" sz="2800">
                <a:latin typeface="Comic Sans MS" pitchFamily="-28" charset="0"/>
              </a:rPr>
              <a:t>Atterriamo su Marte!</a:t>
            </a:r>
            <a:endParaRPr lang="en-US" sz="3600">
              <a:latin typeface="Comic Sans MS" pitchFamily="-28" charset="0"/>
            </a:endParaRPr>
          </a:p>
        </p:txBody>
      </p:sp>
      <p:pic>
        <p:nvPicPr>
          <p:cNvPr id="7" name="Picture 9" descr="marspanorama"/>
          <p:cNvPicPr>
            <a:picLocks noChangeAspect="1" noChangeArrowheads="1"/>
          </p:cNvPicPr>
          <p:nvPr/>
        </p:nvPicPr>
        <p:blipFill>
          <a:blip r:embed="rId2"/>
          <a:srcRect/>
          <a:stretch>
            <a:fillRect/>
          </a:stretch>
        </p:blipFill>
        <p:spPr bwMode="auto">
          <a:xfrm>
            <a:off x="201613" y="1387475"/>
            <a:ext cx="8745537" cy="1503363"/>
          </a:xfrm>
          <a:prstGeom prst="rect">
            <a:avLst/>
          </a:prstGeom>
          <a:noFill/>
        </p:spPr>
      </p:pic>
      <p:pic>
        <p:nvPicPr>
          <p:cNvPr id="8" name="Picture 10" descr="sojourner2"/>
          <p:cNvPicPr>
            <a:picLocks noChangeAspect="1" noChangeArrowheads="1"/>
          </p:cNvPicPr>
          <p:nvPr/>
        </p:nvPicPr>
        <p:blipFill>
          <a:blip r:embed="rId3"/>
          <a:srcRect/>
          <a:stretch>
            <a:fillRect/>
          </a:stretch>
        </p:blipFill>
        <p:spPr bwMode="auto">
          <a:xfrm>
            <a:off x="366713" y="3254375"/>
            <a:ext cx="3513137" cy="3232150"/>
          </a:xfrm>
          <a:prstGeom prst="rect">
            <a:avLst/>
          </a:prstGeom>
          <a:noFill/>
        </p:spPr>
      </p:pic>
      <p:pic>
        <p:nvPicPr>
          <p:cNvPr id="9" name="Picture 11" descr="twinpeak"/>
          <p:cNvPicPr>
            <a:picLocks noChangeAspect="1" noChangeArrowheads="1"/>
          </p:cNvPicPr>
          <p:nvPr/>
        </p:nvPicPr>
        <p:blipFill>
          <a:blip r:embed="rId4"/>
          <a:srcRect/>
          <a:stretch>
            <a:fillRect/>
          </a:stretch>
        </p:blipFill>
        <p:spPr bwMode="auto">
          <a:xfrm>
            <a:off x="4068763" y="3606800"/>
            <a:ext cx="4770437" cy="1550988"/>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156300" y="4180689"/>
            <a:ext cx="8847214" cy="2419161"/>
          </a:xfrm>
          <a:prstGeom prst="rect">
            <a:avLst/>
          </a:prstGeom>
        </p:spPr>
      </p:pic>
      <p:pic>
        <p:nvPicPr>
          <p:cNvPr id="6" name="Opportunity7_1280.mov">
            <a:hlinkClick r:id="" action="ppaction://media"/>
          </p:cNvPr>
          <p:cNvPicPr/>
          <p:nvPr>
            <a:videoFile r:link="rId1"/>
          </p:nvPr>
        </p:nvPicPr>
        <p:blipFill>
          <a:blip r:embed="rId5"/>
          <a:stretch>
            <a:fillRect/>
          </a:stretch>
        </p:blipFill>
        <p:spPr>
          <a:xfrm>
            <a:off x="1009516" y="65136"/>
            <a:ext cx="7179241" cy="403832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29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6134" name="Picture 22" descr="solarsys_scale"/>
          <p:cNvPicPr>
            <a:picLocks noChangeAspect="1" noChangeArrowheads="1"/>
          </p:cNvPicPr>
          <p:nvPr/>
        </p:nvPicPr>
        <p:blipFill>
          <a:blip r:embed="rId3"/>
          <a:srcRect/>
          <a:stretch>
            <a:fillRect/>
          </a:stretch>
        </p:blipFill>
        <p:spPr bwMode="auto">
          <a:xfrm>
            <a:off x="0" y="533400"/>
            <a:ext cx="4038600" cy="1319213"/>
          </a:xfrm>
          <a:prstGeom prst="rect">
            <a:avLst/>
          </a:prstGeom>
          <a:noFill/>
        </p:spPr>
      </p:pic>
      <p:pic>
        <p:nvPicPr>
          <p:cNvPr id="346133" name="Picture 21" descr="Asteroid Ida and its Satellite Dactyl in Enhanced Color (click to enlarge)">
            <a:hlinkClick r:id="rId4"/>
          </p:cNvPr>
          <p:cNvPicPr>
            <a:picLocks noChangeAspect="1" noChangeArrowheads="1"/>
          </p:cNvPicPr>
          <p:nvPr/>
        </p:nvPicPr>
        <p:blipFill>
          <a:blip r:embed="rId5"/>
          <a:srcRect/>
          <a:stretch>
            <a:fillRect/>
          </a:stretch>
        </p:blipFill>
        <p:spPr bwMode="auto">
          <a:xfrm>
            <a:off x="4272950" y="151984"/>
            <a:ext cx="4762500" cy="3810000"/>
          </a:xfrm>
          <a:prstGeom prst="rect">
            <a:avLst/>
          </a:prstGeom>
          <a:noFill/>
        </p:spPr>
      </p:pic>
      <p:sp>
        <p:nvSpPr>
          <p:cNvPr id="346119" name="Rectangle 7"/>
          <p:cNvSpPr>
            <a:spLocks noGrp="1" noChangeArrowheads="1"/>
          </p:cNvSpPr>
          <p:nvPr>
            <p:ph type="title"/>
          </p:nvPr>
        </p:nvSpPr>
        <p:spPr>
          <a:xfrm>
            <a:off x="304800" y="2438400"/>
            <a:ext cx="3276600" cy="609600"/>
          </a:xfrm>
          <a:noFill/>
          <a:ln/>
        </p:spPr>
        <p:txBody>
          <a:bodyPr>
            <a:normAutofit fontScale="90000"/>
          </a:bodyPr>
          <a:lstStyle/>
          <a:p>
            <a:r>
              <a:rPr lang="en-US" dirty="0" err="1" smtClean="0"/>
              <a:t>Asteroidi</a:t>
            </a:r>
            <a:endParaRPr lang="en-US" dirty="0"/>
          </a:p>
        </p:txBody>
      </p:sp>
      <p:sp>
        <p:nvSpPr>
          <p:cNvPr id="346123" name="Rectangle 11"/>
          <p:cNvSpPr>
            <a:spLocks noGrp="1" noChangeArrowheads="1"/>
          </p:cNvSpPr>
          <p:nvPr>
            <p:ph type="body" idx="1"/>
          </p:nvPr>
        </p:nvSpPr>
        <p:spPr>
          <a:xfrm>
            <a:off x="304800" y="4244300"/>
            <a:ext cx="8534400" cy="1927899"/>
          </a:xfrm>
          <a:noFill/>
          <a:ln/>
        </p:spPr>
        <p:txBody>
          <a:bodyPr>
            <a:normAutofit lnSpcReduction="10000"/>
          </a:bodyPr>
          <a:lstStyle/>
          <a:p>
            <a:pPr>
              <a:lnSpc>
                <a:spcPct val="90000"/>
              </a:lnSpc>
            </a:pPr>
            <a:r>
              <a:rPr lang="en-US" b="0" dirty="0" smtClean="0"/>
              <a:t>“</a:t>
            </a:r>
            <a:r>
              <a:rPr lang="en-US" b="0" dirty="0" err="1" smtClean="0"/>
              <a:t>Pianeti</a:t>
            </a:r>
            <a:r>
              <a:rPr lang="en-US" b="0" dirty="0" smtClean="0"/>
              <a:t> </a:t>
            </a:r>
            <a:r>
              <a:rPr lang="en-US" b="0" dirty="0" err="1" smtClean="0"/>
              <a:t>minori</a:t>
            </a:r>
            <a:r>
              <a:rPr lang="en-US" b="0" dirty="0" smtClean="0"/>
              <a:t>” </a:t>
            </a:r>
            <a:r>
              <a:rPr lang="en-US" b="0" dirty="0" err="1" smtClean="0"/>
              <a:t>o</a:t>
            </a:r>
            <a:r>
              <a:rPr lang="en-US" b="0" dirty="0" smtClean="0"/>
              <a:t> </a:t>
            </a:r>
            <a:r>
              <a:rPr lang="en-US" b="0" dirty="0"/>
              <a:t>“</a:t>
            </a:r>
            <a:r>
              <a:rPr lang="en-US" b="0" dirty="0" err="1" smtClean="0"/>
              <a:t>planetoidi</a:t>
            </a:r>
            <a:r>
              <a:rPr lang="en-US" b="0" dirty="0" smtClean="0"/>
              <a:t>” con </a:t>
            </a:r>
            <a:r>
              <a:rPr lang="en-US" b="0" dirty="0" err="1" smtClean="0"/>
              <a:t>dimensioni</a:t>
            </a:r>
            <a:r>
              <a:rPr lang="en-US" b="0" dirty="0" smtClean="0"/>
              <a:t> </a:t>
            </a:r>
            <a:r>
              <a:rPr lang="en-US" b="0" dirty="0" err="1" smtClean="0"/>
              <a:t>inferiori</a:t>
            </a:r>
            <a:r>
              <a:rPr lang="en-US" b="0" dirty="0" smtClean="0"/>
              <a:t> a </a:t>
            </a:r>
            <a:r>
              <a:rPr lang="en-US" b="0" dirty="0"/>
              <a:t>1000 </a:t>
            </a:r>
            <a:r>
              <a:rPr lang="en-US" b="0" dirty="0" smtClean="0"/>
              <a:t>km</a:t>
            </a:r>
          </a:p>
          <a:p>
            <a:pPr>
              <a:lnSpc>
                <a:spcPct val="90000"/>
              </a:lnSpc>
            </a:pPr>
            <a:endParaRPr lang="en-US" b="0" dirty="0" smtClean="0"/>
          </a:p>
          <a:p>
            <a:pPr>
              <a:lnSpc>
                <a:spcPct val="90000"/>
              </a:lnSpc>
            </a:pPr>
            <a:r>
              <a:rPr lang="en-US" b="0" u="sng" dirty="0" smtClean="0"/>
              <a:t>La fascia </a:t>
            </a:r>
            <a:r>
              <a:rPr lang="en-US" b="0" u="sng" dirty="0" err="1" smtClean="0"/>
              <a:t>degli</a:t>
            </a:r>
            <a:r>
              <a:rPr lang="en-US" b="0" u="sng" dirty="0" smtClean="0"/>
              <a:t> </a:t>
            </a:r>
            <a:r>
              <a:rPr lang="en-US" b="0" u="sng" dirty="0" err="1" smtClean="0"/>
              <a:t>asteroidi</a:t>
            </a:r>
            <a:r>
              <a:rPr lang="en-US" b="0" u="sng" dirty="0" smtClean="0"/>
              <a:t> </a:t>
            </a:r>
            <a:r>
              <a:rPr lang="en-US" b="0" u="sng" dirty="0" err="1" smtClean="0"/>
              <a:t>è</a:t>
            </a:r>
            <a:r>
              <a:rPr lang="en-US" b="0" u="sng" dirty="0" smtClean="0"/>
              <a:t> </a:t>
            </a:r>
            <a:r>
              <a:rPr lang="en-US" b="0" u="sng" dirty="0" err="1" smtClean="0"/>
              <a:t>fra</a:t>
            </a:r>
            <a:r>
              <a:rPr lang="en-US" b="0" u="sng" dirty="0" smtClean="0"/>
              <a:t> </a:t>
            </a:r>
            <a:r>
              <a:rPr lang="en-US" b="0" dirty="0" err="1" smtClean="0"/>
              <a:t>Marte</a:t>
            </a:r>
            <a:r>
              <a:rPr lang="en-US" b="0" dirty="0" smtClean="0"/>
              <a:t> </a:t>
            </a:r>
            <a:r>
              <a:rPr lang="en-US" b="0" dirty="0" err="1" smtClean="0"/>
              <a:t>e</a:t>
            </a:r>
            <a:r>
              <a:rPr lang="en-US" b="0" dirty="0" smtClean="0"/>
              <a:t> </a:t>
            </a:r>
            <a:r>
              <a:rPr lang="en-US" b="0" dirty="0" err="1" smtClean="0"/>
              <a:t>Giove</a:t>
            </a:r>
            <a:r>
              <a:rPr lang="en-US" b="0" dirty="0" smtClean="0"/>
              <a:t>.</a:t>
            </a:r>
          </a:p>
        </p:txBody>
      </p:sp>
      <p:sp>
        <p:nvSpPr>
          <p:cNvPr id="346129" name="Rectangle 17"/>
          <p:cNvSpPr>
            <a:spLocks noChangeArrowheads="1"/>
          </p:cNvSpPr>
          <p:nvPr/>
        </p:nvSpPr>
        <p:spPr bwMode="auto">
          <a:xfrm>
            <a:off x="7924800" y="1752600"/>
            <a:ext cx="914400" cy="533400"/>
          </a:xfrm>
          <a:prstGeom prst="rect">
            <a:avLst/>
          </a:prstGeom>
          <a:noFill/>
          <a:ln w="9525">
            <a:noFill/>
            <a:miter lim="800000"/>
            <a:headEnd/>
            <a:tailEnd/>
          </a:ln>
          <a:effectLst/>
        </p:spPr>
        <p:txBody>
          <a:bodyPr>
            <a:prstTxWarp prst="textNoShape">
              <a:avLst/>
            </a:prstTxWarp>
          </a:bodyPr>
          <a:lstStyle/>
          <a:p>
            <a:pPr marL="342900" indent="-342900">
              <a:spcBef>
                <a:spcPct val="20000"/>
              </a:spcBef>
            </a:pPr>
            <a:r>
              <a:rPr lang="en-US" sz="2800" b="0">
                <a:latin typeface="Skia" charset="0"/>
              </a:rPr>
              <a:t>Ida</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48176" name="Picture 16" descr="solarsys_scale"/>
          <p:cNvPicPr>
            <a:picLocks noChangeAspect="1" noChangeArrowheads="1"/>
          </p:cNvPicPr>
          <p:nvPr/>
        </p:nvPicPr>
        <p:blipFill>
          <a:blip r:embed="rId3"/>
          <a:srcRect/>
          <a:stretch>
            <a:fillRect/>
          </a:stretch>
        </p:blipFill>
        <p:spPr bwMode="auto">
          <a:xfrm>
            <a:off x="0" y="228600"/>
            <a:ext cx="4038600" cy="1319213"/>
          </a:xfrm>
          <a:prstGeom prst="rect">
            <a:avLst/>
          </a:prstGeom>
          <a:noFill/>
        </p:spPr>
      </p:pic>
      <p:sp>
        <p:nvSpPr>
          <p:cNvPr id="348162" name="Rectangle 2"/>
          <p:cNvSpPr>
            <a:spLocks noGrp="1" noChangeArrowheads="1"/>
          </p:cNvSpPr>
          <p:nvPr>
            <p:ph type="title"/>
          </p:nvPr>
        </p:nvSpPr>
        <p:spPr>
          <a:xfrm>
            <a:off x="4200894" y="838200"/>
            <a:ext cx="4562106" cy="609600"/>
          </a:xfrm>
        </p:spPr>
        <p:txBody>
          <a:bodyPr>
            <a:normAutofit fontScale="90000"/>
          </a:bodyPr>
          <a:lstStyle/>
          <a:p>
            <a:r>
              <a:rPr lang="en-US" dirty="0" smtClean="0"/>
              <a:t>La fascia di </a:t>
            </a:r>
            <a:r>
              <a:rPr lang="en-US" dirty="0" err="1" smtClean="0"/>
              <a:t>Kuiper</a:t>
            </a:r>
            <a:endParaRPr lang="en-US" dirty="0"/>
          </a:p>
        </p:txBody>
      </p:sp>
      <p:sp>
        <p:nvSpPr>
          <p:cNvPr id="348163" name="Rectangle 3"/>
          <p:cNvSpPr>
            <a:spLocks noGrp="1" noChangeArrowheads="1"/>
          </p:cNvSpPr>
          <p:nvPr>
            <p:ph type="body" idx="1"/>
          </p:nvPr>
        </p:nvSpPr>
        <p:spPr>
          <a:xfrm>
            <a:off x="304800" y="2644022"/>
            <a:ext cx="3352800" cy="3196269"/>
          </a:xfrm>
        </p:spPr>
        <p:txBody>
          <a:bodyPr/>
          <a:lstStyle/>
          <a:p>
            <a:r>
              <a:rPr lang="en-US" sz="2400" b="0" dirty="0" smtClean="0"/>
              <a:t>Un disco di </a:t>
            </a:r>
            <a:r>
              <a:rPr lang="en-US" sz="2400" b="0" dirty="0" err="1" smtClean="0"/>
              <a:t>residui</a:t>
            </a:r>
            <a:r>
              <a:rPr lang="en-US" sz="2400" b="0" dirty="0" smtClean="0"/>
              <a:t> al </a:t>
            </a:r>
            <a:r>
              <a:rPr lang="en-US" sz="2400" dirty="0" err="1" smtClean="0"/>
              <a:t>bordo</a:t>
            </a:r>
            <a:r>
              <a:rPr lang="en-US" sz="2400" dirty="0" smtClean="0"/>
              <a:t> del </a:t>
            </a:r>
            <a:r>
              <a:rPr lang="en-US" sz="2400" dirty="0" err="1" smtClean="0"/>
              <a:t>Sistema</a:t>
            </a:r>
            <a:r>
              <a:rPr lang="en-US" sz="2400" dirty="0" smtClean="0"/>
              <a:t> </a:t>
            </a:r>
            <a:r>
              <a:rPr lang="en-US" sz="2400" dirty="0" err="1" smtClean="0"/>
              <a:t>Solare</a:t>
            </a:r>
            <a:r>
              <a:rPr lang="en-US" sz="2400" dirty="0" smtClean="0"/>
              <a:t>.</a:t>
            </a:r>
            <a:endParaRPr lang="en-US" sz="2400" b="0" dirty="0" smtClean="0"/>
          </a:p>
          <a:p>
            <a:r>
              <a:rPr lang="en-US" sz="2400" b="0" dirty="0" err="1" smtClean="0"/>
              <a:t>Plutone</a:t>
            </a:r>
            <a:r>
              <a:rPr lang="en-US" sz="2400" b="0" dirty="0" smtClean="0"/>
              <a:t> </a:t>
            </a:r>
            <a:r>
              <a:rPr lang="en-US" sz="2400" dirty="0" err="1" smtClean="0"/>
              <a:t>è</a:t>
            </a:r>
            <a:r>
              <a:rPr lang="en-US" sz="2400" dirty="0" smtClean="0"/>
              <a:t> un </a:t>
            </a:r>
            <a:r>
              <a:rPr lang="en-US" sz="2400" dirty="0" err="1" smtClean="0"/>
              <a:t>oggetto</a:t>
            </a:r>
            <a:r>
              <a:rPr lang="en-US" sz="2400" dirty="0" smtClean="0"/>
              <a:t> </a:t>
            </a:r>
            <a:r>
              <a:rPr lang="en-US" sz="2400" dirty="0" err="1" smtClean="0"/>
              <a:t>della</a:t>
            </a:r>
            <a:r>
              <a:rPr lang="en-US" sz="2400" dirty="0" smtClean="0"/>
              <a:t> fascia</a:t>
            </a:r>
            <a:r>
              <a:rPr lang="en-US" sz="2400" dirty="0"/>
              <a:t>.</a:t>
            </a:r>
            <a:endParaRPr lang="en-US" sz="2400" b="0" dirty="0" smtClean="0"/>
          </a:p>
          <a:p>
            <a:r>
              <a:rPr lang="en-US" sz="2400" b="0" dirty="0" err="1" smtClean="0"/>
              <a:t>Da</a:t>
            </a:r>
            <a:r>
              <a:rPr lang="en-US" sz="2400" b="0" dirty="0" smtClean="0"/>
              <a:t> qui </a:t>
            </a:r>
            <a:r>
              <a:rPr lang="en-US" sz="2400" b="0" dirty="0" err="1" smtClean="0"/>
              <a:t>provengono</a:t>
            </a:r>
            <a:r>
              <a:rPr lang="en-US" sz="2400" b="0" dirty="0" smtClean="0"/>
              <a:t> </a:t>
            </a:r>
            <a:r>
              <a:rPr lang="en-US" sz="2400" b="0" dirty="0" err="1" smtClean="0"/>
              <a:t>molte</a:t>
            </a:r>
            <a:r>
              <a:rPr lang="en-US" sz="2400" b="0" dirty="0" smtClean="0"/>
              <a:t> </a:t>
            </a:r>
            <a:r>
              <a:rPr lang="en-US" sz="2400" b="0" dirty="0" err="1" smtClean="0"/>
              <a:t>comete</a:t>
            </a:r>
            <a:r>
              <a:rPr lang="en-US" sz="2400" b="0" dirty="0" smtClean="0"/>
              <a:t> a </a:t>
            </a:r>
            <a:r>
              <a:rPr lang="en-US" sz="2400" b="0" dirty="0" err="1" smtClean="0"/>
              <a:t>corto</a:t>
            </a:r>
            <a:r>
              <a:rPr lang="en-US" sz="2400" b="0" dirty="0" smtClean="0"/>
              <a:t> </a:t>
            </a:r>
            <a:r>
              <a:rPr lang="en-US" sz="2400" b="0" dirty="0" err="1" smtClean="0"/>
              <a:t>periodo</a:t>
            </a:r>
            <a:r>
              <a:rPr lang="en-US" sz="2400" b="0" dirty="0" smtClean="0"/>
              <a:t>.</a:t>
            </a:r>
          </a:p>
        </p:txBody>
      </p:sp>
      <p:pic>
        <p:nvPicPr>
          <p:cNvPr id="348175" name="Picture 15" descr="web"/>
          <p:cNvPicPr>
            <a:picLocks noChangeAspect="1" noChangeArrowheads="1"/>
          </p:cNvPicPr>
          <p:nvPr/>
        </p:nvPicPr>
        <p:blipFill>
          <a:blip r:embed="rId4"/>
          <a:srcRect/>
          <a:stretch>
            <a:fillRect/>
          </a:stretch>
        </p:blipFill>
        <p:spPr bwMode="auto">
          <a:xfrm>
            <a:off x="3886200" y="2116138"/>
            <a:ext cx="4762500" cy="3998912"/>
          </a:xfrm>
          <a:prstGeom prst="rect">
            <a:avLst/>
          </a:prstGeom>
          <a:noFill/>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4800600" y="152400"/>
            <a:ext cx="4114800" cy="609600"/>
          </a:xfrm>
        </p:spPr>
        <p:txBody>
          <a:bodyPr>
            <a:normAutofit fontScale="90000"/>
          </a:bodyPr>
          <a:lstStyle/>
          <a:p>
            <a:r>
              <a:rPr lang="en-US" dirty="0" smtClean="0"/>
              <a:t>La </a:t>
            </a:r>
            <a:r>
              <a:rPr lang="en-US" dirty="0" err="1" smtClean="0"/>
              <a:t>Nube</a:t>
            </a:r>
            <a:r>
              <a:rPr lang="en-US" dirty="0" smtClean="0"/>
              <a:t> di </a:t>
            </a:r>
            <a:r>
              <a:rPr lang="en-US" dirty="0" err="1" smtClean="0"/>
              <a:t>Oort</a:t>
            </a:r>
            <a:endParaRPr lang="en-US" dirty="0"/>
          </a:p>
        </p:txBody>
      </p:sp>
      <p:sp>
        <p:nvSpPr>
          <p:cNvPr id="349187" name="Rectangle 3"/>
          <p:cNvSpPr>
            <a:spLocks noGrp="1" noChangeArrowheads="1"/>
          </p:cNvSpPr>
          <p:nvPr>
            <p:ph type="body" idx="1"/>
          </p:nvPr>
        </p:nvSpPr>
        <p:spPr>
          <a:xfrm>
            <a:off x="4953000" y="1434417"/>
            <a:ext cx="3962400" cy="1305998"/>
          </a:xfrm>
        </p:spPr>
        <p:txBody>
          <a:bodyPr/>
          <a:lstStyle/>
          <a:p>
            <a:r>
              <a:rPr lang="en-US" sz="2000" b="0" dirty="0" err="1" smtClean="0"/>
              <a:t>Sfera</a:t>
            </a:r>
            <a:r>
              <a:rPr lang="en-US" sz="2000" b="0" dirty="0" smtClean="0"/>
              <a:t> di </a:t>
            </a:r>
            <a:r>
              <a:rPr lang="en-US" sz="2000" b="0" dirty="0" err="1" smtClean="0"/>
              <a:t>oggetti</a:t>
            </a:r>
            <a:r>
              <a:rPr lang="en-US" sz="2000" b="0" dirty="0" smtClean="0"/>
              <a:t> </a:t>
            </a:r>
            <a:r>
              <a:rPr lang="en-US" sz="2000" b="0" dirty="0" err="1" smtClean="0"/>
              <a:t>da</a:t>
            </a:r>
            <a:r>
              <a:rPr lang="en-US" sz="2000" b="0" dirty="0" smtClean="0"/>
              <a:t> cui </a:t>
            </a:r>
            <a:r>
              <a:rPr lang="en-US" sz="2000" b="0" dirty="0" err="1" smtClean="0"/>
              <a:t>provengono</a:t>
            </a:r>
            <a:r>
              <a:rPr lang="en-US" sz="2000" b="0" dirty="0" smtClean="0"/>
              <a:t> le </a:t>
            </a:r>
            <a:r>
              <a:rPr lang="en-US" sz="2000" b="0" dirty="0" err="1" smtClean="0"/>
              <a:t>comete</a:t>
            </a:r>
            <a:r>
              <a:rPr lang="en-US" sz="2000" dirty="0" smtClean="0"/>
              <a:t>.</a:t>
            </a:r>
          </a:p>
          <a:p>
            <a:r>
              <a:rPr lang="en-US" sz="2000" b="0" dirty="0" smtClean="0"/>
              <a:t>30 </a:t>
            </a:r>
            <a:r>
              <a:rPr lang="en-US" sz="2000" b="0" dirty="0" err="1" smtClean="0"/>
              <a:t>miliardi</a:t>
            </a:r>
            <a:r>
              <a:rPr lang="en-US" sz="2000" b="0" dirty="0" smtClean="0"/>
              <a:t> di </a:t>
            </a:r>
            <a:r>
              <a:rPr lang="en-US" sz="2000" b="0" dirty="0"/>
              <a:t>km</a:t>
            </a:r>
            <a:r>
              <a:rPr lang="en-US" sz="2000" b="0" dirty="0" smtClean="0"/>
              <a:t> </a:t>
            </a:r>
            <a:r>
              <a:rPr lang="en-US" sz="2000" b="0" dirty="0" err="1" smtClean="0"/>
              <a:t>dal</a:t>
            </a:r>
            <a:r>
              <a:rPr lang="en-US" sz="2000" b="0" dirty="0" smtClean="0"/>
              <a:t> Sole</a:t>
            </a:r>
          </a:p>
        </p:txBody>
      </p:sp>
      <p:pic>
        <p:nvPicPr>
          <p:cNvPr id="349189" name="Picture 5" descr="sedna discovery images">
            <a:hlinkClick r:id="rId3"/>
          </p:cNvPr>
          <p:cNvPicPr>
            <a:picLocks noChangeAspect="1" noChangeArrowheads="1"/>
          </p:cNvPicPr>
          <p:nvPr/>
        </p:nvPicPr>
        <p:blipFill>
          <a:blip r:embed="rId4"/>
          <a:srcRect/>
          <a:stretch>
            <a:fillRect/>
          </a:stretch>
        </p:blipFill>
        <p:spPr bwMode="auto">
          <a:xfrm>
            <a:off x="5005131" y="3429000"/>
            <a:ext cx="4038600" cy="2871788"/>
          </a:xfrm>
          <a:prstGeom prst="rect">
            <a:avLst/>
          </a:prstGeom>
          <a:noFill/>
        </p:spPr>
      </p:pic>
      <p:pic>
        <p:nvPicPr>
          <p:cNvPr id="349195" name="Picture 11" descr="Sedna Orbit"/>
          <p:cNvPicPr>
            <a:picLocks noChangeAspect="1" noChangeArrowheads="1"/>
          </p:cNvPicPr>
          <p:nvPr/>
        </p:nvPicPr>
        <p:blipFill>
          <a:blip r:embed="rId5"/>
          <a:srcRect/>
          <a:stretch>
            <a:fillRect/>
          </a:stretch>
        </p:blipFill>
        <p:spPr bwMode="auto">
          <a:xfrm>
            <a:off x="228600" y="228600"/>
            <a:ext cx="4286250" cy="4286250"/>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4066" name="Rectangle 2"/>
          <p:cNvSpPr>
            <a:spLocks noGrp="1" noChangeArrowheads="1"/>
          </p:cNvSpPr>
          <p:nvPr>
            <p:ph type="title"/>
          </p:nvPr>
        </p:nvSpPr>
        <p:spPr>
          <a:xfrm>
            <a:off x="3733800" y="228600"/>
            <a:ext cx="5105400" cy="609600"/>
          </a:xfrm>
        </p:spPr>
        <p:txBody>
          <a:bodyPr>
            <a:normAutofit fontScale="90000"/>
          </a:bodyPr>
          <a:lstStyle/>
          <a:p>
            <a:r>
              <a:rPr lang="en-US" dirty="0" smtClean="0"/>
              <a:t>Il Sole</a:t>
            </a:r>
            <a:endParaRPr lang="en-US" sz="2400" b="0" dirty="0"/>
          </a:p>
        </p:txBody>
      </p:sp>
      <p:sp>
        <p:nvSpPr>
          <p:cNvPr id="344067" name="Rectangle 3"/>
          <p:cNvSpPr>
            <a:spLocks noGrp="1" noChangeArrowheads="1"/>
          </p:cNvSpPr>
          <p:nvPr>
            <p:ph type="body" idx="1"/>
          </p:nvPr>
        </p:nvSpPr>
        <p:spPr>
          <a:xfrm>
            <a:off x="3810000" y="1066800"/>
            <a:ext cx="5334000" cy="5334000"/>
          </a:xfrm>
        </p:spPr>
        <p:txBody>
          <a:bodyPr>
            <a:normAutofit lnSpcReduction="10000"/>
          </a:bodyPr>
          <a:lstStyle/>
          <a:p>
            <a:r>
              <a:rPr lang="en-US" sz="2400" b="0" dirty="0" smtClean="0"/>
              <a:t>É (</a:t>
            </a:r>
            <a:r>
              <a:rPr lang="en-US" sz="2400" b="0" dirty="0" err="1" smtClean="0"/>
              <a:t>praticamente</a:t>
            </a:r>
            <a:r>
              <a:rPr lang="en-US" sz="2400" b="0" dirty="0" smtClean="0"/>
              <a:t>) </a:t>
            </a:r>
            <a:r>
              <a:rPr lang="en-US" sz="2400" b="0" dirty="0" err="1" smtClean="0"/>
              <a:t>il</a:t>
            </a:r>
            <a:r>
              <a:rPr lang="en-US" sz="2400" b="0" dirty="0" smtClean="0"/>
              <a:t> </a:t>
            </a:r>
            <a:r>
              <a:rPr lang="en-US" sz="2400" b="0" dirty="0" err="1" smtClean="0"/>
              <a:t>centro</a:t>
            </a:r>
            <a:r>
              <a:rPr lang="en-US" sz="2400" b="0" dirty="0" smtClean="0"/>
              <a:t> del </a:t>
            </a:r>
            <a:r>
              <a:rPr lang="en-US" sz="2400" b="0" dirty="0" err="1" smtClean="0"/>
              <a:t>nostro</a:t>
            </a:r>
            <a:r>
              <a:rPr lang="en-US" sz="2400" b="0" dirty="0" smtClean="0"/>
              <a:t> </a:t>
            </a:r>
            <a:r>
              <a:rPr lang="en-US" sz="2400" b="0" dirty="0" err="1" smtClean="0"/>
              <a:t>sistema</a:t>
            </a:r>
            <a:r>
              <a:rPr lang="en-US" sz="2400" b="0" dirty="0" smtClean="0"/>
              <a:t>.</a:t>
            </a:r>
          </a:p>
          <a:p>
            <a:endParaRPr lang="en-US" sz="2400" b="0" dirty="0"/>
          </a:p>
          <a:p>
            <a:r>
              <a:rPr lang="en-US" sz="2400" b="0" dirty="0"/>
              <a:t>99.85%</a:t>
            </a:r>
            <a:r>
              <a:rPr lang="en-US" sz="2400" b="0" dirty="0" smtClean="0"/>
              <a:t> </a:t>
            </a:r>
            <a:r>
              <a:rPr lang="en-US" sz="2400" b="0" dirty="0" err="1" smtClean="0"/>
              <a:t>della</a:t>
            </a:r>
            <a:r>
              <a:rPr lang="en-US" sz="2400" b="0" dirty="0" smtClean="0"/>
              <a:t> </a:t>
            </a:r>
            <a:r>
              <a:rPr lang="en-US" sz="2400" b="0" dirty="0" err="1" smtClean="0"/>
              <a:t>massa</a:t>
            </a:r>
            <a:r>
              <a:rPr lang="en-US" sz="2400" b="0" dirty="0" smtClean="0"/>
              <a:t> </a:t>
            </a:r>
            <a:r>
              <a:rPr lang="en-US" sz="2400" dirty="0" smtClean="0"/>
              <a:t>del</a:t>
            </a:r>
            <a:r>
              <a:rPr lang="en-US" sz="2400" b="0" dirty="0" smtClean="0"/>
              <a:t> </a:t>
            </a:r>
            <a:r>
              <a:rPr lang="en-US" sz="2400" b="0" dirty="0" err="1" smtClean="0"/>
              <a:t>sistema</a:t>
            </a:r>
            <a:r>
              <a:rPr lang="en-US" sz="2400" b="0" dirty="0" smtClean="0"/>
              <a:t> </a:t>
            </a:r>
            <a:r>
              <a:rPr lang="en-US" sz="2400" b="0" dirty="0" err="1" smtClean="0"/>
              <a:t>solare</a:t>
            </a:r>
            <a:r>
              <a:rPr lang="en-US" sz="2400" b="0" dirty="0" smtClean="0"/>
              <a:t> </a:t>
            </a:r>
            <a:endParaRPr lang="en-US" sz="2400" b="0" dirty="0"/>
          </a:p>
          <a:p>
            <a:endParaRPr lang="en-US" sz="2400" b="0" dirty="0" smtClean="0"/>
          </a:p>
          <a:p>
            <a:r>
              <a:rPr lang="en-US" sz="2400" dirty="0" smtClean="0"/>
              <a:t>74</a:t>
            </a:r>
            <a:r>
              <a:rPr lang="en-US" sz="2400" b="0" dirty="0" smtClean="0"/>
              <a:t>% </a:t>
            </a:r>
            <a:r>
              <a:rPr lang="en-US" sz="2400" b="0" dirty="0"/>
              <a:t>H /</a:t>
            </a:r>
            <a:r>
              <a:rPr lang="en-US" sz="2400" b="0" dirty="0" smtClean="0"/>
              <a:t> 24% He / 2% Z</a:t>
            </a:r>
          </a:p>
          <a:p>
            <a:endParaRPr lang="en-US" sz="2400" b="0" dirty="0" smtClean="0"/>
          </a:p>
          <a:p>
            <a:r>
              <a:rPr lang="en-US" sz="2400" b="0" dirty="0" smtClean="0"/>
              <a:t>Influenza </a:t>
            </a:r>
            <a:r>
              <a:rPr lang="en-US" sz="2400" b="0" dirty="0" err="1" smtClean="0"/>
              <a:t>l’ambiente</a:t>
            </a:r>
            <a:r>
              <a:rPr lang="en-US" sz="2400" b="0" dirty="0" smtClean="0"/>
              <a:t> con </a:t>
            </a:r>
            <a:r>
              <a:rPr lang="en-US" sz="2400" dirty="0" smtClean="0"/>
              <a:t>la </a:t>
            </a:r>
            <a:r>
              <a:rPr lang="en-US" sz="2400" dirty="0" err="1" smtClean="0"/>
              <a:t>gravità</a:t>
            </a:r>
            <a:r>
              <a:rPr lang="en-US" sz="2400" dirty="0" smtClean="0"/>
              <a:t>, la </a:t>
            </a:r>
            <a:r>
              <a:rPr lang="en-US" sz="2400" dirty="0" err="1" smtClean="0"/>
              <a:t>luce</a:t>
            </a:r>
            <a:r>
              <a:rPr lang="en-US" sz="2400" dirty="0" smtClean="0"/>
              <a:t>, I </a:t>
            </a:r>
            <a:r>
              <a:rPr lang="en-US" sz="2400" dirty="0" err="1" smtClean="0"/>
              <a:t>raggi</a:t>
            </a:r>
            <a:r>
              <a:rPr lang="en-US" sz="2400" dirty="0" smtClean="0"/>
              <a:t> </a:t>
            </a:r>
            <a:r>
              <a:rPr lang="en-US" sz="2400" dirty="0" err="1" smtClean="0"/>
              <a:t>cosmici</a:t>
            </a:r>
            <a:r>
              <a:rPr lang="en-US" sz="2400" dirty="0" smtClean="0"/>
              <a:t>, I </a:t>
            </a:r>
            <a:r>
              <a:rPr lang="en-US" sz="2400" dirty="0" err="1" smtClean="0"/>
              <a:t>campi</a:t>
            </a:r>
            <a:r>
              <a:rPr lang="en-US" sz="2400" dirty="0" smtClean="0"/>
              <a:t> </a:t>
            </a:r>
            <a:r>
              <a:rPr lang="en-US" sz="2400" dirty="0" err="1" smtClean="0"/>
              <a:t>magnetici</a:t>
            </a:r>
            <a:r>
              <a:rPr lang="en-US" sz="2400" dirty="0" smtClean="0"/>
              <a:t>, </a:t>
            </a:r>
            <a:r>
              <a:rPr lang="en-US" sz="2400" dirty="0" err="1" smtClean="0"/>
              <a:t>ecc</a:t>
            </a:r>
            <a:r>
              <a:rPr lang="en-US" sz="2400" dirty="0" smtClean="0"/>
              <a:t>.</a:t>
            </a:r>
            <a:endParaRPr lang="en-US" sz="2400" b="0" dirty="0" smtClean="0"/>
          </a:p>
          <a:p>
            <a:endParaRPr lang="en-US" sz="2400" b="0" dirty="0" smtClean="0"/>
          </a:p>
          <a:p>
            <a:r>
              <a:rPr lang="en-US" sz="2400" b="0" dirty="0" err="1" smtClean="0">
                <a:solidFill>
                  <a:schemeClr val="accent2"/>
                </a:solidFill>
              </a:rPr>
              <a:t>Studiato</a:t>
            </a:r>
            <a:r>
              <a:rPr lang="en-US" sz="2400" b="0" dirty="0" smtClean="0">
                <a:solidFill>
                  <a:schemeClr val="accent2"/>
                </a:solidFill>
              </a:rPr>
              <a:t> </a:t>
            </a:r>
            <a:r>
              <a:rPr lang="en-US" sz="2400" b="0" dirty="0" err="1" smtClean="0">
                <a:solidFill>
                  <a:schemeClr val="accent2"/>
                </a:solidFill>
              </a:rPr>
              <a:t>da</a:t>
            </a:r>
            <a:r>
              <a:rPr lang="en-US" sz="2400" b="0" dirty="0" smtClean="0">
                <a:solidFill>
                  <a:schemeClr val="accent2"/>
                </a:solidFill>
              </a:rPr>
              <a:t> </a:t>
            </a:r>
            <a:r>
              <a:rPr lang="en-US" sz="2400" b="0" dirty="0" err="1" smtClean="0">
                <a:solidFill>
                  <a:schemeClr val="accent2"/>
                </a:solidFill>
              </a:rPr>
              <a:t>missioni</a:t>
            </a:r>
            <a:r>
              <a:rPr lang="en-US" sz="2400" b="0" dirty="0" smtClean="0">
                <a:solidFill>
                  <a:schemeClr val="accent2"/>
                </a:solidFill>
              </a:rPr>
              <a:t> dedicate come la </a:t>
            </a:r>
            <a:r>
              <a:rPr lang="en-US" sz="2400" b="0" dirty="0" err="1" smtClean="0">
                <a:solidFill>
                  <a:schemeClr val="accent2"/>
                </a:solidFill>
              </a:rPr>
              <a:t>Missione</a:t>
            </a:r>
            <a:r>
              <a:rPr lang="en-US" sz="2400" b="0" dirty="0" smtClean="0">
                <a:solidFill>
                  <a:schemeClr val="accent2"/>
                </a:solidFill>
              </a:rPr>
              <a:t> Genesis </a:t>
            </a:r>
            <a:r>
              <a:rPr lang="en-US" sz="2400" b="0" dirty="0" err="1" smtClean="0">
                <a:solidFill>
                  <a:schemeClr val="accent2"/>
                </a:solidFill>
              </a:rPr>
              <a:t>e</a:t>
            </a:r>
            <a:r>
              <a:rPr lang="en-US" sz="2400" b="0" dirty="0" smtClean="0">
                <a:solidFill>
                  <a:schemeClr val="accent2"/>
                </a:solidFill>
              </a:rPr>
              <a:t> la SOHO</a:t>
            </a:r>
            <a:endParaRPr lang="en-US" sz="2400" b="0" dirty="0">
              <a:solidFill>
                <a:schemeClr val="accent2"/>
              </a:solidFill>
            </a:endParaRPr>
          </a:p>
        </p:txBody>
      </p:sp>
      <p:pic>
        <p:nvPicPr>
          <p:cNvPr id="344069" name="Picture 5" descr="PIA03149_modest"/>
          <p:cNvPicPr>
            <a:picLocks noChangeAspect="1" noChangeArrowheads="1"/>
          </p:cNvPicPr>
          <p:nvPr/>
        </p:nvPicPr>
        <p:blipFill>
          <a:blip r:embed="rId3">
            <a:lum contrast="-6000"/>
          </a:blip>
          <a:srcRect/>
          <a:stretch>
            <a:fillRect/>
          </a:stretch>
        </p:blipFill>
        <p:spPr bwMode="auto">
          <a:xfrm>
            <a:off x="0" y="0"/>
            <a:ext cx="3617913" cy="6858000"/>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98348" name="Picture 1036" descr="solarsys_scale"/>
          <p:cNvPicPr>
            <a:picLocks noChangeAspect="1" noChangeArrowheads="1"/>
          </p:cNvPicPr>
          <p:nvPr/>
        </p:nvPicPr>
        <p:blipFill>
          <a:blip r:embed="rId2"/>
          <a:srcRect/>
          <a:stretch>
            <a:fillRect/>
          </a:stretch>
        </p:blipFill>
        <p:spPr bwMode="auto">
          <a:xfrm>
            <a:off x="0" y="1447800"/>
            <a:ext cx="4038600" cy="1319213"/>
          </a:xfrm>
          <a:prstGeom prst="rect">
            <a:avLst/>
          </a:prstGeom>
          <a:noFill/>
        </p:spPr>
      </p:pic>
      <p:sp>
        <p:nvSpPr>
          <p:cNvPr id="345090" name="Rectangle 2"/>
          <p:cNvSpPr>
            <a:spLocks noGrp="1" noChangeArrowheads="1"/>
          </p:cNvSpPr>
          <p:nvPr>
            <p:ph type="title"/>
          </p:nvPr>
        </p:nvSpPr>
        <p:spPr>
          <a:xfrm>
            <a:off x="164114" y="81982"/>
            <a:ext cx="4800600" cy="908618"/>
          </a:xfrm>
        </p:spPr>
        <p:txBody>
          <a:bodyPr/>
          <a:lstStyle/>
          <a:p>
            <a:r>
              <a:rPr lang="en-US" dirty="0" smtClean="0"/>
              <a:t>I </a:t>
            </a:r>
            <a:r>
              <a:rPr lang="en-US" dirty="0" err="1" smtClean="0"/>
              <a:t>Pianeti</a:t>
            </a:r>
            <a:r>
              <a:rPr lang="en-US" dirty="0" smtClean="0"/>
              <a:t> </a:t>
            </a:r>
            <a:r>
              <a:rPr lang="en-US" dirty="0" err="1" smtClean="0"/>
              <a:t>Interni</a:t>
            </a:r>
            <a:endParaRPr lang="en-US" dirty="0"/>
          </a:p>
        </p:txBody>
      </p:sp>
      <p:sp>
        <p:nvSpPr>
          <p:cNvPr id="345091" name="Rectangle 3"/>
          <p:cNvSpPr>
            <a:spLocks noGrp="1" noChangeArrowheads="1"/>
          </p:cNvSpPr>
          <p:nvPr>
            <p:ph type="body" idx="1"/>
          </p:nvPr>
        </p:nvSpPr>
        <p:spPr>
          <a:xfrm>
            <a:off x="4648200" y="990600"/>
            <a:ext cx="3733800" cy="2006033"/>
          </a:xfrm>
        </p:spPr>
        <p:txBody>
          <a:bodyPr/>
          <a:lstStyle/>
          <a:p>
            <a:r>
              <a:rPr lang="en-US" b="0" dirty="0" smtClean="0"/>
              <a:t>“</a:t>
            </a:r>
            <a:r>
              <a:rPr lang="en-US" b="0" dirty="0" err="1" smtClean="0"/>
              <a:t>Pianeti</a:t>
            </a:r>
            <a:r>
              <a:rPr lang="en-US" b="0" dirty="0" smtClean="0"/>
              <a:t> </a:t>
            </a:r>
            <a:r>
              <a:rPr lang="en-US" b="0" dirty="0" err="1" smtClean="0"/>
              <a:t>Terrestri</a:t>
            </a:r>
            <a:r>
              <a:rPr lang="en-US" b="0" dirty="0" smtClean="0"/>
              <a:t>”</a:t>
            </a:r>
          </a:p>
          <a:p>
            <a:r>
              <a:rPr lang="en-US" b="0" dirty="0" err="1" smtClean="0"/>
              <a:t>Rocciosi</a:t>
            </a:r>
            <a:endParaRPr lang="en-US" b="0" dirty="0" smtClean="0"/>
          </a:p>
          <a:p>
            <a:r>
              <a:rPr lang="en-US" b="0" dirty="0" err="1" smtClean="0"/>
              <a:t>Densi</a:t>
            </a:r>
            <a:endParaRPr lang="en-US" b="0" dirty="0" smtClean="0"/>
          </a:p>
        </p:txBody>
      </p:sp>
      <p:pic>
        <p:nvPicPr>
          <p:cNvPr id="345093" name="Picture 5"/>
          <p:cNvPicPr>
            <a:picLocks noChangeAspect="1" noChangeArrowheads="1"/>
          </p:cNvPicPr>
          <p:nvPr/>
        </p:nvPicPr>
        <p:blipFill>
          <a:blip r:embed="rId3"/>
          <a:srcRect/>
          <a:stretch>
            <a:fillRect/>
          </a:stretch>
        </p:blipFill>
        <p:spPr bwMode="auto">
          <a:xfrm>
            <a:off x="381000" y="3352800"/>
            <a:ext cx="8534400" cy="2944813"/>
          </a:xfrm>
          <a:prstGeom prst="rect">
            <a:avLst/>
          </a:prstGeom>
          <a:noFill/>
          <a:ln w="9525">
            <a:noFill/>
            <a:miter lim="800000"/>
            <a:headEnd/>
            <a:tailEnd/>
          </a:ln>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68674" name="Picture 2" descr="mercury"/>
          <p:cNvPicPr>
            <a:picLocks noChangeAspect="1" noChangeArrowheads="1"/>
          </p:cNvPicPr>
          <p:nvPr/>
        </p:nvPicPr>
        <p:blipFill>
          <a:blip r:embed="rId3"/>
          <a:srcRect/>
          <a:stretch>
            <a:fillRect/>
          </a:stretch>
        </p:blipFill>
        <p:spPr bwMode="auto">
          <a:xfrm>
            <a:off x="5610225" y="0"/>
            <a:ext cx="3533775" cy="6629400"/>
          </a:xfrm>
          <a:prstGeom prst="rect">
            <a:avLst/>
          </a:prstGeom>
          <a:noFill/>
        </p:spPr>
      </p:pic>
      <p:sp>
        <p:nvSpPr>
          <p:cNvPr id="668675" name="Text Box 3"/>
          <p:cNvSpPr txBox="1">
            <a:spLocks noChangeArrowheads="1"/>
          </p:cNvSpPr>
          <p:nvPr/>
        </p:nvSpPr>
        <p:spPr bwMode="auto">
          <a:xfrm>
            <a:off x="304800" y="1447800"/>
            <a:ext cx="4953000" cy="4893647"/>
          </a:xfrm>
          <a:prstGeom prst="rect">
            <a:avLst/>
          </a:prstGeom>
          <a:noFill/>
          <a:ln w="9525">
            <a:noFill/>
            <a:miter lim="800000"/>
            <a:headEnd/>
            <a:tailEnd/>
          </a:ln>
          <a:effectLst/>
        </p:spPr>
        <p:txBody>
          <a:bodyPr>
            <a:prstTxWarp prst="textNoShape">
              <a:avLst/>
            </a:prstTxWarp>
            <a:spAutoFit/>
          </a:bodyPr>
          <a:lstStyle/>
          <a:p>
            <a:pPr marL="234950" indent="-234950" eaLnBrk="1" hangingPunct="1">
              <a:lnSpc>
                <a:spcPct val="90000"/>
              </a:lnSpc>
              <a:spcBef>
                <a:spcPct val="20000"/>
              </a:spcBef>
              <a:spcAft>
                <a:spcPts val="1200"/>
              </a:spcAft>
              <a:buFontTx/>
              <a:buChar char="•"/>
            </a:pPr>
            <a:r>
              <a:rPr lang="en-US" sz="2400" b="0" dirty="0" smtClean="0">
                <a:latin typeface="Skia" charset="0"/>
              </a:rPr>
              <a:t>Il </a:t>
            </a:r>
            <a:r>
              <a:rPr lang="en-US" sz="2400" b="0" dirty="0" err="1" smtClean="0">
                <a:latin typeface="Skia" charset="0"/>
              </a:rPr>
              <a:t>più</a:t>
            </a:r>
            <a:r>
              <a:rPr lang="en-US" sz="2400" b="0" dirty="0" smtClean="0">
                <a:latin typeface="Skia" charset="0"/>
              </a:rPr>
              <a:t> piccolo </a:t>
            </a:r>
            <a:r>
              <a:rPr lang="en-US" sz="2400" b="0" dirty="0" err="1" smtClean="0">
                <a:latin typeface="Skia" charset="0"/>
              </a:rPr>
              <a:t>dei</a:t>
            </a:r>
            <a:r>
              <a:rPr lang="en-US" sz="2400" b="0" dirty="0" smtClean="0">
                <a:latin typeface="Skia" charset="0"/>
              </a:rPr>
              <a:t> </a:t>
            </a:r>
            <a:r>
              <a:rPr lang="en-US" sz="2400" b="0" dirty="0" err="1" smtClean="0">
                <a:latin typeface="Skia" charset="0"/>
              </a:rPr>
              <a:t>pianeti</a:t>
            </a:r>
            <a:r>
              <a:rPr lang="en-US" sz="2400" b="0" dirty="0" smtClean="0">
                <a:latin typeface="Skia" charset="0"/>
              </a:rPr>
              <a:t> (</a:t>
            </a:r>
            <a:r>
              <a:rPr lang="en-US" sz="2400" b="0" dirty="0">
                <a:latin typeface="Skia" charset="0"/>
              </a:rPr>
              <a:t>0.4</a:t>
            </a:r>
            <a:r>
              <a:rPr lang="en-US" sz="2400" b="0" dirty="0" smtClean="0">
                <a:latin typeface="Skia" charset="0"/>
              </a:rPr>
              <a:t> </a:t>
            </a:r>
            <a:r>
              <a:rPr lang="en-US" sz="2400" dirty="0" smtClean="0">
                <a:latin typeface="Skia" charset="0"/>
              </a:rPr>
              <a:t>la Terra</a:t>
            </a:r>
            <a:r>
              <a:rPr lang="en-US" sz="2400" b="0" dirty="0" smtClean="0">
                <a:latin typeface="Skia" charset="0"/>
              </a:rPr>
              <a:t>)</a:t>
            </a:r>
          </a:p>
          <a:p>
            <a:pPr marL="234950" indent="-234950" eaLnBrk="1" hangingPunct="1">
              <a:lnSpc>
                <a:spcPct val="90000"/>
              </a:lnSpc>
              <a:spcBef>
                <a:spcPct val="20000"/>
              </a:spcBef>
              <a:spcAft>
                <a:spcPts val="1200"/>
              </a:spcAft>
              <a:buFontTx/>
              <a:buChar char="•"/>
            </a:pPr>
            <a:r>
              <a:rPr lang="en-US" sz="2400" b="0" dirty="0" smtClean="0">
                <a:latin typeface="Skia" charset="0"/>
              </a:rPr>
              <a:t>Il </a:t>
            </a:r>
            <a:r>
              <a:rPr lang="en-US" sz="2400" b="0" dirty="0" err="1" smtClean="0">
                <a:latin typeface="Skia" charset="0"/>
              </a:rPr>
              <a:t>più</a:t>
            </a:r>
            <a:r>
              <a:rPr lang="en-US" sz="2400" b="0" dirty="0" smtClean="0">
                <a:latin typeface="Skia" charset="0"/>
              </a:rPr>
              <a:t> </a:t>
            </a:r>
            <a:r>
              <a:rPr lang="en-US" sz="2400" b="0" dirty="0" err="1" smtClean="0">
                <a:latin typeface="Skia" charset="0"/>
              </a:rPr>
              <a:t>vicino</a:t>
            </a:r>
            <a:r>
              <a:rPr lang="en-US" sz="2400" b="0" dirty="0" smtClean="0">
                <a:latin typeface="Skia" charset="0"/>
              </a:rPr>
              <a:t> al Sole, </a:t>
            </a:r>
            <a:r>
              <a:rPr lang="en-US" sz="2400" b="0" dirty="0" err="1" smtClean="0">
                <a:latin typeface="Skia" charset="0"/>
              </a:rPr>
              <a:t>orbita</a:t>
            </a:r>
            <a:r>
              <a:rPr lang="en-US" sz="2400" b="0" dirty="0" smtClean="0">
                <a:latin typeface="Skia" charset="0"/>
              </a:rPr>
              <a:t> in 88 </a:t>
            </a:r>
            <a:r>
              <a:rPr lang="en-US" sz="2400" b="0" dirty="0" err="1" smtClean="0">
                <a:latin typeface="Skia" charset="0"/>
              </a:rPr>
              <a:t>giorni</a:t>
            </a:r>
            <a:endParaRPr lang="en-US" sz="2400" b="0" dirty="0" smtClean="0">
              <a:latin typeface="Skia" charset="0"/>
            </a:endParaRPr>
          </a:p>
          <a:p>
            <a:pPr marL="234950" indent="-234950">
              <a:spcAft>
                <a:spcPts val="1200"/>
              </a:spcAft>
              <a:buFontTx/>
              <a:buChar char="•"/>
            </a:pPr>
            <a:r>
              <a:rPr lang="en-US" sz="2400" b="0" dirty="0" err="1" smtClean="0">
                <a:latin typeface="Skia" charset="0"/>
              </a:rPr>
              <a:t>Alla</a:t>
            </a:r>
            <a:r>
              <a:rPr lang="en-US" sz="2400" b="0" dirty="0" smtClean="0">
                <a:latin typeface="Skia" charset="0"/>
              </a:rPr>
              <a:t> </a:t>
            </a:r>
            <a:r>
              <a:rPr lang="en-US" sz="2400" b="0" dirty="0" err="1" smtClean="0">
                <a:latin typeface="Skia" charset="0"/>
              </a:rPr>
              <a:t>superficie</a:t>
            </a:r>
            <a:r>
              <a:rPr lang="en-US" sz="2400" b="0" dirty="0" smtClean="0">
                <a:latin typeface="Skia" charset="0"/>
              </a:rPr>
              <a:t> </a:t>
            </a:r>
            <a:r>
              <a:rPr lang="en-US" sz="2400" b="0" dirty="0" err="1" smtClean="0">
                <a:latin typeface="Skia" charset="0"/>
              </a:rPr>
              <a:t>passiamo</a:t>
            </a:r>
            <a:r>
              <a:rPr lang="en-US" sz="2400" b="0" dirty="0" smtClean="0">
                <a:latin typeface="Skia" charset="0"/>
              </a:rPr>
              <a:t> </a:t>
            </a:r>
            <a:r>
              <a:rPr lang="en-US" sz="2400" b="0" dirty="0" err="1" smtClean="0">
                <a:latin typeface="Skia" charset="0"/>
              </a:rPr>
              <a:t>da</a:t>
            </a:r>
            <a:r>
              <a:rPr lang="en-US" sz="2400" b="0" dirty="0" smtClean="0">
                <a:latin typeface="Skia" charset="0"/>
              </a:rPr>
              <a:t> </a:t>
            </a:r>
            <a:r>
              <a:rPr lang="en-US" sz="2400" b="0" dirty="0">
                <a:latin typeface="Skia" charset="0"/>
              </a:rPr>
              <a:t>-173</a:t>
            </a:r>
            <a:r>
              <a:rPr lang="en-US" sz="2400" b="0" dirty="0" smtClean="0">
                <a:latin typeface="Skia" charset="0"/>
              </a:rPr>
              <a:t> </a:t>
            </a:r>
            <a:r>
              <a:rPr lang="en-US" sz="2400" dirty="0">
                <a:latin typeface="Skia" charset="0"/>
              </a:rPr>
              <a:t>a</a:t>
            </a:r>
            <a:r>
              <a:rPr lang="en-US" sz="2400" b="0" dirty="0" smtClean="0">
                <a:latin typeface="Skia" charset="0"/>
              </a:rPr>
              <a:t> </a:t>
            </a:r>
            <a:r>
              <a:rPr lang="en-US" sz="2400" b="0" dirty="0">
                <a:latin typeface="Skia" charset="0"/>
              </a:rPr>
              <a:t>427 ºC</a:t>
            </a:r>
            <a:r>
              <a:rPr lang="en-US" sz="2400" b="0" dirty="0" smtClean="0">
                <a:latin typeface="Skia" charset="0"/>
              </a:rPr>
              <a:t> </a:t>
            </a:r>
          </a:p>
          <a:p>
            <a:pPr marL="234950" indent="-234950" eaLnBrk="1" hangingPunct="1">
              <a:lnSpc>
                <a:spcPct val="90000"/>
              </a:lnSpc>
              <a:spcBef>
                <a:spcPct val="20000"/>
              </a:spcBef>
              <a:spcAft>
                <a:spcPts val="1200"/>
              </a:spcAft>
              <a:buFontTx/>
              <a:buChar char="•"/>
            </a:pPr>
            <a:r>
              <a:rPr lang="en-US" sz="2400" b="0" dirty="0" err="1" smtClean="0">
                <a:latin typeface="Skia" charset="0"/>
              </a:rPr>
              <a:t>Forse</a:t>
            </a:r>
            <a:r>
              <a:rPr lang="en-US" sz="2400" b="0" dirty="0" smtClean="0">
                <a:latin typeface="Skia" charset="0"/>
              </a:rPr>
              <a:t> </a:t>
            </a:r>
            <a:r>
              <a:rPr lang="en-US" sz="2400" b="0" dirty="0" err="1" smtClean="0">
                <a:latin typeface="Skia" charset="0"/>
              </a:rPr>
              <a:t>ghiaccio</a:t>
            </a:r>
            <a:r>
              <a:rPr lang="en-US" sz="2400" b="0" dirty="0" smtClean="0">
                <a:latin typeface="Skia" charset="0"/>
              </a:rPr>
              <a:t> </a:t>
            </a:r>
            <a:r>
              <a:rPr lang="en-US" sz="2400" b="0" dirty="0" err="1" smtClean="0">
                <a:latin typeface="Skia" charset="0"/>
              </a:rPr>
              <a:t>ai</a:t>
            </a:r>
            <a:r>
              <a:rPr lang="en-US" sz="2400" b="0" dirty="0" smtClean="0">
                <a:latin typeface="Skia" charset="0"/>
              </a:rPr>
              <a:t> </a:t>
            </a:r>
            <a:r>
              <a:rPr lang="en-US" sz="2400" b="0" dirty="0" err="1" smtClean="0">
                <a:latin typeface="Skia" charset="0"/>
              </a:rPr>
              <a:t>poli</a:t>
            </a:r>
            <a:r>
              <a:rPr lang="en-US" sz="2400" b="0" dirty="0" smtClean="0">
                <a:latin typeface="Skia" charset="0"/>
              </a:rPr>
              <a:t>. </a:t>
            </a:r>
          </a:p>
          <a:p>
            <a:pPr marL="234950" indent="-234950" eaLnBrk="1" hangingPunct="1">
              <a:lnSpc>
                <a:spcPct val="90000"/>
              </a:lnSpc>
              <a:spcBef>
                <a:spcPct val="20000"/>
              </a:spcBef>
              <a:spcAft>
                <a:spcPts val="1200"/>
              </a:spcAft>
              <a:buFontTx/>
              <a:buChar char="•"/>
            </a:pPr>
            <a:r>
              <a:rPr lang="en-US" sz="2400" b="0" dirty="0" err="1" smtClean="0">
                <a:latin typeface="Skia" charset="0"/>
              </a:rPr>
              <a:t>Nessuna</a:t>
            </a:r>
            <a:r>
              <a:rPr lang="en-US" sz="2400" b="0" dirty="0" smtClean="0">
                <a:latin typeface="Skia" charset="0"/>
              </a:rPr>
              <a:t> </a:t>
            </a:r>
            <a:r>
              <a:rPr lang="en-US" sz="2400" b="0" dirty="0" err="1" smtClean="0">
                <a:latin typeface="Skia" charset="0"/>
              </a:rPr>
              <a:t>atmosfera</a:t>
            </a:r>
            <a:endParaRPr lang="en-US" sz="2400" b="0" dirty="0" smtClean="0">
              <a:latin typeface="Skia" charset="0"/>
            </a:endParaRPr>
          </a:p>
          <a:p>
            <a:pPr marL="234950" indent="-234950" eaLnBrk="1" hangingPunct="1">
              <a:lnSpc>
                <a:spcPct val="90000"/>
              </a:lnSpc>
              <a:spcBef>
                <a:spcPct val="20000"/>
              </a:spcBef>
              <a:spcAft>
                <a:spcPts val="1200"/>
              </a:spcAft>
              <a:buFontTx/>
              <a:buChar char="•"/>
            </a:pPr>
            <a:r>
              <a:rPr lang="en-US" sz="2400" b="0" dirty="0" smtClean="0">
                <a:latin typeface="Skia" charset="0"/>
              </a:rPr>
              <a:t>Il Mariner </a:t>
            </a:r>
            <a:r>
              <a:rPr lang="en-US" sz="2400" b="0" dirty="0">
                <a:latin typeface="Skia" charset="0"/>
              </a:rPr>
              <a:t>3</a:t>
            </a:r>
            <a:r>
              <a:rPr lang="en-US" sz="2400" b="0" dirty="0" smtClean="0">
                <a:latin typeface="Skia" charset="0"/>
              </a:rPr>
              <a:t> lo ha </a:t>
            </a:r>
            <a:r>
              <a:rPr lang="en-US" sz="2400" b="0" dirty="0" err="1" smtClean="0">
                <a:latin typeface="Skia" charset="0"/>
              </a:rPr>
              <a:t>sorvolato</a:t>
            </a:r>
            <a:r>
              <a:rPr lang="en-US" sz="2400" b="0" dirty="0" smtClean="0">
                <a:latin typeface="Skia" charset="0"/>
              </a:rPr>
              <a:t> </a:t>
            </a:r>
            <a:r>
              <a:rPr lang="en-US" sz="2400" b="0" dirty="0" err="1" smtClean="0">
                <a:latin typeface="Skia" charset="0"/>
              </a:rPr>
              <a:t>nel</a:t>
            </a:r>
            <a:r>
              <a:rPr lang="en-US" sz="2400" b="0" dirty="0" smtClean="0">
                <a:latin typeface="Skia" charset="0"/>
              </a:rPr>
              <a:t> 1974 </a:t>
            </a:r>
            <a:r>
              <a:rPr lang="en-US" sz="2400" b="0" dirty="0" err="1" smtClean="0">
                <a:latin typeface="Skia" charset="0"/>
              </a:rPr>
              <a:t>e</a:t>
            </a:r>
            <a:r>
              <a:rPr lang="en-US" sz="2400" b="0" dirty="0" smtClean="0">
                <a:latin typeface="Skia" charset="0"/>
              </a:rPr>
              <a:t> </a:t>
            </a:r>
            <a:r>
              <a:rPr lang="en-US" sz="2400" b="0" dirty="0" err="1" smtClean="0">
                <a:latin typeface="Skia" charset="0"/>
              </a:rPr>
              <a:t>nel</a:t>
            </a:r>
            <a:r>
              <a:rPr lang="en-US" sz="2400" b="0" dirty="0" smtClean="0">
                <a:latin typeface="Skia" charset="0"/>
              </a:rPr>
              <a:t> 1975</a:t>
            </a:r>
            <a:r>
              <a:rPr lang="en-US" sz="2400" dirty="0" smtClean="0">
                <a:latin typeface="Skia" charset="0"/>
              </a:rPr>
              <a:t>, </a:t>
            </a:r>
            <a:r>
              <a:rPr lang="en-US" sz="2400" dirty="0" err="1" smtClean="0">
                <a:latin typeface="Skia" charset="0"/>
              </a:rPr>
              <a:t>il</a:t>
            </a:r>
            <a:r>
              <a:rPr lang="en-US" sz="2400" dirty="0" smtClean="0">
                <a:latin typeface="Skia" charset="0"/>
              </a:rPr>
              <a:t> </a:t>
            </a:r>
            <a:r>
              <a:rPr lang="en-US" sz="2400" b="0" dirty="0" smtClean="0">
                <a:latin typeface="Skia" charset="0"/>
              </a:rPr>
              <a:t>40</a:t>
            </a:r>
            <a:r>
              <a:rPr lang="en-US" sz="2400" b="0" dirty="0">
                <a:latin typeface="Skia" charset="0"/>
              </a:rPr>
              <a:t>%</a:t>
            </a:r>
            <a:r>
              <a:rPr lang="en-US" sz="2400" b="0" dirty="0" smtClean="0">
                <a:latin typeface="Skia" charset="0"/>
              </a:rPr>
              <a:t> </a:t>
            </a:r>
            <a:r>
              <a:rPr lang="en-US" sz="2400" b="0" dirty="0" err="1" smtClean="0">
                <a:latin typeface="Skia" charset="0"/>
              </a:rPr>
              <a:t>della</a:t>
            </a:r>
            <a:r>
              <a:rPr lang="en-US" sz="2400" b="0" dirty="0" smtClean="0">
                <a:latin typeface="Skia" charset="0"/>
              </a:rPr>
              <a:t> </a:t>
            </a:r>
            <a:r>
              <a:rPr lang="en-US" sz="2400" b="0" dirty="0" err="1" smtClean="0">
                <a:latin typeface="Skia" charset="0"/>
              </a:rPr>
              <a:t>superficie</a:t>
            </a:r>
            <a:r>
              <a:rPr lang="en-US" sz="2400" b="0" dirty="0" smtClean="0">
                <a:latin typeface="Skia" charset="0"/>
              </a:rPr>
              <a:t> </a:t>
            </a:r>
            <a:r>
              <a:rPr lang="en-US" sz="2400" b="0" dirty="0" err="1" smtClean="0">
                <a:latin typeface="Skia" charset="0"/>
              </a:rPr>
              <a:t>è</a:t>
            </a:r>
            <a:r>
              <a:rPr lang="en-US" sz="2400" b="0" dirty="0" smtClean="0">
                <a:latin typeface="Skia" charset="0"/>
              </a:rPr>
              <a:t> </a:t>
            </a:r>
            <a:r>
              <a:rPr lang="en-US" sz="2400" b="0" dirty="0" err="1" smtClean="0">
                <a:latin typeface="Skia" charset="0"/>
              </a:rPr>
              <a:t>stato</a:t>
            </a:r>
            <a:r>
              <a:rPr lang="en-US" sz="2400" b="0" dirty="0" smtClean="0">
                <a:latin typeface="Skia" charset="0"/>
              </a:rPr>
              <a:t> </a:t>
            </a:r>
            <a:r>
              <a:rPr lang="en-US" sz="2400" b="0" dirty="0" err="1" smtClean="0">
                <a:latin typeface="Skia" charset="0"/>
              </a:rPr>
              <a:t>fotografato</a:t>
            </a:r>
            <a:r>
              <a:rPr lang="en-US" sz="2400" b="0" dirty="0" smtClean="0">
                <a:latin typeface="Skia" charset="0"/>
              </a:rPr>
              <a:t>.</a:t>
            </a:r>
            <a:endParaRPr lang="en-US" sz="2400" b="0" dirty="0">
              <a:latin typeface="Skia" charset="0"/>
            </a:endParaRPr>
          </a:p>
        </p:txBody>
      </p:sp>
      <p:sp>
        <p:nvSpPr>
          <p:cNvPr id="668676" name="Text Box 4"/>
          <p:cNvSpPr txBox="1">
            <a:spLocks noChangeArrowheads="1"/>
          </p:cNvSpPr>
          <p:nvPr/>
        </p:nvSpPr>
        <p:spPr bwMode="auto">
          <a:xfrm>
            <a:off x="609600" y="273050"/>
            <a:ext cx="2064237" cy="646331"/>
          </a:xfrm>
          <a:prstGeom prst="rect">
            <a:avLst/>
          </a:prstGeom>
          <a:noFill/>
          <a:ln w="9525">
            <a:noFill/>
            <a:miter lim="800000"/>
            <a:headEnd/>
            <a:tailEnd/>
          </a:ln>
          <a:effectLst/>
        </p:spPr>
        <p:txBody>
          <a:bodyPr wrap="none">
            <a:prstTxWarp prst="textNoShape">
              <a:avLst/>
            </a:prstTxWarp>
            <a:spAutoFit/>
          </a:bodyPr>
          <a:lstStyle/>
          <a:p>
            <a:r>
              <a:rPr lang="en-US" sz="3600" b="0" dirty="0" err="1" smtClean="0">
                <a:solidFill>
                  <a:schemeClr val="tx2"/>
                </a:solidFill>
                <a:latin typeface="Skia" charset="0"/>
              </a:rPr>
              <a:t>Mercurio</a:t>
            </a:r>
            <a:endParaRPr lang="en-US" sz="3600" b="0" dirty="0">
              <a:solidFill>
                <a:schemeClr val="tx2"/>
              </a:solidFill>
              <a:latin typeface="Skia" charset="0"/>
            </a:endParaRPr>
          </a:p>
        </p:txBody>
      </p:sp>
      <p:pic>
        <p:nvPicPr>
          <p:cNvPr id="668678" name="Picture 6" descr="astrological symbol"/>
          <p:cNvPicPr>
            <a:picLocks noChangeAspect="1" noChangeArrowheads="1"/>
          </p:cNvPicPr>
          <p:nvPr/>
        </p:nvPicPr>
        <p:blipFill>
          <a:blip r:embed="rId4"/>
          <a:srcRect/>
          <a:stretch>
            <a:fillRect/>
          </a:stretch>
        </p:blipFill>
        <p:spPr bwMode="auto">
          <a:xfrm>
            <a:off x="5638800" y="5943600"/>
            <a:ext cx="895350" cy="714375"/>
          </a:xfrm>
          <a:prstGeom prst="rect">
            <a:avLst/>
          </a:prstGeom>
          <a:noFill/>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0722" name="Rectangle 2"/>
          <p:cNvSpPr>
            <a:spLocks noChangeArrowheads="1"/>
          </p:cNvSpPr>
          <p:nvPr/>
        </p:nvSpPr>
        <p:spPr bwMode="auto">
          <a:xfrm>
            <a:off x="250825" y="1920875"/>
            <a:ext cx="9144000" cy="0"/>
          </a:xfrm>
          <a:prstGeom prst="rect">
            <a:avLst/>
          </a:prstGeom>
          <a:noFill/>
          <a:ln w="9525">
            <a:noFill/>
            <a:miter lim="800000"/>
            <a:headEnd/>
            <a:tailEnd/>
          </a:ln>
          <a:effectLst/>
        </p:spPr>
        <p:txBody>
          <a:bodyPr>
            <a:prstTxWarp prst="textNoShape">
              <a:avLst/>
            </a:prstTxWarp>
            <a:spAutoFit/>
          </a:bodyPr>
          <a:lstStyle/>
          <a:p>
            <a:endParaRPr lang="it-IT"/>
          </a:p>
        </p:txBody>
      </p:sp>
      <p:pic>
        <p:nvPicPr>
          <p:cNvPr id="5" name="Picture 4" descr="mercury"/>
          <p:cNvPicPr>
            <a:picLocks noChangeAspect="1" noChangeArrowheads="1"/>
          </p:cNvPicPr>
          <p:nvPr/>
        </p:nvPicPr>
        <p:blipFill>
          <a:blip r:embed="rId3"/>
          <a:srcRect/>
          <a:stretch>
            <a:fillRect/>
          </a:stretch>
        </p:blipFill>
        <p:spPr bwMode="auto">
          <a:xfrm>
            <a:off x="5611569" y="199491"/>
            <a:ext cx="3387725" cy="6353175"/>
          </a:xfrm>
          <a:prstGeom prst="rect">
            <a:avLst/>
          </a:prstGeom>
          <a:noFill/>
        </p:spPr>
      </p:pic>
      <p:pic>
        <p:nvPicPr>
          <p:cNvPr id="6" name="Picture 5" descr="moon"/>
          <p:cNvPicPr>
            <a:picLocks noChangeAspect="1" noChangeArrowheads="1"/>
          </p:cNvPicPr>
          <p:nvPr/>
        </p:nvPicPr>
        <p:blipFill>
          <a:blip r:embed="rId4"/>
          <a:srcRect/>
          <a:stretch>
            <a:fillRect/>
          </a:stretch>
        </p:blipFill>
        <p:spPr bwMode="auto">
          <a:xfrm>
            <a:off x="474159" y="1462113"/>
            <a:ext cx="4783137" cy="3829050"/>
          </a:xfrm>
          <a:prstGeom prst="rect">
            <a:avLst/>
          </a:prstGeom>
          <a:noFill/>
        </p:spPr>
      </p:pic>
      <p:sp>
        <p:nvSpPr>
          <p:cNvPr id="7" name="TextBox 6"/>
          <p:cNvSpPr txBox="1"/>
          <p:nvPr/>
        </p:nvSpPr>
        <p:spPr>
          <a:xfrm>
            <a:off x="1096357" y="499356"/>
            <a:ext cx="3690708" cy="584776"/>
          </a:xfrm>
          <a:prstGeom prst="rect">
            <a:avLst/>
          </a:prstGeom>
          <a:noFill/>
        </p:spPr>
        <p:txBody>
          <a:bodyPr wrap="square" rtlCol="0">
            <a:spAutoFit/>
          </a:bodyPr>
          <a:lstStyle/>
          <a:p>
            <a:r>
              <a:rPr lang="it-IT" sz="3200" dirty="0" smtClean="0"/>
              <a:t>Mercurio </a:t>
            </a:r>
            <a:endParaRPr lang="it-IT" dirty="0"/>
          </a:p>
        </p:txBody>
      </p:sp>
      <p:sp>
        <p:nvSpPr>
          <p:cNvPr id="8" name="TextBox 7"/>
          <p:cNvSpPr txBox="1"/>
          <p:nvPr/>
        </p:nvSpPr>
        <p:spPr>
          <a:xfrm>
            <a:off x="1915912" y="5967890"/>
            <a:ext cx="2398960" cy="584776"/>
          </a:xfrm>
          <a:prstGeom prst="rect">
            <a:avLst/>
          </a:prstGeom>
          <a:noFill/>
        </p:spPr>
        <p:txBody>
          <a:bodyPr wrap="square" rtlCol="0">
            <a:spAutoFit/>
          </a:bodyPr>
          <a:lstStyle/>
          <a:p>
            <a:r>
              <a:rPr lang="it-IT" sz="3200" dirty="0" smtClean="0"/>
              <a:t>Luna</a:t>
            </a:r>
            <a:endParaRPr lang="it-IT" sz="3600" dirty="0"/>
          </a:p>
        </p:txBody>
      </p:sp>
      <p:cxnSp>
        <p:nvCxnSpPr>
          <p:cNvPr id="10" name="Straight Arrow Connector 9"/>
          <p:cNvCxnSpPr/>
          <p:nvPr/>
        </p:nvCxnSpPr>
        <p:spPr>
          <a:xfrm>
            <a:off x="3115392" y="846734"/>
            <a:ext cx="1975614"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flipH="1" flipV="1">
            <a:off x="2264594" y="5714119"/>
            <a:ext cx="507543"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21570" name="Picture 2" descr="MERCURYfault"/>
          <p:cNvPicPr>
            <a:picLocks noChangeAspect="1" noChangeArrowheads="1"/>
          </p:cNvPicPr>
          <p:nvPr/>
        </p:nvPicPr>
        <p:blipFill>
          <a:blip r:embed="rId3"/>
          <a:srcRect/>
          <a:stretch>
            <a:fillRect/>
          </a:stretch>
        </p:blipFill>
        <p:spPr bwMode="auto">
          <a:xfrm>
            <a:off x="2172501" y="93663"/>
            <a:ext cx="6704114" cy="5876500"/>
          </a:xfrm>
          <a:prstGeom prst="rect">
            <a:avLst/>
          </a:prstGeom>
          <a:noFill/>
        </p:spPr>
      </p:pic>
      <p:sp>
        <p:nvSpPr>
          <p:cNvPr id="4" name="TextBox 3"/>
          <p:cNvSpPr txBox="1"/>
          <p:nvPr/>
        </p:nvSpPr>
        <p:spPr>
          <a:xfrm>
            <a:off x="3052641" y="6227203"/>
            <a:ext cx="5548233" cy="523220"/>
          </a:xfrm>
          <a:prstGeom prst="rect">
            <a:avLst/>
          </a:prstGeom>
          <a:noFill/>
        </p:spPr>
        <p:txBody>
          <a:bodyPr wrap="square" rtlCol="0">
            <a:spAutoFit/>
          </a:bodyPr>
          <a:lstStyle/>
          <a:p>
            <a:r>
              <a:rPr lang="it-IT" sz="2800" dirty="0" smtClean="0"/>
              <a:t>Faglie lungo la </a:t>
            </a:r>
            <a:r>
              <a:rPr lang="it-IT" sz="2800" dirty="0" err="1" smtClean="0"/>
              <a:t>superficie…</a:t>
            </a:r>
            <a:endParaRPr lang="it-IT" sz="2800"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9523" name="Rectangle 3"/>
          <p:cNvSpPr>
            <a:spLocks noChangeArrowheads="1"/>
          </p:cNvSpPr>
          <p:nvPr/>
        </p:nvSpPr>
        <p:spPr bwMode="auto">
          <a:xfrm>
            <a:off x="4736413" y="1593005"/>
            <a:ext cx="4232115" cy="2979277"/>
          </a:xfrm>
          <a:prstGeom prst="rect">
            <a:avLst/>
          </a:prstGeom>
          <a:noFill/>
          <a:ln w="9525">
            <a:noFill/>
            <a:miter lim="800000"/>
            <a:headEnd/>
            <a:tailEnd/>
          </a:ln>
          <a:effectLst/>
        </p:spPr>
        <p:txBody>
          <a:bodyPr wrap="square">
            <a:prstTxWarp prst="textNoShape">
              <a:avLst/>
            </a:prstTxWarp>
            <a:spAutoFit/>
          </a:bodyPr>
          <a:lstStyle/>
          <a:p>
            <a:pPr eaLnBrk="1" hangingPunct="1">
              <a:lnSpc>
                <a:spcPct val="90000"/>
              </a:lnSpc>
              <a:spcBef>
                <a:spcPct val="50000"/>
              </a:spcBef>
            </a:pPr>
            <a:r>
              <a:rPr lang="en-US" sz="2400" dirty="0" smtClean="0">
                <a:latin typeface="Skia" charset="0"/>
              </a:rPr>
              <a:t>Molto </a:t>
            </a:r>
            <a:r>
              <a:rPr lang="en-US" sz="2400" dirty="0" err="1" smtClean="0">
                <a:latin typeface="Skia" charset="0"/>
              </a:rPr>
              <a:t>denso</a:t>
            </a:r>
            <a:r>
              <a:rPr lang="en-US" sz="2400" dirty="0" smtClean="0">
                <a:latin typeface="Skia" charset="0"/>
              </a:rPr>
              <a:t>:</a:t>
            </a:r>
            <a:r>
              <a:rPr lang="en-US" sz="2400" b="0" dirty="0" smtClean="0">
                <a:latin typeface="Skia" charset="0"/>
              </a:rPr>
              <a:t> </a:t>
            </a:r>
            <a:r>
              <a:rPr lang="en-US" sz="2400" b="0" dirty="0">
                <a:latin typeface="Skia" charset="0"/>
              </a:rPr>
              <a:t>5.43 g/</a:t>
            </a:r>
            <a:r>
              <a:rPr lang="en-US" sz="2400" b="0" dirty="0" smtClean="0">
                <a:latin typeface="Skia" charset="0"/>
              </a:rPr>
              <a:t>cm</a:t>
            </a:r>
            <a:r>
              <a:rPr lang="en-US" sz="2400" b="0" baseline="30000" dirty="0" smtClean="0">
                <a:latin typeface="Skia" charset="0"/>
              </a:rPr>
              <a:t>3</a:t>
            </a:r>
          </a:p>
          <a:p>
            <a:pPr eaLnBrk="1" hangingPunct="1">
              <a:lnSpc>
                <a:spcPct val="90000"/>
              </a:lnSpc>
              <a:spcBef>
                <a:spcPct val="50000"/>
              </a:spcBef>
            </a:pPr>
            <a:r>
              <a:rPr lang="en-US" sz="2400" b="0" dirty="0" smtClean="0">
                <a:latin typeface="Skia" charset="0"/>
              </a:rPr>
              <a:t>La </a:t>
            </a:r>
            <a:r>
              <a:rPr lang="en-US" sz="2400" b="0" dirty="0" err="1" smtClean="0">
                <a:latin typeface="Skia" charset="0"/>
              </a:rPr>
              <a:t>superficie</a:t>
            </a:r>
            <a:r>
              <a:rPr lang="en-US" sz="2400" b="0" dirty="0" smtClean="0">
                <a:latin typeface="Skia" charset="0"/>
              </a:rPr>
              <a:t> </a:t>
            </a:r>
            <a:r>
              <a:rPr lang="en-US" sz="2400" b="0" dirty="0" err="1" smtClean="0">
                <a:latin typeface="Skia" charset="0"/>
              </a:rPr>
              <a:t>è</a:t>
            </a:r>
            <a:r>
              <a:rPr lang="en-US" sz="2400" b="0" dirty="0" smtClean="0">
                <a:latin typeface="Skia" charset="0"/>
              </a:rPr>
              <a:t> di </a:t>
            </a:r>
            <a:r>
              <a:rPr lang="en-US" sz="2400" dirty="0" err="1" smtClean="0">
                <a:latin typeface="Skia" charset="0"/>
              </a:rPr>
              <a:t>materiale</a:t>
            </a:r>
            <a:r>
              <a:rPr lang="en-US" sz="2400" dirty="0" smtClean="0">
                <a:latin typeface="Skia" charset="0"/>
              </a:rPr>
              <a:t> simile a </a:t>
            </a:r>
            <a:r>
              <a:rPr lang="en-US" sz="2400" dirty="0" err="1" smtClean="0">
                <a:latin typeface="Skia" charset="0"/>
              </a:rPr>
              <a:t>quello</a:t>
            </a:r>
            <a:r>
              <a:rPr lang="en-US" sz="2400" dirty="0" smtClean="0">
                <a:latin typeface="Skia" charset="0"/>
              </a:rPr>
              <a:t> </a:t>
            </a:r>
            <a:r>
              <a:rPr lang="en-US" sz="2400" dirty="0" err="1" smtClean="0">
                <a:latin typeface="Skia" charset="0"/>
              </a:rPr>
              <a:t>lunare</a:t>
            </a:r>
            <a:r>
              <a:rPr lang="en-US" sz="2400" dirty="0" smtClean="0">
                <a:latin typeface="Skia" charset="0"/>
              </a:rPr>
              <a:t>.</a:t>
            </a:r>
            <a:endParaRPr lang="en-US" sz="2400" b="0" dirty="0" smtClean="0">
              <a:latin typeface="Skia" charset="0"/>
            </a:endParaRPr>
          </a:p>
          <a:p>
            <a:pPr eaLnBrk="1" hangingPunct="1">
              <a:lnSpc>
                <a:spcPct val="90000"/>
              </a:lnSpc>
              <a:spcBef>
                <a:spcPct val="50000"/>
              </a:spcBef>
            </a:pPr>
            <a:r>
              <a:rPr lang="en-US" sz="2400" b="0" dirty="0" err="1" smtClean="0">
                <a:latin typeface="Skia" charset="0"/>
              </a:rPr>
              <a:t>Dovrebbe</a:t>
            </a:r>
            <a:r>
              <a:rPr lang="en-US" sz="2400" b="0" dirty="0" smtClean="0">
                <a:latin typeface="Skia" charset="0"/>
              </a:rPr>
              <a:t> </a:t>
            </a:r>
            <a:r>
              <a:rPr lang="en-US" sz="2400" b="0" dirty="0" err="1" smtClean="0">
                <a:latin typeface="Skia" charset="0"/>
              </a:rPr>
              <a:t>avere</a:t>
            </a:r>
            <a:r>
              <a:rPr lang="en-US" sz="2400" b="0" dirty="0" smtClean="0">
                <a:latin typeface="Skia" charset="0"/>
              </a:rPr>
              <a:t> un </a:t>
            </a:r>
            <a:r>
              <a:rPr lang="en-US" sz="2400" b="0" dirty="0" err="1" smtClean="0">
                <a:latin typeface="Skia" charset="0"/>
              </a:rPr>
              <a:t>grande</a:t>
            </a:r>
            <a:r>
              <a:rPr lang="en-US" sz="2400" b="0" dirty="0" smtClean="0">
                <a:latin typeface="Skia" charset="0"/>
              </a:rPr>
              <a:t> “core” di 75</a:t>
            </a:r>
            <a:r>
              <a:rPr lang="en-US" sz="2400" b="0" dirty="0">
                <a:latin typeface="Skia" charset="0"/>
              </a:rPr>
              <a:t>%</a:t>
            </a:r>
            <a:r>
              <a:rPr lang="en-US" sz="2400" b="0" dirty="0" smtClean="0">
                <a:latin typeface="Skia" charset="0"/>
              </a:rPr>
              <a:t> di </a:t>
            </a:r>
            <a:r>
              <a:rPr lang="en-US" sz="2400" b="0" dirty="0" err="1" smtClean="0">
                <a:latin typeface="Skia" charset="0"/>
              </a:rPr>
              <a:t>ferro</a:t>
            </a:r>
            <a:r>
              <a:rPr lang="en-US" sz="2400" b="0" dirty="0" smtClean="0">
                <a:latin typeface="Skia" charset="0"/>
              </a:rPr>
              <a:t> </a:t>
            </a:r>
            <a:r>
              <a:rPr lang="en-US" sz="2400" b="0" dirty="0" err="1" smtClean="0">
                <a:latin typeface="Skia" charset="0"/>
              </a:rPr>
              <a:t>e</a:t>
            </a:r>
            <a:r>
              <a:rPr lang="en-US" sz="2400" b="0" dirty="0" smtClean="0">
                <a:latin typeface="Skia" charset="0"/>
              </a:rPr>
              <a:t> nickel</a:t>
            </a:r>
          </a:p>
          <a:p>
            <a:pPr eaLnBrk="1" hangingPunct="1">
              <a:lnSpc>
                <a:spcPct val="90000"/>
              </a:lnSpc>
              <a:spcBef>
                <a:spcPct val="50000"/>
              </a:spcBef>
            </a:pPr>
            <a:r>
              <a:rPr lang="en-US" sz="2400" b="0" dirty="0" err="1" smtClean="0">
                <a:latin typeface="Skia" charset="0"/>
              </a:rPr>
              <a:t>Geologicamente</a:t>
            </a:r>
            <a:r>
              <a:rPr lang="en-US" sz="2400" b="0" dirty="0" smtClean="0">
                <a:latin typeface="Skia" charset="0"/>
              </a:rPr>
              <a:t> </a:t>
            </a:r>
            <a:r>
              <a:rPr lang="en-US" sz="2400" b="0" dirty="0" err="1" smtClean="0">
                <a:latin typeface="Skia" charset="0"/>
              </a:rPr>
              <a:t>inattivo</a:t>
            </a:r>
            <a:r>
              <a:rPr lang="en-US" sz="2400" b="0" dirty="0" smtClean="0">
                <a:latin typeface="Skia" charset="0"/>
              </a:rPr>
              <a:t> </a:t>
            </a:r>
            <a:r>
              <a:rPr lang="en-US" sz="2400" b="0" dirty="0" err="1" smtClean="0">
                <a:latin typeface="Skia" charset="0"/>
              </a:rPr>
              <a:t>da</a:t>
            </a:r>
            <a:r>
              <a:rPr lang="en-US" sz="2400" b="0" dirty="0" smtClean="0">
                <a:latin typeface="Skia" charset="0"/>
              </a:rPr>
              <a:t> ~</a:t>
            </a:r>
            <a:r>
              <a:rPr lang="en-US" sz="2400" b="0" dirty="0">
                <a:latin typeface="Skia" charset="0"/>
              </a:rPr>
              <a:t>3.7</a:t>
            </a:r>
            <a:r>
              <a:rPr lang="en-US" sz="2400" b="0" dirty="0" smtClean="0">
                <a:latin typeface="Skia" charset="0"/>
              </a:rPr>
              <a:t> </a:t>
            </a:r>
            <a:r>
              <a:rPr lang="en-US" sz="2400" b="0" dirty="0" err="1" smtClean="0">
                <a:latin typeface="Skia" charset="0"/>
              </a:rPr>
              <a:t>miliardi</a:t>
            </a:r>
            <a:r>
              <a:rPr lang="en-US" sz="2400" b="0" dirty="0" smtClean="0">
                <a:latin typeface="Skia" charset="0"/>
              </a:rPr>
              <a:t> di </a:t>
            </a:r>
            <a:r>
              <a:rPr lang="en-US" sz="2400" b="0" dirty="0" err="1" smtClean="0">
                <a:latin typeface="Skia" charset="0"/>
              </a:rPr>
              <a:t>anni</a:t>
            </a:r>
            <a:endParaRPr lang="en-US" sz="2400" b="0" dirty="0">
              <a:latin typeface="Skia" charset="0"/>
              <a:sym typeface="Wingdings" charset="2"/>
            </a:endParaRPr>
          </a:p>
        </p:txBody>
      </p:sp>
      <p:sp>
        <p:nvSpPr>
          <p:cNvPr id="619524" name="Text Box 4"/>
          <p:cNvSpPr txBox="1">
            <a:spLocks noChangeArrowheads="1"/>
          </p:cNvSpPr>
          <p:nvPr/>
        </p:nvSpPr>
        <p:spPr bwMode="auto">
          <a:xfrm>
            <a:off x="228600" y="152400"/>
            <a:ext cx="4507814" cy="646331"/>
          </a:xfrm>
          <a:prstGeom prst="rect">
            <a:avLst/>
          </a:prstGeom>
          <a:noFill/>
          <a:ln w="9525">
            <a:noFill/>
            <a:miter lim="800000"/>
            <a:headEnd/>
            <a:tailEnd/>
          </a:ln>
          <a:effectLst/>
        </p:spPr>
        <p:txBody>
          <a:bodyPr wrap="none">
            <a:prstTxWarp prst="textNoShape">
              <a:avLst/>
            </a:prstTxWarp>
            <a:spAutoFit/>
          </a:bodyPr>
          <a:lstStyle/>
          <a:p>
            <a:r>
              <a:rPr lang="en-US" sz="3600" b="0" dirty="0" err="1" smtClean="0">
                <a:solidFill>
                  <a:schemeClr val="tx2"/>
                </a:solidFill>
                <a:latin typeface="Skia" charset="0"/>
              </a:rPr>
              <a:t>L’interno</a:t>
            </a:r>
            <a:r>
              <a:rPr lang="en-US" sz="3600" b="0" dirty="0" smtClean="0">
                <a:solidFill>
                  <a:schemeClr val="tx2"/>
                </a:solidFill>
                <a:latin typeface="Skia" charset="0"/>
              </a:rPr>
              <a:t> di </a:t>
            </a:r>
            <a:r>
              <a:rPr lang="en-US" sz="3600" b="0" dirty="0" err="1" smtClean="0">
                <a:solidFill>
                  <a:schemeClr val="tx2"/>
                </a:solidFill>
                <a:latin typeface="Skia" charset="0"/>
              </a:rPr>
              <a:t>Mercurio</a:t>
            </a:r>
            <a:endParaRPr lang="en-US" sz="3600" b="0" dirty="0">
              <a:solidFill>
                <a:schemeClr val="tx2"/>
              </a:solidFill>
              <a:latin typeface="Skia" charset="0"/>
            </a:endParaRPr>
          </a:p>
        </p:txBody>
      </p:sp>
      <p:graphicFrame>
        <p:nvGraphicFramePr>
          <p:cNvPr id="619525" name="Object 5"/>
          <p:cNvGraphicFramePr>
            <a:graphicFrameLocks noChangeAspect="1"/>
          </p:cNvGraphicFramePr>
          <p:nvPr/>
        </p:nvGraphicFramePr>
        <p:xfrm>
          <a:off x="304800" y="1447800"/>
          <a:ext cx="4356100" cy="4267200"/>
        </p:xfrm>
        <a:graphic>
          <a:graphicData uri="http://schemas.openxmlformats.org/presentationml/2006/ole">
            <p:oleObj spid="_x0000_s39938" name="Image" r:id="rId4" imgW="4355556" imgH="4266667" progId="">
              <p:embed/>
            </p:oleObj>
          </a:graphicData>
        </a:graphic>
      </p:graphicFrame>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2491" y="249678"/>
            <a:ext cx="8369223" cy="954107"/>
          </a:xfrm>
          <a:prstGeom prst="rect">
            <a:avLst/>
          </a:prstGeom>
          <a:noFill/>
        </p:spPr>
        <p:txBody>
          <a:bodyPr wrap="square" rtlCol="0">
            <a:spAutoFit/>
          </a:bodyPr>
          <a:lstStyle/>
          <a:p>
            <a:r>
              <a:rPr lang="it-IT" sz="2800" dirty="0" smtClean="0"/>
              <a:t>Dopo anni di “abbandono” la sonda Messenger ha segnato un rinnovato interesse verso Mercurio!</a:t>
            </a:r>
            <a:endParaRPr lang="it-IT" sz="2800" dirty="0"/>
          </a:p>
        </p:txBody>
      </p:sp>
      <p:pic>
        <p:nvPicPr>
          <p:cNvPr id="3" name="Prockter08Departure.mov">
            <a:hlinkClick r:id="" action="ppaction://media"/>
          </p:cNvPr>
          <p:cNvPicPr/>
          <p:nvPr>
            <a:videoFile r:link="rId1"/>
          </p:nvPr>
        </p:nvPicPr>
        <p:blipFill>
          <a:blip r:embed="rId5"/>
          <a:stretch>
            <a:fillRect/>
          </a:stretch>
        </p:blipFill>
        <p:spPr>
          <a:xfrm>
            <a:off x="412491" y="1203785"/>
            <a:ext cx="4016359" cy="2677572"/>
          </a:xfrm>
          <a:prstGeom prst="rect">
            <a:avLst/>
          </a:prstGeom>
        </p:spPr>
      </p:pic>
      <p:pic>
        <p:nvPicPr>
          <p:cNvPr id="4" name="Solomon01_approach.mov">
            <a:hlinkClick r:id="" action="ppaction://media"/>
          </p:cNvPr>
          <p:cNvPicPr/>
          <p:nvPr>
            <a:videoFile r:link="rId2"/>
          </p:nvPr>
        </p:nvPicPr>
        <p:blipFill>
          <a:blip r:embed="rId6"/>
          <a:stretch>
            <a:fillRect/>
          </a:stretch>
        </p:blipFill>
        <p:spPr>
          <a:xfrm>
            <a:off x="412491" y="4071365"/>
            <a:ext cx="3976069" cy="2650713"/>
          </a:xfrm>
          <a:prstGeom prst="rect">
            <a:avLst/>
          </a:prstGeom>
        </p:spPr>
      </p:pic>
      <p:pic>
        <p:nvPicPr>
          <p:cNvPr id="5" name="Solomon02_MagnFlyby.mov">
            <a:hlinkClick r:id="" action="ppaction://media"/>
          </p:cNvPr>
          <p:cNvPicPr/>
          <p:nvPr>
            <a:videoFile r:link="rId3"/>
          </p:nvPr>
        </p:nvPicPr>
        <p:blipFill>
          <a:blip r:embed="rId7"/>
          <a:stretch>
            <a:fillRect/>
          </a:stretch>
        </p:blipFill>
        <p:spPr>
          <a:xfrm>
            <a:off x="4682381" y="2460997"/>
            <a:ext cx="4261080" cy="2840720"/>
          </a:xfrm>
          <a:prstGeom prst="rect">
            <a:avLst/>
          </a:prstGeom>
        </p:spPr>
      </p:pic>
      <p:sp>
        <p:nvSpPr>
          <p:cNvPr id="6" name="TextBox 5"/>
          <p:cNvSpPr txBox="1"/>
          <p:nvPr/>
        </p:nvSpPr>
        <p:spPr>
          <a:xfrm>
            <a:off x="5637361" y="1882643"/>
            <a:ext cx="184666" cy="369332"/>
          </a:xfrm>
          <a:prstGeom prst="rect">
            <a:avLst/>
          </a:prstGeom>
          <a:noFill/>
        </p:spPr>
        <p:txBody>
          <a:bodyPr wrap="none" rtlCol="0">
            <a:spAutoFit/>
          </a:bodyPr>
          <a:lstStyle/>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81" fill="hold"/>
                                        <p:tgtEl>
                                          <p:spTgt spid="3"/>
                                        </p:tgtEl>
                                      </p:cBhvr>
                                    </p:cmd>
                                  </p:childTnLst>
                                </p:cTn>
                              </p:par>
                            </p:childTnLst>
                          </p:cTn>
                        </p:par>
                        <p:par>
                          <p:cTn id="7" fill="hold">
                            <p:stCondLst>
                              <p:cond delay="14581"/>
                            </p:stCondLst>
                            <p:childTnLst>
                              <p:par>
                                <p:cTn id="8" presetID="1" presetClass="mediacall" presetSubtype="0" fill="hold" nodeType="afterEffect">
                                  <p:stCondLst>
                                    <p:cond delay="0"/>
                                  </p:stCondLst>
                                  <p:childTnLst>
                                    <p:cmd type="call" cmd="playFrom(0.0)">
                                      <p:cBhvr>
                                        <p:cTn id="9" dur="12479" fill="hold"/>
                                        <p:tgtEl>
                                          <p:spTgt spid="4"/>
                                        </p:tgtEl>
                                      </p:cBhvr>
                                    </p:cmd>
                                  </p:childTnLst>
                                </p:cTn>
                              </p:par>
                            </p:childTnLst>
                          </p:cTn>
                        </p:par>
                        <p:par>
                          <p:cTn id="10" fill="hold">
                            <p:stCondLst>
                              <p:cond delay="27060"/>
                            </p:stCondLst>
                            <p:childTnLst>
                              <p:par>
                                <p:cTn id="11" presetID="1" presetClass="mediacall" presetSubtype="0" fill="hold" nodeType="afterEffect">
                                  <p:stCondLst>
                                    <p:cond delay="0"/>
                                  </p:stCondLst>
                                  <p:childTnLst>
                                    <p:cmd type="call" cmd="playFrom(0.0)">
                                      <p:cBhvr>
                                        <p:cTn id="12" dur="600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13" fill="hold" display="0">
                  <p:stCondLst>
                    <p:cond delay="indefinite"/>
                  </p:stCondLst>
                  <p:endCondLst>
                    <p:cond evt="onNext" delay="0">
                      <p:tgtEl>
                        <p:sldTgt/>
                      </p:tgtEl>
                    </p:cond>
                    <p:cond evt="onPrev" delay="0">
                      <p:tgtEl>
                        <p:sldTgt/>
                      </p:tgtEl>
                    </p:cond>
                  </p:endCondLst>
                </p:cTn>
                <p:tgtEl>
                  <p:spTgt spid="3"/>
                </p:tgtEl>
              </p:cMediaNode>
            </p:video>
            <p:seq concurrent="1" nextAc="seek">
              <p:cTn id="14" restart="whenNotActive" fill="hold" evtFilter="cancelBubble" nodeType="interactiveSeq">
                <p:stCondLst>
                  <p:cond evt="onClick" delay="0">
                    <p:tgtEl>
                      <p:spTgt spid="3"/>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3"/>
                                        </p:tgtEl>
                                      </p:cBhvr>
                                    </p:cmd>
                                  </p:childTnLst>
                                </p:cTn>
                              </p:par>
                            </p:childTnLst>
                          </p:cTn>
                        </p:par>
                      </p:childTnLst>
                    </p:cTn>
                  </p:par>
                </p:childTnLst>
              </p:cTn>
              <p:nextCondLst>
                <p:cond evt="onClick" delay="0">
                  <p:tgtEl>
                    <p:spTgt spid="3"/>
                  </p:tgtEl>
                </p:cond>
              </p:nextCondLst>
            </p:seq>
            <p:video>
              <p:cMediaNode>
                <p:cTn id="19" fill="hold" display="0">
                  <p:stCondLst>
                    <p:cond delay="indefinite"/>
                  </p:stCondLst>
                  <p:endCondLst>
                    <p:cond evt="onNext" delay="0">
                      <p:tgtEl>
                        <p:sldTgt/>
                      </p:tgtEl>
                    </p:cond>
                    <p:cond evt="onPrev" delay="0">
                      <p:tgtEl>
                        <p:sldTgt/>
                      </p:tgtEl>
                    </p:cond>
                  </p:end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video>
              <p:cMediaNode>
                <p:cTn id="25" fill="hold" display="0">
                  <p:stCondLst>
                    <p:cond delay="indefinite"/>
                  </p:stCondLst>
                  <p:endCondLst>
                    <p:cond evt="onNext" delay="0">
                      <p:tgtEl>
                        <p:sldTgt/>
                      </p:tgtEl>
                    </p:cond>
                    <p:cond evt="onPrev" delay="0">
                      <p:tgtEl>
                        <p:sldTgt/>
                      </p:tgtEl>
                    </p:cond>
                  </p:endCondLst>
                </p:cTn>
                <p:tgtEl>
                  <p:spTgt spid="5"/>
                </p:tgtEl>
              </p:cMediaNode>
            </p:video>
            <p:seq concurrent="1" nextAc="seek">
              <p:cTn id="26" restart="whenNotActive" fill="hold" evtFilter="cancelBubble" nodeType="interactiveSeq">
                <p:stCondLst>
                  <p:cond evt="onClick" delay="0">
                    <p:tgtEl>
                      <p:spTgt spid="5"/>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290</TotalTime>
  <Words>4325</Words>
  <Application>Microsoft Macintosh PowerPoint</Application>
  <PresentationFormat>On-screen Show (4:3)</PresentationFormat>
  <Paragraphs>236</Paragraphs>
  <Slides>29</Slides>
  <Notes>21</Notes>
  <HiddenSlides>0</HiddenSlides>
  <MMClips>8</MMClips>
  <ScaleCrop>false</ScaleCrop>
  <HeadingPairs>
    <vt:vector size="6" baseType="variant">
      <vt:variant>
        <vt:lpstr>Design Template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Image</vt:lpstr>
      <vt:lpstr>Il Sistema Solare Interno I compagni di viaggio della nostra Terra</vt:lpstr>
      <vt:lpstr>Slide 2</vt:lpstr>
      <vt:lpstr>Il Sole</vt:lpstr>
      <vt:lpstr>I Pianeti Interni</vt:lpstr>
      <vt:lpstr>Slide 5</vt:lpstr>
      <vt:lpstr>Slide 6</vt:lpstr>
      <vt:lpstr>Slide 7</vt:lpstr>
      <vt:lpstr>Slide 8</vt:lpstr>
      <vt:lpstr>Slide 9</vt:lpstr>
      <vt:lpstr>Slide 10</vt:lpstr>
      <vt:lpstr>Immagini dai Venera (1982)</vt:lpstr>
      <vt:lpstr>Slide 12</vt:lpstr>
      <vt:lpstr>Slide 13</vt:lpstr>
      <vt:lpstr>Slide 14</vt:lpstr>
      <vt:lpstr>Slide 15</vt:lpstr>
      <vt:lpstr>Slide 16</vt:lpstr>
      <vt:lpstr>Slide 17</vt:lpstr>
      <vt:lpstr>Slide 18</vt:lpstr>
      <vt:lpstr>Slide 19</vt:lpstr>
      <vt:lpstr>Slide 20</vt:lpstr>
      <vt:lpstr>Slide 21</vt:lpstr>
      <vt:lpstr>Dune e tempeste di sabbia</vt:lpstr>
      <vt:lpstr>Slide 23</vt:lpstr>
      <vt:lpstr>Slide 24</vt:lpstr>
      <vt:lpstr>Slide 25</vt:lpstr>
      <vt:lpstr>Slide 26</vt:lpstr>
      <vt:lpstr>Asteroidi</vt:lpstr>
      <vt:lpstr>La fascia di Kuiper</vt:lpstr>
      <vt:lpstr>La Nube di Oort</vt:lpstr>
    </vt:vector>
  </TitlesOfParts>
  <Company>INAF / Osservatorio Astronomico di Brera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Stefano Covino</dc:creator>
  <cp:lastModifiedBy>Stefano Covino</cp:lastModifiedBy>
  <cp:revision>18</cp:revision>
  <dcterms:created xsi:type="dcterms:W3CDTF">2011-05-09T07:15:35Z</dcterms:created>
  <dcterms:modified xsi:type="dcterms:W3CDTF">2011-05-09T08:26:48Z</dcterms:modified>
</cp:coreProperties>
</file>