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71" r:id="rId3"/>
    <p:sldId id="272" r:id="rId4"/>
    <p:sldId id="275" r:id="rId5"/>
    <p:sldId id="276" r:id="rId6"/>
    <p:sldId id="277" r:id="rId7"/>
    <p:sldId id="257" r:id="rId8"/>
    <p:sldId id="262" r:id="rId9"/>
    <p:sldId id="259" r:id="rId10"/>
    <p:sldId id="263" r:id="rId11"/>
    <p:sldId id="258" r:id="rId12"/>
    <p:sldId id="274" r:id="rId13"/>
    <p:sldId id="264" r:id="rId14"/>
    <p:sldId id="278" r:id="rId15"/>
    <p:sldId id="266" r:id="rId16"/>
    <p:sldId id="267" r:id="rId17"/>
    <p:sldId id="269" r:id="rId18"/>
    <p:sldId id="283" r:id="rId19"/>
    <p:sldId id="284" r:id="rId20"/>
    <p:sldId id="260" r:id="rId21"/>
    <p:sldId id="273" r:id="rId22"/>
    <p:sldId id="279" r:id="rId23"/>
    <p:sldId id="280" r:id="rId24"/>
    <p:sldId id="281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61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1" Type="http://schemas.openxmlformats.org/officeDocument/2006/relationships/image" Target="../media/image13.wmf"/><Relationship Id="rId2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55F88-CB73-F948-A74F-7E3079C0D735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AE19A-5A31-9340-8D3B-D3683294384F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AE19A-5A31-9340-8D3B-D3683294384F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73275-C16A-DF46-B6B0-FBA367CAD392}" type="datetimeFigureOut">
              <a:rPr lang="it-IT" smtClean="0"/>
              <a:pPr/>
              <a:t>5/5/11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19D52-898C-4249-8908-C9E7FA0D7FDE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07" y="3006990"/>
            <a:ext cx="8673163" cy="1470025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Domande alla scienza:</a:t>
            </a:r>
            <a:br>
              <a:rPr lang="it-IT" sz="3600" dirty="0" smtClean="0"/>
            </a:br>
            <a:r>
              <a:rPr lang="it-IT" sz="3600" dirty="0" smtClean="0"/>
              <a:t>Come funzionano le centrali nucleari</a:t>
            </a:r>
            <a:br>
              <a:rPr lang="it-IT" sz="3600" dirty="0" smtClean="0"/>
            </a:br>
            <a:r>
              <a:rPr lang="it-IT" sz="3600" dirty="0" smtClean="0"/>
              <a:t>e cosa è successo a </a:t>
            </a:r>
            <a:r>
              <a:rPr lang="it-IT" sz="3600" dirty="0" err="1" smtClean="0"/>
              <a:t>Fukushima</a:t>
            </a:r>
            <a:r>
              <a:rPr lang="it-IT" sz="3600" dirty="0" smtClean="0"/>
              <a:t>?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7" y="219075"/>
            <a:ext cx="3612827" cy="2505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48" y="219075"/>
            <a:ext cx="3359653" cy="251974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486400"/>
            <a:ext cx="1066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99" y="5486400"/>
            <a:ext cx="1864253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9296" y="5079794"/>
            <a:ext cx="4701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Stefano Covino</a:t>
            </a:r>
          </a:p>
          <a:p>
            <a:r>
              <a:rPr lang="it-IT" i="1" dirty="0" smtClean="0"/>
              <a:t>INAF / Osservatorio Astronomico di Brera</a:t>
            </a:r>
          </a:p>
          <a:p>
            <a:endParaRPr lang="it-IT" dirty="0" smtClean="0"/>
          </a:p>
          <a:p>
            <a:endParaRPr lang="it-IT" dirty="0" smtClean="0"/>
          </a:p>
          <a:p>
            <a:pPr algn="ctr"/>
            <a:r>
              <a:rPr lang="it-IT" dirty="0" err="1" smtClean="0"/>
              <a:t>Vimercate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UTL 2011</a:t>
            </a:r>
            <a:endParaRPr lang="it-IT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2"/>
          <p:cNvSpPr txBox="1">
            <a:spLocks noChangeArrowheads="1"/>
          </p:cNvSpPr>
          <p:nvPr/>
        </p:nvSpPr>
        <p:spPr bwMode="auto">
          <a:xfrm>
            <a:off x="457588" y="3720063"/>
            <a:ext cx="8161852" cy="2462212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CCCC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990099"/>
                </a:solidFill>
                <a:latin typeface="Comic Sans MS" charset="0"/>
              </a:rPr>
              <a:t>Bombardando nuclei di uranio con neutroni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 si ottengono </a:t>
            </a:r>
          </a:p>
          <a:p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moltissime sostanze radioattive.</a:t>
            </a:r>
          </a:p>
          <a:p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Se i neutroni passano attraverso sostanze particolari </a:t>
            </a:r>
          </a:p>
          <a:p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(</a:t>
            </a:r>
            <a:r>
              <a:rPr lang="en-US" sz="2200" b="1">
                <a:solidFill>
                  <a:srgbClr val="990099"/>
                </a:solidFill>
                <a:latin typeface="Comic Sans MS" charset="0"/>
              </a:rPr>
              <a:t>moderatori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: es. acqua o paraffina) che diminuiscono </a:t>
            </a:r>
          </a:p>
          <a:p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la loro velocità, l’effetto radioattivo aumenta molto.</a:t>
            </a:r>
          </a:p>
          <a:p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Inoltre vengono emessi </a:t>
            </a:r>
            <a:r>
              <a:rPr lang="en-US" sz="2200" b="1">
                <a:solidFill>
                  <a:srgbClr val="990099"/>
                </a:solidFill>
                <a:latin typeface="Comic Sans MS" charset="0"/>
              </a:rPr>
              <a:t>altri neutroni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 che possono essere </a:t>
            </a:r>
          </a:p>
          <a:p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utilizzati a loro volta per continuare il processo </a:t>
            </a:r>
            <a:r>
              <a:rPr lang="en-US" sz="2200" b="1">
                <a:solidFill>
                  <a:srgbClr val="990099"/>
                </a:solidFill>
                <a:latin typeface="Comic Sans MS" charset="0"/>
              </a:rPr>
              <a:t>a catena</a:t>
            </a:r>
            <a:r>
              <a:rPr lang="en-US" sz="2200" b="1">
                <a:solidFill>
                  <a:schemeClr val="accent2"/>
                </a:solidFill>
                <a:latin typeface="Comic Sans MS" charset="0"/>
              </a:rPr>
              <a:t>.      </a:t>
            </a:r>
            <a:endParaRPr lang="it-IT" sz="22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1040475" y="2057400"/>
            <a:ext cx="4476750" cy="1311275"/>
          </a:xfrm>
          <a:prstGeom prst="rect">
            <a:avLst/>
          </a:prstGeom>
          <a:gradFill rotWithShape="0">
            <a:gsLst>
              <a:gs pos="0">
                <a:srgbClr val="99FF33"/>
              </a:gs>
              <a:gs pos="100000">
                <a:srgbClr val="FFFF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charset="0"/>
              </a:rPr>
              <a:t>Il </a:t>
            </a:r>
            <a:r>
              <a:rPr lang="en-US" sz="2000" b="1" dirty="0" err="1">
                <a:latin typeface="Comic Sans MS" charset="0"/>
              </a:rPr>
              <a:t>neutrone</a:t>
            </a:r>
            <a:r>
              <a:rPr lang="en-US" sz="2000" b="1" dirty="0">
                <a:latin typeface="Comic Sans MS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è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neutro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,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e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quindi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non </a:t>
            </a:r>
          </a:p>
          <a:p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è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soggetto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a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repulsione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elettrica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Ha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quindi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un’elevata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capacità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di </a:t>
            </a:r>
          </a:p>
          <a:p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penetrazione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nel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latin typeface="Comic Sans MS" charset="0"/>
                <a:ea typeface="Times New Roman" charset="0"/>
                <a:cs typeface="Times New Roman" charset="0"/>
              </a:rPr>
              <a:t>nucleo</a:t>
            </a:r>
            <a:r>
              <a:rPr lang="en-US" sz="2000" b="1" dirty="0">
                <a:latin typeface="Comic Sans MS" charset="0"/>
                <a:ea typeface="Times New Roman" charset="0"/>
                <a:cs typeface="Times New Roman" charset="0"/>
              </a:rPr>
              <a:t>.</a:t>
            </a:r>
            <a:endParaRPr lang="it-IT" sz="2000" b="1" dirty="0">
              <a:latin typeface="Comic Sans MS" charset="0"/>
            </a:endParaRP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ln/>
        </p:spPr>
        <p:txBody>
          <a:bodyPr/>
          <a:lstStyle/>
          <a:p>
            <a:r>
              <a:rPr lang="en-US"/>
              <a:t>I neutroni lenti e l’uranio</a:t>
            </a:r>
            <a:endParaRPr lang="it-IT"/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1040475" y="1270183"/>
            <a:ext cx="4413250" cy="457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omic Sans MS" charset="0"/>
              </a:rPr>
              <a:t>1932: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scoperta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 del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neutrone</a:t>
            </a:r>
            <a:endParaRPr lang="it-IT" b="1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9" name="Picture 1030" descr="Fer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448" y="1270183"/>
            <a:ext cx="1501004" cy="209849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centrale  nucleare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847980" y="1638218"/>
            <a:ext cx="7521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Nel reattore avviene la fissione con le pastiglie di uranio. Il calore prodotto genera vapore surriscaldato che muove una turbina collegata all’ alternatore producendo energia elettrica. 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Per controllare la fissione si usano barre di controllo. </a:t>
            </a:r>
            <a:endParaRPr lang="it-I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8299" y="3643091"/>
            <a:ext cx="4883296" cy="305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 descr="anim_fis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1331" y="3643091"/>
            <a:ext cx="3898448" cy="3053001"/>
          </a:xfrm>
          <a:noFill/>
          <a:ln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blocany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5369" y="274725"/>
            <a:ext cx="2896053" cy="2292709"/>
          </a:xfrm>
          <a:prstGeom prst="rect">
            <a:avLst/>
          </a:prstGeom>
          <a:noFill/>
          <a:ln/>
        </p:spPr>
      </p:pic>
      <p:pic>
        <p:nvPicPr>
          <p:cNvPr id="3" name="Picture 6" descr="moxfuelass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5369" y="3738504"/>
            <a:ext cx="2896053" cy="2841011"/>
          </a:xfrm>
          <a:prstGeom prst="rect">
            <a:avLst/>
          </a:prstGeom>
          <a:noFill/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927" y="274724"/>
            <a:ext cx="3419919" cy="2255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217" y="3738504"/>
            <a:ext cx="3496629" cy="2841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375" y="2260516"/>
            <a:ext cx="2075316" cy="1582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4238" y="2876723"/>
            <a:ext cx="356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Immagini di centrali!</a:t>
            </a:r>
            <a:endParaRPr lang="it-IT" sz="2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61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dirty="0" smtClean="0"/>
              <a:t>Schema di un reattore:</a:t>
            </a:r>
            <a:endParaRPr lang="it-IT" sz="4000" dirty="0"/>
          </a:p>
        </p:txBody>
      </p:sp>
      <p:pic>
        <p:nvPicPr>
          <p:cNvPr id="6" name="Picture 4" descr="figura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24240" y="1417638"/>
            <a:ext cx="4403647" cy="5012846"/>
          </a:xfr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457200" y="2301379"/>
            <a:ext cx="356053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Contenitore del reattore.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Schermo biologico.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Combustibile nucleare. 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Moderatore.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Mezzo refrigerante.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Riflettore di neutroni.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Barre di controllo.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AutoNum type="arabicPeriod"/>
            </a:pPr>
            <a:r>
              <a:rPr lang="it-IT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Barra di </a:t>
            </a:r>
            <a:r>
              <a:rPr lang="it-IT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sicurezza. </a:t>
            </a:r>
            <a:r>
              <a:rPr lang="it-IT" sz="13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charset="-128"/>
              </a:rPr>
              <a:t> </a:t>
            </a:r>
            <a:endParaRPr lang="it-IT" sz="1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ln/>
        </p:spPr>
        <p:txBody>
          <a:bodyPr/>
          <a:lstStyle/>
          <a:p>
            <a:r>
              <a:rPr lang="en-US"/>
              <a:t>Il reattore nucleare</a:t>
            </a:r>
            <a:endParaRPr lang="it-IT"/>
          </a:p>
        </p:txBody>
      </p:sp>
      <p:pic>
        <p:nvPicPr>
          <p:cNvPr id="8" name="Picture 1027" descr="C:\Paolo\Immagini\reatto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0"/>
            <a:ext cx="4038600" cy="2139950"/>
          </a:xfrm>
          <a:prstGeom prst="rect">
            <a:avLst/>
          </a:prstGeom>
          <a:noFill/>
        </p:spPr>
      </p:pic>
      <p:pic>
        <p:nvPicPr>
          <p:cNvPr id="9" name="Picture 1028" descr="C:\Paolo\Immagini\reattor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048000"/>
            <a:ext cx="4038600" cy="2092325"/>
          </a:xfrm>
          <a:prstGeom prst="rect">
            <a:avLst/>
          </a:prstGeom>
          <a:noFill/>
        </p:spPr>
      </p:pic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228600" y="1371600"/>
            <a:ext cx="5905500" cy="149225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CCFFCC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en-US" b="1">
                <a:solidFill>
                  <a:srgbClr val="669900"/>
                </a:solidFill>
                <a:latin typeface="Comic Sans MS" charset="0"/>
                <a:ea typeface="Courier New" charset="0"/>
                <a:cs typeface="Courier New" charset="0"/>
              </a:rPr>
              <a:t>C</a:t>
            </a:r>
            <a:r>
              <a:rPr lang="it-IT" b="1">
                <a:solidFill>
                  <a:srgbClr val="669900"/>
                </a:solidFill>
                <a:latin typeface="Comic Sans MS" charset="0"/>
                <a:ea typeface="Courier New" charset="0"/>
                <a:cs typeface="Courier New" charset="0"/>
              </a:rPr>
              <a:t>ubo di grafite</a:t>
            </a:r>
            <a:r>
              <a:rPr lang="it-IT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(moderatore </a:t>
            </a:r>
            <a:r>
              <a:rPr lang="it-IT" sz="2000" b="1">
                <a:latin typeface="Comic Sans MS" charset="0"/>
                <a:ea typeface="Courier New" charset="0"/>
                <a:cs typeface="Courier New" charset="0"/>
              </a:rPr>
              <a:t>dei neutroni</a:t>
            </a: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)</a:t>
            </a:r>
          </a:p>
          <a:p>
            <a:pPr>
              <a:buFontTx/>
              <a:buChar char="•"/>
            </a:pP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it-IT" b="1">
                <a:solidFill>
                  <a:srgbClr val="669900"/>
                </a:solidFill>
                <a:latin typeface="Comic Sans MS" charset="0"/>
                <a:ea typeface="Courier New" charset="0"/>
                <a:cs typeface="Courier New" charset="0"/>
              </a:rPr>
              <a:t>barre di uranio</a:t>
            </a:r>
            <a:r>
              <a:rPr lang="it-IT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endParaRPr lang="en-US" sz="2000" b="1">
              <a:latin typeface="Comic Sans MS" charset="0"/>
              <a:ea typeface="Courier New" charset="0"/>
              <a:cs typeface="Courier New" charset="0"/>
            </a:endParaRPr>
          </a:p>
          <a:p>
            <a:pPr>
              <a:buFontTx/>
              <a:buChar char="•"/>
            </a:pP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it-IT" b="1">
                <a:solidFill>
                  <a:srgbClr val="669900"/>
                </a:solidFill>
                <a:latin typeface="Comic Sans MS" charset="0"/>
                <a:ea typeface="Courier New" charset="0"/>
                <a:cs typeface="Courier New" charset="0"/>
              </a:rPr>
              <a:t>barre di controllo</a:t>
            </a:r>
            <a:r>
              <a:rPr lang="it-IT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di </a:t>
            </a:r>
            <a:r>
              <a:rPr lang="it-IT" sz="2000" b="1">
                <a:latin typeface="Comic Sans MS" charset="0"/>
                <a:ea typeface="Courier New" charset="0"/>
                <a:cs typeface="Courier New" charset="0"/>
              </a:rPr>
              <a:t>boro e</a:t>
            </a: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it-IT" sz="2000" b="1">
                <a:latin typeface="Comic Sans MS" charset="0"/>
                <a:ea typeface="Courier New" charset="0"/>
                <a:cs typeface="Courier New" charset="0"/>
              </a:rPr>
              <a:t>cadmio</a:t>
            </a:r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 </a:t>
            </a:r>
          </a:p>
          <a:p>
            <a:r>
              <a:rPr lang="en-US" sz="2000" b="1">
                <a:latin typeface="Comic Sans MS" charset="0"/>
                <a:ea typeface="Courier New" charset="0"/>
                <a:cs typeface="Courier New" charset="0"/>
              </a:rPr>
              <a:t>  (assorbitori dei neutroni in eccesso)</a:t>
            </a:r>
          </a:p>
        </p:txBody>
      </p:sp>
      <p:sp>
        <p:nvSpPr>
          <p:cNvPr id="11" name="Text Box 1030"/>
          <p:cNvSpPr txBox="1">
            <a:spLocks noChangeArrowheads="1"/>
          </p:cNvSpPr>
          <p:nvPr/>
        </p:nvSpPr>
        <p:spPr bwMode="auto">
          <a:xfrm>
            <a:off x="1143000" y="5410200"/>
            <a:ext cx="6804025" cy="70167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>
                <a:solidFill>
                  <a:schemeClr val="accent2"/>
                </a:solidFill>
                <a:latin typeface="Comic Sans MS" charset="0"/>
                <a:ea typeface="Courier New" charset="0"/>
                <a:cs typeface="Courier New" charset="0"/>
              </a:rPr>
              <a:t>Sollevando o abbassando le barre di controllo, </a:t>
            </a:r>
            <a:endParaRPr lang="en-US" sz="2000" b="1">
              <a:solidFill>
                <a:schemeClr val="accent2"/>
              </a:solidFill>
              <a:latin typeface="Comic Sans MS" charset="0"/>
              <a:ea typeface="Courier New" charset="0"/>
              <a:cs typeface="Courier New" charset="0"/>
            </a:endParaRPr>
          </a:p>
          <a:p>
            <a:pPr algn="ctr"/>
            <a:r>
              <a:rPr lang="it-IT" sz="2000" b="1">
                <a:solidFill>
                  <a:schemeClr val="accent2"/>
                </a:solidFill>
                <a:latin typeface="Comic Sans MS" charset="0"/>
                <a:ea typeface="Courier New" charset="0"/>
                <a:cs typeface="Courier New" charset="0"/>
              </a:rPr>
              <a:t>è</a:t>
            </a:r>
            <a:r>
              <a:rPr lang="en-US" sz="2000" b="1">
                <a:solidFill>
                  <a:schemeClr val="accent2"/>
                </a:solidFill>
                <a:latin typeface="Comic Sans MS" charset="0"/>
                <a:ea typeface="Courier New" charset="0"/>
                <a:cs typeface="Courier New" charset="0"/>
              </a:rPr>
              <a:t> </a:t>
            </a:r>
            <a:r>
              <a:rPr lang="it-IT" sz="2000" b="1">
                <a:solidFill>
                  <a:schemeClr val="accent2"/>
                </a:solidFill>
                <a:latin typeface="Comic Sans MS" charset="0"/>
                <a:ea typeface="Courier New" charset="0"/>
                <a:cs typeface="Courier New" charset="0"/>
              </a:rPr>
              <a:t>possibile innescare o bloccare la reazione a catena.</a:t>
            </a:r>
            <a:endParaRPr lang="it-IT">
              <a:solidFill>
                <a:schemeClr val="accent2"/>
              </a:solidFill>
            </a:endParaRPr>
          </a:p>
        </p:txBody>
      </p:sp>
      <p:sp>
        <p:nvSpPr>
          <p:cNvPr id="12" name="Text Box 1032"/>
          <p:cNvSpPr txBox="1">
            <a:spLocks noChangeArrowheads="1"/>
          </p:cNvSpPr>
          <p:nvPr/>
        </p:nvSpPr>
        <p:spPr bwMode="auto">
          <a:xfrm>
            <a:off x="6477000" y="1371600"/>
            <a:ext cx="2170113" cy="82232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99"/>
                </a:solidFill>
                <a:latin typeface="Comic Sans MS" charset="0"/>
              </a:rPr>
              <a:t>Pila di Fermi,</a:t>
            </a:r>
          </a:p>
          <a:p>
            <a:r>
              <a:rPr lang="en-US" b="1">
                <a:solidFill>
                  <a:srgbClr val="FFFF99"/>
                </a:solidFill>
                <a:latin typeface="Comic Sans MS" charset="0"/>
              </a:rPr>
              <a:t>Chicago 1942</a:t>
            </a:r>
            <a:endParaRPr lang="it-IT" b="1">
              <a:solidFill>
                <a:srgbClr val="FFFF99"/>
              </a:solidFill>
              <a:latin typeface="Comic Sans MS" charset="0"/>
            </a:endParaRPr>
          </a:p>
        </p:txBody>
      </p:sp>
      <p:sp>
        <p:nvSpPr>
          <p:cNvPr id="13" name="Rectangle 1033"/>
          <p:cNvSpPr>
            <a:spLocks noChangeArrowheads="1"/>
          </p:cNvSpPr>
          <p:nvPr/>
        </p:nvSpPr>
        <p:spPr bwMode="auto">
          <a:xfrm>
            <a:off x="228600" y="3048000"/>
            <a:ext cx="4038600" cy="2133600"/>
          </a:xfrm>
          <a:prstGeom prst="rect">
            <a:avLst/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Rectangle 1034"/>
          <p:cNvSpPr>
            <a:spLocks noChangeArrowheads="1"/>
          </p:cNvSpPr>
          <p:nvPr/>
        </p:nvSpPr>
        <p:spPr bwMode="auto">
          <a:xfrm>
            <a:off x="4800600" y="3048000"/>
            <a:ext cx="4038600" cy="2133600"/>
          </a:xfrm>
          <a:prstGeom prst="rect">
            <a:avLst/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Conversione in calore:</a:t>
            </a:r>
            <a:endParaRPr lang="it-IT" dirty="0"/>
          </a:p>
        </p:txBody>
      </p:sp>
      <p:pic>
        <p:nvPicPr>
          <p:cNvPr id="4" name="Picture 10" descr="reactorcutou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1557338"/>
            <a:ext cx="4906962" cy="4679950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119405" y="2026995"/>
            <a:ext cx="35953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Il nocciolo è attraversato da fluido refrigerante che preleva il calore prodotto dal nocciolo e lo cede ad un insieme di condutture che contengono acqua che viene trasformata in vapore e va ad alimentare una turbina.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La maggior parte dei reattori utilizza acqua anche come “moderatore” e la tecnologia costruttiva permette (dovrebbe) che in caso di incidente il reattore di spenga autonomamente.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1352"/>
          </a:xfrm>
        </p:spPr>
        <p:txBody>
          <a:bodyPr/>
          <a:lstStyle/>
          <a:p>
            <a:r>
              <a:rPr lang="it-IT" dirty="0" smtClean="0"/>
              <a:t>Centrali ad “acqua in pressione”</a:t>
            </a:r>
            <a:endParaRPr lang="it-IT" dirty="0"/>
          </a:p>
        </p:txBody>
      </p:sp>
      <p:pic>
        <p:nvPicPr>
          <p:cNvPr id="5" name="Picture 10" descr="water_reacto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2323" y="1417638"/>
            <a:ext cx="7315200" cy="4910138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Reattori autofertilizzanti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6450"/>
            <a:ext cx="8314558" cy="465142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Generazioni di reattori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8" y="1417638"/>
            <a:ext cx="8883534" cy="498167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963" y="274638"/>
            <a:ext cx="6100524" cy="71321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sistema EPR/Ap1000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54798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en-US" sz="2000" dirty="0" smtClean="0"/>
              <a:t>È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tipo</a:t>
            </a:r>
            <a:r>
              <a:rPr lang="en-US" sz="2000" dirty="0" smtClean="0"/>
              <a:t> di </a:t>
            </a:r>
            <a:r>
              <a:rPr lang="en-US" sz="2000" dirty="0" err="1" smtClean="0"/>
              <a:t>reattore</a:t>
            </a:r>
            <a:r>
              <a:rPr lang="en-US" sz="2000" dirty="0" smtClean="0"/>
              <a:t> </a:t>
            </a:r>
            <a:r>
              <a:rPr lang="en-US" sz="2000" dirty="0" err="1" smtClean="0"/>
              <a:t>scelto</a:t>
            </a:r>
            <a:r>
              <a:rPr lang="en-US" sz="2000" dirty="0" smtClean="0"/>
              <a:t> per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ritorno</a:t>
            </a:r>
            <a:r>
              <a:rPr lang="en-US" sz="2000" dirty="0" smtClean="0"/>
              <a:t> del </a:t>
            </a:r>
            <a:r>
              <a:rPr lang="en-US" sz="2000" dirty="0" err="1" smtClean="0"/>
              <a:t>nucleare</a:t>
            </a:r>
            <a:r>
              <a:rPr lang="en-US" sz="2000" dirty="0" smtClean="0"/>
              <a:t> in Italia</a:t>
            </a:r>
          </a:p>
          <a:p>
            <a:pPr algn="just">
              <a:buFont typeface="Arial"/>
              <a:buChar char="•"/>
            </a:pPr>
            <a:r>
              <a:rPr lang="en-US" sz="2000" dirty="0" err="1" smtClean="0"/>
              <a:t>Sistema</a:t>
            </a:r>
            <a:r>
              <a:rPr lang="en-US" sz="2000" dirty="0" smtClean="0"/>
              <a:t> di </a:t>
            </a:r>
            <a:r>
              <a:rPr lang="en-US" sz="2000" dirty="0" err="1" smtClean="0"/>
              <a:t>raﬀreddamento</a:t>
            </a:r>
            <a:r>
              <a:rPr lang="en-US" sz="2000" dirty="0" smtClean="0"/>
              <a:t> di </a:t>
            </a:r>
            <a:r>
              <a:rPr lang="en-US" sz="2000" dirty="0" err="1" smtClean="0"/>
              <a:t>emergenza</a:t>
            </a:r>
            <a:r>
              <a:rPr lang="en-US" sz="2000" dirty="0" smtClean="0"/>
              <a:t> </a:t>
            </a:r>
            <a:r>
              <a:rPr lang="en-US" sz="2000" dirty="0" err="1" smtClean="0"/>
              <a:t>estremamente</a:t>
            </a:r>
            <a:r>
              <a:rPr lang="en-US" sz="2000" dirty="0" smtClean="0"/>
              <a:t> </a:t>
            </a:r>
            <a:r>
              <a:rPr lang="en-US" sz="2000" dirty="0" err="1" smtClean="0"/>
              <a:t>ridondante</a:t>
            </a:r>
            <a:r>
              <a:rPr lang="en-US" sz="2000" dirty="0" smtClean="0"/>
              <a:t> (4 loop </a:t>
            </a:r>
            <a:r>
              <a:rPr lang="en-US" sz="2000" dirty="0" err="1" smtClean="0"/>
              <a:t>indipendenti</a:t>
            </a:r>
            <a:r>
              <a:rPr lang="en-US" sz="2000" dirty="0" smtClean="0"/>
              <a:t>).</a:t>
            </a:r>
          </a:p>
          <a:p>
            <a:pPr algn="just">
              <a:buFont typeface="Arial"/>
              <a:buChar char="•"/>
            </a:pPr>
            <a:r>
              <a:rPr lang="en-US" sz="2000" dirty="0" err="1" smtClean="0"/>
              <a:t>Separazione</a:t>
            </a:r>
            <a:r>
              <a:rPr lang="en-US" sz="2000" dirty="0" smtClean="0"/>
              <a:t> </a:t>
            </a:r>
            <a:r>
              <a:rPr lang="en-US" sz="2000" dirty="0" err="1" smtClean="0"/>
              <a:t>ﬁsica</a:t>
            </a:r>
            <a:r>
              <a:rPr lang="en-US" sz="2000" dirty="0" smtClean="0"/>
              <a:t>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diversi</a:t>
            </a:r>
            <a:r>
              <a:rPr lang="en-US" sz="2000" dirty="0" smtClean="0"/>
              <a:t> </a:t>
            </a:r>
            <a:r>
              <a:rPr lang="en-US" sz="2000" dirty="0" err="1" smtClean="0"/>
              <a:t>sistemi</a:t>
            </a:r>
            <a:r>
              <a:rPr lang="en-US" sz="2000" dirty="0" smtClean="0"/>
              <a:t> di </a:t>
            </a:r>
            <a:r>
              <a:rPr lang="en-US" sz="2000" dirty="0" err="1" smtClean="0"/>
              <a:t>emergenza</a:t>
            </a:r>
            <a:r>
              <a:rPr lang="en-US" sz="2000" dirty="0" smtClean="0"/>
              <a:t> </a:t>
            </a:r>
          </a:p>
          <a:p>
            <a:pPr algn="just">
              <a:buFont typeface="Arial"/>
              <a:buChar char="•"/>
            </a:pPr>
            <a:r>
              <a:rPr lang="en-US" sz="2000" dirty="0" err="1" smtClean="0"/>
              <a:t>Miglioramento</a:t>
            </a:r>
            <a:r>
              <a:rPr lang="en-US" sz="2000" dirty="0" smtClean="0"/>
              <a:t> del </a:t>
            </a:r>
            <a:r>
              <a:rPr lang="en-US" sz="2000" dirty="0" err="1" smtClean="0"/>
              <a:t>contenimento</a:t>
            </a:r>
            <a:r>
              <a:rPr lang="en-US" sz="2000" dirty="0" smtClean="0"/>
              <a:t> (</a:t>
            </a:r>
            <a:r>
              <a:rPr lang="en-US" sz="2000" dirty="0" err="1" smtClean="0"/>
              <a:t>previsto</a:t>
            </a:r>
            <a:r>
              <a:rPr lang="en-US" sz="2000" dirty="0" smtClean="0"/>
              <a:t> per </a:t>
            </a:r>
            <a:r>
              <a:rPr lang="en-US" sz="2000" dirty="0" err="1" smtClean="0"/>
              <a:t>resistere</a:t>
            </a:r>
            <a:r>
              <a:rPr lang="en-US" sz="2000" dirty="0" smtClean="0"/>
              <a:t> ad </a:t>
            </a:r>
            <a:r>
              <a:rPr lang="en-US" sz="2000" dirty="0" err="1" smtClean="0"/>
              <a:t>attacchi</a:t>
            </a:r>
            <a:r>
              <a:rPr lang="en-US" sz="2000" dirty="0" smtClean="0"/>
              <a:t> </a:t>
            </a:r>
            <a:r>
              <a:rPr lang="en-US" sz="2000" dirty="0" err="1" smtClean="0"/>
              <a:t>terroristici</a:t>
            </a:r>
            <a:r>
              <a:rPr lang="en-US" sz="2000" dirty="0" smtClean="0"/>
              <a:t> </a:t>
            </a:r>
            <a:r>
              <a:rPr lang="en-US" sz="2000" dirty="0" err="1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impatto</a:t>
            </a:r>
            <a:r>
              <a:rPr lang="en-US" sz="2000" dirty="0" smtClean="0"/>
              <a:t> con un </a:t>
            </a:r>
            <a:r>
              <a:rPr lang="en-US" sz="2000" dirty="0" err="1" smtClean="0"/>
              <a:t>aereo</a:t>
            </a:r>
            <a:r>
              <a:rPr lang="en-US" sz="2000" dirty="0" smtClean="0"/>
              <a:t> di </a:t>
            </a:r>
            <a:r>
              <a:rPr lang="en-US" sz="2000" dirty="0" err="1" smtClean="0"/>
              <a:t>linea</a:t>
            </a:r>
            <a:r>
              <a:rPr lang="en-US" sz="2000" dirty="0" smtClean="0"/>
              <a:t>).</a:t>
            </a:r>
          </a:p>
          <a:p>
            <a:pPr algn="just">
              <a:buFont typeface="Arial"/>
              <a:buChar char="•"/>
            </a:pPr>
            <a:r>
              <a:rPr lang="en-US" sz="2000" dirty="0" smtClean="0"/>
              <a:t>core catcher, </a:t>
            </a:r>
            <a:r>
              <a:rPr lang="en-US" sz="2000" dirty="0" err="1" smtClean="0"/>
              <a:t>ovvero</a:t>
            </a:r>
            <a:r>
              <a:rPr lang="en-US" sz="2000" dirty="0" smtClean="0"/>
              <a:t> </a:t>
            </a:r>
            <a:r>
              <a:rPr lang="en-US" sz="2000" dirty="0" err="1" smtClean="0"/>
              <a:t>contenimento</a:t>
            </a:r>
            <a:r>
              <a:rPr lang="en-US" sz="2000" dirty="0" smtClean="0"/>
              <a:t> del </a:t>
            </a:r>
            <a:r>
              <a:rPr lang="en-US" sz="2000" dirty="0" err="1" smtClean="0"/>
              <a:t>nucleo</a:t>
            </a:r>
            <a:r>
              <a:rPr lang="en-US" sz="2000" dirty="0" smtClean="0"/>
              <a:t> </a:t>
            </a:r>
            <a:r>
              <a:rPr lang="en-US" sz="2000" dirty="0" err="1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raﬀreddamento</a:t>
            </a:r>
            <a:r>
              <a:rPr lang="en-US" sz="2000" dirty="0" smtClean="0"/>
              <a:t> </a:t>
            </a:r>
            <a:r>
              <a:rPr lang="en-US" sz="2000" dirty="0" err="1" smtClean="0"/>
              <a:t>anche</a:t>
            </a:r>
            <a:r>
              <a:rPr lang="en-US" sz="2000" dirty="0" smtClean="0"/>
              <a:t> in </a:t>
            </a:r>
            <a:r>
              <a:rPr lang="en-US" sz="2000" dirty="0" err="1" smtClean="0"/>
              <a:t>caso</a:t>
            </a:r>
            <a:r>
              <a:rPr lang="en-US" sz="2000" dirty="0" smtClean="0"/>
              <a:t> di </a:t>
            </a:r>
            <a:r>
              <a:rPr lang="en-US" sz="2000" dirty="0" err="1" smtClean="0"/>
              <a:t>fusione</a:t>
            </a:r>
            <a:r>
              <a:rPr lang="en-US" sz="2000" dirty="0" smtClean="0"/>
              <a:t> del </a:t>
            </a:r>
            <a:r>
              <a:rPr lang="en-US" sz="2000" dirty="0" err="1" smtClean="0"/>
              <a:t>nocciolo</a:t>
            </a:r>
            <a:r>
              <a:rPr lang="en-US" sz="2000" dirty="0" smtClean="0"/>
              <a:t>.</a:t>
            </a:r>
          </a:p>
          <a:p>
            <a:pPr algn="just">
              <a:buFont typeface="Arial"/>
              <a:buChar char="•"/>
            </a:pPr>
            <a:r>
              <a:rPr lang="en-US" sz="2000" dirty="0" err="1" smtClean="0"/>
              <a:t>Sistemi</a:t>
            </a:r>
            <a:r>
              <a:rPr lang="en-US" sz="2000" dirty="0" smtClean="0"/>
              <a:t> di </a:t>
            </a:r>
            <a:r>
              <a:rPr lang="en-US" sz="2000" dirty="0" err="1" smtClean="0"/>
              <a:t>raﬀreddamento</a:t>
            </a:r>
            <a:r>
              <a:rPr lang="en-US" sz="2000" dirty="0" smtClean="0"/>
              <a:t> di </a:t>
            </a:r>
            <a:r>
              <a:rPr lang="en-US" sz="2000" dirty="0" err="1" smtClean="0"/>
              <a:t>emergenza</a:t>
            </a:r>
            <a:r>
              <a:rPr lang="en-US" sz="2000" dirty="0" smtClean="0"/>
              <a:t> </a:t>
            </a:r>
            <a:r>
              <a:rPr lang="en-US" sz="2000" dirty="0" err="1" smtClean="0"/>
              <a:t>passivi</a:t>
            </a:r>
            <a:r>
              <a:rPr lang="en-US" sz="2000" dirty="0" smtClean="0"/>
              <a:t>, per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quali</a:t>
            </a:r>
            <a:r>
              <a:rPr lang="en-US" sz="2000" dirty="0" smtClean="0"/>
              <a:t> </a:t>
            </a:r>
            <a:r>
              <a:rPr lang="en-US" sz="2000" dirty="0" err="1" smtClean="0"/>
              <a:t>cioé</a:t>
            </a:r>
            <a:r>
              <a:rPr lang="en-US" sz="2000" dirty="0" smtClean="0"/>
              <a:t> non </a:t>
            </a:r>
            <a:r>
              <a:rPr lang="en-US" sz="2000" dirty="0" err="1" smtClean="0"/>
              <a:t>necessaria</a:t>
            </a:r>
            <a:r>
              <a:rPr lang="en-US" sz="2000" dirty="0" smtClean="0"/>
              <a:t> </a:t>
            </a:r>
            <a:r>
              <a:rPr lang="en-US" sz="2000" dirty="0" err="1" smtClean="0"/>
              <a:t>alimentazione</a:t>
            </a:r>
            <a:r>
              <a:rPr lang="en-US" sz="2000" dirty="0" smtClean="0"/>
              <a:t> </a:t>
            </a:r>
            <a:r>
              <a:rPr lang="en-US" sz="2000" dirty="0" err="1" smtClean="0"/>
              <a:t>elettrica</a:t>
            </a:r>
            <a:r>
              <a:rPr lang="en-US" sz="2000" dirty="0" smtClean="0"/>
              <a:t> </a:t>
            </a:r>
            <a:r>
              <a:rPr lang="en-US" sz="2000" dirty="0" err="1" smtClean="0"/>
              <a:t>esterna</a:t>
            </a:r>
            <a:r>
              <a:rPr lang="en-US" sz="2000" dirty="0" smtClean="0"/>
              <a:t>.</a:t>
            </a:r>
            <a:endParaRPr lang="it-IT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5" y="4424897"/>
            <a:ext cx="3338577" cy="2346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484" y="4424897"/>
            <a:ext cx="3579381" cy="233741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64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Quanto è importante il nucleare?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68188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sz="2400" dirty="0" smtClean="0"/>
              <a:t>Il nucleare fornisce circa il 20% della corrente elettrica al mondo</a:t>
            </a:r>
          </a:p>
          <a:p>
            <a:pPr algn="just">
              <a:buFont typeface="Arial"/>
              <a:buChar char="•"/>
            </a:pPr>
            <a:r>
              <a:rPr lang="it-IT" sz="2400" dirty="0" smtClean="0"/>
              <a:t>Negli USA ci sono più di un centinaio di impianti, sebbene non ne stato costruito nessuno dagli anni ‘70.</a:t>
            </a:r>
          </a:p>
          <a:p>
            <a:pPr algn="just">
              <a:buFont typeface="Arial"/>
              <a:buChar char="•"/>
            </a:pPr>
            <a:r>
              <a:rPr lang="it-IT" sz="2400" dirty="0" smtClean="0"/>
              <a:t>Nel mondo ci sono qualche altro centinaio di centrali, con un ruolo particolare della Francia, con circa l’80% della corrente elettrica prodotta proveniente dal nucleare.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86" y="4287946"/>
            <a:ext cx="2228782" cy="2258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37" y="4287946"/>
            <a:ext cx="3082274" cy="2258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763" y="4287946"/>
            <a:ext cx="2734878" cy="225876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030" y="274638"/>
            <a:ext cx="4298589" cy="71321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scorie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987856"/>
            <a:ext cx="84486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Però la fissione nucleare genera scorie tossiche. Dai nuovi reattori autofertilizzanti si produce plutonio, un elemento non esistente in natura. 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Il processo di stoccaggio e smaltimento delle scorie nucleari, prodotte ad esempio dalle centrali di produzione di energia elettrica, costituisce uno dei grandi problemi legati alla produzione di energia nucleare. 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Le centrali nucleari sono il primo sito dove le scorie radioattive vengono immagazzinate e conservate per circa un anno, nelle vasche del reattore (dotate di misure di sicurezza che impediscono l'innescarsi di una reazione a catena); la misura serve a ridurre l'attività radioattiva prima di manipolare e trasportare le scorie.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3136" y="4225391"/>
            <a:ext cx="3772693" cy="244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4601497"/>
            <a:ext cx="43932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I depositi finali di stoccaggio devono essere geologicamente stabili. Il pericolo principale è che fenomeni di corrosione o instabilità geologiche portino i prodotti di scarto a contatto con falde acquifere.</a:t>
            </a:r>
          </a:p>
          <a:p>
            <a:pPr>
              <a:buFont typeface="Arial"/>
              <a:buChar char="•"/>
            </a:pP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24" y="130264"/>
            <a:ext cx="1030193" cy="79245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490" y="274638"/>
            <a:ext cx="5953748" cy="57903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Dove si trova l’Uranio?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1438" y="999418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dirty="0" smtClean="0"/>
              <a:t>Come per molto elementi, l’uranio è estratto in miniere</a:t>
            </a:r>
          </a:p>
          <a:p>
            <a:pPr algn="just">
              <a:buFont typeface="Arial"/>
              <a:buChar char="•"/>
            </a:pPr>
            <a:r>
              <a:rPr lang="it-IT" dirty="0" smtClean="0"/>
              <a:t>Le miniere più importanti sono in Canada ed in Australia. Il caso australiano è interessante, in quanto il paese non ha in corso alcun programma nucleare, e quindi tutto l’uranio estratto è per l’esportazione.</a:t>
            </a:r>
          </a:p>
          <a:p>
            <a:pPr algn="just">
              <a:buFont typeface="Arial"/>
              <a:buChar char="•"/>
            </a:pPr>
            <a:r>
              <a:rPr lang="it-IT" dirty="0" smtClean="0"/>
              <a:t>Si tratta tutt’ora di un’attività estrattiva con un forte impatto ambientale.</a:t>
            </a:r>
            <a:endParaRPr lang="it-IT" dirty="0"/>
          </a:p>
        </p:txBody>
      </p:sp>
      <p:pic>
        <p:nvPicPr>
          <p:cNvPr id="5" name="Picture 4" descr="olym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526" y="2476746"/>
            <a:ext cx="3114509" cy="201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36" y="2741993"/>
            <a:ext cx="5511800" cy="394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724" y="4534403"/>
            <a:ext cx="3086311" cy="228221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0477" y="166137"/>
            <a:ext cx="5641489" cy="838200"/>
          </a:xfrm>
          <a:ln/>
        </p:spPr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nucleare</a:t>
            </a:r>
            <a:r>
              <a:rPr lang="en-US" dirty="0"/>
              <a:t> in Italia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066800"/>
            <a:ext cx="7675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disastro</a:t>
            </a:r>
            <a:r>
              <a:rPr lang="en-US" dirty="0" smtClean="0"/>
              <a:t> di Chernobyl, in Italia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diffonde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l’opinione</a:t>
            </a:r>
            <a:r>
              <a:rPr lang="en-US" dirty="0" smtClean="0"/>
              <a:t> </a:t>
            </a:r>
            <a:r>
              <a:rPr lang="en-US" dirty="0" err="1" smtClean="0"/>
              <a:t>pubblica</a:t>
            </a:r>
            <a:r>
              <a:rPr lang="en-US" dirty="0" smtClean="0"/>
              <a:t> un </a:t>
            </a:r>
            <a:r>
              <a:rPr lang="en-US" dirty="0" err="1" smtClean="0"/>
              <a:t>sentimento</a:t>
            </a:r>
            <a:r>
              <a:rPr lang="en-US" dirty="0" smtClean="0"/>
              <a:t> di </a:t>
            </a:r>
            <a:r>
              <a:rPr lang="en-US" dirty="0" err="1" smtClean="0"/>
              <a:t>ostilità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di </a:t>
            </a:r>
            <a:r>
              <a:rPr lang="en-US" dirty="0" err="1" smtClean="0"/>
              <a:t>rifiuto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confronti</a:t>
            </a:r>
            <a:r>
              <a:rPr lang="en-US" dirty="0" smtClean="0"/>
              <a:t> </a:t>
            </a:r>
            <a:r>
              <a:rPr lang="en-US" dirty="0" err="1" smtClean="0"/>
              <a:t>dell’energia</a:t>
            </a:r>
            <a:r>
              <a:rPr lang="en-US" dirty="0" smtClean="0"/>
              <a:t> </a:t>
            </a:r>
            <a:r>
              <a:rPr lang="en-US" dirty="0" err="1" smtClean="0"/>
              <a:t>nucleare</a:t>
            </a:r>
            <a:r>
              <a:rPr lang="en-US" dirty="0" smtClean="0"/>
              <a:t>: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risultati</a:t>
            </a:r>
            <a:r>
              <a:rPr lang="en-US" dirty="0" smtClean="0"/>
              <a:t> di </a:t>
            </a:r>
            <a:r>
              <a:rPr lang="en-US" dirty="0" err="1" smtClean="0"/>
              <a:t>tre</a:t>
            </a:r>
            <a:r>
              <a:rPr lang="en-US" dirty="0" smtClean="0"/>
              <a:t>  referendum </a:t>
            </a:r>
            <a:r>
              <a:rPr lang="en-US" dirty="0" err="1" smtClean="0"/>
              <a:t>popolari</a:t>
            </a:r>
            <a:r>
              <a:rPr lang="en-US" dirty="0" smtClean="0"/>
              <a:t> (1987), </a:t>
            </a:r>
            <a:r>
              <a:rPr lang="en-US" dirty="0" err="1" smtClean="0"/>
              <a:t>pur</a:t>
            </a:r>
            <a:r>
              <a:rPr lang="en-US" dirty="0" smtClean="0"/>
              <a:t> </a:t>
            </a:r>
            <a:r>
              <a:rPr lang="en-US" dirty="0" err="1" smtClean="0"/>
              <a:t>riferendosi</a:t>
            </a:r>
            <a:r>
              <a:rPr lang="en-US" dirty="0" smtClean="0"/>
              <a:t> ad </a:t>
            </a:r>
            <a:r>
              <a:rPr lang="en-US" dirty="0" err="1" smtClean="0"/>
              <a:t>aspetti</a:t>
            </a:r>
            <a:r>
              <a:rPr lang="en-US" dirty="0" smtClean="0"/>
              <a:t> </a:t>
            </a:r>
            <a:r>
              <a:rPr lang="en-US" dirty="0" err="1" smtClean="0"/>
              <a:t>puramente</a:t>
            </a:r>
            <a:r>
              <a:rPr lang="en-US" dirty="0" smtClean="0"/>
              <a:t> </a:t>
            </a:r>
            <a:r>
              <a:rPr lang="en-US" dirty="0" err="1" smtClean="0"/>
              <a:t>tecnici</a:t>
            </a:r>
            <a:r>
              <a:rPr lang="en-US" dirty="0" smtClean="0"/>
              <a:t> del </a:t>
            </a:r>
            <a:r>
              <a:rPr lang="en-US" dirty="0" err="1" smtClean="0"/>
              <a:t>nucleare</a:t>
            </a:r>
            <a:r>
              <a:rPr lang="en-US" dirty="0" smtClean="0"/>
              <a:t>,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interpretati</a:t>
            </a:r>
            <a:r>
              <a:rPr lang="en-US" dirty="0" smtClean="0"/>
              <a:t> </a:t>
            </a:r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maggioranza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forze</a:t>
            </a:r>
            <a:r>
              <a:rPr lang="en-US" dirty="0" smtClean="0"/>
              <a:t> </a:t>
            </a:r>
            <a:r>
              <a:rPr lang="en-US" dirty="0" err="1" smtClean="0"/>
              <a:t>politiche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</a:t>
            </a:r>
            <a:r>
              <a:rPr lang="en-US" dirty="0" err="1" smtClean="0"/>
              <a:t>cittadini</a:t>
            </a:r>
            <a:r>
              <a:rPr lang="en-US" dirty="0" smtClean="0"/>
              <a:t> come un </a:t>
            </a:r>
            <a:r>
              <a:rPr lang="en-US" dirty="0" err="1" smtClean="0"/>
              <a:t>netto</a:t>
            </a:r>
            <a:r>
              <a:rPr lang="en-US" dirty="0" smtClean="0"/>
              <a:t> </a:t>
            </a:r>
            <a:r>
              <a:rPr lang="en-US" dirty="0" err="1" smtClean="0"/>
              <a:t>rifiuto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politica</a:t>
            </a:r>
            <a:r>
              <a:rPr lang="en-US" dirty="0" smtClean="0"/>
              <a:t> </a:t>
            </a:r>
            <a:r>
              <a:rPr lang="en-US" dirty="0" err="1" smtClean="0"/>
              <a:t>energetica</a:t>
            </a:r>
            <a:r>
              <a:rPr lang="en-US" dirty="0" smtClean="0"/>
              <a:t> </a:t>
            </a:r>
            <a:r>
              <a:rPr lang="en-US" dirty="0" err="1" smtClean="0"/>
              <a:t>nucleare</a:t>
            </a:r>
            <a:r>
              <a:rPr lang="en-US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309" y="3497970"/>
            <a:ext cx="28103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 Italia non </a:t>
            </a:r>
            <a:r>
              <a:rPr lang="en-US" dirty="0" err="1" smtClean="0"/>
              <a:t>esistono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centrali</a:t>
            </a:r>
            <a:r>
              <a:rPr lang="en-US" dirty="0" smtClean="0"/>
              <a:t> </a:t>
            </a:r>
            <a:r>
              <a:rPr lang="en-US" dirty="0" err="1" smtClean="0"/>
              <a:t>nucleari</a:t>
            </a:r>
            <a:r>
              <a:rPr lang="en-US" dirty="0" smtClean="0"/>
              <a:t>: le 4 </a:t>
            </a:r>
            <a:r>
              <a:rPr lang="en-US" dirty="0" err="1" smtClean="0"/>
              <a:t>esistenti</a:t>
            </a:r>
            <a:r>
              <a:rPr lang="en-US" dirty="0" smtClean="0"/>
              <a:t>, a </a:t>
            </a:r>
            <a:r>
              <a:rPr lang="en-US" dirty="0" err="1" smtClean="0"/>
              <a:t>Caorso</a:t>
            </a:r>
            <a:r>
              <a:rPr lang="en-US" dirty="0" smtClean="0"/>
              <a:t> (PC), </a:t>
            </a:r>
            <a:r>
              <a:rPr lang="en-US" dirty="0" err="1" smtClean="0"/>
              <a:t>Trino</a:t>
            </a:r>
            <a:r>
              <a:rPr lang="en-US" dirty="0" smtClean="0"/>
              <a:t> (VC), Latina, </a:t>
            </a:r>
            <a:r>
              <a:rPr lang="en-US" dirty="0" err="1" smtClean="0"/>
              <a:t>Garigliano</a:t>
            </a:r>
            <a:r>
              <a:rPr lang="en-US" dirty="0" smtClean="0"/>
              <a:t> (FR), </a:t>
            </a:r>
            <a:r>
              <a:rPr lang="en-US" dirty="0" err="1" smtClean="0"/>
              <a:t>sono</a:t>
            </a:r>
            <a:r>
              <a:rPr lang="en-US" dirty="0" smtClean="0"/>
              <a:t> state </a:t>
            </a:r>
            <a:r>
              <a:rPr lang="en-US" dirty="0" err="1" smtClean="0"/>
              <a:t>Smantellate</a:t>
            </a:r>
            <a:r>
              <a:rPr lang="en-US" dirty="0" smtClean="0"/>
              <a:t>.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098" y="2948637"/>
            <a:ext cx="5715000" cy="3683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ln/>
        </p:spPr>
        <p:txBody>
          <a:bodyPr/>
          <a:lstStyle/>
          <a:p>
            <a:r>
              <a:rPr lang="en-US"/>
              <a:t>Il nucleare ai nostri confini</a:t>
            </a:r>
            <a:endParaRPr lang="it-IT"/>
          </a:p>
        </p:txBody>
      </p:sp>
      <p:pic>
        <p:nvPicPr>
          <p:cNvPr id="8" name="Picture 3" descr="C:\Paolo\Immagini\centrali nucleari confini Ital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667000"/>
            <a:ext cx="3554413" cy="3508375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00600" y="2667000"/>
            <a:ext cx="3657600" cy="357505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rgbClr val="99FF33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Verdana" charset="0"/>
              </a:rPr>
              <a:t>Mappa delle f</a:t>
            </a:r>
            <a:r>
              <a:rPr lang="it-IT" sz="1600" b="1">
                <a:solidFill>
                  <a:schemeClr val="accent2"/>
                </a:solidFill>
                <a:latin typeface="Verdana" charset="0"/>
              </a:rPr>
              <a:t>onti di un possibile inquinamento nucleare per</a:t>
            </a:r>
            <a:r>
              <a:rPr lang="en-US" sz="1600" b="1">
                <a:solidFill>
                  <a:schemeClr val="accent2"/>
                </a:solidFill>
                <a:latin typeface="Verdana" charset="0"/>
              </a:rPr>
              <a:t> </a:t>
            </a:r>
            <a:r>
              <a:rPr lang="it-IT" sz="1600" b="1">
                <a:solidFill>
                  <a:schemeClr val="accent2"/>
                </a:solidFill>
                <a:latin typeface="Verdana" charset="0"/>
              </a:rPr>
              <a:t>l’Italia. </a:t>
            </a:r>
            <a:endParaRPr lang="en-US" sz="1600" b="1">
              <a:solidFill>
                <a:schemeClr val="accent2"/>
              </a:solidFill>
              <a:latin typeface="Verdana" charset="0"/>
            </a:endParaRPr>
          </a:p>
          <a:p>
            <a:endParaRPr lang="en-US" sz="1000" b="1">
              <a:solidFill>
                <a:schemeClr val="accent2"/>
              </a:solidFill>
              <a:latin typeface="Verdana" charset="0"/>
            </a:endParaRPr>
          </a:p>
          <a:p>
            <a:r>
              <a:rPr lang="it-IT" sz="1600" b="1">
                <a:latin typeface="Verdana" charset="0"/>
              </a:rPr>
              <a:t>Il nostro Paese è circondato da una serie di centrali nucleari stanziate a pochi centinaia di </a:t>
            </a:r>
            <a:r>
              <a:rPr lang="en-US" sz="1600" b="1">
                <a:latin typeface="Verdana" charset="0"/>
              </a:rPr>
              <a:t>km </a:t>
            </a:r>
            <a:r>
              <a:rPr lang="it-IT" sz="1600" b="1">
                <a:latin typeface="Verdana" charset="0"/>
              </a:rPr>
              <a:t>dai confini. </a:t>
            </a:r>
            <a:endParaRPr lang="en-US" sz="1600" b="1">
              <a:latin typeface="Verdana" charset="0"/>
            </a:endParaRPr>
          </a:p>
          <a:p>
            <a:endParaRPr lang="en-US" sz="1000" b="1">
              <a:latin typeface="Verdana" charset="0"/>
            </a:endParaRPr>
          </a:p>
          <a:p>
            <a:r>
              <a:rPr lang="en-US" sz="1600" b="1">
                <a:latin typeface="Verdana" charset="0"/>
              </a:rPr>
              <a:t>S</a:t>
            </a:r>
            <a:r>
              <a:rPr lang="it-IT" sz="1600" b="1">
                <a:latin typeface="Verdana" charset="0"/>
              </a:rPr>
              <a:t>ono </a:t>
            </a:r>
            <a:r>
              <a:rPr lang="en-US" sz="1600" b="1">
                <a:latin typeface="Verdana" charset="0"/>
              </a:rPr>
              <a:t> </a:t>
            </a:r>
            <a:r>
              <a:rPr lang="it-IT" sz="1600" b="1">
                <a:latin typeface="Verdana" charset="0"/>
              </a:rPr>
              <a:t>evidenziat</a:t>
            </a:r>
            <a:r>
              <a:rPr lang="en-US" sz="1600" b="1">
                <a:latin typeface="Verdana" charset="0"/>
              </a:rPr>
              <a:t>i</a:t>
            </a:r>
            <a:r>
              <a:rPr lang="it-IT" sz="1600" b="1">
                <a:latin typeface="Verdana" charset="0"/>
              </a:rPr>
              <a:t> in rosso i centri di </a:t>
            </a:r>
            <a:r>
              <a:rPr lang="en-US" sz="1600" b="1">
                <a:latin typeface="Verdana" charset="0"/>
              </a:rPr>
              <a:t> </a:t>
            </a:r>
            <a:r>
              <a:rPr lang="it-IT" sz="1600" b="1">
                <a:latin typeface="Verdana" charset="0"/>
              </a:rPr>
              <a:t>rilevamento di ra</a:t>
            </a:r>
            <a:r>
              <a:rPr lang="en-US" sz="1600" b="1">
                <a:latin typeface="Verdana" charset="0"/>
              </a:rPr>
              <a:t>diazioni c</a:t>
            </a:r>
            <a:r>
              <a:rPr lang="it-IT" sz="1600" b="1">
                <a:latin typeface="Verdana" charset="0"/>
              </a:rPr>
              <a:t>he dovrebbero dare</a:t>
            </a:r>
            <a:r>
              <a:rPr lang="en-US" sz="1600" b="1">
                <a:latin typeface="Verdana" charset="0"/>
              </a:rPr>
              <a:t> </a:t>
            </a:r>
            <a:r>
              <a:rPr lang="it-IT" sz="1600" b="1">
                <a:latin typeface="Verdana" charset="0"/>
              </a:rPr>
              <a:t>tempestivamente l’allarme in caso di incidente nucleare</a:t>
            </a:r>
            <a:r>
              <a:rPr lang="en-US" sz="1600" b="1">
                <a:latin typeface="Verdana" charset="0"/>
              </a:rPr>
              <a:t>.</a:t>
            </a:r>
            <a:endParaRPr lang="it-IT" sz="1600" b="1">
              <a:latin typeface="Verdana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8610600" cy="1190625"/>
          </a:xfrm>
          <a:prstGeom prst="rect">
            <a:avLst/>
          </a:prstGeom>
          <a:gradFill rotWithShape="0">
            <a:gsLst>
              <a:gs pos="0">
                <a:srgbClr val="669900"/>
              </a:gs>
              <a:gs pos="50000">
                <a:srgbClr val="990099"/>
              </a:gs>
              <a:gs pos="100000">
                <a:srgbClr val="66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Da</a:t>
            </a:r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l 1987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 l'Italia ha chiuso col nucleare, ma 13 centrali straniere sono a un passo da </a:t>
            </a:r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noi. L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'Anpa</a:t>
            </a:r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 (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Agenzia nazionale per la protezione ambientale</a:t>
            </a:r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)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 </a:t>
            </a:r>
            <a:endParaRPr lang="en-US" sz="1800" b="1">
              <a:solidFill>
                <a:srgbClr val="FFFF99"/>
              </a:solidFill>
              <a:latin typeface="Comic Sans MS" charset="0"/>
            </a:endParaRPr>
          </a:p>
          <a:p>
            <a:pPr algn="ctr"/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le considera come se fossero praticamente nel territorio</a:t>
            </a:r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 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italiano, </a:t>
            </a:r>
            <a:endParaRPr lang="en-US" sz="1800" b="1">
              <a:solidFill>
                <a:srgbClr val="FFFF99"/>
              </a:solidFill>
              <a:latin typeface="Comic Sans MS" charset="0"/>
            </a:endParaRPr>
          </a:p>
          <a:p>
            <a:pPr algn="ctr"/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per 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le conseguenze di un incidente </a:t>
            </a:r>
            <a:r>
              <a:rPr lang="en-US" sz="1800" b="1">
                <a:solidFill>
                  <a:srgbClr val="FFFF99"/>
                </a:solidFill>
                <a:latin typeface="Comic Sans MS" charset="0"/>
              </a:rPr>
              <a:t>sulla popolazione e sull’ambiente</a:t>
            </a:r>
            <a:r>
              <a:rPr lang="it-IT" sz="1800" b="1">
                <a:solidFill>
                  <a:srgbClr val="FFFF99"/>
                </a:solidFill>
                <a:latin typeface="Comic Sans MS" charset="0"/>
              </a:rPr>
              <a:t>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>
            <a:off x="3810000" y="2895600"/>
            <a:ext cx="914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8" y="163197"/>
            <a:ext cx="8241326" cy="654155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11" y="141122"/>
            <a:ext cx="5514351" cy="868445"/>
          </a:xfrm>
        </p:spPr>
        <p:txBody>
          <a:bodyPr>
            <a:normAutofit/>
          </a:bodyPr>
          <a:lstStyle/>
          <a:p>
            <a:pPr algn="l"/>
            <a:r>
              <a:rPr lang="it-IT" sz="3600" dirty="0" smtClean="0"/>
              <a:t>Quanto costa il nucleare?</a:t>
            </a:r>
            <a:endParaRPr lang="it-IT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38811" y="1780312"/>
            <a:ext cx="4287734" cy="425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en-US" sz="2000" dirty="0" smtClean="0">
                <a:latin typeface="Felix Titling" pitchFamily="82" charset="0"/>
              </a:rPr>
              <a:t>Di </a:t>
            </a:r>
            <a:r>
              <a:rPr lang="en-US" sz="2000" dirty="0" err="1" smtClean="0">
                <a:latin typeface="Felix Titling" pitchFamily="82" charset="0"/>
              </a:rPr>
              <a:t>suo</a:t>
            </a:r>
            <a:r>
              <a:rPr lang="en-US" sz="2000" dirty="0" smtClean="0">
                <a:latin typeface="Felix Titling" pitchFamily="82" charset="0"/>
              </a:rPr>
              <a:t> non </a:t>
            </a:r>
            <a:r>
              <a:rPr lang="en-US" sz="2000" dirty="0" err="1" smtClean="0">
                <a:latin typeface="Felix Titling" pitchFamily="82" charset="0"/>
              </a:rPr>
              <a:t>è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affatto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sicuro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che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fonte</a:t>
            </a:r>
            <a:r>
              <a:rPr lang="en-US" sz="2000" dirty="0" smtClean="0">
                <a:latin typeface="Felix Titling" pitchFamily="82" charset="0"/>
              </a:rPr>
              <a:t> di </a:t>
            </a:r>
            <a:r>
              <a:rPr lang="en-US" sz="2000" dirty="0" err="1" smtClean="0">
                <a:latin typeface="Felix Titling" pitchFamily="82" charset="0"/>
              </a:rPr>
              <a:t>energia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economica</a:t>
            </a:r>
            <a:r>
              <a:rPr lang="en-US" sz="2000" dirty="0" smtClean="0">
                <a:latin typeface="Felix Titling" pitchFamily="82" charset="0"/>
              </a:rPr>
              <a:t>.</a:t>
            </a:r>
            <a:r>
              <a:rPr lang="en-US" sz="2000" dirty="0" smtClean="0">
                <a:latin typeface="Felix Titling" pitchFamily="82" charset="0"/>
              </a:rPr>
              <a:t> É </a:t>
            </a:r>
            <a:r>
              <a:rPr lang="en-US" sz="2000" dirty="0" err="1" smtClean="0">
                <a:latin typeface="Felix Titling" pitchFamily="82" charset="0"/>
              </a:rPr>
              <a:t>più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costosa</a:t>
            </a:r>
            <a:r>
              <a:rPr lang="en-US" sz="2000" dirty="0" smtClean="0">
                <a:latin typeface="Felix Titling" pitchFamily="82" charset="0"/>
              </a:rPr>
              <a:t> del </a:t>
            </a:r>
            <a:r>
              <a:rPr lang="en-US" sz="2000" dirty="0" err="1" smtClean="0">
                <a:latin typeface="Felix Titling" pitchFamily="82" charset="0"/>
              </a:rPr>
              <a:t>carbone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e</a:t>
            </a:r>
            <a:r>
              <a:rPr lang="en-US" sz="2000" dirty="0" smtClean="0">
                <a:latin typeface="Felix Titling" pitchFamily="82" charset="0"/>
              </a:rPr>
              <a:t> del gas. Le </a:t>
            </a:r>
            <a:r>
              <a:rPr lang="en-US" sz="2000" dirty="0" err="1" smtClean="0">
                <a:latin typeface="Felix Titling" pitchFamily="82" charset="0"/>
              </a:rPr>
              <a:t>cose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però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possono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cambiare</a:t>
            </a:r>
            <a:r>
              <a:rPr lang="en-US" sz="2000" dirty="0" smtClean="0">
                <a:latin typeface="Felix Titling" pitchFamily="82" charset="0"/>
              </a:rPr>
              <a:t> se </a:t>
            </a:r>
            <a:r>
              <a:rPr lang="en-US" sz="2000" dirty="0" err="1" smtClean="0">
                <a:latin typeface="Felix Titling" pitchFamily="82" charset="0"/>
              </a:rPr>
              <a:t>si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conteggia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anche</a:t>
            </a:r>
            <a:r>
              <a:rPr lang="en-US" sz="2000" dirty="0" smtClean="0">
                <a:latin typeface="Felix Titling" pitchFamily="82" charset="0"/>
              </a:rPr>
              <a:t> la “</a:t>
            </a:r>
            <a:r>
              <a:rPr lang="en-US" sz="2000" dirty="0" err="1" smtClean="0">
                <a:latin typeface="Felix Titling" pitchFamily="82" charset="0"/>
              </a:rPr>
              <a:t>tassa</a:t>
            </a:r>
            <a:r>
              <a:rPr lang="en-US" sz="2000" dirty="0" smtClean="0">
                <a:latin typeface="Felix Titling" pitchFamily="82" charset="0"/>
              </a:rPr>
              <a:t>” </a:t>
            </a:r>
            <a:r>
              <a:rPr lang="en-US" sz="2000" dirty="0" err="1" smtClean="0">
                <a:latin typeface="Felix Titling" pitchFamily="82" charset="0"/>
              </a:rPr>
              <a:t>da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err="1" smtClean="0">
                <a:latin typeface="Felix Titling" pitchFamily="82" charset="0"/>
              </a:rPr>
              <a:t>pagare</a:t>
            </a:r>
            <a:r>
              <a:rPr lang="en-US" sz="2000" dirty="0" smtClean="0">
                <a:latin typeface="Felix Titling" pitchFamily="82" charset="0"/>
              </a:rPr>
              <a:t> per la </a:t>
            </a:r>
            <a:r>
              <a:rPr lang="en-US" sz="2000" dirty="0" err="1" smtClean="0">
                <a:latin typeface="Felix Titling" pitchFamily="82" charset="0"/>
              </a:rPr>
              <a:t>produzione</a:t>
            </a:r>
            <a:r>
              <a:rPr lang="en-US" sz="2000" dirty="0" smtClean="0">
                <a:latin typeface="Felix Titling" pitchFamily="82" charset="0"/>
              </a:rPr>
              <a:t> </a:t>
            </a:r>
            <a:r>
              <a:rPr lang="en-US" sz="2000" dirty="0" smtClean="0">
                <a:latin typeface="Felix Titling" pitchFamily="82" charset="0"/>
              </a:rPr>
              <a:t>di gas </a:t>
            </a:r>
            <a:r>
              <a:rPr lang="en-US" sz="2000" dirty="0" err="1" smtClean="0">
                <a:latin typeface="Felix Titling" pitchFamily="82" charset="0"/>
              </a:rPr>
              <a:t>serra</a:t>
            </a:r>
            <a:r>
              <a:rPr lang="en-US" sz="2000" dirty="0" smtClean="0">
                <a:latin typeface="Felix Titling" pitchFamily="82" charset="0"/>
              </a:rPr>
              <a:t>.</a:t>
            </a:r>
            <a:endParaRPr lang="en-US" sz="2000" dirty="0" smtClean="0">
              <a:latin typeface="Felix Titling" pitchFamily="82" charset="0"/>
            </a:endParaRPr>
          </a:p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it-IT" sz="2000" dirty="0" smtClean="0"/>
              <a:t>In realtà l’argomento è dibattuto, e fonti diverse danno risultati decisamente diversi. Segno che nel dibattito argomenti di tipo ideologico e politico hanno il sopravvento su quelli tecnico-economici. La tabella</a:t>
            </a:r>
            <a:r>
              <a:rPr lang="it-IT" sz="2000" dirty="0" smtClean="0"/>
              <a:t> mostrata è </a:t>
            </a:r>
            <a:r>
              <a:rPr lang="it-IT" sz="2000" dirty="0" smtClean="0"/>
              <a:t>interessante (fonte </a:t>
            </a:r>
            <a:r>
              <a:rPr lang="it-IT" sz="2000" dirty="0" err="1" smtClean="0"/>
              <a:t>EnerBlog</a:t>
            </a:r>
            <a:r>
              <a:rPr lang="it-IT" sz="2000" dirty="0" smtClean="0"/>
              <a:t>)</a:t>
            </a:r>
            <a:r>
              <a:rPr lang="en-US" sz="2000" dirty="0" smtClean="0">
                <a:latin typeface="Felix Titling" pitchFamily="82" charset="0"/>
              </a:rPr>
              <a:t>.</a:t>
            </a:r>
            <a:endParaRPr lang="it-IT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556" y="1009567"/>
            <a:ext cx="4438659" cy="560380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132" y="274638"/>
            <a:ext cx="3232667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L’incidente di </a:t>
            </a:r>
            <a:r>
              <a:rPr lang="it-IT" dirty="0" err="1" smtClean="0"/>
              <a:t>Fukushima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996156" y="1936376"/>
            <a:ext cx="41478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In Giappone circa il 30% dell’energia elettrica è prodotta tramite nucleare.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Nella figura possiamo vedere la situazione prima dell’incidente, con le centrali attive, in progetto, in costruzione, ed in dismissione.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" y="203599"/>
            <a:ext cx="4809577" cy="639673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702" y="458068"/>
            <a:ext cx="7889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dirty="0" smtClean="0"/>
              <a:t>Come abbiamo visto il combustibile nucleare </a:t>
            </a:r>
            <a:r>
              <a:rPr lang="it-IT" dirty="0" smtClean="0"/>
              <a:t>viene </a:t>
            </a:r>
            <a:r>
              <a:rPr lang="it-IT" dirty="0" smtClean="0"/>
              <a:t>preparato in “</a:t>
            </a:r>
            <a:r>
              <a:rPr lang="it-IT" dirty="0" err="1" smtClean="0"/>
              <a:t>pellets</a:t>
            </a:r>
            <a:r>
              <a:rPr lang="it-IT" dirty="0" smtClean="0"/>
              <a:t>” impilati in strutture a base di zirconio a formare barre. La struttura è in effetti abbastanza robusta. 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121" y="1793210"/>
            <a:ext cx="4088273" cy="2661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08" y="1793209"/>
            <a:ext cx="2070162" cy="2661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702" y="5319224"/>
            <a:ext cx="8145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Le barre vengono poste assieme in un luogo centrale del reattore, noto come nocciolo, a sua volta contenuto in una struttura d’acciaio che è dove normalmente viene iniettata l’acqua che poi estratta fa girare le turbine e produce corrente</a:t>
            </a:r>
            <a:r>
              <a:rPr lang="it-IT" dirty="0" smtClean="0"/>
              <a:t>.</a:t>
            </a:r>
            <a:endParaRPr lang="it-IT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496" y="1161545"/>
            <a:ext cx="40347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Abbiamo </a:t>
            </a:r>
            <a:r>
              <a:rPr lang="it-IT" dirty="0" smtClean="0"/>
              <a:t>quindi un ulteriore livello di confinamento diviso in due parti, una “asciutta” ed una con una grande quantità d’acqua. Lo scopo di questa struttura è quello di isolare completamente il nocciolo in caso di incidente.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E quindi, ovviamente, abbiamo l’edificio esterno che ha il compito di proteggere e contenere la struttura. Nei reattori di generazione futura dovrebbe per esempio essere in grado di resistere ad urti di aerei e cose del genere.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799" y="939800"/>
            <a:ext cx="4713749" cy="461947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09" y="2199014"/>
            <a:ext cx="5258357" cy="4277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250" y="353961"/>
            <a:ext cx="77772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L’11 marzo abbiamo il fortissimo terremoto di cui tutti sappiamo. I sistemi di sicurezza spengono in automatico 14 reattori nella zona interessata.</a:t>
            </a:r>
          </a:p>
          <a:p>
            <a:pPr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Anche se spento, però, un reattore produce calore per molto tempo dopo lo spegnimento a causa del decadimento degli elementi radioattivi presenti nel combustibile.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249808" y="2540193"/>
            <a:ext cx="30601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È a causa di questo calore residuo che un reattore, anche se spento, deve essere continuamente raffreddato.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I sistemi di sicurezza di </a:t>
            </a:r>
            <a:r>
              <a:rPr lang="it-IT" dirty="0" err="1" smtClean="0"/>
              <a:t>Fukushima</a:t>
            </a:r>
            <a:r>
              <a:rPr lang="it-IT" dirty="0" smtClean="0"/>
              <a:t> sono “attivi”, hanno bisogno cioè di corrente elettrica per entrare in funzione.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/>
              <a:t>C’è un po’ d’Italia nella storia del nucleare!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034" y="1541818"/>
            <a:ext cx="3279766" cy="461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541818"/>
            <a:ext cx="428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Nei primi anni ‘50 un prototipo di centrale nucleare fu messo appunto negli Stati Uniti mettendo in pratica ricerche condotte da Enrico Fermi anni prima.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37" y="3574135"/>
            <a:ext cx="2375227" cy="29474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911" y="303956"/>
            <a:ext cx="800015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Dopo il terremoto, infatti, immediatamente sono entrati in funzione dei motori diesel che avevano positivamente messo in moto i sistemi di raffreddamento d’emergenza.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Circa un’ora dopo il terremoto accade quello che i progettisti non avevano previsto. Arriva un’onda di tsunami di altezza superiore a quanto preventivato in fase di progetto, ed i motori a gasolio sono messi fuori uso (tranne uno).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A questo punto la situazione diventa critica. Il reattore non è più raffreddato a sufficienza.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232" y="3204113"/>
            <a:ext cx="2865725" cy="343887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376" y="206256"/>
            <a:ext cx="85537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r>
              <a:rPr lang="it-IT" dirty="0" smtClean="0"/>
              <a:t>La temperatura all’interno del reattore comincia a salire, e quando arriva a circa 1200 °C, accadono reazioni chimiche che liberano idrogeno, e si rovina il contenitore in zirconio dei </a:t>
            </a:r>
            <a:r>
              <a:rPr lang="it-IT" dirty="0" err="1" smtClean="0"/>
              <a:t>pellet</a:t>
            </a:r>
            <a:r>
              <a:rPr lang="it-IT" dirty="0" smtClean="0"/>
              <a:t> di materiale fissile. Materiale radioattivo si mischia all’idrogeno ed al vapore acqueo.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Quanto la pressione all’interno del contenitore del nocciolo diventa troppo alta, i tecnici aprono una valvola per permettere di far fuoriuscire il gas nella struttura della centrale.</a:t>
            </a:r>
          </a:p>
          <a:p>
            <a:pPr algn="just">
              <a:buFont typeface="Arial"/>
              <a:buChar char="•"/>
            </a:pPr>
            <a:endParaRPr lang="it-IT" dirty="0" smtClean="0"/>
          </a:p>
          <a:p>
            <a:pPr algn="just">
              <a:buFont typeface="Arial"/>
              <a:buChar char="•"/>
            </a:pPr>
            <a:r>
              <a:rPr lang="it-IT" dirty="0" smtClean="0"/>
              <a:t>Il gas è però ricco di idrogeno, altamente infiammabile, e per varie cause si hanno esplosioni ed immissione di materiale radioattivo nell’ambiente.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92" y="3498676"/>
            <a:ext cx="2649515" cy="3171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03" y="3498676"/>
            <a:ext cx="2694284" cy="317100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Cosa fare ora?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607881" y="1899723"/>
            <a:ext cx="82281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smtClean="0"/>
              <a:t>L’uscita dall’emergenza prevede tre fasi:</a:t>
            </a:r>
          </a:p>
          <a:p>
            <a:pPr marL="342900" indent="-342900">
              <a:buFont typeface="Arial"/>
              <a:buChar char="•"/>
            </a:pPr>
            <a:endParaRPr lang="it-IT" dirty="0" smtClean="0"/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/>
              <a:t>Raffreddamento e stabilizzazione dell’interno delle centrali</a:t>
            </a:r>
          </a:p>
          <a:p>
            <a:pPr marL="800100" lvl="1" indent="-342900">
              <a:buFont typeface="+mj-lt"/>
              <a:buAutoNum type="arabicPeriod"/>
            </a:pPr>
            <a:endParaRPr lang="it-IT" dirty="0" smtClean="0"/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/>
              <a:t>Isolamento e rimozione del materiale contaminato presente entro e nei dintorni delle centrali</a:t>
            </a:r>
          </a:p>
          <a:p>
            <a:pPr marL="800100" lvl="1" indent="-342900">
              <a:buFont typeface="+mj-lt"/>
              <a:buAutoNum type="arabicPeriod"/>
            </a:pPr>
            <a:endParaRPr lang="it-IT" dirty="0" smtClean="0"/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/>
              <a:t>Decontaminazione ambientale ed annullamento del pericolo a lungo termine (rimozione combustibile, ecc.)</a:t>
            </a:r>
          </a:p>
          <a:p>
            <a:pPr marL="800100" lvl="1" indent="-342900">
              <a:buFont typeface="+mj-lt"/>
              <a:buAutoNum type="arabicPeriod"/>
            </a:pPr>
            <a:endParaRPr lang="it-IT" dirty="0" smtClean="0"/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Per tutte queste operazioni ci vorranno da un minimo di </a:t>
            </a:r>
            <a:r>
              <a:rPr lang="it-IT" dirty="0" err="1" smtClean="0"/>
              <a:t>9</a:t>
            </a:r>
            <a:r>
              <a:rPr lang="it-IT" dirty="0" smtClean="0"/>
              <a:t> mesi ad un anno.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177" y="274638"/>
            <a:ext cx="3158812" cy="1998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51" y="5099358"/>
            <a:ext cx="2321686" cy="1533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323" y="5099358"/>
            <a:ext cx="2555892" cy="153353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3600" dirty="0" smtClean="0"/>
              <a:t>Ringraziamenti e crediti: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540201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dirty="0" smtClean="0"/>
              <a:t>Fabrizio </a:t>
            </a:r>
            <a:r>
              <a:rPr lang="it-IT" dirty="0" err="1" smtClean="0"/>
              <a:t>Tavecchio</a:t>
            </a:r>
            <a:r>
              <a:rPr lang="it-IT" dirty="0" smtClean="0"/>
              <a:t> (INAF/OAB) </a:t>
            </a:r>
            <a:r>
              <a:rPr lang="it-IT" dirty="0" err="1" smtClean="0"/>
              <a:t>–</a:t>
            </a:r>
            <a:r>
              <a:rPr lang="it-IT" dirty="0" smtClean="0"/>
              <a:t> discussioni e </a:t>
            </a:r>
            <a:r>
              <a:rPr lang="it-IT" dirty="0" smtClean="0"/>
              <a:t>supporto</a:t>
            </a:r>
          </a:p>
          <a:p>
            <a:pPr>
              <a:buFont typeface="Arial"/>
              <a:buChar char="•"/>
            </a:pPr>
            <a:endParaRPr lang="it-IT" dirty="0" smtClean="0"/>
          </a:p>
          <a:p>
            <a:pPr>
              <a:buFont typeface="Arial"/>
              <a:buChar char="•"/>
            </a:pPr>
            <a:r>
              <a:rPr lang="it-IT" dirty="0" smtClean="0"/>
              <a:t>Giovanni </a:t>
            </a:r>
            <a:r>
              <a:rPr lang="it-IT" dirty="0" err="1" smtClean="0"/>
              <a:t>Galatro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materiale </a:t>
            </a:r>
            <a:r>
              <a:rPr lang="it-IT" dirty="0" smtClean="0"/>
              <a:t>web</a:t>
            </a:r>
          </a:p>
          <a:p>
            <a:pPr>
              <a:buFont typeface="Arial"/>
              <a:buChar char="•"/>
            </a:pPr>
            <a:endParaRPr lang="it-IT" dirty="0" smtClean="0"/>
          </a:p>
          <a:p>
            <a:pPr>
              <a:buFont typeface="Arial"/>
              <a:buChar char="•"/>
            </a:pPr>
            <a:r>
              <a:rPr lang="it-IT" dirty="0" smtClean="0"/>
              <a:t>Alessia </a:t>
            </a:r>
            <a:r>
              <a:rPr lang="it-IT" dirty="0" err="1" smtClean="0"/>
              <a:t>Favro</a:t>
            </a:r>
            <a:r>
              <a:rPr lang="it-IT" dirty="0" smtClean="0"/>
              <a:t> </a:t>
            </a:r>
            <a:r>
              <a:rPr lang="it-IT" dirty="0" smtClean="0"/>
              <a:t>e Nadia </a:t>
            </a:r>
            <a:r>
              <a:rPr lang="it-IT" dirty="0" smtClean="0"/>
              <a:t>Montersino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</a:t>
            </a:r>
            <a:r>
              <a:rPr lang="it-IT" dirty="0" smtClean="0"/>
              <a:t>materiale </a:t>
            </a:r>
            <a:r>
              <a:rPr lang="it-IT" dirty="0" smtClean="0"/>
              <a:t>web</a:t>
            </a:r>
          </a:p>
          <a:p>
            <a:pPr>
              <a:buFont typeface="Arial"/>
              <a:buChar char="•"/>
            </a:pPr>
            <a:endParaRPr lang="it-IT" dirty="0" smtClean="0"/>
          </a:p>
          <a:p>
            <a:pPr>
              <a:buFont typeface="Arial"/>
              <a:buChar char="•"/>
            </a:pPr>
            <a:r>
              <a:rPr lang="it-IT" dirty="0" err="1" smtClean="0"/>
              <a:t>Lindsey</a:t>
            </a:r>
            <a:r>
              <a:rPr lang="it-IT" dirty="0" smtClean="0"/>
              <a:t> </a:t>
            </a:r>
            <a:r>
              <a:rPr lang="it-IT" dirty="0" err="1" smtClean="0"/>
              <a:t>Garst</a:t>
            </a:r>
            <a:r>
              <a:rPr lang="it-IT" dirty="0" smtClean="0"/>
              <a:t>, Jay </a:t>
            </a:r>
            <a:r>
              <a:rPr lang="it-IT" dirty="0" err="1" smtClean="0"/>
              <a:t>Nargundkar</a:t>
            </a:r>
            <a:r>
              <a:rPr lang="it-IT" dirty="0" smtClean="0"/>
              <a:t>, Johan </a:t>
            </a:r>
            <a:r>
              <a:rPr lang="it-IT" dirty="0" smtClean="0"/>
              <a:t>Richmond </a:t>
            </a:r>
            <a:r>
              <a:rPr lang="it-IT" dirty="0" err="1" smtClean="0"/>
              <a:t>–</a:t>
            </a:r>
            <a:r>
              <a:rPr lang="it-IT" dirty="0" smtClean="0"/>
              <a:t> materiale </a:t>
            </a:r>
            <a:r>
              <a:rPr lang="it-IT" dirty="0" smtClean="0"/>
              <a:t>web</a:t>
            </a:r>
          </a:p>
          <a:p>
            <a:pPr>
              <a:buFont typeface="Arial"/>
              <a:buChar char="•"/>
            </a:pPr>
            <a:endParaRPr lang="it-IT" dirty="0" smtClean="0"/>
          </a:p>
          <a:p>
            <a:pPr>
              <a:buFont typeface="Arial"/>
              <a:buChar char="•"/>
            </a:pPr>
            <a:r>
              <a:rPr lang="it-IT" dirty="0" smtClean="0"/>
              <a:t>P. </a:t>
            </a:r>
            <a:r>
              <a:rPr lang="it-IT" dirty="0" smtClean="0"/>
              <a:t>Montagna </a:t>
            </a:r>
            <a:r>
              <a:rPr lang="it-IT" dirty="0" err="1" smtClean="0"/>
              <a:t>–</a:t>
            </a:r>
            <a:r>
              <a:rPr lang="it-IT" dirty="0" smtClean="0"/>
              <a:t> materiale web</a:t>
            </a:r>
            <a:endParaRPr lang="it-IT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2"/>
          <p:cNvSpPr>
            <a:spLocks/>
          </p:cNvSpPr>
          <p:nvPr/>
        </p:nvSpPr>
        <p:spPr bwMode="auto">
          <a:xfrm>
            <a:off x="3200400" y="4648200"/>
            <a:ext cx="466725" cy="758825"/>
          </a:xfrm>
          <a:custGeom>
            <a:avLst/>
            <a:gdLst>
              <a:gd name="G0" fmla="+- 1196 0 0"/>
              <a:gd name="G1" fmla="+- 21600 0 0"/>
              <a:gd name="G2" fmla="+- 21600 0 0"/>
              <a:gd name="T0" fmla="*/ 1196 w 22796"/>
              <a:gd name="T1" fmla="*/ 0 h 43200"/>
              <a:gd name="T2" fmla="*/ 0 w 22796"/>
              <a:gd name="T3" fmla="*/ 43167 h 43200"/>
              <a:gd name="T4" fmla="*/ 1196 w 2279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96" h="43200" fill="none" extrusionOk="0">
                <a:moveTo>
                  <a:pt x="1196" y="-1"/>
                </a:moveTo>
                <a:cubicBezTo>
                  <a:pt x="13125" y="0"/>
                  <a:pt x="22796" y="9670"/>
                  <a:pt x="22796" y="21600"/>
                </a:cubicBezTo>
                <a:cubicBezTo>
                  <a:pt x="22796" y="33529"/>
                  <a:pt x="13125" y="43200"/>
                  <a:pt x="1196" y="43200"/>
                </a:cubicBezTo>
                <a:cubicBezTo>
                  <a:pt x="797" y="43199"/>
                  <a:pt x="398" y="43188"/>
                  <a:pt x="0" y="43166"/>
                </a:cubicBezTo>
              </a:path>
              <a:path w="22796" h="43200" stroke="0" extrusionOk="0">
                <a:moveTo>
                  <a:pt x="1196" y="-1"/>
                </a:moveTo>
                <a:cubicBezTo>
                  <a:pt x="13125" y="0"/>
                  <a:pt x="22796" y="9670"/>
                  <a:pt x="22796" y="21600"/>
                </a:cubicBezTo>
                <a:cubicBezTo>
                  <a:pt x="22796" y="33529"/>
                  <a:pt x="13125" y="43200"/>
                  <a:pt x="1196" y="43200"/>
                </a:cubicBezTo>
                <a:cubicBezTo>
                  <a:pt x="797" y="43199"/>
                  <a:pt x="398" y="43188"/>
                  <a:pt x="0" y="43166"/>
                </a:cubicBezTo>
                <a:lnTo>
                  <a:pt x="1196" y="21600"/>
                </a:lnTo>
                <a:close/>
              </a:path>
            </a:pathLst>
          </a:custGeom>
          <a:noFill/>
          <a:ln w="571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3581400" y="5257800"/>
            <a:ext cx="381000" cy="3048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114800" y="5181600"/>
            <a:ext cx="149225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solidFill>
                  <a:schemeClr val="accent2"/>
                </a:solidFill>
                <a:latin typeface="Comic Sans MS" charset="0"/>
              </a:rPr>
              <a:t>R</a:t>
            </a:r>
            <a:r>
              <a:rPr lang="en-US" sz="1800" b="1" i="1" baseline="-25000">
                <a:solidFill>
                  <a:schemeClr val="accent2"/>
                </a:solidFill>
                <a:latin typeface="Comic Sans MS" charset="0"/>
              </a:rPr>
              <a:t>atomo   </a:t>
            </a:r>
          </a:p>
          <a:p>
            <a:r>
              <a:rPr lang="en-US" sz="1800" b="1" i="1" baseline="-25000">
                <a:solidFill>
                  <a:schemeClr val="accent2"/>
                </a:solidFill>
                <a:latin typeface="Comic Sans MS" charset="0"/>
              </a:rPr>
              <a:t>          </a:t>
            </a:r>
            <a:r>
              <a:rPr lang="en-US" sz="1600" b="1" i="1">
                <a:solidFill>
                  <a:schemeClr val="accent2"/>
                </a:solidFill>
                <a:latin typeface="Comic Sans MS" charset="0"/>
                <a:sym typeface="Symbol" charset="2"/>
              </a:rPr>
              <a:t> 10</a:t>
            </a:r>
            <a:r>
              <a:rPr lang="en-US" sz="1600" b="1" i="1" baseline="30000">
                <a:solidFill>
                  <a:schemeClr val="accent2"/>
                </a:solidFill>
                <a:latin typeface="Comic Sans MS" charset="0"/>
                <a:sym typeface="Symbol" charset="2"/>
              </a:rPr>
              <a:t>5 </a:t>
            </a:r>
            <a:r>
              <a:rPr lang="en-US" sz="1600" b="1" i="1">
                <a:solidFill>
                  <a:schemeClr val="accent2"/>
                </a:solidFill>
                <a:latin typeface="Comic Sans MS" charset="0"/>
                <a:sym typeface="Symbol" charset="2"/>
              </a:rPr>
              <a:t>!</a:t>
            </a:r>
            <a:endParaRPr lang="en-US" sz="1600" b="1" i="1" baseline="-25000">
              <a:solidFill>
                <a:schemeClr val="accent2"/>
              </a:solidFill>
              <a:latin typeface="Comic Sans MS" charset="0"/>
            </a:endParaRPr>
          </a:p>
          <a:p>
            <a:r>
              <a:rPr lang="en-US" sz="1800" b="1" i="1">
                <a:solidFill>
                  <a:schemeClr val="accent2"/>
                </a:solidFill>
                <a:latin typeface="Comic Sans MS" charset="0"/>
              </a:rPr>
              <a:t>R</a:t>
            </a:r>
            <a:r>
              <a:rPr lang="en-US" sz="1800" b="1" i="1" baseline="-25000">
                <a:solidFill>
                  <a:schemeClr val="accent2"/>
                </a:solidFill>
                <a:latin typeface="Comic Sans MS" charset="0"/>
              </a:rPr>
              <a:t>nucleo</a:t>
            </a:r>
            <a:endParaRPr lang="it-IT" sz="1800" b="1" i="1" baseline="-25000">
              <a:solidFill>
                <a:schemeClr val="accent2"/>
              </a:solidFill>
              <a:latin typeface="Comic Sans MS" charset="0"/>
            </a:endParaRPr>
          </a:p>
          <a:p>
            <a:endParaRPr lang="it-IT" sz="1800" b="1" i="1" baseline="-2500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191000" y="5638800"/>
            <a:ext cx="609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962400" y="5105400"/>
            <a:ext cx="1676400" cy="1066800"/>
          </a:xfrm>
          <a:prstGeom prst="ellips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ln/>
        </p:spPr>
        <p:txBody>
          <a:bodyPr/>
          <a:lstStyle/>
          <a:p>
            <a:r>
              <a:rPr lang="en-US"/>
              <a:t>L’atomo</a:t>
            </a:r>
            <a:endParaRPr lang="it-IT"/>
          </a:p>
        </p:txBody>
      </p: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381000" y="914400"/>
            <a:ext cx="3886200" cy="4557713"/>
            <a:chOff x="912" y="480"/>
            <a:chExt cx="2448" cy="2871"/>
          </a:xfrm>
        </p:grpSpPr>
        <p:sp>
          <p:nvSpPr>
            <p:cNvPr id="14" name="Oval 37"/>
            <p:cNvSpPr>
              <a:spLocks noChangeArrowheads="1"/>
            </p:cNvSpPr>
            <p:nvPr/>
          </p:nvSpPr>
          <p:spPr bwMode="auto">
            <a:xfrm>
              <a:off x="1824" y="17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Oval 38"/>
            <p:cNvSpPr>
              <a:spLocks noChangeArrowheads="1"/>
            </p:cNvSpPr>
            <p:nvPr/>
          </p:nvSpPr>
          <p:spPr bwMode="auto">
            <a:xfrm>
              <a:off x="1824" y="153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Oval 39"/>
            <p:cNvSpPr>
              <a:spLocks noChangeArrowheads="1"/>
            </p:cNvSpPr>
            <p:nvPr/>
          </p:nvSpPr>
          <p:spPr bwMode="auto">
            <a:xfrm>
              <a:off x="1968" y="153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Oval 40"/>
            <p:cNvSpPr>
              <a:spLocks noChangeArrowheads="1"/>
            </p:cNvSpPr>
            <p:nvPr/>
          </p:nvSpPr>
          <p:spPr bwMode="auto">
            <a:xfrm>
              <a:off x="1872" y="163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Oval 41"/>
            <p:cNvSpPr>
              <a:spLocks noChangeArrowheads="1"/>
            </p:cNvSpPr>
            <p:nvPr/>
          </p:nvSpPr>
          <p:spPr bwMode="auto">
            <a:xfrm>
              <a:off x="2064" y="163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" name="Oval 42"/>
            <p:cNvSpPr>
              <a:spLocks noChangeArrowheads="1"/>
            </p:cNvSpPr>
            <p:nvPr/>
          </p:nvSpPr>
          <p:spPr bwMode="auto">
            <a:xfrm>
              <a:off x="1920" y="182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1920" y="148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Oval 44"/>
            <p:cNvSpPr>
              <a:spLocks noChangeArrowheads="1"/>
            </p:cNvSpPr>
            <p:nvPr/>
          </p:nvSpPr>
          <p:spPr bwMode="auto">
            <a:xfrm>
              <a:off x="2016" y="17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Oval 45"/>
            <p:cNvSpPr>
              <a:spLocks noChangeArrowheads="1"/>
            </p:cNvSpPr>
            <p:nvPr/>
          </p:nvSpPr>
          <p:spPr bwMode="auto">
            <a:xfrm>
              <a:off x="2160" y="177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Oval 46"/>
            <p:cNvSpPr>
              <a:spLocks noChangeArrowheads="1"/>
            </p:cNvSpPr>
            <p:nvPr/>
          </p:nvSpPr>
          <p:spPr bwMode="auto">
            <a:xfrm>
              <a:off x="2016" y="144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Oval 47"/>
            <p:cNvSpPr>
              <a:spLocks noChangeArrowheads="1"/>
            </p:cNvSpPr>
            <p:nvPr/>
          </p:nvSpPr>
          <p:spPr bwMode="auto">
            <a:xfrm>
              <a:off x="2064" y="187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Oval 48"/>
            <p:cNvSpPr>
              <a:spLocks noChangeArrowheads="1"/>
            </p:cNvSpPr>
            <p:nvPr/>
          </p:nvSpPr>
          <p:spPr bwMode="auto">
            <a:xfrm>
              <a:off x="2208" y="163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Oval 49"/>
            <p:cNvSpPr>
              <a:spLocks noChangeArrowheads="1"/>
            </p:cNvSpPr>
            <p:nvPr/>
          </p:nvSpPr>
          <p:spPr bwMode="auto">
            <a:xfrm>
              <a:off x="2112" y="148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Oval 50"/>
            <p:cNvSpPr>
              <a:spLocks noChangeArrowheads="1"/>
            </p:cNvSpPr>
            <p:nvPr/>
          </p:nvSpPr>
          <p:spPr bwMode="auto">
            <a:xfrm rot="2427666">
              <a:off x="1536" y="480"/>
              <a:ext cx="1200" cy="24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Oval 51"/>
            <p:cNvSpPr>
              <a:spLocks noChangeArrowheads="1"/>
            </p:cNvSpPr>
            <p:nvPr/>
          </p:nvSpPr>
          <p:spPr bwMode="auto">
            <a:xfrm rot="5343031">
              <a:off x="1536" y="528"/>
              <a:ext cx="1200" cy="24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Oval 52"/>
            <p:cNvSpPr>
              <a:spLocks noChangeArrowheads="1"/>
            </p:cNvSpPr>
            <p:nvPr/>
          </p:nvSpPr>
          <p:spPr bwMode="auto">
            <a:xfrm rot="-2485269">
              <a:off x="1536" y="480"/>
              <a:ext cx="1200" cy="24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Oval 53"/>
            <p:cNvSpPr>
              <a:spLocks noChangeArrowheads="1"/>
            </p:cNvSpPr>
            <p:nvPr/>
          </p:nvSpPr>
          <p:spPr bwMode="auto">
            <a:xfrm>
              <a:off x="960" y="19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" name="Oval 54"/>
            <p:cNvSpPr>
              <a:spLocks noChangeArrowheads="1"/>
            </p:cNvSpPr>
            <p:nvPr/>
          </p:nvSpPr>
          <p:spPr bwMode="auto">
            <a:xfrm>
              <a:off x="3216" y="144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Oval 55"/>
            <p:cNvSpPr>
              <a:spLocks noChangeArrowheads="1"/>
            </p:cNvSpPr>
            <p:nvPr/>
          </p:nvSpPr>
          <p:spPr bwMode="auto">
            <a:xfrm>
              <a:off x="1632" y="67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Oval 56"/>
            <p:cNvSpPr>
              <a:spLocks noChangeArrowheads="1"/>
            </p:cNvSpPr>
            <p:nvPr/>
          </p:nvSpPr>
          <p:spPr bwMode="auto">
            <a:xfrm>
              <a:off x="2544" y="264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" name="Oval 57"/>
            <p:cNvSpPr>
              <a:spLocks noChangeArrowheads="1"/>
            </p:cNvSpPr>
            <p:nvPr/>
          </p:nvSpPr>
          <p:spPr bwMode="auto">
            <a:xfrm>
              <a:off x="2352" y="72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" name="Oval 58"/>
            <p:cNvSpPr>
              <a:spLocks noChangeArrowheads="1"/>
            </p:cNvSpPr>
            <p:nvPr/>
          </p:nvSpPr>
          <p:spPr bwMode="auto">
            <a:xfrm>
              <a:off x="1632" y="264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" name="Line 59"/>
            <p:cNvSpPr>
              <a:spLocks noChangeShapeType="1"/>
            </p:cNvSpPr>
            <p:nvPr/>
          </p:nvSpPr>
          <p:spPr bwMode="auto">
            <a:xfrm>
              <a:off x="1824" y="1680"/>
              <a:ext cx="0" cy="1056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>
              <a:off x="2400" y="1728"/>
              <a:ext cx="0" cy="1008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" name="Line 61"/>
            <p:cNvSpPr>
              <a:spLocks noChangeShapeType="1"/>
            </p:cNvSpPr>
            <p:nvPr/>
          </p:nvSpPr>
          <p:spPr bwMode="auto">
            <a:xfrm>
              <a:off x="3360" y="1776"/>
              <a:ext cx="0" cy="1440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" name="Line 62"/>
            <p:cNvSpPr>
              <a:spLocks noChangeShapeType="1"/>
            </p:cNvSpPr>
            <p:nvPr/>
          </p:nvSpPr>
          <p:spPr bwMode="auto">
            <a:xfrm>
              <a:off x="912" y="1872"/>
              <a:ext cx="0" cy="1344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Line 63"/>
            <p:cNvSpPr>
              <a:spLocks noChangeShapeType="1"/>
            </p:cNvSpPr>
            <p:nvPr/>
          </p:nvSpPr>
          <p:spPr bwMode="auto">
            <a:xfrm>
              <a:off x="912" y="3120"/>
              <a:ext cx="24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Line 64"/>
            <p:cNvSpPr>
              <a:spLocks noChangeShapeType="1"/>
            </p:cNvSpPr>
            <p:nvPr/>
          </p:nvSpPr>
          <p:spPr bwMode="auto">
            <a:xfrm>
              <a:off x="1824" y="2736"/>
              <a:ext cx="5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Text Box 65"/>
            <p:cNvSpPr txBox="1">
              <a:spLocks noChangeArrowheads="1"/>
            </p:cNvSpPr>
            <p:nvPr/>
          </p:nvSpPr>
          <p:spPr bwMode="auto">
            <a:xfrm>
              <a:off x="1392" y="2784"/>
              <a:ext cx="14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i="1"/>
                <a:t>R</a:t>
              </a:r>
              <a:r>
                <a:rPr lang="en-US" sz="1800" b="1" i="1" baseline="-25000"/>
                <a:t>nucleo</a:t>
              </a:r>
              <a:r>
                <a:rPr lang="en-US" sz="1800" b="1" i="1"/>
                <a:t> </a:t>
              </a:r>
              <a:r>
                <a:rPr lang="en-US" sz="1800" b="1" i="1">
                  <a:sym typeface="Symbol" charset="2"/>
                </a:rPr>
                <a:t> </a:t>
              </a:r>
              <a:r>
                <a:rPr lang="en-US" sz="1800" b="1" i="1"/>
                <a:t>10</a:t>
              </a:r>
              <a:r>
                <a:rPr lang="en-US" sz="1800" b="1" i="1" baseline="30000"/>
                <a:t>-15</a:t>
              </a:r>
              <a:r>
                <a:rPr lang="en-US" sz="1800" b="1" i="1"/>
                <a:t> m = 1 fm</a:t>
              </a:r>
              <a:endParaRPr lang="it-IT" sz="1800" b="1" i="1"/>
            </a:p>
          </p:txBody>
        </p:sp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>
              <a:off x="1440" y="3120"/>
              <a:ext cx="142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i="1"/>
                <a:t>R</a:t>
              </a:r>
              <a:r>
                <a:rPr lang="en-US" sz="1800" b="1" i="1" baseline="-25000"/>
                <a:t>atomo</a:t>
              </a:r>
              <a:r>
                <a:rPr lang="en-US" sz="1800" b="1" i="1"/>
                <a:t> </a:t>
              </a:r>
              <a:r>
                <a:rPr lang="en-US" sz="1800" b="1" i="1">
                  <a:sym typeface="Symbol" charset="2"/>
                </a:rPr>
                <a:t> </a:t>
              </a:r>
              <a:r>
                <a:rPr lang="en-US" sz="1800" b="1" i="1"/>
                <a:t>10</a:t>
              </a:r>
              <a:r>
                <a:rPr lang="en-US" sz="1800" b="1" i="1" baseline="30000"/>
                <a:t>-10</a:t>
              </a:r>
              <a:r>
                <a:rPr lang="en-US" sz="1800" b="1" i="1"/>
                <a:t> m = 1 </a:t>
              </a:r>
              <a:r>
                <a:rPr lang="en-US" sz="1800" b="1" i="1">
                  <a:ea typeface="Tahoma" charset="0"/>
                  <a:cs typeface="Tahoma" charset="0"/>
                </a:rPr>
                <a:t>Å</a:t>
              </a:r>
              <a:r>
                <a:rPr lang="en-US" sz="1800" b="1" i="1"/>
                <a:t> </a:t>
              </a:r>
              <a:endParaRPr lang="it-IT" sz="1800" b="1" i="1"/>
            </a:p>
          </p:txBody>
        </p:sp>
      </p:grp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5334000" y="1219200"/>
            <a:ext cx="3505200" cy="36353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0" scaled="1"/>
          </a:gradFill>
          <a:ln w="38100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chemeClr val="accent2"/>
                </a:solidFill>
                <a:latin typeface="Comic Sans MS" charset="0"/>
              </a:rPr>
              <a:t>Z protoni</a:t>
            </a:r>
            <a:r>
              <a:rPr lang="en-US" sz="2000" b="1">
                <a:latin typeface="Comic Sans MS" charset="0"/>
              </a:rPr>
              <a:t>  	</a:t>
            </a:r>
          </a:p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CC0000"/>
                </a:solidFill>
                <a:latin typeface="Comic Sans MS" charset="0"/>
              </a:rPr>
              <a:t>  m</a:t>
            </a:r>
            <a:r>
              <a:rPr lang="en-US" sz="2000" b="1" baseline="-25000">
                <a:solidFill>
                  <a:srgbClr val="CC0000"/>
                </a:solidFill>
                <a:latin typeface="Comic Sans MS" charset="0"/>
              </a:rPr>
              <a:t>p</a:t>
            </a:r>
            <a:r>
              <a:rPr lang="en-US" sz="2000" b="1">
                <a:solidFill>
                  <a:srgbClr val="CC0000"/>
                </a:solidFill>
                <a:latin typeface="Comic Sans MS" charset="0"/>
              </a:rPr>
              <a:t> = 1.67 </a:t>
            </a:r>
            <a:r>
              <a:rPr lang="en-US" sz="2000" b="1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• 10</a:t>
            </a:r>
            <a:r>
              <a:rPr lang="en-US" sz="2000" b="1" baseline="30000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-27</a:t>
            </a:r>
            <a:r>
              <a:rPr lang="en-US" sz="2000" b="1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 kg</a:t>
            </a:r>
            <a:r>
              <a:rPr lang="en-US" sz="2000" b="1">
                <a:latin typeface="Comic Sans MS" charset="0"/>
                <a:ea typeface="Times New Roman" charset="0"/>
                <a:cs typeface="Times New Roman" charset="0"/>
              </a:rPr>
              <a:t>     </a:t>
            </a:r>
          </a:p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  q = +e = 1.6 • 10</a:t>
            </a:r>
            <a:r>
              <a:rPr lang="en-US" sz="2000" b="1" baseline="30000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-19</a:t>
            </a:r>
            <a:r>
              <a:rPr lang="en-US" sz="2000" b="1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 C</a:t>
            </a:r>
            <a:endParaRPr lang="en-US" sz="2000" b="1">
              <a:solidFill>
                <a:srgbClr val="009900"/>
              </a:solidFill>
              <a:latin typeface="Comic Sans MS" charset="0"/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accent2"/>
                </a:solidFill>
                <a:latin typeface="Comic Sans MS" charset="0"/>
              </a:rPr>
              <a:t>N neutroni</a:t>
            </a:r>
            <a:r>
              <a:rPr lang="en-US" sz="2000" b="1">
                <a:latin typeface="Comic Sans MS" charset="0"/>
              </a:rPr>
              <a:t>  	</a:t>
            </a:r>
          </a:p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CC0000"/>
                </a:solidFill>
                <a:latin typeface="Comic Sans MS" charset="0"/>
              </a:rPr>
              <a:t>  m</a:t>
            </a:r>
            <a:r>
              <a:rPr lang="en-US" sz="2000" b="1" baseline="-25000">
                <a:solidFill>
                  <a:srgbClr val="CC0000"/>
                </a:solidFill>
                <a:latin typeface="Comic Sans MS" charset="0"/>
              </a:rPr>
              <a:t>n</a:t>
            </a:r>
            <a:r>
              <a:rPr lang="en-US" sz="2000" b="1">
                <a:solidFill>
                  <a:srgbClr val="CC0000"/>
                </a:solidFill>
                <a:latin typeface="Comic Sans MS" charset="0"/>
              </a:rPr>
              <a:t> = 1.67 </a:t>
            </a:r>
            <a:r>
              <a:rPr lang="en-US" sz="2000" b="1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• 10</a:t>
            </a:r>
            <a:r>
              <a:rPr lang="en-US" sz="2000" b="1" baseline="30000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-27</a:t>
            </a:r>
            <a:r>
              <a:rPr lang="en-US" sz="2000" b="1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 kg</a:t>
            </a:r>
            <a:r>
              <a:rPr lang="en-US" sz="2000" b="1">
                <a:latin typeface="Comic Sans MS" charset="0"/>
                <a:ea typeface="Times New Roman" charset="0"/>
                <a:cs typeface="Times New Roman" charset="0"/>
              </a:rPr>
              <a:t>     </a:t>
            </a:r>
          </a:p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  q = 0</a:t>
            </a:r>
            <a:endParaRPr lang="en-US" sz="2000" b="1">
              <a:solidFill>
                <a:srgbClr val="009900"/>
              </a:solidFill>
              <a:latin typeface="Comic Sans MS" charset="0"/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accent2"/>
                </a:solidFill>
                <a:latin typeface="Comic Sans MS" charset="0"/>
              </a:rPr>
              <a:t>Z elettroni</a:t>
            </a:r>
            <a:r>
              <a:rPr lang="en-US" b="1">
                <a:latin typeface="Comic Sans MS" charset="0"/>
              </a:rPr>
              <a:t>  	</a:t>
            </a:r>
          </a:p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CC0000"/>
                </a:solidFill>
                <a:latin typeface="Comic Sans MS" charset="0"/>
              </a:rPr>
              <a:t>  m</a:t>
            </a:r>
            <a:r>
              <a:rPr lang="en-US" sz="2000" b="1" baseline="-25000">
                <a:solidFill>
                  <a:srgbClr val="CC0000"/>
                </a:solidFill>
                <a:latin typeface="Comic Sans MS" charset="0"/>
              </a:rPr>
              <a:t>e</a:t>
            </a:r>
            <a:r>
              <a:rPr lang="en-US" sz="2000" b="1">
                <a:solidFill>
                  <a:srgbClr val="CC0000"/>
                </a:solidFill>
                <a:latin typeface="Comic Sans MS" charset="0"/>
              </a:rPr>
              <a:t> = 9.07 </a:t>
            </a:r>
            <a:r>
              <a:rPr lang="en-US" sz="2000" b="1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• 10</a:t>
            </a:r>
            <a:r>
              <a:rPr lang="en-US" sz="2000" b="1" baseline="30000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-31</a:t>
            </a:r>
            <a:r>
              <a:rPr lang="en-US" sz="2000" b="1">
                <a:solidFill>
                  <a:srgbClr val="CC0000"/>
                </a:solidFill>
                <a:latin typeface="Comic Sans MS" charset="0"/>
                <a:ea typeface="Times New Roman" charset="0"/>
                <a:cs typeface="Times New Roman" charset="0"/>
              </a:rPr>
              <a:t> kg</a:t>
            </a:r>
            <a:r>
              <a:rPr lang="en-US" sz="2000" b="1">
                <a:latin typeface="Comic Sans MS" charset="0"/>
                <a:ea typeface="Times New Roman" charset="0"/>
                <a:cs typeface="Times New Roman" charset="0"/>
              </a:rPr>
              <a:t>     </a:t>
            </a:r>
          </a:p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  q = -e = -1.6 • 10</a:t>
            </a:r>
            <a:r>
              <a:rPr lang="en-US" sz="2000" b="1" baseline="30000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-19</a:t>
            </a:r>
            <a:r>
              <a:rPr lang="en-US" sz="2000" b="1">
                <a:solidFill>
                  <a:srgbClr val="009900"/>
                </a:solidFill>
                <a:latin typeface="Comic Sans MS" charset="0"/>
                <a:ea typeface="Times New Roman" charset="0"/>
                <a:cs typeface="Times New Roman" charset="0"/>
              </a:rPr>
              <a:t> C</a:t>
            </a:r>
            <a:r>
              <a:rPr lang="en-US" sz="2000" b="1">
                <a:latin typeface="Comic Sans MS" charset="0"/>
                <a:ea typeface="Times New Roman" charset="0"/>
                <a:cs typeface="Times New Roman" charset="0"/>
              </a:rPr>
              <a:t>                                                                            </a:t>
            </a:r>
            <a:endParaRPr lang="it-IT" sz="2000" b="1"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Oval 69"/>
          <p:cNvSpPr>
            <a:spLocks noChangeArrowheads="1"/>
          </p:cNvSpPr>
          <p:nvPr/>
        </p:nvSpPr>
        <p:spPr bwMode="auto">
          <a:xfrm>
            <a:off x="4953000" y="1371600"/>
            <a:ext cx="304800" cy="3048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6" name="Oval 70"/>
          <p:cNvSpPr>
            <a:spLocks noChangeArrowheads="1"/>
          </p:cNvSpPr>
          <p:nvPr/>
        </p:nvSpPr>
        <p:spPr bwMode="auto">
          <a:xfrm>
            <a:off x="4953000" y="2514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7" name="Oval 71"/>
          <p:cNvSpPr>
            <a:spLocks noChangeArrowheads="1"/>
          </p:cNvSpPr>
          <p:nvPr/>
        </p:nvSpPr>
        <p:spPr bwMode="auto">
          <a:xfrm>
            <a:off x="5105400" y="3810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8" name="Line 72"/>
          <p:cNvSpPr>
            <a:spLocks noChangeShapeType="1"/>
          </p:cNvSpPr>
          <p:nvPr/>
        </p:nvSpPr>
        <p:spPr bwMode="auto">
          <a:xfrm flipH="1">
            <a:off x="3352800" y="5791200"/>
            <a:ext cx="685800" cy="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" name="Text Box 73"/>
          <p:cNvSpPr txBox="1">
            <a:spLocks noChangeArrowheads="1"/>
          </p:cNvSpPr>
          <p:nvPr/>
        </p:nvSpPr>
        <p:spPr bwMode="auto">
          <a:xfrm>
            <a:off x="304800" y="5638800"/>
            <a:ext cx="3048000" cy="64135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FF66"/>
                </a:solidFill>
                <a:latin typeface="Comic Sans MS" charset="0"/>
              </a:rPr>
              <a:t>il nucleo è 100000 volte</a:t>
            </a:r>
          </a:p>
          <a:p>
            <a:r>
              <a:rPr lang="en-US" sz="1800" b="1">
                <a:solidFill>
                  <a:srgbClr val="FFFF66"/>
                </a:solidFill>
                <a:latin typeface="Comic Sans MS" charset="0"/>
              </a:rPr>
              <a:t>più piccolo dell’atomo! </a:t>
            </a:r>
            <a:endParaRPr lang="it-IT" sz="1800" b="1">
              <a:solidFill>
                <a:srgbClr val="FFFF66"/>
              </a:solidFill>
              <a:latin typeface="Comic Sans MS" charset="0"/>
            </a:endParaRPr>
          </a:p>
        </p:txBody>
      </p:sp>
      <p:sp>
        <p:nvSpPr>
          <p:cNvPr id="50" name="Text Box 74"/>
          <p:cNvSpPr txBox="1">
            <a:spLocks noChangeArrowheads="1"/>
          </p:cNvSpPr>
          <p:nvPr/>
        </p:nvSpPr>
        <p:spPr bwMode="auto">
          <a:xfrm>
            <a:off x="5791200" y="4953000"/>
            <a:ext cx="2971800" cy="132397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Comic Sans MS" charset="0"/>
              </a:rPr>
              <a:t>Numero di massa:</a:t>
            </a:r>
          </a:p>
          <a:p>
            <a:r>
              <a:rPr lang="en-US" sz="2800" b="1">
                <a:solidFill>
                  <a:srgbClr val="FF3300"/>
                </a:solidFill>
                <a:latin typeface="Comic Sans MS" charset="0"/>
              </a:rPr>
              <a:t>A = Z + N</a:t>
            </a:r>
          </a:p>
          <a:p>
            <a:pPr>
              <a:lnSpc>
                <a:spcPct val="110000"/>
              </a:lnSpc>
            </a:pPr>
            <a:r>
              <a:rPr lang="en-US" b="1">
                <a:solidFill>
                  <a:srgbClr val="FF3300"/>
                </a:solidFill>
                <a:latin typeface="Comic Sans MS" charset="0"/>
              </a:rPr>
              <a:t>     </a:t>
            </a:r>
            <a:r>
              <a:rPr lang="en-US" sz="2000" b="1">
                <a:solidFill>
                  <a:schemeClr val="accent2"/>
                </a:solidFill>
                <a:latin typeface="Comic Sans MS" charset="0"/>
              </a:rPr>
              <a:t>Notazione:</a:t>
            </a:r>
            <a:endParaRPr lang="it-IT" sz="2000" b="1">
              <a:solidFill>
                <a:schemeClr val="accent2"/>
              </a:solidFill>
              <a:latin typeface="Comic Sans MS" charset="0"/>
            </a:endParaRPr>
          </a:p>
        </p:txBody>
      </p:sp>
      <p:graphicFrame>
        <p:nvGraphicFramePr>
          <p:cNvPr id="51" name="Object 77"/>
          <p:cNvGraphicFramePr>
            <a:graphicFrameLocks noChangeAspect="1"/>
          </p:cNvGraphicFramePr>
          <p:nvPr/>
        </p:nvGraphicFramePr>
        <p:xfrm>
          <a:off x="7924800" y="5486400"/>
          <a:ext cx="822325" cy="701675"/>
        </p:xfrm>
        <a:graphic>
          <a:graphicData uri="http://schemas.openxmlformats.org/presentationml/2006/ole">
            <p:oleObj spid="_x0000_s27650" name="Equation" r:id="rId3" imgW="431640" imgH="368280" progId="Equation.3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avola Periodica degli elemen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2178"/>
            <a:ext cx="9144000" cy="4135438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ln/>
        </p:spPr>
        <p:txBody>
          <a:bodyPr/>
          <a:lstStyle/>
          <a:p>
            <a:r>
              <a:rPr lang="en-US"/>
              <a:t>Elementi chimici</a:t>
            </a:r>
            <a:endParaRPr lang="it-IT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868488" y="2466975"/>
            <a:ext cx="3346450" cy="822325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CCFF"/>
                </a:solidFill>
                <a:latin typeface="Comic Sans MS" charset="0"/>
              </a:rPr>
              <a:t>TAVOLA PERIODICA</a:t>
            </a:r>
          </a:p>
          <a:p>
            <a:pPr algn="ctr"/>
            <a:r>
              <a:rPr lang="en-US" b="1">
                <a:solidFill>
                  <a:srgbClr val="FFCCFF"/>
                </a:solidFill>
                <a:latin typeface="Comic Sans MS" charset="0"/>
              </a:rPr>
              <a:t>DI MENDELEEV</a:t>
            </a:r>
            <a:endParaRPr lang="it-IT" b="1">
              <a:solidFill>
                <a:srgbClr val="FFCCFF"/>
              </a:solidFill>
              <a:latin typeface="Comic Sans MS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1169988"/>
            <a:ext cx="888365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Comic Sans MS" charset="0"/>
              </a:rPr>
              <a:t>      </a:t>
            </a:r>
            <a:r>
              <a:rPr lang="en-US" sz="2800" b="1">
                <a:solidFill>
                  <a:srgbClr val="FF3300"/>
                </a:solidFill>
                <a:latin typeface="Comic Sans MS" charset="0"/>
              </a:rPr>
              <a:t>Elementi chimici</a:t>
            </a:r>
            <a:r>
              <a:rPr lang="en-US" sz="2800" b="1">
                <a:solidFill>
                  <a:srgbClr val="6600FF"/>
                </a:solidFill>
                <a:latin typeface="Comic Sans MS" charset="0"/>
              </a:rPr>
              <a:t>: atomi con diverso Z </a:t>
            </a:r>
          </a:p>
          <a:p>
            <a:r>
              <a:rPr lang="en-US" b="1">
                <a:solidFill>
                  <a:srgbClr val="FF3300"/>
                </a:solidFill>
                <a:latin typeface="Comic Sans MS" charset="0"/>
              </a:rPr>
              <a:t>      </a:t>
            </a:r>
            <a:r>
              <a:rPr lang="en-US" b="1">
                <a:solidFill>
                  <a:srgbClr val="009900"/>
                </a:solidFill>
                <a:latin typeface="Comic Sans MS" charset="0"/>
              </a:rPr>
              <a:t>naturali:</a:t>
            </a:r>
            <a:r>
              <a:rPr lang="en-US" b="1">
                <a:latin typeface="Comic Sans MS" charset="0"/>
              </a:rPr>
              <a:t>  da idrogeno (Z=1) a uranio (Z=92)</a:t>
            </a:r>
          </a:p>
          <a:p>
            <a:r>
              <a:rPr lang="en-US" b="1">
                <a:latin typeface="Comic Sans MS" charset="0"/>
              </a:rPr>
              <a:t>      </a:t>
            </a:r>
            <a:r>
              <a:rPr lang="en-US" b="1">
                <a:solidFill>
                  <a:srgbClr val="009900"/>
                </a:solidFill>
                <a:latin typeface="Comic Sans MS" charset="0"/>
              </a:rPr>
              <a:t>artificiali:</a:t>
            </a:r>
            <a:r>
              <a:rPr lang="en-US" b="1">
                <a:latin typeface="Comic Sans MS" charset="0"/>
              </a:rPr>
              <a:t> tecnezio (Z=43) e transuranici (Z&gt;92)     </a:t>
            </a:r>
            <a:endParaRPr lang="it-IT" b="1">
              <a:solidFill>
                <a:srgbClr val="CC0099"/>
              </a:solidFill>
              <a:latin typeface="Comic Sans MS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838200"/>
          </a:xfrm>
          <a:ln/>
        </p:spPr>
        <p:txBody>
          <a:bodyPr/>
          <a:lstStyle/>
          <a:p>
            <a:r>
              <a:rPr lang="en-US"/>
              <a:t>Decadimenti radioattivi</a:t>
            </a:r>
            <a:endParaRPr lang="it-IT"/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28600" y="1460500"/>
            <a:ext cx="8629650" cy="1069975"/>
            <a:chOff x="144" y="920"/>
            <a:chExt cx="5436" cy="67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3120" y="1016"/>
            <a:ext cx="2460" cy="288"/>
          </p:xfrm>
          <a:graphic>
            <a:graphicData uri="http://schemas.openxmlformats.org/presentationml/2006/ole">
              <p:oleObj spid="_x0000_s33794" name="Equation" r:id="rId3" imgW="2438280" imgH="368280" progId="Equation.3">
                <p:embed/>
              </p:oleObj>
            </a:graphicData>
          </a:graphic>
        </p:graphicFrame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576" y="116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576" y="96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720" y="96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624" y="106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816" y="106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72" y="125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672" y="92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768" y="116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912" y="1208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816" y="92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816" y="130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960" y="106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776" y="116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776" y="96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920" y="96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1824" y="106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2016" y="106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1872" y="125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1872" y="92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1968" y="116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496" y="116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496" y="101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640" y="116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248" y="1208"/>
              <a:ext cx="432" cy="1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640" y="101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208" y="1007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339933"/>
                  </a:solidFill>
                  <a:latin typeface="Comic Sans MS" charset="0"/>
                </a:rPr>
                <a:t>+</a:t>
              </a:r>
              <a:endParaRPr lang="it-IT" sz="2800" b="1">
                <a:solidFill>
                  <a:srgbClr val="339933"/>
                </a:solidFill>
                <a:latin typeface="Comic Sans MS" charset="0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44" y="963"/>
              <a:ext cx="318" cy="442"/>
            </a:xfrm>
            <a:prstGeom prst="rect">
              <a:avLst/>
            </a:prstGeom>
            <a:solidFill>
              <a:srgbClr val="CCFF33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>
                  <a:solidFill>
                    <a:srgbClr val="FF0066"/>
                  </a:solidFill>
                  <a:latin typeface="Comic Sans MS" charset="0"/>
                  <a:sym typeface="Symbol" charset="2"/>
                </a:rPr>
                <a:t></a:t>
              </a:r>
              <a:endParaRPr lang="it-IT" sz="4000" b="1">
                <a:solidFill>
                  <a:srgbClr val="FF0066"/>
                </a:solidFill>
                <a:latin typeface="Comic Sans MS" charset="0"/>
              </a:endParaRPr>
            </a:p>
          </p:txBody>
        </p:sp>
        <p:sp>
          <p:nvSpPr>
            <p:cNvPr id="34" name="Text Box 123"/>
            <p:cNvSpPr txBox="1">
              <a:spLocks noChangeArrowheads="1"/>
            </p:cNvSpPr>
            <p:nvPr/>
          </p:nvSpPr>
          <p:spPr bwMode="auto">
            <a:xfrm>
              <a:off x="3072" y="1344"/>
              <a:ext cx="12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CC0099"/>
                  </a:solidFill>
                  <a:latin typeface="Comic Sans MS" charset="0"/>
                </a:rPr>
                <a:t>Nuclei pesanti</a:t>
              </a:r>
              <a:endParaRPr lang="it-IT" sz="2000" b="1" i="1">
                <a:solidFill>
                  <a:srgbClr val="CC0099"/>
                </a:solidFill>
                <a:latin typeface="Comic Sans MS" charset="0"/>
              </a:endParaRPr>
            </a:p>
          </p:txBody>
        </p:sp>
      </p:grpSp>
      <p:grpSp>
        <p:nvGrpSpPr>
          <p:cNvPr id="35" name="Group 129"/>
          <p:cNvGrpSpPr>
            <a:grpSpLocks/>
          </p:cNvGrpSpPr>
          <p:nvPr/>
        </p:nvGrpSpPr>
        <p:grpSpPr bwMode="auto">
          <a:xfrm>
            <a:off x="228600" y="2527300"/>
            <a:ext cx="8915400" cy="1069975"/>
            <a:chOff x="144" y="1592"/>
            <a:chExt cx="5616" cy="674"/>
          </a:xfrm>
        </p:grpSpPr>
        <p:graphicFrame>
          <p:nvGraphicFramePr>
            <p:cNvPr id="36" name="Object 4"/>
            <p:cNvGraphicFramePr>
              <a:graphicFrameLocks noChangeAspect="1"/>
            </p:cNvGraphicFramePr>
            <p:nvPr/>
          </p:nvGraphicFramePr>
          <p:xfrm>
            <a:off x="3121" y="1688"/>
            <a:ext cx="2639" cy="288"/>
          </p:xfrm>
          <a:graphic>
            <a:graphicData uri="http://schemas.openxmlformats.org/presentationml/2006/ole">
              <p:oleObj spid="_x0000_s33795" name="Equation" r:id="rId4" imgW="2616120" imgH="368280" progId="Equation.3">
                <p:embed/>
              </p:oleObj>
            </a:graphicData>
          </a:graphic>
        </p:graphicFrame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624" y="184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624" y="164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auto">
            <a:xfrm>
              <a:off x="768" y="164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Oval 37"/>
            <p:cNvSpPr>
              <a:spLocks noChangeArrowheads="1"/>
            </p:cNvSpPr>
            <p:nvPr/>
          </p:nvSpPr>
          <p:spPr bwMode="auto">
            <a:xfrm>
              <a:off x="672" y="174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864" y="174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720" y="193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720" y="160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816" y="184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" name="Oval 42"/>
            <p:cNvSpPr>
              <a:spLocks noChangeArrowheads="1"/>
            </p:cNvSpPr>
            <p:nvPr/>
          </p:nvSpPr>
          <p:spPr bwMode="auto">
            <a:xfrm>
              <a:off x="960" y="188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864" y="160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7" name="Oval 44"/>
            <p:cNvSpPr>
              <a:spLocks noChangeArrowheads="1"/>
            </p:cNvSpPr>
            <p:nvPr/>
          </p:nvSpPr>
          <p:spPr bwMode="auto">
            <a:xfrm>
              <a:off x="864" y="198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8" name="Oval 45"/>
            <p:cNvSpPr>
              <a:spLocks noChangeArrowheads="1"/>
            </p:cNvSpPr>
            <p:nvPr/>
          </p:nvSpPr>
          <p:spPr bwMode="auto">
            <a:xfrm>
              <a:off x="1008" y="174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144" y="1640"/>
              <a:ext cx="424" cy="442"/>
            </a:xfrm>
            <a:prstGeom prst="rect">
              <a:avLst/>
            </a:prstGeom>
            <a:solidFill>
              <a:srgbClr val="CCFF33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>
                  <a:solidFill>
                    <a:srgbClr val="FF0066"/>
                  </a:solidFill>
                  <a:latin typeface="Comic Sans MS" charset="0"/>
                  <a:sym typeface="Symbol" charset="2"/>
                </a:rPr>
                <a:t></a:t>
              </a:r>
              <a:r>
                <a:rPr lang="en-US" sz="4000" b="1" baseline="30000">
                  <a:solidFill>
                    <a:srgbClr val="FF0066"/>
                  </a:solidFill>
                  <a:latin typeface="Comic Sans MS" charset="0"/>
                  <a:sym typeface="Symbol" charset="2"/>
                </a:rPr>
                <a:t>-</a:t>
              </a:r>
              <a:endParaRPr lang="it-IT" sz="4000" b="1" baseline="30000">
                <a:solidFill>
                  <a:srgbClr val="FF0066"/>
                </a:solidFill>
                <a:latin typeface="Comic Sans MS" charset="0"/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1248" y="1880"/>
              <a:ext cx="336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1584" y="183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2" name="Oval 49"/>
            <p:cNvSpPr>
              <a:spLocks noChangeArrowheads="1"/>
            </p:cNvSpPr>
            <p:nvPr/>
          </p:nvSpPr>
          <p:spPr bwMode="auto">
            <a:xfrm>
              <a:off x="1584" y="164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" name="Oval 50"/>
            <p:cNvSpPr>
              <a:spLocks noChangeArrowheads="1"/>
            </p:cNvSpPr>
            <p:nvPr/>
          </p:nvSpPr>
          <p:spPr bwMode="auto">
            <a:xfrm>
              <a:off x="1728" y="164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4" name="Oval 51"/>
            <p:cNvSpPr>
              <a:spLocks noChangeArrowheads="1"/>
            </p:cNvSpPr>
            <p:nvPr/>
          </p:nvSpPr>
          <p:spPr bwMode="auto">
            <a:xfrm>
              <a:off x="1632" y="173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Oval 52"/>
            <p:cNvSpPr>
              <a:spLocks noChangeArrowheads="1"/>
            </p:cNvSpPr>
            <p:nvPr/>
          </p:nvSpPr>
          <p:spPr bwMode="auto">
            <a:xfrm>
              <a:off x="1824" y="173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6" name="Oval 53"/>
            <p:cNvSpPr>
              <a:spLocks noChangeArrowheads="1"/>
            </p:cNvSpPr>
            <p:nvPr/>
          </p:nvSpPr>
          <p:spPr bwMode="auto">
            <a:xfrm>
              <a:off x="1680" y="192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1680" y="159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8" name="Oval 55"/>
            <p:cNvSpPr>
              <a:spLocks noChangeArrowheads="1"/>
            </p:cNvSpPr>
            <p:nvPr/>
          </p:nvSpPr>
          <p:spPr bwMode="auto">
            <a:xfrm>
              <a:off x="1776" y="183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auto">
            <a:xfrm>
              <a:off x="1920" y="188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1824" y="159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auto">
            <a:xfrm>
              <a:off x="1824" y="197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1968" y="1688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 bwMode="auto">
            <a:xfrm>
              <a:off x="2208" y="1688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339933"/>
                  </a:solidFill>
                  <a:latin typeface="Comic Sans MS" charset="0"/>
                </a:rPr>
                <a:t>+</a:t>
              </a:r>
              <a:endParaRPr lang="it-IT" sz="2800" b="1">
                <a:solidFill>
                  <a:srgbClr val="339933"/>
                </a:solidFill>
                <a:latin typeface="Comic Sans MS" charset="0"/>
              </a:endParaRPr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2496" y="18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 bwMode="auto">
            <a:xfrm>
              <a:off x="2640" y="1688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339933"/>
                  </a:solidFill>
                  <a:latin typeface="Comic Sans MS" charset="0"/>
                </a:rPr>
                <a:t>+</a:t>
              </a:r>
              <a:endParaRPr lang="it-IT" sz="2800" b="1">
                <a:solidFill>
                  <a:srgbClr val="339933"/>
                </a:solidFill>
                <a:latin typeface="Comic Sans MS" charset="0"/>
              </a:endParaRPr>
            </a:p>
          </p:txBody>
        </p:sp>
        <p:sp>
          <p:nvSpPr>
            <p:cNvPr id="66" name="Oval 63"/>
            <p:cNvSpPr>
              <a:spLocks noChangeArrowheads="1"/>
            </p:cNvSpPr>
            <p:nvPr/>
          </p:nvSpPr>
          <p:spPr bwMode="auto">
            <a:xfrm>
              <a:off x="2928" y="1832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it-IT" sz="1400">
                <a:solidFill>
                  <a:srgbClr val="800080"/>
                </a:solidFill>
              </a:endParaRPr>
            </a:p>
          </p:txBody>
        </p:sp>
        <p:sp>
          <p:nvSpPr>
            <p:cNvPr id="67" name="Text Box 124"/>
            <p:cNvSpPr txBox="1">
              <a:spLocks noChangeArrowheads="1"/>
            </p:cNvSpPr>
            <p:nvPr/>
          </p:nvSpPr>
          <p:spPr bwMode="auto">
            <a:xfrm>
              <a:off x="3072" y="2016"/>
              <a:ext cx="21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CC0099"/>
                  </a:solidFill>
                  <a:latin typeface="Comic Sans MS" charset="0"/>
                </a:rPr>
                <a:t>Nuclei con troppi neutroni</a:t>
              </a:r>
              <a:endParaRPr lang="it-IT" sz="2000" b="1" i="1">
                <a:solidFill>
                  <a:srgbClr val="CC0099"/>
                </a:solidFill>
                <a:latin typeface="Comic Sans MS" charset="0"/>
              </a:endParaRPr>
            </a:p>
          </p:txBody>
        </p:sp>
      </p:grpSp>
      <p:grpSp>
        <p:nvGrpSpPr>
          <p:cNvPr id="68" name="Group 130"/>
          <p:cNvGrpSpPr>
            <a:grpSpLocks/>
          </p:cNvGrpSpPr>
          <p:nvPr/>
        </p:nvGrpSpPr>
        <p:grpSpPr bwMode="auto">
          <a:xfrm>
            <a:off x="228600" y="3657600"/>
            <a:ext cx="8915400" cy="1158875"/>
            <a:chOff x="144" y="2304"/>
            <a:chExt cx="5616" cy="730"/>
          </a:xfrm>
        </p:grpSpPr>
        <p:graphicFrame>
          <p:nvGraphicFramePr>
            <p:cNvPr id="69" name="Object 3"/>
            <p:cNvGraphicFramePr>
              <a:graphicFrameLocks noChangeAspect="1"/>
            </p:cNvGraphicFramePr>
            <p:nvPr/>
          </p:nvGraphicFramePr>
          <p:xfrm>
            <a:off x="3146" y="2456"/>
            <a:ext cx="2614" cy="277"/>
          </p:xfrm>
          <a:graphic>
            <a:graphicData uri="http://schemas.openxmlformats.org/presentationml/2006/ole">
              <p:oleObj spid="_x0000_s33796" name="Equation" r:id="rId5" imgW="2590560" imgH="368280" progId="Equation.3">
                <p:embed/>
              </p:oleObj>
            </a:graphicData>
          </a:graphic>
        </p:graphicFrame>
        <p:sp>
          <p:nvSpPr>
            <p:cNvPr id="70" name="Oval 64"/>
            <p:cNvSpPr>
              <a:spLocks noChangeArrowheads="1"/>
            </p:cNvSpPr>
            <p:nvPr/>
          </p:nvSpPr>
          <p:spPr bwMode="auto">
            <a:xfrm>
              <a:off x="624" y="25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1" name="Oval 65"/>
            <p:cNvSpPr>
              <a:spLocks noChangeArrowheads="1"/>
            </p:cNvSpPr>
            <p:nvPr/>
          </p:nvSpPr>
          <p:spPr bwMode="auto">
            <a:xfrm>
              <a:off x="624" y="236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Oval 66"/>
            <p:cNvSpPr>
              <a:spLocks noChangeArrowheads="1"/>
            </p:cNvSpPr>
            <p:nvPr/>
          </p:nvSpPr>
          <p:spPr bwMode="auto">
            <a:xfrm>
              <a:off x="768" y="236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Oval 67"/>
            <p:cNvSpPr>
              <a:spLocks noChangeArrowheads="1"/>
            </p:cNvSpPr>
            <p:nvPr/>
          </p:nvSpPr>
          <p:spPr bwMode="auto">
            <a:xfrm>
              <a:off x="672" y="245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Oval 68"/>
            <p:cNvSpPr>
              <a:spLocks noChangeArrowheads="1"/>
            </p:cNvSpPr>
            <p:nvPr/>
          </p:nvSpPr>
          <p:spPr bwMode="auto">
            <a:xfrm>
              <a:off x="864" y="245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5" name="Oval 69"/>
            <p:cNvSpPr>
              <a:spLocks noChangeArrowheads="1"/>
            </p:cNvSpPr>
            <p:nvPr/>
          </p:nvSpPr>
          <p:spPr bwMode="auto">
            <a:xfrm>
              <a:off x="720" y="264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6" name="Oval 70"/>
            <p:cNvSpPr>
              <a:spLocks noChangeArrowheads="1"/>
            </p:cNvSpPr>
            <p:nvPr/>
          </p:nvSpPr>
          <p:spPr bwMode="auto">
            <a:xfrm>
              <a:off x="720" y="231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7" name="Oval 71"/>
            <p:cNvSpPr>
              <a:spLocks noChangeArrowheads="1"/>
            </p:cNvSpPr>
            <p:nvPr/>
          </p:nvSpPr>
          <p:spPr bwMode="auto">
            <a:xfrm>
              <a:off x="816" y="25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8" name="Oval 72"/>
            <p:cNvSpPr>
              <a:spLocks noChangeArrowheads="1"/>
            </p:cNvSpPr>
            <p:nvPr/>
          </p:nvSpPr>
          <p:spPr bwMode="auto">
            <a:xfrm>
              <a:off x="960" y="260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9" name="Oval 73"/>
            <p:cNvSpPr>
              <a:spLocks noChangeArrowheads="1"/>
            </p:cNvSpPr>
            <p:nvPr/>
          </p:nvSpPr>
          <p:spPr bwMode="auto">
            <a:xfrm>
              <a:off x="864" y="231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0" name="Oval 74"/>
            <p:cNvSpPr>
              <a:spLocks noChangeArrowheads="1"/>
            </p:cNvSpPr>
            <p:nvPr/>
          </p:nvSpPr>
          <p:spPr bwMode="auto">
            <a:xfrm>
              <a:off x="864" y="269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" name="Oval 75"/>
            <p:cNvSpPr>
              <a:spLocks noChangeArrowheads="1"/>
            </p:cNvSpPr>
            <p:nvPr/>
          </p:nvSpPr>
          <p:spPr bwMode="auto">
            <a:xfrm>
              <a:off x="1008" y="245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2" name="Text Box 76"/>
            <p:cNvSpPr txBox="1">
              <a:spLocks noChangeArrowheads="1"/>
            </p:cNvSpPr>
            <p:nvPr/>
          </p:nvSpPr>
          <p:spPr bwMode="auto">
            <a:xfrm>
              <a:off x="144" y="2312"/>
              <a:ext cx="424" cy="442"/>
            </a:xfrm>
            <a:prstGeom prst="rect">
              <a:avLst/>
            </a:prstGeom>
            <a:solidFill>
              <a:srgbClr val="CCFF33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>
                  <a:solidFill>
                    <a:srgbClr val="FF0066"/>
                  </a:solidFill>
                  <a:latin typeface="Comic Sans MS" charset="0"/>
                  <a:sym typeface="Symbol" charset="2"/>
                </a:rPr>
                <a:t></a:t>
              </a:r>
              <a:r>
                <a:rPr lang="en-US" sz="4000" b="1" baseline="30000">
                  <a:solidFill>
                    <a:srgbClr val="FF0066"/>
                  </a:solidFill>
                  <a:latin typeface="Comic Sans MS" charset="0"/>
                  <a:sym typeface="Symbol" charset="2"/>
                </a:rPr>
                <a:t>+</a:t>
              </a:r>
              <a:endParaRPr lang="it-IT" sz="4000" b="1" baseline="30000">
                <a:solidFill>
                  <a:srgbClr val="FF0066"/>
                </a:solidFill>
                <a:latin typeface="Comic Sans MS" charset="0"/>
              </a:endParaRPr>
            </a:p>
          </p:txBody>
        </p:sp>
        <p:sp>
          <p:nvSpPr>
            <p:cNvPr id="83" name="Line 77"/>
            <p:cNvSpPr>
              <a:spLocks noChangeShapeType="1"/>
            </p:cNvSpPr>
            <p:nvPr/>
          </p:nvSpPr>
          <p:spPr bwMode="auto">
            <a:xfrm>
              <a:off x="1248" y="2592"/>
              <a:ext cx="336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4" name="Oval 78"/>
            <p:cNvSpPr>
              <a:spLocks noChangeArrowheads="1"/>
            </p:cNvSpPr>
            <p:nvPr/>
          </p:nvSpPr>
          <p:spPr bwMode="auto">
            <a:xfrm>
              <a:off x="1584" y="254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5" name="Oval 79"/>
            <p:cNvSpPr>
              <a:spLocks noChangeArrowheads="1"/>
            </p:cNvSpPr>
            <p:nvPr/>
          </p:nvSpPr>
          <p:spPr bwMode="auto">
            <a:xfrm>
              <a:off x="1584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6" name="Oval 80"/>
            <p:cNvSpPr>
              <a:spLocks noChangeArrowheads="1"/>
            </p:cNvSpPr>
            <p:nvPr/>
          </p:nvSpPr>
          <p:spPr bwMode="auto">
            <a:xfrm>
              <a:off x="1728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7" name="Oval 81"/>
            <p:cNvSpPr>
              <a:spLocks noChangeArrowheads="1"/>
            </p:cNvSpPr>
            <p:nvPr/>
          </p:nvSpPr>
          <p:spPr bwMode="auto">
            <a:xfrm>
              <a:off x="1632" y="244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8" name="Oval 82"/>
            <p:cNvSpPr>
              <a:spLocks noChangeArrowheads="1"/>
            </p:cNvSpPr>
            <p:nvPr/>
          </p:nvSpPr>
          <p:spPr bwMode="auto">
            <a:xfrm>
              <a:off x="1824" y="244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9" name="Oval 83"/>
            <p:cNvSpPr>
              <a:spLocks noChangeArrowheads="1"/>
            </p:cNvSpPr>
            <p:nvPr/>
          </p:nvSpPr>
          <p:spPr bwMode="auto">
            <a:xfrm>
              <a:off x="1680" y="264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0" name="Oval 84"/>
            <p:cNvSpPr>
              <a:spLocks noChangeArrowheads="1"/>
            </p:cNvSpPr>
            <p:nvPr/>
          </p:nvSpPr>
          <p:spPr bwMode="auto">
            <a:xfrm>
              <a:off x="1680" y="230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1" name="Oval 85"/>
            <p:cNvSpPr>
              <a:spLocks noChangeArrowheads="1"/>
            </p:cNvSpPr>
            <p:nvPr/>
          </p:nvSpPr>
          <p:spPr bwMode="auto">
            <a:xfrm>
              <a:off x="1776" y="254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2" name="Oval 86"/>
            <p:cNvSpPr>
              <a:spLocks noChangeArrowheads="1"/>
            </p:cNvSpPr>
            <p:nvPr/>
          </p:nvSpPr>
          <p:spPr bwMode="auto">
            <a:xfrm>
              <a:off x="1920" y="259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3" name="Oval 87"/>
            <p:cNvSpPr>
              <a:spLocks noChangeArrowheads="1"/>
            </p:cNvSpPr>
            <p:nvPr/>
          </p:nvSpPr>
          <p:spPr bwMode="auto">
            <a:xfrm>
              <a:off x="1824" y="230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4" name="Oval 88"/>
            <p:cNvSpPr>
              <a:spLocks noChangeArrowheads="1"/>
            </p:cNvSpPr>
            <p:nvPr/>
          </p:nvSpPr>
          <p:spPr bwMode="auto">
            <a:xfrm>
              <a:off x="1824" y="268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5" name="Oval 89"/>
            <p:cNvSpPr>
              <a:spLocks noChangeArrowheads="1"/>
            </p:cNvSpPr>
            <p:nvPr/>
          </p:nvSpPr>
          <p:spPr bwMode="auto">
            <a:xfrm>
              <a:off x="1968" y="240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6" name="Rectangle 90"/>
            <p:cNvSpPr>
              <a:spLocks noChangeArrowheads="1"/>
            </p:cNvSpPr>
            <p:nvPr/>
          </p:nvSpPr>
          <p:spPr bwMode="auto">
            <a:xfrm>
              <a:off x="2208" y="2400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339933"/>
                  </a:solidFill>
                  <a:latin typeface="Comic Sans MS" charset="0"/>
                </a:rPr>
                <a:t>+</a:t>
              </a:r>
              <a:endParaRPr lang="it-IT" sz="2800" b="1">
                <a:solidFill>
                  <a:srgbClr val="339933"/>
                </a:solidFill>
                <a:latin typeface="Comic Sans MS" charset="0"/>
              </a:endParaRPr>
            </a:p>
          </p:txBody>
        </p:sp>
        <p:sp>
          <p:nvSpPr>
            <p:cNvPr id="97" name="Oval 91"/>
            <p:cNvSpPr>
              <a:spLocks noChangeArrowheads="1"/>
            </p:cNvSpPr>
            <p:nvPr/>
          </p:nvSpPr>
          <p:spPr bwMode="auto">
            <a:xfrm>
              <a:off x="2496" y="254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8" name="Rectangle 92"/>
            <p:cNvSpPr>
              <a:spLocks noChangeArrowheads="1"/>
            </p:cNvSpPr>
            <p:nvPr/>
          </p:nvSpPr>
          <p:spPr bwMode="auto">
            <a:xfrm>
              <a:off x="2640" y="2400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339933"/>
                  </a:solidFill>
                  <a:latin typeface="Comic Sans MS" charset="0"/>
                </a:rPr>
                <a:t>+</a:t>
              </a:r>
              <a:endParaRPr lang="it-IT" sz="2800" b="1">
                <a:solidFill>
                  <a:srgbClr val="339933"/>
                </a:solidFill>
                <a:latin typeface="Comic Sans MS" charset="0"/>
              </a:endParaRPr>
            </a:p>
          </p:txBody>
        </p:sp>
        <p:sp>
          <p:nvSpPr>
            <p:cNvPr id="99" name="Oval 93"/>
            <p:cNvSpPr>
              <a:spLocks noChangeArrowheads="1"/>
            </p:cNvSpPr>
            <p:nvPr/>
          </p:nvSpPr>
          <p:spPr bwMode="auto">
            <a:xfrm>
              <a:off x="2928" y="254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it-IT" sz="1400">
                <a:solidFill>
                  <a:srgbClr val="800080"/>
                </a:solidFill>
              </a:endParaRPr>
            </a:p>
          </p:txBody>
        </p:sp>
        <p:sp>
          <p:nvSpPr>
            <p:cNvPr id="100" name="Text Box 125"/>
            <p:cNvSpPr txBox="1">
              <a:spLocks noChangeArrowheads="1"/>
            </p:cNvSpPr>
            <p:nvPr/>
          </p:nvSpPr>
          <p:spPr bwMode="auto">
            <a:xfrm>
              <a:off x="3120" y="2784"/>
              <a:ext cx="2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CC0099"/>
                  </a:solidFill>
                  <a:latin typeface="Comic Sans MS" charset="0"/>
                </a:rPr>
                <a:t>Nuclei con pochi neutroni</a:t>
              </a:r>
              <a:endParaRPr lang="it-IT" sz="2000" b="1" i="1">
                <a:solidFill>
                  <a:srgbClr val="CC0099"/>
                </a:solidFill>
                <a:latin typeface="Comic Sans MS" charset="0"/>
              </a:endParaRPr>
            </a:p>
          </p:txBody>
        </p:sp>
      </p:grpSp>
      <p:grpSp>
        <p:nvGrpSpPr>
          <p:cNvPr id="101" name="Group 131"/>
          <p:cNvGrpSpPr>
            <a:grpSpLocks/>
          </p:cNvGrpSpPr>
          <p:nvPr/>
        </p:nvGrpSpPr>
        <p:grpSpPr bwMode="auto">
          <a:xfrm>
            <a:off x="228600" y="4724400"/>
            <a:ext cx="8915400" cy="1158875"/>
            <a:chOff x="144" y="2976"/>
            <a:chExt cx="5616" cy="730"/>
          </a:xfrm>
        </p:grpSpPr>
        <p:graphicFrame>
          <p:nvGraphicFramePr>
            <p:cNvPr id="102" name="Object 94"/>
            <p:cNvGraphicFramePr>
              <a:graphicFrameLocks noChangeAspect="1"/>
            </p:cNvGraphicFramePr>
            <p:nvPr/>
          </p:nvGraphicFramePr>
          <p:xfrm>
            <a:off x="3120" y="3128"/>
            <a:ext cx="1999" cy="277"/>
          </p:xfrm>
          <a:graphic>
            <a:graphicData uri="http://schemas.openxmlformats.org/presentationml/2006/ole">
              <p:oleObj spid="_x0000_s33797" name="Equation" r:id="rId6" imgW="1981080" imgH="368280" progId="Equation.3">
                <p:embed/>
              </p:oleObj>
            </a:graphicData>
          </a:graphic>
        </p:graphicFrame>
        <p:sp>
          <p:nvSpPr>
            <p:cNvPr id="103" name="Oval 95"/>
            <p:cNvSpPr>
              <a:spLocks noChangeArrowheads="1"/>
            </p:cNvSpPr>
            <p:nvPr/>
          </p:nvSpPr>
          <p:spPr bwMode="auto">
            <a:xfrm>
              <a:off x="624" y="322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" name="Oval 96"/>
            <p:cNvSpPr>
              <a:spLocks noChangeArrowheads="1"/>
            </p:cNvSpPr>
            <p:nvPr/>
          </p:nvSpPr>
          <p:spPr bwMode="auto">
            <a:xfrm>
              <a:off x="624" y="303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>
              <a:off x="768" y="303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>
              <a:off x="672" y="312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" name="Oval 99"/>
            <p:cNvSpPr>
              <a:spLocks noChangeArrowheads="1"/>
            </p:cNvSpPr>
            <p:nvPr/>
          </p:nvSpPr>
          <p:spPr bwMode="auto">
            <a:xfrm>
              <a:off x="864" y="312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>
              <a:off x="720" y="332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720" y="2984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>
              <a:off x="816" y="322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>
              <a:off x="960" y="327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>
              <a:off x="864" y="29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>
              <a:off x="864" y="336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>
              <a:off x="1020" y="3098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" name="Text Box 107"/>
            <p:cNvSpPr txBox="1">
              <a:spLocks noChangeArrowheads="1"/>
            </p:cNvSpPr>
            <p:nvPr/>
          </p:nvSpPr>
          <p:spPr bwMode="auto">
            <a:xfrm>
              <a:off x="144" y="2984"/>
              <a:ext cx="248" cy="442"/>
            </a:xfrm>
            <a:prstGeom prst="rect">
              <a:avLst/>
            </a:prstGeom>
            <a:solidFill>
              <a:srgbClr val="CCFF33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>
                  <a:solidFill>
                    <a:srgbClr val="FF0066"/>
                  </a:solidFill>
                  <a:latin typeface="Comic Sans MS" charset="0"/>
                  <a:sym typeface="Symbol" charset="2"/>
                </a:rPr>
                <a:t></a:t>
              </a:r>
              <a:endParaRPr lang="it-IT" sz="4000" b="1" baseline="30000">
                <a:solidFill>
                  <a:srgbClr val="FF0066"/>
                </a:solidFill>
                <a:latin typeface="Comic Sans MS" charset="0"/>
              </a:endParaRPr>
            </a:p>
          </p:txBody>
        </p:sp>
        <p:sp>
          <p:nvSpPr>
            <p:cNvPr id="116" name="Line 108"/>
            <p:cNvSpPr>
              <a:spLocks noChangeShapeType="1"/>
            </p:cNvSpPr>
            <p:nvPr/>
          </p:nvSpPr>
          <p:spPr bwMode="auto">
            <a:xfrm>
              <a:off x="1248" y="3264"/>
              <a:ext cx="336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" name="Oval 109"/>
            <p:cNvSpPr>
              <a:spLocks noChangeArrowheads="1"/>
            </p:cNvSpPr>
            <p:nvPr/>
          </p:nvSpPr>
          <p:spPr bwMode="auto">
            <a:xfrm>
              <a:off x="1584" y="321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" name="Oval 110"/>
            <p:cNvSpPr>
              <a:spLocks noChangeArrowheads="1"/>
            </p:cNvSpPr>
            <p:nvPr/>
          </p:nvSpPr>
          <p:spPr bwMode="auto">
            <a:xfrm>
              <a:off x="1584" y="302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" name="Oval 111"/>
            <p:cNvSpPr>
              <a:spLocks noChangeArrowheads="1"/>
            </p:cNvSpPr>
            <p:nvPr/>
          </p:nvSpPr>
          <p:spPr bwMode="auto">
            <a:xfrm>
              <a:off x="1728" y="302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" name="Oval 112"/>
            <p:cNvSpPr>
              <a:spLocks noChangeArrowheads="1"/>
            </p:cNvSpPr>
            <p:nvPr/>
          </p:nvSpPr>
          <p:spPr bwMode="auto">
            <a:xfrm>
              <a:off x="1632" y="312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" name="Oval 113"/>
            <p:cNvSpPr>
              <a:spLocks noChangeArrowheads="1"/>
            </p:cNvSpPr>
            <p:nvPr/>
          </p:nvSpPr>
          <p:spPr bwMode="auto">
            <a:xfrm>
              <a:off x="1824" y="312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" name="Oval 114"/>
            <p:cNvSpPr>
              <a:spLocks noChangeArrowheads="1"/>
            </p:cNvSpPr>
            <p:nvPr/>
          </p:nvSpPr>
          <p:spPr bwMode="auto">
            <a:xfrm>
              <a:off x="1680" y="331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" name="Oval 115"/>
            <p:cNvSpPr>
              <a:spLocks noChangeArrowheads="1"/>
            </p:cNvSpPr>
            <p:nvPr/>
          </p:nvSpPr>
          <p:spPr bwMode="auto">
            <a:xfrm>
              <a:off x="1680" y="2976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" name="Oval 116"/>
            <p:cNvSpPr>
              <a:spLocks noChangeArrowheads="1"/>
            </p:cNvSpPr>
            <p:nvPr/>
          </p:nvSpPr>
          <p:spPr bwMode="auto">
            <a:xfrm>
              <a:off x="1776" y="321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" name="Oval 117"/>
            <p:cNvSpPr>
              <a:spLocks noChangeArrowheads="1"/>
            </p:cNvSpPr>
            <p:nvPr/>
          </p:nvSpPr>
          <p:spPr bwMode="auto">
            <a:xfrm>
              <a:off x="1920" y="326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" name="Oval 118"/>
            <p:cNvSpPr>
              <a:spLocks noChangeArrowheads="1"/>
            </p:cNvSpPr>
            <p:nvPr/>
          </p:nvSpPr>
          <p:spPr bwMode="auto">
            <a:xfrm>
              <a:off x="1824" y="297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" name="Oval 119"/>
            <p:cNvSpPr>
              <a:spLocks noChangeArrowheads="1"/>
            </p:cNvSpPr>
            <p:nvPr/>
          </p:nvSpPr>
          <p:spPr bwMode="auto">
            <a:xfrm>
              <a:off x="1824" y="3360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" name="Oval 120"/>
            <p:cNvSpPr>
              <a:spLocks noChangeArrowheads="1"/>
            </p:cNvSpPr>
            <p:nvPr/>
          </p:nvSpPr>
          <p:spPr bwMode="auto">
            <a:xfrm>
              <a:off x="1968" y="3072"/>
              <a:ext cx="192" cy="192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" name="Rectangle 121"/>
            <p:cNvSpPr>
              <a:spLocks noChangeArrowheads="1"/>
            </p:cNvSpPr>
            <p:nvPr/>
          </p:nvSpPr>
          <p:spPr bwMode="auto">
            <a:xfrm>
              <a:off x="2208" y="3072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339933"/>
                  </a:solidFill>
                  <a:latin typeface="Comic Sans MS" charset="0"/>
                </a:rPr>
                <a:t>+</a:t>
              </a:r>
              <a:endParaRPr lang="it-IT" sz="2800" b="1">
                <a:solidFill>
                  <a:srgbClr val="339933"/>
                </a:solidFill>
                <a:latin typeface="Comic Sans MS" charset="0"/>
              </a:endParaRPr>
            </a:p>
          </p:txBody>
        </p:sp>
        <p:sp>
          <p:nvSpPr>
            <p:cNvPr id="130" name="AutoShape 122"/>
            <p:cNvSpPr>
              <a:spLocks noChangeArrowheads="1"/>
            </p:cNvSpPr>
            <p:nvPr/>
          </p:nvSpPr>
          <p:spPr bwMode="auto">
            <a:xfrm>
              <a:off x="2496" y="3205"/>
              <a:ext cx="240" cy="192"/>
            </a:xfrm>
            <a:prstGeom prst="lightningBol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" name="Text Box 126"/>
            <p:cNvSpPr txBox="1">
              <a:spLocks noChangeArrowheads="1"/>
            </p:cNvSpPr>
            <p:nvPr/>
          </p:nvSpPr>
          <p:spPr bwMode="auto">
            <a:xfrm>
              <a:off x="3134" y="3456"/>
              <a:ext cx="262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CC0099"/>
                  </a:solidFill>
                  <a:latin typeface="Comic Sans MS" charset="0"/>
                </a:rPr>
                <a:t>Spesso dopo decadimento </a:t>
              </a:r>
              <a:r>
                <a:rPr lang="en-US" sz="2000" b="1" i="1">
                  <a:solidFill>
                    <a:srgbClr val="CC0099"/>
                  </a:solidFill>
                  <a:latin typeface="Comic Sans MS" charset="0"/>
                  <a:sym typeface="Symbol" charset="2"/>
                </a:rPr>
                <a:t> o </a:t>
              </a:r>
              <a:r>
                <a:rPr lang="en-US" sz="2000" b="1" i="1">
                  <a:solidFill>
                    <a:srgbClr val="CC0099"/>
                  </a:solidFill>
                  <a:latin typeface="Comic Sans MS" charset="0"/>
                </a:rPr>
                <a:t> </a:t>
              </a:r>
              <a:endParaRPr lang="it-IT" sz="2000" b="1" i="1">
                <a:solidFill>
                  <a:srgbClr val="CC0099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fissione nucleare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809769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La fissione nucleare consiste nella disintegrazione dell’ atomo da alcuni elementi che lo colpiscono e lo spezzano in due nuclei più leggeri. Durante questo processo si può generare energia.</a:t>
            </a:r>
          </a:p>
          <a:p>
            <a:endParaRPr lang="it-I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r="47574" b="5762"/>
          <a:stretch>
            <a:fillRect/>
          </a:stretch>
        </p:blipFill>
        <p:spPr bwMode="auto">
          <a:xfrm>
            <a:off x="1102537" y="3010098"/>
            <a:ext cx="3211176" cy="321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60925" y="3990975"/>
            <a:ext cx="2667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rgbClr val="CC0099"/>
                </a:solidFill>
                <a:latin typeface="Comic Sans MS" charset="0"/>
              </a:rPr>
              <a:t>1g di </a:t>
            </a:r>
            <a:r>
              <a:rPr lang="en-US" sz="1800" b="1" dirty="0" err="1">
                <a:solidFill>
                  <a:srgbClr val="CC0099"/>
                </a:solidFill>
                <a:latin typeface="Comic Sans MS" charset="0"/>
              </a:rPr>
              <a:t>fissione</a:t>
            </a:r>
            <a:r>
              <a:rPr lang="en-US" sz="1800" b="1" dirty="0">
                <a:solidFill>
                  <a:srgbClr val="CC0099"/>
                </a:solidFill>
                <a:latin typeface="Comic Sans MS" charset="0"/>
              </a:rPr>
              <a:t> </a:t>
            </a:r>
            <a:r>
              <a:rPr lang="en-US" sz="1800" b="1" dirty="0" err="1">
                <a:solidFill>
                  <a:srgbClr val="CC0099"/>
                </a:solidFill>
                <a:latin typeface="Comic Sans MS" charset="0"/>
                <a:sym typeface="Wingdings" charset="2"/>
              </a:rPr>
              <a:t></a:t>
            </a:r>
            <a:endParaRPr lang="en-US" sz="1800" b="1" dirty="0">
              <a:solidFill>
                <a:srgbClr val="CC0099"/>
              </a:solidFill>
              <a:latin typeface="Comic Sans MS" charset="0"/>
              <a:sym typeface="Wingdings" charset="2"/>
            </a:endParaRPr>
          </a:p>
          <a:p>
            <a:pPr algn="ctr"/>
            <a:r>
              <a:rPr lang="en-US" sz="1800" b="1" dirty="0">
                <a:solidFill>
                  <a:srgbClr val="CC0099"/>
                </a:solidFill>
                <a:latin typeface="Comic Sans MS" charset="0"/>
                <a:sym typeface="Wingdings" charset="2"/>
              </a:rPr>
              <a:t>30000 kWh di </a:t>
            </a:r>
            <a:r>
              <a:rPr lang="en-US" sz="1800" b="1" dirty="0" err="1">
                <a:solidFill>
                  <a:srgbClr val="CC0099"/>
                </a:solidFill>
                <a:latin typeface="Comic Sans MS" charset="0"/>
                <a:sym typeface="Wingdings" charset="2"/>
              </a:rPr>
              <a:t>energia</a:t>
            </a:r>
            <a:endParaRPr lang="en-US" sz="1800" b="1" dirty="0">
              <a:solidFill>
                <a:srgbClr val="CC0099"/>
              </a:solidFill>
              <a:latin typeface="Comic Sans MS" charset="0"/>
              <a:sym typeface="Wingdings" charset="2"/>
            </a:endParaRPr>
          </a:p>
          <a:p>
            <a:pPr algn="ctr"/>
            <a:r>
              <a:rPr lang="en-US" sz="1800" b="1" dirty="0">
                <a:solidFill>
                  <a:srgbClr val="CC0099"/>
                </a:solidFill>
                <a:latin typeface="Comic Sans MS" charset="0"/>
                <a:sym typeface="Wingdings" charset="2"/>
              </a:rPr>
              <a:t>= </a:t>
            </a:r>
            <a:r>
              <a:rPr lang="en-US" sz="1800" b="1" dirty="0" err="1">
                <a:solidFill>
                  <a:srgbClr val="CC0099"/>
                </a:solidFill>
                <a:latin typeface="Comic Sans MS" charset="0"/>
                <a:sym typeface="Wingdings" charset="2"/>
              </a:rPr>
              <a:t>consumo</a:t>
            </a:r>
            <a:r>
              <a:rPr lang="en-US" sz="1800" b="1" dirty="0">
                <a:solidFill>
                  <a:srgbClr val="CC0099"/>
                </a:solidFill>
                <a:latin typeface="Comic Sans MS" charset="0"/>
                <a:sym typeface="Wingdings" charset="2"/>
              </a:rPr>
              <a:t> </a:t>
            </a:r>
            <a:r>
              <a:rPr lang="en-US" sz="1800" b="1" dirty="0" err="1">
                <a:solidFill>
                  <a:srgbClr val="CC0099"/>
                </a:solidFill>
                <a:latin typeface="Comic Sans MS" charset="0"/>
                <a:sym typeface="Wingdings" charset="2"/>
              </a:rPr>
              <a:t>familiare</a:t>
            </a:r>
            <a:endParaRPr lang="en-US" sz="1800" b="1" dirty="0">
              <a:solidFill>
                <a:srgbClr val="CC0099"/>
              </a:solidFill>
              <a:latin typeface="Comic Sans MS" charset="0"/>
              <a:sym typeface="Wingdings" charset="2"/>
            </a:endParaRPr>
          </a:p>
          <a:p>
            <a:pPr algn="ctr"/>
            <a:r>
              <a:rPr lang="en-US" sz="1800" b="1" dirty="0">
                <a:solidFill>
                  <a:srgbClr val="CC0099"/>
                </a:solidFill>
                <a:latin typeface="Comic Sans MS" charset="0"/>
                <a:sym typeface="Wingdings" charset="2"/>
              </a:rPr>
              <a:t>di 5 </a:t>
            </a:r>
            <a:r>
              <a:rPr lang="en-US" sz="1800" b="1" dirty="0" err="1">
                <a:solidFill>
                  <a:srgbClr val="CC0099"/>
                </a:solidFill>
                <a:latin typeface="Comic Sans MS" charset="0"/>
                <a:sym typeface="Wingdings" charset="2"/>
              </a:rPr>
              <a:t>anni</a:t>
            </a:r>
            <a:r>
              <a:rPr lang="en-US" sz="1800" b="1" dirty="0">
                <a:solidFill>
                  <a:srgbClr val="CC0099"/>
                </a:solidFill>
                <a:latin typeface="Comic Sans MS" charset="0"/>
                <a:sym typeface="Wingdings" charset="2"/>
              </a:rPr>
              <a:t>!!!</a:t>
            </a:r>
            <a:endParaRPr lang="it-IT" sz="1800" b="1" dirty="0">
              <a:solidFill>
                <a:srgbClr val="CC0099"/>
              </a:solidFill>
              <a:latin typeface="Comic Sans MS" charset="0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860925" y="3810000"/>
            <a:ext cx="2743200" cy="1371600"/>
          </a:xfrm>
          <a:prstGeom prst="ellips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37" y="93306"/>
            <a:ext cx="6867150" cy="4307576"/>
          </a:xfrm>
          <a:prstGeom prst="rect">
            <a:avLst/>
          </a:prstGeom>
        </p:spPr>
      </p:pic>
      <p:pic>
        <p:nvPicPr>
          <p:cNvPr id="5" name="Picture 5" descr="v00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70037" y="4450254"/>
            <a:ext cx="6867150" cy="2232089"/>
          </a:xfrm>
          <a:noFill/>
          <a:ln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844" y="274638"/>
            <a:ext cx="4027213" cy="1143000"/>
          </a:xfrm>
        </p:spPr>
        <p:txBody>
          <a:bodyPr/>
          <a:lstStyle/>
          <a:p>
            <a:r>
              <a:rPr lang="it-IT" dirty="0" smtClean="0"/>
              <a:t>Il carburante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694721" y="1769807"/>
            <a:ext cx="783732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charset="2"/>
              <a:buNone/>
            </a:pPr>
            <a:r>
              <a:rPr lang="it-IT" dirty="0" smtClean="0"/>
              <a:t>Se il materiale fissile è sufficiente si genera una reazione a catena. Si usa l’uranio 235 che è lo 0,7% dell’uranio totale. L’uranio naturale, quindi, deve essere arricchito in modo che l’ uranio 235 arrivi al 5%.</a:t>
            </a:r>
          </a:p>
          <a:p>
            <a:pPr algn="just">
              <a:buFont typeface="Wingdings" charset="2"/>
              <a:buNone/>
            </a:pPr>
            <a:endParaRPr lang="it-IT" dirty="0" smtClean="0"/>
          </a:p>
          <a:p>
            <a:pPr algn="just"/>
            <a:r>
              <a:rPr lang="en-US" dirty="0" smtClean="0"/>
              <a:t>In </a:t>
            </a:r>
            <a:r>
              <a:rPr lang="en-US" dirty="0" err="1" smtClean="0"/>
              <a:t>effetti</a:t>
            </a:r>
            <a:r>
              <a:rPr lang="en-US" dirty="0" smtClean="0"/>
              <a:t>,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reazione</a:t>
            </a:r>
            <a:r>
              <a:rPr lang="en-US" dirty="0" smtClean="0"/>
              <a:t> stabile non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avvenire</a:t>
            </a:r>
            <a:r>
              <a:rPr lang="en-US" dirty="0" smtClean="0"/>
              <a:t> con </a:t>
            </a:r>
            <a:r>
              <a:rPr lang="en-US" dirty="0" err="1" smtClean="0"/>
              <a:t>l’uranio</a:t>
            </a:r>
            <a:r>
              <a:rPr lang="en-US" dirty="0" smtClean="0"/>
              <a:t> </a:t>
            </a:r>
            <a:r>
              <a:rPr lang="en-US" dirty="0" err="1" smtClean="0"/>
              <a:t>presente</a:t>
            </a:r>
            <a:r>
              <a:rPr lang="en-US" dirty="0" smtClean="0"/>
              <a:t> in </a:t>
            </a:r>
            <a:r>
              <a:rPr lang="en-US" dirty="0" err="1" smtClean="0"/>
              <a:t>natura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, come </a:t>
            </a:r>
            <a:r>
              <a:rPr lang="en-US" dirty="0" err="1" smtClean="0"/>
              <a:t>detto</a:t>
            </a:r>
            <a:r>
              <a:rPr lang="en-US" dirty="0" smtClean="0"/>
              <a:t>, lo 0.7% </a:t>
            </a:r>
            <a:r>
              <a:rPr lang="en-US" baseline="30000" dirty="0" smtClean="0"/>
              <a:t>235</a:t>
            </a:r>
            <a:r>
              <a:rPr lang="en-US" dirty="0" smtClean="0"/>
              <a:t>U </a:t>
            </a:r>
            <a:r>
              <a:rPr lang="en-US" dirty="0" err="1" smtClean="0"/>
              <a:t>e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99.3% </a:t>
            </a:r>
            <a:r>
              <a:rPr lang="en-US" baseline="30000" dirty="0" smtClean="0"/>
              <a:t>238</a:t>
            </a:r>
            <a:r>
              <a:rPr lang="en-US" dirty="0" smtClean="0"/>
              <a:t>U.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Quello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accade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,  </a:t>
            </a:r>
            <a:r>
              <a:rPr lang="en-US" dirty="0" err="1" smtClean="0"/>
              <a:t>supponendo</a:t>
            </a:r>
            <a:r>
              <a:rPr lang="en-US" dirty="0" smtClean="0"/>
              <a:t> di </a:t>
            </a:r>
            <a:r>
              <a:rPr lang="en-US" dirty="0" err="1" smtClean="0"/>
              <a:t>partire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100 </a:t>
            </a:r>
            <a:r>
              <a:rPr lang="en-US" dirty="0" err="1" smtClean="0"/>
              <a:t>neutroni</a:t>
            </a:r>
            <a:r>
              <a:rPr lang="en-US" dirty="0" smtClean="0"/>
              <a:t>, 98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catturati</a:t>
            </a:r>
            <a:r>
              <a:rPr lang="en-US" dirty="0" smtClean="0"/>
              <a:t> dall’</a:t>
            </a:r>
            <a:r>
              <a:rPr lang="en-US" baseline="30000" dirty="0" smtClean="0"/>
              <a:t>238</a:t>
            </a:r>
            <a:r>
              <a:rPr lang="en-US" dirty="0" smtClean="0"/>
              <a:t>U </a:t>
            </a:r>
            <a:r>
              <a:rPr lang="en-US" dirty="0" err="1" smtClean="0"/>
              <a:t>e</a:t>
            </a:r>
            <a:r>
              <a:rPr lang="en-US" dirty="0" smtClean="0"/>
              <a:t> solo 8 di </a:t>
            </a:r>
            <a:r>
              <a:rPr lang="en-US" dirty="0" err="1" smtClean="0"/>
              <a:t>questi</a:t>
            </a:r>
            <a:r>
              <a:rPr lang="en-US" dirty="0" smtClean="0"/>
              <a:t> </a:t>
            </a:r>
            <a:r>
              <a:rPr lang="en-US" dirty="0" err="1" smtClean="0"/>
              <a:t>generano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fissione</a:t>
            </a:r>
            <a:r>
              <a:rPr lang="en-US" dirty="0" smtClean="0"/>
              <a:t>.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altri</a:t>
            </a:r>
            <a:r>
              <a:rPr lang="en-US" dirty="0" smtClean="0"/>
              <a:t> 2 </a:t>
            </a:r>
            <a:r>
              <a:rPr lang="en-US" dirty="0" err="1" smtClean="0"/>
              <a:t>neutroni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catturati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generano</a:t>
            </a:r>
            <a:r>
              <a:rPr lang="en-US" dirty="0" smtClean="0"/>
              <a:t> </a:t>
            </a:r>
            <a:r>
              <a:rPr lang="en-US" dirty="0" err="1" smtClean="0"/>
              <a:t>fissione</a:t>
            </a:r>
            <a:r>
              <a:rPr lang="en-US" dirty="0" smtClean="0"/>
              <a:t> nell’</a:t>
            </a:r>
            <a:r>
              <a:rPr lang="en-US" baseline="30000" dirty="0" smtClean="0"/>
              <a:t>235</a:t>
            </a:r>
            <a:r>
              <a:rPr lang="en-US" dirty="0" smtClean="0"/>
              <a:t>U.</a:t>
            </a:r>
          </a:p>
          <a:p>
            <a:pPr algn="just"/>
            <a:r>
              <a:rPr lang="en-US" dirty="0" smtClean="0"/>
              <a:t>A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punto</a:t>
            </a:r>
            <a:r>
              <a:rPr lang="en-US" dirty="0" smtClean="0"/>
              <a:t> </a:t>
            </a:r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fissione</a:t>
            </a:r>
            <a:r>
              <a:rPr lang="en-US" dirty="0" smtClean="0"/>
              <a:t> genera 2/3 </a:t>
            </a:r>
            <a:r>
              <a:rPr lang="en-US" dirty="0" err="1" smtClean="0"/>
              <a:t>neutroni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quidi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100 di </a:t>
            </a:r>
            <a:r>
              <a:rPr lang="en-US" dirty="0" err="1" smtClean="0"/>
              <a:t>partenza</a:t>
            </a:r>
            <a:r>
              <a:rPr lang="en-US" dirty="0" smtClean="0"/>
              <a:t> </a:t>
            </a:r>
            <a:r>
              <a:rPr lang="en-US" dirty="0" err="1" smtClean="0"/>
              <a:t>rimaniamo</a:t>
            </a:r>
            <a:r>
              <a:rPr lang="en-US" dirty="0" smtClean="0"/>
              <a:t> con solo circa 25, non </a:t>
            </a:r>
            <a:r>
              <a:rPr lang="en-US" dirty="0" err="1" smtClean="0"/>
              <a:t>abbastanza</a:t>
            </a:r>
            <a:r>
              <a:rPr lang="en-US" dirty="0" smtClean="0"/>
              <a:t> per </a:t>
            </a:r>
            <a:r>
              <a:rPr lang="en-US" dirty="0" err="1" smtClean="0"/>
              <a:t>proseguire</a:t>
            </a:r>
            <a:r>
              <a:rPr lang="en-US" dirty="0" smtClean="0"/>
              <a:t> la </a:t>
            </a:r>
            <a:r>
              <a:rPr lang="en-US" dirty="0" err="1" smtClean="0"/>
              <a:t>reazione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L’argomento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reso</a:t>
            </a:r>
            <a:r>
              <a:rPr lang="en-US" dirty="0" smtClean="0"/>
              <a:t> </a:t>
            </a:r>
            <a:r>
              <a:rPr lang="en-US" dirty="0" err="1" smtClean="0"/>
              <a:t>complesso</a:t>
            </a:r>
            <a:r>
              <a:rPr lang="en-US" dirty="0" smtClean="0"/>
              <a:t> </a:t>
            </a:r>
            <a:r>
              <a:rPr lang="en-US" dirty="0" err="1" smtClean="0"/>
              <a:t>perchè</a:t>
            </a:r>
            <a:r>
              <a:rPr lang="en-US" dirty="0" smtClean="0"/>
              <a:t> a </a:t>
            </a:r>
            <a:r>
              <a:rPr lang="en-US" dirty="0" err="1" smtClean="0"/>
              <a:t>seconda</a:t>
            </a:r>
            <a:r>
              <a:rPr lang="en-US" dirty="0" smtClean="0"/>
              <a:t> </a:t>
            </a:r>
            <a:r>
              <a:rPr lang="en-US" dirty="0" err="1" smtClean="0"/>
              <a:t>dell’energia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neutroni</a:t>
            </a:r>
            <a:r>
              <a:rPr lang="en-US" dirty="0" smtClean="0"/>
              <a:t>  la </a:t>
            </a:r>
            <a:r>
              <a:rPr lang="en-US" dirty="0" err="1" smtClean="0"/>
              <a:t>fissione</a:t>
            </a:r>
            <a:r>
              <a:rPr lang="en-US" dirty="0" smtClean="0"/>
              <a:t>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meno</a:t>
            </a:r>
            <a:r>
              <a:rPr lang="en-US" dirty="0" smtClean="0"/>
              <a:t> </a:t>
            </a:r>
            <a:r>
              <a:rPr lang="en-US" dirty="0" err="1" smtClean="0"/>
              <a:t>probabile</a:t>
            </a:r>
            <a:r>
              <a:rPr lang="en-US" dirty="0" smtClean="0"/>
              <a:t>. Come </a:t>
            </a:r>
            <a:r>
              <a:rPr lang="en-US" dirty="0" err="1" smtClean="0"/>
              <a:t>si</a:t>
            </a:r>
            <a:r>
              <a:rPr lang="en-US" dirty="0" smtClean="0"/>
              <a:t> dice </a:t>
            </a:r>
            <a:r>
              <a:rPr lang="en-US" dirty="0" err="1" smtClean="0"/>
              <a:t>tecnicamente</a:t>
            </a:r>
            <a:r>
              <a:rPr lang="en-US" dirty="0" smtClean="0"/>
              <a:t>, per </a:t>
            </a:r>
            <a:r>
              <a:rPr lang="en-US" dirty="0" err="1" smtClean="0"/>
              <a:t>migliorare</a:t>
            </a:r>
            <a:r>
              <a:rPr lang="en-US" dirty="0" smtClean="0"/>
              <a:t> </a:t>
            </a:r>
            <a:r>
              <a:rPr lang="en-US" dirty="0" err="1" smtClean="0"/>
              <a:t>l’assorbimento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parte dell’</a:t>
            </a:r>
            <a:r>
              <a:rPr lang="en-US" baseline="30000" dirty="0" smtClean="0"/>
              <a:t>235</a:t>
            </a:r>
            <a:r>
              <a:rPr lang="en-US" dirty="0" smtClean="0"/>
              <a:t>U, </a:t>
            </a:r>
            <a:r>
              <a:rPr lang="en-US" dirty="0" err="1" smtClean="0"/>
              <a:t>bisogna</a:t>
            </a:r>
            <a:r>
              <a:rPr lang="en-US" dirty="0" smtClean="0"/>
              <a:t> “</a:t>
            </a:r>
            <a:r>
              <a:rPr lang="en-US" dirty="0" err="1" smtClean="0"/>
              <a:t>termalizzare</a:t>
            </a:r>
            <a:r>
              <a:rPr lang="en-US" dirty="0" smtClean="0"/>
              <a:t>”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neutroni</a:t>
            </a:r>
            <a:r>
              <a:rPr lang="en-US" dirty="0" smtClean="0"/>
              <a:t>.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6" y="159455"/>
            <a:ext cx="1854920" cy="155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30" y="159455"/>
            <a:ext cx="2266125" cy="155607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2065</Words>
  <Application>Microsoft Macintosh PowerPoint</Application>
  <PresentationFormat>On-screen Show (4:3)</PresentationFormat>
  <Paragraphs>190</Paragraphs>
  <Slides>33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Domande alla scienza: Come funzionano le centrali nucleari e cosa è successo a Fukushima?</vt:lpstr>
      <vt:lpstr>Quanto è importante il nucleare?</vt:lpstr>
      <vt:lpstr>C’è un po’ d’Italia nella storia del nucleare!</vt:lpstr>
      <vt:lpstr>L’atomo</vt:lpstr>
      <vt:lpstr>Elementi chimici</vt:lpstr>
      <vt:lpstr>Decadimenti radioattivi</vt:lpstr>
      <vt:lpstr>La fissione nucleare</vt:lpstr>
      <vt:lpstr>Slide 8</vt:lpstr>
      <vt:lpstr>Il carburante</vt:lpstr>
      <vt:lpstr>I neutroni lenti e l’uranio</vt:lpstr>
      <vt:lpstr>La centrale  nucleare</vt:lpstr>
      <vt:lpstr>Slide 12</vt:lpstr>
      <vt:lpstr>Schema di un reattore:</vt:lpstr>
      <vt:lpstr>Il reattore nucleare</vt:lpstr>
      <vt:lpstr>Conversione in calore:</vt:lpstr>
      <vt:lpstr>Centrali ad “acqua in pressione”</vt:lpstr>
      <vt:lpstr>Reattori autofertilizzanti</vt:lpstr>
      <vt:lpstr>Generazioni di reattori</vt:lpstr>
      <vt:lpstr>Il sistema EPR/Ap1000</vt:lpstr>
      <vt:lpstr>Le scorie</vt:lpstr>
      <vt:lpstr>Dove si trova l’Uranio?</vt:lpstr>
      <vt:lpstr>Il nucleare in Italia</vt:lpstr>
      <vt:lpstr>Il nucleare ai nostri confini</vt:lpstr>
      <vt:lpstr>Slide 24</vt:lpstr>
      <vt:lpstr>Quanto costa il nucleare?</vt:lpstr>
      <vt:lpstr>L’incidente di Fukushima</vt:lpstr>
      <vt:lpstr>Slide 27</vt:lpstr>
      <vt:lpstr>Slide 28</vt:lpstr>
      <vt:lpstr>Slide 29</vt:lpstr>
      <vt:lpstr>Slide 30</vt:lpstr>
      <vt:lpstr>Slide 31</vt:lpstr>
      <vt:lpstr>Cosa fare ora?</vt:lpstr>
      <vt:lpstr>Ringraziamenti e crediti:</vt:lpstr>
    </vt:vector>
  </TitlesOfParts>
  <Company>INAF / Osservatorio Astronomico di Brera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Domande alla scienza: Come funzionano le centrali nucleari?</dc:title>
  <dc:creator>Stefano Covino</dc:creator>
  <cp:lastModifiedBy>Stefano Covino</cp:lastModifiedBy>
  <cp:revision>69</cp:revision>
  <dcterms:created xsi:type="dcterms:W3CDTF">2011-05-05T08:47:17Z</dcterms:created>
  <dcterms:modified xsi:type="dcterms:W3CDTF">2011-05-05T09:20:47Z</dcterms:modified>
</cp:coreProperties>
</file>