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936" r:id="rId2"/>
    <p:sldId id="1043" r:id="rId3"/>
    <p:sldId id="1042" r:id="rId4"/>
    <p:sldId id="1044" r:id="rId5"/>
    <p:sldId id="1045" r:id="rId6"/>
    <p:sldId id="1046" r:id="rId7"/>
    <p:sldId id="1047" r:id="rId8"/>
    <p:sldId id="1048" r:id="rId9"/>
    <p:sldId id="1049" r:id="rId10"/>
    <p:sldId id="1041" r:id="rId11"/>
    <p:sldId id="1051" r:id="rId12"/>
    <p:sldId id="1052" r:id="rId13"/>
    <p:sldId id="1053" r:id="rId14"/>
    <p:sldId id="1054" r:id="rId15"/>
    <p:sldId id="1055" r:id="rId16"/>
    <p:sldId id="1056" r:id="rId17"/>
    <p:sldId id="1057" r:id="rId18"/>
    <p:sldId id="1058" r:id="rId19"/>
    <p:sldId id="1059" r:id="rId20"/>
    <p:sldId id="1061" r:id="rId21"/>
    <p:sldId id="1062" r:id="rId22"/>
    <p:sldId id="1063" r:id="rId23"/>
    <p:sldId id="1064" r:id="rId24"/>
    <p:sldId id="1065" r:id="rId25"/>
    <p:sldId id="1066" r:id="rId26"/>
    <p:sldId id="1067" r:id="rId27"/>
    <p:sldId id="1068" r:id="rId28"/>
    <p:sldId id="1079" r:id="rId29"/>
    <p:sldId id="1069" r:id="rId30"/>
    <p:sldId id="1082" r:id="rId31"/>
    <p:sldId id="1070" r:id="rId32"/>
    <p:sldId id="1071" r:id="rId33"/>
    <p:sldId id="1072" r:id="rId34"/>
    <p:sldId id="1073" r:id="rId35"/>
    <p:sldId id="1074" r:id="rId36"/>
    <p:sldId id="1075" r:id="rId37"/>
    <p:sldId id="1076" r:id="rId38"/>
    <p:sldId id="1083" r:id="rId39"/>
    <p:sldId id="1081" r:id="rId40"/>
    <p:sldId id="1077" r:id="rId41"/>
    <p:sldId id="1080" r:id="rId42"/>
    <p:sldId id="1084" r:id="rId43"/>
    <p:sldId id="1085" r:id="rId44"/>
    <p:sldId id="1086" r:id="rId45"/>
    <p:sldId id="1078" r:id="rId46"/>
  </p:sldIdLst>
  <p:sldSz cx="10668000" cy="6858000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BD7"/>
    <a:srgbClr val="000000"/>
    <a:srgbClr val="FF0000"/>
    <a:srgbClr val="00FFFF"/>
    <a:srgbClr val="000099"/>
    <a:srgbClr val="FFFFFF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648" y="-352"/>
      </p:cViewPr>
      <p:guideLst>
        <p:guide orient="horz" pos="2160"/>
        <p:guide pos="336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fld id="{F5E710A6-4D42-A14B-950D-1034CA4343C8}" type="slidenum">
              <a:rPr lang="it-IT">
                <a:ea typeface="Palatino"/>
                <a:cs typeface="Palatino"/>
              </a:rPr>
              <a:pPr>
                <a:defRPr/>
              </a:pPr>
              <a:t>‹n.›</a:t>
            </a:fld>
            <a:endParaRPr lang="it-IT" dirty="0"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4095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3238" y="742950"/>
            <a:ext cx="57927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ea typeface="Palatino"/>
                <a:cs typeface="Palatino"/>
              </a:defRPr>
            </a:lvl1pPr>
          </a:lstStyle>
          <a:p>
            <a:pPr>
              <a:defRPr/>
            </a:pPr>
            <a:fld id="{4865DFB3-EDA5-7245-866A-7ED37E688551}" type="slidenum">
              <a:rPr lang="it-IT" smtClean="0"/>
              <a:pPr>
                <a:defRPr/>
              </a:pPr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1837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6" charset="0"/>
        <a:ea typeface="Palatino"/>
        <a:cs typeface="Palatino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6" charset="0"/>
        <a:ea typeface="Palatino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6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6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6" charset="0"/>
        <a:ea typeface="Palatino"/>
        <a:cs typeface="Palatino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1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10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2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3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4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5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6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7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8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C6A3A1-A3A4-B442-BE21-B0F0C895830B}" type="slidenum">
              <a:rPr lang="it-IT" sz="1200">
                <a:ea typeface="Palatino"/>
                <a:cs typeface="Palatino"/>
              </a:rPr>
              <a:pPr eaLnBrk="1" hangingPunct="1"/>
              <a:t>9</a:t>
            </a:fld>
            <a:endParaRPr lang="it-IT" sz="1200" dirty="0">
              <a:ea typeface="Palatino"/>
              <a:cs typeface="Palatino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12763" y="752475"/>
            <a:ext cx="5768975" cy="3708400"/>
          </a:xfrm>
          <a:ln w="12700" cap="flat">
            <a:solidFill>
              <a:schemeClr val="tx1"/>
            </a:solidFill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6338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696" tIns="46848" rIns="93696" bIns="46848"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2130425"/>
            <a:ext cx="9067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886200"/>
            <a:ext cx="74676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79659-D34D-214C-88D5-3FF5F1A3343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4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6A574-8401-BC47-B5F0-398FB282AB8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3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0950" y="609600"/>
            <a:ext cx="22669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609600"/>
            <a:ext cx="66484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7123-BA42-0448-9DCC-F9E7F5A695D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2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F9A63-F2F8-6F49-A8AD-0CF92559BD2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4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963" y="4406900"/>
            <a:ext cx="9067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63" y="2906713"/>
            <a:ext cx="90678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97CC9-9443-4845-B36D-DCAFBB93460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7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981200"/>
            <a:ext cx="4457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4457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8EC4C-8E57-3B46-9B7D-B0A43D3FC3E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2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35113"/>
            <a:ext cx="47132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174875"/>
            <a:ext cx="47132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9725" y="1535113"/>
            <a:ext cx="47148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9725" y="2174875"/>
            <a:ext cx="47148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FAC2-202E-E541-BD29-A2CCCC30764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8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513E5-BF40-EA40-9E50-827E14213B2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3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BD26-C052-3747-B430-60C2B35C69E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3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350996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363" y="273050"/>
            <a:ext cx="59642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435100"/>
            <a:ext cx="350996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E87F2-1A38-4B4A-8FFB-D896B05ED38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7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4800600"/>
            <a:ext cx="6400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0738" y="612775"/>
            <a:ext cx="6400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738" y="5367338"/>
            <a:ext cx="6400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05E8A-B3AF-024F-B5F1-3E677792B0F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7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609600"/>
            <a:ext cx="906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209" tIns="50105" rIns="100209" bIns="501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1981200"/>
            <a:ext cx="906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209" tIns="50105" rIns="100209" bIns="50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22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09" tIns="50105" rIns="100209" bIns="50105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44900" y="6248400"/>
            <a:ext cx="337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09" tIns="50105" rIns="100209" bIns="5010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45400" y="6248400"/>
            <a:ext cx="222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09" tIns="50105" rIns="100209" bIns="50105" numCol="1" anchor="t" anchorCtr="0" compatLnSpc="1">
            <a:prstTxWarp prst="textNoShape">
              <a:avLst/>
            </a:prstTxWarp>
          </a:bodyPr>
          <a:lstStyle>
            <a:lvl1pPr algn="r">
              <a:defRPr sz="1500" smtClean="0">
                <a:ea typeface="Palatino"/>
                <a:cs typeface="Palatino"/>
              </a:defRPr>
            </a:lvl1pPr>
          </a:lstStyle>
          <a:p>
            <a:pPr>
              <a:defRPr/>
            </a:pPr>
            <a:fld id="{AAB28CA0-1D3F-B440-B735-113B16321144}" type="slidenum">
              <a:rPr lang="it-IT" smtClean="0"/>
              <a:pPr>
                <a:defRPr/>
              </a:pPr>
              <a:t>‹n.›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10017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Palatino"/>
          <a:cs typeface="Palatino"/>
        </a:defRPr>
      </a:lvl1pPr>
      <a:lvl2pPr algn="ctr" defTabSz="10017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2pPr>
      <a:lvl3pPr algn="ctr" defTabSz="10017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3pPr>
      <a:lvl4pPr algn="ctr" defTabSz="10017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4pPr>
      <a:lvl5pPr algn="ctr" defTabSz="100171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  <a:ea typeface="ＭＳ Ｐゴシック" pitchFamily="26" charset="-128"/>
          <a:cs typeface="ＭＳ Ｐゴシック" pitchFamily="26" charset="-128"/>
        </a:defRPr>
      </a:lvl5pPr>
      <a:lvl6pPr marL="457200" algn="ctr" defTabSz="100171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</a:defRPr>
      </a:lvl6pPr>
      <a:lvl7pPr marL="914400" algn="ctr" defTabSz="100171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</a:defRPr>
      </a:lvl7pPr>
      <a:lvl8pPr marL="1371600" algn="ctr" defTabSz="100171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</a:defRPr>
      </a:lvl8pPr>
      <a:lvl9pPr marL="1828800" algn="ctr" defTabSz="100171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26" charset="0"/>
        </a:defRPr>
      </a:lvl9pPr>
    </p:titleStyle>
    <p:bodyStyle>
      <a:lvl1pPr marL="376238" indent="-376238" algn="l" defTabSz="100171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Palatino"/>
          <a:cs typeface="Palatino"/>
        </a:defRPr>
      </a:lvl1pPr>
      <a:lvl2pPr marL="814388" indent="-312738" algn="l" defTabSz="100171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Palatino"/>
        </a:defRPr>
      </a:lvl2pPr>
      <a:lvl3pPr marL="1252538" indent="-250825" algn="l" defTabSz="1001713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754188" indent="-250825" algn="l" defTabSz="100171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254250" indent="-250825" algn="l" defTabSz="100171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Palatino"/>
          <a:cs typeface="Palatino"/>
        </a:defRPr>
      </a:lvl5pPr>
      <a:lvl6pPr marL="2711450" indent="-250825" algn="l" defTabSz="10017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26" charset="-128"/>
        </a:defRPr>
      </a:lvl6pPr>
      <a:lvl7pPr marL="3168650" indent="-250825" algn="l" defTabSz="10017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26" charset="-128"/>
        </a:defRPr>
      </a:lvl7pPr>
      <a:lvl8pPr marL="3625850" indent="-250825" algn="l" defTabSz="10017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26" charset="-128"/>
        </a:defRPr>
      </a:lvl8pPr>
      <a:lvl9pPr marL="4083050" indent="-250825" algn="l" defTabSz="100171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2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microsoft.com/office/2007/relationships/media" Target="file://localhost/Users/covino/Dropbox/Science/Divulgazione/UTL%20Vimercate%202013/Asteroidi%20e%20comete/Asteroidi%20e%20Comete%20-%20Luigi/Peekskill_SalPA.mpg.mpeg" TargetMode="External"/><Relationship Id="rId2" Type="http://schemas.openxmlformats.org/officeDocument/2006/relationships/video" Target="file://localhost/Users/covino/Dropbox/Science/Divulgazione/UTL%20Vimercate%202013/Asteroidi%20e%20comete/Asteroidi%20e%20Comete%20-%20Luigi/Peekskill_SalPA.mpg.mpe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1" Type="http://schemas.microsoft.com/office/2007/relationships/media" Target="file://localhost/Users/covino/Dropbox/Science/Divulgazione/UTL%20Vimercate%202013/Asteroidi%20e%20comete/Asteroidi%20e%20Comete%20-%20Luigi/Oct3-1996-El_Paso.mpg.mpeg" TargetMode="External"/><Relationship Id="rId2" Type="http://schemas.openxmlformats.org/officeDocument/2006/relationships/video" Target="file://localhost/Users/covino/Dropbox/Science/Divulgazione/UTL%20Vimercate%202013/Asteroidi%20e%20comete/Asteroidi%20e%20Comete%20-%20Luigi/Oct3-1996-El_Paso.mpg.mpe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1" Type="http://schemas.microsoft.com/office/2007/relationships/media" Target="file://localhost/Users/covino/Dropbox/Science/Divulgazione/UTL%20Vimercate%202013/Asteroidi%20e%20comete/Asteroidi%20e%20Comete%20-%20Luigi/ForestPark.avi" TargetMode="External"/><Relationship Id="rId2" Type="http://schemas.openxmlformats.org/officeDocument/2006/relationships/video" Target="file://localhost/Users/covino/Dropbox/Science/Divulgazione/UTL%20Vimercate%202013/Asteroidi%20e%20comete/Asteroidi%20e%20Comete%20-%20Luigi/ForestPark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1" Type="http://schemas.microsoft.com/office/2007/relationships/media" Target="file://localhost/Users/covino/Dropbox/Science/Divulgazione/UTL%20Vimercate%202013/Asteroidi%20e%20comete/Asteroidi%20e%20Comete%20-%20Luigi/%D0%A7%D0%B5%D0%BB%D1%8F%D0%B1%D0%B8%D0%BD%D1%81%D0%BA%D0%B8%D0%B9%20%D0%BC%D0%B5%D1%82%D0%B5%D0%BE%D1%80%D0%B8%D1%82%20Meteor%20in%20Chelyabinsk%20on%20roadcam.mp4" TargetMode="External"/><Relationship Id="rId2" Type="http://schemas.openxmlformats.org/officeDocument/2006/relationships/video" Target="file://localhost/Users/covino/Dropbox/Science/Divulgazione/UTL%20Vimercate%202013/Asteroidi%20e%20comete/Asteroidi%20e%20Comete%20-%20Luigi/%D0%A7%D0%B5%D0%BB%D1%8F%D0%B1%D0%B8%D0%BD%D1%81%D0%BA%D0%B8%D0%B9%20%D0%BC%D0%B5%D1%82%D0%B5%D0%BE%D1%80%D0%B8%D1%82%20Meteor%20in%20Chelyabinsk%20on%20roadcam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1" Type="http://schemas.microsoft.com/office/2007/relationships/media" Target="file://localhost/Users/covino/Dropbox/Science/Divulgazione/UTL%20Vimercate%202013/Asteroidi%20e%20comete/Asteroidi%20e%20Comete%20-%20Luigi/%D0%9C%D0%B5%D1%82%D0%B5%D0%BE%D1%80%D0%B8%D1%82%20%D0%B2%20%D0%A7%D0%B5%D0%BB%D1%8F%D0%B1%D0%B8%D0%BD%D1%81%D0%BA%D0%B5.mp4" TargetMode="External"/><Relationship Id="rId2" Type="http://schemas.openxmlformats.org/officeDocument/2006/relationships/video" Target="file://localhost/Users/covino/Dropbox/Science/Divulgazione/UTL%20Vimercate%202013/Asteroidi%20e%20comete/Asteroidi%20e%20Comete%20-%20Luigi/%D0%9C%D0%B5%D1%82%D0%B5%D0%BE%D1%80%D0%B8%D1%82%20%D0%B2%20%D0%A7%D0%B5%D0%BB%D1%8F%D0%B1%D0%B8%D0%BD%D1%81%D0%BA%D0%B5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7536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40" y="5589240"/>
            <a:ext cx="1066800" cy="1058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36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4" y="5733256"/>
            <a:ext cx="1447800" cy="82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 txBox="1">
            <a:spLocks noChangeArrowheads="1"/>
          </p:cNvSpPr>
          <p:nvPr/>
        </p:nvSpPr>
        <p:spPr bwMode="auto">
          <a:xfrm>
            <a:off x="4541912" y="6165304"/>
            <a:ext cx="46805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i="1" dirty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INAF - Osservatorio Astronomico di Brera</a:t>
            </a:r>
          </a:p>
        </p:txBody>
      </p:sp>
      <p:sp>
        <p:nvSpPr>
          <p:cNvPr id="15367" name="Rectangle 3"/>
          <p:cNvSpPr txBox="1">
            <a:spLocks noChangeArrowheads="1"/>
          </p:cNvSpPr>
          <p:nvPr/>
        </p:nvSpPr>
        <p:spPr bwMode="auto">
          <a:xfrm>
            <a:off x="1805608" y="5949280"/>
            <a:ext cx="28083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b="1" dirty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Stefano </a:t>
            </a:r>
            <a:r>
              <a:rPr lang="en-US" sz="2000" b="1" dirty="0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Covino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000" b="1" dirty="0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Luigi Foschini</a:t>
            </a:r>
            <a:endParaRPr lang="en-US" sz="2000" dirty="0">
              <a:solidFill>
                <a:srgbClr val="000090"/>
              </a:solidFill>
              <a:latin typeface="Palatino" charset="0"/>
              <a:ea typeface="Palatino"/>
              <a:cs typeface="Tahom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0090"/>
                </a:solidFill>
                <a:latin typeface="Tahoma" charset="0"/>
                <a:ea typeface="Palatino"/>
                <a:cs typeface="Palatino"/>
              </a:rPr>
              <a:t>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957736" y="5517232"/>
            <a:ext cx="489654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dirty="0" err="1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Vimercate</a:t>
            </a:r>
            <a:r>
              <a:rPr lang="en-US" sz="2000" dirty="0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lunedì</a:t>
            </a:r>
            <a:r>
              <a:rPr lang="en-US" sz="2000" dirty="0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6</a:t>
            </a:r>
            <a:r>
              <a:rPr lang="en-US" sz="2000" dirty="0" smtClean="0">
                <a:solidFill>
                  <a:srgbClr val="000090"/>
                </a:solidFill>
                <a:latin typeface="Palatino" charset="0"/>
                <a:ea typeface="Palatino"/>
                <a:cs typeface="Tahoma" charset="0"/>
              </a:rPr>
              <a:t> Maggio 2013</a:t>
            </a:r>
            <a:endParaRPr lang="en-US" sz="2000" dirty="0">
              <a:solidFill>
                <a:srgbClr val="000090"/>
              </a:solidFill>
              <a:latin typeface="Palatino" charset="0"/>
              <a:ea typeface="Palatino"/>
              <a:cs typeface="Tahom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000090"/>
                </a:solidFill>
                <a:latin typeface="Tahoma" charset="0"/>
                <a:ea typeface="Palatino"/>
                <a:cs typeface="Palatino"/>
              </a:rPr>
              <a:t> 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9982200" cy="1524000"/>
          </a:xfrm>
          <a:prstGeom prst="rect">
            <a:avLst/>
          </a:prstGeom>
          <a:ln w="9525" cap="flat" cmpd="sng" algn="ctr">
            <a:solidFill>
              <a:schemeClr val="accent4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2075" tIns="46038" rIns="92075" bIns="46038" anchor="ctr"/>
          <a:lstStyle>
            <a:lvl1pPr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17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dirty="0" err="1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Asteroidi</a:t>
            </a:r>
            <a:r>
              <a:rPr lang="en-GB" sz="3600" dirty="0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 e </a:t>
            </a:r>
            <a:r>
              <a:rPr lang="en-GB" sz="3600" dirty="0" err="1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Comete</a:t>
            </a:r>
            <a:endParaRPr lang="en-GB" sz="3600" dirty="0" smtClean="0">
              <a:solidFill>
                <a:srgbClr val="000090"/>
              </a:solidFill>
              <a:latin typeface="Palatino" charset="0"/>
              <a:ea typeface="Tahoma" charset="0"/>
              <a:cs typeface="Palatino"/>
            </a:endParaRPr>
          </a:p>
          <a:p>
            <a:pPr algn="ctr" eaLnBrk="1" hangingPunct="1">
              <a:defRPr/>
            </a:pPr>
            <a:r>
              <a:rPr lang="en-GB" sz="3600" dirty="0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(</a:t>
            </a:r>
            <a:r>
              <a:rPr lang="en-GB" sz="3600" dirty="0" err="1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ovvero</a:t>
            </a:r>
            <a:r>
              <a:rPr lang="en-GB" sz="3600" dirty="0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, </a:t>
            </a:r>
            <a:r>
              <a:rPr lang="en-GB" sz="3600" dirty="0" err="1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c’è</a:t>
            </a:r>
            <a:r>
              <a:rPr lang="en-GB" sz="3600" dirty="0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 </a:t>
            </a:r>
            <a:r>
              <a:rPr lang="en-GB" sz="3600" dirty="0" err="1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rischio</a:t>
            </a:r>
            <a:r>
              <a:rPr lang="en-GB" sz="3600" dirty="0" smtClean="0">
                <a:solidFill>
                  <a:srgbClr val="000090"/>
                </a:solidFill>
                <a:latin typeface="Palatino" charset="0"/>
                <a:ea typeface="Tahoma" charset="0"/>
                <a:cs typeface="Palatino"/>
              </a:rPr>
              <a:t> per la Terra?)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704" y="2132856"/>
            <a:ext cx="4680520" cy="31702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6" y="2132856"/>
            <a:ext cx="2520280" cy="31923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232" y="2132856"/>
            <a:ext cx="3168352" cy="316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7950" y="1412875"/>
            <a:ext cx="43195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algn="just" eaLnBrk="1" hangingPunct="1"/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Ci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sono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due </a:t>
            </a:r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ragioni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principali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per </a:t>
            </a:r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voler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studiare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gli</a:t>
            </a:r>
            <a:r>
              <a:rPr lang="en-GB" sz="3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en-GB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asteroidi</a:t>
            </a:r>
            <a:r>
              <a:rPr lang="en-GB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:</a:t>
            </a:r>
            <a:endParaRPr lang="en-GB" sz="32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508625" y="115888"/>
            <a:ext cx="3311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GB" dirty="0" err="1">
                <a:latin typeface="Palatino"/>
                <a:ea typeface="Palatino"/>
                <a:cs typeface="Palatino"/>
              </a:rPr>
              <a:t>Interesse</a:t>
            </a:r>
            <a:r>
              <a:rPr lang="en-GB" dirty="0">
                <a:latin typeface="Palatino"/>
                <a:ea typeface="Palatino"/>
                <a:cs typeface="Palatino"/>
              </a:rPr>
              <a:t> </a:t>
            </a:r>
            <a:r>
              <a:rPr lang="en-GB" dirty="0" err="1">
                <a:latin typeface="Palatino"/>
                <a:ea typeface="Palatino"/>
                <a:cs typeface="Palatino"/>
              </a:rPr>
              <a:t>puramente</a:t>
            </a:r>
            <a:r>
              <a:rPr lang="en-GB" dirty="0">
                <a:latin typeface="Palatino"/>
                <a:ea typeface="Palatino"/>
                <a:cs typeface="Palatino"/>
              </a:rPr>
              <a:t> </a:t>
            </a:r>
            <a:r>
              <a:rPr lang="en-GB" dirty="0" err="1">
                <a:latin typeface="Palatino"/>
                <a:ea typeface="Palatino"/>
                <a:cs typeface="Palatino"/>
              </a:rPr>
              <a:t>scientifico</a:t>
            </a:r>
            <a:endParaRPr lang="en-GB" dirty="0">
              <a:latin typeface="Palatino"/>
              <a:ea typeface="Palatino"/>
              <a:cs typeface="Palatino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478016" y="3573016"/>
            <a:ext cx="3311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GB" dirty="0">
                <a:latin typeface="Palatino"/>
                <a:ea typeface="Palatino"/>
                <a:cs typeface="Palatino"/>
              </a:rPr>
              <a:t>Le </a:t>
            </a:r>
            <a:r>
              <a:rPr lang="en-GB" dirty="0" err="1">
                <a:latin typeface="Palatino"/>
                <a:ea typeface="Palatino"/>
                <a:cs typeface="Palatino"/>
              </a:rPr>
              <a:t>interazioni</a:t>
            </a:r>
            <a:r>
              <a:rPr lang="en-GB" dirty="0">
                <a:latin typeface="Palatino"/>
                <a:ea typeface="Palatino"/>
                <a:cs typeface="Palatino"/>
              </a:rPr>
              <a:t> col </a:t>
            </a:r>
            <a:r>
              <a:rPr lang="en-GB" dirty="0" err="1">
                <a:latin typeface="Palatino"/>
                <a:ea typeface="Palatino"/>
                <a:cs typeface="Palatino"/>
              </a:rPr>
              <a:t>nostro</a:t>
            </a:r>
            <a:r>
              <a:rPr lang="en-GB" dirty="0">
                <a:latin typeface="Palatino"/>
                <a:ea typeface="Palatino"/>
                <a:cs typeface="Palatino"/>
              </a:rPr>
              <a:t> </a:t>
            </a:r>
            <a:r>
              <a:rPr lang="en-GB" dirty="0" err="1">
                <a:latin typeface="Palatino"/>
                <a:ea typeface="Palatino"/>
                <a:cs typeface="Palatino"/>
              </a:rPr>
              <a:t>pianeta</a:t>
            </a:r>
            <a:endParaRPr lang="en-GB" dirty="0">
              <a:latin typeface="Palatino"/>
              <a:ea typeface="Palatino"/>
              <a:cs typeface="Palatino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19166646">
            <a:off x="4773454" y="1328986"/>
            <a:ext cx="225743" cy="917079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dirty="0">
              <a:ea typeface="Palatino"/>
              <a:cs typeface="Palatino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2161060">
            <a:off x="4632167" y="3551486"/>
            <a:ext cx="225743" cy="917079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dirty="0">
              <a:ea typeface="Palatino"/>
              <a:cs typeface="Palatino"/>
            </a:endParaRPr>
          </a:p>
        </p:txBody>
      </p:sp>
      <p:pic>
        <p:nvPicPr>
          <p:cNvPr id="14" name="Picture 9" descr="PIA00136_mod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81075"/>
            <a:ext cx="31686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K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68638"/>
            <a:ext cx="417671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r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572000"/>
            <a:ext cx="338137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5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cleocometa.gif"/>
          <p:cNvPicPr>
            <a:picLocks noChangeAspect="1"/>
          </p:cNvPicPr>
          <p:nvPr/>
        </p:nvPicPr>
        <p:blipFill>
          <a:blip r:embed="rId2"/>
          <a:srcRect l="2131" t="3998" r="2131" b="3998"/>
          <a:stretch>
            <a:fillRect/>
          </a:stretch>
        </p:blipFill>
        <p:spPr>
          <a:xfrm>
            <a:off x="1013520" y="1268760"/>
            <a:ext cx="8982172" cy="46015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45568" y="332656"/>
            <a:ext cx="7870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Nucleo cometario: modelli possibili</a:t>
            </a:r>
            <a:endParaRPr lang="it-IT" sz="36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29544" y="5949280"/>
            <a:ext cx="256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Nucleo Compatto</a:t>
            </a:r>
          </a:p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con densità crescente verso il centro</a:t>
            </a:r>
            <a:endParaRPr lang="it-IT" sz="16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037856" y="6021288"/>
            <a:ext cx="25655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“</a:t>
            </a:r>
            <a:r>
              <a:rPr lang="it-IT" sz="16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Rubble</a:t>
            </a:r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pile”</a:t>
            </a:r>
          </a:p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(miglior modello)</a:t>
            </a:r>
            <a:endParaRPr lang="it-IT" sz="16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990184" y="6093296"/>
            <a:ext cx="256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Nucleo monolitico</a:t>
            </a:r>
            <a:endParaRPr lang="it-IT" sz="16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78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le02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59" y="188640"/>
            <a:ext cx="927144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6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spra_mosa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16" y="3645024"/>
            <a:ext cx="3292863" cy="30750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06208" y="476672"/>
            <a:ext cx="21507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Asteroidi:</a:t>
            </a:r>
          </a:p>
          <a:p>
            <a:endParaRPr lang="it-IT" sz="2400" b="1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r>
              <a:rPr lang="it-IT" sz="24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</a:t>
            </a:r>
            <a:r>
              <a:rPr lang="it-IT" sz="24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: </a:t>
            </a:r>
            <a:r>
              <a:rPr lang="it-IT" sz="24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Carbonacei</a:t>
            </a:r>
            <a:endParaRPr lang="it-IT" sz="2400" b="1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endParaRPr lang="it-IT" sz="2400" b="1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r>
              <a:rPr lang="it-IT" sz="24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S</a:t>
            </a:r>
            <a:r>
              <a:rPr lang="it-IT" sz="24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: Pietrosi</a:t>
            </a:r>
          </a:p>
          <a:p>
            <a:endParaRPr lang="it-IT" sz="2400" b="1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r>
              <a:rPr lang="it-IT" sz="24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</a:t>
            </a:r>
            <a:r>
              <a:rPr lang="it-IT" sz="24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: Metallici</a:t>
            </a:r>
            <a:endParaRPr lang="it-IT" sz="24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4" name="Immagine 3" descr="Asteroidssca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2" y="404664"/>
            <a:ext cx="6463684" cy="4847763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>
            <a:off x="6270104" y="4005064"/>
            <a:ext cx="1296144" cy="50405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2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nomenclatu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0" y="116632"/>
            <a:ext cx="6669360" cy="6669360"/>
          </a:xfrm>
          <a:prstGeom prst="rect">
            <a:avLst/>
          </a:prstGeom>
        </p:spPr>
      </p:pic>
      <p:pic>
        <p:nvPicPr>
          <p:cNvPr id="4" name="Immagine 3" descr="comet-elenin-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26" y="980728"/>
            <a:ext cx="3802131" cy="273630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34200" y="5733256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Disegno di Roberto Baldini</a:t>
            </a:r>
            <a:endParaRPr lang="it-IT" sz="20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382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rseid-meteor-sh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099" y="76303"/>
            <a:ext cx="5067477" cy="6761914"/>
          </a:xfrm>
          <a:prstGeom prst="rect">
            <a:avLst/>
          </a:prstGeom>
        </p:spPr>
      </p:pic>
      <p:pic>
        <p:nvPicPr>
          <p:cNvPr id="3" name="Immagine 2" descr="Leonids-18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2" y="72008"/>
            <a:ext cx="4403066" cy="674136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622032" y="260648"/>
            <a:ext cx="230425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Perseidi</a:t>
            </a:r>
            <a:r>
              <a:rPr lang="it-IT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2012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9464" y="332656"/>
            <a:ext cx="216564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Leonidi</a:t>
            </a:r>
            <a:r>
              <a:rPr lang="it-IT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1833</a:t>
            </a:r>
          </a:p>
        </p:txBody>
      </p:sp>
    </p:spTree>
    <p:extLst>
      <p:ext uri="{BB962C8B-B14F-4D97-AF65-F5344CB8AC3E}">
        <p14:creationId xmlns:p14="http://schemas.microsoft.com/office/powerpoint/2010/main" val="34330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onid-form-sp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94" y="188640"/>
            <a:ext cx="9967964" cy="54006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453680" y="6021288"/>
            <a:ext cx="7825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Leonidi</a:t>
            </a:r>
            <a:r>
              <a:rPr lang="it-IT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1997 dallo spazio col satellite militare MSX)</a:t>
            </a:r>
            <a:endParaRPr lang="it-IT" kern="12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195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vato_leonide_19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" y="116632"/>
            <a:ext cx="5630552" cy="3096343"/>
          </a:xfrm>
          <a:prstGeom prst="rect">
            <a:avLst/>
          </a:prstGeom>
        </p:spPr>
      </p:pic>
      <p:pic>
        <p:nvPicPr>
          <p:cNvPr id="4" name="Immagine 3" descr="bileski_meteor_aurora.jpg.CROP.original-original.jpg"/>
          <p:cNvPicPr>
            <a:picLocks noChangeAspect="1"/>
          </p:cNvPicPr>
          <p:nvPr/>
        </p:nvPicPr>
        <p:blipFill rotWithShape="1">
          <a:blip r:embed="rId3"/>
          <a:srcRect t="9450" b="1048"/>
          <a:stretch/>
        </p:blipFill>
        <p:spPr>
          <a:xfrm>
            <a:off x="6198096" y="116632"/>
            <a:ext cx="3866518" cy="5256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3356992"/>
            <a:ext cx="5616625" cy="17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e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" y="5255970"/>
            <a:ext cx="5616624" cy="16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982072" y="5733256"/>
            <a:ext cx="41764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Bolidi in atmosfera</a:t>
            </a:r>
            <a:endParaRPr lang="it-IT" sz="32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59021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ekskill_SalPA.mpg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488" y="2564904"/>
            <a:ext cx="4470400" cy="30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82233" y="384722"/>
            <a:ext cx="94162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Peekskill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New York (</a:t>
            </a:r>
            <a:r>
              <a:rPr lang="it-IT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9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Ottobre 1992)</a:t>
            </a:r>
          </a:p>
          <a:p>
            <a:pPr algn="ctr"/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pietrosa-metallica (12 kg)</a:t>
            </a:r>
            <a:endParaRPr lang="it-IT" sz="32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4" name="Immagine 3" descr="peekskill_thomas_bi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096" y="2132856"/>
            <a:ext cx="3278417" cy="392527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126088" y="6165304"/>
            <a:ext cx="3430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69000 US$</a:t>
            </a:r>
            <a:endParaRPr lang="it-IT" sz="28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0104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t3-1996-El_Paso.mpg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696" y="2204864"/>
            <a:ext cx="5256584" cy="374441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1472" y="404664"/>
            <a:ext cx="9721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El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it-IT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Paso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Texas (</a:t>
            </a:r>
            <a:r>
              <a:rPr lang="it-IT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9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Ottobre 1997)</a:t>
            </a:r>
          </a:p>
          <a:p>
            <a:pPr algn="ctr"/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disintegrato a 28 km – massa iniziale 15 tonnellate</a:t>
            </a:r>
            <a:endParaRPr lang="it-IT" sz="32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402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 descr="13-Adorazione-Magi-Giot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752" y="0"/>
            <a:ext cx="6678110" cy="68635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814" y="1700808"/>
            <a:ext cx="29862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Giotto: </a:t>
            </a:r>
          </a:p>
          <a:p>
            <a:pPr algn="ctr"/>
            <a:endParaRPr lang="it-IT" sz="20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ctr"/>
            <a:r>
              <a:rPr lang="it-IT" sz="20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Adorazione dei Magi </a:t>
            </a:r>
          </a:p>
          <a:p>
            <a:pPr algn="ctr"/>
            <a:endParaRPr lang="it-IT" sz="20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ctr"/>
            <a:r>
              <a:rPr lang="it-IT" sz="20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Cappella Scrovegni (PD)</a:t>
            </a:r>
          </a:p>
          <a:p>
            <a:pPr algn="ctr"/>
            <a:endParaRPr lang="it-IT" sz="20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ctr"/>
            <a:r>
              <a:rPr lang="it-IT" sz="20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1303-1305</a:t>
            </a:r>
            <a:endParaRPr lang="it-IT" sz="20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416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s3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7656" y="1700808"/>
            <a:ext cx="6695728" cy="41044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7456" y="548680"/>
            <a:ext cx="9848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Park </a:t>
            </a:r>
            <a:r>
              <a:rPr lang="it-IT" sz="28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Forest</a:t>
            </a:r>
            <a:r>
              <a:rPr lang="it-IT" sz="28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Illinois (26 Marzo 2003) - Condrite – 18 kg</a:t>
            </a:r>
            <a:endParaRPr lang="it-IT" sz="28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4930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79729" y="118265"/>
            <a:ext cx="8439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Lugo di Romagna (19 Gennaio 1993)</a:t>
            </a:r>
          </a:p>
        </p:txBody>
      </p:sp>
      <p:pic>
        <p:nvPicPr>
          <p:cNvPr id="3" name="Immagine 2" descr="lugotracciat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96" y="677224"/>
            <a:ext cx="9144000" cy="5487713"/>
          </a:xfrm>
          <a:prstGeom prst="rect">
            <a:avLst/>
          </a:prstGeom>
        </p:spPr>
      </p:pic>
      <p:pic>
        <p:nvPicPr>
          <p:cNvPr id="4" name="Immagine 3" descr="lugotracciati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7" y="2196811"/>
            <a:ext cx="4245831" cy="2038982"/>
          </a:xfrm>
          <a:prstGeom prst="rect">
            <a:avLst/>
          </a:prstGeom>
        </p:spPr>
      </p:pic>
      <p:pic>
        <p:nvPicPr>
          <p:cNvPr id="5" name="Immagine 4" descr="lugotracciati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98" y="4634865"/>
            <a:ext cx="4245831" cy="2215216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V="1">
            <a:off x="2915570" y="1666122"/>
            <a:ext cx="2127759" cy="65147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4855083" y="4890505"/>
            <a:ext cx="744755" cy="2072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4855083" y="3876184"/>
            <a:ext cx="1550459" cy="10143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losione 1 8"/>
          <p:cNvSpPr/>
          <p:nvPr/>
        </p:nvSpPr>
        <p:spPr>
          <a:xfrm>
            <a:off x="5821026" y="2784003"/>
            <a:ext cx="625751" cy="671609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rot="3360000" flipV="1">
            <a:off x="5612089" y="4865588"/>
            <a:ext cx="3600000" cy="3"/>
          </a:xfrm>
          <a:prstGeom prst="straightConnector1">
            <a:avLst/>
          </a:prstGeom>
          <a:ln w="50800">
            <a:solidFill>
              <a:srgbClr val="FFFF00"/>
            </a:solidFill>
            <a:prstDash val="solid"/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5250945" y="6173193"/>
            <a:ext cx="3505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Azimuth 146.5° </a:t>
            </a:r>
            <a:r>
              <a:rPr lang="it-IT" sz="16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N</a:t>
            </a:r>
            <a:endParaRPr lang="it-IT" sz="1600" b="1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Inclinazione 5°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659104" y="4296311"/>
            <a:ext cx="2172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Velocità 18 km/</a:t>
            </a:r>
            <a:r>
              <a:rPr lang="it-IT" sz="1600" dirty="0" err="1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s</a:t>
            </a:r>
            <a:endParaRPr lang="it-IT" sz="1600" dirty="0" smtClean="0">
              <a:solidFill>
                <a:srgbClr val="FFFF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985786" y="2947780"/>
            <a:ext cx="2436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Altitudine 30 km</a:t>
            </a:r>
          </a:p>
        </p:txBody>
      </p:sp>
    </p:spTree>
    <p:extLst>
      <p:ext uri="{BB962C8B-B14F-4D97-AF65-F5344CB8AC3E}">
        <p14:creationId xmlns:p14="http://schemas.microsoft.com/office/powerpoint/2010/main" val="25467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51737" y="332056"/>
            <a:ext cx="8439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Chelyabinsk</a:t>
            </a:r>
            <a:r>
              <a:rPr lang="it-IT" sz="28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Russia (15 Febbraio 2013)</a:t>
            </a:r>
          </a:p>
          <a:p>
            <a:pPr algn="ctr"/>
            <a:r>
              <a:rPr lang="it-IT" sz="28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03:26 UT</a:t>
            </a:r>
          </a:p>
        </p:txBody>
      </p:sp>
      <p:pic>
        <p:nvPicPr>
          <p:cNvPr id="4" name="Airburst_Russia_15Feb2013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488" y="1340768"/>
            <a:ext cx="9222432" cy="51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23745" y="293838"/>
            <a:ext cx="8439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Chelyabinsk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Russia (15 Febbraio 2013)</a:t>
            </a:r>
          </a:p>
          <a:p>
            <a:pPr algn="ctr"/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03:26 UT</a:t>
            </a:r>
            <a:endParaRPr lang="it-IT" sz="28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3" name="Челябинский метеорит Meteor in Chelyabinsk on roadcam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512" y="1340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pChelyabins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96" y="0"/>
            <a:ext cx="9144001" cy="456565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79728" y="0"/>
            <a:ext cx="8439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Chelyabinsk</a:t>
            </a:r>
            <a:r>
              <a:rPr lang="it-IT" sz="2800" dirty="0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, Russia (15 Febbraio 2013)</a:t>
            </a:r>
            <a:endParaRPr lang="it-IT" sz="2800" dirty="0" smtClean="0">
              <a:latin typeface="Palatino"/>
              <a:ea typeface="Palatino"/>
              <a:cs typeface="Palatino"/>
            </a:endParaRPr>
          </a:p>
        </p:txBody>
      </p:sp>
      <p:pic>
        <p:nvPicPr>
          <p:cNvPr id="4" name="Immagine 3" descr="chelyabin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449" y="4473447"/>
            <a:ext cx="2411045" cy="2384551"/>
          </a:xfrm>
          <a:prstGeom prst="rect">
            <a:avLst/>
          </a:prstGeom>
        </p:spPr>
      </p:pic>
      <p:pic>
        <p:nvPicPr>
          <p:cNvPr id="5" name="Immagine 4" descr="chelyanibsk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96" y="4507164"/>
            <a:ext cx="3174792" cy="2351330"/>
          </a:xfrm>
          <a:prstGeom prst="rect">
            <a:avLst/>
          </a:prstGeom>
        </p:spPr>
      </p:pic>
      <p:pic>
        <p:nvPicPr>
          <p:cNvPr id="6" name="Immagine 5" descr="chelyanibsk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863" y="4457811"/>
            <a:ext cx="2677392" cy="2384552"/>
          </a:xfrm>
          <a:prstGeom prst="rect">
            <a:avLst/>
          </a:prstGeom>
        </p:spPr>
      </p:pic>
      <p:sp>
        <p:nvSpPr>
          <p:cNvPr id="7" name="Freccia sinistra 6"/>
          <p:cNvSpPr/>
          <p:nvPr/>
        </p:nvSpPr>
        <p:spPr>
          <a:xfrm rot="1144606">
            <a:off x="5661514" y="2097373"/>
            <a:ext cx="978408" cy="484632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2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29544" y="188640"/>
            <a:ext cx="84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Chelyabinsk</a:t>
            </a:r>
            <a:r>
              <a:rPr lang="it-IT" sz="36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Russia (15 Febbraio 2013)</a:t>
            </a:r>
          </a:p>
          <a:p>
            <a:pPr algn="ctr"/>
            <a:r>
              <a:rPr lang="it-IT" sz="36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03:26 UT</a:t>
            </a:r>
          </a:p>
        </p:txBody>
      </p:sp>
      <p:pic>
        <p:nvPicPr>
          <p:cNvPr id="4" name="Метеорит в Челябинске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688" y="2060848"/>
            <a:ext cx="511256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helya_track_annota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20" y="276846"/>
            <a:ext cx="6202685" cy="648176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278216" y="1052736"/>
            <a:ext cx="31683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Chelyabinsk</a:t>
            </a:r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Russia </a:t>
            </a:r>
          </a:p>
          <a:p>
            <a:pPr algn="ctr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(15 Febbraio 2013)</a:t>
            </a:r>
          </a:p>
          <a:p>
            <a:pPr algn="ctr"/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just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Energia: 300-400 </a:t>
            </a:r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kton</a:t>
            </a:r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just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(radiativa: 90 </a:t>
            </a:r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kton</a:t>
            </a:r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)</a:t>
            </a:r>
          </a:p>
          <a:p>
            <a:pPr algn="just"/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just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Altitudine: 23 km</a:t>
            </a:r>
          </a:p>
          <a:p>
            <a:pPr algn="just"/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just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Velocità: 18 km/</a:t>
            </a:r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s</a:t>
            </a:r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just"/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just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Massa: 11’000 ton</a:t>
            </a:r>
          </a:p>
          <a:p>
            <a:pPr algn="just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Diametro: 20 </a:t>
            </a:r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</a:t>
            </a:r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</a:p>
          <a:p>
            <a:pPr algn="just"/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1241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helya_or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28" y="117394"/>
            <a:ext cx="8927976" cy="66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3440" y="188640"/>
            <a:ext cx="1008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Alcuni ci sfiorano… e spesso, in </a:t>
            </a:r>
            <a:r>
              <a:rPr lang="it-IT" sz="28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passato </a:t>
            </a:r>
            <a:r>
              <a:rPr lang="it-IT" sz="28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almeno, non ce ne accorgevamo…</a:t>
            </a:r>
            <a:endParaRPr lang="it-IT" sz="16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90874" y="1740830"/>
            <a:ext cx="4255793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1600" kern="1200" dirty="0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10 Agosto 1972, Utah (USA) </a:t>
            </a:r>
            <a:r>
              <a:rPr lang="it-IT" sz="1600" kern="1200" dirty="0" err="1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–</a:t>
            </a:r>
            <a:r>
              <a:rPr lang="it-IT" sz="1600" kern="1200" dirty="0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 Alberta (CAN)</a:t>
            </a:r>
          </a:p>
          <a:p>
            <a:r>
              <a:rPr lang="it-IT" sz="1600" kern="1200" dirty="0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Massa: 100-1000 ton</a:t>
            </a:r>
          </a:p>
          <a:p>
            <a:r>
              <a:rPr lang="it-IT" sz="1600" kern="1200" dirty="0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Velocità: 14-15 km/</a:t>
            </a:r>
            <a:r>
              <a:rPr lang="it-IT" sz="1600" kern="1200" dirty="0" err="1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s</a:t>
            </a:r>
            <a:endParaRPr lang="it-IT" sz="1600" kern="1200" dirty="0" smtClean="0">
              <a:solidFill>
                <a:schemeClr val="bg1"/>
              </a:solidFill>
              <a:latin typeface="Palatino"/>
              <a:ea typeface="Palatino"/>
              <a:cs typeface="Palatino"/>
            </a:endParaRPr>
          </a:p>
          <a:p>
            <a:r>
              <a:rPr lang="it-IT" sz="1600" kern="1200" dirty="0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Distanza minima Terra: 57 km!</a:t>
            </a:r>
            <a:endParaRPr lang="it-IT" sz="1600" kern="1200" dirty="0">
              <a:solidFill>
                <a:schemeClr val="bg1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5" name="The Great Daylight 1972 Fireb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1792" y="3212976"/>
            <a:ext cx="3742190" cy="29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1249409" y="476672"/>
            <a:ext cx="7983799" cy="5371812"/>
            <a:chOff x="1502" y="5185"/>
            <a:chExt cx="9526" cy="5100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" y="5508"/>
              <a:ext cx="8662" cy="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7"/>
            <p:cNvGrpSpPr>
              <a:grpSpLocks noChangeAspect="1"/>
            </p:cNvGrpSpPr>
            <p:nvPr/>
          </p:nvGrpSpPr>
          <p:grpSpPr bwMode="auto">
            <a:xfrm>
              <a:off x="1981" y="5505"/>
              <a:ext cx="8655" cy="4364"/>
              <a:chOff x="1294" y="1139"/>
              <a:chExt cx="8649" cy="4364"/>
            </a:xfrm>
          </p:grpSpPr>
          <p:grpSp>
            <p:nvGrpSpPr>
              <p:cNvPr id="173" name="Group 8"/>
              <p:cNvGrpSpPr>
                <a:grpSpLocks noChangeAspect="1"/>
              </p:cNvGrpSpPr>
              <p:nvPr/>
            </p:nvGrpSpPr>
            <p:grpSpPr bwMode="auto">
              <a:xfrm>
                <a:off x="1314" y="1907"/>
                <a:ext cx="8615" cy="2883"/>
                <a:chOff x="1284" y="2720"/>
                <a:chExt cx="8615" cy="2883"/>
              </a:xfrm>
            </p:grpSpPr>
            <p:sp>
              <p:nvSpPr>
                <p:cNvPr id="187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1321" y="5603"/>
                  <a:ext cx="8578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8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304" y="4878"/>
                  <a:ext cx="8578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9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84" y="4142"/>
                  <a:ext cx="8578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90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289" y="3423"/>
                  <a:ext cx="8578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91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315" y="2720"/>
                  <a:ext cx="8578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</p:grpSp>
          <p:grpSp>
            <p:nvGrpSpPr>
              <p:cNvPr id="174" name="Group 14"/>
              <p:cNvGrpSpPr>
                <a:grpSpLocks noChangeAspect="1"/>
              </p:cNvGrpSpPr>
              <p:nvPr/>
            </p:nvGrpSpPr>
            <p:grpSpPr bwMode="auto">
              <a:xfrm>
                <a:off x="1294" y="1139"/>
                <a:ext cx="8649" cy="4364"/>
                <a:chOff x="1294" y="1139"/>
                <a:chExt cx="8649" cy="4364"/>
              </a:xfrm>
            </p:grpSpPr>
            <p:sp>
              <p:nvSpPr>
                <p:cNvPr id="175" name="Line 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003" y="1157"/>
                  <a:ext cx="0" cy="434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76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48" y="1150"/>
                  <a:ext cx="0" cy="434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77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69" y="1150"/>
                  <a:ext cx="0" cy="432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78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623" y="1155"/>
                  <a:ext cx="0" cy="43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79" name="Line 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06" y="1146"/>
                  <a:ext cx="0" cy="43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0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169" y="1161"/>
                  <a:ext cx="0" cy="432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1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071" y="1140"/>
                  <a:ext cx="0" cy="436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2" name="Line 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794" y="1165"/>
                  <a:ext cx="0" cy="432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3" name="Line 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29" y="1146"/>
                  <a:ext cx="0" cy="434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4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230" y="1139"/>
                  <a:ext cx="0" cy="436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5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329" y="1162"/>
                  <a:ext cx="10" cy="433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  <p:sp>
              <p:nvSpPr>
                <p:cNvPr id="186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1294" y="5484"/>
                  <a:ext cx="864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kern="1200" dirty="0">
                    <a:ea typeface="Palatino"/>
                    <a:cs typeface="Palatino"/>
                  </a:endParaRPr>
                </a:p>
              </p:txBody>
            </p:sp>
          </p:grpSp>
        </p:grpSp>
        <p:grpSp>
          <p:nvGrpSpPr>
            <p:cNvPr id="7" name="Group 27"/>
            <p:cNvGrpSpPr>
              <a:grpSpLocks noChangeAspect="1"/>
            </p:cNvGrpSpPr>
            <p:nvPr/>
          </p:nvGrpSpPr>
          <p:grpSpPr bwMode="auto">
            <a:xfrm>
              <a:off x="2020" y="5649"/>
              <a:ext cx="8492" cy="4156"/>
              <a:chOff x="1308" y="2107"/>
              <a:chExt cx="8492" cy="4156"/>
            </a:xfrm>
          </p:grpSpPr>
          <p:sp>
            <p:nvSpPr>
              <p:cNvPr id="13" name="Oval 28"/>
              <p:cNvSpPr>
                <a:spLocks noChangeAspect="1" noChangeArrowheads="1"/>
              </p:cNvSpPr>
              <p:nvPr/>
            </p:nvSpPr>
            <p:spPr bwMode="auto">
              <a:xfrm>
                <a:off x="2308" y="5823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" name="Oval 29"/>
              <p:cNvSpPr>
                <a:spLocks noChangeAspect="1" noChangeArrowheads="1"/>
              </p:cNvSpPr>
              <p:nvPr/>
            </p:nvSpPr>
            <p:spPr bwMode="auto">
              <a:xfrm>
                <a:off x="3498" y="490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" name="Oval 30"/>
              <p:cNvSpPr>
                <a:spLocks noChangeAspect="1" noChangeArrowheads="1"/>
              </p:cNvSpPr>
              <p:nvPr/>
            </p:nvSpPr>
            <p:spPr bwMode="auto">
              <a:xfrm>
                <a:off x="2298" y="4964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" name="Oval 31"/>
              <p:cNvSpPr>
                <a:spLocks noChangeAspect="1" noChangeArrowheads="1"/>
              </p:cNvSpPr>
              <p:nvPr/>
            </p:nvSpPr>
            <p:spPr bwMode="auto">
              <a:xfrm>
                <a:off x="3018" y="549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7" name="Oval 32"/>
              <p:cNvSpPr>
                <a:spLocks noChangeAspect="1" noChangeArrowheads="1"/>
              </p:cNvSpPr>
              <p:nvPr/>
            </p:nvSpPr>
            <p:spPr bwMode="auto">
              <a:xfrm>
                <a:off x="3268" y="542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8" name="Oval 33"/>
              <p:cNvSpPr>
                <a:spLocks noChangeAspect="1" noChangeArrowheads="1"/>
              </p:cNvSpPr>
              <p:nvPr/>
            </p:nvSpPr>
            <p:spPr bwMode="auto">
              <a:xfrm>
                <a:off x="1838" y="542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9" name="Oval 34"/>
              <p:cNvSpPr>
                <a:spLocks noChangeAspect="1" noChangeArrowheads="1"/>
              </p:cNvSpPr>
              <p:nvPr/>
            </p:nvSpPr>
            <p:spPr bwMode="auto">
              <a:xfrm>
                <a:off x="2048" y="542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0" name="Oval 35"/>
              <p:cNvSpPr>
                <a:spLocks noChangeAspect="1" noChangeArrowheads="1"/>
              </p:cNvSpPr>
              <p:nvPr/>
            </p:nvSpPr>
            <p:spPr bwMode="auto">
              <a:xfrm>
                <a:off x="7227" y="535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1" name="Oval 36"/>
              <p:cNvSpPr>
                <a:spLocks noChangeAspect="1" noChangeArrowheads="1"/>
              </p:cNvSpPr>
              <p:nvPr/>
            </p:nvSpPr>
            <p:spPr bwMode="auto">
              <a:xfrm>
                <a:off x="1308" y="551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2" name="Oval 37"/>
              <p:cNvSpPr>
                <a:spLocks noChangeAspect="1" noChangeArrowheads="1"/>
              </p:cNvSpPr>
              <p:nvPr/>
            </p:nvSpPr>
            <p:spPr bwMode="auto">
              <a:xfrm>
                <a:off x="3658" y="521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3" name="Oval 38"/>
              <p:cNvSpPr>
                <a:spLocks noChangeAspect="1" noChangeArrowheads="1"/>
              </p:cNvSpPr>
              <p:nvPr/>
            </p:nvSpPr>
            <p:spPr bwMode="auto">
              <a:xfrm>
                <a:off x="1338" y="473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4" name="Oval 39"/>
              <p:cNvSpPr>
                <a:spLocks noChangeAspect="1" noChangeArrowheads="1"/>
              </p:cNvSpPr>
              <p:nvPr/>
            </p:nvSpPr>
            <p:spPr bwMode="auto">
              <a:xfrm>
                <a:off x="2068" y="258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5" name="Oval 40"/>
              <p:cNvSpPr>
                <a:spLocks noChangeAspect="1" noChangeArrowheads="1"/>
              </p:cNvSpPr>
              <p:nvPr/>
            </p:nvSpPr>
            <p:spPr bwMode="auto">
              <a:xfrm>
                <a:off x="2328" y="354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6" name="Oval 41"/>
              <p:cNvSpPr>
                <a:spLocks noChangeAspect="1" noChangeArrowheads="1"/>
              </p:cNvSpPr>
              <p:nvPr/>
            </p:nvSpPr>
            <p:spPr bwMode="auto">
              <a:xfrm>
                <a:off x="2148" y="375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7" name="Oval 42"/>
              <p:cNvSpPr>
                <a:spLocks noChangeAspect="1" noChangeArrowheads="1"/>
              </p:cNvSpPr>
              <p:nvPr/>
            </p:nvSpPr>
            <p:spPr bwMode="auto">
              <a:xfrm>
                <a:off x="2038" y="369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8" name="Oval 43"/>
              <p:cNvSpPr>
                <a:spLocks noChangeAspect="1" noChangeArrowheads="1"/>
              </p:cNvSpPr>
              <p:nvPr/>
            </p:nvSpPr>
            <p:spPr bwMode="auto">
              <a:xfrm>
                <a:off x="1468" y="346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29" name="Oval 44"/>
              <p:cNvSpPr>
                <a:spLocks noChangeAspect="1" noChangeArrowheads="1"/>
              </p:cNvSpPr>
              <p:nvPr/>
            </p:nvSpPr>
            <p:spPr bwMode="auto">
              <a:xfrm>
                <a:off x="2138" y="285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0" name="Oval 45"/>
              <p:cNvSpPr>
                <a:spLocks noChangeAspect="1" noChangeArrowheads="1"/>
              </p:cNvSpPr>
              <p:nvPr/>
            </p:nvSpPr>
            <p:spPr bwMode="auto">
              <a:xfrm>
                <a:off x="2008" y="317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1" name="Oval 46"/>
              <p:cNvSpPr>
                <a:spLocks noChangeAspect="1" noChangeArrowheads="1"/>
              </p:cNvSpPr>
              <p:nvPr/>
            </p:nvSpPr>
            <p:spPr bwMode="auto">
              <a:xfrm>
                <a:off x="1528" y="292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2" name="Oval 47"/>
              <p:cNvSpPr>
                <a:spLocks noChangeAspect="1" noChangeArrowheads="1"/>
              </p:cNvSpPr>
              <p:nvPr/>
            </p:nvSpPr>
            <p:spPr bwMode="auto">
              <a:xfrm>
                <a:off x="1751" y="320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3" name="Oval 48"/>
              <p:cNvSpPr>
                <a:spLocks noChangeAspect="1" noChangeArrowheads="1"/>
              </p:cNvSpPr>
              <p:nvPr/>
            </p:nvSpPr>
            <p:spPr bwMode="auto">
              <a:xfrm>
                <a:off x="3008" y="333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4" name="Oval 49"/>
              <p:cNvSpPr>
                <a:spLocks noChangeAspect="1" noChangeArrowheads="1"/>
              </p:cNvSpPr>
              <p:nvPr/>
            </p:nvSpPr>
            <p:spPr bwMode="auto">
              <a:xfrm>
                <a:off x="2798" y="342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5" name="Oval 50"/>
              <p:cNvSpPr>
                <a:spLocks noChangeAspect="1" noChangeArrowheads="1"/>
              </p:cNvSpPr>
              <p:nvPr/>
            </p:nvSpPr>
            <p:spPr bwMode="auto">
              <a:xfrm>
                <a:off x="2678" y="316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6" name="Oval 51"/>
              <p:cNvSpPr>
                <a:spLocks noChangeAspect="1" noChangeArrowheads="1"/>
              </p:cNvSpPr>
              <p:nvPr/>
            </p:nvSpPr>
            <p:spPr bwMode="auto">
              <a:xfrm>
                <a:off x="3278" y="397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7" name="Oval 52"/>
              <p:cNvSpPr>
                <a:spLocks noChangeAspect="1" noChangeArrowheads="1"/>
              </p:cNvSpPr>
              <p:nvPr/>
            </p:nvSpPr>
            <p:spPr bwMode="auto">
              <a:xfrm>
                <a:off x="2748" y="329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8" name="Oval 53"/>
              <p:cNvSpPr>
                <a:spLocks noChangeAspect="1" noChangeArrowheads="1"/>
              </p:cNvSpPr>
              <p:nvPr/>
            </p:nvSpPr>
            <p:spPr bwMode="auto">
              <a:xfrm>
                <a:off x="2778" y="402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39" name="Oval 54"/>
              <p:cNvSpPr>
                <a:spLocks noChangeAspect="1" noChangeArrowheads="1"/>
              </p:cNvSpPr>
              <p:nvPr/>
            </p:nvSpPr>
            <p:spPr bwMode="auto">
              <a:xfrm>
                <a:off x="3038" y="390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0" name="Oval 55"/>
              <p:cNvSpPr>
                <a:spLocks noChangeAspect="1" noChangeArrowheads="1"/>
              </p:cNvSpPr>
              <p:nvPr/>
            </p:nvSpPr>
            <p:spPr bwMode="auto">
              <a:xfrm>
                <a:off x="3338" y="404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1" name="Oval 56"/>
              <p:cNvSpPr>
                <a:spLocks noChangeAspect="1" noChangeArrowheads="1"/>
              </p:cNvSpPr>
              <p:nvPr/>
            </p:nvSpPr>
            <p:spPr bwMode="auto">
              <a:xfrm>
                <a:off x="2958" y="324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2" name="Oval 57"/>
              <p:cNvSpPr>
                <a:spLocks noChangeAspect="1" noChangeArrowheads="1"/>
              </p:cNvSpPr>
              <p:nvPr/>
            </p:nvSpPr>
            <p:spPr bwMode="auto">
              <a:xfrm>
                <a:off x="3231" y="435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3" name="Oval 58"/>
              <p:cNvSpPr>
                <a:spLocks noChangeAspect="1" noChangeArrowheads="1"/>
              </p:cNvSpPr>
              <p:nvPr/>
            </p:nvSpPr>
            <p:spPr bwMode="auto">
              <a:xfrm>
                <a:off x="2791" y="429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4" name="Oval 59"/>
              <p:cNvSpPr>
                <a:spLocks noChangeAspect="1" noChangeArrowheads="1"/>
              </p:cNvSpPr>
              <p:nvPr/>
            </p:nvSpPr>
            <p:spPr bwMode="auto">
              <a:xfrm>
                <a:off x="2601" y="418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5" name="Oval 60"/>
              <p:cNvSpPr>
                <a:spLocks noChangeAspect="1" noChangeArrowheads="1"/>
              </p:cNvSpPr>
              <p:nvPr/>
            </p:nvSpPr>
            <p:spPr bwMode="auto">
              <a:xfrm>
                <a:off x="3291" y="421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6" name="Oval 61"/>
              <p:cNvSpPr>
                <a:spLocks noChangeAspect="1" noChangeArrowheads="1"/>
              </p:cNvSpPr>
              <p:nvPr/>
            </p:nvSpPr>
            <p:spPr bwMode="auto">
              <a:xfrm>
                <a:off x="6837" y="4075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7" name="Oval 62"/>
              <p:cNvSpPr>
                <a:spLocks noChangeAspect="1" noChangeArrowheads="1"/>
              </p:cNvSpPr>
              <p:nvPr/>
            </p:nvSpPr>
            <p:spPr bwMode="auto">
              <a:xfrm>
                <a:off x="6377" y="370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8" name="Oval 63"/>
              <p:cNvSpPr>
                <a:spLocks noChangeAspect="1" noChangeArrowheads="1"/>
              </p:cNvSpPr>
              <p:nvPr/>
            </p:nvSpPr>
            <p:spPr bwMode="auto">
              <a:xfrm>
                <a:off x="5248" y="356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49" name="Oval 64"/>
              <p:cNvSpPr>
                <a:spLocks noChangeAspect="1" noChangeArrowheads="1"/>
              </p:cNvSpPr>
              <p:nvPr/>
            </p:nvSpPr>
            <p:spPr bwMode="auto">
              <a:xfrm>
                <a:off x="9137" y="53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0" name="Oval 65"/>
              <p:cNvSpPr>
                <a:spLocks noChangeAspect="1" noChangeArrowheads="1"/>
              </p:cNvSpPr>
              <p:nvPr/>
            </p:nvSpPr>
            <p:spPr bwMode="auto">
              <a:xfrm>
                <a:off x="9077" y="54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1" name="Oval 66"/>
              <p:cNvSpPr>
                <a:spLocks noChangeAspect="1" noChangeArrowheads="1"/>
              </p:cNvSpPr>
              <p:nvPr/>
            </p:nvSpPr>
            <p:spPr bwMode="auto">
              <a:xfrm>
                <a:off x="6067" y="569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2" name="Oval 67"/>
              <p:cNvSpPr>
                <a:spLocks noChangeAspect="1" noChangeArrowheads="1"/>
              </p:cNvSpPr>
              <p:nvPr/>
            </p:nvSpPr>
            <p:spPr bwMode="auto">
              <a:xfrm>
                <a:off x="1768" y="359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3" name="Oval 68"/>
              <p:cNvSpPr>
                <a:spLocks noChangeAspect="1" noChangeArrowheads="1"/>
              </p:cNvSpPr>
              <p:nvPr/>
            </p:nvSpPr>
            <p:spPr bwMode="auto">
              <a:xfrm>
                <a:off x="9637" y="452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4" name="Oval 69"/>
              <p:cNvSpPr>
                <a:spLocks noChangeAspect="1" noChangeArrowheads="1"/>
              </p:cNvSpPr>
              <p:nvPr/>
            </p:nvSpPr>
            <p:spPr bwMode="auto">
              <a:xfrm>
                <a:off x="9257" y="51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5" name="Oval 70"/>
              <p:cNvSpPr>
                <a:spLocks noChangeAspect="1" noChangeArrowheads="1"/>
              </p:cNvSpPr>
              <p:nvPr/>
            </p:nvSpPr>
            <p:spPr bwMode="auto">
              <a:xfrm>
                <a:off x="9617" y="4994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6" name="Oval 71"/>
              <p:cNvSpPr>
                <a:spLocks noChangeAspect="1" noChangeArrowheads="1"/>
              </p:cNvSpPr>
              <p:nvPr/>
            </p:nvSpPr>
            <p:spPr bwMode="auto">
              <a:xfrm>
                <a:off x="5558" y="6172"/>
                <a:ext cx="92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7" name="Oval 72"/>
              <p:cNvSpPr>
                <a:spLocks noChangeAspect="1" noChangeArrowheads="1"/>
              </p:cNvSpPr>
              <p:nvPr/>
            </p:nvSpPr>
            <p:spPr bwMode="auto">
              <a:xfrm>
                <a:off x="9697" y="552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8" name="Oval 73"/>
              <p:cNvSpPr>
                <a:spLocks noChangeAspect="1" noChangeArrowheads="1"/>
              </p:cNvSpPr>
              <p:nvPr/>
            </p:nvSpPr>
            <p:spPr bwMode="auto">
              <a:xfrm>
                <a:off x="9707" y="5843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59" name="Oval 74"/>
              <p:cNvSpPr>
                <a:spLocks noChangeAspect="1" noChangeArrowheads="1"/>
              </p:cNvSpPr>
              <p:nvPr/>
            </p:nvSpPr>
            <p:spPr bwMode="auto">
              <a:xfrm>
                <a:off x="5068" y="6002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0" name="Oval 75"/>
              <p:cNvSpPr>
                <a:spLocks noChangeAspect="1" noChangeArrowheads="1"/>
              </p:cNvSpPr>
              <p:nvPr/>
            </p:nvSpPr>
            <p:spPr bwMode="auto">
              <a:xfrm>
                <a:off x="4348" y="511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1" name="Oval 76"/>
              <p:cNvSpPr>
                <a:spLocks noChangeAspect="1" noChangeArrowheads="1"/>
              </p:cNvSpPr>
              <p:nvPr/>
            </p:nvSpPr>
            <p:spPr bwMode="auto">
              <a:xfrm>
                <a:off x="2878" y="277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2" name="Oval 77"/>
              <p:cNvSpPr>
                <a:spLocks noChangeAspect="1" noChangeArrowheads="1"/>
              </p:cNvSpPr>
              <p:nvPr/>
            </p:nvSpPr>
            <p:spPr bwMode="auto">
              <a:xfrm>
                <a:off x="8947" y="4944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3" name="Oval 78"/>
              <p:cNvSpPr>
                <a:spLocks noChangeAspect="1" noChangeArrowheads="1"/>
              </p:cNvSpPr>
              <p:nvPr/>
            </p:nvSpPr>
            <p:spPr bwMode="auto">
              <a:xfrm>
                <a:off x="9097" y="4934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4" name="Oval 79"/>
              <p:cNvSpPr>
                <a:spLocks noChangeAspect="1" noChangeArrowheads="1"/>
              </p:cNvSpPr>
              <p:nvPr/>
            </p:nvSpPr>
            <p:spPr bwMode="auto">
              <a:xfrm>
                <a:off x="9617" y="4075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5" name="Oval 80"/>
              <p:cNvSpPr>
                <a:spLocks noChangeAspect="1" noChangeArrowheads="1"/>
              </p:cNvSpPr>
              <p:nvPr/>
            </p:nvSpPr>
            <p:spPr bwMode="auto">
              <a:xfrm>
                <a:off x="9527" y="4115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6" name="Oval 81"/>
              <p:cNvSpPr>
                <a:spLocks noChangeAspect="1" noChangeArrowheads="1"/>
              </p:cNvSpPr>
              <p:nvPr/>
            </p:nvSpPr>
            <p:spPr bwMode="auto">
              <a:xfrm>
                <a:off x="9707" y="445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7" name="Oval 82"/>
              <p:cNvSpPr>
                <a:spLocks noChangeAspect="1" noChangeArrowheads="1"/>
              </p:cNvSpPr>
              <p:nvPr/>
            </p:nvSpPr>
            <p:spPr bwMode="auto">
              <a:xfrm>
                <a:off x="6577" y="385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8" name="Oval 83"/>
              <p:cNvSpPr>
                <a:spLocks noChangeAspect="1" noChangeArrowheads="1"/>
              </p:cNvSpPr>
              <p:nvPr/>
            </p:nvSpPr>
            <p:spPr bwMode="auto">
              <a:xfrm>
                <a:off x="5118" y="348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69" name="Oval 84"/>
              <p:cNvSpPr>
                <a:spLocks noChangeAspect="1" noChangeArrowheads="1"/>
              </p:cNvSpPr>
              <p:nvPr/>
            </p:nvSpPr>
            <p:spPr bwMode="auto">
              <a:xfrm>
                <a:off x="5508" y="3755"/>
                <a:ext cx="92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0" name="Oval 85"/>
              <p:cNvSpPr>
                <a:spLocks noChangeAspect="1" noChangeArrowheads="1"/>
              </p:cNvSpPr>
              <p:nvPr/>
            </p:nvSpPr>
            <p:spPr bwMode="auto">
              <a:xfrm>
                <a:off x="3068" y="281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1" name="Oval 86"/>
              <p:cNvSpPr>
                <a:spLocks noChangeAspect="1" noChangeArrowheads="1"/>
              </p:cNvSpPr>
              <p:nvPr/>
            </p:nvSpPr>
            <p:spPr bwMode="auto">
              <a:xfrm>
                <a:off x="4708" y="516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2" name="Oval 87"/>
              <p:cNvSpPr>
                <a:spLocks noChangeAspect="1" noChangeArrowheads="1"/>
              </p:cNvSpPr>
              <p:nvPr/>
            </p:nvSpPr>
            <p:spPr bwMode="auto">
              <a:xfrm>
                <a:off x="3518" y="466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3" name="Oval 88"/>
              <p:cNvSpPr>
                <a:spLocks noChangeAspect="1" noChangeArrowheads="1"/>
              </p:cNvSpPr>
              <p:nvPr/>
            </p:nvSpPr>
            <p:spPr bwMode="auto">
              <a:xfrm>
                <a:off x="6417" y="492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4" name="Oval 89"/>
              <p:cNvSpPr>
                <a:spLocks noChangeAspect="1" noChangeArrowheads="1"/>
              </p:cNvSpPr>
              <p:nvPr/>
            </p:nvSpPr>
            <p:spPr bwMode="auto">
              <a:xfrm>
                <a:off x="7777" y="503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5" name="Oval 90"/>
              <p:cNvSpPr>
                <a:spLocks noChangeAspect="1" noChangeArrowheads="1"/>
              </p:cNvSpPr>
              <p:nvPr/>
            </p:nvSpPr>
            <p:spPr bwMode="auto">
              <a:xfrm>
                <a:off x="6067" y="549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6" name="Oval 91"/>
              <p:cNvSpPr>
                <a:spLocks noChangeAspect="1" noChangeArrowheads="1"/>
              </p:cNvSpPr>
              <p:nvPr/>
            </p:nvSpPr>
            <p:spPr bwMode="auto">
              <a:xfrm>
                <a:off x="6327" y="529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7" name="Oval 92"/>
              <p:cNvSpPr>
                <a:spLocks noChangeAspect="1" noChangeArrowheads="1"/>
              </p:cNvSpPr>
              <p:nvPr/>
            </p:nvSpPr>
            <p:spPr bwMode="auto">
              <a:xfrm>
                <a:off x="8267" y="508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8" name="Oval 93"/>
              <p:cNvSpPr>
                <a:spLocks noChangeAspect="1" noChangeArrowheads="1"/>
              </p:cNvSpPr>
              <p:nvPr/>
            </p:nvSpPr>
            <p:spPr bwMode="auto">
              <a:xfrm>
                <a:off x="7737" y="534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79" name="Oval 94"/>
              <p:cNvSpPr>
                <a:spLocks noChangeAspect="1" noChangeArrowheads="1"/>
              </p:cNvSpPr>
              <p:nvPr/>
            </p:nvSpPr>
            <p:spPr bwMode="auto">
              <a:xfrm>
                <a:off x="7967" y="54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0" name="Oval 95"/>
              <p:cNvSpPr>
                <a:spLocks noChangeAspect="1" noChangeArrowheads="1"/>
              </p:cNvSpPr>
              <p:nvPr/>
            </p:nvSpPr>
            <p:spPr bwMode="auto">
              <a:xfrm>
                <a:off x="6417" y="54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1" name="Oval 96"/>
              <p:cNvSpPr>
                <a:spLocks noChangeAspect="1" noChangeArrowheads="1"/>
              </p:cNvSpPr>
              <p:nvPr/>
            </p:nvSpPr>
            <p:spPr bwMode="auto">
              <a:xfrm>
                <a:off x="6627" y="54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2" name="Oval 97"/>
              <p:cNvSpPr>
                <a:spLocks noChangeAspect="1" noChangeArrowheads="1"/>
              </p:cNvSpPr>
              <p:nvPr/>
            </p:nvSpPr>
            <p:spPr bwMode="auto">
              <a:xfrm>
                <a:off x="3508" y="477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3" name="Oval 98"/>
              <p:cNvSpPr>
                <a:spLocks noChangeAspect="1" noChangeArrowheads="1"/>
              </p:cNvSpPr>
              <p:nvPr/>
            </p:nvSpPr>
            <p:spPr bwMode="auto">
              <a:xfrm>
                <a:off x="3428" y="449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4" name="Oval 99"/>
              <p:cNvSpPr>
                <a:spLocks noChangeAspect="1" noChangeArrowheads="1"/>
              </p:cNvSpPr>
              <p:nvPr/>
            </p:nvSpPr>
            <p:spPr bwMode="auto">
              <a:xfrm>
                <a:off x="1958" y="482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5" name="Oval 100"/>
              <p:cNvSpPr>
                <a:spLocks noChangeAspect="1" noChangeArrowheads="1"/>
              </p:cNvSpPr>
              <p:nvPr/>
            </p:nvSpPr>
            <p:spPr bwMode="auto">
              <a:xfrm>
                <a:off x="5478" y="516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6" name="Oval 101"/>
              <p:cNvSpPr>
                <a:spLocks noChangeAspect="1" noChangeArrowheads="1"/>
              </p:cNvSpPr>
              <p:nvPr/>
            </p:nvSpPr>
            <p:spPr bwMode="auto">
              <a:xfrm>
                <a:off x="7337" y="419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7" name="Oval 102"/>
              <p:cNvSpPr>
                <a:spLocks noChangeAspect="1" noChangeArrowheads="1"/>
              </p:cNvSpPr>
              <p:nvPr/>
            </p:nvSpPr>
            <p:spPr bwMode="auto">
              <a:xfrm>
                <a:off x="5757" y="424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8" name="Oval 103"/>
              <p:cNvSpPr>
                <a:spLocks noChangeAspect="1" noChangeArrowheads="1"/>
              </p:cNvSpPr>
              <p:nvPr/>
            </p:nvSpPr>
            <p:spPr bwMode="auto">
              <a:xfrm>
                <a:off x="7867" y="4095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89" name="Oval 104"/>
              <p:cNvSpPr>
                <a:spLocks noChangeAspect="1" noChangeArrowheads="1"/>
              </p:cNvSpPr>
              <p:nvPr/>
            </p:nvSpPr>
            <p:spPr bwMode="auto">
              <a:xfrm>
                <a:off x="4888" y="460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0" name="Oval 105"/>
              <p:cNvSpPr>
                <a:spLocks noChangeAspect="1" noChangeArrowheads="1"/>
              </p:cNvSpPr>
              <p:nvPr/>
            </p:nvSpPr>
            <p:spPr bwMode="auto">
              <a:xfrm>
                <a:off x="7237" y="415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1" name="Oval 106"/>
              <p:cNvSpPr>
                <a:spLocks noChangeAspect="1" noChangeArrowheads="1"/>
              </p:cNvSpPr>
              <p:nvPr/>
            </p:nvSpPr>
            <p:spPr bwMode="auto">
              <a:xfrm>
                <a:off x="5907" y="511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2" name="Oval 107"/>
              <p:cNvSpPr>
                <a:spLocks noChangeAspect="1" noChangeArrowheads="1"/>
              </p:cNvSpPr>
              <p:nvPr/>
            </p:nvSpPr>
            <p:spPr bwMode="auto">
              <a:xfrm>
                <a:off x="5438" y="449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3" name="Oval 108"/>
              <p:cNvSpPr>
                <a:spLocks noChangeAspect="1" noChangeArrowheads="1"/>
              </p:cNvSpPr>
              <p:nvPr/>
            </p:nvSpPr>
            <p:spPr bwMode="auto">
              <a:xfrm>
                <a:off x="3468" y="415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4" name="Oval 109"/>
              <p:cNvSpPr>
                <a:spLocks noChangeAspect="1" noChangeArrowheads="1"/>
              </p:cNvSpPr>
              <p:nvPr/>
            </p:nvSpPr>
            <p:spPr bwMode="auto">
              <a:xfrm>
                <a:off x="6967" y="462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5" name="Oval 110"/>
              <p:cNvSpPr>
                <a:spLocks noChangeAspect="1" noChangeArrowheads="1"/>
              </p:cNvSpPr>
              <p:nvPr/>
            </p:nvSpPr>
            <p:spPr bwMode="auto">
              <a:xfrm>
                <a:off x="3678" y="416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6" name="Oval 111"/>
              <p:cNvSpPr>
                <a:spLocks noChangeAspect="1" noChangeArrowheads="1"/>
              </p:cNvSpPr>
              <p:nvPr/>
            </p:nvSpPr>
            <p:spPr bwMode="auto">
              <a:xfrm>
                <a:off x="4738" y="503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7" name="Oval 112"/>
              <p:cNvSpPr>
                <a:spLocks noChangeAspect="1" noChangeArrowheads="1"/>
              </p:cNvSpPr>
              <p:nvPr/>
            </p:nvSpPr>
            <p:spPr bwMode="auto">
              <a:xfrm>
                <a:off x="5967" y="522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8" name="Oval 113"/>
              <p:cNvSpPr>
                <a:spLocks noChangeAspect="1" noChangeArrowheads="1"/>
              </p:cNvSpPr>
              <p:nvPr/>
            </p:nvSpPr>
            <p:spPr bwMode="auto">
              <a:xfrm>
                <a:off x="6367" y="467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99" name="Oval 114"/>
              <p:cNvSpPr>
                <a:spLocks noChangeAspect="1" noChangeArrowheads="1"/>
              </p:cNvSpPr>
              <p:nvPr/>
            </p:nvSpPr>
            <p:spPr bwMode="auto">
              <a:xfrm>
                <a:off x="6197" y="510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0" name="Oval 115"/>
              <p:cNvSpPr>
                <a:spLocks noChangeAspect="1" noChangeArrowheads="1"/>
              </p:cNvSpPr>
              <p:nvPr/>
            </p:nvSpPr>
            <p:spPr bwMode="auto">
              <a:xfrm>
                <a:off x="6177" y="452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1" name="Oval 116"/>
              <p:cNvSpPr>
                <a:spLocks noChangeAspect="1" noChangeArrowheads="1"/>
              </p:cNvSpPr>
              <p:nvPr/>
            </p:nvSpPr>
            <p:spPr bwMode="auto">
              <a:xfrm>
                <a:off x="5977" y="534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2" name="Oval 117"/>
              <p:cNvSpPr>
                <a:spLocks noChangeAspect="1" noChangeArrowheads="1"/>
              </p:cNvSpPr>
              <p:nvPr/>
            </p:nvSpPr>
            <p:spPr bwMode="auto">
              <a:xfrm>
                <a:off x="6247" y="5473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3" name="Oval 118"/>
              <p:cNvSpPr>
                <a:spLocks noChangeAspect="1" noChangeArrowheads="1"/>
              </p:cNvSpPr>
              <p:nvPr/>
            </p:nvSpPr>
            <p:spPr bwMode="auto">
              <a:xfrm>
                <a:off x="6607" y="440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4" name="Oval 119"/>
              <p:cNvSpPr>
                <a:spLocks noChangeAspect="1" noChangeArrowheads="1"/>
              </p:cNvSpPr>
              <p:nvPr/>
            </p:nvSpPr>
            <p:spPr bwMode="auto">
              <a:xfrm>
                <a:off x="4908" y="369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5" name="Oval 120"/>
              <p:cNvSpPr>
                <a:spLocks noChangeAspect="1" noChangeArrowheads="1"/>
              </p:cNvSpPr>
              <p:nvPr/>
            </p:nvSpPr>
            <p:spPr bwMode="auto">
              <a:xfrm>
                <a:off x="4758" y="283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6" name="Oval 121"/>
              <p:cNvSpPr>
                <a:spLocks noChangeAspect="1" noChangeArrowheads="1"/>
              </p:cNvSpPr>
              <p:nvPr/>
            </p:nvSpPr>
            <p:spPr bwMode="auto">
              <a:xfrm>
                <a:off x="5488" y="348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7" name="Oval 122"/>
              <p:cNvSpPr>
                <a:spLocks noChangeAspect="1" noChangeArrowheads="1"/>
              </p:cNvSpPr>
              <p:nvPr/>
            </p:nvSpPr>
            <p:spPr bwMode="auto">
              <a:xfrm>
                <a:off x="2988" y="303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8" name="Oval 123"/>
              <p:cNvSpPr>
                <a:spLocks noChangeAspect="1" noChangeArrowheads="1"/>
              </p:cNvSpPr>
              <p:nvPr/>
            </p:nvSpPr>
            <p:spPr bwMode="auto">
              <a:xfrm>
                <a:off x="6477" y="395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09" name="Oval 124"/>
              <p:cNvSpPr>
                <a:spLocks noChangeAspect="1" noChangeArrowheads="1"/>
              </p:cNvSpPr>
              <p:nvPr/>
            </p:nvSpPr>
            <p:spPr bwMode="auto">
              <a:xfrm>
                <a:off x="4648" y="320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0" name="Oval 125"/>
              <p:cNvSpPr>
                <a:spLocks noChangeAspect="1" noChangeArrowheads="1"/>
              </p:cNvSpPr>
              <p:nvPr/>
            </p:nvSpPr>
            <p:spPr bwMode="auto">
              <a:xfrm>
                <a:off x="5368" y="403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1" name="Oval 126"/>
              <p:cNvSpPr>
                <a:spLocks noChangeAspect="1" noChangeArrowheads="1"/>
              </p:cNvSpPr>
              <p:nvPr/>
            </p:nvSpPr>
            <p:spPr bwMode="auto">
              <a:xfrm>
                <a:off x="5617" y="283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2" name="Oval 127"/>
              <p:cNvSpPr>
                <a:spLocks noChangeAspect="1" noChangeArrowheads="1"/>
              </p:cNvSpPr>
              <p:nvPr/>
            </p:nvSpPr>
            <p:spPr bwMode="auto">
              <a:xfrm>
                <a:off x="4658" y="334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3" name="Oval 128"/>
              <p:cNvSpPr>
                <a:spLocks noChangeAspect="1" noChangeArrowheads="1"/>
              </p:cNvSpPr>
              <p:nvPr/>
            </p:nvSpPr>
            <p:spPr bwMode="auto">
              <a:xfrm>
                <a:off x="8077" y="345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4" name="Oval 129"/>
              <p:cNvSpPr>
                <a:spLocks noChangeAspect="1" noChangeArrowheads="1"/>
              </p:cNvSpPr>
              <p:nvPr/>
            </p:nvSpPr>
            <p:spPr bwMode="auto">
              <a:xfrm>
                <a:off x="5318" y="385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5" name="Oval 130"/>
              <p:cNvSpPr>
                <a:spLocks noChangeAspect="1" noChangeArrowheads="1"/>
              </p:cNvSpPr>
              <p:nvPr/>
            </p:nvSpPr>
            <p:spPr bwMode="auto">
              <a:xfrm>
                <a:off x="3038" y="316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6" name="Oval 131"/>
              <p:cNvSpPr>
                <a:spLocks noChangeAspect="1" noChangeArrowheads="1"/>
              </p:cNvSpPr>
              <p:nvPr/>
            </p:nvSpPr>
            <p:spPr bwMode="auto">
              <a:xfrm>
                <a:off x="7817" y="346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7" name="Oval 132"/>
              <p:cNvSpPr>
                <a:spLocks noChangeAspect="1" noChangeArrowheads="1"/>
              </p:cNvSpPr>
              <p:nvPr/>
            </p:nvSpPr>
            <p:spPr bwMode="auto">
              <a:xfrm>
                <a:off x="8907" y="4105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8" name="Oval 133"/>
              <p:cNvSpPr>
                <a:spLocks noChangeAspect="1" noChangeArrowheads="1"/>
              </p:cNvSpPr>
              <p:nvPr/>
            </p:nvSpPr>
            <p:spPr bwMode="auto">
              <a:xfrm>
                <a:off x="6227" y="355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19" name="Oval 134"/>
              <p:cNvSpPr>
                <a:spLocks noChangeAspect="1" noChangeArrowheads="1"/>
              </p:cNvSpPr>
              <p:nvPr/>
            </p:nvSpPr>
            <p:spPr bwMode="auto">
              <a:xfrm>
                <a:off x="3098" y="323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0" name="Oval 135"/>
              <p:cNvSpPr>
                <a:spLocks noChangeAspect="1" noChangeArrowheads="1"/>
              </p:cNvSpPr>
              <p:nvPr/>
            </p:nvSpPr>
            <p:spPr bwMode="auto">
              <a:xfrm>
                <a:off x="8947" y="393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1" name="Oval 136"/>
              <p:cNvSpPr>
                <a:spLocks noChangeAspect="1" noChangeArrowheads="1"/>
              </p:cNvSpPr>
              <p:nvPr/>
            </p:nvSpPr>
            <p:spPr bwMode="auto">
              <a:xfrm>
                <a:off x="8497" y="356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2" name="Oval 137"/>
              <p:cNvSpPr>
                <a:spLocks noChangeAspect="1" noChangeArrowheads="1"/>
              </p:cNvSpPr>
              <p:nvPr/>
            </p:nvSpPr>
            <p:spPr bwMode="auto">
              <a:xfrm>
                <a:off x="8587" y="363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3" name="Oval 138"/>
              <p:cNvSpPr>
                <a:spLocks noChangeAspect="1" noChangeArrowheads="1"/>
              </p:cNvSpPr>
              <p:nvPr/>
            </p:nvSpPr>
            <p:spPr bwMode="auto">
              <a:xfrm>
                <a:off x="7787" y="445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4" name="Oval 139"/>
              <p:cNvSpPr>
                <a:spLocks noChangeAspect="1" noChangeArrowheads="1"/>
              </p:cNvSpPr>
              <p:nvPr/>
            </p:nvSpPr>
            <p:spPr bwMode="auto">
              <a:xfrm>
                <a:off x="9107" y="344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5" name="Oval 140"/>
              <p:cNvSpPr>
                <a:spLocks noChangeAspect="1" noChangeArrowheads="1"/>
              </p:cNvSpPr>
              <p:nvPr/>
            </p:nvSpPr>
            <p:spPr bwMode="auto">
              <a:xfrm>
                <a:off x="7757" y="481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6" name="Oval 141"/>
              <p:cNvSpPr>
                <a:spLocks noChangeAspect="1" noChangeArrowheads="1"/>
              </p:cNvSpPr>
              <p:nvPr/>
            </p:nvSpPr>
            <p:spPr bwMode="auto">
              <a:xfrm>
                <a:off x="5727" y="2187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7" name="Oval 142"/>
              <p:cNvSpPr>
                <a:spLocks noChangeAspect="1" noChangeArrowheads="1"/>
              </p:cNvSpPr>
              <p:nvPr/>
            </p:nvSpPr>
            <p:spPr bwMode="auto">
              <a:xfrm>
                <a:off x="7857" y="462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8" name="Oval 143"/>
              <p:cNvSpPr>
                <a:spLocks noChangeAspect="1" noChangeArrowheads="1"/>
              </p:cNvSpPr>
              <p:nvPr/>
            </p:nvSpPr>
            <p:spPr bwMode="auto">
              <a:xfrm>
                <a:off x="3098" y="293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29" name="Oval 144"/>
              <p:cNvSpPr>
                <a:spLocks noChangeAspect="1" noChangeArrowheads="1"/>
              </p:cNvSpPr>
              <p:nvPr/>
            </p:nvSpPr>
            <p:spPr bwMode="auto">
              <a:xfrm>
                <a:off x="7457" y="354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0" name="Oval 145"/>
              <p:cNvSpPr>
                <a:spLocks noChangeAspect="1" noChangeArrowheads="1"/>
              </p:cNvSpPr>
              <p:nvPr/>
            </p:nvSpPr>
            <p:spPr bwMode="auto">
              <a:xfrm>
                <a:off x="3768" y="289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1" name="Oval 146"/>
              <p:cNvSpPr>
                <a:spLocks noChangeAspect="1" noChangeArrowheads="1"/>
              </p:cNvSpPr>
              <p:nvPr/>
            </p:nvSpPr>
            <p:spPr bwMode="auto">
              <a:xfrm>
                <a:off x="5078" y="267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2" name="Oval 147"/>
              <p:cNvSpPr>
                <a:spLocks noChangeAspect="1" noChangeArrowheads="1"/>
              </p:cNvSpPr>
              <p:nvPr/>
            </p:nvSpPr>
            <p:spPr bwMode="auto">
              <a:xfrm>
                <a:off x="7067" y="312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3" name="Oval 148"/>
              <p:cNvSpPr>
                <a:spLocks noChangeAspect="1" noChangeArrowheads="1"/>
              </p:cNvSpPr>
              <p:nvPr/>
            </p:nvSpPr>
            <p:spPr bwMode="auto">
              <a:xfrm>
                <a:off x="3448" y="319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4" name="Oval 149"/>
              <p:cNvSpPr>
                <a:spLocks noChangeAspect="1" noChangeArrowheads="1"/>
              </p:cNvSpPr>
              <p:nvPr/>
            </p:nvSpPr>
            <p:spPr bwMode="auto">
              <a:xfrm>
                <a:off x="7187" y="327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5" name="Oval 150"/>
              <p:cNvSpPr>
                <a:spLocks noChangeAspect="1" noChangeArrowheads="1"/>
              </p:cNvSpPr>
              <p:nvPr/>
            </p:nvSpPr>
            <p:spPr bwMode="auto">
              <a:xfrm>
                <a:off x="5857" y="309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6" name="Oval 151"/>
              <p:cNvSpPr>
                <a:spLocks noChangeAspect="1" noChangeArrowheads="1"/>
              </p:cNvSpPr>
              <p:nvPr/>
            </p:nvSpPr>
            <p:spPr bwMode="auto">
              <a:xfrm>
                <a:off x="8807" y="359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7" name="Oval 152"/>
              <p:cNvSpPr>
                <a:spLocks noChangeAspect="1" noChangeArrowheads="1"/>
              </p:cNvSpPr>
              <p:nvPr/>
            </p:nvSpPr>
            <p:spPr bwMode="auto">
              <a:xfrm>
                <a:off x="6107" y="246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8" name="Oval 153"/>
              <p:cNvSpPr>
                <a:spLocks noChangeAspect="1" noChangeArrowheads="1"/>
              </p:cNvSpPr>
              <p:nvPr/>
            </p:nvSpPr>
            <p:spPr bwMode="auto">
              <a:xfrm>
                <a:off x="6077" y="2307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39" name="Oval 154"/>
              <p:cNvSpPr>
                <a:spLocks noChangeAspect="1" noChangeArrowheads="1"/>
              </p:cNvSpPr>
              <p:nvPr/>
            </p:nvSpPr>
            <p:spPr bwMode="auto">
              <a:xfrm>
                <a:off x="6397" y="286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0" name="Oval 155"/>
              <p:cNvSpPr>
                <a:spLocks noChangeAspect="1" noChangeArrowheads="1"/>
              </p:cNvSpPr>
              <p:nvPr/>
            </p:nvSpPr>
            <p:spPr bwMode="auto">
              <a:xfrm>
                <a:off x="5627" y="251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1" name="Oval 156"/>
              <p:cNvSpPr>
                <a:spLocks noChangeAspect="1" noChangeArrowheads="1"/>
              </p:cNvSpPr>
              <p:nvPr/>
            </p:nvSpPr>
            <p:spPr bwMode="auto">
              <a:xfrm>
                <a:off x="5428" y="257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2" name="Oval 157"/>
              <p:cNvSpPr>
                <a:spLocks noChangeAspect="1" noChangeArrowheads="1"/>
              </p:cNvSpPr>
              <p:nvPr/>
            </p:nvSpPr>
            <p:spPr bwMode="auto">
              <a:xfrm>
                <a:off x="3798" y="304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3" name="Oval 158"/>
              <p:cNvSpPr>
                <a:spLocks noChangeAspect="1" noChangeArrowheads="1"/>
              </p:cNvSpPr>
              <p:nvPr/>
            </p:nvSpPr>
            <p:spPr bwMode="auto">
              <a:xfrm>
                <a:off x="3508" y="331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4" name="Oval 159"/>
              <p:cNvSpPr>
                <a:spLocks noChangeAspect="1" noChangeArrowheads="1"/>
              </p:cNvSpPr>
              <p:nvPr/>
            </p:nvSpPr>
            <p:spPr bwMode="auto">
              <a:xfrm>
                <a:off x="7657" y="310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5" name="Oval 160"/>
              <p:cNvSpPr>
                <a:spLocks noChangeAspect="1" noChangeArrowheads="1"/>
              </p:cNvSpPr>
              <p:nvPr/>
            </p:nvSpPr>
            <p:spPr bwMode="auto">
              <a:xfrm>
                <a:off x="7187" y="372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6" name="Oval 161"/>
              <p:cNvSpPr>
                <a:spLocks noChangeAspect="1" noChangeArrowheads="1"/>
              </p:cNvSpPr>
              <p:nvPr/>
            </p:nvSpPr>
            <p:spPr bwMode="auto">
              <a:xfrm>
                <a:off x="7667" y="279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7" name="Oval 162"/>
              <p:cNvSpPr>
                <a:spLocks noChangeAspect="1" noChangeArrowheads="1"/>
              </p:cNvSpPr>
              <p:nvPr/>
            </p:nvSpPr>
            <p:spPr bwMode="auto">
              <a:xfrm>
                <a:off x="7557" y="371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8" name="Oval 163"/>
              <p:cNvSpPr>
                <a:spLocks noChangeAspect="1" noChangeArrowheads="1"/>
              </p:cNvSpPr>
              <p:nvPr/>
            </p:nvSpPr>
            <p:spPr bwMode="auto">
              <a:xfrm>
                <a:off x="1458" y="3285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49" name="Oval 164"/>
              <p:cNvSpPr>
                <a:spLocks noChangeAspect="1" noChangeArrowheads="1"/>
              </p:cNvSpPr>
              <p:nvPr/>
            </p:nvSpPr>
            <p:spPr bwMode="auto">
              <a:xfrm>
                <a:off x="6227" y="281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0" name="Oval 165"/>
              <p:cNvSpPr>
                <a:spLocks noChangeAspect="1" noChangeArrowheads="1"/>
              </p:cNvSpPr>
              <p:nvPr/>
            </p:nvSpPr>
            <p:spPr bwMode="auto">
              <a:xfrm>
                <a:off x="6017" y="302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1" name="Oval 166"/>
              <p:cNvSpPr>
                <a:spLocks noChangeAspect="1" noChangeArrowheads="1"/>
              </p:cNvSpPr>
              <p:nvPr/>
            </p:nvSpPr>
            <p:spPr bwMode="auto">
              <a:xfrm>
                <a:off x="6097" y="291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2" name="Oval 167"/>
              <p:cNvSpPr>
                <a:spLocks noChangeAspect="1" noChangeArrowheads="1"/>
              </p:cNvSpPr>
              <p:nvPr/>
            </p:nvSpPr>
            <p:spPr bwMode="auto">
              <a:xfrm>
                <a:off x="8107" y="2107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3" name="Oval 168"/>
              <p:cNvSpPr>
                <a:spLocks noChangeAspect="1" noChangeArrowheads="1"/>
              </p:cNvSpPr>
              <p:nvPr/>
            </p:nvSpPr>
            <p:spPr bwMode="auto">
              <a:xfrm>
                <a:off x="5807" y="288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4" name="Oval 169"/>
              <p:cNvSpPr>
                <a:spLocks noChangeAspect="1" noChangeArrowheads="1"/>
              </p:cNvSpPr>
              <p:nvPr/>
            </p:nvSpPr>
            <p:spPr bwMode="auto">
              <a:xfrm>
                <a:off x="6747" y="302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5" name="Oval 170"/>
              <p:cNvSpPr>
                <a:spLocks noChangeAspect="1" noChangeArrowheads="1"/>
              </p:cNvSpPr>
              <p:nvPr/>
            </p:nvSpPr>
            <p:spPr bwMode="auto">
              <a:xfrm>
                <a:off x="7217" y="2277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6" name="Oval 171"/>
              <p:cNvSpPr>
                <a:spLocks noChangeAspect="1" noChangeArrowheads="1"/>
              </p:cNvSpPr>
              <p:nvPr/>
            </p:nvSpPr>
            <p:spPr bwMode="auto">
              <a:xfrm>
                <a:off x="6807" y="279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7" name="Oval 172"/>
              <p:cNvSpPr>
                <a:spLocks noChangeAspect="1" noChangeArrowheads="1"/>
              </p:cNvSpPr>
              <p:nvPr/>
            </p:nvSpPr>
            <p:spPr bwMode="auto">
              <a:xfrm>
                <a:off x="6797" y="294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8" name="Oval 173"/>
              <p:cNvSpPr>
                <a:spLocks noChangeAspect="1" noChangeArrowheads="1"/>
              </p:cNvSpPr>
              <p:nvPr/>
            </p:nvSpPr>
            <p:spPr bwMode="auto">
              <a:xfrm>
                <a:off x="6947" y="300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59" name="Oval 174"/>
              <p:cNvSpPr>
                <a:spLocks noChangeAspect="1" noChangeArrowheads="1"/>
              </p:cNvSpPr>
              <p:nvPr/>
            </p:nvSpPr>
            <p:spPr bwMode="auto">
              <a:xfrm>
                <a:off x="7957" y="262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0" name="Oval 175"/>
              <p:cNvSpPr>
                <a:spLocks noChangeAspect="1" noChangeArrowheads="1"/>
              </p:cNvSpPr>
              <p:nvPr/>
            </p:nvSpPr>
            <p:spPr bwMode="auto">
              <a:xfrm>
                <a:off x="6957" y="278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1" name="Oval 176"/>
              <p:cNvSpPr>
                <a:spLocks noChangeAspect="1" noChangeArrowheads="1"/>
              </p:cNvSpPr>
              <p:nvPr/>
            </p:nvSpPr>
            <p:spPr bwMode="auto">
              <a:xfrm>
                <a:off x="8427" y="294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2" name="Oval 177"/>
              <p:cNvSpPr>
                <a:spLocks noChangeAspect="1" noChangeArrowheads="1"/>
              </p:cNvSpPr>
              <p:nvPr/>
            </p:nvSpPr>
            <p:spPr bwMode="auto">
              <a:xfrm>
                <a:off x="8107" y="290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3" name="Oval 178"/>
              <p:cNvSpPr>
                <a:spLocks noChangeAspect="1" noChangeArrowheads="1"/>
              </p:cNvSpPr>
              <p:nvPr/>
            </p:nvSpPr>
            <p:spPr bwMode="auto">
              <a:xfrm>
                <a:off x="8227" y="293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4" name="Oval 179"/>
              <p:cNvSpPr>
                <a:spLocks noChangeAspect="1" noChangeArrowheads="1"/>
              </p:cNvSpPr>
              <p:nvPr/>
            </p:nvSpPr>
            <p:spPr bwMode="auto">
              <a:xfrm>
                <a:off x="8277" y="320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5" name="Oval 180"/>
              <p:cNvSpPr>
                <a:spLocks noChangeAspect="1" noChangeArrowheads="1"/>
              </p:cNvSpPr>
              <p:nvPr/>
            </p:nvSpPr>
            <p:spPr bwMode="auto">
              <a:xfrm>
                <a:off x="7967" y="3206"/>
                <a:ext cx="93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6" name="Oval 181"/>
              <p:cNvSpPr>
                <a:spLocks noChangeAspect="1" noChangeArrowheads="1"/>
              </p:cNvSpPr>
              <p:nvPr/>
            </p:nvSpPr>
            <p:spPr bwMode="auto">
              <a:xfrm>
                <a:off x="8537" y="300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7" name="Oval 182"/>
              <p:cNvSpPr>
                <a:spLocks noChangeAspect="1" noChangeArrowheads="1"/>
              </p:cNvSpPr>
              <p:nvPr/>
            </p:nvSpPr>
            <p:spPr bwMode="auto">
              <a:xfrm>
                <a:off x="7917" y="291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8" name="Oval 183"/>
              <p:cNvSpPr>
                <a:spLocks noChangeAspect="1" noChangeArrowheads="1"/>
              </p:cNvSpPr>
              <p:nvPr/>
            </p:nvSpPr>
            <p:spPr bwMode="auto">
              <a:xfrm>
                <a:off x="3148" y="419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69" name="Oval 184"/>
              <p:cNvSpPr>
                <a:spLocks noChangeAspect="1" noChangeArrowheads="1"/>
              </p:cNvSpPr>
              <p:nvPr/>
            </p:nvSpPr>
            <p:spPr bwMode="auto">
              <a:xfrm>
                <a:off x="5288" y="314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70" name="Oval 185"/>
              <p:cNvSpPr>
                <a:spLocks noChangeAspect="1" noChangeArrowheads="1"/>
              </p:cNvSpPr>
              <p:nvPr/>
            </p:nvSpPr>
            <p:spPr bwMode="auto">
              <a:xfrm>
                <a:off x="2998" y="4314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71" name="Oval 186"/>
              <p:cNvSpPr>
                <a:spLocks noChangeAspect="1" noChangeArrowheads="1"/>
              </p:cNvSpPr>
              <p:nvPr/>
            </p:nvSpPr>
            <p:spPr bwMode="auto">
              <a:xfrm>
                <a:off x="8807" y="291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  <p:sp>
            <p:nvSpPr>
              <p:cNvPr id="172" name="Oval 187"/>
              <p:cNvSpPr>
                <a:spLocks noChangeAspect="1" noChangeArrowheads="1"/>
              </p:cNvSpPr>
              <p:nvPr/>
            </p:nvSpPr>
            <p:spPr bwMode="auto">
              <a:xfrm>
                <a:off x="8557" y="2806"/>
                <a:ext cx="93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kern="1200" dirty="0">
                  <a:solidFill>
                    <a:srgbClr val="3333CC"/>
                  </a:solidFill>
                  <a:ea typeface="Palatino"/>
                  <a:cs typeface="Palatino"/>
                </a:endParaRPr>
              </a:p>
            </p:txBody>
          </p:sp>
        </p:grpSp>
        <p:sp>
          <p:nvSpPr>
            <p:cNvPr id="8" name="Text Box 188"/>
            <p:cNvSpPr txBox="1">
              <a:spLocks noChangeAspect="1" noChangeArrowheads="1"/>
            </p:cNvSpPr>
            <p:nvPr/>
          </p:nvSpPr>
          <p:spPr bwMode="auto">
            <a:xfrm>
              <a:off x="1586" y="5455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9050" tIns="19050" rIns="19050" bIns="19050"/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800" b="0" kern="1200" dirty="0">
                  <a:solidFill>
                    <a:srgbClr val="000000"/>
                  </a:solidFill>
                  <a:ea typeface="Palatino"/>
                  <a:cs typeface="Palatino"/>
                </a:rPr>
                <a:t>+90</a:t>
              </a:r>
              <a:r>
                <a:rPr lang="en-US" sz="800" b="0" kern="1200" dirty="0">
                  <a:solidFill>
                    <a:srgbClr val="000000"/>
                  </a:solidFill>
                  <a:latin typeface="Times New Roman" charset="0"/>
                  <a:ea typeface="Palatino"/>
                  <a:cs typeface="Palatino"/>
                </a:rPr>
                <a:t>°</a:t>
              </a:r>
            </a:p>
          </p:txBody>
        </p:sp>
        <p:sp>
          <p:nvSpPr>
            <p:cNvPr id="9" name="Text Box 189"/>
            <p:cNvSpPr txBox="1">
              <a:spLocks noChangeAspect="1" noChangeArrowheads="1"/>
            </p:cNvSpPr>
            <p:nvPr/>
          </p:nvSpPr>
          <p:spPr bwMode="auto">
            <a:xfrm>
              <a:off x="1611" y="7585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9050" tIns="19050" rIns="19050" bIns="19050"/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800" b="0" kern="1200" dirty="0">
                  <a:solidFill>
                    <a:srgbClr val="000000"/>
                  </a:solidFill>
                  <a:ea typeface="Palatino"/>
                  <a:cs typeface="Palatino"/>
                </a:rPr>
                <a:t>   0°</a:t>
              </a:r>
            </a:p>
          </p:txBody>
        </p:sp>
        <p:sp>
          <p:nvSpPr>
            <p:cNvPr id="10" name="Text Box 190"/>
            <p:cNvSpPr txBox="1">
              <a:spLocks noChangeAspect="1" noChangeArrowheads="1"/>
            </p:cNvSpPr>
            <p:nvPr/>
          </p:nvSpPr>
          <p:spPr bwMode="auto">
            <a:xfrm>
              <a:off x="1613" y="9755"/>
              <a:ext cx="48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9050" tIns="19050" rIns="19050" bIns="19050"/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800" b="0" kern="1200" dirty="0">
                  <a:solidFill>
                    <a:srgbClr val="000000"/>
                  </a:solidFill>
                  <a:latin typeface="Times New Roman" charset="0"/>
                  <a:ea typeface="Palatino"/>
                  <a:cs typeface="Palatino"/>
                </a:rPr>
                <a:t>-</a:t>
              </a:r>
              <a:r>
                <a:rPr lang="en-US" sz="800" b="0" kern="1200" dirty="0">
                  <a:solidFill>
                    <a:srgbClr val="000000"/>
                  </a:solidFill>
                  <a:ea typeface="Palatino"/>
                  <a:cs typeface="Palatino"/>
                </a:rPr>
                <a:t>90°</a:t>
              </a:r>
              <a:endParaRPr lang="en-US" sz="800" b="0" kern="1200" dirty="0">
                <a:solidFill>
                  <a:srgbClr val="000000"/>
                </a:solidFill>
                <a:latin typeface="Times New Roman" charset="0"/>
                <a:ea typeface="Palatino"/>
                <a:cs typeface="Palatino"/>
              </a:endParaRPr>
            </a:p>
          </p:txBody>
        </p:sp>
        <p:sp>
          <p:nvSpPr>
            <p:cNvPr id="11" name="Rectangle 191"/>
            <p:cNvSpPr>
              <a:spLocks noChangeAspect="1" noChangeArrowheads="1"/>
            </p:cNvSpPr>
            <p:nvPr/>
          </p:nvSpPr>
          <p:spPr bwMode="auto">
            <a:xfrm>
              <a:off x="1502" y="5185"/>
              <a:ext cx="9526" cy="51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kern="1200" dirty="0">
                <a:solidFill>
                  <a:srgbClr val="3333CC"/>
                </a:solidFill>
                <a:ea typeface="Palatino"/>
                <a:cs typeface="Palatino"/>
              </a:endParaRPr>
            </a:p>
          </p:txBody>
        </p:sp>
        <p:sp>
          <p:nvSpPr>
            <p:cNvPr id="12" name="Text Box 192"/>
            <p:cNvSpPr txBox="1">
              <a:spLocks noChangeAspect="1" noChangeArrowheads="1"/>
            </p:cNvSpPr>
            <p:nvPr/>
          </p:nvSpPr>
          <p:spPr bwMode="auto">
            <a:xfrm>
              <a:off x="1638" y="9910"/>
              <a:ext cx="935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5725" tIns="47625" rIns="85725" bIns="47625"/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en-US" sz="800" b="0" kern="1200" dirty="0">
                  <a:solidFill>
                    <a:srgbClr val="000000"/>
                  </a:solidFill>
                  <a:ea typeface="Palatino"/>
                  <a:cs typeface="Palatino"/>
                </a:rPr>
                <a:t>-180°  0°180°</a:t>
              </a:r>
            </a:p>
          </p:txBody>
        </p:sp>
      </p:grpSp>
      <p:sp>
        <p:nvSpPr>
          <p:cNvPr id="4" name="Text Box 193"/>
          <p:cNvSpPr txBox="1">
            <a:spLocks noChangeArrowheads="1"/>
          </p:cNvSpPr>
          <p:nvPr/>
        </p:nvSpPr>
        <p:spPr bwMode="auto">
          <a:xfrm>
            <a:off x="221432" y="5904990"/>
            <a:ext cx="10081120" cy="6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19050" rIns="38100" bIns="19050"/>
          <a:lstStyle/>
          <a:p>
            <a:pPr algn="l">
              <a:spcBef>
                <a:spcPts val="800"/>
              </a:spcBef>
              <a:buFontTx/>
              <a:buNone/>
            </a:pPr>
            <a:r>
              <a:rPr lang="it-IT" sz="1800" i="1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Eventi ottici in atmosfera con energie &gt; 1 kT rilevati da sensori a bordo di satelliti  tra il 1975 e il 1997</a:t>
            </a:r>
          </a:p>
        </p:txBody>
      </p:sp>
    </p:spTree>
    <p:extLst>
      <p:ext uri="{BB962C8B-B14F-4D97-AF65-F5344CB8AC3E}">
        <p14:creationId xmlns:p14="http://schemas.microsoft.com/office/powerpoint/2010/main" val="19864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 descr="testata-corri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19" y="108693"/>
            <a:ext cx="9144000" cy="860079"/>
          </a:xfrm>
          <a:prstGeom prst="rect">
            <a:avLst/>
          </a:prstGeom>
        </p:spPr>
      </p:pic>
      <p:pic>
        <p:nvPicPr>
          <p:cNvPr id="4" name="Immagine 3" descr="michel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616" y="1052736"/>
            <a:ext cx="7000691" cy="57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7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528" y="476672"/>
            <a:ext cx="8536100" cy="6084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8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wo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08" y="188640"/>
            <a:ext cx="7375475" cy="50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60620" y="3789040"/>
            <a:ext cx="52362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Wolf Creek Crater, Western Australia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Età</a:t>
            </a:r>
            <a:r>
              <a:rPr lang="en-US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= </a:t>
            </a:r>
            <a:r>
              <a:rPr lang="en-US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300000 </a:t>
            </a:r>
            <a:r>
              <a:rPr lang="it-IT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anni</a:t>
            </a:r>
            <a:r>
              <a:rPr lang="en-US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, </a:t>
            </a:r>
            <a:r>
              <a:rPr lang="en-US" kern="1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Diametr</a:t>
            </a:r>
            <a:r>
              <a:rPr lang="it-IT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o</a:t>
            </a:r>
            <a:r>
              <a:rPr lang="en-US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= 850 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9424" y="5805264"/>
            <a:ext cx="1029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Ci sono circa 150 aree di impatto ancora riconoscibili sulla Terra</a:t>
            </a:r>
            <a:endParaRPr lang="it-IT" sz="28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443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1127" y="205846"/>
            <a:ext cx="84396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Tunguska (30 Giugno 1908)</a:t>
            </a:r>
          </a:p>
        </p:txBody>
      </p:sp>
      <p:sp>
        <p:nvSpPr>
          <p:cNvPr id="3" name="Rettangolo 2"/>
          <p:cNvSpPr/>
          <p:nvPr/>
        </p:nvSpPr>
        <p:spPr>
          <a:xfrm>
            <a:off x="582679" y="1170960"/>
            <a:ext cx="8588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30 Giugno 1908 ore 00:14 UT una strana luce invade l’</a:t>
            </a:r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Europa…</a:t>
            </a:r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4" name="Immagine 3" descr="tunguska_luci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600" y="1628800"/>
            <a:ext cx="6515100" cy="4635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808637" y="3592955"/>
            <a:ext cx="3340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kern="1200" dirty="0" err="1" smtClean="0">
                <a:latin typeface="Palatino"/>
                <a:ea typeface="Palatino"/>
                <a:cs typeface="Palatino"/>
              </a:rPr>
              <a:t>Armagh</a:t>
            </a:r>
            <a:r>
              <a:rPr lang="it-IT" sz="2000" b="1" kern="1200" dirty="0" smtClean="0">
                <a:latin typeface="Palatino"/>
                <a:ea typeface="Palatino"/>
                <a:cs typeface="Palatino"/>
              </a:rPr>
              <a:t> (Irlanda del Nord)</a:t>
            </a:r>
            <a:endParaRPr lang="it-IT" sz="2000" b="1" kern="1200" dirty="0">
              <a:latin typeface="Palatino"/>
              <a:ea typeface="Palatino"/>
              <a:cs typeface="Palatino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82072" y="3356992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kern="1200" dirty="0" err="1" smtClean="0">
                <a:solidFill>
                  <a:schemeClr val="bg1"/>
                </a:solidFill>
                <a:latin typeface="Palatino"/>
                <a:ea typeface="Palatino"/>
                <a:cs typeface="Palatino"/>
              </a:rPr>
              <a:t>Greenwich</a:t>
            </a:r>
            <a:endParaRPr lang="it-IT" b="1" kern="1200" dirty="0">
              <a:solidFill>
                <a:schemeClr val="bg1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808637" y="5774752"/>
            <a:ext cx="131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kern="1200" dirty="0" err="1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Tambov</a:t>
            </a:r>
            <a:endParaRPr lang="it-IT" b="1" kern="1200" dirty="0">
              <a:solidFill>
                <a:srgbClr val="FFFF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91680" y="577475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kern="1200" dirty="0" err="1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Irkutsk</a:t>
            </a:r>
            <a:endParaRPr lang="it-IT" b="1" kern="1200" dirty="0">
              <a:solidFill>
                <a:srgbClr val="FFFF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222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60428" y="294932"/>
            <a:ext cx="8439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Tunguska (30 Giugno 1908)</a:t>
            </a:r>
          </a:p>
        </p:txBody>
      </p:sp>
      <p:pic>
        <p:nvPicPr>
          <p:cNvPr id="3" name="Immagine 2" descr="kuli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26" y="3812058"/>
            <a:ext cx="3929972" cy="2912660"/>
          </a:xfrm>
          <a:prstGeom prst="rect">
            <a:avLst/>
          </a:prstGeom>
        </p:spPr>
      </p:pic>
      <p:pic>
        <p:nvPicPr>
          <p:cNvPr id="4" name="Immagine 3" descr="38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28" y="1484784"/>
            <a:ext cx="2722399" cy="2040290"/>
          </a:xfrm>
          <a:prstGeom prst="rect">
            <a:avLst/>
          </a:prstGeom>
        </p:spPr>
      </p:pic>
      <p:pic>
        <p:nvPicPr>
          <p:cNvPr id="5" name="Immagine 4" descr="38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848" y="1484784"/>
            <a:ext cx="2720387" cy="2040290"/>
          </a:xfrm>
          <a:prstGeom prst="rect">
            <a:avLst/>
          </a:prstGeom>
        </p:spPr>
      </p:pic>
      <p:pic>
        <p:nvPicPr>
          <p:cNvPr id="6" name="Immagine 5" descr="38_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189" y="1484784"/>
            <a:ext cx="2722399" cy="204029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060427" y="6386164"/>
            <a:ext cx="805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kern="1200" dirty="0" smtClean="0">
                <a:latin typeface="Palatino"/>
                <a:ea typeface="Palatino"/>
                <a:cs typeface="Palatino"/>
              </a:rPr>
              <a:t>1928</a:t>
            </a:r>
          </a:p>
        </p:txBody>
      </p:sp>
      <p:sp>
        <p:nvSpPr>
          <p:cNvPr id="8" name="Rettangolo 7"/>
          <p:cNvSpPr/>
          <p:nvPr/>
        </p:nvSpPr>
        <p:spPr>
          <a:xfrm>
            <a:off x="8509696" y="1146230"/>
            <a:ext cx="1030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kern="1200" dirty="0" smtClean="0">
                <a:solidFill>
                  <a:srgbClr val="FFFFFF"/>
                </a:solidFill>
                <a:latin typeface="Palatino"/>
                <a:ea typeface="Palatino"/>
                <a:cs typeface="Palatino"/>
              </a:rPr>
              <a:t>1938</a:t>
            </a:r>
          </a:p>
        </p:txBody>
      </p:sp>
      <p:pic>
        <p:nvPicPr>
          <p:cNvPr id="9" name="Immagine 8" descr="treefal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240" y="3812060"/>
            <a:ext cx="4076347" cy="291266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464242" y="3812059"/>
            <a:ext cx="805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kern="1200" dirty="0" smtClean="0">
                <a:latin typeface="Palatino"/>
                <a:ea typeface="Palatino"/>
                <a:cs typeface="Palatino"/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765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80439" y="4835"/>
            <a:ext cx="8722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Crateri da impatto sulla Terra</a:t>
            </a:r>
          </a:p>
          <a:p>
            <a:pPr algn="ctr"/>
            <a:r>
              <a:rPr lang="it-IT" sz="24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Meteor</a:t>
            </a:r>
            <a:r>
              <a:rPr lang="it-IT" sz="24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Crater (Arizona): 1.2 km, 50000 anni</a:t>
            </a:r>
          </a:p>
        </p:txBody>
      </p:sp>
      <p:pic>
        <p:nvPicPr>
          <p:cNvPr id="5" name="Immagine 4" descr="Meteor_Crater_Panorama_near_Winslow,_Arizona,_2012_07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2" y="844254"/>
            <a:ext cx="9144000" cy="2521124"/>
          </a:xfrm>
          <a:prstGeom prst="rect">
            <a:avLst/>
          </a:prstGeom>
        </p:spPr>
      </p:pic>
      <p:pic>
        <p:nvPicPr>
          <p:cNvPr id="6" name="Immagine 5" descr="Meteorcra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72" y="3398366"/>
            <a:ext cx="5119502" cy="3429000"/>
          </a:xfrm>
          <a:prstGeom prst="rect">
            <a:avLst/>
          </a:prstGeom>
        </p:spPr>
      </p:pic>
      <p:pic>
        <p:nvPicPr>
          <p:cNvPr id="7" name="Immagine 6" descr="Landsat_Meteor_Cr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160" y="3389270"/>
            <a:ext cx="2513311" cy="3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nic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28" y="404664"/>
            <a:ext cx="8477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61623" y="6094264"/>
            <a:ext cx="81091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Manicouagan Crater, Quebec, Canada, </a:t>
            </a:r>
            <a:r>
              <a:rPr lang="en-US" kern="1200" dirty="0" err="1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Diametro</a:t>
            </a:r>
            <a:r>
              <a:rPr lang="en-US" kern="1200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= 100 km</a:t>
            </a:r>
          </a:p>
        </p:txBody>
      </p:sp>
    </p:spTree>
    <p:extLst>
      <p:ext uri="{BB962C8B-B14F-4D97-AF65-F5344CB8AC3E}">
        <p14:creationId xmlns:p14="http://schemas.microsoft.com/office/powerpoint/2010/main" val="23767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32701" y="294005"/>
            <a:ext cx="8722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Crateri da impatto sulla Terra</a:t>
            </a:r>
          </a:p>
          <a:p>
            <a:pPr algn="ctr"/>
            <a:r>
              <a:rPr lang="it-IT" sz="32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Siljan (Svezia): 52 km, 377 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milioni di anni</a:t>
            </a:r>
            <a:endParaRPr lang="it-IT" sz="32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3" name="Immagine 2" descr="slj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34" y="1642835"/>
            <a:ext cx="9144000" cy="1089025"/>
          </a:xfrm>
          <a:prstGeom prst="rect">
            <a:avLst/>
          </a:prstGeom>
        </p:spPr>
      </p:pic>
      <p:pic>
        <p:nvPicPr>
          <p:cNvPr id="4" name="Immagine 3" descr="slj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396" y="2784061"/>
            <a:ext cx="3015092" cy="3957308"/>
          </a:xfrm>
          <a:prstGeom prst="rect">
            <a:avLst/>
          </a:prstGeom>
        </p:spPr>
      </p:pic>
      <p:pic>
        <p:nvPicPr>
          <p:cNvPr id="5" name="Immagine 4" descr="silij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88" y="3284984"/>
            <a:ext cx="5818455" cy="3476931"/>
          </a:xfrm>
          <a:prstGeom prst="rect">
            <a:avLst/>
          </a:prstGeom>
        </p:spPr>
      </p:pic>
      <p:sp>
        <p:nvSpPr>
          <p:cNvPr id="6" name="Freccia sinistra 5"/>
          <p:cNvSpPr/>
          <p:nvPr/>
        </p:nvSpPr>
        <p:spPr>
          <a:xfrm>
            <a:off x="4024337" y="4287909"/>
            <a:ext cx="978408" cy="484632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20229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6m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4" y="89590"/>
            <a:ext cx="6515796" cy="4131498"/>
          </a:xfrm>
          <a:prstGeom prst="rect">
            <a:avLst/>
          </a:prstGeom>
        </p:spPr>
      </p:pic>
      <p:pic>
        <p:nvPicPr>
          <p:cNvPr id="3" name="Immagine 2" descr="Chicxulub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4" y="4365104"/>
            <a:ext cx="2342184" cy="233690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708800" y="1484784"/>
            <a:ext cx="3949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64-66 milioni di anni </a:t>
            </a:r>
            <a:r>
              <a:rPr lang="it-IT" sz="28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fa</a:t>
            </a:r>
            <a:endParaRPr lang="it-IT" sz="16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944426" y="4246837"/>
            <a:ext cx="32390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Chixculub</a:t>
            </a:r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(Messico): cratere &gt; 180 km</a:t>
            </a:r>
          </a:p>
          <a:p>
            <a:pPr algn="ctr"/>
            <a:endParaRPr lang="it-IT" sz="2000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  <a:p>
            <a:pPr algn="ctr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dimensioni asteroide </a:t>
            </a:r>
          </a:p>
          <a:p>
            <a:pPr algn="ctr"/>
            <a:r>
              <a:rPr lang="it-IT" sz="2000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≈ 10 km</a:t>
            </a:r>
          </a:p>
        </p:txBody>
      </p:sp>
      <p:pic>
        <p:nvPicPr>
          <p:cNvPr id="8" name="Immagine 7" descr="Chixculub.gif"/>
          <p:cNvPicPr>
            <a:picLocks noChangeAspect="1"/>
          </p:cNvPicPr>
          <p:nvPr/>
        </p:nvPicPr>
        <p:blipFill>
          <a:blip r:embed="rId4"/>
          <a:srcRect l="9412" t="13841"/>
          <a:stretch>
            <a:fillRect/>
          </a:stretch>
        </p:blipFill>
        <p:spPr>
          <a:xfrm>
            <a:off x="6774160" y="3241091"/>
            <a:ext cx="3802851" cy="361690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09465" y="6245192"/>
            <a:ext cx="684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kern="1200" dirty="0" smtClean="0">
                <a:latin typeface="Palatino"/>
                <a:ea typeface="Palatino"/>
                <a:cs typeface="Palatino"/>
              </a:rPr>
              <a:t>Oggi</a:t>
            </a:r>
          </a:p>
        </p:txBody>
      </p:sp>
    </p:spTree>
    <p:extLst>
      <p:ext uri="{BB962C8B-B14F-4D97-AF65-F5344CB8AC3E}">
        <p14:creationId xmlns:p14="http://schemas.microsoft.com/office/powerpoint/2010/main" val="21627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1472" y="404664"/>
            <a:ext cx="979308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Impatti di asteroidi di ampiezza modesta (diametro 1,5-2 km) si pensa siano sufficienti per mettere a rischio un quarto della popolazione del pianeta.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Gli effetti dell’impatto possono generare incendi a centinaia di km di distanza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Fumo e ceneri oscurano l’atmosfera per anni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Terremoti sono generati in un’area di centinaia di km dal punto di impatto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Impatti in oceano genererebbero tsunami fino a 200m di altezza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Si discute se un tale impatto abbia influenza sull’attività vulcanica</a:t>
            </a:r>
          </a:p>
          <a:p>
            <a:pPr marL="342900" indent="-342900" algn="just">
              <a:buFont typeface="Arial"/>
              <a:buChar char="•"/>
            </a:pP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Gran parte dell’estinzione di massa non è generata direttamente dall’impatto, ma dalle conseguenze successive (piogge acide, polveri, ecc.)</a:t>
            </a: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030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941512" y="188640"/>
            <a:ext cx="86024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600" dirty="0" smtClean="0">
                <a:solidFill>
                  <a:srgbClr val="0000FF"/>
                </a:solidFill>
                <a:latin typeface="Palatino"/>
                <a:cs typeface="Palatino"/>
              </a:rPr>
              <a:t>Quantificazione del rischio di impatto:</a:t>
            </a: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2093640" y="90872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it-IT" sz="2400" dirty="0" smtClean="0">
                <a:solidFill>
                  <a:srgbClr val="0000FF"/>
                </a:solidFill>
                <a:latin typeface="Palatino"/>
                <a:cs typeface="Palatino"/>
              </a:rPr>
              <a:t>Dal 1999 è in uso la scala di Torino</a:t>
            </a:r>
          </a:p>
          <a:p>
            <a:pPr eaLnBrk="1" hangingPunct="1">
              <a:defRPr/>
            </a:pPr>
            <a:endParaRPr lang="it-IT" sz="2800" dirty="0" smtClean="0">
              <a:cs typeface="+mn-cs"/>
            </a:endParaRPr>
          </a:p>
        </p:txBody>
      </p:sp>
      <p:pic>
        <p:nvPicPr>
          <p:cNvPr id="5" name="Picture 4" descr="C:\WINDOWS\Profiles\maxlab\Documenti\Immagini\torino-e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99" y="1484784"/>
            <a:ext cx="6915033" cy="484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73760" y="6309320"/>
            <a:ext cx="3868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kern="1200" dirty="0">
                <a:solidFill>
                  <a:srgbClr val="0000FF"/>
                </a:solidFill>
                <a:latin typeface="Palatino"/>
                <a:cs typeface="Palatino"/>
              </a:rPr>
              <a:t>1 MT = 100 Bombe di Hiroshima</a:t>
            </a:r>
          </a:p>
        </p:txBody>
      </p:sp>
    </p:spTree>
    <p:extLst>
      <p:ext uri="{BB962C8B-B14F-4D97-AF65-F5344CB8AC3E}">
        <p14:creationId xmlns:p14="http://schemas.microsoft.com/office/powerpoint/2010/main" val="29445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Picture 3" descr="http://photojournal.jpl.nasa.gov/jpegMod/PIA02923_mod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8" y="2348880"/>
            <a:ext cx="3886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aleBo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88" y="836712"/>
            <a:ext cx="42941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sca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0" y="4437112"/>
            <a:ext cx="19100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:\khoh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67" y="4149080"/>
            <a:ext cx="3209793" cy="24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3440" y="332656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Asteroidi, comete, </a:t>
            </a:r>
            <a:r>
              <a:rPr lang="it-IT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meteroidi</a:t>
            </a:r>
            <a:r>
              <a:rPr lang="it-IT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e meteoriti, e polveri interstellari sono oggetti del nostro sistema solare fortemente connessi fra loro.</a:t>
            </a:r>
            <a:endParaRPr lang="it-IT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667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70714" y="239178"/>
            <a:ext cx="8722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Frequenza Impatti</a:t>
            </a:r>
            <a:endParaRPr lang="it-IT" sz="1600" b="1" kern="1200" dirty="0" smtClean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4" name="Picture 5" descr="1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648" y="980728"/>
            <a:ext cx="6326336" cy="5646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7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5776" y="1629321"/>
            <a:ext cx="8320087" cy="1295400"/>
            <a:chOff x="384" y="1200"/>
            <a:chExt cx="5034" cy="690"/>
          </a:xfrm>
        </p:grpSpPr>
        <p:pic>
          <p:nvPicPr>
            <p:cNvPr id="3" name="Picture 5" descr="forest_19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00"/>
              <a:ext cx="96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1440" y="1215"/>
              <a:ext cx="3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TIPO TUNGUSKA  (15 MT):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 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1 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ogni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 &lt; 1000 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anni</a:t>
              </a:r>
              <a:endParaRPr lang="en-US" dirty="0">
                <a:solidFill>
                  <a:srgbClr val="3333CC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28638" y="3500984"/>
            <a:ext cx="8334375" cy="1182687"/>
            <a:chOff x="384" y="2112"/>
            <a:chExt cx="5159" cy="660"/>
          </a:xfrm>
        </p:grpSpPr>
        <p:pic>
          <p:nvPicPr>
            <p:cNvPr id="6" name="Picture 8" descr="wol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112"/>
              <a:ext cx="9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440" y="2112"/>
              <a:ext cx="410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it-IT" dirty="0" smtClean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CATASTROFE REGIONALE</a:t>
              </a:r>
              <a:r>
                <a:rPr lang="en-US" dirty="0" smtClean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 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(</a:t>
              </a:r>
              <a:r>
                <a:rPr lang="en-US" dirty="0" smtClean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10000 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MT):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 </a:t>
              </a:r>
            </a:p>
            <a:p>
              <a:pPr algn="l" eaLnBrk="0" hangingPunct="0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1 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ogni 100000 anni</a:t>
              </a:r>
              <a:endParaRPr lang="en-US" dirty="0">
                <a:solidFill>
                  <a:srgbClr val="3333CC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1157213" y="5085309"/>
            <a:ext cx="8570913" cy="1152525"/>
            <a:chOff x="384" y="3024"/>
            <a:chExt cx="5304" cy="636"/>
          </a:xfrm>
        </p:grpSpPr>
        <p:pic>
          <p:nvPicPr>
            <p:cNvPr id="9" name="Picture 11" descr="manicg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024"/>
              <a:ext cx="960" cy="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440" y="3035"/>
              <a:ext cx="424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CATASTROFI GLOBALI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 (&gt;</a:t>
              </a:r>
              <a:r>
                <a:rPr lang="en-US" dirty="0" smtClean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1000000 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MT):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 </a:t>
              </a:r>
              <a:r>
                <a:rPr lang="en-US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1 </a:t>
              </a:r>
              <a:r>
                <a:rPr lang="it-IT" dirty="0">
                  <a:solidFill>
                    <a:srgbClr val="3333CC"/>
                  </a:solidFill>
                  <a:latin typeface="Palatino"/>
                  <a:ea typeface="Palatino"/>
                  <a:cs typeface="Palatino"/>
                </a:rPr>
                <a:t>ogni 1-10 milioni di anni </a:t>
              </a:r>
              <a:endParaRPr lang="en-US" dirty="0">
                <a:solidFill>
                  <a:srgbClr val="3333CC"/>
                </a:solidFill>
                <a:latin typeface="Palatino"/>
                <a:ea typeface="Palatino"/>
                <a:cs typeface="Palatino"/>
              </a:endParaRPr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157536" y="332656"/>
            <a:ext cx="85202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 </a:t>
            </a:r>
            <a:r>
              <a:rPr lang="it-IT" sz="3200" b="1" dirty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FREQUENZE DI IMPATTO SULLA TERRA</a:t>
            </a:r>
            <a:endParaRPr lang="en-US" sz="32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741538" y="2565946"/>
            <a:ext cx="6000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Evento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Tunguska:  30 </a:t>
            </a:r>
            <a:r>
              <a:rPr lang="en-US" sz="1600" dirty="0" err="1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giugno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1908.  A</a:t>
            </a:r>
            <a:r>
              <a:rPr lang="it-IT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rea devastata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= 2000 km</a:t>
            </a:r>
            <a:r>
              <a:rPr lang="en-US" sz="1600" baseline="300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</a:t>
            </a:r>
            <a:endParaRPr lang="en-US" baseline="30000" dirty="0">
              <a:solidFill>
                <a:srgbClr val="FFFFFF"/>
              </a:solidFill>
              <a:latin typeface="Palatino"/>
              <a:ea typeface="Palatino"/>
              <a:cs typeface="Palatino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41538" y="4293146"/>
            <a:ext cx="7272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Wolf Creek Crater, Western Australia.  </a:t>
            </a:r>
            <a:r>
              <a:rPr lang="en-US" sz="1600" dirty="0" err="1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Età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= 300000 </a:t>
            </a:r>
            <a:r>
              <a:rPr lang="en-US" sz="1600" dirty="0" err="1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anni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Diametro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= 850 m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87372" y="5950496"/>
            <a:ext cx="5597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Manicouagan Crater, Québec, Canada, </a:t>
            </a:r>
            <a:r>
              <a:rPr lang="en-US" sz="1600" dirty="0" err="1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Diametro</a:t>
            </a:r>
            <a:r>
              <a:rPr lang="en-US" sz="1600" dirty="0">
                <a:solidFill>
                  <a:srgbClr val="000000"/>
                </a:solidFill>
                <a:latin typeface="Palatino"/>
                <a:ea typeface="Palatino"/>
                <a:cs typeface="Palatino"/>
              </a:rPr>
              <a:t> = 100 km</a:t>
            </a:r>
          </a:p>
        </p:txBody>
      </p:sp>
    </p:spTree>
    <p:extLst>
      <p:ext uri="{BB962C8B-B14F-4D97-AF65-F5344CB8AC3E}">
        <p14:creationId xmlns:p14="http://schemas.microsoft.com/office/powerpoint/2010/main" val="41588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3480" y="404664"/>
            <a:ext cx="964907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Le probabilità di un impatto tale da provocare estinzioni di massa sono in effetti basse</a:t>
            </a:r>
          </a:p>
          <a:p>
            <a:pPr marL="342900" indent="-342900">
              <a:buFont typeface="Arial"/>
              <a:buChar char="•"/>
            </a:pP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Impatti più piccoli sono invece parecchio più frequenti.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C’è circa l’1% di probabilità che un oggetto di 6m di diametro colpisca la Terra ogni anno.</a:t>
            </a:r>
          </a:p>
          <a:p>
            <a:pPr marL="342900" indent="-342900">
              <a:buFont typeface="Arial"/>
              <a:buChar char="•"/>
            </a:pP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In ogni caso la frequenza nel passato di impatti di grande rilevanza sembra essere circa 33 milioni di anni</a:t>
            </a:r>
          </a:p>
          <a:p>
            <a:pPr marL="342900" indent="-342900">
              <a:buFont typeface="Arial"/>
              <a:buChar char="•"/>
            </a:pPr>
            <a:r>
              <a:rPr lang="it-IT" dirty="0">
                <a:solidFill>
                  <a:srgbClr val="0000FF"/>
                </a:solidFill>
                <a:latin typeface="Palatino"/>
                <a:cs typeface="Palatino"/>
              </a:rPr>
              <a:t>L</a:t>
            </a: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a frequenza delle grandi estinzioni parimenti sembra essere di 26-31 milioni di anni.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53480" y="5229200"/>
            <a:ext cx="94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00FF"/>
                </a:solidFill>
                <a:latin typeface="Palatino"/>
                <a:cs typeface="Palatino"/>
              </a:rPr>
              <a:t>Ma quanto sono affidabili queste previsioni? </a:t>
            </a:r>
          </a:p>
        </p:txBody>
      </p:sp>
    </p:spTree>
    <p:extLst>
      <p:ext uri="{BB962C8B-B14F-4D97-AF65-F5344CB8AC3E}">
        <p14:creationId xmlns:p14="http://schemas.microsoft.com/office/powerpoint/2010/main" val="8323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1472" y="260648"/>
            <a:ext cx="9361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Uno dei problemi è legato al fatto che le orbite di questi oggetti sono spesso instabili, ovvero rendono molto difficile fare previsioni a lungo termine.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Palatino"/>
                <a:cs typeface="Palatino"/>
              </a:rPr>
              <a:t>Quello che si può fare è definire regini di incertezza.</a:t>
            </a: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  <p:pic>
        <p:nvPicPr>
          <p:cNvPr id="3" name="Picture 5" descr="C:\WINDOWS\Profiles\maxlab\Documenti\Immagini\target-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0" y="2348880"/>
            <a:ext cx="1001266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3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7456" y="404664"/>
            <a:ext cx="98650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3200" dirty="0" smtClean="0">
                <a:solidFill>
                  <a:srgbClr val="0000FF"/>
                </a:solidFill>
                <a:latin typeface="Palatino"/>
                <a:cs typeface="Palatino"/>
              </a:rPr>
              <a:t>Come fare a ridurre il rischio? </a:t>
            </a:r>
          </a:p>
          <a:p>
            <a:pPr marL="457200" indent="-457200">
              <a:buFont typeface="Arial"/>
              <a:buChar char="•"/>
            </a:pPr>
            <a:r>
              <a:rPr lang="it-IT" sz="3200" dirty="0">
                <a:solidFill>
                  <a:srgbClr val="0000FF"/>
                </a:solidFill>
                <a:latin typeface="Palatino"/>
                <a:cs typeface="Palatino"/>
              </a:rPr>
              <a:t>b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cs typeface="Palatino"/>
              </a:rPr>
              <a:t>isogna approntare le cosiddette strategie di mitigazione.</a:t>
            </a:r>
          </a:p>
          <a:p>
            <a:pPr marL="457200" indent="-457200">
              <a:buFont typeface="Arial"/>
              <a:buChar char="•"/>
            </a:pPr>
            <a:endParaRPr lang="it-IT" sz="3200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457200" indent="-457200">
              <a:buFont typeface="Arial"/>
              <a:buChar char="•"/>
            </a:pPr>
            <a:endParaRPr lang="it-IT" sz="3200" dirty="0" smtClean="0">
              <a:solidFill>
                <a:srgbClr val="0000FF"/>
              </a:solidFill>
              <a:latin typeface="Palatino"/>
              <a:cs typeface="Palatino"/>
            </a:endParaRPr>
          </a:p>
          <a:p>
            <a:pPr marL="457200" indent="-457200">
              <a:buFont typeface="Arial"/>
              <a:buChar char="•"/>
            </a:pPr>
            <a:r>
              <a:rPr lang="it-IT" sz="3200" dirty="0" smtClean="0">
                <a:solidFill>
                  <a:srgbClr val="0000FF"/>
                </a:solidFill>
                <a:latin typeface="Palatino"/>
                <a:cs typeface="Palatino"/>
              </a:rPr>
              <a:t>Due possibilità:</a:t>
            </a:r>
          </a:p>
          <a:p>
            <a:pPr marL="914400" lvl="1" indent="-457200">
              <a:buFont typeface="Arial"/>
              <a:buChar char="•"/>
            </a:pPr>
            <a:r>
              <a:rPr lang="it-IT" sz="3200" dirty="0">
                <a:solidFill>
                  <a:srgbClr val="0000FF"/>
                </a:solidFill>
                <a:latin typeface="Palatino"/>
                <a:cs typeface="Palatino"/>
              </a:rPr>
              <a:t>d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cs typeface="Palatino"/>
              </a:rPr>
              <a:t>istruzione dell’oggetto</a:t>
            </a:r>
          </a:p>
          <a:p>
            <a:pPr marL="914400" lvl="1" indent="-457200">
              <a:buFont typeface="Arial"/>
              <a:buChar char="•"/>
            </a:pPr>
            <a:r>
              <a:rPr lang="it-IT" sz="3200" dirty="0">
                <a:solidFill>
                  <a:srgbClr val="0000FF"/>
                </a:solidFill>
                <a:latin typeface="Palatino"/>
                <a:cs typeface="Palatino"/>
              </a:rPr>
              <a:t>d</a:t>
            </a:r>
            <a:r>
              <a:rPr lang="it-IT" sz="3200" dirty="0" smtClean="0">
                <a:solidFill>
                  <a:srgbClr val="0000FF"/>
                </a:solidFill>
                <a:latin typeface="Palatino"/>
                <a:cs typeface="Palatino"/>
              </a:rPr>
              <a:t>eflessione dalla sua orbita</a:t>
            </a:r>
          </a:p>
          <a:p>
            <a:pPr marL="914400" lvl="1" indent="-457200">
              <a:buFont typeface="Arial"/>
              <a:buChar char="•"/>
            </a:pPr>
            <a:endParaRPr lang="it-IT" sz="3200" dirty="0">
              <a:solidFill>
                <a:srgbClr val="0000FF"/>
              </a:solidFill>
              <a:latin typeface="Palatino"/>
              <a:cs typeface="Palatino"/>
            </a:endParaRPr>
          </a:p>
          <a:p>
            <a:pPr marL="457200" indent="-457200">
              <a:buFont typeface="Arial"/>
              <a:buChar char="•"/>
            </a:pPr>
            <a:r>
              <a:rPr lang="it-IT" sz="2800" dirty="0" smtClean="0">
                <a:solidFill>
                  <a:srgbClr val="0000FF"/>
                </a:solidFill>
                <a:latin typeface="Palatino"/>
                <a:cs typeface="Palatino"/>
              </a:rPr>
              <a:t>C’è ampia discussione su questi temi, anche seria, ma al momento non c’è alcun protocollo concreto di azione.  </a:t>
            </a:r>
            <a:endParaRPr lang="it-IT" sz="2800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404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3-1998-03-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20" y="0"/>
            <a:ext cx="8364862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34237" y="123698"/>
            <a:ext cx="789249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200" dirty="0" smtClean="0">
                <a:solidFill>
                  <a:schemeClr val="bg1"/>
                </a:solidFill>
                <a:latin typeface="Comic Sans MS"/>
                <a:ea typeface="Palatino"/>
                <a:cs typeface="Comic Sans MS"/>
              </a:rPr>
              <a:t>Se un asteroide colpisse la </a:t>
            </a:r>
            <a:r>
              <a:rPr lang="it-IT" sz="2400" b="1" kern="1200" dirty="0" err="1" smtClean="0">
                <a:solidFill>
                  <a:schemeClr val="bg1"/>
                </a:solidFill>
                <a:latin typeface="Comic Sans MS"/>
                <a:ea typeface="Palatino"/>
                <a:cs typeface="Comic Sans MS"/>
              </a:rPr>
              <a:t>Terra…</a:t>
            </a:r>
            <a:endParaRPr lang="it-IT" sz="2400" b="1" kern="1200" dirty="0">
              <a:solidFill>
                <a:schemeClr val="bg1"/>
              </a:solidFill>
              <a:latin typeface="Comic Sans MS"/>
              <a:ea typeface="Palatino"/>
              <a:cs typeface="Comic Sans M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462915" y="684460"/>
            <a:ext cx="266382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 dirty="0" smtClean="0">
                <a:latin typeface="Comic Sans MS"/>
                <a:ea typeface="Palatino"/>
                <a:cs typeface="Comic Sans MS"/>
              </a:rPr>
              <a:t>L’asteroide finisce nell’oceano, creando uno tsunami gigantesco.</a:t>
            </a:r>
          </a:p>
          <a:p>
            <a:pPr algn="ctr"/>
            <a:r>
              <a:rPr lang="it-IT" sz="2000" b="1" kern="1200" dirty="0" smtClean="0">
                <a:latin typeface="Comic Sans MS"/>
                <a:ea typeface="Palatino"/>
                <a:cs typeface="Comic Sans MS"/>
              </a:rPr>
              <a:t>Tutta la vita perisce.</a:t>
            </a:r>
            <a:endParaRPr lang="it-IT" sz="2000" b="1" kern="1200" dirty="0">
              <a:latin typeface="Comic Sans MS"/>
              <a:ea typeface="Palatino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41278" y="2680114"/>
            <a:ext cx="2985459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 dirty="0" smtClean="0">
                <a:latin typeface="Comic Sans MS"/>
                <a:ea typeface="Palatino"/>
                <a:cs typeface="Comic Sans MS"/>
              </a:rPr>
              <a:t>L’asteroide colpisce la terraferma, creando una gigantesca nuvola di polvere che blocca la luce solare.</a:t>
            </a:r>
          </a:p>
          <a:p>
            <a:pPr algn="ctr"/>
            <a:r>
              <a:rPr lang="it-IT" sz="1800" b="1" kern="1200" dirty="0" smtClean="0">
                <a:latin typeface="Comic Sans MS"/>
                <a:ea typeface="Palatino"/>
                <a:cs typeface="Comic Sans MS"/>
              </a:rPr>
              <a:t>Tutta la vita </a:t>
            </a:r>
            <a:r>
              <a:rPr lang="it-IT" sz="2000" b="1" kern="1200" dirty="0" smtClean="0">
                <a:latin typeface="Comic Sans MS"/>
                <a:ea typeface="Palatino"/>
                <a:cs typeface="Comic Sans MS"/>
              </a:rPr>
              <a:t>perisce.</a:t>
            </a:r>
            <a:endParaRPr lang="it-IT" sz="2000" b="1" kern="1200" dirty="0">
              <a:latin typeface="Comic Sans MS"/>
              <a:ea typeface="Palatino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62915" y="4881931"/>
            <a:ext cx="244939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 dirty="0" smtClean="0">
                <a:latin typeface="Comic Sans MS"/>
                <a:ea typeface="Palatino"/>
                <a:cs typeface="Comic Sans MS"/>
              </a:rPr>
              <a:t>L’asteroide colpisce l’Agenzia delle Entrate.</a:t>
            </a:r>
          </a:p>
          <a:p>
            <a:pPr algn="ctr"/>
            <a:r>
              <a:rPr lang="it-IT" sz="2000" b="1" kern="1200" dirty="0" smtClean="0">
                <a:latin typeface="Comic Sans MS"/>
                <a:ea typeface="Palatino"/>
                <a:cs typeface="Comic Sans MS"/>
              </a:rPr>
              <a:t>Tutta la vita fiorisce!</a:t>
            </a:r>
            <a:endParaRPr lang="it-IT" sz="2000" b="1" kern="1200" dirty="0">
              <a:latin typeface="Comic Sans MS"/>
              <a:ea typeface="Palatino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017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48" y="2924944"/>
            <a:ext cx="10160000" cy="3378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65648" y="13407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Il Sistema Solare</a:t>
            </a:r>
            <a:endParaRPr lang="it-IT" sz="36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88" y="332656"/>
            <a:ext cx="2459156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 descr="asteroidMainBel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801" y="27384"/>
            <a:ext cx="6830616" cy="68306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9424" y="2492896"/>
            <a:ext cx="3340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Fascia Principale</a:t>
            </a:r>
            <a:endParaRPr lang="it-IT" sz="3200" b="1" kern="12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595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 descr="asteroidsEK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4" y="188640"/>
            <a:ext cx="6653099" cy="65253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46168" y="2204864"/>
            <a:ext cx="3695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kern="1200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Fascia di</a:t>
            </a:r>
          </a:p>
          <a:p>
            <a:pPr algn="ctr"/>
            <a:r>
              <a:rPr lang="it-IT" sz="3200" b="1" kern="1200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Edgeworth-Kuiper</a:t>
            </a:r>
            <a:endParaRPr lang="it-IT" sz="3200" b="1" kern="1200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2061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3" y="1484783"/>
            <a:ext cx="10129267" cy="518741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3440" y="548680"/>
            <a:ext cx="101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Una visione artistica con le nubi di </a:t>
            </a:r>
            <a:r>
              <a:rPr lang="it-IT" sz="3600" b="1" dirty="0" err="1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Oort</a:t>
            </a:r>
            <a:r>
              <a:rPr lang="it-IT" sz="36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…</a:t>
            </a:r>
            <a:endParaRPr lang="it-IT" sz="36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8729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2640013" y="-520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ea typeface="Palatino"/>
              <a:cs typeface="Palatino"/>
            </a:endParaRPr>
          </a:p>
        </p:txBody>
      </p:sp>
      <p:pic>
        <p:nvPicPr>
          <p:cNvPr id="3" name="Immagine 2" descr="HalleyGiot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00" y="116632"/>
            <a:ext cx="5342384" cy="667798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1432" y="332656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00FF"/>
                </a:solidFill>
                <a:latin typeface="Palatino"/>
                <a:ea typeface="Palatino"/>
                <a:cs typeface="Palatino"/>
              </a:rPr>
              <a:t>Immagini ravvicinate di comete ed asteroidi…</a:t>
            </a:r>
            <a:endParaRPr lang="it-IT" sz="3200" b="1" dirty="0">
              <a:solidFill>
                <a:srgbClr val="0000FF"/>
              </a:solidFill>
              <a:latin typeface="Palatino"/>
              <a:ea typeface="Palatino"/>
              <a:cs typeface="Palatino"/>
            </a:endParaRPr>
          </a:p>
        </p:txBody>
      </p:sp>
      <p:pic>
        <p:nvPicPr>
          <p:cNvPr id="5" name="Immagine 4" descr="The Five Visited Comets To D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24" y="2492896"/>
            <a:ext cx="4992555" cy="374441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2627724" y="460297"/>
            <a:ext cx="44701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ea typeface="Palatino"/>
                <a:cs typeface="Palatino"/>
              </a:rPr>
              <a:t>7.6 km</a:t>
            </a:r>
            <a:endParaRPr lang="it-IT" dirty="0">
              <a:solidFill>
                <a:schemeClr val="bg1"/>
              </a:solidFill>
              <a:ea typeface="Palatino"/>
              <a:cs typeface="Palatino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2599034" y="2571397"/>
            <a:ext cx="44701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ea typeface="Palatino"/>
                <a:cs typeface="Palatino"/>
              </a:rPr>
              <a:t>8.7 km</a:t>
            </a:r>
            <a:endParaRPr lang="it-IT" dirty="0">
              <a:solidFill>
                <a:schemeClr val="bg1"/>
              </a:solidFill>
              <a:ea typeface="Palatino"/>
              <a:cs typeface="Palatino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2627724" y="4501084"/>
            <a:ext cx="44701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ea typeface="Palatino"/>
                <a:cs typeface="Palatino"/>
              </a:rPr>
              <a:t>5.5 km</a:t>
            </a:r>
            <a:endParaRPr lang="it-IT" dirty="0">
              <a:solidFill>
                <a:schemeClr val="bg1"/>
              </a:solidFill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41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3839">
        <p14:ripple/>
      </p:transition>
    </mc:Choice>
    <mc:Fallback xmlns="">
      <p:transition xmlns:p14="http://schemas.microsoft.com/office/powerpoint/2010/main" spd="slow" advTm="123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17002</TotalTime>
  <Words>991</Words>
  <Application>Microsoft Macintosh PowerPoint</Application>
  <PresentationFormat>Personalizzato</PresentationFormat>
  <Paragraphs>168</Paragraphs>
  <Slides>45</Slides>
  <Notes>10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INAF - Osservatorio Astronomico di Brera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the origin of cosmic acceleration using galaxy redshift-space distortions</dc:title>
  <dc:creator>Luigi  Guzzo</dc:creator>
  <cp:lastModifiedBy>Stefano Covino</cp:lastModifiedBy>
  <cp:revision>566</cp:revision>
  <cp:lastPrinted>2008-12-01T13:32:10Z</cp:lastPrinted>
  <dcterms:created xsi:type="dcterms:W3CDTF">2012-03-29T09:31:09Z</dcterms:created>
  <dcterms:modified xsi:type="dcterms:W3CDTF">2013-05-06T08:30:03Z</dcterms:modified>
</cp:coreProperties>
</file>