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0668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800100" y="2130425"/>
            <a:ext cx="90678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/>
          <p:nvPr>
            <p:ph type="title"/>
          </p:nvPr>
        </p:nvSpPr>
        <p:spPr>
          <a:xfrm>
            <a:off x="2090738" y="4800600"/>
            <a:ext cx="64008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92" name="Immagine"/>
          <p:cNvSpPr/>
          <p:nvPr>
            <p:ph type="pic" sz="half" idx="13"/>
          </p:nvPr>
        </p:nvSpPr>
        <p:spPr>
          <a:xfrm>
            <a:off x="2090738" y="612775"/>
            <a:ext cx="64008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3" name="Corpo livello uno…"/>
          <p:cNvSpPr txBox="1"/>
          <p:nvPr>
            <p:ph type="body" sz="quarter" idx="1"/>
          </p:nvPr>
        </p:nvSpPr>
        <p:spPr>
          <a:xfrm>
            <a:off x="2090738" y="5367337"/>
            <a:ext cx="6400801" cy="8048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2" name="Corpo livello uno…"/>
          <p:cNvSpPr txBox="1"/>
          <p:nvPr>
            <p:ph type="body" idx="1"/>
          </p:nvPr>
        </p:nvSpPr>
        <p:spPr>
          <a:xfrm>
            <a:off x="800100" y="1981200"/>
            <a:ext cx="9067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Testo"/>
          <p:cNvSpPr txBox="1"/>
          <p:nvPr>
            <p:ph type="title"/>
          </p:nvPr>
        </p:nvSpPr>
        <p:spPr>
          <a:xfrm>
            <a:off x="7600950" y="609600"/>
            <a:ext cx="2266950" cy="54864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1" name="Corpo livello uno…"/>
          <p:cNvSpPr txBox="1"/>
          <p:nvPr>
            <p:ph type="body" idx="1"/>
          </p:nvPr>
        </p:nvSpPr>
        <p:spPr>
          <a:xfrm>
            <a:off x="800100" y="609600"/>
            <a:ext cx="6648450" cy="548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ero diapositiva"/>
          <p:cNvSpPr txBox="1"/>
          <p:nvPr>
            <p:ph type="sldNum" sz="quarter" idx="2"/>
          </p:nvPr>
        </p:nvSpPr>
        <p:spPr>
          <a:xfrm>
            <a:off x="9283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 defTabSz="457200">
              <a:defRPr sz="1200">
                <a:solidFill>
                  <a:schemeClr val="accent4">
                    <a:lumOff val="28974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umero diapositiva"/>
          <p:cNvSpPr txBox="1"/>
          <p:nvPr>
            <p:ph type="sldNum" sz="quarter" idx="2"/>
          </p:nvPr>
        </p:nvSpPr>
        <p:spPr>
          <a:xfrm>
            <a:off x="7315200" y="6404292"/>
            <a:ext cx="2133600" cy="26924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xfrm>
            <a:off x="800100" y="2130425"/>
            <a:ext cx="90678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sz="quarter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idx="1"/>
          </p:nvPr>
        </p:nvSpPr>
        <p:spPr>
          <a:xfrm>
            <a:off x="800100" y="1981200"/>
            <a:ext cx="9067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xfrm>
            <a:off x="842962" y="4406900"/>
            <a:ext cx="90678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quarter" idx="1"/>
          </p:nvPr>
        </p:nvSpPr>
        <p:spPr>
          <a:xfrm>
            <a:off x="842962" y="2906713"/>
            <a:ext cx="9067801" cy="150018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half" idx="1"/>
          </p:nvPr>
        </p:nvSpPr>
        <p:spPr>
          <a:xfrm>
            <a:off x="800100" y="1981200"/>
            <a:ext cx="44577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 sz="2800"/>
            </a:lvl1pPr>
            <a:lvl2pPr marL="866510" indent="-364860">
              <a:spcBef>
                <a:spcPts val="600"/>
              </a:spcBef>
              <a:defRPr sz="2800"/>
            </a:lvl2pPr>
            <a:lvl3pPr marL="1352868" indent="-351155">
              <a:spcBef>
                <a:spcPts val="600"/>
              </a:spcBef>
              <a:defRPr sz="2800"/>
            </a:lvl3pPr>
            <a:lvl4pPr marL="1893535" indent="-390172">
              <a:spcBef>
                <a:spcPts val="600"/>
              </a:spcBef>
              <a:defRPr sz="2800"/>
            </a:lvl4pPr>
            <a:lvl5pPr marL="2393597" indent="-390172">
              <a:spcBef>
                <a:spcPts val="6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xfrm>
            <a:off x="533400" y="274638"/>
            <a:ext cx="96012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sz="quarter" idx="1"/>
          </p:nvPr>
        </p:nvSpPr>
        <p:spPr>
          <a:xfrm>
            <a:off x="533400" y="1535112"/>
            <a:ext cx="4713288" cy="63976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Rettangolo"/>
          <p:cNvSpPr/>
          <p:nvPr>
            <p:ph type="body" sz="quarter" idx="13"/>
          </p:nvPr>
        </p:nvSpPr>
        <p:spPr>
          <a:xfrm>
            <a:off x="5419725" y="1535112"/>
            <a:ext cx="4714875" cy="63976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/>
          <p:nvPr>
            <p:ph type="title"/>
          </p:nvPr>
        </p:nvSpPr>
        <p:spPr>
          <a:xfrm>
            <a:off x="533400" y="273050"/>
            <a:ext cx="3509963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82" name="Corpo livello uno…"/>
          <p:cNvSpPr txBox="1"/>
          <p:nvPr>
            <p:ph type="body" idx="1"/>
          </p:nvPr>
        </p:nvSpPr>
        <p:spPr>
          <a:xfrm>
            <a:off x="4170362" y="273050"/>
            <a:ext cx="5964238" cy="58531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defRPr sz="3200"/>
            </a:lvl1pPr>
            <a:lvl2pPr marL="859064" indent="-357414">
              <a:spcBef>
                <a:spcPts val="700"/>
              </a:spcBef>
              <a:defRPr sz="3200"/>
            </a:lvl2pPr>
            <a:lvl3pPr marL="1336146" indent="-334433">
              <a:spcBef>
                <a:spcPts val="700"/>
              </a:spcBef>
              <a:defRPr sz="3200"/>
            </a:lvl3pPr>
            <a:lvl4pPr marL="1904683" indent="-401320">
              <a:spcBef>
                <a:spcPts val="700"/>
              </a:spcBef>
              <a:defRPr sz="3200"/>
            </a:lvl4pPr>
            <a:lvl5pPr marL="2404745" indent="-401320">
              <a:spcBef>
                <a:spcPts val="700"/>
              </a:spcBef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Rettangolo"/>
          <p:cNvSpPr/>
          <p:nvPr>
            <p:ph type="body" sz="half" idx="13"/>
          </p:nvPr>
        </p:nvSpPr>
        <p:spPr>
          <a:xfrm>
            <a:off x="533400" y="1435100"/>
            <a:ext cx="3509963" cy="46910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00100" y="609600"/>
            <a:ext cx="9067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104" tIns="50104" rIns="50104" bIns="50104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533400" y="1600200"/>
            <a:ext cx="96012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104" tIns="50104" rIns="50104" bIns="50104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9564490" y="6248400"/>
            <a:ext cx="303411" cy="308018"/>
          </a:xfrm>
          <a:prstGeom prst="rect">
            <a:avLst/>
          </a:prstGeom>
          <a:ln w="12700">
            <a:miter lim="400000"/>
          </a:ln>
        </p:spPr>
        <p:txBody>
          <a:bodyPr wrap="none" lIns="50104" tIns="50104" rIns="50104" bIns="50104">
            <a:spAutoFit/>
          </a:bodyPr>
          <a:lstStyle>
            <a:lvl1pPr algn="r">
              <a:defRPr sz="15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1001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76238" marR="0" indent="-376238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854741" marR="0" indent="-353091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339362" marR="0" indent="-337649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902402" marR="0" indent="-399039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402464" marR="0" indent="-399039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859664" marR="0" indent="-399039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316864" marR="0" indent="-399039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774064" marR="0" indent="-399039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231264" marR="0" indent="-399039" algn="l" defTabSz="10017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.jpeg"/><Relationship Id="rId4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4439" y="5589239"/>
            <a:ext cx="1066801" cy="10588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07762" dir="2700000">
              <a:srgbClr val="808080">
                <a:alpha val="74997"/>
              </a:srgbClr>
            </a:outerShdw>
          </a:effectLst>
        </p:spPr>
      </p:pic>
      <p:pic>
        <p:nvPicPr>
          <p:cNvPr id="136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423" y="5733255"/>
            <a:ext cx="1447801" cy="8223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07762" dir="2700000">
              <a:srgbClr val="808080">
                <a:alpha val="74997"/>
              </a:srgbClr>
            </a:outerShdw>
          </a:effectLst>
        </p:spPr>
      </p:pic>
      <p:sp>
        <p:nvSpPr>
          <p:cNvPr id="137" name="INAF - Osservatorio Astronomico di Brera"/>
          <p:cNvSpPr txBox="1"/>
          <p:nvPr/>
        </p:nvSpPr>
        <p:spPr>
          <a:xfrm>
            <a:off x="4541911" y="6165303"/>
            <a:ext cx="4680522" cy="42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 defTabSz="1001712">
              <a:spcBef>
                <a:spcPts val="400"/>
              </a:spcBef>
              <a:defRPr i="1" sz="2000">
                <a:solidFill>
                  <a:srgbClr val="00009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INAF - Osservatorio Astronomico di Brera</a:t>
            </a:r>
          </a:p>
        </p:txBody>
      </p:sp>
      <p:sp>
        <p:nvSpPr>
          <p:cNvPr id="138" name="Stefano Covino"/>
          <p:cNvSpPr txBox="1"/>
          <p:nvPr/>
        </p:nvSpPr>
        <p:spPr>
          <a:xfrm>
            <a:off x="1813757" y="6144873"/>
            <a:ext cx="2808313" cy="42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 defTabSz="1001712">
              <a:spcBef>
                <a:spcPts val="400"/>
              </a:spcBef>
              <a:defRPr b="1" sz="2000">
                <a:solidFill>
                  <a:srgbClr val="00009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Stefano Covino</a:t>
            </a:r>
          </a:p>
        </p:txBody>
      </p:sp>
      <p:grpSp>
        <p:nvGrpSpPr>
          <p:cNvPr id="141" name="Gruppo"/>
          <p:cNvGrpSpPr/>
          <p:nvPr/>
        </p:nvGrpSpPr>
        <p:grpSpPr>
          <a:xfrm>
            <a:off x="457200" y="152400"/>
            <a:ext cx="9982200" cy="1524000"/>
            <a:chOff x="0" y="0"/>
            <a:chExt cx="9982200" cy="1524000"/>
          </a:xfrm>
        </p:grpSpPr>
        <p:sp>
          <p:nvSpPr>
            <p:cNvPr id="139" name="Rettangolo"/>
            <p:cNvSpPr/>
            <p:nvPr/>
          </p:nvSpPr>
          <p:spPr>
            <a:xfrm>
              <a:off x="0" y="0"/>
              <a:ext cx="99822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Off val="28974"/>
                  </a:schemeClr>
                </a:gs>
                <a:gs pos="35000">
                  <a:srgbClr val="CFCFCF"/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01712"/>
            </a:p>
          </p:txBody>
        </p:sp>
        <p:sp>
          <p:nvSpPr>
            <p:cNvPr id="140" name="Il Principio Antropico"/>
            <p:cNvSpPr txBox="1"/>
            <p:nvPr/>
          </p:nvSpPr>
          <p:spPr>
            <a:xfrm>
              <a:off x="0" y="411161"/>
              <a:ext cx="9982200" cy="701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ctr">
              <a:spAutoFit/>
            </a:bodyPr>
            <a:lstStyle>
              <a:lvl1pPr algn="ctr" defTabSz="1001712">
                <a:defRPr sz="3600">
                  <a:solidFill>
                    <a:srgbClr val="000090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Il Principio Antropico</a:t>
              </a:r>
            </a:p>
          </p:txBody>
        </p:sp>
      </p:grpSp>
      <p:pic>
        <p:nvPicPr>
          <p:cNvPr id="142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8459" y="1778732"/>
            <a:ext cx="6097257" cy="4188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ostanti numeriche (alcune…):"/>
          <p:cNvSpPr txBox="1"/>
          <p:nvPr/>
        </p:nvSpPr>
        <p:spPr>
          <a:xfrm>
            <a:off x="293439" y="188639"/>
            <a:ext cx="612068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Costanti numeriche (alcune…):</a:t>
            </a:r>
          </a:p>
        </p:txBody>
      </p:sp>
      <p:sp>
        <p:nvSpPr>
          <p:cNvPr id="192" name="Archimedes' constant   π 3.1415926535897932385...…"/>
          <p:cNvSpPr txBox="1"/>
          <p:nvPr/>
        </p:nvSpPr>
        <p:spPr>
          <a:xfrm>
            <a:off x="406196" y="1033757"/>
            <a:ext cx="10009113" cy="578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Archimedes' constant</a:t>
            </a:r>
            <a:r>
              <a:rPr>
                <a:solidFill>
                  <a:srgbClr val="0000FF"/>
                </a:solidFill>
              </a:rPr>
              <a:t>			</a:t>
            </a:r>
            <a:r>
              <a:t>π	3.1415926535897932385...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natural logarithmic base			e	2.718281828...	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golden mean				Φ	1.618033989...	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Ramanujan-Soldner constant		μ	1.4513692349...	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speed of light in a vacuum			c	2.99792458 × 10 </a:t>
            </a:r>
            <a:r>
              <a:rPr baseline="30000"/>
              <a:t>8 </a:t>
            </a:r>
            <a:r>
              <a:t>ms </a:t>
            </a:r>
            <a:r>
              <a:rPr baseline="30000"/>
              <a:t>-1	</a:t>
            </a:r>
            <a:endParaRPr baseline="30000"/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gravitational constant			G	6.67259... × 10 </a:t>
            </a:r>
            <a:r>
              <a:rPr baseline="30000"/>
              <a:t>-11 </a:t>
            </a:r>
            <a:r>
              <a:t>m </a:t>
            </a:r>
            <a:r>
              <a:rPr baseline="30000"/>
              <a:t>3 </a:t>
            </a:r>
            <a:r>
              <a:t>s </a:t>
            </a:r>
            <a:r>
              <a:rPr baseline="30000"/>
              <a:t>-2 </a:t>
            </a:r>
            <a:r>
              <a:t>kg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universal gas constant			R	8.314510... Jmol </a:t>
            </a:r>
            <a:r>
              <a:rPr baseline="30000"/>
              <a:t>-1 </a:t>
            </a:r>
            <a:r>
              <a:t>K	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Avogadro constant			N </a:t>
            </a:r>
            <a:r>
              <a:rPr baseline="-25000"/>
              <a:t>A	</a:t>
            </a:r>
            <a:r>
              <a:t>6.0221367... × 10 </a:t>
            </a:r>
            <a:r>
              <a:rPr baseline="30000"/>
              <a:t>23 </a:t>
            </a:r>
            <a:r>
              <a:t>mol </a:t>
            </a:r>
            <a:r>
              <a:rPr baseline="30000"/>
              <a:t>-1	</a:t>
            </a:r>
            <a:endParaRPr baseline="30000"/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Boltzmann constant			k	1.380658... × 10 </a:t>
            </a:r>
            <a:r>
              <a:rPr baseline="30000"/>
              <a:t>-23 </a:t>
            </a:r>
            <a:r>
              <a:t>JK </a:t>
            </a:r>
            <a:r>
              <a:rPr baseline="30000"/>
              <a:t>-1	</a:t>
            </a:r>
            <a:endParaRPr baseline="30000"/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Stefan-Boltzmann constant			σ	5.67051... × 10 </a:t>
            </a:r>
            <a:r>
              <a:rPr baseline="30000"/>
              <a:t>-8 </a:t>
            </a:r>
            <a:r>
              <a:t>Wm </a:t>
            </a:r>
            <a:r>
              <a:rPr baseline="30000"/>
              <a:t>-2 </a:t>
            </a:r>
            <a:r>
              <a:t>K </a:t>
            </a:r>
            <a:r>
              <a:rPr baseline="30000"/>
              <a:t>4	</a:t>
            </a:r>
            <a:endParaRPr baseline="30000"/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molar volume of ideal gas at STP		V </a:t>
            </a:r>
            <a:r>
              <a:rPr baseline="-25000"/>
              <a:t>m	</a:t>
            </a:r>
            <a:r>
              <a:t>2.241409... × 10 </a:t>
            </a:r>
            <a:r>
              <a:rPr baseline="30000"/>
              <a:t>-2 </a:t>
            </a:r>
            <a:r>
              <a:t>m </a:t>
            </a:r>
            <a:r>
              <a:rPr baseline="30000"/>
              <a:t>3 </a:t>
            </a:r>
            <a:r>
              <a:t>mol </a:t>
            </a:r>
            <a:r>
              <a:rPr baseline="30000"/>
              <a:t>-1</a:t>
            </a:r>
            <a:endParaRPr baseline="30000"/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permittivity constant			ε </a:t>
            </a:r>
            <a:r>
              <a:rPr baseline="-25000"/>
              <a:t>0	</a:t>
            </a:r>
            <a:r>
              <a:t>8.85418781762 × 10 </a:t>
            </a:r>
            <a:r>
              <a:rPr baseline="30000"/>
              <a:t>-12 </a:t>
            </a:r>
            <a:r>
              <a:t>Fm </a:t>
            </a:r>
            <a:r>
              <a:rPr baseline="30000"/>
              <a:t>-1</a:t>
            </a:r>
            <a:endParaRPr baseline="30000"/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permeability constant			μ </a:t>
            </a:r>
            <a:r>
              <a:rPr baseline="-25000"/>
              <a:t>0	</a:t>
            </a:r>
            <a:r>
              <a:t>1.25663706143 × 10 </a:t>
            </a:r>
            <a:r>
              <a:rPr baseline="30000"/>
              <a:t>-6 </a:t>
            </a:r>
            <a:r>
              <a:t>Hm </a:t>
            </a:r>
            <a:r>
              <a:rPr baseline="30000"/>
              <a:t>-1</a:t>
            </a:r>
            <a:endParaRPr baseline="30000"/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elementary charge			e	1.60217733... × 10 </a:t>
            </a:r>
            <a:r>
              <a:rPr baseline="30000"/>
              <a:t>-19 </a:t>
            </a:r>
            <a:r>
              <a:t>C	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Plank constant				h	6.6260755... × 10 </a:t>
            </a:r>
            <a:r>
              <a:rPr baseline="30000"/>
              <a:t>-34 </a:t>
            </a:r>
            <a:r>
              <a:t>Js	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electron mass				m </a:t>
            </a:r>
            <a:r>
              <a:rPr baseline="-25000"/>
              <a:t>e	</a:t>
            </a:r>
            <a:r>
              <a:t>9.1093897... × 10 </a:t>
            </a:r>
            <a:r>
              <a:rPr baseline="30000"/>
              <a:t>-31 </a:t>
            </a:r>
            <a:r>
              <a:t>kg	</a:t>
            </a:r>
          </a:p>
          <a:p>
            <a:pPr>
              <a:lnSpc>
                <a:spcPct val="104999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proton mass				m </a:t>
            </a:r>
            <a:r>
              <a:rPr baseline="-25000"/>
              <a:t>p	</a:t>
            </a:r>
            <a:r>
              <a:t>1.6726231... × 10 </a:t>
            </a:r>
            <a:r>
              <a:rPr baseline="30000"/>
              <a:t>-27 </a:t>
            </a:r>
            <a:r>
              <a:t>kg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ttenti però alle “coincidenze”…"/>
          <p:cNvSpPr txBox="1"/>
          <p:nvPr/>
        </p:nvSpPr>
        <p:spPr>
          <a:xfrm>
            <a:off x="293440" y="188639"/>
            <a:ext cx="684076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Attenti però alle “coincidenze”…</a:t>
            </a:r>
          </a:p>
        </p:txBody>
      </p:sp>
      <p:sp>
        <p:nvSpPr>
          <p:cNvPr id="195" name="L’ossigeno nell’atmosfera terrestre è il 21%. Se fosse il 25% o il 15% l’ambiente non sarebbe adatto alla vita.…"/>
          <p:cNvSpPr txBox="1"/>
          <p:nvPr/>
        </p:nvSpPr>
        <p:spPr>
          <a:xfrm>
            <a:off x="365447" y="1196751"/>
            <a:ext cx="10009114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L’ossigeno nell’atmosfera terrestre è il 21%. Se fosse il 25% o il 15% l’ambiente non sarebbe adatto alla vita.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Senza la presenza di Giove il sistema solare interno sarebbe stato bombardato di meteoriti in misura ben superiore a quanto è accaduto.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Senza la Luna probabilmente l’evoluzione biologica avrebbe seguito un percorso differente sulla Terra.</a:t>
            </a:r>
          </a:p>
        </p:txBody>
      </p:sp>
      <p:sp>
        <p:nvSpPr>
          <p:cNvPr id="196" name="Sono questi buoni argomenti? Non lo sono, in realtà. La Terra è un posto come un altro, noi in linea di principio siamo forme di vita intelligenti come altre. Non è questo che si intende per principio antropico."/>
          <p:cNvSpPr txBox="1"/>
          <p:nvPr/>
        </p:nvSpPr>
        <p:spPr>
          <a:xfrm>
            <a:off x="221431" y="5373215"/>
            <a:ext cx="1000911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Sono questi buoni argomenti? Non lo sono, in realtà. La Terra è un posto come un altro, noi in linea di principio siamo forme di vita intelligenti come altre. Non è questo che si intende per principio antropico.</a:t>
            </a:r>
          </a:p>
        </p:txBody>
      </p:sp>
      <p:pic>
        <p:nvPicPr>
          <p:cNvPr id="197" name="image24.png" descr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4360" y="188639"/>
            <a:ext cx="1342264" cy="89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5.png" descr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0820" y="4125970"/>
            <a:ext cx="1926359" cy="115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ome possiamo interpretare le tantissime “coincidenze”?"/>
          <p:cNvSpPr txBox="1"/>
          <p:nvPr/>
        </p:nvSpPr>
        <p:spPr>
          <a:xfrm>
            <a:off x="293439" y="188639"/>
            <a:ext cx="1022513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Come possiamo interpretare le tantissime “coincidenze”?</a:t>
            </a:r>
          </a:p>
        </p:txBody>
      </p:sp>
      <p:sp>
        <p:nvSpPr>
          <p:cNvPr id="201" name="Attenzione allo scontro di paradigmi… quello ateista e quello teista."/>
          <p:cNvSpPr txBox="1"/>
          <p:nvPr/>
        </p:nvSpPr>
        <p:spPr>
          <a:xfrm>
            <a:off x="581471" y="6021287"/>
            <a:ext cx="950505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Attenzione allo scontro di paradigmi… quello </a:t>
            </a:r>
            <a:r>
              <a:rPr b="1"/>
              <a:t>ateista</a:t>
            </a:r>
            <a:r>
              <a:t> e quello </a:t>
            </a:r>
            <a:r>
              <a:rPr b="1"/>
              <a:t>teista</a:t>
            </a:r>
            <a:r>
              <a:t>.</a:t>
            </a:r>
          </a:p>
        </p:txBody>
      </p:sp>
      <p:pic>
        <p:nvPicPr>
          <p:cNvPr id="202" name="image26.pdf" descr="image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562100"/>
            <a:ext cx="2125664" cy="228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Gruppo"/>
          <p:cNvGrpSpPr/>
          <p:nvPr/>
        </p:nvGrpSpPr>
        <p:grpSpPr>
          <a:xfrm>
            <a:off x="1752599" y="2057400"/>
            <a:ext cx="5181602" cy="3810001"/>
            <a:chOff x="0" y="0"/>
            <a:chExt cx="5181600" cy="3810000"/>
          </a:xfrm>
        </p:grpSpPr>
        <p:pic>
          <p:nvPicPr>
            <p:cNvPr id="203" name="image27.pdf" descr="image27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93837" y="1727200"/>
              <a:ext cx="954088" cy="97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image28.pdf" descr="image28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52600" y="304800"/>
              <a:ext cx="1547813" cy="1449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29.png" descr="image29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01937" y="1716087"/>
              <a:ext cx="1209676" cy="1209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Forma"/>
            <p:cNvSpPr/>
            <p:nvPr/>
          </p:nvSpPr>
          <p:spPr>
            <a:xfrm>
              <a:off x="-1" y="0"/>
              <a:ext cx="5181602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2" y="610"/>
                  </a:moveTo>
                  <a:lnTo>
                    <a:pt x="7191" y="889"/>
                  </a:lnTo>
                  <a:lnTo>
                    <a:pt x="6625" y="1189"/>
                  </a:lnTo>
                  <a:lnTo>
                    <a:pt x="6084" y="1499"/>
                  </a:lnTo>
                  <a:lnTo>
                    <a:pt x="5827" y="1654"/>
                  </a:lnTo>
                  <a:lnTo>
                    <a:pt x="5587" y="1809"/>
                  </a:lnTo>
                  <a:lnTo>
                    <a:pt x="5346" y="1984"/>
                  </a:lnTo>
                  <a:lnTo>
                    <a:pt x="5106" y="2150"/>
                  </a:lnTo>
                  <a:lnTo>
                    <a:pt x="4874" y="2325"/>
                  </a:lnTo>
                  <a:lnTo>
                    <a:pt x="4445" y="2677"/>
                  </a:lnTo>
                  <a:lnTo>
                    <a:pt x="4239" y="2852"/>
                  </a:lnTo>
                  <a:lnTo>
                    <a:pt x="4051" y="3049"/>
                  </a:lnTo>
                  <a:lnTo>
                    <a:pt x="3853" y="3224"/>
                  </a:lnTo>
                  <a:lnTo>
                    <a:pt x="3673" y="3421"/>
                  </a:lnTo>
                  <a:lnTo>
                    <a:pt x="3493" y="3607"/>
                  </a:lnTo>
                  <a:lnTo>
                    <a:pt x="3321" y="3793"/>
                  </a:lnTo>
                  <a:lnTo>
                    <a:pt x="3158" y="3989"/>
                  </a:lnTo>
                  <a:lnTo>
                    <a:pt x="2849" y="4382"/>
                  </a:lnTo>
                  <a:lnTo>
                    <a:pt x="2712" y="4589"/>
                  </a:lnTo>
                  <a:lnTo>
                    <a:pt x="2566" y="4785"/>
                  </a:lnTo>
                  <a:lnTo>
                    <a:pt x="2308" y="5198"/>
                  </a:lnTo>
                  <a:lnTo>
                    <a:pt x="2094" y="5612"/>
                  </a:lnTo>
                  <a:lnTo>
                    <a:pt x="1879" y="6036"/>
                  </a:lnTo>
                  <a:lnTo>
                    <a:pt x="1699" y="6459"/>
                  </a:lnTo>
                  <a:lnTo>
                    <a:pt x="1553" y="6883"/>
                  </a:lnTo>
                  <a:lnTo>
                    <a:pt x="1416" y="7327"/>
                  </a:lnTo>
                  <a:lnTo>
                    <a:pt x="1236" y="8206"/>
                  </a:lnTo>
                  <a:lnTo>
                    <a:pt x="1124" y="9973"/>
                  </a:lnTo>
                  <a:lnTo>
                    <a:pt x="1201" y="10862"/>
                  </a:lnTo>
                  <a:lnTo>
                    <a:pt x="1347" y="11730"/>
                  </a:lnTo>
                  <a:lnTo>
                    <a:pt x="1459" y="12164"/>
                  </a:lnTo>
                  <a:lnTo>
                    <a:pt x="1579" y="12588"/>
                  </a:lnTo>
                  <a:lnTo>
                    <a:pt x="1716" y="13012"/>
                  </a:lnTo>
                  <a:lnTo>
                    <a:pt x="1888" y="13425"/>
                  </a:lnTo>
                  <a:lnTo>
                    <a:pt x="2068" y="13838"/>
                  </a:lnTo>
                  <a:lnTo>
                    <a:pt x="2257" y="14242"/>
                  </a:lnTo>
                  <a:lnTo>
                    <a:pt x="2480" y="14634"/>
                  </a:lnTo>
                  <a:lnTo>
                    <a:pt x="2583" y="14831"/>
                  </a:lnTo>
                  <a:lnTo>
                    <a:pt x="2712" y="15027"/>
                  </a:lnTo>
                  <a:lnTo>
                    <a:pt x="2832" y="15223"/>
                  </a:lnTo>
                  <a:lnTo>
                    <a:pt x="2952" y="15399"/>
                  </a:lnTo>
                  <a:lnTo>
                    <a:pt x="3081" y="15595"/>
                  </a:lnTo>
                  <a:lnTo>
                    <a:pt x="3210" y="15771"/>
                  </a:lnTo>
                  <a:lnTo>
                    <a:pt x="3493" y="16133"/>
                  </a:lnTo>
                  <a:lnTo>
                    <a:pt x="3639" y="16319"/>
                  </a:lnTo>
                  <a:lnTo>
                    <a:pt x="3776" y="16484"/>
                  </a:lnTo>
                  <a:lnTo>
                    <a:pt x="3930" y="16660"/>
                  </a:lnTo>
                  <a:lnTo>
                    <a:pt x="4239" y="16991"/>
                  </a:lnTo>
                  <a:lnTo>
                    <a:pt x="4565" y="17301"/>
                  </a:lnTo>
                  <a:lnTo>
                    <a:pt x="4737" y="17466"/>
                  </a:lnTo>
                  <a:lnTo>
                    <a:pt x="4909" y="17611"/>
                  </a:lnTo>
                  <a:lnTo>
                    <a:pt x="5080" y="17766"/>
                  </a:lnTo>
                  <a:lnTo>
                    <a:pt x="5261" y="17900"/>
                  </a:lnTo>
                  <a:lnTo>
                    <a:pt x="5432" y="18034"/>
                  </a:lnTo>
                  <a:lnTo>
                    <a:pt x="5801" y="18313"/>
                  </a:lnTo>
                  <a:lnTo>
                    <a:pt x="6187" y="18572"/>
                  </a:lnTo>
                  <a:lnTo>
                    <a:pt x="6582" y="18799"/>
                  </a:lnTo>
                  <a:lnTo>
                    <a:pt x="6985" y="19027"/>
                  </a:lnTo>
                  <a:lnTo>
                    <a:pt x="7389" y="19223"/>
                  </a:lnTo>
                  <a:lnTo>
                    <a:pt x="7818" y="19409"/>
                  </a:lnTo>
                  <a:lnTo>
                    <a:pt x="8247" y="19574"/>
                  </a:lnTo>
                  <a:lnTo>
                    <a:pt x="8693" y="19729"/>
                  </a:lnTo>
                  <a:lnTo>
                    <a:pt x="9148" y="19853"/>
                  </a:lnTo>
                  <a:lnTo>
                    <a:pt x="9594" y="19957"/>
                  </a:lnTo>
                  <a:lnTo>
                    <a:pt x="10066" y="20039"/>
                  </a:lnTo>
                  <a:lnTo>
                    <a:pt x="11019" y="20153"/>
                  </a:lnTo>
                  <a:lnTo>
                    <a:pt x="12006" y="20153"/>
                  </a:lnTo>
                  <a:lnTo>
                    <a:pt x="14022" y="19864"/>
                  </a:lnTo>
                  <a:lnTo>
                    <a:pt x="14512" y="19740"/>
                  </a:lnTo>
                  <a:lnTo>
                    <a:pt x="14975" y="19585"/>
                  </a:lnTo>
                  <a:lnTo>
                    <a:pt x="15430" y="19409"/>
                  </a:lnTo>
                  <a:lnTo>
                    <a:pt x="15850" y="19213"/>
                  </a:lnTo>
                  <a:lnTo>
                    <a:pt x="16262" y="19016"/>
                  </a:lnTo>
                  <a:lnTo>
                    <a:pt x="16657" y="18779"/>
                  </a:lnTo>
                  <a:lnTo>
                    <a:pt x="17017" y="18541"/>
                  </a:lnTo>
                  <a:lnTo>
                    <a:pt x="17369" y="18282"/>
                  </a:lnTo>
                  <a:lnTo>
                    <a:pt x="17704" y="18003"/>
                  </a:lnTo>
                  <a:lnTo>
                    <a:pt x="18013" y="17704"/>
                  </a:lnTo>
                  <a:lnTo>
                    <a:pt x="18305" y="17404"/>
                  </a:lnTo>
                  <a:lnTo>
                    <a:pt x="18442" y="17249"/>
                  </a:lnTo>
                  <a:lnTo>
                    <a:pt x="18579" y="17084"/>
                  </a:lnTo>
                  <a:lnTo>
                    <a:pt x="18837" y="16753"/>
                  </a:lnTo>
                  <a:lnTo>
                    <a:pt x="19068" y="16412"/>
                  </a:lnTo>
                  <a:lnTo>
                    <a:pt x="19292" y="16050"/>
                  </a:lnTo>
                  <a:lnTo>
                    <a:pt x="19489" y="15688"/>
                  </a:lnTo>
                  <a:lnTo>
                    <a:pt x="19669" y="15316"/>
                  </a:lnTo>
                  <a:lnTo>
                    <a:pt x="19832" y="14934"/>
                  </a:lnTo>
                  <a:lnTo>
                    <a:pt x="19969" y="14541"/>
                  </a:lnTo>
                  <a:lnTo>
                    <a:pt x="20098" y="14138"/>
                  </a:lnTo>
                  <a:lnTo>
                    <a:pt x="20407" y="12495"/>
                  </a:lnTo>
                  <a:lnTo>
                    <a:pt x="20450" y="11637"/>
                  </a:lnTo>
                  <a:lnTo>
                    <a:pt x="20424" y="10779"/>
                  </a:lnTo>
                  <a:lnTo>
                    <a:pt x="20321" y="9911"/>
                  </a:lnTo>
                  <a:lnTo>
                    <a:pt x="20244" y="9477"/>
                  </a:lnTo>
                  <a:lnTo>
                    <a:pt x="20150" y="9043"/>
                  </a:lnTo>
                  <a:lnTo>
                    <a:pt x="20030" y="8619"/>
                  </a:lnTo>
                  <a:lnTo>
                    <a:pt x="19901" y="8196"/>
                  </a:lnTo>
                  <a:lnTo>
                    <a:pt x="19764" y="7772"/>
                  </a:lnTo>
                  <a:lnTo>
                    <a:pt x="19592" y="7358"/>
                  </a:lnTo>
                  <a:lnTo>
                    <a:pt x="19403" y="6945"/>
                  </a:lnTo>
                  <a:lnTo>
                    <a:pt x="19206" y="6542"/>
                  </a:lnTo>
                  <a:lnTo>
                    <a:pt x="18983" y="6139"/>
                  </a:lnTo>
                  <a:lnTo>
                    <a:pt x="18871" y="5943"/>
                  </a:lnTo>
                  <a:lnTo>
                    <a:pt x="18742" y="5746"/>
                  </a:lnTo>
                  <a:lnTo>
                    <a:pt x="18622" y="5550"/>
                  </a:lnTo>
                  <a:lnTo>
                    <a:pt x="18502" y="5364"/>
                  </a:lnTo>
                  <a:lnTo>
                    <a:pt x="18365" y="5167"/>
                  </a:lnTo>
                  <a:lnTo>
                    <a:pt x="18227" y="4992"/>
                  </a:lnTo>
                  <a:lnTo>
                    <a:pt x="17936" y="4620"/>
                  </a:lnTo>
                  <a:lnTo>
                    <a:pt x="17781" y="4444"/>
                  </a:lnTo>
                  <a:lnTo>
                    <a:pt x="17635" y="4268"/>
                  </a:lnTo>
                  <a:lnTo>
                    <a:pt x="17472" y="4093"/>
                  </a:lnTo>
                  <a:lnTo>
                    <a:pt x="17309" y="3927"/>
                  </a:lnTo>
                  <a:lnTo>
                    <a:pt x="17138" y="3752"/>
                  </a:lnTo>
                  <a:lnTo>
                    <a:pt x="16966" y="3586"/>
                  </a:lnTo>
                  <a:lnTo>
                    <a:pt x="16786" y="3431"/>
                  </a:lnTo>
                  <a:lnTo>
                    <a:pt x="16614" y="3266"/>
                  </a:lnTo>
                  <a:lnTo>
                    <a:pt x="16425" y="3121"/>
                  </a:lnTo>
                  <a:lnTo>
                    <a:pt x="16236" y="2966"/>
                  </a:lnTo>
                  <a:lnTo>
                    <a:pt x="16048" y="2821"/>
                  </a:lnTo>
                  <a:lnTo>
                    <a:pt x="15842" y="2677"/>
                  </a:lnTo>
                  <a:lnTo>
                    <a:pt x="15438" y="2398"/>
                  </a:lnTo>
                  <a:lnTo>
                    <a:pt x="15018" y="2129"/>
                  </a:lnTo>
                  <a:lnTo>
                    <a:pt x="14572" y="1891"/>
                  </a:lnTo>
                  <a:lnTo>
                    <a:pt x="14117" y="1664"/>
                  </a:lnTo>
                  <a:lnTo>
                    <a:pt x="13877" y="1550"/>
                  </a:lnTo>
                  <a:lnTo>
                    <a:pt x="13636" y="1447"/>
                  </a:lnTo>
                  <a:lnTo>
                    <a:pt x="13156" y="1261"/>
                  </a:lnTo>
                  <a:lnTo>
                    <a:pt x="12641" y="1075"/>
                  </a:lnTo>
                  <a:lnTo>
                    <a:pt x="12117" y="930"/>
                  </a:lnTo>
                  <a:lnTo>
                    <a:pt x="11577" y="796"/>
                  </a:lnTo>
                  <a:lnTo>
                    <a:pt x="11019" y="682"/>
                  </a:lnTo>
                  <a:lnTo>
                    <a:pt x="10444" y="599"/>
                  </a:lnTo>
                  <a:lnTo>
                    <a:pt x="9251" y="486"/>
                  </a:lnTo>
                  <a:lnTo>
                    <a:pt x="7990" y="486"/>
                  </a:lnTo>
                  <a:lnTo>
                    <a:pt x="7947" y="114"/>
                  </a:lnTo>
                  <a:lnTo>
                    <a:pt x="9345" y="0"/>
                  </a:lnTo>
                  <a:lnTo>
                    <a:pt x="10667" y="0"/>
                  </a:lnTo>
                  <a:lnTo>
                    <a:pt x="11920" y="114"/>
                  </a:lnTo>
                  <a:lnTo>
                    <a:pt x="13104" y="341"/>
                  </a:lnTo>
                  <a:lnTo>
                    <a:pt x="13653" y="486"/>
                  </a:lnTo>
                  <a:lnTo>
                    <a:pt x="14203" y="661"/>
                  </a:lnTo>
                  <a:lnTo>
                    <a:pt x="14726" y="868"/>
                  </a:lnTo>
                  <a:lnTo>
                    <a:pt x="15224" y="1096"/>
                  </a:lnTo>
                  <a:lnTo>
                    <a:pt x="15713" y="1333"/>
                  </a:lnTo>
                  <a:lnTo>
                    <a:pt x="16176" y="1602"/>
                  </a:lnTo>
                  <a:lnTo>
                    <a:pt x="16631" y="1891"/>
                  </a:lnTo>
                  <a:lnTo>
                    <a:pt x="17060" y="2181"/>
                  </a:lnTo>
                  <a:lnTo>
                    <a:pt x="17266" y="2346"/>
                  </a:lnTo>
                  <a:lnTo>
                    <a:pt x="17464" y="2511"/>
                  </a:lnTo>
                  <a:lnTo>
                    <a:pt x="17670" y="2677"/>
                  </a:lnTo>
                  <a:lnTo>
                    <a:pt x="17867" y="2852"/>
                  </a:lnTo>
                  <a:lnTo>
                    <a:pt x="18047" y="3018"/>
                  </a:lnTo>
                  <a:lnTo>
                    <a:pt x="18236" y="3204"/>
                  </a:lnTo>
                  <a:lnTo>
                    <a:pt x="18408" y="3380"/>
                  </a:lnTo>
                  <a:lnTo>
                    <a:pt x="18588" y="3576"/>
                  </a:lnTo>
                  <a:lnTo>
                    <a:pt x="18751" y="3762"/>
                  </a:lnTo>
                  <a:lnTo>
                    <a:pt x="18923" y="3958"/>
                  </a:lnTo>
                  <a:lnTo>
                    <a:pt x="19077" y="4155"/>
                  </a:lnTo>
                  <a:lnTo>
                    <a:pt x="19240" y="4361"/>
                  </a:lnTo>
                  <a:lnTo>
                    <a:pt x="19386" y="4558"/>
                  </a:lnTo>
                  <a:lnTo>
                    <a:pt x="19532" y="4764"/>
                  </a:lnTo>
                  <a:lnTo>
                    <a:pt x="19669" y="4981"/>
                  </a:lnTo>
                  <a:lnTo>
                    <a:pt x="19806" y="5188"/>
                  </a:lnTo>
                  <a:lnTo>
                    <a:pt x="19935" y="5416"/>
                  </a:lnTo>
                  <a:lnTo>
                    <a:pt x="20064" y="5622"/>
                  </a:lnTo>
                  <a:lnTo>
                    <a:pt x="20296" y="6067"/>
                  </a:lnTo>
                  <a:lnTo>
                    <a:pt x="20519" y="6532"/>
                  </a:lnTo>
                  <a:lnTo>
                    <a:pt x="20716" y="6986"/>
                  </a:lnTo>
                  <a:lnTo>
                    <a:pt x="20888" y="7451"/>
                  </a:lnTo>
                  <a:lnTo>
                    <a:pt x="21051" y="7927"/>
                  </a:lnTo>
                  <a:lnTo>
                    <a:pt x="21188" y="8402"/>
                  </a:lnTo>
                  <a:lnTo>
                    <a:pt x="21300" y="8898"/>
                  </a:lnTo>
                  <a:lnTo>
                    <a:pt x="21583" y="10852"/>
                  </a:lnTo>
                  <a:lnTo>
                    <a:pt x="21600" y="11833"/>
                  </a:lnTo>
                  <a:lnTo>
                    <a:pt x="21531" y="12815"/>
                  </a:lnTo>
                  <a:lnTo>
                    <a:pt x="21394" y="13776"/>
                  </a:lnTo>
                  <a:lnTo>
                    <a:pt x="21282" y="14252"/>
                  </a:lnTo>
                  <a:lnTo>
                    <a:pt x="21162" y="14727"/>
                  </a:lnTo>
                  <a:lnTo>
                    <a:pt x="21025" y="15182"/>
                  </a:lnTo>
                  <a:lnTo>
                    <a:pt x="20853" y="15626"/>
                  </a:lnTo>
                  <a:lnTo>
                    <a:pt x="20665" y="16071"/>
                  </a:lnTo>
                  <a:lnTo>
                    <a:pt x="20467" y="16505"/>
                  </a:lnTo>
                  <a:lnTo>
                    <a:pt x="20236" y="16918"/>
                  </a:lnTo>
                  <a:lnTo>
                    <a:pt x="20115" y="17135"/>
                  </a:lnTo>
                  <a:lnTo>
                    <a:pt x="19978" y="17332"/>
                  </a:lnTo>
                  <a:lnTo>
                    <a:pt x="19858" y="17538"/>
                  </a:lnTo>
                  <a:lnTo>
                    <a:pt x="19712" y="17724"/>
                  </a:lnTo>
                  <a:lnTo>
                    <a:pt x="19575" y="17931"/>
                  </a:lnTo>
                  <a:lnTo>
                    <a:pt x="19429" y="18107"/>
                  </a:lnTo>
                  <a:lnTo>
                    <a:pt x="19274" y="18303"/>
                  </a:lnTo>
                  <a:lnTo>
                    <a:pt x="19120" y="18479"/>
                  </a:lnTo>
                  <a:lnTo>
                    <a:pt x="18948" y="18665"/>
                  </a:lnTo>
                  <a:lnTo>
                    <a:pt x="18777" y="18830"/>
                  </a:lnTo>
                  <a:lnTo>
                    <a:pt x="18605" y="19006"/>
                  </a:lnTo>
                  <a:lnTo>
                    <a:pt x="18245" y="19337"/>
                  </a:lnTo>
                  <a:lnTo>
                    <a:pt x="18047" y="19492"/>
                  </a:lnTo>
                  <a:lnTo>
                    <a:pt x="17858" y="19636"/>
                  </a:lnTo>
                  <a:lnTo>
                    <a:pt x="17661" y="19791"/>
                  </a:lnTo>
                  <a:lnTo>
                    <a:pt x="17446" y="19936"/>
                  </a:lnTo>
                  <a:lnTo>
                    <a:pt x="17249" y="20081"/>
                  </a:lnTo>
                  <a:lnTo>
                    <a:pt x="16803" y="20339"/>
                  </a:lnTo>
                  <a:lnTo>
                    <a:pt x="16339" y="20577"/>
                  </a:lnTo>
                  <a:lnTo>
                    <a:pt x="16099" y="20691"/>
                  </a:lnTo>
                  <a:lnTo>
                    <a:pt x="15859" y="20794"/>
                  </a:lnTo>
                  <a:lnTo>
                    <a:pt x="15610" y="20897"/>
                  </a:lnTo>
                  <a:lnTo>
                    <a:pt x="15361" y="20990"/>
                  </a:lnTo>
                  <a:lnTo>
                    <a:pt x="14829" y="21156"/>
                  </a:lnTo>
                  <a:lnTo>
                    <a:pt x="14280" y="21311"/>
                  </a:lnTo>
                  <a:lnTo>
                    <a:pt x="13765" y="21424"/>
                  </a:lnTo>
                  <a:lnTo>
                    <a:pt x="13241" y="21507"/>
                  </a:lnTo>
                  <a:lnTo>
                    <a:pt x="12212" y="21600"/>
                  </a:lnTo>
                  <a:lnTo>
                    <a:pt x="10212" y="21517"/>
                  </a:lnTo>
                  <a:lnTo>
                    <a:pt x="9251" y="21342"/>
                  </a:lnTo>
                  <a:lnTo>
                    <a:pt x="8324" y="21073"/>
                  </a:lnTo>
                  <a:lnTo>
                    <a:pt x="7869" y="20908"/>
                  </a:lnTo>
                  <a:lnTo>
                    <a:pt x="7432" y="20732"/>
                  </a:lnTo>
                  <a:lnTo>
                    <a:pt x="6985" y="20536"/>
                  </a:lnTo>
                  <a:lnTo>
                    <a:pt x="6565" y="20308"/>
                  </a:lnTo>
                  <a:lnTo>
                    <a:pt x="6136" y="20081"/>
                  </a:lnTo>
                  <a:lnTo>
                    <a:pt x="5733" y="19833"/>
                  </a:lnTo>
                  <a:lnTo>
                    <a:pt x="5338" y="19564"/>
                  </a:lnTo>
                  <a:lnTo>
                    <a:pt x="4952" y="19275"/>
                  </a:lnTo>
                  <a:lnTo>
                    <a:pt x="4583" y="18996"/>
                  </a:lnTo>
                  <a:lnTo>
                    <a:pt x="4394" y="18830"/>
                  </a:lnTo>
                  <a:lnTo>
                    <a:pt x="4214" y="18686"/>
                  </a:lnTo>
                  <a:lnTo>
                    <a:pt x="4042" y="18531"/>
                  </a:lnTo>
                  <a:lnTo>
                    <a:pt x="3862" y="18365"/>
                  </a:lnTo>
                  <a:lnTo>
                    <a:pt x="3699" y="18200"/>
                  </a:lnTo>
                  <a:lnTo>
                    <a:pt x="3527" y="18024"/>
                  </a:lnTo>
                  <a:lnTo>
                    <a:pt x="3364" y="17859"/>
                  </a:lnTo>
                  <a:lnTo>
                    <a:pt x="3201" y="17683"/>
                  </a:lnTo>
                  <a:lnTo>
                    <a:pt x="3046" y="17507"/>
                  </a:lnTo>
                  <a:lnTo>
                    <a:pt x="2883" y="17321"/>
                  </a:lnTo>
                  <a:lnTo>
                    <a:pt x="2583" y="16960"/>
                  </a:lnTo>
                  <a:lnTo>
                    <a:pt x="2300" y="16577"/>
                  </a:lnTo>
                  <a:lnTo>
                    <a:pt x="2025" y="16205"/>
                  </a:lnTo>
                  <a:lnTo>
                    <a:pt x="1776" y="15792"/>
                  </a:lnTo>
                  <a:lnTo>
                    <a:pt x="1648" y="15606"/>
                  </a:lnTo>
                  <a:lnTo>
                    <a:pt x="1536" y="15399"/>
                  </a:lnTo>
                  <a:lnTo>
                    <a:pt x="1304" y="14986"/>
                  </a:lnTo>
                  <a:lnTo>
                    <a:pt x="1098" y="14572"/>
                  </a:lnTo>
                  <a:lnTo>
                    <a:pt x="910" y="14149"/>
                  </a:lnTo>
                  <a:lnTo>
                    <a:pt x="729" y="13725"/>
                  </a:lnTo>
                  <a:lnTo>
                    <a:pt x="575" y="13291"/>
                  </a:lnTo>
                  <a:lnTo>
                    <a:pt x="429" y="12857"/>
                  </a:lnTo>
                  <a:lnTo>
                    <a:pt x="309" y="12423"/>
                  </a:lnTo>
                  <a:lnTo>
                    <a:pt x="112" y="11523"/>
                  </a:lnTo>
                  <a:lnTo>
                    <a:pt x="0" y="9746"/>
                  </a:lnTo>
                  <a:lnTo>
                    <a:pt x="9" y="8857"/>
                  </a:lnTo>
                  <a:lnTo>
                    <a:pt x="137" y="7968"/>
                  </a:lnTo>
                  <a:lnTo>
                    <a:pt x="249" y="7534"/>
                  </a:lnTo>
                  <a:lnTo>
                    <a:pt x="369" y="7110"/>
                  </a:lnTo>
                  <a:lnTo>
                    <a:pt x="515" y="6687"/>
                  </a:lnTo>
                  <a:lnTo>
                    <a:pt x="678" y="6263"/>
                  </a:lnTo>
                  <a:lnTo>
                    <a:pt x="875" y="5850"/>
                  </a:lnTo>
                  <a:lnTo>
                    <a:pt x="1090" y="5447"/>
                  </a:lnTo>
                  <a:lnTo>
                    <a:pt x="1210" y="5240"/>
                  </a:lnTo>
                  <a:lnTo>
                    <a:pt x="1330" y="5043"/>
                  </a:lnTo>
                  <a:lnTo>
                    <a:pt x="1467" y="4847"/>
                  </a:lnTo>
                  <a:lnTo>
                    <a:pt x="1596" y="4661"/>
                  </a:lnTo>
                  <a:lnTo>
                    <a:pt x="1742" y="4454"/>
                  </a:lnTo>
                  <a:lnTo>
                    <a:pt x="1888" y="4279"/>
                  </a:lnTo>
                  <a:lnTo>
                    <a:pt x="2042" y="4082"/>
                  </a:lnTo>
                  <a:lnTo>
                    <a:pt x="2205" y="3907"/>
                  </a:lnTo>
                  <a:lnTo>
                    <a:pt x="2377" y="3710"/>
                  </a:lnTo>
                  <a:lnTo>
                    <a:pt x="2549" y="3535"/>
                  </a:lnTo>
                  <a:lnTo>
                    <a:pt x="2738" y="3359"/>
                  </a:lnTo>
                  <a:lnTo>
                    <a:pt x="2918" y="3183"/>
                  </a:lnTo>
                  <a:lnTo>
                    <a:pt x="3115" y="3007"/>
                  </a:lnTo>
                  <a:lnTo>
                    <a:pt x="3527" y="2677"/>
                  </a:lnTo>
                  <a:lnTo>
                    <a:pt x="3742" y="2511"/>
                  </a:lnTo>
                  <a:lnTo>
                    <a:pt x="3973" y="2356"/>
                  </a:lnTo>
                  <a:lnTo>
                    <a:pt x="4196" y="2191"/>
                  </a:lnTo>
                  <a:lnTo>
                    <a:pt x="4428" y="2046"/>
                  </a:lnTo>
                  <a:lnTo>
                    <a:pt x="4677" y="1902"/>
                  </a:lnTo>
                  <a:lnTo>
                    <a:pt x="5046" y="1674"/>
                  </a:lnTo>
                  <a:lnTo>
                    <a:pt x="5424" y="1457"/>
                  </a:lnTo>
                  <a:lnTo>
                    <a:pt x="5801" y="1271"/>
                  </a:lnTo>
                  <a:lnTo>
                    <a:pt x="6574" y="920"/>
                  </a:lnTo>
                  <a:lnTo>
                    <a:pt x="6968" y="796"/>
                  </a:lnTo>
                  <a:lnTo>
                    <a:pt x="7372" y="672"/>
                  </a:lnTo>
                  <a:lnTo>
                    <a:pt x="7792" y="61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E = mc2"/>
            <p:cNvSpPr txBox="1"/>
            <p:nvPr/>
          </p:nvSpPr>
          <p:spPr>
            <a:xfrm rot="2670190">
              <a:off x="3513666" y="1415160"/>
              <a:ext cx="1252664" cy="482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800"/>
              </a:pPr>
              <a:r>
                <a:t>E = mc</a:t>
              </a:r>
              <a:r>
                <a:rPr baseline="30000"/>
                <a:t>2</a:t>
              </a:r>
            </a:p>
          </p:txBody>
        </p:sp>
        <p:pic>
          <p:nvPicPr>
            <p:cNvPr id="208" name="image30.pdf" descr="image30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0400" y="900112"/>
              <a:ext cx="879475" cy="836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0" name="image31.png" descr="image3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50224" y="1484783"/>
            <a:ext cx="2042318" cy="3168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iflettiamo su un aspetto interessante…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Riflettiamo su un aspetto interessante…</a:t>
            </a:r>
          </a:p>
        </p:txBody>
      </p:sp>
      <p:sp>
        <p:nvSpPr>
          <p:cNvPr id="213" name="La storia del pensiero occidentale è segnata da una specie di “principio di mediocrità”.…"/>
          <p:cNvSpPr txBox="1"/>
          <p:nvPr/>
        </p:nvSpPr>
        <p:spPr>
          <a:xfrm>
            <a:off x="365447" y="1196751"/>
            <a:ext cx="10009114" cy="377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La storia del pensiero occidentale è segnata da una specie di “principio di mediocrità”. </a:t>
            </a: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La Terra non è il centro dell’universo, non lo è il Sole, non lo è la Via Lattea. </a:t>
            </a: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L’uomo, quindi, non è null’altro che una casuale risultanza delle leggi della fisica.</a:t>
            </a: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Eppure ciò che conosciamo sembra essere in palese contraddizione con tutto questo: è come se ogni cosa sia stata preparata per il nostro arrivo…</a:t>
            </a:r>
          </a:p>
        </p:txBody>
      </p:sp>
      <p:pic>
        <p:nvPicPr>
          <p:cNvPr id="214" name="image32.png" descr="image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6510" y="5162873"/>
            <a:ext cx="1719864" cy="1487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33.png" descr="image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4693" y="5151833"/>
            <a:ext cx="2644860" cy="1487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icadute in filosofia: come intendiamo l’evoluzione?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Ricadute in filosofia: come intendiamo l’evoluzione?</a:t>
            </a:r>
          </a:p>
        </p:txBody>
      </p:sp>
      <p:sp>
        <p:nvSpPr>
          <p:cNvPr id="218" name="Modello fissista. L’universo è stato creato così come lo vediamo.…"/>
          <p:cNvSpPr txBox="1"/>
          <p:nvPr/>
        </p:nvSpPr>
        <p:spPr>
          <a:xfrm>
            <a:off x="365447" y="1196751"/>
            <a:ext cx="10009114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Modello </a:t>
            </a:r>
            <a:r>
              <a:rPr b="1"/>
              <a:t>fissista</a:t>
            </a:r>
            <a:r>
              <a:t>. L’universo è stato creato così come lo vediamo.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Modello </a:t>
            </a:r>
            <a:r>
              <a:rPr b="1"/>
              <a:t>evolutivo finalista</a:t>
            </a:r>
            <a:r>
              <a:t>. L’evoluzione è di tipo darwiniano ma guidata da un progetto.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Modello </a:t>
            </a:r>
            <a:r>
              <a:rPr b="1"/>
              <a:t>casuale</a:t>
            </a:r>
            <a:r>
              <a:t>. L’evoluzione è puramente casuale.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Modello </a:t>
            </a:r>
            <a:r>
              <a:rPr b="1"/>
              <a:t>probabilistico</a:t>
            </a:r>
            <a:r>
              <a:t>. E’ una variante del precedente con lo scopo di rendere più plausibile la complessità dell’universo attuale.</a:t>
            </a:r>
          </a:p>
        </p:txBody>
      </p:sp>
      <p:pic>
        <p:nvPicPr>
          <p:cNvPr id="219" name="image34.png" descr="image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8140" y="4899419"/>
            <a:ext cx="3964153" cy="1843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Quindi, un dio ha creato il mondo?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Quindi, un dio ha creato il mondo?</a:t>
            </a:r>
          </a:p>
        </p:txBody>
      </p:sp>
      <p:sp>
        <p:nvSpPr>
          <p:cNvPr id="222" name="Gli argomenti “finalistici” sono ampiamente pre-cristiani. Per esempio Anassagora (450 a.c.), Empedocle (450 a.c.), Socrate (470-399 a.c.), Diogene (V sec. A.c.), Aristotele (384-322 a.c.), Epicuro (341-270 a.c.), Lucrezio (99-55 a.c.), Plinio il Vecchio (23-79), ecc."/>
          <p:cNvSpPr txBox="1"/>
          <p:nvPr/>
        </p:nvSpPr>
        <p:spPr>
          <a:xfrm>
            <a:off x="221431" y="4797152"/>
            <a:ext cx="10009114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Gli argomenti “finalistici” sono ampiamente pre-cristiani. Per esempio Anassagora (450 a.c.), Empedocle (450 a.c.), Socrate (470-399 a.c.), Diogene (V sec. A.c.), Aristotele (384-322 a.c.), Epicuro (341-270 a.c.), Lucrezio (99-55 a.c.), Plinio il Vecchio (23-79), ecc.</a:t>
            </a:r>
          </a:p>
        </p:txBody>
      </p:sp>
      <p:pic>
        <p:nvPicPr>
          <p:cNvPr id="223" name="image35.png" descr="imag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3680" y="1268759"/>
            <a:ext cx="5080001" cy="327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Quindi, Dio ha creato il mondo?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Quindi, Dio ha creato il mondo?</a:t>
            </a:r>
          </a:p>
        </p:txBody>
      </p:sp>
      <p:pic>
        <p:nvPicPr>
          <p:cNvPr id="226" name="temp" descr="tem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447" y="1124744"/>
            <a:ext cx="5755102" cy="295232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Ma ovviamente il cristianesimo ha fatta sua questa convinzione. Ad esempio Boezio (480-526) e Tommaso d’Aquino (1225-1274)."/>
          <p:cNvSpPr txBox="1"/>
          <p:nvPr/>
        </p:nvSpPr>
        <p:spPr>
          <a:xfrm>
            <a:off x="221431" y="4797152"/>
            <a:ext cx="10009114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Ma ovviamente il cristianesimo ha fatta sua questa convinzione. Ad esempio Boezio (480-526) e Tommaso d’Aquino (1225-1274).</a:t>
            </a:r>
          </a:p>
        </p:txBody>
      </p:sp>
      <p:sp>
        <p:nvSpPr>
          <p:cNvPr id="228" name="Fra le visioni cristiane è opportuno distinguere chiaramente l’idea del “disegno intelligente” da quelle “creazioniste”."/>
          <p:cNvSpPr txBox="1"/>
          <p:nvPr/>
        </p:nvSpPr>
        <p:spPr>
          <a:xfrm>
            <a:off x="437455" y="5805263"/>
            <a:ext cx="10009114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Fra le visioni cristiane è opportuno distinguere chiaramente l’idea del “disegno intelligente” da quelle “creazioniste”.</a:t>
            </a:r>
          </a:p>
        </p:txBody>
      </p:sp>
      <p:pic>
        <p:nvPicPr>
          <p:cNvPr id="229" name="image37.png" descr="image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2112" y="836712"/>
            <a:ext cx="4089027" cy="3816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’è un’interpretazione “scientifica” delle coincidenze?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C’è un’interpretazione “scientifica” delle coincidenze? </a:t>
            </a:r>
          </a:p>
        </p:txBody>
      </p:sp>
      <p:sp>
        <p:nvSpPr>
          <p:cNvPr id="232" name="La risposta è no. Nulla di ciò che diremo è (ancora) scienza. E’ però logicamente consistente.…"/>
          <p:cNvSpPr txBox="1"/>
          <p:nvPr/>
        </p:nvSpPr>
        <p:spPr>
          <a:xfrm>
            <a:off x="332848" y="1113915"/>
            <a:ext cx="10009114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La risposta è no. Nulla di ciò che diremo è (ancora) scienza. E’ però logicamente consistente.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Come alcuni hanno fatto notare è un po’ come se si tornasse alla scolastica medievale (prova ontologica, nessun esperimento, solo logica).</a:t>
            </a:r>
          </a:p>
        </p:txBody>
      </p:sp>
      <p:pic>
        <p:nvPicPr>
          <p:cNvPr id="233" name="image38.png" descr="image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7575" y="3717032"/>
            <a:ext cx="3528393" cy="285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39.png" descr="image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3717032"/>
            <a:ext cx="2808312" cy="2874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La Teoria del Tutto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 Teoria del Tutto</a:t>
            </a:r>
          </a:p>
        </p:txBody>
      </p:sp>
      <p:sp>
        <p:nvSpPr>
          <p:cNvPr id="237" name="Non abbiamo nulla del genere a disposizione. Ma il senso è che una teoria generale della fisica potrebbe arrivare a mostrare che l’universo che conosciamo è la conseguenza necessaria delle leggi della fisica.…"/>
          <p:cNvSpPr txBox="1"/>
          <p:nvPr/>
        </p:nvSpPr>
        <p:spPr>
          <a:xfrm>
            <a:off x="365447" y="1144352"/>
            <a:ext cx="10009114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Non abbiamo nulla del genere a disposizione. Ma il senso è che una teoria generale della fisica potrebbe arrivare a mostrare che l’universo che conosciamo è la conseguenza necessaria delle leggi della fisica.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Non ha senso quindi parlare di coincidenze. Le cose sono così perché non potrebbero essere diverse.</a:t>
            </a:r>
          </a:p>
        </p:txBody>
      </p:sp>
      <p:pic>
        <p:nvPicPr>
          <p:cNvPr id="238" name="image40.png" descr="image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479" y="4005064"/>
            <a:ext cx="3810001" cy="266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41.png" descr="image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9983" y="4005064"/>
            <a:ext cx="2665504" cy="2683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potesi del multi-universo?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Ipotesi del multi-universo?</a:t>
            </a:r>
          </a:p>
        </p:txBody>
      </p:sp>
      <p:sp>
        <p:nvSpPr>
          <p:cNvPr id="242" name="Si tratta di un’interessante variante della teoria delle stringhe.…"/>
          <p:cNvSpPr txBox="1"/>
          <p:nvPr/>
        </p:nvSpPr>
        <p:spPr>
          <a:xfrm>
            <a:off x="316549" y="993008"/>
            <a:ext cx="10009113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Si tratta di un’interessante variante della teoria delle stringhe.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L’idea di base è semplice. Le coincidenze non sono tali. Si sono formati un numero infinito di universi. Noi siamo solo in uno di quelli adatti alla vita.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Non c’è coincidenza. Noi siamo qui solo per una casuale combinazione di parametri.</a:t>
            </a:r>
          </a:p>
        </p:txBody>
      </p:sp>
      <p:pic>
        <p:nvPicPr>
          <p:cNvPr id="243" name="image42.png" descr="image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1145" y="4202109"/>
            <a:ext cx="38100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43.png" descr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575" y="4210259"/>
            <a:ext cx="2353445" cy="2353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omande eterne…"/>
          <p:cNvSpPr txBox="1"/>
          <p:nvPr/>
        </p:nvSpPr>
        <p:spPr>
          <a:xfrm>
            <a:off x="581472" y="908720"/>
            <a:ext cx="633670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Domande eterne…</a:t>
            </a:r>
          </a:p>
        </p:txBody>
      </p:sp>
      <p:sp>
        <p:nvSpPr>
          <p:cNvPr id="145" name="L’uomo è un “accidente” del caso?…"/>
          <p:cNvSpPr txBox="1"/>
          <p:nvPr/>
        </p:nvSpPr>
        <p:spPr>
          <a:xfrm>
            <a:off x="2453680" y="3068959"/>
            <a:ext cx="7848873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just"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L’uomo è un “accidente” del caso?</a:t>
            </a:r>
          </a:p>
          <a:p>
            <a:pPr marL="457200" indent="-457200" algn="just"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57200" indent="-457200" algn="just"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O il frutto di un progetto?</a:t>
            </a:r>
          </a:p>
        </p:txBody>
      </p:sp>
      <p:sp>
        <p:nvSpPr>
          <p:cNvPr id="146" name="Al di là delle implicazioni socio-politico-religiose si tratta di domande di grande portata, e degne di essere considerate, anche con gli strumenti della scienza."/>
          <p:cNvSpPr txBox="1"/>
          <p:nvPr/>
        </p:nvSpPr>
        <p:spPr>
          <a:xfrm>
            <a:off x="2813719" y="5373215"/>
            <a:ext cx="7700516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di là delle implicazioni socio-politico-religiose si tratta di domande di grande portata, e degne di essere considerate, anche con gli strumenti della scienza.</a:t>
            </a:r>
          </a:p>
        </p:txBody>
      </p:sp>
      <p:pic>
        <p:nvPicPr>
          <p:cNvPr id="147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4040" y="188639"/>
            <a:ext cx="3829721" cy="2558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440" y="4509120"/>
            <a:ext cx="1780225" cy="2209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Ma è scienza?"/>
          <p:cNvSpPr txBox="1"/>
          <p:nvPr/>
        </p:nvSpPr>
        <p:spPr>
          <a:xfrm>
            <a:off x="581472" y="908720"/>
            <a:ext cx="331236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Ma è scienza?</a:t>
            </a:r>
          </a:p>
        </p:txBody>
      </p:sp>
      <p:sp>
        <p:nvSpPr>
          <p:cNvPr id="247" name="La falsificabilità è il criterio di demarcazione tra scienza e non scienza: una teoria è scientifica se e solo se essa è falsificabile."/>
          <p:cNvSpPr txBox="1"/>
          <p:nvPr/>
        </p:nvSpPr>
        <p:spPr>
          <a:xfrm>
            <a:off x="581471" y="2132856"/>
            <a:ext cx="9721082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 falsificabilità è il criterio di demarcazione tra scienza e non scienza: una teoria è scientifica se e solo se essa è falsificabile.</a:t>
            </a:r>
          </a:p>
        </p:txBody>
      </p:sp>
      <p:pic>
        <p:nvPicPr>
          <p:cNvPr id="248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8256" y="3663351"/>
            <a:ext cx="2217937" cy="284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Karl Popper (1902 – 1994)"/>
          <p:cNvSpPr txBox="1"/>
          <p:nvPr/>
        </p:nvSpPr>
        <p:spPr>
          <a:xfrm>
            <a:off x="3173759" y="5445223"/>
            <a:ext cx="396044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Karl Popper (1902 – 1994)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L’osservatore è necessario all’esistenza dell’osservato?"/>
          <p:cNvSpPr txBox="1"/>
          <p:nvPr/>
        </p:nvSpPr>
        <p:spPr>
          <a:xfrm>
            <a:off x="293439" y="188639"/>
            <a:ext cx="100811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L’osservatore è necessario all’esistenza dell’osservato?</a:t>
            </a:r>
          </a:p>
        </p:txBody>
      </p:sp>
      <p:sp>
        <p:nvSpPr>
          <p:cNvPr id="252" name="Non possiamo osservare condizioni non favorevoli alla vita, e quindi non ha senso domandarsi perché viviamo in un universo fatto a nostra misura.…"/>
          <p:cNvSpPr txBox="1"/>
          <p:nvPr/>
        </p:nvSpPr>
        <p:spPr>
          <a:xfrm>
            <a:off x="267651" y="1017457"/>
            <a:ext cx="10009113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Non possiamo osservare condizioni non favorevoli alla vita, e quindi non ha senso domandarsi perché viviamo in un universo fatto a nostra misura.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L’universo è un mix statistico di infiniti universi equi-probabili. L’osservatore ne porta uno in esistenza. Idea originariamente di John Wheeler (1911 – 2008).</a:t>
            </a:r>
          </a:p>
        </p:txBody>
      </p:sp>
      <p:pic>
        <p:nvPicPr>
          <p:cNvPr id="253" name="image44.png" descr="image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2312" y="4221088"/>
            <a:ext cx="2225825" cy="2389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45.png" descr="image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1792" y="4221088"/>
            <a:ext cx="4466663" cy="2376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46.png" descr="image4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423" y="4221088"/>
            <a:ext cx="3174505" cy="2379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onclusione?"/>
          <p:cNvSpPr txBox="1"/>
          <p:nvPr/>
        </p:nvSpPr>
        <p:spPr>
          <a:xfrm>
            <a:off x="293440" y="188639"/>
            <a:ext cx="684076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Conclusione</a:t>
            </a:r>
            <a:r>
              <a:rPr sz="3200"/>
              <a:t>?</a:t>
            </a:r>
          </a:p>
        </p:txBody>
      </p:sp>
      <p:sp>
        <p:nvSpPr>
          <p:cNvPr id="258" name="Risposte non ne abbiamo……"/>
          <p:cNvSpPr txBox="1"/>
          <p:nvPr/>
        </p:nvSpPr>
        <p:spPr>
          <a:xfrm>
            <a:off x="365447" y="1196751"/>
            <a:ext cx="10009114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Risposte non ne abbiamo…</a:t>
            </a: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Sebbene queste tematiche (specialmente negli USA) siano anche un argomento politico, si tratta di uno dei quesiti più affascinanti della storia della conoscenza umana.</a:t>
            </a: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Si comprende come, in realtà, siamo ben lontani dal poter sviluppare uno studio scientifico: l’opinione conta più delle osservazioni! E le dispute sono talvolta feroci.</a:t>
            </a: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899" indent="-342899" algn="just">
              <a:buSzPct val="100000"/>
              <a:buFont typeface="Arial"/>
              <a:buChar char="•"/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Ma è semplicemente segno che molto sappiamo, ma molto di più non conosciamo…</a:t>
            </a:r>
          </a:p>
        </p:txBody>
      </p:sp>
      <p:pic>
        <p:nvPicPr>
          <p:cNvPr id="259" name="image47.png" descr="image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8256" y="188639"/>
            <a:ext cx="2450481" cy="1595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48.png" descr="image48.png"/>
          <p:cNvPicPr>
            <a:picLocks noChangeAspect="1"/>
          </p:cNvPicPr>
          <p:nvPr/>
        </p:nvPicPr>
        <p:blipFill>
          <a:blip r:embed="rId3">
            <a:extLst/>
          </a:blip>
          <a:srcRect l="4486" t="6549" r="4267" b="4407"/>
          <a:stretch>
            <a:fillRect/>
          </a:stretch>
        </p:blipFill>
        <p:spPr>
          <a:xfrm>
            <a:off x="5230536" y="5323450"/>
            <a:ext cx="1490401" cy="145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“Se vuoi costruire una nave, non radunare gli uomini per raccogliere il legno e distribuire i compiti, ma insegna loro la nostalgia del mare ampio e infinito”…"/>
          <p:cNvSpPr txBox="1"/>
          <p:nvPr/>
        </p:nvSpPr>
        <p:spPr>
          <a:xfrm>
            <a:off x="365447" y="3573016"/>
            <a:ext cx="10009114" cy="2739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chemeClr val="accent2"/>
                </a:solidFill>
              </a:defRPr>
            </a:pPr>
            <a:r>
              <a:t>“Se vuoi costruire una nave, non radunare gli uomini per raccogliere il legno e distribuire i compiti, ma insegna loro la nostalgia del mare ampio e infinito”</a:t>
            </a:r>
          </a:p>
          <a:p>
            <a:pPr algn="ctr">
              <a:defRPr sz="3600">
                <a:solidFill>
                  <a:schemeClr val="accent2"/>
                </a:solidFill>
              </a:defRPr>
            </a:pPr>
          </a:p>
          <a:p>
            <a:pPr algn="ctr">
              <a:defRPr sz="3600">
                <a:solidFill>
                  <a:schemeClr val="accent2"/>
                </a:solidFill>
              </a:defRPr>
            </a:pPr>
            <a:r>
              <a:t>A. de Saint-Exupery</a:t>
            </a:r>
          </a:p>
        </p:txBody>
      </p:sp>
      <p:pic>
        <p:nvPicPr>
          <p:cNvPr id="263" name="image49.png" descr="image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719" y="116632"/>
            <a:ext cx="4876801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 non è che in effetti gli scienziati concordino…"/>
          <p:cNvSpPr txBox="1"/>
          <p:nvPr/>
        </p:nvSpPr>
        <p:spPr>
          <a:xfrm>
            <a:off x="146744" y="1196"/>
            <a:ext cx="1022513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 non è che in effetti gli scienziati concordino…</a:t>
            </a:r>
          </a:p>
        </p:txBody>
      </p:sp>
      <p:sp>
        <p:nvSpPr>
          <p:cNvPr id="151" name="“Io considero questo universo non come uno scherzo cosmico, bensì come un’entità dotata di significato, fatta in modo tale da generare la vita e la mente”…"/>
          <p:cNvSpPr txBox="1"/>
          <p:nvPr/>
        </p:nvSpPr>
        <p:spPr>
          <a:xfrm>
            <a:off x="232372" y="613989"/>
            <a:ext cx="9937106" cy="627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i="1" sz="36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“</a:t>
            </a:r>
            <a:r>
              <a:rPr sz="2800"/>
              <a:t>Io considero questo universo non come uno scherzo cosmico, bensì come un’entità dotata di significato, fatta in modo tale da generare la vita e la mente”</a:t>
            </a:r>
            <a:endParaRPr sz="2800"/>
          </a:p>
          <a:p>
            <a:pPr algn="just">
              <a:defRPr sz="28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	</a:t>
            </a:r>
            <a:r>
              <a:rPr sz="2400"/>
              <a:t>Christian de Duve (1917 - 2013), premio Nobel medicina 1974</a:t>
            </a:r>
          </a:p>
          <a:p>
            <a:pPr algn="just">
              <a:defRPr sz="28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just">
              <a:defRPr i="1" sz="28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“L’antica alleanza è infranta; l’uomo finalmente sa di essere Solo nell’immensità indifferente dell’universo da cui è emerso per caso”</a:t>
            </a:r>
          </a:p>
          <a:p>
            <a:pPr algn="just">
              <a:defRPr sz="28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	</a:t>
            </a:r>
            <a:r>
              <a:rPr sz="2400"/>
              <a:t>Jacques Monod (1910 – 1976), premio Nobel medicina 1965</a:t>
            </a:r>
          </a:p>
          <a:p>
            <a:pPr algn="just">
              <a:defRPr sz="2800">
                <a:solidFill>
                  <a:srgbClr val="0000FF"/>
                </a:solidFill>
              </a:defRPr>
            </a:pPr>
          </a:p>
          <a:p>
            <a:pPr algn="just">
              <a:defRPr i="1" sz="28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“l’Universo doveva già sapere che saremmo arrivati. Nelle leggi della fisica vi sono coincidenze numeriche che paiono essere accordate tra loro per rendere l’Universo abitabile”</a:t>
            </a:r>
          </a:p>
          <a:p>
            <a:pPr algn="just">
              <a:defRPr sz="28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	</a:t>
            </a:r>
            <a:r>
              <a:rPr sz="2400"/>
              <a:t>F. Dyson (1923 -), fisico teorico</a:t>
            </a:r>
          </a:p>
        </p:txBody>
      </p:sp>
      <p:pic>
        <p:nvPicPr>
          <p:cNvPr id="152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8455" y="2060848"/>
            <a:ext cx="787153" cy="1020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8495" y="4077072"/>
            <a:ext cx="725432" cy="95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10.png" descr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62392" y="5877271"/>
            <a:ext cx="579924" cy="869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acciamo un po’ mente locale…"/>
          <p:cNvSpPr txBox="1"/>
          <p:nvPr/>
        </p:nvSpPr>
        <p:spPr>
          <a:xfrm>
            <a:off x="293439" y="188639"/>
            <a:ext cx="619269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Facciamo</a:t>
            </a:r>
            <a:r>
              <a:rPr>
                <a:solidFill>
                  <a:schemeClr val="accent2"/>
                </a:solidFill>
              </a:rPr>
              <a:t> un po’ mente locale…</a:t>
            </a:r>
          </a:p>
        </p:txBody>
      </p:sp>
      <p:sp>
        <p:nvSpPr>
          <p:cNvPr id="157" name="Il principio antropico venne enunciato in ambito fisico e cosmologico per sottolineare che tutte le osservazioni scientifiche sono soggette ai vincoli dovuti alla nostra esistenza di osservatori. Si è poi sviluppato come una ipotesi che cerca di spiegare le attuali caratteristiche dell'universo.…"/>
          <p:cNvSpPr txBox="1"/>
          <p:nvPr/>
        </p:nvSpPr>
        <p:spPr>
          <a:xfrm>
            <a:off x="135915" y="1193675"/>
            <a:ext cx="9937106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 algn="just">
              <a:buSzPct val="100000"/>
              <a:buFont typeface="Arial"/>
              <a:buChar char="•"/>
              <a:defRPr sz="23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Il principio antropico venne enunciato in ambito fisico e cosmologico per sottolineare che tutte le osservazioni scientifiche sono soggette ai vincoli dovuti alla nostra esistenza di osservatori. Si è poi sviluppato come una ipotesi che cerca di spiegare le attuali caratteristiche dell'universo</a:t>
            </a:r>
            <a:r>
              <a:rPr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571500" indent="-571500" algn="just">
              <a:buSzPct val="100000"/>
              <a:buFont typeface="Arial"/>
              <a:buChar char="•"/>
              <a:defRPr i="1" sz="23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71500" indent="-571500" algn="just">
              <a:buSzPct val="100000"/>
              <a:buFont typeface="Arial"/>
              <a:buChar char="•"/>
              <a:defRPr sz="23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Il termine "principio antropico" venne coniato nel 1973 da Brandon Carter durante il simposio "Confronto delle teorie cosmologiche con i dati delle osservazioni" in occasione delle celebrazioni svoltesi a Cracovia per il 500º anniversario della nascita di Niccolò Copernico. Essenzialmente l’autore metteva in guardia da un uso eccessivo, dogmatico, del principio copernicano. </a:t>
            </a:r>
          </a:p>
        </p:txBody>
      </p:sp>
      <p:pic>
        <p:nvPicPr>
          <p:cNvPr id="158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744" y="116632"/>
            <a:ext cx="1080121" cy="108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12.png" descr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0423" y="5517231"/>
            <a:ext cx="1070249" cy="120403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Brandon Carter (1942 -)"/>
          <p:cNvSpPr txBox="1"/>
          <p:nvPr/>
        </p:nvSpPr>
        <p:spPr>
          <a:xfrm>
            <a:off x="5982072" y="6237311"/>
            <a:ext cx="288032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0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Brandon Carter (1942 -)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iù recentemente, Barrows e Tipler (1986):"/>
          <p:cNvSpPr txBox="1"/>
          <p:nvPr/>
        </p:nvSpPr>
        <p:spPr>
          <a:xfrm>
            <a:off x="293439" y="188639"/>
            <a:ext cx="1015313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Più recentemente, Barrows e Tipler (1986): </a:t>
            </a:r>
          </a:p>
        </p:txBody>
      </p:sp>
      <p:sp>
        <p:nvSpPr>
          <p:cNvPr id="163" name="Principio antropico debole: &quot;I valori osservati di tutte le quantità fisiche e cosmologiche non sono equamente probabili ma assumono valori limitati dal prerequisito che esistono luoghi dove la vita basata sul carbonio può evolvere e dal prerequisito che l'universo sia abbastanza vecchio da aver già permesso ciò.&quot;…"/>
          <p:cNvSpPr txBox="1"/>
          <p:nvPr/>
        </p:nvSpPr>
        <p:spPr>
          <a:xfrm>
            <a:off x="437455" y="1268759"/>
            <a:ext cx="9937106" cy="415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Principio antropico debole</a:t>
            </a:r>
            <a:r>
              <a:rPr b="0"/>
              <a:t>: </a:t>
            </a:r>
            <a:r>
              <a:rPr b="0" i="1"/>
              <a:t>"I valori osservati di tutte le quantità fisiche e cosmologiche non sono equamente probabili ma assumono valori limitati dal prerequisito che esistono luoghi dove la vita basata sul carbonio può evolvere e dal prerequisito che l'universo sia abbastanza vecchio da aver già permesso ciò."</a:t>
            </a:r>
          </a:p>
          <a:p>
            <a:pPr algn="just"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Principio antropico forte</a:t>
            </a:r>
            <a:r>
              <a:rPr b="0"/>
              <a:t>: </a:t>
            </a:r>
            <a:r>
              <a:rPr b="0" i="1"/>
              <a:t>"L'universo deve avere quelle proprietà che permettono alla vita di svilupparsi al suo interno ad un certo punto della sua storia."</a:t>
            </a:r>
          </a:p>
          <a:p>
            <a:pPr algn="just"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Principio antropico ultimo</a:t>
            </a:r>
            <a:r>
              <a:rPr b="0"/>
              <a:t>: </a:t>
            </a:r>
            <a:r>
              <a:rPr b="0" i="1"/>
              <a:t>"Deve necessariamente svilupparsi una elaborazione intelligente dell'informazione nell'universo, e una volta apparsa, questa non si estinguerà mai."</a:t>
            </a:r>
          </a:p>
        </p:txBody>
      </p:sp>
      <p:pic>
        <p:nvPicPr>
          <p:cNvPr id="164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3759" y="5661247"/>
            <a:ext cx="1531782" cy="1056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14.png" descr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6088" y="5661247"/>
            <a:ext cx="1255618" cy="103128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John Barrows (1952 -)"/>
          <p:cNvSpPr txBox="1"/>
          <p:nvPr/>
        </p:nvSpPr>
        <p:spPr>
          <a:xfrm>
            <a:off x="293439" y="6021287"/>
            <a:ext cx="266429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John Barrows (1952 -)</a:t>
            </a:r>
          </a:p>
        </p:txBody>
      </p:sp>
      <p:sp>
        <p:nvSpPr>
          <p:cNvPr id="167" name="Franck Tipler (1947 -)"/>
          <p:cNvSpPr txBox="1"/>
          <p:nvPr/>
        </p:nvSpPr>
        <p:spPr>
          <a:xfrm>
            <a:off x="7638256" y="6021287"/>
            <a:ext cx="266429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Franck Tipler (1947 -)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a in pratica quale è il problema?"/>
          <p:cNvSpPr txBox="1"/>
          <p:nvPr/>
        </p:nvSpPr>
        <p:spPr>
          <a:xfrm>
            <a:off x="293439" y="188639"/>
            <a:ext cx="102251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Ma in pratica quale è il problema?</a:t>
            </a:r>
          </a:p>
        </p:txBody>
      </p:sp>
      <p:pic>
        <p:nvPicPr>
          <p:cNvPr id="170" name="galassie.jpg" descr="galass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600" y="836712"/>
            <a:ext cx="7488834" cy="522805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’universo che osserviamo è il frutto di una complessa sequenza di eventi che solo ora cominciamo a capire."/>
          <p:cNvSpPr txBox="1"/>
          <p:nvPr/>
        </p:nvSpPr>
        <p:spPr>
          <a:xfrm>
            <a:off x="27352" y="6052859"/>
            <a:ext cx="1030255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L’universo che osserviamo è il frutto di una complessa sequenza di eventi che solo ora cominciamo a capire.</a:t>
            </a:r>
          </a:p>
        </p:txBody>
      </p:sp>
      <p:pic>
        <p:nvPicPr>
          <p:cNvPr id="172" name="image16.png" descr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8455" y="1484783"/>
            <a:ext cx="1008113" cy="663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sempi di “coincidenze”:"/>
          <p:cNvSpPr txBox="1"/>
          <p:nvPr/>
        </p:nvSpPr>
        <p:spPr>
          <a:xfrm>
            <a:off x="293439" y="188639"/>
            <a:ext cx="102251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Esempi di “coincidenze”:</a:t>
            </a:r>
          </a:p>
        </p:txBody>
      </p:sp>
      <p:sp>
        <p:nvSpPr>
          <p:cNvPr id="175" name="I fenomeni gravitazionali sono guidati nella loro intensità da alcuni parametri, ad esempio la costante di gravitazionale universale.…"/>
          <p:cNvSpPr txBox="1"/>
          <p:nvPr/>
        </p:nvSpPr>
        <p:spPr>
          <a:xfrm>
            <a:off x="365447" y="1196751"/>
            <a:ext cx="10009114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I fenomeni gravitazionali sono guidati nella loro intensità da alcuni parametri, ad esempio la costante di gravitazionale universale.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Se la gravità fosse più o meno intensa (una parte su 10</a:t>
            </a:r>
            <a:r>
              <a:rPr baseline="30000"/>
              <a:t>40</a:t>
            </a:r>
            <a:r>
              <a:t>) avremmo estremi in cui l’universo si chiuderebbe in un tempo ridottissimo (nessuna evoluzione) o le stelle non si formerebbero neppure (nessuna fonte di energia).</a:t>
            </a:r>
          </a:p>
        </p:txBody>
      </p:sp>
      <p:pic>
        <p:nvPicPr>
          <p:cNvPr id="176" name="forza di gravità.gif" descr="forza di gravità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2192" y="4149080"/>
            <a:ext cx="2867583" cy="216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Newton-e-la-mela.jpg" descr="Newton-e-la-mela.jpg"/>
          <p:cNvPicPr>
            <a:picLocks noChangeAspect="1"/>
          </p:cNvPicPr>
          <p:nvPr/>
        </p:nvPicPr>
        <p:blipFill>
          <a:blip r:embed="rId3">
            <a:extLst/>
          </a:blip>
          <a:srcRect l="2813" t="0" r="1369" b="0"/>
          <a:stretch>
            <a:fillRect/>
          </a:stretch>
        </p:blipFill>
        <p:spPr>
          <a:xfrm>
            <a:off x="3956399" y="4149080"/>
            <a:ext cx="2466001" cy="219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9.png" descr="image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3559" y="4149080"/>
            <a:ext cx="1616128" cy="2218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saac Newton (1642 – 1727)"/>
          <p:cNvSpPr txBox="1"/>
          <p:nvPr/>
        </p:nvSpPr>
        <p:spPr>
          <a:xfrm>
            <a:off x="653479" y="6381327"/>
            <a:ext cx="30243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Isaac Newton (1642 – 1727)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sempi di “coincidenze”:"/>
          <p:cNvSpPr txBox="1"/>
          <p:nvPr/>
        </p:nvSpPr>
        <p:spPr>
          <a:xfrm>
            <a:off x="293439" y="188639"/>
            <a:ext cx="102251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Esempi di “coincidenze”:</a:t>
            </a:r>
          </a:p>
        </p:txBody>
      </p:sp>
      <p:sp>
        <p:nvSpPr>
          <p:cNvPr id="182" name="Il carbonio gioca una parte essenziale in questo discorso. Per potersi formare è necessario che l’intensità della forza nucleare forte sia quella misurata a meno dell’1%.…"/>
          <p:cNvSpPr txBox="1"/>
          <p:nvPr/>
        </p:nvSpPr>
        <p:spPr>
          <a:xfrm>
            <a:off x="259501" y="945602"/>
            <a:ext cx="10009113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Il carbonio gioca una parte essenziale in questo discorso. Per potersi formare è necessario che l’intensità della forza nucleare forte sia quella misurata a meno dell’1%. 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Dopodiché perché il carbonio sia diffuso nell’universo è necessario che avvengano fenomeni noti come supernove. E questi se la forza nucleare debole fosse anche solo lievemente diversa da come è non potrebbero accadere.</a:t>
            </a:r>
          </a:p>
        </p:txBody>
      </p:sp>
      <p:pic>
        <p:nvPicPr>
          <p:cNvPr id="183" name="image20.png" descr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7815" y="4013965"/>
            <a:ext cx="6768977" cy="2535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1.png" descr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432" y="4005064"/>
            <a:ext cx="3389785" cy="2539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sempi di “coincidenze”:"/>
          <p:cNvSpPr txBox="1"/>
          <p:nvPr/>
        </p:nvSpPr>
        <p:spPr>
          <a:xfrm>
            <a:off x="293439" y="188639"/>
            <a:ext cx="48245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Esempi di “coincidenze”:</a:t>
            </a:r>
          </a:p>
        </p:txBody>
      </p:sp>
      <p:sp>
        <p:nvSpPr>
          <p:cNvPr id="187" name="Le costanti che regolano la “forza” delle interazioni forti e debole. Piccolissime variazioni renderebbero impossibile costruire gli atomi e degli elementi chimici.…"/>
          <p:cNvSpPr txBox="1"/>
          <p:nvPr/>
        </p:nvSpPr>
        <p:spPr>
          <a:xfrm>
            <a:off x="283950" y="1272890"/>
            <a:ext cx="10009113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Le costanti che regolano la “forza” delle interazioni forti e debole. Piccolissime variazioni renderebbero impossibile costruire gli atomi e degli elementi chimici. 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Stessa cosa per altre costanti fondamentali della fisica, la carica elettrica elementare, la costante di Planck, la velocità della luce, ecc. Piccole variazioni e non solo avremmo un universo estremamente diverso, ma non avremmo in alcun modo le condizioni per avere vita intelligente. </a:t>
            </a:r>
          </a:p>
        </p:txBody>
      </p:sp>
      <p:pic>
        <p:nvPicPr>
          <p:cNvPr id="188" name="image22.png" descr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2392" y="116632"/>
            <a:ext cx="1551609" cy="1024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3.png" descr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7776" y="4717646"/>
            <a:ext cx="5616625" cy="205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Struttura predefinita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Struttura predefinita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