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g" ContentType="video/unknown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302" r:id="rId3"/>
    <p:sldId id="258" r:id="rId4"/>
    <p:sldId id="259" r:id="rId5"/>
    <p:sldId id="267" r:id="rId6"/>
    <p:sldId id="268" r:id="rId7"/>
    <p:sldId id="291" r:id="rId8"/>
    <p:sldId id="269" r:id="rId9"/>
    <p:sldId id="270" r:id="rId10"/>
    <p:sldId id="271" r:id="rId11"/>
    <p:sldId id="303" r:id="rId12"/>
    <p:sldId id="292" r:id="rId13"/>
    <p:sldId id="262" r:id="rId14"/>
    <p:sldId id="265" r:id="rId15"/>
    <p:sldId id="272" r:id="rId16"/>
    <p:sldId id="273" r:id="rId17"/>
    <p:sldId id="275" r:id="rId18"/>
    <p:sldId id="276" r:id="rId19"/>
    <p:sldId id="304" r:id="rId20"/>
    <p:sldId id="277" r:id="rId21"/>
    <p:sldId id="278" r:id="rId22"/>
    <p:sldId id="297" r:id="rId23"/>
    <p:sldId id="298" r:id="rId24"/>
    <p:sldId id="299" r:id="rId25"/>
    <p:sldId id="300" r:id="rId26"/>
    <p:sldId id="301" r:id="rId27"/>
    <p:sldId id="280" r:id="rId28"/>
    <p:sldId id="281" r:id="rId29"/>
    <p:sldId id="289" r:id="rId30"/>
    <p:sldId id="282" r:id="rId31"/>
    <p:sldId id="283" r:id="rId32"/>
    <p:sldId id="284" r:id="rId33"/>
    <p:sldId id="285" r:id="rId34"/>
    <p:sldId id="287" r:id="rId35"/>
    <p:sldId id="286" r:id="rId36"/>
    <p:sldId id="288" r:id="rId37"/>
    <p:sldId id="261" r:id="rId38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110" d="100"/>
          <a:sy n="110" d="100"/>
        </p:scale>
        <p:origin x="-320" y="-112"/>
      </p:cViewPr>
      <p:guideLst>
        <p:guide orient="horz" pos="2160"/>
        <p:guide pos="278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DCD91-F2C5-436B-9256-09E53C368D33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D14E1-D7E0-459E-A284-EF5D3C8A58D7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9884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M. Mariotti   Padova 30-01-2003</a:t>
            </a:r>
          </a:p>
        </p:txBody>
      </p:sp>
      <p:sp>
        <p:nvSpPr>
          <p:cNvPr id="537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M. Mariotti   Padova 30-01-2003</a:t>
            </a:r>
          </a:p>
        </p:txBody>
      </p:sp>
      <p:sp>
        <p:nvSpPr>
          <p:cNvPr id="434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4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it-IT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Click to edit Master text styles</a:t>
            </a:r>
          </a:p>
          <a:p>
            <a:pPr lvl="1" eaLnBrk="1" latinLnBrk="0" hangingPunct="1"/>
            <a:r>
              <a:rPr lang="it-IT" smtClean="0"/>
              <a:t>Second level</a:t>
            </a:r>
          </a:p>
          <a:p>
            <a:pPr lvl="2" eaLnBrk="1" latinLnBrk="0" hangingPunct="1"/>
            <a:r>
              <a:rPr lang="it-IT" smtClean="0"/>
              <a:t>Third level</a:t>
            </a:r>
          </a:p>
          <a:p>
            <a:pPr lvl="3" eaLnBrk="1" latinLnBrk="0" hangingPunct="1"/>
            <a:r>
              <a:rPr lang="it-IT" smtClean="0"/>
              <a:t>Fourth level</a:t>
            </a:r>
          </a:p>
          <a:p>
            <a:pPr lvl="4" eaLnBrk="1" latinLnBrk="0" hangingPunct="1"/>
            <a:r>
              <a:rPr lang="it-IT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it-IT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Click to edit Master text styles</a:t>
            </a:r>
          </a:p>
          <a:p>
            <a:pPr lvl="1" eaLnBrk="1" latinLnBrk="0" hangingPunct="1"/>
            <a:r>
              <a:rPr lang="it-IT" smtClean="0"/>
              <a:t>Second level</a:t>
            </a:r>
          </a:p>
          <a:p>
            <a:pPr lvl="2" eaLnBrk="1" latinLnBrk="0" hangingPunct="1"/>
            <a:r>
              <a:rPr lang="it-IT" smtClean="0"/>
              <a:t>Third level</a:t>
            </a:r>
          </a:p>
          <a:p>
            <a:pPr lvl="3" eaLnBrk="1" latinLnBrk="0" hangingPunct="1"/>
            <a:r>
              <a:rPr lang="it-IT" smtClean="0"/>
              <a:t>Fourth level</a:t>
            </a:r>
          </a:p>
          <a:p>
            <a:pPr lvl="4" eaLnBrk="1" latinLnBrk="0" hangingPunct="1"/>
            <a:r>
              <a:rPr lang="it-IT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Click to edit Master text styles</a:t>
            </a:r>
          </a:p>
          <a:p>
            <a:pPr lvl="1" eaLnBrk="1" latinLnBrk="0" hangingPunct="1"/>
            <a:r>
              <a:rPr lang="it-IT" smtClean="0"/>
              <a:t>Second level</a:t>
            </a:r>
          </a:p>
          <a:p>
            <a:pPr lvl="2" eaLnBrk="1" latinLnBrk="0" hangingPunct="1"/>
            <a:r>
              <a:rPr lang="it-IT" smtClean="0"/>
              <a:t>Third level</a:t>
            </a:r>
          </a:p>
          <a:p>
            <a:pPr lvl="3" eaLnBrk="1" latinLnBrk="0" hangingPunct="1"/>
            <a:r>
              <a:rPr lang="it-IT" smtClean="0"/>
              <a:t>Fourth level</a:t>
            </a:r>
          </a:p>
          <a:p>
            <a:pPr lvl="4" eaLnBrk="1" latinLnBrk="0" hangingPunct="1"/>
            <a:r>
              <a:rPr lang="it-IT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Click to edit Master text styles</a:t>
            </a:r>
          </a:p>
          <a:p>
            <a:pPr lvl="1" eaLnBrk="1" latinLnBrk="0" hangingPunct="1"/>
            <a:r>
              <a:rPr lang="it-IT" smtClean="0"/>
              <a:t>Second level</a:t>
            </a:r>
          </a:p>
          <a:p>
            <a:pPr lvl="2" eaLnBrk="1" latinLnBrk="0" hangingPunct="1"/>
            <a:r>
              <a:rPr lang="it-IT" smtClean="0"/>
              <a:t>Third level</a:t>
            </a:r>
          </a:p>
          <a:p>
            <a:pPr lvl="3" eaLnBrk="1" latinLnBrk="0" hangingPunct="1"/>
            <a:r>
              <a:rPr lang="it-IT" smtClean="0"/>
              <a:t>Fourth level</a:t>
            </a:r>
          </a:p>
          <a:p>
            <a:pPr lvl="4" eaLnBrk="1" latinLnBrk="0" hangingPunct="1"/>
            <a:r>
              <a:rPr lang="it-IT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Click to edit Master text styles</a:t>
            </a:r>
          </a:p>
          <a:p>
            <a:pPr lvl="1" eaLnBrk="1" latinLnBrk="0" hangingPunct="1"/>
            <a:r>
              <a:rPr lang="it-IT" smtClean="0"/>
              <a:t>Second level</a:t>
            </a:r>
          </a:p>
          <a:p>
            <a:pPr lvl="2" eaLnBrk="1" latinLnBrk="0" hangingPunct="1"/>
            <a:r>
              <a:rPr lang="it-IT" smtClean="0"/>
              <a:t>Third level</a:t>
            </a:r>
          </a:p>
          <a:p>
            <a:pPr lvl="3" eaLnBrk="1" latinLnBrk="0" hangingPunct="1"/>
            <a:r>
              <a:rPr lang="it-IT" smtClean="0"/>
              <a:t>Fourth level</a:t>
            </a:r>
          </a:p>
          <a:p>
            <a:pPr lvl="4" eaLnBrk="1" latinLnBrk="0" hangingPunct="1"/>
            <a:r>
              <a:rPr lang="it-IT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Click to edit Master text styles</a:t>
            </a:r>
          </a:p>
          <a:p>
            <a:pPr lvl="1" eaLnBrk="1" latinLnBrk="0" hangingPunct="1"/>
            <a:r>
              <a:rPr lang="it-IT" smtClean="0"/>
              <a:t>Second level</a:t>
            </a:r>
          </a:p>
          <a:p>
            <a:pPr lvl="2" eaLnBrk="1" latinLnBrk="0" hangingPunct="1"/>
            <a:r>
              <a:rPr lang="it-IT" smtClean="0"/>
              <a:t>Third level</a:t>
            </a:r>
          </a:p>
          <a:p>
            <a:pPr lvl="3" eaLnBrk="1" latinLnBrk="0" hangingPunct="1"/>
            <a:r>
              <a:rPr lang="it-IT" smtClean="0"/>
              <a:t>Fourth level</a:t>
            </a:r>
          </a:p>
          <a:p>
            <a:pPr lvl="4" eaLnBrk="1" latinLnBrk="0" hangingPunct="1"/>
            <a:r>
              <a:rPr lang="it-IT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Click to edit Master text styles</a:t>
            </a:r>
          </a:p>
          <a:p>
            <a:pPr lvl="1" eaLnBrk="1" latinLnBrk="0" hangingPunct="1"/>
            <a:r>
              <a:rPr lang="it-IT" smtClean="0"/>
              <a:t>Second level</a:t>
            </a:r>
          </a:p>
          <a:p>
            <a:pPr lvl="2" eaLnBrk="1" latinLnBrk="0" hangingPunct="1"/>
            <a:r>
              <a:rPr lang="it-IT" smtClean="0"/>
              <a:t>Third level</a:t>
            </a:r>
          </a:p>
          <a:p>
            <a:pPr lvl="3" eaLnBrk="1" latinLnBrk="0" hangingPunct="1"/>
            <a:r>
              <a:rPr lang="it-IT" smtClean="0"/>
              <a:t>Fourth level</a:t>
            </a:r>
          </a:p>
          <a:p>
            <a:pPr lvl="4" eaLnBrk="1" latinLnBrk="0" hangingPunct="1"/>
            <a:r>
              <a:rPr lang="it-IT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it-IT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Click to edit Master text styles</a:t>
            </a:r>
          </a:p>
          <a:p>
            <a:pPr lvl="1" eaLnBrk="1" latinLnBrk="0" hangingPunct="1"/>
            <a:r>
              <a:rPr lang="it-IT" smtClean="0"/>
              <a:t>Second level</a:t>
            </a:r>
          </a:p>
          <a:p>
            <a:pPr lvl="2" eaLnBrk="1" latinLnBrk="0" hangingPunct="1"/>
            <a:r>
              <a:rPr lang="it-IT" smtClean="0"/>
              <a:t>Third level</a:t>
            </a:r>
          </a:p>
          <a:p>
            <a:pPr lvl="3" eaLnBrk="1" latinLnBrk="0" hangingPunct="1"/>
            <a:r>
              <a:rPr lang="it-IT" smtClean="0"/>
              <a:t>Fourth level</a:t>
            </a:r>
          </a:p>
          <a:p>
            <a:pPr lvl="4" eaLnBrk="1" latinLnBrk="0" hangingPunct="1"/>
            <a:r>
              <a:rPr lang="it-IT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it-IT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it-IT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it-IT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Click to edit Master text styles</a:t>
            </a:r>
          </a:p>
          <a:p>
            <a:pPr lvl="1" eaLnBrk="1" latinLnBrk="0" hangingPunct="1"/>
            <a:r>
              <a:rPr kumimoji="0" lang="it-IT" smtClean="0"/>
              <a:t>Second level</a:t>
            </a:r>
          </a:p>
          <a:p>
            <a:pPr lvl="2" eaLnBrk="1" latinLnBrk="0" hangingPunct="1"/>
            <a:r>
              <a:rPr kumimoji="0" lang="it-IT" smtClean="0"/>
              <a:t>Third level</a:t>
            </a:r>
          </a:p>
          <a:p>
            <a:pPr lvl="3" eaLnBrk="1" latinLnBrk="0" hangingPunct="1"/>
            <a:r>
              <a:rPr kumimoji="0" lang="it-IT" smtClean="0"/>
              <a:t>Fourth level</a:t>
            </a:r>
          </a:p>
          <a:p>
            <a:pPr lvl="4" eaLnBrk="1" latinLnBrk="0" hangingPunct="1"/>
            <a:r>
              <a:rPr kumimoji="0" lang="it-IT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2ABBD62-0B44-41F9-833F-5340F84666E2}" type="datetimeFigureOut">
              <a:rPr lang="it-IT" smtClean="0"/>
              <a:pPr/>
              <a:t>12/01/12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E977F5D-0BBC-46AC-A7DF-F44E1D392333}" type="slidenum">
              <a:rPr lang="it-IT" smtClean="0"/>
              <a:pPr/>
              <a:t>‹n.›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xmlns:p14="http://schemas.microsoft.com/office/powerpoint/2010/main" spd="slow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gif"/><Relationship Id="rId3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6" Type="http://schemas.openxmlformats.org/officeDocument/2006/relationships/image" Target="../media/image39.jpeg"/><Relationship Id="rId7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41.gif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1" Type="http://schemas.microsoft.com/office/2007/relationships/media" Target="../media/media1.mpg"/><Relationship Id="rId2" Type="http://schemas.openxmlformats.org/officeDocument/2006/relationships/video" Target="../media/media1.m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4" Type="http://schemas.openxmlformats.org/officeDocument/2006/relationships/image" Target="../media/image49.jpeg"/><Relationship Id="rId5" Type="http://schemas.openxmlformats.org/officeDocument/2006/relationships/image" Target="../media/image50.jpeg"/><Relationship Id="rId6" Type="http://schemas.openxmlformats.org/officeDocument/2006/relationships/image" Target="../media/image51.jpeg"/><Relationship Id="rId7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0.jpeg"/><Relationship Id="rId12" Type="http://schemas.openxmlformats.org/officeDocument/2006/relationships/image" Target="../media/image61.png"/><Relationship Id="rId13" Type="http://schemas.openxmlformats.org/officeDocument/2006/relationships/slide" Target="slide6.xml"/><Relationship Id="rId14" Type="http://schemas.openxmlformats.org/officeDocument/2006/relationships/image" Target="../media/image62.jpeg"/><Relationship Id="rId15" Type="http://schemas.openxmlformats.org/officeDocument/2006/relationships/image" Target="../media/image63.jpeg"/><Relationship Id="rId16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3.jpeg"/><Relationship Id="rId4" Type="http://schemas.openxmlformats.org/officeDocument/2006/relationships/image" Target="../media/image54.png"/><Relationship Id="rId5" Type="http://schemas.openxmlformats.org/officeDocument/2006/relationships/image" Target="../media/image55.jpeg"/><Relationship Id="rId6" Type="http://schemas.openxmlformats.org/officeDocument/2006/relationships/image" Target="../media/image56.jpe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jpeg"/><Relationship Id="rId10" Type="http://schemas.openxmlformats.org/officeDocument/2006/relationships/slide" Target="slide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5.gif"/><Relationship Id="rId5" Type="http://schemas.openxmlformats.org/officeDocument/2006/relationships/image" Target="../media/image65.png"/><Relationship Id="rId1" Type="http://schemas.microsoft.com/office/2007/relationships/media" Target="file://localhost/Users/covino/Desktop/altreluci/Wavy.gif" TargetMode="External"/><Relationship Id="rId2" Type="http://schemas.openxmlformats.org/officeDocument/2006/relationships/video" Target="file://localhost/Users/covino/Desktop/altreluci/Wavy.gif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gif"/><Relationship Id="rId3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6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gif"/><Relationship Id="rId3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7.png"/><Relationship Id="rId3" Type="http://schemas.openxmlformats.org/officeDocument/2006/relationships/image" Target="../media/image7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no.phy.queensu.ca/" TargetMode="External"/><Relationship Id="rId4" Type="http://schemas.openxmlformats.org/officeDocument/2006/relationships/hyperlink" Target="http://hyperphysics.phy-astr.gsu.edu/Hbase/particles/neutrino.html" TargetMode="External"/><Relationship Id="rId5" Type="http://schemas.openxmlformats.org/officeDocument/2006/relationships/hyperlink" Target="http://en.wikipedia.org" TargetMode="External"/><Relationship Id="rId6" Type="http://schemas.openxmlformats.org/officeDocument/2006/relationships/hyperlink" Target="http://it.wikipedia.org" TargetMode="External"/><Relationship Id="rId7" Type="http://schemas.openxmlformats.org/officeDocument/2006/relationships/hyperlink" Target="http://www.mpi-hd.mpg.de" TargetMode="External"/><Relationship Id="rId8" Type="http://schemas.openxmlformats.org/officeDocument/2006/relationships/hyperlink" Target="http://www.ego-gw.it" TargetMode="External"/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lngs.infn.it/home_it.ht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7300" y="965776"/>
            <a:ext cx="662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/>
              <a:t>Altre “luci” per l’astronomia</a:t>
            </a:r>
            <a:endParaRPr lang="it-IT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52500" y="2209800"/>
            <a:ext cx="723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Dai telescopi per neutrini, attraverso l’osservazione in luce </a:t>
            </a:r>
            <a:r>
              <a:rPr lang="it-IT" dirty="0" err="1" smtClean="0"/>
              <a:t>Cerenkov</a:t>
            </a:r>
            <a:r>
              <a:rPr lang="it-IT" dirty="0" smtClean="0"/>
              <a:t>, per arrivare alle onde gravitazionali: nuove finestre osservative per l’astronomia del ventunesimo secolo.  </a:t>
            </a:r>
            <a:endParaRPr lang="it-IT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40386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Stefano Covino</a:t>
            </a:r>
          </a:p>
          <a:p>
            <a:r>
              <a:rPr lang="it-IT" i="1" dirty="0" smtClean="0"/>
              <a:t>INAF / Osservatorio Astronomico di Brera</a:t>
            </a:r>
            <a:endParaRPr lang="it-IT" i="1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755" y="5301208"/>
            <a:ext cx="1066800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74997"/>
              </a:schemeClr>
            </a:outerShdw>
          </a:effec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7788" y="5301208"/>
            <a:ext cx="1864253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74997"/>
              </a:schemeClr>
            </a:outerShdw>
          </a:effectLst>
        </p:spPr>
      </p:pic>
      <p:sp>
        <p:nvSpPr>
          <p:cNvPr id="11" name="TextBox 5"/>
          <p:cNvSpPr txBox="1"/>
          <p:nvPr/>
        </p:nvSpPr>
        <p:spPr>
          <a:xfrm>
            <a:off x="4981189" y="6360071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 smtClean="0"/>
              <a:t>Agrate, venerdì </a:t>
            </a:r>
            <a:r>
              <a:rPr lang="it-IT" sz="1400" dirty="0" smtClean="0"/>
              <a:t>13 gennaio 2012</a:t>
            </a:r>
            <a:endParaRPr lang="it-IT" sz="1400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6469" y="3212976"/>
            <a:ext cx="1995031" cy="2734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Ma anche da esplosioni di supernove, se abbastanza vicine, come la SN1987A</a:t>
            </a:r>
            <a:endParaRPr lang="it-IT" sz="2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135797"/>
            <a:ext cx="4660900" cy="2997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572000"/>
            <a:ext cx="4419600" cy="1968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05400" y="4876800"/>
            <a:ext cx="373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10 neutrini rilevati in coincidenza dell’esplosione della supernova. E’ come se avessimo potuto vedere l’interno della stella al momento dell’esplosione.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E, non ultimo, forse anche perché è possibile che in alcune condizioni viaggino più veloci della luce!</a:t>
            </a:r>
            <a:endParaRPr lang="it-IT" sz="2400" b="1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353" y="1268760"/>
            <a:ext cx="7620000" cy="53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33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smtClean="0"/>
              <a:t>Uno degli esperimenti più suggestivi è però senz’altro </a:t>
            </a:r>
            <a:r>
              <a:rPr lang="it-IT" sz="2400" b="1" dirty="0" err="1" smtClean="0"/>
              <a:t>IceCube</a:t>
            </a:r>
            <a:r>
              <a:rPr lang="it-IT" sz="2400" b="1" dirty="0" smtClean="0"/>
              <a:t>!</a:t>
            </a:r>
            <a:endParaRPr lang="it-IT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1524000"/>
            <a:ext cx="792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Un km</a:t>
            </a:r>
            <a:r>
              <a:rPr lang="it-IT" sz="2000" b="1" baseline="30000" dirty="0" smtClean="0"/>
              <a:t>3</a:t>
            </a:r>
            <a:r>
              <a:rPr lang="it-IT" sz="2000" b="1" dirty="0" smtClean="0"/>
              <a:t> di rivelatori sotto il ghiaccio dell’Antartide</a:t>
            </a:r>
            <a:endParaRPr lang="it-IT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667" y="2248848"/>
            <a:ext cx="6555733" cy="4358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5220" b="3263"/>
          <a:stretch>
            <a:fillRect/>
          </a:stretch>
        </p:blipFill>
        <p:spPr>
          <a:xfrm>
            <a:off x="2004082" y="76200"/>
            <a:ext cx="5141085" cy="67232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705928"/>
            <a:ext cx="2184400" cy="381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705928"/>
            <a:ext cx="2692400" cy="381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" y="228600"/>
            <a:ext cx="853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  <a:buBlip>
                <a:blip r:embed="rId4"/>
              </a:buBlip>
            </a:pPr>
            <a:r>
              <a:rPr lang="it-IT" dirty="0" smtClean="0"/>
              <a:t>L’esistenza dei Raggi Cosmici fu scoperta dal fisico tedesco Victor Hess agli inizi del ventesimo secolo. All’epoca gli scienziati si trovavano di fronte a un problema che non riuscivano a spiegare: sembrava che nell’ambiente ci fosse molta più radiazione di quella che poteva essere prodotta dalla radioattività naturale.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5943600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00000"/>
              <a:buBlip>
                <a:blip r:embed="rId4"/>
              </a:buBlip>
            </a:pPr>
            <a:r>
              <a:rPr lang="it-IT" dirty="0" smtClean="0"/>
              <a:t>Victor Hess ricevette il premio Nobel per la sua scoperta nel 1936. 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28600"/>
            <a:ext cx="8458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00000"/>
              <a:buBlip>
                <a:blip r:embed="rId2"/>
              </a:buBlip>
            </a:pPr>
            <a:r>
              <a:rPr lang="it-IT" sz="2000" b="1" dirty="0" smtClean="0"/>
              <a:t>Oltre a particelle di alta energia, dal cosmo ci arrivano anche fotoni di energia comparabile.</a:t>
            </a:r>
          </a:p>
          <a:p>
            <a:pPr>
              <a:buSzPct val="100000"/>
              <a:buBlip>
                <a:blip r:embed="rId2"/>
              </a:buBlip>
            </a:pPr>
            <a:endParaRPr lang="it-IT" sz="2000" b="1" dirty="0" smtClean="0"/>
          </a:p>
          <a:p>
            <a:pPr algn="just">
              <a:buSzPct val="100000"/>
              <a:buBlip>
                <a:blip r:embed="rId2"/>
              </a:buBlip>
            </a:pPr>
            <a:r>
              <a:rPr lang="it-IT" sz="2000" b="1" dirty="0" smtClean="0"/>
              <a:t>Il fenomeno è per molti versi simile. I fotoni però, a differenze delle particelle con carica elettrica come sono i raggi cosmici, viaggiano direttamente dalla sorgente fino a noi senza essere deflessi dai campi magnetici galattici ed intergalattici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2475369"/>
            <a:ext cx="3148445" cy="411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3429000"/>
            <a:ext cx="4267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  <a:buBlip>
                <a:blip r:embed="rId2"/>
              </a:buBlip>
            </a:pPr>
            <a:r>
              <a:rPr lang="it-IT" b="1" dirty="0" smtClean="0"/>
              <a:t>I fotoni di alta energia però, fino a tempi recentissimi, erano rilevabili con grande difficoltà dagli strumenti in nostro possesso.</a:t>
            </a:r>
          </a:p>
          <a:p>
            <a:pPr algn="just">
              <a:buSzPct val="100000"/>
              <a:buBlip>
                <a:blip r:embed="rId2"/>
              </a:buBlip>
            </a:pPr>
            <a:endParaRPr lang="it-IT" b="1" dirty="0" smtClean="0"/>
          </a:p>
          <a:p>
            <a:pPr algn="just">
              <a:buSzPct val="100000"/>
              <a:buBlip>
                <a:blip r:embed="rId2"/>
              </a:buBlip>
            </a:pPr>
            <a:r>
              <a:rPr lang="it-IT" b="1" dirty="0" smtClean="0"/>
              <a:t>Negli ultimi anni, però, è stata messa a punto una generazione di strumenti che sfrutta il fenomeno della luce </a:t>
            </a:r>
            <a:r>
              <a:rPr lang="it-IT" b="1" dirty="0" err="1" smtClean="0"/>
              <a:t>Cerenkov</a:t>
            </a:r>
            <a:r>
              <a:rPr lang="it-IT" b="1" dirty="0" smtClean="0"/>
              <a:t>. </a:t>
            </a:r>
            <a:endParaRPr lang="it-IT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4200" y="863600"/>
            <a:ext cx="4445000" cy="584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1752600"/>
            <a:ext cx="3810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  <a:buBlip>
                <a:blip r:embed="rId3"/>
              </a:buBlip>
            </a:pPr>
            <a:r>
              <a:rPr lang="it-IT" b="1" dirty="0" smtClean="0"/>
              <a:t>L'effetto Čerenkov consiste nell'emissione di radiazione elettromagnetica da parte di una particella in moto ad una velocità superiore alla velocità della luce nel mezzo attraversato.</a:t>
            </a:r>
          </a:p>
          <a:p>
            <a:pPr>
              <a:buSzPct val="100000"/>
              <a:buBlip>
                <a:blip r:embed="rId3"/>
              </a:buBlip>
            </a:pPr>
            <a:endParaRPr lang="it-IT" b="1" dirty="0" smtClean="0"/>
          </a:p>
          <a:p>
            <a:pPr algn="just">
              <a:buSzPct val="100000"/>
              <a:buBlip>
                <a:blip r:embed="rId3"/>
              </a:buBlip>
            </a:pPr>
            <a:r>
              <a:rPr lang="it-IT" b="1" dirty="0" smtClean="0"/>
              <a:t>È così chiamato in omaggio al fisico sovietico Pavel Alekseevič Čerenkov, premio Nobel nel 1958 per studi su questo fenomeno. La caratteristica luce azzurra visibile nei reattori nucleari è dovuta all'effetto </a:t>
            </a:r>
            <a:r>
              <a:rPr lang="it-IT" b="1" dirty="0" err="1" smtClean="0"/>
              <a:t>Cherenkov</a:t>
            </a:r>
            <a:r>
              <a:rPr lang="it-IT" b="1" dirty="0" smtClean="0"/>
              <a:t>.</a:t>
            </a:r>
            <a:endParaRPr lang="it-IT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228600"/>
            <a:ext cx="855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La radiazione Čerenkov </a:t>
            </a:r>
            <a:endParaRPr lang="it-IT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8600"/>
            <a:ext cx="4469118" cy="6324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397638"/>
            <a:ext cx="37338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  <a:buBlip>
                <a:blip r:embed="rId3"/>
              </a:buBlip>
            </a:pPr>
            <a:r>
              <a:rPr lang="it-IT" b="1" dirty="0" smtClean="0"/>
              <a:t>La cascata secondaria di particelle produce luce </a:t>
            </a:r>
            <a:r>
              <a:rPr lang="it-IT" b="1" dirty="0" err="1" smtClean="0"/>
              <a:t>Cerenkov</a:t>
            </a:r>
            <a:r>
              <a:rPr lang="it-IT" b="1" dirty="0" smtClean="0"/>
              <a:t>, e mantiene l’informazione sulla direzione ed energia del fotone originale.</a:t>
            </a:r>
          </a:p>
          <a:p>
            <a:pPr algn="just">
              <a:buSzPct val="100000"/>
              <a:buBlip>
                <a:blip r:embed="rId3"/>
              </a:buBlip>
            </a:pPr>
            <a:endParaRPr lang="it-IT" b="1" dirty="0" smtClean="0"/>
          </a:p>
          <a:p>
            <a:pPr algn="just">
              <a:buSzPct val="100000"/>
              <a:buBlip>
                <a:blip r:embed="rId3"/>
              </a:buBlip>
            </a:pPr>
            <a:r>
              <a:rPr lang="it-IT" b="1" dirty="0" smtClean="0"/>
              <a:t>I telescopi a Terra, costruiti con grandi specchi formati da molti piccoli specchi, raccolgono la luce e ricostruiscono le immagini.</a:t>
            </a:r>
            <a:endParaRPr lang="it-IT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3378200"/>
            <a:ext cx="3276600" cy="317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5900" y="1066800"/>
            <a:ext cx="3636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 smtClean="0"/>
              <a:t>I telescopi MAGIC, </a:t>
            </a:r>
            <a:r>
              <a:rPr lang="it-IT" b="1" dirty="0" smtClean="0"/>
              <a:t>alle Canarie. </a:t>
            </a:r>
            <a:endParaRPr lang="it-IT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3774232"/>
            <a:ext cx="3898900" cy="29440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8024" y="5229200"/>
            <a:ext cx="3503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 smtClean="0"/>
              <a:t>I telescopi HESS, in </a:t>
            </a:r>
            <a:r>
              <a:rPr lang="it-IT" b="1" dirty="0" smtClean="0"/>
              <a:t>Namibia</a:t>
            </a:r>
            <a:endParaRPr lang="it-IT" b="1" dirty="0" smtClean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002" y="188640"/>
            <a:ext cx="5158782" cy="34563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76672"/>
            <a:ext cx="8820472" cy="588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46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Altre “luci” per gli </a:t>
            </a:r>
            <a:r>
              <a:rPr lang="it-IT" sz="2800" b="1" dirty="0" err="1" smtClean="0"/>
              <a:t>astronomi…</a:t>
            </a:r>
            <a:endParaRPr lang="it-IT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600200"/>
            <a:ext cx="8001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  <a:buBlip>
                <a:blip r:embed="rId2"/>
              </a:buBlip>
            </a:pPr>
            <a:r>
              <a:rPr lang="it-IT" sz="2400" b="1" dirty="0" smtClean="0"/>
              <a:t>Oggi parleremo di tre nuove finestre osservative, che negli ultimi anni hanno raggiunto, o stanno per raggiungere, la piena maturità.</a:t>
            </a:r>
          </a:p>
          <a:p>
            <a:pPr algn="just">
              <a:buSzPct val="100000"/>
              <a:buBlip>
                <a:blip r:embed="rId2"/>
              </a:buBlip>
            </a:pPr>
            <a:endParaRPr lang="it-IT" sz="2400" b="1" dirty="0" smtClean="0"/>
          </a:p>
          <a:p>
            <a:pPr lvl="1" algn="just">
              <a:buSzPct val="100000"/>
              <a:buBlip>
                <a:blip r:embed="rId2"/>
              </a:buBlip>
            </a:pPr>
            <a:r>
              <a:rPr lang="it-IT" sz="2400" b="1" dirty="0" smtClean="0"/>
              <a:t>I telescopi a neutrini</a:t>
            </a:r>
          </a:p>
          <a:p>
            <a:pPr lvl="1" algn="just">
              <a:buSzPct val="100000"/>
              <a:buBlip>
                <a:blip r:embed="rId2"/>
              </a:buBlip>
            </a:pPr>
            <a:r>
              <a:rPr lang="it-IT" sz="2400" b="1" dirty="0" smtClean="0"/>
              <a:t>I telescopi a luce </a:t>
            </a:r>
            <a:r>
              <a:rPr lang="it-IT" sz="2400" b="1" dirty="0" err="1" smtClean="0"/>
              <a:t>Cerenkov</a:t>
            </a:r>
            <a:endParaRPr lang="it-IT" sz="2400" b="1" dirty="0" smtClean="0"/>
          </a:p>
          <a:p>
            <a:pPr lvl="1" algn="just">
              <a:buSzPct val="100000"/>
              <a:buBlip>
                <a:blip r:embed="rId2"/>
              </a:buBlip>
            </a:pPr>
            <a:r>
              <a:rPr lang="it-IT" sz="2400" b="1" dirty="0" smtClean="0"/>
              <a:t>I telescopi a onde gravitazionali</a:t>
            </a:r>
            <a:endParaRPr lang="it-IT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667000"/>
            <a:ext cx="7807685" cy="396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30480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Ed ecco alcuni esempi di immagini </a:t>
            </a:r>
            <a:r>
              <a:rPr lang="it-IT" sz="2400" b="1" dirty="0" err="1" smtClean="0"/>
              <a:t>Cerenkov</a:t>
            </a:r>
            <a:r>
              <a:rPr lang="it-IT" sz="2400" b="1" dirty="0"/>
              <a:t>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6800" y="1771710"/>
            <a:ext cx="335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/>
              <a:t>Resti di supernove</a:t>
            </a:r>
            <a:endParaRPr lang="it-IT" sz="2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833982"/>
            <a:ext cx="3124200" cy="1833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05000"/>
            <a:ext cx="4648200" cy="4724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04800"/>
            <a:ext cx="411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Emissioni dal centro della nostra galassia!</a:t>
            </a:r>
            <a:endParaRPr lang="it-IT" sz="2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787" y="1981200"/>
            <a:ext cx="3710813" cy="4648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228600"/>
            <a:ext cx="1600200" cy="1555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8610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  <a:buBlip>
                <a:blip r:embed="rId2"/>
              </a:buBlip>
            </a:pPr>
            <a:r>
              <a:rPr lang="it-IT" sz="2000" b="1" dirty="0" smtClean="0"/>
              <a:t>Una parte, molto importante, dello strumento MAGIC è stata progettata nell’area milanese. Si tratta degli specchi di nuova generazione che andranno a costituire la seconda unità telescopica.</a:t>
            </a:r>
          </a:p>
          <a:p>
            <a:pPr algn="just">
              <a:buSzPct val="100000"/>
            </a:pPr>
            <a:r>
              <a:rPr lang="it-IT" sz="2000" b="1" dirty="0" smtClean="0"/>
              <a:t> </a:t>
            </a:r>
          </a:p>
          <a:p>
            <a:pPr algn="just">
              <a:buSzPct val="100000"/>
              <a:buBlip>
                <a:blip r:embed="rId2"/>
              </a:buBlip>
            </a:pPr>
            <a:r>
              <a:rPr lang="it-IT" sz="2000" b="1" dirty="0" smtClean="0"/>
              <a:t>Senza contare, ovviamente, il coinvolgimento scientifico!</a:t>
            </a:r>
            <a:endParaRPr lang="it-IT" sz="2000" b="1" dirty="0"/>
          </a:p>
        </p:txBody>
      </p:sp>
      <p:pic>
        <p:nvPicPr>
          <p:cNvPr id="3" name="Picture 4" descr="INA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2006600"/>
            <a:ext cx="1981200" cy="1041400"/>
          </a:xfrm>
          <a:prstGeom prst="rect">
            <a:avLst/>
          </a:prstGeom>
          <a:noFill/>
        </p:spPr>
      </p:pic>
      <p:pic>
        <p:nvPicPr>
          <p:cNvPr id="4" name="Picture 5" descr="Oss_Brer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1984375"/>
            <a:ext cx="1828800" cy="1063625"/>
          </a:xfrm>
          <a:prstGeom prst="rect">
            <a:avLst/>
          </a:prstGeom>
          <a:noFill/>
        </p:spPr>
      </p:pic>
      <p:pic>
        <p:nvPicPr>
          <p:cNvPr id="5" name="Picture 6" descr="medialari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8800" y="1968500"/>
            <a:ext cx="1308100" cy="1079500"/>
          </a:xfrm>
          <a:prstGeom prst="rect">
            <a:avLst/>
          </a:prstGeom>
          <a:noFill/>
        </p:spPr>
      </p:pic>
      <p:pic>
        <p:nvPicPr>
          <p:cNvPr id="7" name="Picture 5" descr="mirror_man_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0200" y="3657600"/>
            <a:ext cx="2794000" cy="28194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0000" y="3429000"/>
            <a:ext cx="4876800" cy="325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gic.gif"/>
          <p:cNvPicPr>
            <a:picLocks noChangeAspect="1"/>
          </p:cNvPicPr>
          <p:nvPr/>
        </p:nvPicPr>
        <p:blipFill>
          <a:blip r:embed="rId4"/>
          <a:srcRect l="1260" t="4017" r="1260" b="2363"/>
          <a:stretch>
            <a:fillRect/>
          </a:stretch>
        </p:blipFill>
        <p:spPr>
          <a:xfrm>
            <a:off x="4702242" y="648707"/>
            <a:ext cx="4177689" cy="53503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080" y="3657600"/>
            <a:ext cx="4236720" cy="2824480"/>
          </a:xfrm>
          <a:prstGeom prst="rect">
            <a:avLst/>
          </a:prstGeom>
        </p:spPr>
      </p:pic>
      <p:pic>
        <p:nvPicPr>
          <p:cNvPr id="3" name="MagicMovingFast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5601" y="225610"/>
            <a:ext cx="406400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29" y="152400"/>
            <a:ext cx="4324491" cy="30412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3632200"/>
            <a:ext cx="4267200" cy="284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4100" y="212351"/>
            <a:ext cx="3975100" cy="2981325"/>
          </a:xfrm>
          <a:prstGeom prst="rect">
            <a:avLst/>
          </a:prstGeom>
        </p:spPr>
      </p:pic>
      <p:pic>
        <p:nvPicPr>
          <p:cNvPr id="5" name="Picture 25" descr="Nachtaufnahmen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3606800"/>
            <a:ext cx="4267200" cy="284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n-lt"/>
              </a:rPr>
              <a:t>Telescopi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Cherenkov </a:t>
            </a:r>
            <a:r>
              <a:rPr lang="en-US" dirty="0" err="1" smtClean="0">
                <a:solidFill>
                  <a:schemeClr val="tx1"/>
                </a:solidFill>
                <a:latin typeface="+mn-lt"/>
              </a:rPr>
              <a:t>nel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</a:rPr>
              <a:t>mondo</a:t>
            </a:r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36581" name="Picture 5" descr="earth-map-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9200"/>
            <a:ext cx="9144000" cy="4572000"/>
          </a:xfrm>
          <a:prstGeom prst="rect">
            <a:avLst/>
          </a:prstGeom>
          <a:noFill/>
        </p:spPr>
      </p:pic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228600" y="3962400"/>
            <a:ext cx="4800600" cy="2314575"/>
            <a:chOff x="144" y="2496"/>
            <a:chExt cx="3024" cy="1458"/>
          </a:xfrm>
        </p:grpSpPr>
        <p:sp>
          <p:nvSpPr>
            <p:cNvPr id="536583" name="Oval 7"/>
            <p:cNvSpPr>
              <a:spLocks noChangeArrowheads="1"/>
            </p:cNvSpPr>
            <p:nvPr/>
          </p:nvSpPr>
          <p:spPr bwMode="auto">
            <a:xfrm>
              <a:off x="3072" y="2496"/>
              <a:ext cx="96" cy="9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36588" name="Line 12"/>
            <p:cNvSpPr>
              <a:spLocks noChangeShapeType="1"/>
            </p:cNvSpPr>
            <p:nvPr/>
          </p:nvSpPr>
          <p:spPr bwMode="auto">
            <a:xfrm flipV="1">
              <a:off x="2448" y="2592"/>
              <a:ext cx="624" cy="672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pic>
          <p:nvPicPr>
            <p:cNvPr id="536586" name="Picture 10" descr="HESS-dark-full"/>
            <p:cNvPicPr>
              <a:picLocks noChangeAspect="1" noChangeArrowheads="1"/>
            </p:cNvPicPr>
            <p:nvPr/>
          </p:nvPicPr>
          <p:blipFill>
            <a:blip r:embed="rId4"/>
            <a:srcRect t="29527" b="29527"/>
            <a:stretch>
              <a:fillRect/>
            </a:stretch>
          </p:blipFill>
          <p:spPr bwMode="auto">
            <a:xfrm>
              <a:off x="144" y="3168"/>
              <a:ext cx="2880" cy="786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</p:pic>
        <p:sp>
          <p:nvSpPr>
            <p:cNvPr id="536589" name="Text Box 13"/>
            <p:cNvSpPr txBox="1">
              <a:spLocks noChangeArrowheads="1"/>
            </p:cNvSpPr>
            <p:nvPr/>
          </p:nvSpPr>
          <p:spPr bwMode="auto">
            <a:xfrm>
              <a:off x="1920" y="3158"/>
              <a:ext cx="634" cy="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0000"/>
                  </a:solidFill>
                </a:rPr>
                <a:t>H.E.S.S.</a:t>
              </a:r>
              <a:endParaRPr lang="en-US" dirty="0"/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5181600" y="4343400"/>
            <a:ext cx="3586163" cy="1935163"/>
            <a:chOff x="3264" y="2736"/>
            <a:chExt cx="2259" cy="1219"/>
          </a:xfrm>
        </p:grpSpPr>
        <p:sp>
          <p:nvSpPr>
            <p:cNvPr id="536584" name="Oval 8"/>
            <p:cNvSpPr>
              <a:spLocks noChangeArrowheads="1"/>
            </p:cNvSpPr>
            <p:nvPr/>
          </p:nvSpPr>
          <p:spPr bwMode="auto">
            <a:xfrm>
              <a:off x="5184" y="2736"/>
              <a:ext cx="96" cy="96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536591" name="Line 15"/>
            <p:cNvSpPr>
              <a:spLocks noChangeShapeType="1"/>
            </p:cNvSpPr>
            <p:nvPr/>
          </p:nvSpPr>
          <p:spPr bwMode="auto">
            <a:xfrm flipV="1">
              <a:off x="4848" y="2832"/>
              <a:ext cx="336" cy="432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pic>
          <p:nvPicPr>
            <p:cNvPr id="536590" name="Picture 14" descr="cangaroo"/>
            <p:cNvPicPr>
              <a:picLocks noChangeAspect="1" noChangeArrowheads="1"/>
            </p:cNvPicPr>
            <p:nvPr/>
          </p:nvPicPr>
          <p:blipFill>
            <a:blip r:embed="rId5"/>
            <a:srcRect t="21233" b="26541"/>
            <a:stretch>
              <a:fillRect/>
            </a:stretch>
          </p:blipFill>
          <p:spPr bwMode="auto">
            <a:xfrm>
              <a:off x="3264" y="3168"/>
              <a:ext cx="2256" cy="787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</p:pic>
        <p:sp>
          <p:nvSpPr>
            <p:cNvPr id="536592" name="Text Box 16"/>
            <p:cNvSpPr txBox="1">
              <a:spLocks noChangeArrowheads="1"/>
            </p:cNvSpPr>
            <p:nvPr/>
          </p:nvSpPr>
          <p:spPr bwMode="auto">
            <a:xfrm>
              <a:off x="4333" y="3168"/>
              <a:ext cx="1190" cy="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0000"/>
                  </a:solidFill>
                </a:rPr>
                <a:t>CANGAROO III</a:t>
              </a:r>
              <a:endParaRPr lang="en-US" dirty="0"/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4038600" y="1508125"/>
            <a:ext cx="4495800" cy="1616075"/>
            <a:chOff x="2544" y="950"/>
            <a:chExt cx="2832" cy="1018"/>
          </a:xfrm>
        </p:grpSpPr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544" y="950"/>
              <a:ext cx="2832" cy="1018"/>
              <a:chOff x="2544" y="950"/>
              <a:chExt cx="2832" cy="1018"/>
            </a:xfrm>
          </p:grpSpPr>
          <p:sp>
            <p:nvSpPr>
              <p:cNvPr id="536582" name="Oval 6"/>
              <p:cNvSpPr>
                <a:spLocks noChangeArrowheads="1"/>
              </p:cNvSpPr>
              <p:nvPr/>
            </p:nvSpPr>
            <p:spPr bwMode="auto">
              <a:xfrm>
                <a:off x="2544" y="1680"/>
                <a:ext cx="96" cy="9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it-IT"/>
              </a:p>
            </p:txBody>
          </p:sp>
          <p:sp>
            <p:nvSpPr>
              <p:cNvPr id="536594" name="Line 18"/>
              <p:cNvSpPr>
                <a:spLocks noChangeShapeType="1"/>
              </p:cNvSpPr>
              <p:nvPr/>
            </p:nvSpPr>
            <p:spPr bwMode="auto">
              <a:xfrm flipH="1">
                <a:off x="2640" y="1440"/>
                <a:ext cx="720" cy="24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it-IT"/>
              </a:p>
            </p:txBody>
          </p:sp>
          <p:pic>
            <p:nvPicPr>
              <p:cNvPr id="536593" name="Picture 17" descr="IMG_7070"/>
              <p:cNvPicPr>
                <a:picLocks noChangeAspect="1" noChangeArrowheads="1"/>
              </p:cNvPicPr>
              <p:nvPr/>
            </p:nvPicPr>
            <p:blipFill>
              <a:blip r:embed="rId6"/>
              <a:srcRect t="11073" b="16609"/>
              <a:stretch>
                <a:fillRect/>
              </a:stretch>
            </p:blipFill>
            <p:spPr bwMode="auto">
              <a:xfrm>
                <a:off x="3264" y="950"/>
                <a:ext cx="2112" cy="1018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</p:pic>
        </p:grpSp>
        <p:sp>
          <p:nvSpPr>
            <p:cNvPr id="536595" name="Text Box 19"/>
            <p:cNvSpPr txBox="1">
              <a:spLocks noChangeArrowheads="1"/>
            </p:cNvSpPr>
            <p:nvPr/>
          </p:nvSpPr>
          <p:spPr bwMode="auto">
            <a:xfrm>
              <a:off x="3264" y="950"/>
              <a:ext cx="627" cy="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0000"/>
                  </a:solidFill>
                </a:rPr>
                <a:t>MAGIC</a:t>
              </a:r>
              <a:endParaRPr lang="en-US" dirty="0"/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100013" y="914400"/>
            <a:ext cx="4395787" cy="1905000"/>
            <a:chOff x="63" y="576"/>
            <a:chExt cx="2769" cy="1200"/>
          </a:xfrm>
        </p:grpSpPr>
        <p:grpSp>
          <p:nvGrpSpPr>
            <p:cNvPr id="7" name="Group 23"/>
            <p:cNvGrpSpPr>
              <a:grpSpLocks/>
            </p:cNvGrpSpPr>
            <p:nvPr/>
          </p:nvGrpSpPr>
          <p:grpSpPr bwMode="auto">
            <a:xfrm>
              <a:off x="63" y="576"/>
              <a:ext cx="2769" cy="1200"/>
              <a:chOff x="63" y="576"/>
              <a:chExt cx="2769" cy="1200"/>
            </a:xfrm>
          </p:grpSpPr>
          <p:sp>
            <p:nvSpPr>
              <p:cNvPr id="536585" name="Oval 9"/>
              <p:cNvSpPr>
                <a:spLocks noChangeArrowheads="1"/>
              </p:cNvSpPr>
              <p:nvPr/>
            </p:nvSpPr>
            <p:spPr bwMode="auto">
              <a:xfrm>
                <a:off x="1104" y="1680"/>
                <a:ext cx="96" cy="96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it-IT"/>
              </a:p>
            </p:txBody>
          </p:sp>
          <p:sp>
            <p:nvSpPr>
              <p:cNvPr id="536597" name="Line 21"/>
              <p:cNvSpPr>
                <a:spLocks noChangeShapeType="1"/>
              </p:cNvSpPr>
              <p:nvPr/>
            </p:nvSpPr>
            <p:spPr bwMode="auto">
              <a:xfrm>
                <a:off x="1104" y="1392"/>
                <a:ext cx="48" cy="288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it-IT"/>
              </a:p>
            </p:txBody>
          </p:sp>
          <p:pic>
            <p:nvPicPr>
              <p:cNvPr id="536596" name="Picture 20" descr="4_tel_veritas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3" y="576"/>
                <a:ext cx="2769" cy="914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</p:pic>
        </p:grpSp>
        <p:sp>
          <p:nvSpPr>
            <p:cNvPr id="536598" name="Text Box 22"/>
            <p:cNvSpPr txBox="1">
              <a:spLocks noChangeArrowheads="1"/>
            </p:cNvSpPr>
            <p:nvPr/>
          </p:nvSpPr>
          <p:spPr bwMode="auto">
            <a:xfrm>
              <a:off x="1536" y="576"/>
              <a:ext cx="748" cy="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0000"/>
                  </a:solidFill>
                </a:rPr>
                <a:t>VERITAS</a:t>
              </a:r>
              <a:endParaRPr 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88" name="Picture 64" descr="SkyMap"/>
          <p:cNvPicPr>
            <a:picLocks noChangeAspect="1" noChangeArrowheads="1"/>
          </p:cNvPicPr>
          <p:nvPr/>
        </p:nvPicPr>
        <p:blipFill>
          <a:blip r:embed="rId3"/>
          <a:srcRect l="342" t="456" r="342" b="456"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</p:spPr>
      </p:pic>
      <p:sp>
        <p:nvSpPr>
          <p:cNvPr id="410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60655" y="76200"/>
            <a:ext cx="8630945" cy="5334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+mn-lt"/>
              </a:rPr>
              <a:t>Astrofisica</a:t>
            </a:r>
            <a:r>
              <a:rPr lang="en-U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rgbClr val="FFFFFF"/>
                </a:solidFill>
                <a:latin typeface="+mn-lt"/>
              </a:rPr>
              <a:t>delle</a:t>
            </a:r>
            <a:r>
              <a:rPr lang="en-U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rgbClr val="FFFFFF"/>
                </a:solidFill>
                <a:latin typeface="+mn-lt"/>
              </a:rPr>
              <a:t>altissime</a:t>
            </a:r>
            <a:r>
              <a:rPr lang="en-US" dirty="0" smtClean="0">
                <a:solidFill>
                  <a:srgbClr val="FFFFFF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rgbClr val="FFFFFF"/>
                </a:solidFill>
                <a:latin typeface="+mn-lt"/>
              </a:rPr>
              <a:t>energie</a:t>
            </a: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grpSp>
        <p:nvGrpSpPr>
          <p:cNvPr id="2" name="Group 71"/>
          <p:cNvGrpSpPr>
            <a:grpSpLocks/>
          </p:cNvGrpSpPr>
          <p:nvPr/>
        </p:nvGrpSpPr>
        <p:grpSpPr bwMode="auto">
          <a:xfrm>
            <a:off x="7086600" y="1295400"/>
            <a:ext cx="1905000" cy="3082925"/>
            <a:chOff x="4464" y="816"/>
            <a:chExt cx="1200" cy="1942"/>
          </a:xfrm>
        </p:grpSpPr>
        <p:grpSp>
          <p:nvGrpSpPr>
            <p:cNvPr id="3" name="Group 68"/>
            <p:cNvGrpSpPr>
              <a:grpSpLocks/>
            </p:cNvGrpSpPr>
            <p:nvPr/>
          </p:nvGrpSpPr>
          <p:grpSpPr bwMode="auto">
            <a:xfrm>
              <a:off x="4712" y="1806"/>
              <a:ext cx="952" cy="952"/>
              <a:chOff x="4741" y="1853"/>
              <a:chExt cx="927" cy="743"/>
            </a:xfrm>
          </p:grpSpPr>
          <p:pic>
            <p:nvPicPr>
              <p:cNvPr id="410632" name="Picture 8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741" y="1853"/>
                <a:ext cx="927" cy="743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sp>
            <p:nvSpPr>
              <p:cNvPr id="410637" name="Text Box 13"/>
              <p:cNvSpPr txBox="1">
                <a:spLocks noChangeArrowheads="1"/>
              </p:cNvSpPr>
              <p:nvPr/>
            </p:nvSpPr>
            <p:spPr bwMode="auto">
              <a:xfrm>
                <a:off x="4980" y="2052"/>
                <a:ext cx="474" cy="1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 b="1">
                    <a:solidFill>
                      <a:srgbClr val="000000"/>
                    </a:solidFill>
                  </a:rPr>
                  <a:t>GRBs</a:t>
                </a:r>
                <a:endParaRPr lang="es-ES">
                  <a:solidFill>
                    <a:srgbClr val="FF8000"/>
                  </a:solidFill>
                </a:endParaRPr>
              </a:p>
            </p:txBody>
          </p:sp>
        </p:grpSp>
        <p:grpSp>
          <p:nvGrpSpPr>
            <p:cNvPr id="4" name="Group 49"/>
            <p:cNvGrpSpPr>
              <a:grpSpLocks/>
            </p:cNvGrpSpPr>
            <p:nvPr/>
          </p:nvGrpSpPr>
          <p:grpSpPr bwMode="auto">
            <a:xfrm>
              <a:off x="4464" y="816"/>
              <a:ext cx="949" cy="952"/>
              <a:chOff x="4416" y="672"/>
              <a:chExt cx="935" cy="911"/>
            </a:xfrm>
          </p:grpSpPr>
          <p:pic>
            <p:nvPicPr>
              <p:cNvPr id="410643" name="Picture 19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416" y="672"/>
                <a:ext cx="912" cy="91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410665" name="Text Box 41"/>
              <p:cNvSpPr txBox="1">
                <a:spLocks noChangeArrowheads="1"/>
              </p:cNvSpPr>
              <p:nvPr/>
            </p:nvSpPr>
            <p:spPr bwMode="auto">
              <a:xfrm>
                <a:off x="4913" y="1345"/>
                <a:ext cx="438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 b="1"/>
                  <a:t>AGN</a:t>
                </a:r>
                <a:endParaRPr lang="es-ES"/>
              </a:p>
            </p:txBody>
          </p:sp>
        </p:grpSp>
      </p:grpSp>
      <p:grpSp>
        <p:nvGrpSpPr>
          <p:cNvPr id="5" name="Group 75"/>
          <p:cNvGrpSpPr>
            <a:grpSpLocks/>
          </p:cNvGrpSpPr>
          <p:nvPr/>
        </p:nvGrpSpPr>
        <p:grpSpPr bwMode="auto">
          <a:xfrm>
            <a:off x="1219200" y="4495800"/>
            <a:ext cx="7315200" cy="1711325"/>
            <a:chOff x="768" y="2832"/>
            <a:chExt cx="4608" cy="1078"/>
          </a:xfrm>
        </p:grpSpPr>
        <p:grpSp>
          <p:nvGrpSpPr>
            <p:cNvPr id="6" name="Group 72"/>
            <p:cNvGrpSpPr>
              <a:grpSpLocks/>
            </p:cNvGrpSpPr>
            <p:nvPr/>
          </p:nvGrpSpPr>
          <p:grpSpPr bwMode="auto">
            <a:xfrm>
              <a:off x="4460" y="2832"/>
              <a:ext cx="916" cy="952"/>
              <a:chOff x="4514" y="2832"/>
              <a:chExt cx="916" cy="952"/>
            </a:xfrm>
          </p:grpSpPr>
          <p:pic>
            <p:nvPicPr>
              <p:cNvPr id="410656" name="Picture 32" descr="susy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514" y="2832"/>
                <a:ext cx="910" cy="9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410631" name="Text Box 7"/>
              <p:cNvSpPr txBox="1">
                <a:spLocks noChangeArrowheads="1"/>
              </p:cNvSpPr>
              <p:nvPr/>
            </p:nvSpPr>
            <p:spPr bwMode="auto">
              <a:xfrm>
                <a:off x="4518" y="3177"/>
                <a:ext cx="912" cy="3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eaLnBrk="1" hangingPunct="1">
                  <a:lnSpc>
                    <a:spcPct val="6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 b="1">
                    <a:solidFill>
                      <a:srgbClr val="FF8000"/>
                    </a:solidFill>
                  </a:rPr>
                  <a:t>cold dark matter</a:t>
                </a:r>
                <a:endParaRPr lang="es-ES" b="1">
                  <a:solidFill>
                    <a:srgbClr val="FF8000"/>
                  </a:solidFill>
                </a:endParaRPr>
              </a:p>
            </p:txBody>
          </p:sp>
        </p:grpSp>
        <p:grpSp>
          <p:nvGrpSpPr>
            <p:cNvPr id="7" name="Group 47"/>
            <p:cNvGrpSpPr>
              <a:grpSpLocks/>
            </p:cNvGrpSpPr>
            <p:nvPr/>
          </p:nvGrpSpPr>
          <p:grpSpPr bwMode="auto">
            <a:xfrm>
              <a:off x="3120" y="2936"/>
              <a:ext cx="1156" cy="952"/>
              <a:chOff x="2736" y="3312"/>
              <a:chExt cx="1248" cy="805"/>
            </a:xfrm>
          </p:grpSpPr>
          <p:pic>
            <p:nvPicPr>
              <p:cNvPr id="410645" name="Picture 21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784" y="3336"/>
                <a:ext cx="1152" cy="781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</p:pic>
          <p:sp>
            <p:nvSpPr>
              <p:cNvPr id="410638" name="Text Box 14"/>
              <p:cNvSpPr txBox="1">
                <a:spLocks noChangeArrowheads="1"/>
              </p:cNvSpPr>
              <p:nvPr/>
            </p:nvSpPr>
            <p:spPr bwMode="auto">
              <a:xfrm>
                <a:off x="2736" y="3312"/>
                <a:ext cx="1248" cy="2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eaLnBrk="1" hangingPunct="1">
                  <a:lnSpc>
                    <a:spcPct val="85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 sz="1800" b="1">
                    <a:solidFill>
                      <a:srgbClr val="000000"/>
                    </a:solidFill>
                  </a:rPr>
                  <a:t>quantum gravity effects</a:t>
                </a:r>
                <a:endParaRPr lang="es-ES" sz="18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Group 74"/>
            <p:cNvGrpSpPr>
              <a:grpSpLocks/>
            </p:cNvGrpSpPr>
            <p:nvPr/>
          </p:nvGrpSpPr>
          <p:grpSpPr bwMode="auto">
            <a:xfrm>
              <a:off x="768" y="2850"/>
              <a:ext cx="1008" cy="942"/>
              <a:chOff x="528" y="2880"/>
              <a:chExt cx="1008" cy="942"/>
            </a:xfrm>
          </p:grpSpPr>
          <p:pic>
            <p:nvPicPr>
              <p:cNvPr id="410660" name="Picture 36" descr="cosmicrays"/>
              <p:cNvPicPr>
                <a:picLocks noChangeAspect="1" noChangeArrowheads="1"/>
              </p:cNvPicPr>
              <p:nvPr/>
            </p:nvPicPr>
            <p:blipFill>
              <a:blip r:embed="rId8"/>
              <a:srcRect b="8318"/>
              <a:stretch>
                <a:fillRect/>
              </a:stretch>
            </p:blipFill>
            <p:spPr bwMode="auto">
              <a:xfrm>
                <a:off x="576" y="2880"/>
                <a:ext cx="912" cy="942"/>
              </a:xfrm>
              <a:prstGeom prst="rect">
                <a:avLst/>
              </a:prstGeom>
              <a:noFill/>
              <a:ln w="12700">
                <a:solidFill>
                  <a:srgbClr val="FFFF99"/>
                </a:solidFill>
                <a:miter lim="800000"/>
                <a:headEnd/>
                <a:tailEnd/>
              </a:ln>
            </p:spPr>
          </p:pic>
          <p:sp>
            <p:nvSpPr>
              <p:cNvPr id="410644" name="Text Box 20"/>
              <p:cNvSpPr txBox="1">
                <a:spLocks noChangeArrowheads="1"/>
              </p:cNvSpPr>
              <p:nvPr/>
            </p:nvSpPr>
            <p:spPr bwMode="auto">
              <a:xfrm>
                <a:off x="528" y="2898"/>
                <a:ext cx="1008" cy="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eaLnBrk="1" hangingPunct="1">
                  <a:lnSpc>
                    <a:spcPct val="8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 b="1"/>
                  <a:t>origin of cosmic rays</a:t>
                </a:r>
                <a:endParaRPr lang="en-US" b="1"/>
              </a:p>
            </p:txBody>
          </p:sp>
        </p:grpSp>
        <p:grpSp>
          <p:nvGrpSpPr>
            <p:cNvPr id="9" name="Group 73"/>
            <p:cNvGrpSpPr>
              <a:grpSpLocks/>
            </p:cNvGrpSpPr>
            <p:nvPr/>
          </p:nvGrpSpPr>
          <p:grpSpPr bwMode="auto">
            <a:xfrm>
              <a:off x="1776" y="2964"/>
              <a:ext cx="1200" cy="946"/>
              <a:chOff x="1566" y="2964"/>
              <a:chExt cx="1200" cy="946"/>
            </a:xfrm>
          </p:grpSpPr>
          <p:pic>
            <p:nvPicPr>
              <p:cNvPr id="410641" name="Picture 17" descr="ghorizon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680" y="2976"/>
                <a:ext cx="952" cy="934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sp>
            <p:nvSpPr>
              <p:cNvPr id="410668" name="Rectangle 44"/>
              <p:cNvSpPr>
                <a:spLocks noChangeArrowheads="1"/>
              </p:cNvSpPr>
              <p:nvPr/>
            </p:nvSpPr>
            <p:spPr bwMode="auto">
              <a:xfrm>
                <a:off x="1704" y="2982"/>
                <a:ext cx="912" cy="311"/>
              </a:xfrm>
              <a:prstGeom prst="rect">
                <a:avLst/>
              </a:prstGeom>
              <a:solidFill>
                <a:schemeClr val="tx1"/>
              </a:solidFill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it-IT"/>
              </a:p>
            </p:txBody>
          </p:sp>
          <p:sp>
            <p:nvSpPr>
              <p:cNvPr id="410667" name="Text Box 43"/>
              <p:cNvSpPr txBox="1">
                <a:spLocks noChangeArrowheads="1"/>
              </p:cNvSpPr>
              <p:nvPr/>
            </p:nvSpPr>
            <p:spPr bwMode="auto">
              <a:xfrm>
                <a:off x="1566" y="2964"/>
                <a:ext cx="1200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 sz="19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cosmological</a:t>
                </a:r>
                <a:endParaRPr kumimoji="1"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  <a:p>
                <a:pPr eaLnBrk="1" hangingPunct="1">
                  <a:lnSpc>
                    <a:spcPct val="4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-ray horizon</a:t>
                </a:r>
                <a:endParaRPr lang="es-ES">
                  <a:solidFill>
                    <a:srgbClr val="FF8000"/>
                  </a:solidFill>
                </a:endParaRPr>
              </a:p>
            </p:txBody>
          </p:sp>
        </p:grpSp>
      </p:grpSp>
      <p:grpSp>
        <p:nvGrpSpPr>
          <p:cNvPr id="10" name="Group 70"/>
          <p:cNvGrpSpPr>
            <a:grpSpLocks/>
          </p:cNvGrpSpPr>
          <p:nvPr/>
        </p:nvGrpSpPr>
        <p:grpSpPr bwMode="auto">
          <a:xfrm>
            <a:off x="127000" y="685800"/>
            <a:ext cx="6870700" cy="3668713"/>
            <a:chOff x="80" y="432"/>
            <a:chExt cx="4328" cy="2311"/>
          </a:xfrm>
        </p:grpSpPr>
        <p:grpSp>
          <p:nvGrpSpPr>
            <p:cNvPr id="11" name="Group 55"/>
            <p:cNvGrpSpPr>
              <a:grpSpLocks/>
            </p:cNvGrpSpPr>
            <p:nvPr/>
          </p:nvGrpSpPr>
          <p:grpSpPr bwMode="auto">
            <a:xfrm>
              <a:off x="2448" y="432"/>
              <a:ext cx="952" cy="952"/>
              <a:chOff x="2208" y="432"/>
              <a:chExt cx="912" cy="912"/>
            </a:xfrm>
          </p:grpSpPr>
          <p:pic>
            <p:nvPicPr>
              <p:cNvPr id="410635" name="Picture 11" descr="crab_chandra">
                <a:hlinkClick r:id="rId10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2208" y="432"/>
                <a:ext cx="912" cy="91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410636" name="Text Box 12"/>
              <p:cNvSpPr txBox="1">
                <a:spLocks noChangeArrowheads="1"/>
              </p:cNvSpPr>
              <p:nvPr/>
            </p:nvSpPr>
            <p:spPr bwMode="auto">
              <a:xfrm>
                <a:off x="2413" y="1105"/>
                <a:ext cx="485" cy="2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/>
                  <a:t>pulsar</a:t>
                </a:r>
                <a:endParaRPr lang="es-ES"/>
              </a:p>
            </p:txBody>
          </p:sp>
        </p:grpSp>
        <p:grpSp>
          <p:nvGrpSpPr>
            <p:cNvPr id="12" name="Group 54"/>
            <p:cNvGrpSpPr>
              <a:grpSpLocks/>
            </p:cNvGrpSpPr>
            <p:nvPr/>
          </p:nvGrpSpPr>
          <p:grpSpPr bwMode="auto">
            <a:xfrm>
              <a:off x="1440" y="480"/>
              <a:ext cx="952" cy="941"/>
              <a:chOff x="1296" y="451"/>
              <a:chExt cx="891" cy="941"/>
            </a:xfrm>
          </p:grpSpPr>
          <p:pic>
            <p:nvPicPr>
              <p:cNvPr id="410646" name="Picture 2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296" y="470"/>
                <a:ext cx="891" cy="922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</p:pic>
          <p:sp>
            <p:nvSpPr>
              <p:cNvPr id="410661" name="Text Box 37"/>
              <p:cNvSpPr txBox="1">
                <a:spLocks noChangeArrowheads="1"/>
              </p:cNvSpPr>
              <p:nvPr/>
            </p:nvSpPr>
            <p:spPr bwMode="auto">
              <a:xfrm>
                <a:off x="1434" y="451"/>
                <a:ext cx="66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 b="1">
                    <a:effectLst>
                      <a:outerShdw blurRad="38100" dist="38100" dir="2700000" algn="tl">
                        <a:srgbClr val="000066"/>
                      </a:outerShdw>
                    </a:effectLst>
                  </a:rPr>
                  <a:t>-quasar</a:t>
                </a:r>
                <a:endParaRPr lang="es-ES"/>
              </a:p>
            </p:txBody>
          </p:sp>
        </p:grpSp>
        <p:grpSp>
          <p:nvGrpSpPr>
            <p:cNvPr id="13" name="Group 66"/>
            <p:cNvGrpSpPr>
              <a:grpSpLocks/>
            </p:cNvGrpSpPr>
            <p:nvPr/>
          </p:nvGrpSpPr>
          <p:grpSpPr bwMode="auto">
            <a:xfrm>
              <a:off x="80" y="1800"/>
              <a:ext cx="952" cy="943"/>
              <a:chOff x="48" y="1632"/>
              <a:chExt cx="912" cy="916"/>
            </a:xfrm>
          </p:grpSpPr>
          <p:pic>
            <p:nvPicPr>
              <p:cNvPr id="410633" name="Picture 9" descr="CXO_CasA">
                <a:hlinkClick r:id="rId13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48" y="1632"/>
                <a:ext cx="912" cy="912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410663" name="Text Box 39"/>
              <p:cNvSpPr txBox="1">
                <a:spLocks noChangeArrowheads="1"/>
              </p:cNvSpPr>
              <p:nvPr/>
            </p:nvSpPr>
            <p:spPr bwMode="auto">
              <a:xfrm>
                <a:off x="189" y="2250"/>
                <a:ext cx="655" cy="2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1" hangingPunct="1">
                  <a:lnSpc>
                    <a:spcPct val="6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/>
                  <a:t>shelltype</a:t>
                </a:r>
              </a:p>
              <a:p>
                <a:pPr eaLnBrk="1" hangingPunct="1">
                  <a:lnSpc>
                    <a:spcPct val="5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/>
                  <a:t>SNR</a:t>
                </a:r>
                <a:endParaRPr lang="es-ES"/>
              </a:p>
            </p:txBody>
          </p:sp>
        </p:grpSp>
        <p:grpSp>
          <p:nvGrpSpPr>
            <p:cNvPr id="14" name="Group 56"/>
            <p:cNvGrpSpPr>
              <a:grpSpLocks/>
            </p:cNvGrpSpPr>
            <p:nvPr/>
          </p:nvGrpSpPr>
          <p:grpSpPr bwMode="auto">
            <a:xfrm>
              <a:off x="3456" y="480"/>
              <a:ext cx="952" cy="952"/>
              <a:chOff x="3168" y="480"/>
              <a:chExt cx="854" cy="912"/>
            </a:xfrm>
          </p:grpSpPr>
          <p:pic>
            <p:nvPicPr>
              <p:cNvPr id="410640" name="Picture 16" descr="GC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168" y="480"/>
                <a:ext cx="854" cy="91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</p:pic>
          <p:sp>
            <p:nvSpPr>
              <p:cNvPr id="410664" name="Text Box 40"/>
              <p:cNvSpPr txBox="1">
                <a:spLocks noChangeArrowheads="1"/>
              </p:cNvSpPr>
              <p:nvPr/>
            </p:nvSpPr>
            <p:spPr bwMode="auto">
              <a:xfrm>
                <a:off x="3323" y="1028"/>
                <a:ext cx="535" cy="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/>
                  <a:t>galactic</a:t>
                </a:r>
              </a:p>
              <a:p>
                <a:pPr eaLnBrk="1" hangingPunct="1">
                  <a:lnSpc>
                    <a:spcPct val="4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/>
                  <a:t>center</a:t>
                </a:r>
                <a:endParaRPr lang="es-ES"/>
              </a:p>
            </p:txBody>
          </p:sp>
        </p:grpSp>
        <p:grpSp>
          <p:nvGrpSpPr>
            <p:cNvPr id="15" name="Group 65"/>
            <p:cNvGrpSpPr>
              <a:grpSpLocks/>
            </p:cNvGrpSpPr>
            <p:nvPr/>
          </p:nvGrpSpPr>
          <p:grpSpPr bwMode="auto">
            <a:xfrm>
              <a:off x="442" y="841"/>
              <a:ext cx="952" cy="935"/>
              <a:chOff x="442" y="841"/>
              <a:chExt cx="912" cy="935"/>
            </a:xfrm>
          </p:grpSpPr>
          <p:pic>
            <p:nvPicPr>
              <p:cNvPr id="410657" name="Picture 33" descr="crab_infrared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442" y="841"/>
                <a:ext cx="912" cy="91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410662" name="Text Box 38"/>
              <p:cNvSpPr txBox="1">
                <a:spLocks noChangeArrowheads="1"/>
              </p:cNvSpPr>
              <p:nvPr/>
            </p:nvSpPr>
            <p:spPr bwMode="auto">
              <a:xfrm>
                <a:off x="522" y="1488"/>
                <a:ext cx="81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1" hangingPunct="1">
                  <a:lnSpc>
                    <a:spcPct val="60000"/>
                  </a:lnSpc>
                  <a:spcBef>
                    <a:spcPct val="20000"/>
                  </a:spcBef>
                  <a:buClr>
                    <a:schemeClr val="folHlink"/>
                  </a:buClr>
                  <a:buSzPct val="75000"/>
                  <a:buFont typeface="Monotype Sorts" pitchFamily="36" charset="2"/>
                  <a:buNone/>
                </a:pPr>
                <a:r>
                  <a:rPr kumimoji="1" lang="en-US"/>
                  <a:t>pulsar wind</a:t>
                </a:r>
                <a:br>
                  <a:rPr kumimoji="1" lang="en-US"/>
                </a:br>
                <a:r>
                  <a:rPr kumimoji="1" lang="en-US"/>
                  <a:t>nebula</a:t>
                </a:r>
                <a:endParaRPr lang="es-E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smtClean="0"/>
              <a:t>Passiamo ora alla discussione dell’ultima nuova finestra osservativa che trattiamo oggi: le </a:t>
            </a:r>
            <a:r>
              <a:rPr lang="it-IT" sz="2400" b="1" i="1" dirty="0" smtClean="0"/>
              <a:t>onde gravitazionali</a:t>
            </a:r>
            <a:endParaRPr lang="it-IT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676400"/>
            <a:ext cx="7772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  <a:buBlip>
                <a:blip r:embed="rId4"/>
              </a:buBlip>
            </a:pPr>
            <a:r>
              <a:rPr lang="it-IT" sz="2000" b="1" dirty="0" smtClean="0"/>
              <a:t>Le onde gravitazionali sono una previsione “naturale” della teoria della relatività generale di Einstein, applicata al nostro universo negli studi cosmologici</a:t>
            </a:r>
          </a:p>
          <a:p>
            <a:pPr algn="just">
              <a:buSzPct val="100000"/>
              <a:buBlip>
                <a:blip r:embed="rId4"/>
              </a:buBlip>
            </a:pPr>
            <a:endParaRPr lang="it-IT" sz="2000" b="1" dirty="0" smtClean="0"/>
          </a:p>
          <a:p>
            <a:pPr algn="just">
              <a:buSzPct val="100000"/>
              <a:buBlip>
                <a:blip r:embed="rId4"/>
              </a:buBlip>
            </a:pPr>
            <a:r>
              <a:rPr lang="it-IT" sz="2000" b="1" dirty="0" smtClean="0"/>
              <a:t>In </a:t>
            </a:r>
            <a:r>
              <a:rPr lang="it-IT" sz="2000" b="1" dirty="0" err="1" smtClean="0"/>
              <a:t>soldoni</a:t>
            </a:r>
            <a:r>
              <a:rPr lang="it-IT" sz="2000" b="1" dirty="0" smtClean="0"/>
              <a:t>, e senza pretesa di completezza, le onde gravitazionali sono l’analogo per la gravitazione delle onde elettromagnetiche per i campi elettromagnetici. </a:t>
            </a:r>
            <a:endParaRPr lang="it-IT" sz="2000" b="1" dirty="0"/>
          </a:p>
        </p:txBody>
      </p:sp>
      <p:pic>
        <p:nvPicPr>
          <p:cNvPr id="5" name="Wavy.gif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77759" y="4114800"/>
            <a:ext cx="4064000" cy="2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8229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  <a:buBlip>
                <a:blip r:embed="rId2"/>
              </a:buBlip>
            </a:pPr>
            <a:r>
              <a:rPr lang="it-IT" sz="2000" b="1" dirty="0" smtClean="0"/>
              <a:t>Le onde gravitazionali possono essere prodotte in una grande categoria di fenomeni astrofisici, essenzialmente ogni volta che abbiamo un fenomeno </a:t>
            </a:r>
            <a:r>
              <a:rPr lang="it-IT" sz="2000" b="1" dirty="0" err="1" smtClean="0"/>
              <a:t>gravitazionalmente</a:t>
            </a:r>
            <a:r>
              <a:rPr lang="it-IT" sz="2000" b="1" dirty="0" smtClean="0"/>
              <a:t> importante.</a:t>
            </a:r>
          </a:p>
          <a:p>
            <a:pPr algn="just">
              <a:buSzPct val="100000"/>
              <a:buBlip>
                <a:blip r:embed="rId2"/>
              </a:buBlip>
            </a:pPr>
            <a:endParaRPr lang="it-IT" sz="2000" b="1" dirty="0" smtClean="0"/>
          </a:p>
          <a:p>
            <a:pPr algn="just">
              <a:buSzPct val="100000"/>
              <a:buBlip>
                <a:blip r:embed="rId2"/>
              </a:buBlip>
            </a:pPr>
            <a:r>
              <a:rPr lang="it-IT" sz="2000" b="1" dirty="0" smtClean="0"/>
              <a:t>L’esplosione di una supernova, il collasso di oggetti compatti, ecc.</a:t>
            </a:r>
          </a:p>
          <a:p>
            <a:pPr algn="just">
              <a:buSzPct val="100000"/>
              <a:buBlip>
                <a:blip r:embed="rId2"/>
              </a:buBlip>
            </a:pPr>
            <a:endParaRPr lang="it-IT" sz="2000" b="1" dirty="0" smtClean="0"/>
          </a:p>
          <a:p>
            <a:pPr algn="just">
              <a:buSzPct val="100000"/>
              <a:buBlip>
                <a:blip r:embed="rId2"/>
              </a:buBlip>
            </a:pPr>
            <a:r>
              <a:rPr lang="it-IT" sz="2000" b="1" dirty="0" smtClean="0"/>
              <a:t>Come forse avete notato, si tratta spesso di fenomeni che sono importanti anche per le osservazioni con i neutrini e con i fotoni di altissima energia.</a:t>
            </a:r>
            <a:endParaRPr lang="it-IT" sz="2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82" y="3233964"/>
            <a:ext cx="5461000" cy="34716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3175000" cy="1206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16002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rotazione</a:t>
            </a:r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400300"/>
            <a:ext cx="3175000" cy="2057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48768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t</a:t>
            </a:r>
            <a:r>
              <a:rPr lang="it-IT" dirty="0" smtClean="0"/>
              <a:t>rasferimento di massa</a:t>
            </a:r>
            <a:endParaRPr lang="it-IT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152400"/>
            <a:ext cx="3175000" cy="1422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05400" y="179653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collasso</a:t>
            </a:r>
            <a:endParaRPr lang="it-IT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5400" y="2400300"/>
            <a:ext cx="3175000" cy="1422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84800" y="3886200"/>
            <a:ext cx="2667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esplosione</a:t>
            </a:r>
            <a:endParaRPr lang="it-IT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7400" y="4457700"/>
            <a:ext cx="3175000" cy="15875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84800" y="6324600"/>
            <a:ext cx="208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collisione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" y="1873250"/>
            <a:ext cx="9004300" cy="3111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822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Come si osservano le onde gravitazionali?</a:t>
            </a:r>
            <a:endParaRPr lang="it-IT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66800" y="15240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  <a:buBlip>
                <a:blip r:embed="rId2"/>
              </a:buBlip>
            </a:pPr>
            <a:r>
              <a:rPr lang="it-IT" sz="2400" b="1" dirty="0" smtClean="0"/>
              <a:t>Essenzialmente al passaggio di un’onda gravitazionale, la forma degli oggetti cambia, e questo cambiamento con determinate tecniche può essere misurato!</a:t>
            </a:r>
            <a:endParaRPr lang="it-IT" sz="2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82" y="3810000"/>
            <a:ext cx="7737231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smtClean="0"/>
              <a:t>Uno degli esperimenti più importanti per la misura di onde gravitazionali è VIRGO:</a:t>
            </a:r>
            <a:endParaRPr lang="it-IT" sz="2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676400"/>
            <a:ext cx="5791200" cy="48563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0" y="2362200"/>
            <a:ext cx="2971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/>
              <a:t>Si tratta in sostanza di un grande interferometro, con bracci di </a:t>
            </a:r>
            <a:r>
              <a:rPr lang="it-IT" sz="2000" b="1" dirty="0" err="1" smtClean="0"/>
              <a:t>3</a:t>
            </a:r>
            <a:r>
              <a:rPr lang="it-IT" sz="2000" b="1" dirty="0" smtClean="0"/>
              <a:t> km, in grado di misurare vibrazioni nello spazio tempo minime. </a:t>
            </a:r>
            <a:endParaRPr lang="it-IT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5029200" cy="3771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3924300"/>
            <a:ext cx="3657600" cy="2743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62600" y="1057364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Uno dei problemi è quello di separare le vibrazioni sismiche o di altra fonte da quelle gravitazionali.</a:t>
            </a:r>
            <a:endParaRPr lang="it-IT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341" y="4216400"/>
            <a:ext cx="3126259" cy="233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5257800"/>
            <a:ext cx="297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Una visione di VIRGO dall’alto, vicino a Pisa, e di LIGO in </a:t>
            </a:r>
            <a:r>
              <a:rPr lang="it-IT" sz="2000" dirty="0" err="1" smtClean="0"/>
              <a:t>Lousiana</a:t>
            </a:r>
            <a:r>
              <a:rPr lang="it-IT" sz="2000" dirty="0" smtClean="0"/>
              <a:t>.</a:t>
            </a:r>
            <a:endParaRPr lang="it-IT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228600"/>
            <a:ext cx="5450135" cy="3657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3730" y="2590800"/>
            <a:ext cx="3163269" cy="4102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97355"/>
            <a:ext cx="5000278" cy="66844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0" y="213360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b="1" dirty="0" smtClean="0"/>
              <a:t>Una suggestiva immagine dei corridoi di VIRGO</a:t>
            </a:r>
            <a:endParaRPr lang="it-IT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7138"/>
            <a:ext cx="6019800" cy="64186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77000" y="2209800"/>
            <a:ext cx="24384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 smtClean="0"/>
              <a:t>Buchi al centro delle galassie, come la nostra, possono essere potenti sorgenti di onde gravitazionali.</a:t>
            </a:r>
            <a:endParaRPr lang="it-IT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b="1" dirty="0" smtClean="0"/>
              <a:t>Ci sono anche progetti, molto avanzati, per la rilevazione di onde gravitazionali dallo spazio, come il progetto LISA</a:t>
            </a:r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601382"/>
            <a:ext cx="5029200" cy="34692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6177" y="2971800"/>
            <a:ext cx="3550023" cy="274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371600"/>
            <a:ext cx="7924800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Laboratori Nazionali del Gran Sasso</a:t>
            </a:r>
          </a:p>
          <a:p>
            <a:r>
              <a:rPr lang="it-IT" dirty="0" smtClean="0">
                <a:hlinkClick r:id="rId2"/>
              </a:rPr>
              <a:t>http://www.lngs.infn.it/home_it.htm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SUDBURY NEUTRINO OBSERVATORY (in inglese)</a:t>
            </a:r>
          </a:p>
          <a:p>
            <a:r>
              <a:rPr lang="it-IT" dirty="0" smtClean="0">
                <a:hlinkClick r:id="rId3"/>
              </a:rPr>
              <a:t>http://www.sno.phy.queensu.ca/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Neutrino ed antineutrino (in inglese)</a:t>
            </a:r>
          </a:p>
          <a:p>
            <a:r>
              <a:rPr lang="it-IT" dirty="0" smtClean="0">
                <a:hlinkClick r:id="rId4"/>
              </a:rPr>
              <a:t>http://hyperphysics.phy-astr.gsu.edu/Hbase/particles/neutrino.html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err="1" smtClean="0"/>
              <a:t>Wikipedia</a:t>
            </a:r>
            <a:r>
              <a:rPr lang="it-IT" dirty="0" smtClean="0"/>
              <a:t>, l’Enciclopedia Libera</a:t>
            </a:r>
          </a:p>
          <a:p>
            <a:r>
              <a:rPr lang="it-IT" dirty="0" smtClean="0">
                <a:hlinkClick r:id="rId5"/>
              </a:rPr>
              <a:t>http://en.wikipedia.org</a:t>
            </a:r>
            <a:r>
              <a:rPr lang="it-IT" dirty="0" smtClean="0"/>
              <a:t>, </a:t>
            </a:r>
            <a:r>
              <a:rPr lang="it-IT" dirty="0" smtClean="0">
                <a:hlinkClick r:id="rId6"/>
              </a:rPr>
              <a:t>http://it.wikipedia.org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Il sito del progetto </a:t>
            </a:r>
            <a:r>
              <a:rPr lang="it-IT" dirty="0" err="1" smtClean="0"/>
              <a:t>H.E.S.S.</a:t>
            </a:r>
            <a:r>
              <a:rPr lang="it-IT" dirty="0" smtClean="0"/>
              <a:t> (in inglese)</a:t>
            </a:r>
          </a:p>
          <a:p>
            <a:r>
              <a:rPr lang="it-IT" dirty="0" smtClean="0">
                <a:hlinkClick r:id="rId7"/>
              </a:rPr>
              <a:t>http://www.mpi-hd.mpg.de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Il sito del progetto EGO</a:t>
            </a:r>
          </a:p>
          <a:p>
            <a:r>
              <a:rPr lang="it-IT" dirty="0" smtClean="0">
                <a:hlinkClick r:id="rId8"/>
              </a:rPr>
              <a:t>http://www.ego-gw.it</a:t>
            </a: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228600"/>
            <a:ext cx="723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smtClean="0"/>
              <a:t>Alcune ulteriori fonti di informazione:</a:t>
            </a:r>
            <a:endParaRPr lang="it-IT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552450"/>
            <a:ext cx="8877300" cy="5753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7" y="85236"/>
            <a:ext cx="4464050" cy="32179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682" y="114300"/>
            <a:ext cx="3162300" cy="3162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64" y="3580572"/>
            <a:ext cx="4461477" cy="29840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37677" y="4227493"/>
            <a:ext cx="445392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Alcune suggestive immagini di </a:t>
            </a:r>
            <a:r>
              <a:rPr lang="it-IT" sz="2800" b="1" i="1" dirty="0" err="1" smtClean="0"/>
              <a:t>borexino</a:t>
            </a:r>
            <a:r>
              <a:rPr lang="it-IT" sz="2800" b="1" dirty="0" smtClean="0"/>
              <a:t>!</a:t>
            </a:r>
          </a:p>
          <a:p>
            <a:pPr algn="ctr"/>
            <a:r>
              <a:rPr lang="it-IT" sz="2800" b="1" dirty="0" smtClean="0"/>
              <a:t>Un esperimento ai laboratori del Gran Sasso</a:t>
            </a:r>
            <a:endParaRPr lang="it-IT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52400"/>
            <a:ext cx="845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</a:t>
            </a:r>
            <a:r>
              <a:rPr lang="it-IT" sz="2000" b="1" dirty="0" smtClean="0"/>
              <a:t>E ci sono altri laboratori sotterranei in varie parti del mondo:</a:t>
            </a:r>
            <a:endParaRPr lang="it-IT" sz="2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14400"/>
            <a:ext cx="6362700" cy="4368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00" y="57912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SuperKamiokande</a:t>
            </a:r>
            <a:r>
              <a:rPr lang="it-IT" dirty="0" smtClean="0"/>
              <a:t> (Giappone) 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609600"/>
            <a:ext cx="5727700" cy="381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609600"/>
            <a:ext cx="2565400" cy="381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00200" y="5086290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I fotomoltiplicatori di </a:t>
            </a:r>
            <a:r>
              <a:rPr lang="it-IT" sz="2000" b="1" dirty="0" err="1" smtClean="0"/>
              <a:t>Kamiokande</a:t>
            </a:r>
            <a:endParaRPr lang="it-IT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76200"/>
            <a:ext cx="5435600" cy="36237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5562600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SNO, </a:t>
            </a:r>
            <a:r>
              <a:rPr lang="it-IT" dirty="0" err="1" smtClean="0"/>
              <a:t>Sudbury</a:t>
            </a:r>
            <a:r>
              <a:rPr lang="it-IT" dirty="0" smtClean="0"/>
              <a:t> Neutrino </a:t>
            </a:r>
            <a:r>
              <a:rPr lang="it-IT" dirty="0" err="1" smtClean="0"/>
              <a:t>Observatory</a:t>
            </a:r>
            <a:r>
              <a:rPr lang="it-IT" dirty="0" smtClean="0"/>
              <a:t> (Canada)</a:t>
            </a:r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0" y="2535518"/>
            <a:ext cx="3556000" cy="4246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52400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Ma perché i neutrini ci interessano così tanto?</a:t>
            </a:r>
            <a:endParaRPr lang="it-IT" sz="2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838200"/>
            <a:ext cx="5638800" cy="5638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0" y="1905000"/>
            <a:ext cx="27432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I fotoni, la “normale luce”, provengono dalla superficie solare, la fotosfera, i neutrini arrivano direttamente dalle zone nucleari.</a:t>
            </a:r>
            <a:endParaRPr lang="it-IT" dirty="0"/>
          </a:p>
        </p:txBody>
      </p:sp>
      <p:sp>
        <p:nvSpPr>
          <p:cNvPr id="5" name="TextBox 4"/>
          <p:cNvSpPr txBox="1"/>
          <p:nvPr/>
        </p:nvSpPr>
        <p:spPr>
          <a:xfrm>
            <a:off x="6096000" y="42672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E’ come “vedere” direttamente l’interno del Sole, ed in futuro, lontano, delle altre stelle!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Custom 1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ヒラギノ丸ゴ Pro W4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ＭＳ 明朝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Apex.thmx</Template>
  <TotalTime>2990</TotalTime>
  <Words>1051</Words>
  <Application>Microsoft Macintosh PowerPoint</Application>
  <PresentationFormat>Presentazione su schermo (4:3)</PresentationFormat>
  <Paragraphs>112</Paragraphs>
  <Slides>37</Slides>
  <Notes>2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37</vt:i4>
      </vt:variant>
    </vt:vector>
  </HeadingPairs>
  <TitlesOfParts>
    <vt:vector size="38" baseType="lpstr">
      <vt:lpstr>Apex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Telescopi Cherenkov nel mondo</vt:lpstr>
      <vt:lpstr>Astrofisica delle altissime energie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>INAF / Osservatorio Astronomico di Brera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Stefano Covino</dc:creator>
  <cp:lastModifiedBy>Stefano Covino</cp:lastModifiedBy>
  <cp:revision>159</cp:revision>
  <dcterms:created xsi:type="dcterms:W3CDTF">2008-04-10T17:35:46Z</dcterms:created>
  <dcterms:modified xsi:type="dcterms:W3CDTF">2012-01-12T15:56:15Z</dcterms:modified>
</cp:coreProperties>
</file>