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embeddings/Microsoft_Equation5.bin" ContentType="application/vnd.openxmlformats-officedocument.oleObject"/>
  <Override PartName="/ppt/slides/slide62.xml" ContentType="application/vnd.openxmlformats-officedocument.presentationml.slide+xml"/>
  <Override PartName="/ppt/slideLayouts/slideLayout11.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embeddings/Microsoft_Equation6.bin" ContentType="application/vnd.openxmlformats-officedocument.oleObject"/>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Override PartName="/ppt/notesSlides/notesSlide24.xml" ContentType="application/vnd.openxmlformats-officedocument.presentationml.notesSlide+xml"/>
  <Override PartName="/ppt/slides/slide26.xml" ContentType="application/vnd.openxmlformats-officedocument.presentationml.slide+xml"/>
  <Default Extension="pict" ContentType="image/pict"/>
  <Default Extension="rels" ContentType="application/vnd.openxmlformats-package.relationships+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93.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48" r:id="rId1"/>
  </p:sldMasterIdLst>
  <p:notesMasterIdLst>
    <p:notesMasterId r:id="rId100"/>
  </p:notesMasterIdLst>
  <p:handoutMasterIdLst>
    <p:handoutMasterId r:id="rId101"/>
  </p:handoutMasterIdLst>
  <p:sldIdLst>
    <p:sldId id="316" r:id="rId2"/>
    <p:sldId id="314" r:id="rId3"/>
    <p:sldId id="317" r:id="rId4"/>
    <p:sldId id="735" r:id="rId5"/>
    <p:sldId id="678" r:id="rId6"/>
    <p:sldId id="682" r:id="rId7"/>
    <p:sldId id="683" r:id="rId8"/>
    <p:sldId id="703" r:id="rId9"/>
    <p:sldId id="594" r:id="rId10"/>
    <p:sldId id="739" r:id="rId11"/>
    <p:sldId id="605" r:id="rId12"/>
    <p:sldId id="606" r:id="rId13"/>
    <p:sldId id="607" r:id="rId14"/>
    <p:sldId id="621" r:id="rId15"/>
    <p:sldId id="740" r:id="rId16"/>
    <p:sldId id="613" r:id="rId17"/>
    <p:sldId id="622" r:id="rId18"/>
    <p:sldId id="609" r:id="rId19"/>
    <p:sldId id="704" r:id="rId20"/>
    <p:sldId id="336" r:id="rId21"/>
    <p:sldId id="615" r:id="rId22"/>
    <p:sldId id="372" r:id="rId23"/>
    <p:sldId id="630" r:id="rId24"/>
    <p:sldId id="373" r:id="rId25"/>
    <p:sldId id="626" r:id="rId26"/>
    <p:sldId id="619" r:id="rId27"/>
    <p:sldId id="341" r:id="rId28"/>
    <p:sldId id="702" r:id="rId29"/>
    <p:sldId id="617" r:id="rId30"/>
    <p:sldId id="624" r:id="rId31"/>
    <p:sldId id="627" r:id="rId32"/>
    <p:sldId id="628" r:id="rId33"/>
    <p:sldId id="632" r:id="rId34"/>
    <p:sldId id="629" r:id="rId35"/>
    <p:sldId id="633" r:id="rId36"/>
    <p:sldId id="718" r:id="rId37"/>
    <p:sldId id="635" r:id="rId38"/>
    <p:sldId id="720" r:id="rId39"/>
    <p:sldId id="705" r:id="rId40"/>
    <p:sldId id="714" r:id="rId41"/>
    <p:sldId id="745" r:id="rId42"/>
    <p:sldId id="732" r:id="rId43"/>
    <p:sldId id="636" r:id="rId44"/>
    <p:sldId id="744" r:id="rId45"/>
    <p:sldId id="641" r:id="rId46"/>
    <p:sldId id="721" r:id="rId47"/>
    <p:sldId id="743" r:id="rId48"/>
    <p:sldId id="642" r:id="rId49"/>
    <p:sldId id="643" r:id="rId50"/>
    <p:sldId id="645" r:id="rId51"/>
    <p:sldId id="646" r:id="rId52"/>
    <p:sldId id="742" r:id="rId53"/>
    <p:sldId id="658" r:id="rId54"/>
    <p:sldId id="723" r:id="rId55"/>
    <p:sldId id="751" r:id="rId56"/>
    <p:sldId id="634" r:id="rId57"/>
    <p:sldId id="746" r:id="rId58"/>
    <p:sldId id="652" r:id="rId59"/>
    <p:sldId id="748" r:id="rId60"/>
    <p:sldId id="749" r:id="rId61"/>
    <p:sldId id="450" r:id="rId62"/>
    <p:sldId id="656" r:id="rId63"/>
    <p:sldId id="657" r:id="rId64"/>
    <p:sldId id="741" r:id="rId65"/>
    <p:sldId id="654" r:id="rId66"/>
    <p:sldId id="655" r:id="rId67"/>
    <p:sldId id="722" r:id="rId68"/>
    <p:sldId id="659" r:id="rId69"/>
    <p:sldId id="660" r:id="rId70"/>
    <p:sldId id="549" r:id="rId71"/>
    <p:sldId id="752" r:id="rId72"/>
    <p:sldId id="388" r:id="rId73"/>
    <p:sldId id="365" r:id="rId74"/>
    <p:sldId id="661" r:id="rId75"/>
    <p:sldId id="663" r:id="rId76"/>
    <p:sldId id="384" r:id="rId77"/>
    <p:sldId id="665" r:id="rId78"/>
    <p:sldId id="667" r:id="rId79"/>
    <p:sldId id="668" r:id="rId80"/>
    <p:sldId id="757" r:id="rId81"/>
    <p:sldId id="648" r:id="rId82"/>
    <p:sldId id="672" r:id="rId83"/>
    <p:sldId id="674" r:id="rId84"/>
    <p:sldId id="673" r:id="rId85"/>
    <p:sldId id="675" r:id="rId86"/>
    <p:sldId id="671" r:id="rId87"/>
    <p:sldId id="560" r:id="rId88"/>
    <p:sldId id="676" r:id="rId89"/>
    <p:sldId id="687" r:id="rId90"/>
    <p:sldId id="690" r:id="rId91"/>
    <p:sldId id="691" r:id="rId92"/>
    <p:sldId id="483" r:id="rId93"/>
    <p:sldId id="585" r:id="rId94"/>
    <p:sldId id="756" r:id="rId95"/>
    <p:sldId id="726" r:id="rId96"/>
    <p:sldId id="684" r:id="rId97"/>
    <p:sldId id="737" r:id="rId98"/>
    <p:sldId id="698" r:id="rId99"/>
  </p:sldIdLst>
  <p:sldSz cx="9144000" cy="6858000" type="screen4x3"/>
  <p:notesSz cx="6858000" cy="9144000"/>
  <p:defaultTextStyle>
    <a:defPPr>
      <a:defRPr lang="it-IT"/>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rgbClr val="FF0000"/>
    </p:penClr>
  </p:showPr>
  <p:clrMru>
    <a:srgbClr val="00FFFF"/>
    <a:srgbClr val="66FF33"/>
    <a:srgbClr val="FF3300"/>
    <a:srgbClr val="FFFF00"/>
    <a:srgbClr val="33CCFF"/>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horzBarState="maximized">
    <p:restoredLeft sz="19413" autoAdjust="0"/>
    <p:restoredTop sz="88190" autoAdjust="0"/>
  </p:normalViewPr>
  <p:slideViewPr>
    <p:cSldViewPr>
      <p:cViewPr>
        <p:scale>
          <a:sx n="100" d="100"/>
          <a:sy n="100" d="100"/>
        </p:scale>
        <p:origin x="-840" y="-36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19576"/>
    </p:cViewPr>
  </p:sorterViewPr>
  <p:notesViewPr>
    <p:cSldViewPr snapToGrid="0" snapToObjects="1">
      <p:cViewPr varScale="1">
        <p:scale>
          <a:sx n="88" d="100"/>
          <a:sy n="88" d="100"/>
        </p:scale>
        <p:origin x="-2808"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01" Type="http://schemas.openxmlformats.org/officeDocument/2006/relationships/handoutMaster" Target="handoutMasters/handout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 Id="rId2" Type="http://schemas.openxmlformats.org/officeDocument/2006/relationships/slide" Target="slides/slide9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pict"/><Relationship Id="rId3"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ict"/><Relationship Id="rId2"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7DE06E-6ED7-7947-A4C9-E2CF8474F22D}" type="datetime1">
              <a:rPr lang="it-IT" smtClean="0"/>
              <a:pPr/>
              <a:t>14-03-2013</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23D4EA-0B6E-7F40-8A22-DCA02A0F74DA}" type="slidenum">
              <a:rPr lang="it-IT" smtClean="0"/>
              <a:pPr/>
              <a:t>‹n.›</a:t>
            </a:fld>
            <a:endParaRPr 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it-IT"/>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B5AD8378-F581-AD47-B128-797F657031DC}" type="datetime1">
              <a:rPr lang="it-IT" smtClean="0"/>
              <a:pPr>
                <a:defRPr/>
              </a:pPr>
              <a:t>14-03-2013</a:t>
            </a:fld>
            <a:endParaRPr lang="it-IT"/>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it-IT"/>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6B896C0B-1B11-422F-AD7C-E32D913C3C0F}" type="slidenum">
              <a:rPr lang="it-IT"/>
              <a:pPr>
                <a:defRPr/>
              </a:pPr>
              <a:t>‹n.›</a:t>
            </a:fld>
            <a:endParaRPr lang="it-IT"/>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95A3F784-ED36-0F48-B27D-88475AA7F83F}" type="slidenum">
              <a:rPr lang="it-IT"/>
              <a:pPr/>
              <a:t>18</a:t>
            </a:fld>
            <a:endParaRPr lang="it-IT"/>
          </a:p>
        </p:txBody>
      </p:sp>
      <p:sp>
        <p:nvSpPr>
          <p:cNvPr id="223235" name="Rectangle 2"/>
          <p:cNvSpPr>
            <a:spLocks noGrp="1" noRot="1" noChangeAspect="1" noChangeArrowheads="1" noTextEdit="1"/>
          </p:cNvSpPr>
          <p:nvPr>
            <p:ph type="sldImg"/>
          </p:nvPr>
        </p:nvSpPr>
        <p:spPr>
          <a:xfrm>
            <a:off x="1141413" y="685800"/>
            <a:ext cx="4572000" cy="3429000"/>
          </a:xfrm>
          <a:ln/>
        </p:spPr>
      </p:sp>
      <p:sp>
        <p:nvSpPr>
          <p:cNvPr id="22323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xfrm>
            <a:off x="3885122" y="8685917"/>
            <a:ext cx="2971261" cy="456611"/>
          </a:xfrm>
          <a:prstGeom prst="rect">
            <a:avLst/>
          </a:prstGeom>
          <a:noFill/>
        </p:spPr>
        <p:txBody>
          <a:bodyPr/>
          <a:lstStyle/>
          <a:p>
            <a:fld id="{495D4487-DB16-2F42-BF9C-79072771344E}" type="slidenum">
              <a:rPr lang="it-IT"/>
              <a:pPr/>
              <a:t>19</a:t>
            </a:fld>
            <a:endParaRPr lang="it-IT"/>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latin typeface="Arial" charset="0"/>
              </a:rPr>
              <a:t>Transitions are not always associated with radiation.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xfrm>
            <a:off x="3885122" y="8685917"/>
            <a:ext cx="2971261" cy="456611"/>
          </a:xfrm>
          <a:prstGeom prst="rect">
            <a:avLst/>
          </a:prstGeom>
          <a:noFill/>
        </p:spPr>
        <p:txBody>
          <a:bodyPr/>
          <a:lstStyle/>
          <a:p>
            <a:fld id="{8A8A1C61-B333-5B4C-B7E3-D175A65DB5B7}" type="slidenum">
              <a:rPr lang="it-IT"/>
              <a:pPr/>
              <a:t>23</a:t>
            </a:fld>
            <a:endParaRPr lang="it-IT"/>
          </a:p>
        </p:txBody>
      </p:sp>
      <p:sp>
        <p:nvSpPr>
          <p:cNvPr id="240643" name="Rectangle 2"/>
          <p:cNvSpPr>
            <a:spLocks noGrp="1" noRot="1" noChangeAspect="1" noChangeArrowheads="1" noTextEdit="1"/>
          </p:cNvSpPr>
          <p:nvPr>
            <p:ph type="sldImg"/>
          </p:nvPr>
        </p:nvSpPr>
        <p:spPr>
          <a:xfrm>
            <a:off x="788988" y="304800"/>
            <a:ext cx="5280025" cy="3654425"/>
          </a:xfrm>
          <a:solidFill>
            <a:srgbClr val="FFFFFF"/>
          </a:solidFill>
          <a:ln/>
        </p:spPr>
      </p:sp>
      <p:sp>
        <p:nvSpPr>
          <p:cNvPr id="240644" name="Text Box 3"/>
          <p:cNvSpPr txBox="1">
            <a:spLocks noChangeArrowheads="1"/>
          </p:cNvSpPr>
          <p:nvPr/>
        </p:nvSpPr>
        <p:spPr bwMode="auto">
          <a:xfrm>
            <a:off x="504645" y="4317182"/>
            <a:ext cx="5855179" cy="4057944"/>
          </a:xfrm>
          <a:prstGeom prst="rect">
            <a:avLst/>
          </a:prstGeom>
          <a:noFill/>
          <a:ln w="9525">
            <a:noFill/>
            <a:miter lim="800000"/>
            <a:headEnd/>
            <a:tailEnd/>
          </a:ln>
        </p:spPr>
        <p:txBody>
          <a:bodyPr lIns="0" tIns="0" rIns="0" bIns="0">
            <a:prstTxWarp prst="textNoShape">
              <a:avLst/>
            </a:prstTxWarp>
          </a:bodyPr>
          <a:lstStyle/>
          <a:p>
            <a:pPr defTabSz="822325" eaLnBrk="0" hangingPunct="0"/>
            <a:endParaRPr lang="en-US" sz="2200">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6434" name="Rectangle 6"/>
          <p:cNvSpPr>
            <a:spLocks noGrp="1" noChangeArrowheads="1"/>
          </p:cNvSpPr>
          <p:nvPr>
            <p:ph type="sldNum" sz="quarter"/>
          </p:nvPr>
        </p:nvSpPr>
        <p:spPr>
          <a:xfrm>
            <a:off x="3884613" y="8685213"/>
            <a:ext cx="2971800" cy="457200"/>
          </a:xfrm>
          <a:prstGeom prst="rect">
            <a:avLst/>
          </a:prstGeom>
          <a:noFill/>
        </p:spPr>
        <p:txBody>
          <a:bodyPr/>
          <a:lstStyle/>
          <a:p>
            <a:fld id="{C474E57D-4FB8-3D40-B8E8-7C3F5BCEE0B4}" type="slidenum">
              <a:rPr lang="en-US"/>
              <a:pPr/>
              <a:t>25</a:t>
            </a:fld>
            <a:endParaRPr lang="en-US"/>
          </a:p>
        </p:txBody>
      </p:sp>
      <p:sp>
        <p:nvSpPr>
          <p:cNvPr id="146435" name="Rectangle 1"/>
          <p:cNvSpPr>
            <a:spLocks noGrp="1" noRot="1" noChangeAspect="1" noChangeArrowheads="1" noTextEdit="1"/>
          </p:cNvSpPr>
          <p:nvPr>
            <p:ph type="sldImg"/>
          </p:nvPr>
        </p:nvSpPr>
        <p:spPr>
          <a:xfrm>
            <a:off x="1373188" y="763588"/>
            <a:ext cx="5026025" cy="3770312"/>
          </a:xfrm>
          <a:solidFill>
            <a:srgbClr val="FFFFFF"/>
          </a:solidFill>
          <a:ln>
            <a:solidFill>
              <a:srgbClr val="000000"/>
            </a:solidFill>
            <a:miter lim="800000"/>
          </a:ln>
        </p:spPr>
      </p:sp>
      <p:sp>
        <p:nvSpPr>
          <p:cNvPr id="146436" name="Rectangle 2"/>
          <p:cNvSpPr>
            <a:spLocks noGrp="1" noChangeArrowheads="1"/>
          </p:cNvSpPr>
          <p:nvPr>
            <p:ph type="body" idx="1"/>
          </p:nvPr>
        </p:nvSpPr>
        <p:spPr>
          <a:xfrm>
            <a:off x="777875" y="4776788"/>
            <a:ext cx="6218238" cy="4525962"/>
          </a:xfrm>
          <a:noFill/>
          <a:ln/>
        </p:spPr>
        <p:txBody>
          <a:bodyPr wrap="none" anchor="ctr"/>
          <a:lstStyle/>
          <a:p>
            <a:endParaRPr lang="it-IT">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p:nvPr>
        </p:nvSpPr>
        <p:spPr>
          <a:xfrm>
            <a:off x="3884613" y="8685213"/>
            <a:ext cx="2971800" cy="457200"/>
          </a:xfrm>
          <a:prstGeom prst="rect">
            <a:avLst/>
          </a:prstGeom>
          <a:noFill/>
        </p:spPr>
        <p:txBody>
          <a:bodyPr/>
          <a:lstStyle/>
          <a:p>
            <a:fld id="{DF29C6AB-4D07-FC48-8BED-4DBF5CF82ED2}" type="slidenum">
              <a:rPr lang="en-US"/>
              <a:pPr/>
              <a:t>26</a:t>
            </a:fld>
            <a:endParaRPr lang="en-US"/>
          </a:p>
        </p:txBody>
      </p:sp>
      <p:sp>
        <p:nvSpPr>
          <p:cNvPr id="164867" name="Rectangle 2"/>
          <p:cNvSpPr>
            <a:spLocks noGrp="1" noRot="1" noChangeAspect="1" noChangeArrowheads="1" noTextEdit="1"/>
          </p:cNvSpPr>
          <p:nvPr>
            <p:ph type="sldImg"/>
          </p:nvPr>
        </p:nvSpPr>
        <p:spPr/>
      </p:sp>
      <p:sp>
        <p:nvSpPr>
          <p:cNvPr id="164868" name="Rectangle 3"/>
          <p:cNvSpPr>
            <a:spLocks noGrp="1" noChangeArrowheads="1"/>
          </p:cNvSpPr>
          <p:nvPr>
            <p:ph type="body" idx="1"/>
          </p:nvPr>
        </p:nvSpPr>
        <p:spPr>
          <a:noFill/>
          <a:ln/>
        </p:spPr>
        <p:txBody>
          <a:bodyPr/>
          <a:lstStyle/>
          <a:p>
            <a:pPr eaLnBrk="1" hangingPunct="1"/>
            <a:endParaRPr lang="it-IT">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xfrm>
            <a:off x="3885122" y="8685917"/>
            <a:ext cx="2971261" cy="456611"/>
          </a:xfrm>
          <a:prstGeom prst="rect">
            <a:avLst/>
          </a:prstGeom>
          <a:noFill/>
        </p:spPr>
        <p:txBody>
          <a:bodyPr/>
          <a:lstStyle/>
          <a:p>
            <a:fld id="{414B0FFB-C90B-3544-B1DC-991E82A8D537}" type="slidenum">
              <a:rPr lang="it-IT"/>
              <a:pPr/>
              <a:t>45</a:t>
            </a:fld>
            <a:endParaRPr lang="it-IT"/>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1°24 volta l’energia consumata in un secondo..</a:t>
            </a:r>
            <a:endParaRPr lang="it-IT" dirty="0"/>
          </a:p>
        </p:txBody>
      </p:sp>
      <p:sp>
        <p:nvSpPr>
          <p:cNvPr id="4" name="Segnaposto numero diapositiva 3"/>
          <p:cNvSpPr>
            <a:spLocks noGrp="1"/>
          </p:cNvSpPr>
          <p:nvPr>
            <p:ph type="sldNum" sz="quarter" idx="10"/>
          </p:nvPr>
        </p:nvSpPr>
        <p:spPr/>
        <p:txBody>
          <a:bodyPr/>
          <a:lstStyle/>
          <a:p>
            <a:pPr>
              <a:defRPr/>
            </a:pPr>
            <a:fld id="{6B896C0B-1B11-422F-AD7C-E32D913C3C0F}" type="slidenum">
              <a:rPr lang="it-IT" smtClean="0"/>
              <a:pPr>
                <a:defRPr/>
              </a:pPr>
              <a:t>46</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xfrm>
            <a:off x="3885122" y="8685917"/>
            <a:ext cx="2971261" cy="456611"/>
          </a:xfrm>
          <a:prstGeom prst="rect">
            <a:avLst/>
          </a:prstGeom>
          <a:noFill/>
        </p:spPr>
        <p:txBody>
          <a:bodyPr/>
          <a:lstStyle/>
          <a:p>
            <a:fld id="{3E876E0F-4B1F-094D-86D1-439E64931CB4}" type="slidenum">
              <a:rPr lang="it-IT"/>
              <a:pPr/>
              <a:t>48</a:t>
            </a:fld>
            <a:endParaRPr lang="it-IT"/>
          </a:p>
        </p:txBody>
      </p:sp>
      <p:sp>
        <p:nvSpPr>
          <p:cNvPr id="241667" name="Rectangle 2"/>
          <p:cNvSpPr>
            <a:spLocks noGrp="1" noRot="1" noChangeAspect="1" noChangeArrowheads="1" noTextEdit="1"/>
          </p:cNvSpPr>
          <p:nvPr>
            <p:ph type="sldImg"/>
          </p:nvPr>
        </p:nvSpPr>
        <p:spPr>
          <a:xfrm>
            <a:off x="1230313" y="915988"/>
            <a:ext cx="4395787" cy="3043237"/>
          </a:xfrm>
          <a:solidFill>
            <a:srgbClr val="FFFFFF"/>
          </a:solidFill>
          <a:ln/>
        </p:spPr>
      </p:sp>
      <p:sp>
        <p:nvSpPr>
          <p:cNvPr id="241668" name="Text Box 3"/>
          <p:cNvSpPr txBox="1">
            <a:spLocks noChangeArrowheads="1"/>
          </p:cNvSpPr>
          <p:nvPr/>
        </p:nvSpPr>
        <p:spPr bwMode="auto">
          <a:xfrm>
            <a:off x="1046492" y="4352533"/>
            <a:ext cx="4768251" cy="3473188"/>
          </a:xfrm>
          <a:prstGeom prst="rect">
            <a:avLst/>
          </a:prstGeom>
          <a:noFill/>
          <a:ln w="9525">
            <a:noFill/>
            <a:miter lim="800000"/>
            <a:headEnd/>
            <a:tailEnd/>
          </a:ln>
        </p:spPr>
        <p:txBody>
          <a:bodyPr wrap="none" anchor="ctr">
            <a:prstTxWarp prst="textNoShape">
              <a:avLst/>
            </a:prstTxWarp>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xfrm>
            <a:off x="3885122" y="8685917"/>
            <a:ext cx="2971261" cy="456611"/>
          </a:xfrm>
          <a:prstGeom prst="rect">
            <a:avLst/>
          </a:prstGeom>
          <a:noFill/>
        </p:spPr>
        <p:txBody>
          <a:bodyPr/>
          <a:lstStyle/>
          <a:p>
            <a:fld id="{B49F8B84-7FD9-134A-B891-246C6DB50072}" type="slidenum">
              <a:rPr lang="it-IT"/>
              <a:pPr/>
              <a:t>56</a:t>
            </a:fld>
            <a:endParaRPr lang="it-IT"/>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768742CE-DC86-0349-B2D6-A992761BC7FE}" type="slidenum">
              <a:rPr lang="it-IT"/>
              <a:pPr/>
              <a:t>57</a:t>
            </a:fld>
            <a:endParaRPr lang="it-IT"/>
          </a:p>
        </p:txBody>
      </p:sp>
      <p:sp>
        <p:nvSpPr>
          <p:cNvPr id="231427" name="Rectangle 2"/>
          <p:cNvSpPr>
            <a:spLocks noGrp="1" noRot="1" noChangeAspect="1" noChangeArrowheads="1" noTextEdit="1"/>
          </p:cNvSpPr>
          <p:nvPr>
            <p:ph type="sldImg"/>
          </p:nvPr>
        </p:nvSpPr>
        <p:spPr>
          <a:xfrm>
            <a:off x="1343025" y="915988"/>
            <a:ext cx="4176713" cy="3132137"/>
          </a:xfrm>
          <a:solidFill>
            <a:srgbClr val="FFFFFF"/>
          </a:solidFill>
          <a:ln/>
        </p:spPr>
      </p:sp>
      <p:sp>
        <p:nvSpPr>
          <p:cNvPr id="231428" name="Text Box 3"/>
          <p:cNvSpPr txBox="1">
            <a:spLocks noChangeArrowheads="1"/>
          </p:cNvSpPr>
          <p:nvPr/>
        </p:nvSpPr>
        <p:spPr bwMode="auto">
          <a:xfrm>
            <a:off x="1046493" y="4355479"/>
            <a:ext cx="4769868" cy="3471715"/>
          </a:xfrm>
          <a:prstGeom prst="rect">
            <a:avLst/>
          </a:prstGeom>
          <a:noFill/>
          <a:ln w="9525">
            <a:noFill/>
            <a:miter lim="800000"/>
            <a:headEnd/>
            <a:tailEnd/>
          </a:ln>
        </p:spPr>
        <p:txBody>
          <a:bodyPr lIns="0" tIns="0" rIns="0" bIns="0">
            <a:prstTxWarp prst="textNoShape">
              <a:avLst/>
            </a:prstTxWarp>
          </a:bodyPr>
          <a:lstStyle/>
          <a:p>
            <a:pPr defTabSz="822325" eaLnBrk="0" hangingPunct="0"/>
            <a:endParaRPr lang="it-IT" sz="2200">
              <a:latin typeface="Times" charset="0"/>
            </a:endParaRPr>
          </a:p>
        </p:txBody>
      </p:sp>
      <p:sp>
        <p:nvSpPr>
          <p:cNvPr id="614404" name="Rectangle 4"/>
          <p:cNvSpPr>
            <a:spLocks noGrp="1" noChangeArrowheads="1"/>
          </p:cNvSpPr>
          <p:nvPr>
            <p:ph type="body" idx="1"/>
          </p:nvPr>
        </p:nvSpPr>
        <p:spPr/>
        <p:txBody>
          <a:bodyPr/>
          <a:lstStyle/>
          <a:p>
            <a:pPr>
              <a:lnSpc>
                <a:spcPct val="110000"/>
              </a:lnSpc>
              <a:spcBef>
                <a:spcPct val="0"/>
              </a:spcBef>
            </a:pPr>
            <a:r>
              <a:rPr lang="en-GB" sz="2000">
                <a:solidFill>
                  <a:srgbClr val="FFFF00"/>
                </a:solidFill>
                <a:effectLst>
                  <a:outerShdw blurRad="38100" dist="38100" dir="2700000" algn="tl">
                    <a:srgbClr val="DDDDDD"/>
                  </a:outerShdw>
                </a:effectLst>
                <a:latin typeface="Textile" charset="0"/>
              </a:rPr>
              <a:t>Galassia centrale dell’ammasso della Vergine,                     a 50 milioni di anni luce di distanza</a:t>
            </a:r>
            <a:endParaRPr lang="it-IT" sz="2000">
              <a:solidFill>
                <a:srgbClr val="FFFF00"/>
              </a:solidFill>
              <a:effectLst>
                <a:outerShdw blurRad="38100" dist="38100" dir="2700000" algn="tl">
                  <a:srgbClr val="DDDDDD"/>
                </a:outerShdw>
              </a:effectLst>
              <a:latin typeface="Textile" charset="0"/>
            </a:endParaRPr>
          </a:p>
          <a:p>
            <a:pPr>
              <a:lnSpc>
                <a:spcPct val="95000"/>
              </a:lnSpc>
              <a:spcBef>
                <a:spcPct val="0"/>
              </a:spcBef>
            </a:pPr>
            <a:r>
              <a:rPr lang="en-GB" sz="2000">
                <a:solidFill>
                  <a:srgbClr val="FFFF00"/>
                </a:solidFill>
                <a:effectLst>
                  <a:outerShdw blurRad="38100" dist="38100" dir="2700000" algn="tl">
                    <a:srgbClr val="DDDDDD"/>
                  </a:outerShdw>
                </a:effectLst>
                <a:latin typeface="Textile" charset="0"/>
              </a:rPr>
              <a:t>Il getto ottico</a:t>
            </a:r>
            <a:r>
              <a:rPr lang="it-IT" sz="2000">
                <a:solidFill>
                  <a:srgbClr val="FFFF00"/>
                </a:solidFill>
                <a:effectLst>
                  <a:outerShdw blurRad="38100" dist="38100" dir="2700000" algn="tl">
                    <a:srgbClr val="DDDDDD"/>
                  </a:outerShdw>
                </a:effectLst>
                <a:latin typeface="Textile" charset="0"/>
              </a:rPr>
              <a:t> </a:t>
            </a:r>
            <a:r>
              <a:rPr lang="en-GB" sz="2000">
                <a:solidFill>
                  <a:srgbClr val="FFFF00"/>
                </a:solidFill>
                <a:effectLst>
                  <a:outerShdw blurRad="38100" dist="38100" dir="2700000" algn="tl">
                    <a:srgbClr val="DDDDDD"/>
                  </a:outerShdw>
                </a:effectLst>
                <a:latin typeface="Textile" charset="0"/>
              </a:rPr>
              <a:t>(scoperto</a:t>
            </a:r>
            <a:r>
              <a:rPr lang="it-IT" sz="2000">
                <a:solidFill>
                  <a:srgbClr val="FFFF00"/>
                </a:solidFill>
                <a:effectLst>
                  <a:outerShdw blurRad="38100" dist="38100" dir="2700000" algn="tl">
                    <a:srgbClr val="DDDDDD"/>
                  </a:outerShdw>
                </a:effectLst>
                <a:latin typeface="Textile" charset="0"/>
              </a:rPr>
              <a:t> </a:t>
            </a:r>
            <a:r>
              <a:rPr lang="en-GB" sz="2000">
                <a:solidFill>
                  <a:srgbClr val="FFFF00"/>
                </a:solidFill>
                <a:effectLst>
                  <a:outerShdw blurRad="38100" dist="38100" dir="2700000" algn="tl">
                    <a:srgbClr val="DDDDDD"/>
                  </a:outerShdw>
                </a:effectLst>
                <a:latin typeface="Textile" charset="0"/>
              </a:rPr>
              <a:t>da H. Curtis nel 1918)</a:t>
            </a:r>
          </a:p>
          <a:p>
            <a:pPr eaLnBrk="1" hangingPunct="1"/>
            <a:endParaRPr lang="it-IT">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xfrm>
            <a:off x="3885122" y="8685917"/>
            <a:ext cx="2971261" cy="456611"/>
          </a:xfrm>
          <a:prstGeom prst="rect">
            <a:avLst/>
          </a:prstGeom>
          <a:noFill/>
        </p:spPr>
        <p:txBody>
          <a:bodyPr/>
          <a:lstStyle/>
          <a:p>
            <a:fld id="{C0A1E72E-9C2D-204A-86EA-4552C4BC321F}" type="slidenum">
              <a:rPr lang="it-IT"/>
              <a:pPr/>
              <a:t>58</a:t>
            </a:fld>
            <a:endParaRPr lang="it-IT"/>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175C1341-D7DD-AE43-B167-5EE12E58D3AB}" type="slidenum">
              <a:rPr lang="it-IT"/>
              <a:pPr/>
              <a:t>61</a:t>
            </a:fld>
            <a:endParaRPr lang="it-IT"/>
          </a:p>
        </p:txBody>
      </p:sp>
      <p:sp>
        <p:nvSpPr>
          <p:cNvPr id="239619" name="Rectangle 2"/>
          <p:cNvSpPr>
            <a:spLocks noGrp="1" noRot="1" noChangeAspect="1" noChangeArrowheads="1" noTextEdit="1"/>
          </p:cNvSpPr>
          <p:nvPr>
            <p:ph type="sldImg"/>
          </p:nvPr>
        </p:nvSpPr>
        <p:spPr>
          <a:xfrm>
            <a:off x="1141413" y="685800"/>
            <a:ext cx="4572000" cy="3429000"/>
          </a:xfrm>
          <a:ln/>
        </p:spPr>
      </p:sp>
      <p:sp>
        <p:nvSpPr>
          <p:cNvPr id="772099" name="Rectangle 3"/>
          <p:cNvSpPr>
            <a:spLocks noGrp="1" noChangeArrowheads="1"/>
          </p:cNvSpPr>
          <p:nvPr>
            <p:ph type="body" idx="1"/>
          </p:nvPr>
        </p:nvSpPr>
        <p:spPr/>
        <p:txBody>
          <a:bodyPr/>
          <a:lstStyle/>
          <a:p>
            <a:pPr>
              <a:spcBef>
                <a:spcPct val="0"/>
              </a:spcBef>
            </a:pPr>
            <a:r>
              <a:rPr lang="it-IT" sz="3300">
                <a:solidFill>
                  <a:srgbClr val="FF0000"/>
                </a:solidFill>
                <a:effectLst>
                  <a:outerShdw blurRad="38100" dist="38100" dir="2700000" algn="tl">
                    <a:srgbClr val="DDDDDD"/>
                  </a:outerShdw>
                </a:effectLst>
                <a:latin typeface="Textile" charset="0"/>
              </a:rPr>
              <a:t>Abbiamo visto che:</a:t>
            </a:r>
            <a:endParaRPr lang="it-IT" sz="1600">
              <a:solidFill>
                <a:srgbClr val="FF0000"/>
              </a:solidFill>
              <a:effectLst>
                <a:outerShdw blurRad="38100" dist="38100" dir="2700000" algn="tl">
                  <a:srgbClr val="DDDDDD"/>
                </a:outerShdw>
              </a:effectLst>
              <a:latin typeface="Textile" charset="0"/>
            </a:endParaRPr>
          </a:p>
          <a:p>
            <a:pPr>
              <a:spcBef>
                <a:spcPct val="0"/>
              </a:spcBef>
              <a:buFontTx/>
              <a:buChar char="•"/>
            </a:pPr>
            <a:r>
              <a:rPr lang="it-IT" sz="2900">
                <a:solidFill>
                  <a:srgbClr val="FF0000"/>
                </a:solidFill>
                <a:effectLst>
                  <a:outerShdw blurRad="38100" dist="38100" dir="2700000" algn="tl">
                    <a:srgbClr val="DDDDDD"/>
                  </a:outerShdw>
                </a:effectLst>
                <a:latin typeface="Textile" charset="0"/>
              </a:rPr>
              <a:t> </a:t>
            </a:r>
            <a:r>
              <a:rPr lang="it-IT" sz="2500">
                <a:solidFill>
                  <a:srgbClr val="FF0000"/>
                </a:solidFill>
                <a:effectLst>
                  <a:outerShdw blurRad="38100" dist="38100" dir="2700000" algn="tl">
                    <a:srgbClr val="DDDDDD"/>
                  </a:outerShdw>
                </a:effectLst>
                <a:latin typeface="Textile" charset="0"/>
              </a:rPr>
              <a:t>Le galassie sono sede di fenomeni “violenti”</a:t>
            </a:r>
            <a:endParaRPr lang="it-IT" sz="1600">
              <a:solidFill>
                <a:srgbClr val="FF0000"/>
              </a:solidFill>
              <a:effectLst>
                <a:outerShdw blurRad="38100" dist="38100" dir="2700000" algn="tl">
                  <a:srgbClr val="DDDDDD"/>
                </a:outerShdw>
              </a:effectLst>
              <a:latin typeface="Textile" charset="0"/>
            </a:endParaRPr>
          </a:p>
          <a:p>
            <a:pPr>
              <a:spcBef>
                <a:spcPct val="0"/>
              </a:spcBef>
              <a:buFontTx/>
              <a:buChar char="•"/>
            </a:pPr>
            <a:r>
              <a:rPr lang="it-IT" sz="2900">
                <a:solidFill>
                  <a:srgbClr val="FF0000"/>
                </a:solidFill>
                <a:effectLst>
                  <a:outerShdw blurRad="38100" dist="38100" dir="2700000" algn="tl">
                    <a:srgbClr val="DDDDDD"/>
                  </a:outerShdw>
                </a:effectLst>
                <a:latin typeface="Textile" charset="0"/>
              </a:rPr>
              <a:t> </a:t>
            </a:r>
            <a:r>
              <a:rPr lang="it-IT" sz="2500">
                <a:solidFill>
                  <a:srgbClr val="FF0000"/>
                </a:solidFill>
                <a:effectLst>
                  <a:outerShdw blurRad="38100" dist="38100" dir="2700000" algn="tl">
                    <a:srgbClr val="DDDDDD"/>
                  </a:outerShdw>
                </a:effectLst>
                <a:latin typeface="Textile" charset="0"/>
              </a:rPr>
              <a:t>La causa è la caduta di materia per gravità verso la regione centrale </a:t>
            </a:r>
          </a:p>
          <a:p>
            <a:pPr>
              <a:spcBef>
                <a:spcPct val="0"/>
              </a:spcBef>
              <a:buFontTx/>
              <a:buChar char="•"/>
            </a:pPr>
            <a:endParaRPr lang="it-IT" sz="1600">
              <a:solidFill>
                <a:srgbClr val="FF0000"/>
              </a:solidFill>
              <a:effectLst>
                <a:outerShdw blurRad="38100" dist="38100" dir="2700000" algn="tl">
                  <a:srgbClr val="DDDDDD"/>
                </a:outerShdw>
              </a:effectLst>
              <a:latin typeface="Textile" charset="0"/>
            </a:endParaRPr>
          </a:p>
          <a:p>
            <a:pPr>
              <a:spcBef>
                <a:spcPct val="0"/>
              </a:spcBef>
            </a:pPr>
            <a:r>
              <a:rPr lang="it-IT" sz="2900">
                <a:solidFill>
                  <a:srgbClr val="FF0000"/>
                </a:solidFill>
                <a:effectLst>
                  <a:outerShdw blurRad="38100" dist="38100" dir="2700000" algn="tl">
                    <a:srgbClr val="DDDDDD"/>
                  </a:outerShdw>
                </a:effectLst>
                <a:latin typeface="Textile" charset="0"/>
              </a:rPr>
              <a:t> </a:t>
            </a:r>
            <a:r>
              <a:rPr lang="it-IT" sz="3300">
                <a:solidFill>
                  <a:srgbClr val="FF0000"/>
                </a:solidFill>
                <a:effectLst>
                  <a:outerShdw blurRad="38100" dist="38100" dir="2700000" algn="tl">
                    <a:srgbClr val="DDDDDD"/>
                  </a:outerShdw>
                </a:effectLst>
                <a:latin typeface="Textile" charset="0"/>
              </a:rPr>
              <a:t>Resta da capire:</a:t>
            </a:r>
            <a:endParaRPr lang="it-IT" sz="1600">
              <a:solidFill>
                <a:srgbClr val="FF0000"/>
              </a:solidFill>
              <a:effectLst>
                <a:outerShdw blurRad="38100" dist="38100" dir="2700000" algn="tl">
                  <a:srgbClr val="DDDDDD"/>
                </a:outerShdw>
              </a:effectLst>
              <a:latin typeface="Textile" charset="0"/>
            </a:endParaRPr>
          </a:p>
          <a:p>
            <a:pPr>
              <a:spcBef>
                <a:spcPct val="0"/>
              </a:spcBef>
              <a:buFontTx/>
              <a:buChar char="•"/>
            </a:pPr>
            <a:r>
              <a:rPr lang="it-IT" sz="2900">
                <a:solidFill>
                  <a:srgbClr val="FF0000"/>
                </a:solidFill>
                <a:effectLst>
                  <a:outerShdw blurRad="38100" dist="38100" dir="2700000" algn="tl">
                    <a:srgbClr val="DDDDDD"/>
                  </a:outerShdw>
                </a:effectLst>
                <a:latin typeface="Textile" charset="0"/>
              </a:rPr>
              <a:t> </a:t>
            </a:r>
            <a:r>
              <a:rPr lang="it-IT" sz="2500">
                <a:solidFill>
                  <a:srgbClr val="FF0000"/>
                </a:solidFill>
                <a:effectLst>
                  <a:outerShdw blurRad="38100" dist="38100" dir="2700000" algn="tl">
                    <a:srgbClr val="DDDDDD"/>
                  </a:outerShdw>
                </a:effectLst>
                <a:latin typeface="Textile" charset="0"/>
              </a:rPr>
              <a:t>Come si estrae l’energia dal buco nero   per trasmetterla ai getti?</a:t>
            </a:r>
            <a:endParaRPr lang="it-IT" sz="1600">
              <a:solidFill>
                <a:srgbClr val="FF0000"/>
              </a:solidFill>
              <a:effectLst>
                <a:outerShdw blurRad="38100" dist="38100" dir="2700000" algn="tl">
                  <a:srgbClr val="DDDDDD"/>
                </a:outerShdw>
              </a:effectLst>
              <a:latin typeface="Textile" charset="0"/>
            </a:endParaRPr>
          </a:p>
          <a:p>
            <a:pPr>
              <a:spcBef>
                <a:spcPct val="0"/>
              </a:spcBef>
              <a:buFontTx/>
              <a:buChar char="•"/>
            </a:pPr>
            <a:r>
              <a:rPr lang="it-IT" sz="2900">
                <a:solidFill>
                  <a:srgbClr val="FF0000"/>
                </a:solidFill>
                <a:effectLst>
                  <a:outerShdw blurRad="38100" dist="38100" dir="2700000" algn="tl">
                    <a:srgbClr val="DDDDDD"/>
                  </a:outerShdw>
                </a:effectLst>
                <a:latin typeface="Textile" charset="0"/>
              </a:rPr>
              <a:t> </a:t>
            </a:r>
            <a:r>
              <a:rPr lang="it-IT" sz="2500">
                <a:solidFill>
                  <a:srgbClr val="FF0000"/>
                </a:solidFill>
                <a:effectLst>
                  <a:outerShdw blurRad="38100" dist="38100" dir="2700000" algn="tl">
                    <a:srgbClr val="DDDDDD"/>
                  </a:outerShdw>
                </a:effectLst>
                <a:latin typeface="Textile" charset="0"/>
              </a:rPr>
              <a:t>Se ogni galassia attiva ha un buco nero centrale, perché solo alcune hanno getti radio?</a:t>
            </a:r>
            <a:endParaRPr lang="it-IT" sz="1600">
              <a:solidFill>
                <a:srgbClr val="FF0000"/>
              </a:solidFill>
              <a:effectLst>
                <a:outerShdw blurRad="38100" dist="38100" dir="2700000" algn="tl">
                  <a:srgbClr val="DDDDDD"/>
                </a:outerShdw>
              </a:effectLst>
              <a:latin typeface="Textile" charset="0"/>
            </a:endParaRPr>
          </a:p>
          <a:p>
            <a:pPr>
              <a:spcBef>
                <a:spcPct val="0"/>
              </a:spcBef>
              <a:buFontTx/>
              <a:buChar char="•"/>
            </a:pPr>
            <a:r>
              <a:rPr lang="it-IT" sz="2500">
                <a:solidFill>
                  <a:srgbClr val="FF0000"/>
                </a:solidFill>
                <a:effectLst>
                  <a:outerShdw blurRad="38100" dist="38100" dir="2700000" algn="tl">
                    <a:srgbClr val="DDDDDD"/>
                  </a:outerShdw>
                </a:effectLst>
                <a:latin typeface="Textile" charset="0"/>
              </a:rPr>
              <a:t> Tante altre cose...</a:t>
            </a:r>
          </a:p>
          <a:p>
            <a:pPr eaLnBrk="1" hangingPunct="1"/>
            <a:endParaRPr lang="it-IT">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xfrm>
            <a:off x="3885122" y="8685917"/>
            <a:ext cx="2971261" cy="456611"/>
          </a:xfrm>
          <a:prstGeom prst="rect">
            <a:avLst/>
          </a:prstGeom>
          <a:noFill/>
        </p:spPr>
        <p:txBody>
          <a:bodyPr/>
          <a:lstStyle/>
          <a:p>
            <a:fld id="{2FEFB769-ABAC-1F4E-9ADA-AFD055BDCB62}" type="slidenum">
              <a:rPr lang="it-IT"/>
              <a:pPr/>
              <a:t>62</a:t>
            </a:fld>
            <a:endParaRPr lang="it-IT"/>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xfrm>
            <a:off x="3885122" y="8685917"/>
            <a:ext cx="2971261" cy="456611"/>
          </a:xfrm>
          <a:prstGeom prst="rect">
            <a:avLst/>
          </a:prstGeom>
          <a:noFill/>
        </p:spPr>
        <p:txBody>
          <a:bodyPr/>
          <a:lstStyle/>
          <a:p>
            <a:fld id="{774191C7-7A4C-4B44-892D-FC9DAD49DF0B}" type="slidenum">
              <a:rPr lang="it-IT"/>
              <a:pPr/>
              <a:t>63</a:t>
            </a:fld>
            <a:endParaRPr lang="it-IT"/>
          </a:p>
        </p:txBody>
      </p:sp>
      <p:sp>
        <p:nvSpPr>
          <p:cNvPr id="259075" name="Rectangle 2"/>
          <p:cNvSpPr>
            <a:spLocks noGrp="1" noRot="1" noChangeAspect="1" noChangeArrowheads="1" noTextEdit="1"/>
          </p:cNvSpPr>
          <p:nvPr>
            <p:ph type="sldImg"/>
          </p:nvPr>
        </p:nvSpPr>
        <p:spPr>
          <a:xfrm>
            <a:off x="918713" y="684917"/>
            <a:ext cx="5022192" cy="3430472"/>
          </a:xfrm>
          <a:ln/>
        </p:spPr>
      </p:sp>
      <p:sp>
        <p:nvSpPr>
          <p:cNvPr id="259076" name="Rectangle 3"/>
          <p:cNvSpPr>
            <a:spLocks noGrp="1" noChangeArrowheads="1"/>
          </p:cNvSpPr>
          <p:nvPr>
            <p:ph type="body" idx="1"/>
          </p:nvPr>
        </p:nvSpPr>
        <p:spPr>
          <a:xfrm>
            <a:off x="685800" y="4343696"/>
            <a:ext cx="5486400" cy="4115389"/>
          </a:xfrm>
          <a:noFill/>
          <a:ln/>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xfrm>
            <a:off x="3885122" y="8685917"/>
            <a:ext cx="2971261" cy="456611"/>
          </a:xfrm>
          <a:prstGeom prst="rect">
            <a:avLst/>
          </a:prstGeom>
          <a:noFill/>
        </p:spPr>
        <p:txBody>
          <a:bodyPr/>
          <a:lstStyle/>
          <a:p>
            <a:fld id="{CF22FF4A-6B95-1949-B5E6-51CF0AFE6F28}" type="slidenum">
              <a:rPr lang="it-IT"/>
              <a:pPr/>
              <a:t>65</a:t>
            </a:fld>
            <a:endParaRPr lang="it-IT"/>
          </a:p>
        </p:txBody>
      </p:sp>
      <p:sp>
        <p:nvSpPr>
          <p:cNvPr id="261123" name="Rectangle 2"/>
          <p:cNvSpPr>
            <a:spLocks noGrp="1" noRot="1" noChangeAspect="1" noChangeArrowheads="1" noTextEdit="1"/>
          </p:cNvSpPr>
          <p:nvPr>
            <p:ph type="sldImg"/>
          </p:nvPr>
        </p:nvSpPr>
        <p:spPr>
          <a:xfrm>
            <a:off x="950913" y="685800"/>
            <a:ext cx="4953000" cy="3429000"/>
          </a:xfrm>
          <a:ln/>
        </p:spPr>
      </p:sp>
      <p:sp>
        <p:nvSpPr>
          <p:cNvPr id="261124" name="Rectangle 3"/>
          <p:cNvSpPr>
            <a:spLocks noGrp="1" noChangeArrowheads="1"/>
          </p:cNvSpPr>
          <p:nvPr>
            <p:ph type="body" idx="1"/>
          </p:nvPr>
        </p:nvSpPr>
        <p:spPr>
          <a:noFill/>
          <a:ln/>
        </p:spPr>
        <p:txBody>
          <a:bodyPr/>
          <a:lstStyle/>
          <a:p>
            <a:pPr eaLnBrk="1" hangingPunct="1"/>
            <a:r>
              <a:rPr lang="it-IT" b="1">
                <a:latin typeface="Arial" charset="0"/>
              </a:rPr>
              <a:t>(100kB GIF) Sequence of Hubble images showing apparent motion at six times the speed of light in the galaxy M87. TOP PANEL: Hubble image showing jet streaming out from the galaxy's nucleus [bright round region at far left]. The jet is about 5000 light years long, and the box indicates where the superluminal motions were seen. BOTTOM PANEL: Sequence of Hubble images showing motion at six times the speed of light. The slanting lines track the moving features, and the speeds are given in units of the velocity of light ``c." The images were made between 1994 and 1998 with the Faint Object Camera on the Hubble Space Telescope. PHOTO CREDIT: John Biretta, Space Telescope Science Institute.</a:t>
            </a:r>
            <a:r>
              <a:rPr lang="it-IT">
                <a:latin typeface="Arial" charset="0"/>
              </a:rPr>
              <a:t/>
            </a:r>
            <a:br>
              <a:rPr lang="it-IT">
                <a:latin typeface="Arial" charset="0"/>
              </a:rPr>
            </a:br>
            <a:endParaRPr lang="it-IT">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Grp="1" noRot="1" noChangeAspect="1" noChangeArrowheads="1" noTextEdit="1"/>
          </p:cNvSpPr>
          <p:nvPr>
            <p:ph type="sldImg"/>
          </p:nvPr>
        </p:nvSpPr>
        <p:spPr bwMode="auto">
          <a:xfrm>
            <a:off x="0" y="303213"/>
            <a:ext cx="0" cy="0"/>
          </a:xfrm>
          <a:prstGeom prst="rect">
            <a:avLst/>
          </a:prstGeom>
          <a:solidFill>
            <a:srgbClr val="FFFFFF"/>
          </a:solidFill>
          <a:ln>
            <a:solidFill>
              <a:srgbClr val="000000"/>
            </a:solidFill>
            <a:miter lim="800000"/>
            <a:headEnd/>
            <a:tailEnd/>
          </a:ln>
        </p:spPr>
      </p:sp>
      <p:sp>
        <p:nvSpPr>
          <p:cNvPr id="16386" name="Text Box 2"/>
          <p:cNvSpPr txBox="1">
            <a:spLocks noGrp="1" noChangeArrowheads="1"/>
          </p:cNvSpPr>
          <p:nvPr>
            <p:ph type="body" idx="1"/>
          </p:nvPr>
        </p:nvSpPr>
        <p:spPr bwMode="auto">
          <a:xfrm>
            <a:off x="503238" y="4316413"/>
            <a:ext cx="5854700" cy="4059237"/>
          </a:xfrm>
          <a:prstGeom prst="rect">
            <a:avLst/>
          </a:prstGeom>
          <a:noFill/>
          <a:ln>
            <a:miter lim="800000"/>
            <a:headEnd/>
            <a:tailEnd/>
          </a:ln>
        </p:spPr>
        <p:txBody>
          <a:bodyPr lIns="0" tIns="0" rIns="0" bIns="0">
            <a:prstTxWarp prst="textNoShape">
              <a:avLst/>
            </a:prstTxWarp>
            <a:sp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xfrm>
            <a:off x="3885122" y="8685917"/>
            <a:ext cx="2971261" cy="456611"/>
          </a:xfrm>
          <a:prstGeom prst="rect">
            <a:avLst/>
          </a:prstGeom>
          <a:noFill/>
        </p:spPr>
        <p:txBody>
          <a:bodyPr/>
          <a:lstStyle/>
          <a:p>
            <a:fld id="{883A5AC3-8A8E-F648-8135-F756D8EA73CB}" type="slidenum">
              <a:rPr lang="it-IT"/>
              <a:pPr/>
              <a:t>77</a:t>
            </a:fld>
            <a:endParaRPr lang="it-IT"/>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xfrm>
            <a:off x="3885122" y="8685917"/>
            <a:ext cx="2971261" cy="456611"/>
          </a:xfrm>
          <a:prstGeom prst="rect">
            <a:avLst/>
          </a:prstGeom>
          <a:noFill/>
        </p:spPr>
        <p:txBody>
          <a:bodyPr/>
          <a:lstStyle/>
          <a:p>
            <a:fld id="{72172737-9F97-334D-A590-2E5A8E4E26C3}" type="slidenum">
              <a:rPr lang="it-IT"/>
              <a:pPr/>
              <a:t>78</a:t>
            </a:fld>
            <a:endParaRPr lang="it-IT"/>
          </a:p>
        </p:txBody>
      </p:sp>
      <p:sp>
        <p:nvSpPr>
          <p:cNvPr id="251907" name="Slide Image Placeholder 1"/>
          <p:cNvSpPr>
            <a:spLocks noGrp="1" noRot="1" noChangeAspect="1" noTextEdit="1"/>
          </p:cNvSpPr>
          <p:nvPr>
            <p:ph type="sldImg"/>
          </p:nvPr>
        </p:nvSpPr>
        <p:spPr>
          <a:xfrm>
            <a:off x="950913" y="693738"/>
            <a:ext cx="4948237" cy="3425825"/>
          </a:xfrm>
          <a:ln/>
        </p:spPr>
      </p:sp>
      <p:sp>
        <p:nvSpPr>
          <p:cNvPr id="251908" name="Notes Placeholder 2"/>
          <p:cNvSpPr>
            <a:spLocks noGrp="1"/>
          </p:cNvSpPr>
          <p:nvPr>
            <p:ph type="body" idx="1"/>
          </p:nvPr>
        </p:nvSpPr>
        <p:spPr>
          <a:noFill/>
          <a:ln/>
        </p:spPr>
        <p:txBody>
          <a:bodyPr/>
          <a:lstStyle/>
          <a:p>
            <a:pPr eaLnBrk="1" hangingPunct="1">
              <a:spcBef>
                <a:spcPct val="0"/>
              </a:spcBef>
            </a:pPr>
            <a:endParaRPr lang="en-US">
              <a:latin typeface="Arial" charset="0"/>
            </a:endParaRPr>
          </a:p>
        </p:txBody>
      </p:sp>
      <p:sp>
        <p:nvSpPr>
          <p:cNvPr id="251909" name="Slide Number Placeholder 3"/>
          <p:cNvSpPr txBox="1">
            <a:spLocks noGrp="1"/>
          </p:cNvSpPr>
          <p:nvPr/>
        </p:nvSpPr>
        <p:spPr bwMode="auto">
          <a:xfrm>
            <a:off x="3885122" y="8685917"/>
            <a:ext cx="2971261" cy="456611"/>
          </a:xfrm>
          <a:prstGeom prst="rect">
            <a:avLst/>
          </a:prstGeom>
          <a:noFill/>
          <a:ln w="9525">
            <a:noFill/>
            <a:miter lim="800000"/>
            <a:headEnd/>
            <a:tailEnd/>
          </a:ln>
        </p:spPr>
        <p:txBody>
          <a:bodyPr anchor="b">
            <a:prstTxWarp prst="textNoShape">
              <a:avLst/>
            </a:prstTxWarp>
          </a:bodyPr>
          <a:lstStyle/>
          <a:p>
            <a:pPr algn="r"/>
            <a:fld id="{8E18A7D5-0EE6-D842-8198-544454E684F0}" type="slidenum">
              <a:rPr lang="en-GB" sz="1200">
                <a:latin typeface="Calibri" charset="0"/>
              </a:rPr>
              <a:pPr algn="r"/>
              <a:t>78</a:t>
            </a:fld>
            <a:endParaRPr lang="en-GB"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D5EC21A2-E43E-7549-B06B-49B0CC64BACC}" type="slidenum">
              <a:rPr lang="it-IT"/>
              <a:pPr/>
              <a:t>80</a:t>
            </a:fld>
            <a:endParaRPr lang="it-IT"/>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xfrm>
            <a:off x="913862" y="4343695"/>
            <a:ext cx="5030278" cy="4113916"/>
          </a:xfrm>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8685213"/>
            <a:ext cx="2971800" cy="457200"/>
          </a:xfrm>
          <a:prstGeom prst="rect">
            <a:avLst/>
          </a:prstGeom>
          <a:noFill/>
        </p:spPr>
        <p:txBody>
          <a:bodyPr/>
          <a:lstStyle/>
          <a:p>
            <a:fld id="{9A286A62-5601-D146-A6DA-26088773122E}" type="slidenum">
              <a:rPr lang="en-US">
                <a:latin typeface="Tahoma" charset="0"/>
              </a:rPr>
              <a:pPr/>
              <a:t>81</a:t>
            </a:fld>
            <a:endParaRPr lang="en-US">
              <a:latin typeface="Tahoma" charset="0"/>
            </a:endParaRPr>
          </a:p>
        </p:txBody>
      </p:sp>
      <p:sp>
        <p:nvSpPr>
          <p:cNvPr id="65539" name="Rectangle 1026"/>
          <p:cNvSpPr>
            <a:spLocks noGrp="1" noRot="1" noChangeAspect="1" noChangeArrowheads="1" noTextEdit="1"/>
          </p:cNvSpPr>
          <p:nvPr>
            <p:ph type="sldImg"/>
          </p:nvPr>
        </p:nvSpPr>
        <p:spPr>
          <a:ln/>
        </p:spPr>
      </p:sp>
      <p:sp>
        <p:nvSpPr>
          <p:cNvPr id="65540" name="Rectangle 1027"/>
          <p:cNvSpPr>
            <a:spLocks noGrp="1" noChangeArrowheads="1"/>
          </p:cNvSpPr>
          <p:nvPr>
            <p:ph type="body" idx="1"/>
          </p:nvPr>
        </p:nvSpPr>
        <p:spPr>
          <a:noFill/>
          <a:ln/>
        </p:spPr>
        <p:txBody>
          <a:bodyPr/>
          <a:lstStyle/>
          <a:p>
            <a:pPr eaLnBrk="1" hangingPunct="1"/>
            <a:endParaRPr lang="it-IT">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sz="900" b="1" dirty="0"/>
              <a:t>Image on Left:</a:t>
            </a:r>
          </a:p>
          <a:p>
            <a:r>
              <a:rPr lang="en-US" sz="900" dirty="0"/>
              <a:t>Resembling a gigantic hubcap in space, a 3,700-light-year-wide dust disk encircles a 300-million- solar-mass black hole in the center of the elliptical galaxy NGC 7052.</a:t>
            </a:r>
          </a:p>
          <a:p>
            <a:r>
              <a:rPr lang="en-US" sz="900" dirty="0"/>
              <a:t>The disk, possibly a remnant of an ancient galaxy collision, will be swallowed up by the black hole in several billion years. The black-and-white image on the left, taken by a ground-based telescope, shows the complete galaxy. The Hubble picture on the right is a close-up view of the dust disk surrounding the black hole.</a:t>
            </a:r>
          </a:p>
          <a:p>
            <a:endParaRPr lang="en-US" sz="900" dirty="0"/>
          </a:p>
          <a:p>
            <a:r>
              <a:rPr lang="en-US" sz="900" b="1" dirty="0"/>
              <a:t>Image on Right:</a:t>
            </a:r>
          </a:p>
          <a:p>
            <a:r>
              <a:rPr lang="en-US" sz="900" dirty="0"/>
              <a:t>A monstrous black hole's rude table manners include blowing huge bubbles of hot gas into space. At least, that's the gustatory practice followed by the </a:t>
            </a:r>
            <a:r>
              <a:rPr lang="en-US" sz="900" dirty="0" err="1"/>
              <a:t>supermassive</a:t>
            </a:r>
            <a:r>
              <a:rPr lang="en-US" sz="900" dirty="0"/>
              <a:t> black hole residing in the hub of the nearby galaxy NGC 4438. Known as a peculiar galaxy because of its unusual shape, NGC 4438 is in the Virgo Cluster, 50 million light-years from Earth. </a:t>
            </a:r>
          </a:p>
          <a:p>
            <a:r>
              <a:rPr lang="en-US" sz="900" dirty="0"/>
              <a:t>These NASA Hubble Space Telescope images of the galaxy's central region clearly show one of the bubbles rising from a dark band of dust. The other bubble, emanating from below the dust band, is barely visible, appearing as dim red blobs in the close-up picture of the galaxy's hub (the colorful picture at right). The background image represents a wider view of the galaxy, with the central region defined by the white box. </a:t>
            </a:r>
          </a:p>
          <a:p>
            <a:r>
              <a:rPr lang="en-US" sz="900" dirty="0"/>
              <a:t>These extremely hot bubbles are caused by the black hole's voracious eating habits. The eating machine is engorging itself with a banquet of material swirling around it in an accretion disk (the white region below the bright bubble). Some of this material is spewed from the disk in opposite directions. Acting like high-powered garden hoses, these twin jets of matter sweep out material in their paths. The jets eventually slam into a wall of dense, slow-moving gas, which is traveling at less than 223,000 mph (360,000 </a:t>
            </a:r>
            <a:r>
              <a:rPr lang="en-US" sz="900" dirty="0" err="1"/>
              <a:t>kph</a:t>
            </a:r>
            <a:r>
              <a:rPr lang="en-US" sz="900" dirty="0"/>
              <a:t>). The collision produces the glowing material. The bubbles will continue to expand and will eventually dissipate. Compared with the life of the galaxy, this bubble-blowing phase is a short-lived event. </a:t>
            </a:r>
          </a:p>
          <a:p>
            <a:r>
              <a:rPr lang="en-US" sz="900" dirty="0"/>
              <a:t>The bubble is much brighter on one side of the galaxy's center because the jet smashed into a denser amount of gas. The brighter bubble is 800 light-years tall and 800 light-years across.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xfrm>
            <a:off x="3885122" y="8685917"/>
            <a:ext cx="2971261" cy="456611"/>
          </a:xfrm>
          <a:prstGeom prst="rect">
            <a:avLst/>
          </a:prstGeom>
          <a:noFill/>
        </p:spPr>
        <p:txBody>
          <a:bodyPr/>
          <a:lstStyle/>
          <a:p>
            <a:fld id="{6AD4FE1D-0B6B-EF47-8C41-848615FD3497}" type="slidenum">
              <a:rPr lang="it-IT"/>
              <a:pPr/>
              <a:t>84</a:t>
            </a:fld>
            <a:endParaRPr lang="it-IT"/>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884613" y="8685213"/>
            <a:ext cx="2971800" cy="457200"/>
          </a:xfrm>
          <a:prstGeom prst="rect">
            <a:avLst/>
          </a:prstGeom>
          <a:noFill/>
        </p:spPr>
        <p:txBody>
          <a:bodyPr/>
          <a:lstStyle/>
          <a:p>
            <a:fld id="{CDD7B738-7A59-BF47-B75D-9EE64DB262CA}" type="slidenum">
              <a:rPr lang="en-US">
                <a:latin typeface="Tahoma" charset="0"/>
              </a:rPr>
              <a:pPr/>
              <a:t>88</a:t>
            </a:fld>
            <a:endParaRPr lang="en-US">
              <a:latin typeface="Tahoma"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it-IT">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5A4B01B9-A04A-0E40-A9F9-704E9653A1F3}" type="slidenum">
              <a:rPr lang="it-IT"/>
              <a:pPr/>
              <a:t>4</a:t>
            </a:fld>
            <a:endParaRPr lang="it-IT"/>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xfrm>
            <a:off x="3885122" y="8685917"/>
            <a:ext cx="2971261" cy="456611"/>
          </a:xfrm>
          <a:prstGeom prst="rect">
            <a:avLst/>
          </a:prstGeom>
          <a:noFill/>
        </p:spPr>
        <p:txBody>
          <a:bodyPr/>
          <a:lstStyle/>
          <a:p>
            <a:fld id="{E0EDAFC8-8FDE-9F4B-88BA-9198AF5352F8}" type="slidenum">
              <a:rPr lang="it-IT"/>
              <a:pPr/>
              <a:t>8</a:t>
            </a:fld>
            <a:endParaRPr lang="it-IT"/>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89A1D161-60B2-E64D-A94B-B451C87856A8}" type="slidenum">
              <a:rPr lang="it-IT"/>
              <a:pPr/>
              <a:t>9</a:t>
            </a:fld>
            <a:endParaRPr lang="it-IT"/>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xfrm>
            <a:off x="913862" y="4343695"/>
            <a:ext cx="5030278" cy="4113916"/>
          </a:xfrm>
          <a:noFill/>
          <a:ln/>
        </p:spPr>
        <p:txBody>
          <a:bodyPr/>
          <a:lstStyle/>
          <a:p>
            <a:pPr eaLnBrk="1" hangingPunct="1"/>
            <a:r>
              <a:rPr lang="en-US">
                <a:latin typeface="Arial" charset="0"/>
              </a:rPr>
              <a:t>A stellar region is just a small portion of a galaxy. A galaxy is a massive collection of stars, gas, and dust held together by its own gravity.   Galaxies can range in size from 6,000 to 350,000 light-years across.  Our own galaxy, the Milky Way, is about 105,000 light-years in diameter.</a:t>
            </a:r>
          </a:p>
          <a:p>
            <a:pPr eaLnBrk="1" hangingPunct="1"/>
            <a:r>
              <a:rPr lang="en-US">
                <a:latin typeface="Arial" charset="0"/>
              </a:rPr>
              <a:t>The galaxy pictured here is the Andromeda Galaxy, which is the nearest large galaxy to our own.  We think the Milky Way looks very much like Andromeda.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35C21622-0859-6B4D-AB31-654EF172BB9B}" type="slidenum">
              <a:rPr lang="it-IT"/>
              <a:pPr/>
              <a:t>11</a:t>
            </a:fld>
            <a:endParaRPr lang="it-IT"/>
          </a:p>
        </p:txBody>
      </p:sp>
      <p:sp>
        <p:nvSpPr>
          <p:cNvPr id="221187" name="Rectangle 2"/>
          <p:cNvSpPr>
            <a:spLocks noGrp="1" noRot="1" noChangeAspect="1" noChangeArrowheads="1" noTextEdit="1"/>
          </p:cNvSpPr>
          <p:nvPr>
            <p:ph type="sldImg"/>
          </p:nvPr>
        </p:nvSpPr>
        <p:spPr>
          <a:xfrm>
            <a:off x="993775" y="304800"/>
            <a:ext cx="4873625" cy="3654425"/>
          </a:xfrm>
          <a:solidFill>
            <a:srgbClr val="FFFFFF"/>
          </a:solidFill>
          <a:ln/>
        </p:spPr>
      </p:sp>
      <p:sp>
        <p:nvSpPr>
          <p:cNvPr id="221188" name="Text Box 3"/>
          <p:cNvSpPr txBox="1">
            <a:spLocks noChangeArrowheads="1"/>
          </p:cNvSpPr>
          <p:nvPr/>
        </p:nvSpPr>
        <p:spPr bwMode="auto">
          <a:xfrm>
            <a:off x="504645" y="4315709"/>
            <a:ext cx="5855179" cy="4057945"/>
          </a:xfrm>
          <a:prstGeom prst="rect">
            <a:avLst/>
          </a:prstGeom>
          <a:noFill/>
          <a:ln w="9525">
            <a:noFill/>
            <a:miter lim="800000"/>
            <a:headEnd/>
            <a:tailEnd/>
          </a:ln>
        </p:spPr>
        <p:txBody>
          <a:bodyPr lIns="0" tIns="0" rIns="0" bIns="0">
            <a:prstTxWarp prst="textNoShape">
              <a:avLst/>
            </a:prstTxWarp>
          </a:bodyPr>
          <a:lstStyle/>
          <a:p>
            <a:pPr defTabSz="822325" eaLnBrk="0" hangingPunct="0"/>
            <a:endParaRPr lang="en-US" sz="220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127A3C90-C9A2-E54A-AA01-D45598009F52}" type="slidenum">
              <a:rPr lang="it-IT"/>
              <a:pPr/>
              <a:t>12</a:t>
            </a:fld>
            <a:endParaRPr lang="it-IT"/>
          </a:p>
        </p:txBody>
      </p:sp>
      <p:sp>
        <p:nvSpPr>
          <p:cNvPr id="222211" name="Rectangle 2"/>
          <p:cNvSpPr>
            <a:spLocks noGrp="1" noRot="1" noChangeAspect="1" noChangeArrowheads="1" noTextEdit="1"/>
          </p:cNvSpPr>
          <p:nvPr>
            <p:ph type="sldImg"/>
          </p:nvPr>
        </p:nvSpPr>
        <p:spPr>
          <a:xfrm>
            <a:off x="1141413" y="685800"/>
            <a:ext cx="4572000" cy="3429000"/>
          </a:xfrm>
          <a:ln/>
        </p:spPr>
      </p:sp>
      <p:sp>
        <p:nvSpPr>
          <p:cNvPr id="222212" name="Rectangle 3"/>
          <p:cNvSpPr>
            <a:spLocks noGrp="1" noChangeArrowheads="1"/>
          </p:cNvSpPr>
          <p:nvPr>
            <p:ph type="body" idx="1"/>
          </p:nvPr>
        </p:nvSpPr>
        <p:spPr>
          <a:xfrm>
            <a:off x="913862" y="4343695"/>
            <a:ext cx="5030278" cy="4113916"/>
          </a:xfrm>
          <a:noFill/>
          <a:ln/>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58FFD6CF-C827-BD48-A15C-6287058B8646}" type="slidenum">
              <a:rPr lang="it-IT"/>
              <a:pPr/>
              <a:t>16</a:t>
            </a:fld>
            <a:endParaRPr lang="it-IT"/>
          </a:p>
        </p:txBody>
      </p:sp>
      <p:sp>
        <p:nvSpPr>
          <p:cNvPr id="225283" name="Rectangle 2"/>
          <p:cNvSpPr>
            <a:spLocks noGrp="1" noRot="1" noChangeAspect="1" noChangeArrowheads="1" noTextEdit="1"/>
          </p:cNvSpPr>
          <p:nvPr>
            <p:ph type="sldImg"/>
          </p:nvPr>
        </p:nvSpPr>
        <p:spPr>
          <a:xfrm>
            <a:off x="992188" y="303213"/>
            <a:ext cx="4873625" cy="3656012"/>
          </a:xfrm>
          <a:solidFill>
            <a:srgbClr val="FFFFFF"/>
          </a:solidFill>
          <a:ln/>
        </p:spPr>
      </p:sp>
      <p:sp>
        <p:nvSpPr>
          <p:cNvPr id="225284" name="Text Box 3"/>
          <p:cNvSpPr txBox="1">
            <a:spLocks noChangeArrowheads="1"/>
          </p:cNvSpPr>
          <p:nvPr/>
        </p:nvSpPr>
        <p:spPr bwMode="auto">
          <a:xfrm>
            <a:off x="504645" y="4315709"/>
            <a:ext cx="5855179" cy="4057945"/>
          </a:xfrm>
          <a:prstGeom prst="rect">
            <a:avLst/>
          </a:prstGeom>
          <a:noFill/>
          <a:ln w="9525">
            <a:noFill/>
            <a:miter lim="800000"/>
            <a:headEnd/>
            <a:tailEnd/>
          </a:ln>
        </p:spPr>
        <p:txBody>
          <a:bodyPr lIns="0" tIns="0" rIns="0" bIns="0">
            <a:prstTxWarp prst="textNoShape">
              <a:avLst/>
            </a:prstTxWarp>
          </a:bodyPr>
          <a:lstStyle/>
          <a:p>
            <a:pPr defTabSz="852488" eaLnBrk="0" hangingPunct="0"/>
            <a:endParaRPr lang="en-US" sz="220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F2E004D-4700-4C81-B633-CBB2E4D66979}" type="slidenum">
              <a:rPr lang="it-IT"/>
              <a:pPr>
                <a:defRPr/>
              </a:pPr>
              <a:t>‹n.›</a:t>
            </a:fld>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E2E7B77-A2CA-41BD-B598-B1F7840A9A13}" type="slidenum">
              <a:rPr lang="it-IT"/>
              <a:pPr>
                <a:defRPr/>
              </a:pPr>
              <a:t>‹n.›</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44FB116-8477-4D69-B05C-B588ED6B4FF1}" type="slidenum">
              <a:rPr lang="it-IT"/>
              <a:pPr>
                <a:defRPr/>
              </a:pPr>
              <a:t>‹n.›</a:t>
            </a:fld>
            <a:endParaRPr lang="it-IT"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CA5A53E5-B32A-F44A-8271-017E28CD034E}"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444BB91-8EB8-5241-A200-19DCA6B8CDEF}"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E5A49B1-6DDE-4095-A702-6663C510945C}" type="slidenum">
              <a:rPr lang="it-IT"/>
              <a:pPr>
                <a:defRPr/>
              </a:pPr>
              <a:t>‹n.›</a:t>
            </a:fld>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1E5AB43-C308-4E97-88AC-3BCD395D8C98}" type="slidenum">
              <a:rPr lang="it-IT"/>
              <a:pPr>
                <a:defRPr/>
              </a:pPr>
              <a:t>‹n.›</a:t>
            </a:fld>
            <a:endParaRPr lang="it-I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7A2E576-D22F-483E-8B49-66239E1D881C}" type="slidenum">
              <a:rPr lang="it-IT"/>
              <a:pPr>
                <a:defRPr/>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51A75C0-416B-40EB-B947-6AF3A1121977}" type="slidenum">
              <a:rPr lang="it-IT"/>
              <a:pPr>
                <a:defRPr/>
              </a:pPr>
              <a:t>‹n.›</a:t>
            </a:fld>
            <a:endParaRPr lang="it-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9BB7DA7B-E115-4702-969F-2020CA22C473}" type="slidenum">
              <a:rPr lang="it-IT"/>
              <a:pPr>
                <a:defRPr/>
              </a:pPr>
              <a:t>‹n.›</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F98C65C-FC40-4437-863B-171BFDAD7F71}" type="slidenum">
              <a:rPr lang="it-IT"/>
              <a:pPr>
                <a:defRPr/>
              </a:pPr>
              <a:t>‹n.›</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10582CB-483C-4A47-8877-B9A3B8569800}" type="slidenum">
              <a:rPr lang="it-IT"/>
              <a:pPr>
                <a:defRPr/>
              </a:pPr>
              <a:t>‹n.›</a:t>
            </a:fld>
            <a:endParaRPr lang="it-I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437F4AB-4843-480E-B82D-EB1956B31B15}" type="slidenum">
              <a:rPr lang="it-IT"/>
              <a:pPr>
                <a:defRPr/>
              </a:pPr>
              <a:t>‹n.›</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9" name="Rectangle 5"/>
          <p:cNvSpPr>
            <a:spLocks noGrp="1" noChangeArrowheads="1"/>
          </p:cNvSpPr>
          <p:nvPr>
            <p:ph type="ftr" sz="quarter" idx="3"/>
          </p:nvPr>
        </p:nvSpPr>
        <p:spPr bwMode="auto">
          <a:xfrm>
            <a:off x="533400" y="6245225"/>
            <a:ext cx="5638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Verdana" pitchFamily="34"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Verdana" pitchFamily="34" charset="0"/>
                <a:cs typeface="+mn-cs"/>
              </a:defRPr>
            </a:lvl1pPr>
          </a:lstStyle>
          <a:p>
            <a:pPr>
              <a:defRPr/>
            </a:pPr>
            <a:fld id="{2E3C1DD0-A033-4791-9A56-7E1D3F9E662C}" type="slidenum">
              <a:rPr lang="it-IT"/>
              <a:pPr>
                <a:defRPr/>
              </a:pPr>
              <a:t>‹n.›</a:t>
            </a:fld>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sldNum="0" hdr="0" ftr="0" dt="0"/>
  <p:txStyles>
    <p:titleStyle>
      <a:lvl1pPr algn="ctr" rtl="0" eaLnBrk="0" fontAlgn="base" hangingPunct="0">
        <a:spcBef>
          <a:spcPct val="0"/>
        </a:spcBef>
        <a:spcAft>
          <a:spcPct val="0"/>
        </a:spcAft>
        <a:defRPr sz="4400">
          <a:solidFill>
            <a:schemeClr val="tx2"/>
          </a:solidFill>
          <a:latin typeface="Verdana" pitchFamily="34" charset="0"/>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Verdana"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Verdana" pitchFamily="34" charset="0"/>
        </a:defRPr>
      </a:lvl2pPr>
      <a:lvl3pPr marL="1143000" indent="-228600" algn="l" rtl="0" eaLnBrk="0" fontAlgn="base" hangingPunct="0">
        <a:spcBef>
          <a:spcPct val="20000"/>
        </a:spcBef>
        <a:spcAft>
          <a:spcPct val="0"/>
        </a:spcAft>
        <a:buChar char="•"/>
        <a:defRPr sz="2400">
          <a:solidFill>
            <a:schemeClr val="tx1"/>
          </a:solidFill>
          <a:latin typeface="Verdana" pitchFamily="34" charset="0"/>
        </a:defRPr>
      </a:lvl3pPr>
      <a:lvl4pPr marL="1600200" indent="-228600" algn="l" rtl="0" eaLnBrk="0" fontAlgn="base" hangingPunct="0">
        <a:spcBef>
          <a:spcPct val="20000"/>
        </a:spcBef>
        <a:spcAft>
          <a:spcPct val="0"/>
        </a:spcAft>
        <a:buChar char="–"/>
        <a:defRPr sz="2000">
          <a:solidFill>
            <a:schemeClr val="tx1"/>
          </a:solidFill>
          <a:latin typeface="Verdana" pitchFamily="34" charset="0"/>
        </a:defRPr>
      </a:lvl4pPr>
      <a:lvl5pPr marL="2057400" indent="-228600" algn="l" rtl="0" eaLnBrk="0" fontAlgn="base" hangingPunct="0">
        <a:spcBef>
          <a:spcPct val="20000"/>
        </a:spcBef>
        <a:spcAft>
          <a:spcPct val="0"/>
        </a:spcAft>
        <a:buChar char="»"/>
        <a:defRPr sz="2000">
          <a:solidFill>
            <a:schemeClr val="tx1"/>
          </a:solidFill>
          <a:latin typeface="Verdana"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2.png"/><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gif"/></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hyperlink" Target="http://it.wikipedia.org/wiki/Lingua_grec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4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0.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66.xml.rels><?xml version="1.0" encoding="UTF-8" standalone="yes"?>
<Relationships xmlns="http://schemas.openxmlformats.org/package/2006/relationships"><Relationship Id="rId1" Type="http://schemas.openxmlformats.org/officeDocument/2006/relationships/video" Target="file://localhost/Users/anna/presentazioni/Planetario2011/3c120k_web-1.m4v" TargetMode="External"/><Relationship Id="rId2" Type="http://schemas.openxmlformats.org/officeDocument/2006/relationships/slideLayout" Target="../slideLayouts/slideLayout6.xml"/><Relationship Id="rId3" Type="http://schemas.openxmlformats.org/officeDocument/2006/relationships/image" Target="../media/image8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8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5" Type="http://schemas.openxmlformats.org/officeDocument/2006/relationships/oleObject" Target="../embeddings/Microsoft_Equation3.bin"/><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 Id="rId3" Type="http://schemas.openxmlformats.org/officeDocument/2006/relationships/image" Target="../media/image8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 Type="http://schemas.openxmlformats.org/officeDocument/2006/relationships/slideLayout" Target="../slideLayouts/slideLayout10.xml"/><Relationship Id="rId2"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oleObject" Target="../embeddings/Microsoft_Equation6.bin"/><Relationship Id="rId4" Type="http://schemas.openxmlformats.org/officeDocument/2006/relationships/image" Target="../media/image100.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8.xml.rels><?xml version="1.0" encoding="UTF-8" standalone="yes"?>
<Relationships xmlns="http://schemas.openxmlformats.org/package/2006/relationships"><Relationship Id="rId46" Type="http://schemas.openxmlformats.org/officeDocument/2006/relationships/image" Target="../media/image148.png"/><Relationship Id="rId47" Type="http://schemas.openxmlformats.org/officeDocument/2006/relationships/image" Target="../media/image149.png"/><Relationship Id="rId48" Type="http://schemas.openxmlformats.org/officeDocument/2006/relationships/image" Target="../media/image150.png"/><Relationship Id="rId49" Type="http://schemas.openxmlformats.org/officeDocument/2006/relationships/image" Target="../media/image151.jpeg"/><Relationship Id="rId20" Type="http://schemas.openxmlformats.org/officeDocument/2006/relationships/image" Target="../media/image122.png"/><Relationship Id="rId21" Type="http://schemas.openxmlformats.org/officeDocument/2006/relationships/image" Target="../media/image123.png"/><Relationship Id="rId22" Type="http://schemas.openxmlformats.org/officeDocument/2006/relationships/image" Target="../media/image124.png"/><Relationship Id="rId23" Type="http://schemas.openxmlformats.org/officeDocument/2006/relationships/image" Target="../media/image125.png"/><Relationship Id="rId24" Type="http://schemas.openxmlformats.org/officeDocument/2006/relationships/image" Target="../media/image126.png"/><Relationship Id="rId25" Type="http://schemas.openxmlformats.org/officeDocument/2006/relationships/image" Target="../media/image127.png"/><Relationship Id="rId26" Type="http://schemas.openxmlformats.org/officeDocument/2006/relationships/image" Target="../media/image128.png"/><Relationship Id="rId27" Type="http://schemas.openxmlformats.org/officeDocument/2006/relationships/image" Target="../media/image129.png"/><Relationship Id="rId28" Type="http://schemas.openxmlformats.org/officeDocument/2006/relationships/image" Target="../media/image130.png"/><Relationship Id="rId29" Type="http://schemas.openxmlformats.org/officeDocument/2006/relationships/image" Target="../media/image131.pn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30" Type="http://schemas.openxmlformats.org/officeDocument/2006/relationships/image" Target="../media/image132.png"/><Relationship Id="rId31" Type="http://schemas.openxmlformats.org/officeDocument/2006/relationships/image" Target="../media/image133.png"/><Relationship Id="rId32" Type="http://schemas.openxmlformats.org/officeDocument/2006/relationships/image" Target="../media/image134.png"/><Relationship Id="rId9" Type="http://schemas.openxmlformats.org/officeDocument/2006/relationships/image" Target="../media/image111.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33" Type="http://schemas.openxmlformats.org/officeDocument/2006/relationships/image" Target="../media/image135.png"/><Relationship Id="rId34" Type="http://schemas.openxmlformats.org/officeDocument/2006/relationships/image" Target="../media/image136.png"/><Relationship Id="rId35" Type="http://schemas.openxmlformats.org/officeDocument/2006/relationships/image" Target="../media/image137.png"/><Relationship Id="rId36" Type="http://schemas.openxmlformats.org/officeDocument/2006/relationships/image" Target="../media/image138.png"/><Relationship Id="rId10" Type="http://schemas.openxmlformats.org/officeDocument/2006/relationships/image" Target="../media/image112.png"/><Relationship Id="rId11" Type="http://schemas.openxmlformats.org/officeDocument/2006/relationships/image" Target="../media/image113.png"/><Relationship Id="rId12" Type="http://schemas.openxmlformats.org/officeDocument/2006/relationships/image" Target="../media/image114.png"/><Relationship Id="rId13" Type="http://schemas.openxmlformats.org/officeDocument/2006/relationships/image" Target="../media/image115.png"/><Relationship Id="rId14" Type="http://schemas.openxmlformats.org/officeDocument/2006/relationships/image" Target="../media/image116.png"/><Relationship Id="rId15" Type="http://schemas.openxmlformats.org/officeDocument/2006/relationships/image" Target="../media/image117.png"/><Relationship Id="rId16" Type="http://schemas.openxmlformats.org/officeDocument/2006/relationships/image" Target="../media/image118.png"/><Relationship Id="rId17" Type="http://schemas.openxmlformats.org/officeDocument/2006/relationships/image" Target="../media/image119.png"/><Relationship Id="rId18" Type="http://schemas.openxmlformats.org/officeDocument/2006/relationships/image" Target="../media/image120.png"/><Relationship Id="rId19" Type="http://schemas.openxmlformats.org/officeDocument/2006/relationships/image" Target="../media/image121.png"/><Relationship Id="rId37" Type="http://schemas.openxmlformats.org/officeDocument/2006/relationships/image" Target="../media/image139.png"/><Relationship Id="rId38" Type="http://schemas.openxmlformats.org/officeDocument/2006/relationships/image" Target="../media/image140.png"/><Relationship Id="rId39" Type="http://schemas.openxmlformats.org/officeDocument/2006/relationships/image" Target="../media/image141.png"/><Relationship Id="rId40" Type="http://schemas.openxmlformats.org/officeDocument/2006/relationships/image" Target="../media/image142.png"/><Relationship Id="rId41" Type="http://schemas.openxmlformats.org/officeDocument/2006/relationships/image" Target="../media/image143.png"/><Relationship Id="rId42" Type="http://schemas.openxmlformats.org/officeDocument/2006/relationships/image" Target="../media/image144.png"/><Relationship Id="rId43" Type="http://schemas.openxmlformats.org/officeDocument/2006/relationships/image" Target="../media/image145.png"/><Relationship Id="rId44" Type="http://schemas.openxmlformats.org/officeDocument/2006/relationships/image" Target="../media/image146.png"/><Relationship Id="rId45" Type="http://schemas.openxmlformats.org/officeDocument/2006/relationships/image" Target="../media/image147.png"/></Relationships>
</file>

<file path=ppt/slides/_rels/slide79.xml.rels><?xml version="1.0" encoding="UTF-8" standalone="yes"?>
<Relationships xmlns="http://schemas.openxmlformats.org/package/2006/relationships"><Relationship Id="rId46" Type="http://schemas.openxmlformats.org/officeDocument/2006/relationships/image" Target="../media/image149.png"/><Relationship Id="rId47" Type="http://schemas.openxmlformats.org/officeDocument/2006/relationships/image" Target="../media/image150.png"/><Relationship Id="rId48" Type="http://schemas.openxmlformats.org/officeDocument/2006/relationships/image" Target="../media/image152.jpeg"/><Relationship Id="rId49" Type="http://schemas.openxmlformats.org/officeDocument/2006/relationships/image" Target="../media/image153.jpeg"/><Relationship Id="rId20" Type="http://schemas.openxmlformats.org/officeDocument/2006/relationships/image" Target="../media/image123.png"/><Relationship Id="rId21" Type="http://schemas.openxmlformats.org/officeDocument/2006/relationships/image" Target="../media/image124.png"/><Relationship Id="rId22" Type="http://schemas.openxmlformats.org/officeDocument/2006/relationships/image" Target="../media/image125.png"/><Relationship Id="rId23" Type="http://schemas.openxmlformats.org/officeDocument/2006/relationships/image" Target="../media/image126.png"/><Relationship Id="rId24" Type="http://schemas.openxmlformats.org/officeDocument/2006/relationships/image" Target="../media/image127.png"/><Relationship Id="rId25" Type="http://schemas.openxmlformats.org/officeDocument/2006/relationships/image" Target="../media/image128.png"/><Relationship Id="rId26" Type="http://schemas.openxmlformats.org/officeDocument/2006/relationships/image" Target="../media/image129.png"/><Relationship Id="rId27" Type="http://schemas.openxmlformats.org/officeDocument/2006/relationships/image" Target="../media/image130.png"/><Relationship Id="rId28" Type="http://schemas.openxmlformats.org/officeDocument/2006/relationships/image" Target="../media/image131.png"/><Relationship Id="rId29" Type="http://schemas.openxmlformats.org/officeDocument/2006/relationships/image" Target="../media/image132.png"/><Relationship Id="rId1" Type="http://schemas.openxmlformats.org/officeDocument/2006/relationships/slideLayout" Target="../slideLayouts/slideLayout7.xml"/><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30" Type="http://schemas.openxmlformats.org/officeDocument/2006/relationships/image" Target="../media/image133.png"/><Relationship Id="rId31" Type="http://schemas.openxmlformats.org/officeDocument/2006/relationships/image" Target="../media/image134.png"/><Relationship Id="rId32" Type="http://schemas.openxmlformats.org/officeDocument/2006/relationships/image" Target="../media/image135.png"/><Relationship Id="rId9" Type="http://schemas.openxmlformats.org/officeDocument/2006/relationships/image" Target="../media/image112.pn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png"/><Relationship Id="rId33" Type="http://schemas.openxmlformats.org/officeDocument/2006/relationships/image" Target="../media/image136.png"/><Relationship Id="rId34" Type="http://schemas.openxmlformats.org/officeDocument/2006/relationships/image" Target="../media/image137.png"/><Relationship Id="rId35" Type="http://schemas.openxmlformats.org/officeDocument/2006/relationships/image" Target="../media/image138.png"/><Relationship Id="rId36" Type="http://schemas.openxmlformats.org/officeDocument/2006/relationships/image" Target="../media/image139.png"/><Relationship Id="rId10" Type="http://schemas.openxmlformats.org/officeDocument/2006/relationships/image" Target="../media/image113.png"/><Relationship Id="rId11" Type="http://schemas.openxmlformats.org/officeDocument/2006/relationships/image" Target="../media/image114.png"/><Relationship Id="rId12" Type="http://schemas.openxmlformats.org/officeDocument/2006/relationships/image" Target="../media/image115.png"/><Relationship Id="rId13" Type="http://schemas.openxmlformats.org/officeDocument/2006/relationships/image" Target="../media/image116.png"/><Relationship Id="rId14" Type="http://schemas.openxmlformats.org/officeDocument/2006/relationships/image" Target="../media/image117.png"/><Relationship Id="rId15" Type="http://schemas.openxmlformats.org/officeDocument/2006/relationships/image" Target="../media/image118.png"/><Relationship Id="rId16" Type="http://schemas.openxmlformats.org/officeDocument/2006/relationships/image" Target="../media/image119.png"/><Relationship Id="rId17" Type="http://schemas.openxmlformats.org/officeDocument/2006/relationships/image" Target="../media/image120.png"/><Relationship Id="rId18" Type="http://schemas.openxmlformats.org/officeDocument/2006/relationships/image" Target="../media/image121.png"/><Relationship Id="rId19" Type="http://schemas.openxmlformats.org/officeDocument/2006/relationships/image" Target="../media/image122.png"/><Relationship Id="rId37" Type="http://schemas.openxmlformats.org/officeDocument/2006/relationships/image" Target="../media/image140.png"/><Relationship Id="rId38" Type="http://schemas.openxmlformats.org/officeDocument/2006/relationships/image" Target="../media/image141.png"/><Relationship Id="rId39" Type="http://schemas.openxmlformats.org/officeDocument/2006/relationships/image" Target="../media/image142.png"/><Relationship Id="rId40" Type="http://schemas.openxmlformats.org/officeDocument/2006/relationships/image" Target="../media/image143.png"/><Relationship Id="rId41" Type="http://schemas.openxmlformats.org/officeDocument/2006/relationships/image" Target="../media/image144.png"/><Relationship Id="rId42" Type="http://schemas.openxmlformats.org/officeDocument/2006/relationships/image" Target="../media/image145.png"/><Relationship Id="rId43" Type="http://schemas.openxmlformats.org/officeDocument/2006/relationships/image" Target="../media/image146.png"/><Relationship Id="rId44" Type="http://schemas.openxmlformats.org/officeDocument/2006/relationships/image" Target="../media/image147.png"/><Relationship Id="rId45" Type="http://schemas.openxmlformats.org/officeDocument/2006/relationships/image" Target="../media/image14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54.jpeg"/></Relationships>
</file>

<file path=ppt/slides/_rels/slide81.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82.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hyperlink" Target="http://hubblesite.org/newscenter/archive/releases/exotic/black-hole/1998/22/results/20/" TargetMode="External"/><Relationship Id="rId5" Type="http://schemas.openxmlformats.org/officeDocument/2006/relationships/hyperlink" Target="http://hubblesite.org/newscenter/archive/releases/exotic/black%20hole/2000/21/image/a/format/web_print/results/20/" TargetMode="External"/><Relationship Id="rId6" Type="http://schemas.openxmlformats.org/officeDocument/2006/relationships/image" Target="../media/image158.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 Id="rId3" Type="http://schemas.openxmlformats.org/officeDocument/2006/relationships/image" Target="../media/image16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16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 Id="rId3" Type="http://schemas.openxmlformats.org/officeDocument/2006/relationships/image" Target="../media/image16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 Id="rId3" Type="http://schemas.openxmlformats.org/officeDocument/2006/relationships/image" Target="../media/image17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jpeg"/><Relationship Id="rId3" Type="http://schemas.openxmlformats.org/officeDocument/2006/relationships/image" Target="../media/image174.jpeg"/></Relationships>
</file>

<file path=ppt/slides/_rels/slide97.xml.rels><?xml version="1.0" encoding="UTF-8" standalone="yes"?>
<Relationships xmlns="http://schemas.openxmlformats.org/package/2006/relationships"><Relationship Id="rId1" Type="http://schemas.openxmlformats.org/officeDocument/2006/relationships/video" Target="file://localhost/Users/anna/presentazioni/AGN/theknownuniverse_640x512_3Mbps.mov" TargetMode="External"/><Relationship Id="rId2" Type="http://schemas.openxmlformats.org/officeDocument/2006/relationships/slideLayout" Target="../slideLayouts/slideLayout2.xml"/><Relationship Id="rId3" Type="http://schemas.openxmlformats.org/officeDocument/2006/relationships/image" Target="../media/image17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ext Box 8"/>
          <p:cNvSpPr txBox="1">
            <a:spLocks noChangeArrowheads="1"/>
          </p:cNvSpPr>
          <p:nvPr/>
        </p:nvSpPr>
        <p:spPr bwMode="auto">
          <a:xfrm>
            <a:off x="2411413" y="188913"/>
            <a:ext cx="4248150" cy="338137"/>
          </a:xfrm>
          <a:prstGeom prst="rect">
            <a:avLst/>
          </a:prstGeom>
          <a:noFill/>
          <a:ln w="9525">
            <a:noFill/>
            <a:miter lim="800000"/>
            <a:headEnd/>
            <a:tailEnd/>
          </a:ln>
        </p:spPr>
        <p:txBody>
          <a:bodyPr>
            <a:spAutoFit/>
          </a:bodyPr>
          <a:lstStyle/>
          <a:p>
            <a:r>
              <a:rPr lang="it-IT" sz="1600" b="1">
                <a:latin typeface="Verdana" pitchFamily="34" charset="0"/>
              </a:rPr>
              <a:t>Istituto Nazionale di Astrofisica</a:t>
            </a:r>
          </a:p>
        </p:txBody>
      </p:sp>
      <p:sp>
        <p:nvSpPr>
          <p:cNvPr id="2051" name="Text Box 9"/>
          <p:cNvSpPr txBox="1">
            <a:spLocks noChangeArrowheads="1"/>
          </p:cNvSpPr>
          <p:nvPr/>
        </p:nvSpPr>
        <p:spPr bwMode="auto">
          <a:xfrm>
            <a:off x="2244725" y="800100"/>
            <a:ext cx="4630738" cy="396875"/>
          </a:xfrm>
          <a:prstGeom prst="rect">
            <a:avLst/>
          </a:prstGeom>
          <a:noFill/>
          <a:ln w="9525">
            <a:noFill/>
            <a:miter lim="800000"/>
            <a:headEnd/>
            <a:tailEnd/>
          </a:ln>
        </p:spPr>
        <p:txBody>
          <a:bodyPr>
            <a:spAutoFit/>
          </a:bodyPr>
          <a:lstStyle/>
          <a:p>
            <a:r>
              <a:rPr lang="it-IT">
                <a:latin typeface="Verdana" pitchFamily="34" charset="0"/>
              </a:rPr>
              <a:t>Osservatorio astronomico di Brera</a:t>
            </a:r>
          </a:p>
        </p:txBody>
      </p:sp>
      <p:sp>
        <p:nvSpPr>
          <p:cNvPr id="2052" name="Text Box 10"/>
          <p:cNvSpPr txBox="1">
            <a:spLocks noChangeArrowheads="1"/>
          </p:cNvSpPr>
          <p:nvPr/>
        </p:nvSpPr>
        <p:spPr bwMode="auto">
          <a:xfrm>
            <a:off x="163513" y="1671638"/>
            <a:ext cx="2293937" cy="400050"/>
          </a:xfrm>
          <a:prstGeom prst="rect">
            <a:avLst/>
          </a:prstGeom>
          <a:noFill/>
          <a:ln w="9525">
            <a:noFill/>
            <a:miter lim="800000"/>
            <a:headEnd/>
            <a:tailEnd/>
          </a:ln>
        </p:spPr>
        <p:txBody>
          <a:bodyPr wrap="none">
            <a:spAutoFit/>
          </a:bodyPr>
          <a:lstStyle/>
          <a:p>
            <a:r>
              <a:rPr lang="it-IT" i="1">
                <a:solidFill>
                  <a:schemeClr val="bg1"/>
                </a:solidFill>
                <a:latin typeface="Verdana" pitchFamily="34" charset="0"/>
              </a:rPr>
              <a:t>Universo in fiore</a:t>
            </a:r>
          </a:p>
        </p:txBody>
      </p:sp>
      <p:sp>
        <p:nvSpPr>
          <p:cNvPr id="2053" name="Text Box 11"/>
          <p:cNvSpPr txBox="1">
            <a:spLocks noChangeArrowheads="1"/>
          </p:cNvSpPr>
          <p:nvPr/>
        </p:nvSpPr>
        <p:spPr bwMode="auto">
          <a:xfrm>
            <a:off x="7308304" y="6237312"/>
            <a:ext cx="1262967" cy="261610"/>
          </a:xfrm>
          <a:prstGeom prst="rect">
            <a:avLst/>
          </a:prstGeom>
          <a:noFill/>
          <a:ln w="9525">
            <a:noFill/>
            <a:miter lim="800000"/>
            <a:headEnd/>
            <a:tailEnd/>
          </a:ln>
        </p:spPr>
        <p:txBody>
          <a:bodyPr wrap="none">
            <a:spAutoFit/>
          </a:bodyPr>
          <a:lstStyle/>
          <a:p>
            <a:r>
              <a:rPr lang="it-IT" sz="1100" dirty="0" smtClean="0">
                <a:solidFill>
                  <a:schemeClr val="bg1"/>
                </a:solidFill>
                <a:latin typeface="Verdana" pitchFamily="34" charset="0"/>
              </a:rPr>
              <a:t>13 marzo 2013</a:t>
            </a:r>
            <a:endParaRPr lang="it-IT" sz="1100" dirty="0">
              <a:solidFill>
                <a:schemeClr val="bg1"/>
              </a:solidFill>
              <a:latin typeface="Verdana" pitchFamily="34" charset="0"/>
            </a:endParaRPr>
          </a:p>
        </p:txBody>
      </p:sp>
      <p:sp>
        <p:nvSpPr>
          <p:cNvPr id="14" name="Text Box 41"/>
          <p:cNvSpPr txBox="1">
            <a:spLocks noChangeArrowheads="1"/>
          </p:cNvSpPr>
          <p:nvPr/>
        </p:nvSpPr>
        <p:spPr bwMode="auto">
          <a:xfrm>
            <a:off x="2290782" y="2420888"/>
            <a:ext cx="4794501" cy="584776"/>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it-IT" sz="3200" dirty="0" smtClean="0">
                <a:solidFill>
                  <a:schemeClr val="accent1">
                    <a:lumMod val="90000"/>
                  </a:schemeClr>
                </a:solidFill>
                <a:latin typeface="Verdana" pitchFamily="34" charset="0"/>
                <a:cs typeface="Calibri" pitchFamily="34" charset="0"/>
              </a:rPr>
              <a:t>I Nuclei Galattici Attivi</a:t>
            </a:r>
          </a:p>
        </p:txBody>
      </p:sp>
      <p:sp>
        <p:nvSpPr>
          <p:cNvPr id="2056" name="Text Box 42"/>
          <p:cNvSpPr txBox="1">
            <a:spLocks noChangeArrowheads="1"/>
          </p:cNvSpPr>
          <p:nvPr/>
        </p:nvSpPr>
        <p:spPr bwMode="auto">
          <a:xfrm>
            <a:off x="2644775" y="5438775"/>
            <a:ext cx="3798888" cy="1169988"/>
          </a:xfrm>
          <a:prstGeom prst="rect">
            <a:avLst/>
          </a:prstGeom>
          <a:noFill/>
          <a:ln w="9525">
            <a:noFill/>
            <a:miter lim="800000"/>
            <a:headEnd/>
            <a:tailEnd/>
          </a:ln>
        </p:spPr>
        <p:txBody>
          <a:bodyPr wrap="none">
            <a:spAutoFit/>
          </a:bodyPr>
          <a:lstStyle/>
          <a:p>
            <a:pPr algn="ctr"/>
            <a:r>
              <a:rPr lang="it-IT" sz="1400" i="1" dirty="0" smtClean="0">
                <a:solidFill>
                  <a:schemeClr val="bg1"/>
                </a:solidFill>
                <a:latin typeface="Verdana" pitchFamily="34" charset="0"/>
              </a:rPr>
              <a:t>Anna Wolter</a:t>
            </a:r>
          </a:p>
          <a:p>
            <a:pPr algn="ctr"/>
            <a:endParaRPr lang="it-IT" sz="1400" dirty="0" smtClean="0">
              <a:solidFill>
                <a:schemeClr val="bg1"/>
              </a:solidFill>
              <a:latin typeface="Verdana" pitchFamily="34" charset="0"/>
            </a:endParaRPr>
          </a:p>
          <a:p>
            <a:pPr algn="ctr"/>
            <a:r>
              <a:rPr lang="it-IT" sz="1400" dirty="0" smtClean="0">
                <a:solidFill>
                  <a:schemeClr val="bg1"/>
                </a:solidFill>
                <a:latin typeface="Verdana" pitchFamily="34" charset="0"/>
              </a:rPr>
              <a:t>Anna.Wolter@brera.inaf.it</a:t>
            </a:r>
            <a:endParaRPr lang="it-IT" sz="1400" dirty="0">
              <a:solidFill>
                <a:schemeClr val="bg1"/>
              </a:solidFill>
              <a:latin typeface="Verdana" pitchFamily="34" charset="0"/>
            </a:endParaRPr>
          </a:p>
          <a:p>
            <a:pPr algn="ctr"/>
            <a:r>
              <a:rPr lang="it-IT" sz="1400" dirty="0">
                <a:solidFill>
                  <a:schemeClr val="bg1"/>
                </a:solidFill>
                <a:latin typeface="Verdana" pitchFamily="34" charset="0"/>
              </a:rPr>
              <a:t> </a:t>
            </a:r>
          </a:p>
          <a:p>
            <a:pPr algn="ctr"/>
            <a:r>
              <a:rPr lang="it-IT" sz="1400" dirty="0" err="1">
                <a:solidFill>
                  <a:schemeClr val="bg1"/>
                </a:solidFill>
                <a:latin typeface="Verdana" pitchFamily="34" charset="0"/>
              </a:rPr>
              <a:t>INAF-Osservatorio</a:t>
            </a:r>
            <a:r>
              <a:rPr lang="it-IT" sz="1400" dirty="0">
                <a:solidFill>
                  <a:schemeClr val="bg1"/>
                </a:solidFill>
                <a:latin typeface="Verdana" pitchFamily="34" charset="0"/>
              </a:rPr>
              <a:t> Astronomico di Brera</a:t>
            </a:r>
          </a:p>
        </p:txBody>
      </p:sp>
      <p:sp>
        <p:nvSpPr>
          <p:cNvPr id="4" name="Rettangolo 3"/>
          <p:cNvSpPr/>
          <p:nvPr/>
        </p:nvSpPr>
        <p:spPr>
          <a:xfrm>
            <a:off x="0" y="0"/>
            <a:ext cx="9144000" cy="165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Rettangolo 17"/>
          <p:cNvSpPr/>
          <p:nvPr/>
        </p:nvSpPr>
        <p:spPr>
          <a:xfrm>
            <a:off x="0" y="1412875"/>
            <a:ext cx="9144000" cy="165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059" name="Immagine 2"/>
          <p:cNvPicPr>
            <a:picLocks noChangeAspect="1"/>
          </p:cNvPicPr>
          <p:nvPr/>
        </p:nvPicPr>
        <p:blipFill>
          <a:blip r:embed="rId3" cstate="print"/>
          <a:srcRect/>
          <a:stretch>
            <a:fillRect/>
          </a:stretch>
        </p:blipFill>
        <p:spPr bwMode="auto">
          <a:xfrm>
            <a:off x="0" y="165100"/>
            <a:ext cx="9144000" cy="12477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4419600" y="3657600"/>
            <a:ext cx="270076" cy="400110"/>
          </a:xfrm>
          <a:prstGeom prst="rect">
            <a:avLst/>
          </a:prstGeom>
          <a:noFill/>
        </p:spPr>
        <p:txBody>
          <a:bodyPr wrap="none" rtlCol="0">
            <a:spAutoFit/>
          </a:bodyPr>
          <a:lstStyle/>
          <a:p>
            <a:r>
              <a:rPr lang="it-IT" dirty="0" smtClean="0"/>
              <a:t>(</a:t>
            </a:r>
            <a:endParaRPr lang="it-IT" sz="4400" dirty="0">
              <a:solidFill>
                <a:srgbClr val="DAEDEF"/>
              </a:solidFill>
            </a:endParaRPr>
          </a:p>
        </p:txBody>
      </p:sp>
      <p:sp>
        <p:nvSpPr>
          <p:cNvPr id="4" name="CasellaDiTesto 3"/>
          <p:cNvSpPr txBox="1"/>
          <p:nvPr/>
        </p:nvSpPr>
        <p:spPr>
          <a:xfrm>
            <a:off x="3352800" y="1676400"/>
            <a:ext cx="1524000" cy="3170099"/>
          </a:xfrm>
          <a:prstGeom prst="rect">
            <a:avLst/>
          </a:prstGeom>
          <a:noFill/>
        </p:spPr>
        <p:txBody>
          <a:bodyPr wrap="square" rtlCol="0">
            <a:spAutoFit/>
          </a:bodyPr>
          <a:lstStyle/>
          <a:p>
            <a:r>
              <a:rPr lang="it-IT" sz="20000" dirty="0" smtClean="0">
                <a:solidFill>
                  <a:srgbClr val="DAEDEF"/>
                </a:solidFill>
              </a:rPr>
              <a:t>(</a:t>
            </a:r>
            <a:endParaRPr lang="it-IT" sz="20000" dirty="0">
              <a:solidFill>
                <a:srgbClr val="DAEDE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4066" name="Text Box 2"/>
          <p:cNvSpPr txBox="1">
            <a:spLocks noChangeArrowheads="1"/>
          </p:cNvSpPr>
          <p:nvPr/>
        </p:nvSpPr>
        <p:spPr bwMode="auto">
          <a:xfrm>
            <a:off x="890588" y="1268413"/>
            <a:ext cx="6297612" cy="3086100"/>
          </a:xfrm>
          <a:prstGeom prst="rect">
            <a:avLst/>
          </a:prstGeom>
          <a:noFill/>
          <a:ln w="9525">
            <a:noFill/>
            <a:miter lim="800000"/>
            <a:headEnd/>
            <a:tailEnd/>
          </a:ln>
        </p:spPr>
        <p:txBody>
          <a:bodyPr lIns="0" tIns="0" rIns="0" bIns="0" anchorCtr="1">
            <a:prstTxWarp prst="textNoShape">
              <a:avLst/>
            </a:prstTxWarp>
          </a:bodyPr>
          <a:lstStyle/>
          <a:p>
            <a:pPr defTabSz="828675" eaLnBrk="0" hangingPunct="0">
              <a:lnSpc>
                <a:spcPct val="85000"/>
              </a:lnSpc>
              <a:tabLst>
                <a:tab pos="657225" algn="l"/>
                <a:tab pos="1312863" algn="l"/>
              </a:tabLst>
            </a:pPr>
            <a:r>
              <a:rPr lang="en-GB" sz="5400">
                <a:solidFill>
                  <a:srgbClr val="FF0000"/>
                </a:solidFill>
                <a:effectLst>
                  <a:outerShdw blurRad="38100" dist="38100" dir="2700000" algn="tl">
                    <a:srgbClr val="FFFFFF"/>
                  </a:outerShdw>
                </a:effectLst>
                <a:latin typeface="Comic Sans MS" charset="0"/>
              </a:rPr>
              <a:t>La luce: quanto la conosciamo nelle sue proprietá?</a:t>
            </a:r>
            <a:endParaRPr lang="en-GB" sz="4400">
              <a:solidFill>
                <a:srgbClr val="FF0000"/>
              </a:solidFill>
              <a:latin typeface="Tahoma" charset="0"/>
            </a:endParaRPr>
          </a:p>
        </p:txBody>
      </p:sp>
      <p:pic>
        <p:nvPicPr>
          <p:cNvPr id="38915" name="Picture 3" descr="hokusai_great_wave2"/>
          <p:cNvPicPr>
            <a:picLocks noChangeAspect="1" noChangeArrowheads="1"/>
          </p:cNvPicPr>
          <p:nvPr/>
        </p:nvPicPr>
        <p:blipFill>
          <a:blip r:embed="rId3"/>
          <a:srcRect/>
          <a:stretch>
            <a:fillRect/>
          </a:stretch>
        </p:blipFill>
        <p:spPr bwMode="auto">
          <a:xfrm>
            <a:off x="685800" y="701675"/>
            <a:ext cx="8140700" cy="545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381000" y="5410200"/>
            <a:ext cx="3048000" cy="457200"/>
          </a:xfrm>
          <a:prstGeom prst="rect">
            <a:avLst/>
          </a:prstGeom>
          <a:solidFill>
            <a:schemeClr val="bg1"/>
          </a:solidFill>
          <a:ln w="9525">
            <a:noFill/>
            <a:miter lim="800000"/>
            <a:headEnd/>
            <a:tailEnd/>
          </a:ln>
          <a:effectLst/>
        </p:spPr>
        <p:txBody>
          <a:bodyPr>
            <a:prstTxWarp prst="textNoShape">
              <a:avLst/>
            </a:prstTxWarp>
            <a:spAutoFit/>
          </a:bodyPr>
          <a:lstStyle/>
          <a:p>
            <a:pPr eaLnBrk="0" hangingPunct="0"/>
            <a:r>
              <a:rPr lang="it-IT" sz="2400" b="1">
                <a:solidFill>
                  <a:srgbClr val="FF3300"/>
                </a:solidFill>
                <a:effectLst>
                  <a:outerShdw blurRad="38100" dist="38100" dir="2700000" algn="tl">
                    <a:srgbClr val="DDDDDD"/>
                  </a:outerShdw>
                </a:effectLst>
                <a:latin typeface="Verdana" charset="0"/>
              </a:rPr>
              <a:t>E =  h</a:t>
            </a:r>
            <a:r>
              <a:rPr lang="it-IT" sz="2400" b="1">
                <a:solidFill>
                  <a:srgbClr val="FF3300"/>
                </a:solidFill>
                <a:effectLst>
                  <a:outerShdw blurRad="38100" dist="38100" dir="2700000" algn="tl">
                    <a:srgbClr val="DDDDDD"/>
                  </a:outerShdw>
                </a:effectLst>
                <a:latin typeface="Verdana" charset="0"/>
                <a:sym typeface="Symbol" charset="2"/>
              </a:rPr>
              <a:t> </a:t>
            </a:r>
            <a:r>
              <a:rPr lang="it-IT" sz="2400" b="1">
                <a:solidFill>
                  <a:srgbClr val="FF3300"/>
                </a:solidFill>
                <a:effectLst>
                  <a:outerShdw blurRad="38100" dist="38100" dir="2700000" algn="tl">
                    <a:srgbClr val="DDDDDD"/>
                  </a:outerShdw>
                </a:effectLst>
                <a:latin typeface="Verdana" charset="0"/>
              </a:rPr>
              <a:t> =  hc </a:t>
            </a:r>
            <a:r>
              <a:rPr lang="it-IT" sz="2400" b="1">
                <a:solidFill>
                  <a:srgbClr val="FF3300"/>
                </a:solidFill>
                <a:effectLst>
                  <a:outerShdw blurRad="38100" dist="38100" dir="2700000" algn="tl">
                    <a:srgbClr val="DDDDDD"/>
                  </a:outerShdw>
                </a:effectLst>
                <a:latin typeface="Verdana" charset="0"/>
                <a:sym typeface="Symbol" charset="2"/>
              </a:rPr>
              <a:t>/ </a:t>
            </a:r>
            <a:endParaRPr lang="it-IT" sz="3200">
              <a:solidFill>
                <a:schemeClr val="bg1"/>
              </a:solidFill>
              <a:latin typeface="Verdana" charset="0"/>
              <a:sym typeface="Symbol" charset="2"/>
            </a:endParaRPr>
          </a:p>
        </p:txBody>
      </p:sp>
      <p:sp>
        <p:nvSpPr>
          <p:cNvPr id="346115" name="Text Box 3"/>
          <p:cNvSpPr txBox="1">
            <a:spLocks noChangeArrowheads="1"/>
          </p:cNvSpPr>
          <p:nvPr/>
        </p:nvSpPr>
        <p:spPr bwMode="auto">
          <a:xfrm>
            <a:off x="2209800" y="304800"/>
            <a:ext cx="5638800" cy="488950"/>
          </a:xfrm>
          <a:prstGeom prst="rect">
            <a:avLst/>
          </a:prstGeom>
          <a:noFill/>
          <a:ln w="9525">
            <a:noFill/>
            <a:miter lim="800000"/>
            <a:headEnd/>
            <a:tailEnd/>
          </a:ln>
          <a:effectLst/>
        </p:spPr>
        <p:txBody>
          <a:bodyPr>
            <a:prstTxWarp prst="textNoShape">
              <a:avLst/>
            </a:prstTxWarp>
            <a:spAutoFit/>
          </a:bodyPr>
          <a:lstStyle/>
          <a:p>
            <a:pPr algn="ctr" eaLnBrk="0" hangingPunct="0"/>
            <a:r>
              <a:rPr lang="it-IT" sz="2600" b="1">
                <a:solidFill>
                  <a:srgbClr val="FF3300"/>
                </a:solidFill>
                <a:effectLst>
                  <a:outerShdw blurRad="38100" dist="38100" dir="2700000" algn="tl">
                    <a:srgbClr val="FFFFFF"/>
                  </a:outerShdw>
                </a:effectLst>
                <a:latin typeface="Verdana" charset="0"/>
              </a:rPr>
              <a:t>Lo spettro elettromagnetico</a:t>
            </a:r>
            <a:endParaRPr lang="it-IT" sz="2600" b="1">
              <a:solidFill>
                <a:srgbClr val="FF3300"/>
              </a:solidFill>
              <a:latin typeface="Verdana" charset="0"/>
            </a:endParaRPr>
          </a:p>
        </p:txBody>
      </p:sp>
      <p:pic>
        <p:nvPicPr>
          <p:cNvPr id="39940" name="Picture 4" descr="ONDA_NUOVA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6513" y="2708275"/>
            <a:ext cx="9144001" cy="1314450"/>
          </a:xfrm>
          <a:prstGeom prst="rect">
            <a:avLst/>
          </a:prstGeom>
          <a:noFill/>
          <a:ln w="9525">
            <a:noFill/>
            <a:miter lim="800000"/>
            <a:headEnd/>
            <a:tailEnd/>
          </a:ln>
        </p:spPr>
      </p:pic>
      <p:sp>
        <p:nvSpPr>
          <p:cNvPr id="39941" name="Text Box 5"/>
          <p:cNvSpPr txBox="1">
            <a:spLocks noChangeArrowheads="1"/>
          </p:cNvSpPr>
          <p:nvPr/>
        </p:nvSpPr>
        <p:spPr bwMode="auto">
          <a:xfrm>
            <a:off x="381000" y="1460500"/>
            <a:ext cx="1404938"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rPr>
              <a:t>onde radio</a:t>
            </a:r>
            <a:endParaRPr lang="it-IT" sz="2400">
              <a:solidFill>
                <a:srgbClr val="FF3300"/>
              </a:solidFill>
              <a:latin typeface="Verdana" charset="0"/>
            </a:endParaRPr>
          </a:p>
        </p:txBody>
      </p:sp>
      <p:sp>
        <p:nvSpPr>
          <p:cNvPr id="39942" name="Text Box 6"/>
          <p:cNvSpPr txBox="1">
            <a:spLocks noChangeArrowheads="1"/>
          </p:cNvSpPr>
          <p:nvPr/>
        </p:nvSpPr>
        <p:spPr bwMode="auto">
          <a:xfrm>
            <a:off x="1828800" y="1993900"/>
            <a:ext cx="1385888"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rPr>
              <a:t>microonde</a:t>
            </a:r>
            <a:endParaRPr lang="it-IT" sz="2400">
              <a:solidFill>
                <a:srgbClr val="FF3300"/>
              </a:solidFill>
              <a:latin typeface="Verdana" charset="0"/>
            </a:endParaRPr>
          </a:p>
        </p:txBody>
      </p:sp>
      <p:sp>
        <p:nvSpPr>
          <p:cNvPr id="39943" name="Text Box 7"/>
          <p:cNvSpPr txBox="1">
            <a:spLocks noChangeArrowheads="1"/>
          </p:cNvSpPr>
          <p:nvPr/>
        </p:nvSpPr>
        <p:spPr bwMode="auto">
          <a:xfrm>
            <a:off x="3200400" y="1612900"/>
            <a:ext cx="1317625"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rPr>
              <a:t>infrarosso</a:t>
            </a:r>
            <a:endParaRPr lang="it-IT" sz="2400">
              <a:solidFill>
                <a:srgbClr val="FF3300"/>
              </a:solidFill>
              <a:latin typeface="Verdana" charset="0"/>
            </a:endParaRPr>
          </a:p>
        </p:txBody>
      </p:sp>
      <p:sp>
        <p:nvSpPr>
          <p:cNvPr id="39944" name="Text Box 8"/>
          <p:cNvSpPr txBox="1">
            <a:spLocks noChangeArrowheads="1"/>
          </p:cNvSpPr>
          <p:nvPr/>
        </p:nvSpPr>
        <p:spPr bwMode="auto">
          <a:xfrm>
            <a:off x="4343400" y="2454275"/>
            <a:ext cx="1009650" cy="404813"/>
          </a:xfrm>
          <a:prstGeom prst="rect">
            <a:avLst/>
          </a:prstGeom>
          <a:noFill/>
          <a:ln w="38100">
            <a:solidFill>
              <a:srgbClr val="800000"/>
            </a:solidFill>
            <a:miter lim="800000"/>
            <a:headEnd/>
            <a:tailEnd/>
          </a:ln>
        </p:spPr>
        <p:txBody>
          <a:bodyPr wrap="none">
            <a:prstTxWarp prst="textNoShape">
              <a:avLst/>
            </a:prstTxWarp>
            <a:spAutoFit/>
          </a:bodyPr>
          <a:lstStyle/>
          <a:p>
            <a:pPr eaLnBrk="0" hangingPunct="0"/>
            <a:r>
              <a:rPr lang="it-IT">
                <a:solidFill>
                  <a:srgbClr val="FF3300"/>
                </a:solidFill>
                <a:latin typeface="Verdana" charset="0"/>
              </a:rPr>
              <a:t>visibile</a:t>
            </a:r>
            <a:endParaRPr lang="it-IT" sz="2400">
              <a:solidFill>
                <a:srgbClr val="FF3300"/>
              </a:solidFill>
              <a:latin typeface="Verdana" charset="0"/>
            </a:endParaRPr>
          </a:p>
        </p:txBody>
      </p:sp>
      <p:sp>
        <p:nvSpPr>
          <p:cNvPr id="39945" name="Text Box 9"/>
          <p:cNvSpPr txBox="1">
            <a:spLocks noChangeArrowheads="1"/>
          </p:cNvSpPr>
          <p:nvPr/>
        </p:nvSpPr>
        <p:spPr bwMode="auto">
          <a:xfrm>
            <a:off x="6096000" y="2378075"/>
            <a:ext cx="982663"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rPr>
              <a:t>raggi x</a:t>
            </a:r>
            <a:endParaRPr lang="it-IT" sz="2400">
              <a:solidFill>
                <a:srgbClr val="FF3300"/>
              </a:solidFill>
              <a:latin typeface="Verdana" charset="0"/>
            </a:endParaRPr>
          </a:p>
        </p:txBody>
      </p:sp>
      <p:sp>
        <p:nvSpPr>
          <p:cNvPr id="39946" name="Text Box 10"/>
          <p:cNvSpPr txBox="1">
            <a:spLocks noChangeArrowheads="1"/>
          </p:cNvSpPr>
          <p:nvPr/>
        </p:nvSpPr>
        <p:spPr bwMode="auto">
          <a:xfrm>
            <a:off x="6858000" y="1997075"/>
            <a:ext cx="1708150"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rPr>
              <a:t>raggi gamma</a:t>
            </a:r>
            <a:endParaRPr lang="it-IT" sz="2400">
              <a:solidFill>
                <a:srgbClr val="FF3300"/>
              </a:solidFill>
              <a:latin typeface="Verdana" charset="0"/>
            </a:endParaRPr>
          </a:p>
        </p:txBody>
      </p:sp>
      <p:sp>
        <p:nvSpPr>
          <p:cNvPr id="39947" name="Text Box 11"/>
          <p:cNvSpPr txBox="1">
            <a:spLocks noChangeArrowheads="1"/>
          </p:cNvSpPr>
          <p:nvPr/>
        </p:nvSpPr>
        <p:spPr bwMode="auto">
          <a:xfrm>
            <a:off x="4876800" y="1920875"/>
            <a:ext cx="1571625"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rPr>
              <a:t>ultravioletto</a:t>
            </a:r>
            <a:endParaRPr lang="it-IT" sz="2400">
              <a:solidFill>
                <a:srgbClr val="FF3300"/>
              </a:solidFill>
              <a:latin typeface="Verdana" charset="0"/>
            </a:endParaRPr>
          </a:p>
        </p:txBody>
      </p:sp>
      <p:sp>
        <p:nvSpPr>
          <p:cNvPr id="39948" name="Text Box 12"/>
          <p:cNvSpPr txBox="1">
            <a:spLocks noChangeArrowheads="1"/>
          </p:cNvSpPr>
          <p:nvPr/>
        </p:nvSpPr>
        <p:spPr bwMode="auto">
          <a:xfrm>
            <a:off x="8064500" y="2519363"/>
            <a:ext cx="981075" cy="304800"/>
          </a:xfrm>
          <a:prstGeom prst="rect">
            <a:avLst/>
          </a:prstGeom>
          <a:noFill/>
          <a:ln w="9525">
            <a:noFill/>
            <a:miter lim="800000"/>
            <a:headEnd/>
            <a:tailEnd/>
          </a:ln>
        </p:spPr>
        <p:txBody>
          <a:bodyPr wrap="none">
            <a:prstTxWarp prst="textNoShape">
              <a:avLst/>
            </a:prstTxWarp>
            <a:spAutoFit/>
          </a:bodyPr>
          <a:lstStyle/>
          <a:p>
            <a:pPr eaLnBrk="0" hangingPunct="0"/>
            <a:r>
              <a:rPr lang="it-IT" sz="1400">
                <a:solidFill>
                  <a:srgbClr val="FF3300"/>
                </a:solidFill>
                <a:latin typeface="Lucida Handwriting" charset="0"/>
              </a:rPr>
              <a:t>energia</a:t>
            </a:r>
            <a:endParaRPr lang="it-IT" sz="2400">
              <a:solidFill>
                <a:srgbClr val="FF3300"/>
              </a:solidFill>
              <a:latin typeface="Times" charset="0"/>
            </a:endParaRPr>
          </a:p>
        </p:txBody>
      </p:sp>
      <p:sp>
        <p:nvSpPr>
          <p:cNvPr id="39949" name="Text Box 13"/>
          <p:cNvSpPr txBox="1">
            <a:spLocks noChangeArrowheads="1"/>
          </p:cNvSpPr>
          <p:nvPr/>
        </p:nvSpPr>
        <p:spPr bwMode="auto">
          <a:xfrm>
            <a:off x="0" y="4441825"/>
            <a:ext cx="1362075" cy="517525"/>
          </a:xfrm>
          <a:prstGeom prst="rect">
            <a:avLst/>
          </a:prstGeom>
          <a:noFill/>
          <a:ln w="9525">
            <a:noFill/>
            <a:miter lim="800000"/>
            <a:headEnd/>
            <a:tailEnd/>
          </a:ln>
        </p:spPr>
        <p:txBody>
          <a:bodyPr wrap="none">
            <a:prstTxWarp prst="textNoShape">
              <a:avLst/>
            </a:prstTxWarp>
            <a:spAutoFit/>
          </a:bodyPr>
          <a:lstStyle/>
          <a:p>
            <a:pPr algn="ctr" eaLnBrk="0" hangingPunct="0"/>
            <a:r>
              <a:rPr lang="it-IT" sz="1400">
                <a:solidFill>
                  <a:srgbClr val="FF3300"/>
                </a:solidFill>
                <a:latin typeface="Lucida Handwriting" charset="0"/>
              </a:rPr>
              <a:t>Lunghezza </a:t>
            </a:r>
          </a:p>
          <a:p>
            <a:pPr algn="ctr" eaLnBrk="0" hangingPunct="0"/>
            <a:r>
              <a:rPr lang="it-IT" sz="1400">
                <a:solidFill>
                  <a:srgbClr val="FF3300"/>
                </a:solidFill>
                <a:latin typeface="Lucida Handwriting" charset="0"/>
              </a:rPr>
              <a:t>d’onda</a:t>
            </a:r>
            <a:endParaRPr lang="it-IT" sz="2400">
              <a:solidFill>
                <a:srgbClr val="FF3300"/>
              </a:solidFill>
              <a:latin typeface="Times" charset="0"/>
            </a:endParaRPr>
          </a:p>
        </p:txBody>
      </p:sp>
      <p:sp>
        <p:nvSpPr>
          <p:cNvPr id="39950" name="Text Box 14"/>
          <p:cNvSpPr txBox="1">
            <a:spLocks noChangeArrowheads="1"/>
          </p:cNvSpPr>
          <p:nvPr/>
        </p:nvSpPr>
        <p:spPr bwMode="auto">
          <a:xfrm>
            <a:off x="3124200" y="3832225"/>
            <a:ext cx="741363"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sym typeface="Symbol" charset="2"/>
              </a:rPr>
              <a:t>3</a:t>
            </a:r>
            <a:r>
              <a:rPr lang="it-IT">
                <a:solidFill>
                  <a:srgbClr val="FF3300"/>
                </a:solidFill>
                <a:latin typeface="Times" charset="0"/>
                <a:sym typeface="Symbol" charset="2"/>
              </a:rPr>
              <a:t> </a:t>
            </a:r>
            <a:r>
              <a:rPr lang="it-IT">
                <a:solidFill>
                  <a:srgbClr val="FF3300"/>
                </a:solidFill>
                <a:latin typeface="Verdana" charset="0"/>
                <a:sym typeface="Symbol" charset="2"/>
              </a:rPr>
              <a:t>m</a:t>
            </a:r>
            <a:endParaRPr lang="it-IT">
              <a:solidFill>
                <a:srgbClr val="FF3300"/>
              </a:solidFill>
              <a:latin typeface="Verdana" charset="0"/>
            </a:endParaRPr>
          </a:p>
        </p:txBody>
      </p:sp>
      <p:sp>
        <p:nvSpPr>
          <p:cNvPr id="39951" name="Text Box 15"/>
          <p:cNvSpPr txBox="1">
            <a:spLocks noChangeArrowheads="1"/>
          </p:cNvSpPr>
          <p:nvPr/>
        </p:nvSpPr>
        <p:spPr bwMode="auto">
          <a:xfrm>
            <a:off x="3886200" y="4260850"/>
            <a:ext cx="1004888"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sym typeface="Symbol" charset="2"/>
              </a:rPr>
              <a:t>7000 A</a:t>
            </a:r>
            <a:endParaRPr lang="it-IT">
              <a:solidFill>
                <a:srgbClr val="FF3300"/>
              </a:solidFill>
              <a:latin typeface="Verdana" charset="0"/>
            </a:endParaRPr>
          </a:p>
        </p:txBody>
      </p:sp>
      <p:sp>
        <p:nvSpPr>
          <p:cNvPr id="39952" name="Text Box 16"/>
          <p:cNvSpPr txBox="1">
            <a:spLocks noChangeArrowheads="1"/>
          </p:cNvSpPr>
          <p:nvPr/>
        </p:nvSpPr>
        <p:spPr bwMode="auto">
          <a:xfrm>
            <a:off x="4876800" y="4267200"/>
            <a:ext cx="1004888"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sym typeface="Symbol" charset="2"/>
              </a:rPr>
              <a:t>3500 A</a:t>
            </a:r>
            <a:endParaRPr lang="it-IT">
              <a:solidFill>
                <a:srgbClr val="FF3300"/>
              </a:solidFill>
              <a:latin typeface="Verdana" charset="0"/>
            </a:endParaRPr>
          </a:p>
        </p:txBody>
      </p:sp>
      <p:sp>
        <p:nvSpPr>
          <p:cNvPr id="39953" name="Text Box 17"/>
          <p:cNvSpPr txBox="1">
            <a:spLocks noChangeArrowheads="1"/>
          </p:cNvSpPr>
          <p:nvPr/>
        </p:nvSpPr>
        <p:spPr bwMode="auto">
          <a:xfrm>
            <a:off x="228600" y="3825875"/>
            <a:ext cx="925513"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rPr>
              <a:t>200 m</a:t>
            </a:r>
            <a:endParaRPr lang="it-IT" sz="2400">
              <a:solidFill>
                <a:srgbClr val="FF3300"/>
              </a:solidFill>
              <a:latin typeface="Verdana" charset="0"/>
            </a:endParaRPr>
          </a:p>
        </p:txBody>
      </p:sp>
      <p:sp>
        <p:nvSpPr>
          <p:cNvPr id="39954" name="Text Box 18"/>
          <p:cNvSpPr txBox="1">
            <a:spLocks noChangeArrowheads="1"/>
          </p:cNvSpPr>
          <p:nvPr/>
        </p:nvSpPr>
        <p:spPr bwMode="auto">
          <a:xfrm>
            <a:off x="1981200" y="3803650"/>
            <a:ext cx="752475"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rPr>
              <a:t>3 cm</a:t>
            </a:r>
            <a:endParaRPr lang="it-IT" sz="2400">
              <a:solidFill>
                <a:srgbClr val="FF3300"/>
              </a:solidFill>
              <a:latin typeface="Verdana" charset="0"/>
            </a:endParaRPr>
          </a:p>
        </p:txBody>
      </p:sp>
      <p:sp>
        <p:nvSpPr>
          <p:cNvPr id="39955" name="Text Box 19"/>
          <p:cNvSpPr txBox="1">
            <a:spLocks noChangeArrowheads="1"/>
          </p:cNvSpPr>
          <p:nvPr/>
        </p:nvSpPr>
        <p:spPr bwMode="auto">
          <a:xfrm>
            <a:off x="5410200" y="3810000"/>
            <a:ext cx="1004888" cy="366713"/>
          </a:xfrm>
          <a:prstGeom prst="rect">
            <a:avLst/>
          </a:prstGeom>
          <a:noFill/>
          <a:ln w="9525">
            <a:noFill/>
            <a:miter lim="800000"/>
            <a:headEnd/>
            <a:tailEnd/>
          </a:ln>
        </p:spPr>
        <p:txBody>
          <a:bodyPr wrap="none">
            <a:prstTxWarp prst="textNoShape">
              <a:avLst/>
            </a:prstTxWarp>
            <a:spAutoFit/>
          </a:bodyPr>
          <a:lstStyle/>
          <a:p>
            <a:pPr eaLnBrk="0" hangingPunct="0"/>
            <a:r>
              <a:rPr lang="it-IT">
                <a:solidFill>
                  <a:srgbClr val="FF3300"/>
                </a:solidFill>
                <a:latin typeface="Verdana" charset="0"/>
              </a:rPr>
              <a:t>1000 A</a:t>
            </a:r>
            <a:endParaRPr lang="it-IT" sz="2400">
              <a:solidFill>
                <a:srgbClr val="FF3300"/>
              </a:solidFill>
              <a:latin typeface="Verdana" charset="0"/>
            </a:endParaRPr>
          </a:p>
        </p:txBody>
      </p:sp>
      <p:sp>
        <p:nvSpPr>
          <p:cNvPr id="39956" name="Line 20"/>
          <p:cNvSpPr>
            <a:spLocks noChangeShapeType="1"/>
          </p:cNvSpPr>
          <p:nvPr/>
        </p:nvSpPr>
        <p:spPr bwMode="auto">
          <a:xfrm>
            <a:off x="4500563" y="2917825"/>
            <a:ext cx="0" cy="129540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39957" name="Line 21"/>
          <p:cNvSpPr>
            <a:spLocks noChangeShapeType="1"/>
          </p:cNvSpPr>
          <p:nvPr/>
        </p:nvSpPr>
        <p:spPr bwMode="auto">
          <a:xfrm>
            <a:off x="5076825" y="2917825"/>
            <a:ext cx="0" cy="129540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39958" name="Line 22"/>
          <p:cNvSpPr>
            <a:spLocks noChangeShapeType="1"/>
          </p:cNvSpPr>
          <p:nvPr/>
        </p:nvSpPr>
        <p:spPr bwMode="auto">
          <a:xfrm>
            <a:off x="762000" y="1927225"/>
            <a:ext cx="0" cy="1219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39959" name="Line 23"/>
          <p:cNvSpPr>
            <a:spLocks noChangeShapeType="1"/>
          </p:cNvSpPr>
          <p:nvPr/>
        </p:nvSpPr>
        <p:spPr bwMode="auto">
          <a:xfrm>
            <a:off x="2286000" y="2384425"/>
            <a:ext cx="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39960" name="Line 24"/>
          <p:cNvSpPr>
            <a:spLocks noChangeShapeType="1"/>
          </p:cNvSpPr>
          <p:nvPr/>
        </p:nvSpPr>
        <p:spPr bwMode="auto">
          <a:xfrm>
            <a:off x="3657600" y="2003425"/>
            <a:ext cx="0" cy="1219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39961" name="Line 25"/>
          <p:cNvSpPr>
            <a:spLocks noChangeShapeType="1"/>
          </p:cNvSpPr>
          <p:nvPr/>
        </p:nvSpPr>
        <p:spPr bwMode="auto">
          <a:xfrm>
            <a:off x="5638800" y="2232025"/>
            <a:ext cx="0" cy="914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39962" name="Line 26"/>
          <p:cNvSpPr>
            <a:spLocks noChangeShapeType="1"/>
          </p:cNvSpPr>
          <p:nvPr/>
        </p:nvSpPr>
        <p:spPr bwMode="auto">
          <a:xfrm>
            <a:off x="6553200" y="2765425"/>
            <a:ext cx="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39963" name="Line 27"/>
          <p:cNvSpPr>
            <a:spLocks noChangeShapeType="1"/>
          </p:cNvSpPr>
          <p:nvPr/>
        </p:nvSpPr>
        <p:spPr bwMode="auto">
          <a:xfrm>
            <a:off x="7543800" y="2308225"/>
            <a:ext cx="0" cy="914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39964" name="Line 28"/>
          <p:cNvSpPr>
            <a:spLocks noChangeShapeType="1"/>
          </p:cNvSpPr>
          <p:nvPr/>
        </p:nvSpPr>
        <p:spPr bwMode="auto">
          <a:xfrm>
            <a:off x="6477000" y="3810000"/>
            <a:ext cx="0" cy="129540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39965" name="Text Box 29"/>
          <p:cNvSpPr txBox="1">
            <a:spLocks noChangeArrowheads="1"/>
          </p:cNvSpPr>
          <p:nvPr/>
        </p:nvSpPr>
        <p:spPr bwMode="auto">
          <a:xfrm>
            <a:off x="5943600" y="4648200"/>
            <a:ext cx="1143000" cy="3667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it-IT">
                <a:solidFill>
                  <a:srgbClr val="FF3300"/>
                </a:solidFill>
                <a:latin typeface="Verdana" charset="0"/>
              </a:rPr>
              <a:t>10 keV</a:t>
            </a:r>
            <a:endParaRPr lang="it-IT" sz="2800">
              <a:solidFill>
                <a:srgbClr val="FF3300"/>
              </a:solidFill>
              <a:latin typeface="Verdana" charset="0"/>
            </a:endParaRPr>
          </a:p>
        </p:txBody>
      </p:sp>
      <p:sp>
        <p:nvSpPr>
          <p:cNvPr id="39966" name="Line 30"/>
          <p:cNvSpPr>
            <a:spLocks noChangeShapeType="1"/>
          </p:cNvSpPr>
          <p:nvPr/>
        </p:nvSpPr>
        <p:spPr bwMode="auto">
          <a:xfrm>
            <a:off x="7543800" y="3810000"/>
            <a:ext cx="0" cy="129540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39967" name="Line 31"/>
          <p:cNvSpPr>
            <a:spLocks noChangeShapeType="1"/>
          </p:cNvSpPr>
          <p:nvPr/>
        </p:nvSpPr>
        <p:spPr bwMode="auto">
          <a:xfrm>
            <a:off x="8534400" y="3810000"/>
            <a:ext cx="0" cy="129540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39968" name="Text Box 32"/>
          <p:cNvSpPr txBox="1">
            <a:spLocks noChangeArrowheads="1"/>
          </p:cNvSpPr>
          <p:nvPr/>
        </p:nvSpPr>
        <p:spPr bwMode="auto">
          <a:xfrm>
            <a:off x="7086600" y="4114800"/>
            <a:ext cx="1066800" cy="3667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it-IT">
                <a:solidFill>
                  <a:srgbClr val="FF3300"/>
                </a:solidFill>
                <a:latin typeface="Verdana" charset="0"/>
              </a:rPr>
              <a:t>10 MeV</a:t>
            </a:r>
          </a:p>
        </p:txBody>
      </p:sp>
      <p:sp>
        <p:nvSpPr>
          <p:cNvPr id="39969" name="Text Box 33"/>
          <p:cNvSpPr txBox="1">
            <a:spLocks noChangeArrowheads="1"/>
          </p:cNvSpPr>
          <p:nvPr/>
        </p:nvSpPr>
        <p:spPr bwMode="auto">
          <a:xfrm>
            <a:off x="8001000" y="4572000"/>
            <a:ext cx="1143000" cy="3667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it-IT">
                <a:solidFill>
                  <a:srgbClr val="FF3300"/>
                </a:solidFill>
                <a:latin typeface="Verdana" charset="0"/>
              </a:rPr>
              <a:t>10 GeV</a:t>
            </a:r>
            <a:endParaRPr lang="it-IT" sz="2800">
              <a:solidFill>
                <a:srgbClr val="FF3300"/>
              </a:solidFill>
              <a:latin typeface="Verdana" charset="0"/>
            </a:endParaRPr>
          </a:p>
        </p:txBody>
      </p:sp>
      <p:pic>
        <p:nvPicPr>
          <p:cNvPr id="39970" name="Picture 34"/>
          <p:cNvPicPr>
            <a:picLocks noChangeAspect="1" noChangeArrowheads="1"/>
          </p:cNvPicPr>
          <p:nvPr/>
        </p:nvPicPr>
        <p:blipFill>
          <a:blip r:embed="rId4"/>
          <a:srcRect/>
          <a:stretch>
            <a:fillRect/>
          </a:stretch>
        </p:blipFill>
        <p:spPr bwMode="auto">
          <a:xfrm>
            <a:off x="6019800" y="5257800"/>
            <a:ext cx="2570163" cy="134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descr="spettro_temp"/>
          <p:cNvPicPr>
            <a:picLocks noChangeAspect="1" noChangeArrowheads="1"/>
          </p:cNvPicPr>
          <p:nvPr/>
        </p:nvPicPr>
        <p:blipFill>
          <a:blip r:embed="rId2"/>
          <a:srcRect/>
          <a:stretch>
            <a:fillRect/>
          </a:stretch>
        </p:blipFill>
        <p:spPr bwMode="auto">
          <a:xfrm>
            <a:off x="0" y="1143000"/>
            <a:ext cx="9158288" cy="5335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descr="Full_moon_atmosphere_Nasa.jpg"/>
          <p:cNvPicPr>
            <a:picLocks noChangeAspect="1"/>
          </p:cNvPicPr>
          <p:nvPr/>
        </p:nvPicPr>
        <p:blipFill>
          <a:blip r:embed="rId2"/>
          <a:stretch>
            <a:fillRect/>
          </a:stretch>
        </p:blipFill>
        <p:spPr>
          <a:xfrm>
            <a:off x="0" y="247650"/>
            <a:ext cx="9144000" cy="6610350"/>
          </a:xfrm>
          <a:prstGeom prst="rect">
            <a:avLst/>
          </a:prstGeom>
        </p:spPr>
      </p:pic>
      <p:pic>
        <p:nvPicPr>
          <p:cNvPr id="6" name="Immagine 5" descr="atmosphere-nasa.gov.jpg"/>
          <p:cNvPicPr>
            <a:picLocks noChangeAspect="1"/>
          </p:cNvPicPr>
          <p:nvPr/>
        </p:nvPicPr>
        <p:blipFill>
          <a:blip r:embed="rId3"/>
          <a:stretch>
            <a:fillRect/>
          </a:stretch>
        </p:blipFill>
        <p:spPr>
          <a:xfrm>
            <a:off x="-140677" y="-37851"/>
            <a:ext cx="9566860" cy="689585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4419600" y="3657600"/>
            <a:ext cx="270076" cy="400110"/>
          </a:xfrm>
          <a:prstGeom prst="rect">
            <a:avLst/>
          </a:prstGeom>
          <a:noFill/>
        </p:spPr>
        <p:txBody>
          <a:bodyPr wrap="none" rtlCol="0">
            <a:spAutoFit/>
          </a:bodyPr>
          <a:lstStyle/>
          <a:p>
            <a:r>
              <a:rPr lang="it-IT" dirty="0" smtClean="0"/>
              <a:t>(</a:t>
            </a:r>
            <a:endParaRPr lang="it-IT" sz="4400" dirty="0">
              <a:solidFill>
                <a:srgbClr val="DAEDEF"/>
              </a:solidFill>
            </a:endParaRPr>
          </a:p>
        </p:txBody>
      </p:sp>
      <p:sp>
        <p:nvSpPr>
          <p:cNvPr id="4" name="CasellaDiTesto 3"/>
          <p:cNvSpPr txBox="1"/>
          <p:nvPr/>
        </p:nvSpPr>
        <p:spPr>
          <a:xfrm>
            <a:off x="3352800" y="1676400"/>
            <a:ext cx="1524000" cy="3170099"/>
          </a:xfrm>
          <a:prstGeom prst="rect">
            <a:avLst/>
          </a:prstGeom>
          <a:noFill/>
        </p:spPr>
        <p:txBody>
          <a:bodyPr wrap="square" rtlCol="0">
            <a:spAutoFit/>
          </a:bodyPr>
          <a:lstStyle/>
          <a:p>
            <a:r>
              <a:rPr lang="it-IT" sz="20000" dirty="0" smtClean="0">
                <a:solidFill>
                  <a:srgbClr val="DAEDEF"/>
                </a:solidFill>
              </a:rPr>
              <a:t>)</a:t>
            </a:r>
            <a:endParaRPr lang="it-IT" sz="20000" dirty="0">
              <a:solidFill>
                <a:srgbClr val="DAEDE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2226" name="Text Box 2"/>
          <p:cNvSpPr txBox="1">
            <a:spLocks noChangeArrowheads="1"/>
          </p:cNvSpPr>
          <p:nvPr/>
        </p:nvSpPr>
        <p:spPr bwMode="auto">
          <a:xfrm>
            <a:off x="346075" y="276225"/>
            <a:ext cx="8570913" cy="5668963"/>
          </a:xfrm>
          <a:prstGeom prst="rect">
            <a:avLst/>
          </a:prstGeom>
          <a:noFill/>
          <a:ln w="9525">
            <a:noFill/>
            <a:miter lim="800000"/>
            <a:headEnd/>
            <a:tailEnd/>
          </a:ln>
        </p:spPr>
        <p:txBody>
          <a:bodyPr lIns="26124" tIns="45718" rIns="26124" bIns="45718">
            <a:prstTxWarp prst="textNoShape">
              <a:avLst/>
            </a:prstTxWarp>
          </a:bodyPr>
          <a:lstStyle/>
          <a:p>
            <a:pPr algn="ctr" defTabSz="828675" eaLnBrk="0" hangingPunct="0">
              <a:lnSpc>
                <a:spcPct val="85000"/>
              </a:lnSpc>
              <a:spcBef>
                <a:spcPts val="1138"/>
              </a:spcBef>
              <a:tabLst>
                <a:tab pos="863600" algn="l"/>
                <a:tab pos="1728788" algn="l"/>
                <a:tab pos="2590800" algn="l"/>
                <a:tab pos="3454400" algn="l"/>
                <a:tab pos="4318000" algn="l"/>
                <a:tab pos="5183188" algn="l"/>
                <a:tab pos="6046788" algn="l"/>
                <a:tab pos="6908800" algn="l"/>
                <a:tab pos="7773988" algn="l"/>
                <a:tab pos="7880350" algn="l"/>
              </a:tabLst>
            </a:pPr>
            <a:endParaRPr lang="en-GB" sz="4900">
              <a:solidFill>
                <a:srgbClr val="FF0000"/>
              </a:solidFill>
              <a:effectLst>
                <a:outerShdw blurRad="38100" dist="38100" dir="2700000" algn="tl">
                  <a:srgbClr val="FFFFFF"/>
                </a:outerShdw>
              </a:effectLst>
              <a:latin typeface="Textile" charset="0"/>
            </a:endParaRPr>
          </a:p>
          <a:p>
            <a:pPr algn="ctr" defTabSz="828675" eaLnBrk="0" hangingPunct="0">
              <a:lnSpc>
                <a:spcPct val="85000"/>
              </a:lnSpc>
              <a:spcBef>
                <a:spcPts val="1138"/>
              </a:spcBef>
              <a:tabLst>
                <a:tab pos="863600" algn="l"/>
                <a:tab pos="1728788" algn="l"/>
                <a:tab pos="2590800" algn="l"/>
                <a:tab pos="3454400" algn="l"/>
                <a:tab pos="4318000" algn="l"/>
                <a:tab pos="5183188" algn="l"/>
                <a:tab pos="6046788" algn="l"/>
                <a:tab pos="6908800" algn="l"/>
                <a:tab pos="7773988" algn="l"/>
                <a:tab pos="7880350" algn="l"/>
              </a:tabLst>
            </a:pPr>
            <a:r>
              <a:rPr lang="en-GB" sz="4900">
                <a:solidFill>
                  <a:schemeClr val="folHlink"/>
                </a:solidFill>
                <a:effectLst>
                  <a:outerShdw blurRad="38100" dist="38100" dir="2700000" algn="tl">
                    <a:srgbClr val="FFFFFF"/>
                  </a:outerShdw>
                </a:effectLst>
                <a:latin typeface="Trebuchet MS" charset="0"/>
              </a:rPr>
              <a:t>“L’unico vero viaggio verso la scoperta non consiste nella ricerca di nuovi paesaggi, ma nell’avere nuovi occhi”</a:t>
            </a:r>
          </a:p>
          <a:p>
            <a:pPr defTabSz="828675" eaLnBrk="0" hangingPunct="0">
              <a:lnSpc>
                <a:spcPct val="85000"/>
              </a:lnSpc>
              <a:spcBef>
                <a:spcPts val="1138"/>
              </a:spcBef>
              <a:tabLst>
                <a:tab pos="863600" algn="l"/>
                <a:tab pos="1728788" algn="l"/>
                <a:tab pos="2590800" algn="l"/>
                <a:tab pos="3454400" algn="l"/>
                <a:tab pos="4318000" algn="l"/>
                <a:tab pos="5183188" algn="l"/>
                <a:tab pos="6046788" algn="l"/>
                <a:tab pos="6908800" algn="l"/>
                <a:tab pos="7773988" algn="l"/>
                <a:tab pos="7880350" algn="l"/>
              </a:tabLst>
            </a:pPr>
            <a:endParaRPr lang="en-GB" sz="4900">
              <a:solidFill>
                <a:schemeClr val="folHlink"/>
              </a:solidFill>
              <a:effectLst>
                <a:outerShdw blurRad="38100" dist="38100" dir="2700000" algn="tl">
                  <a:srgbClr val="FFFFFF"/>
                </a:outerShdw>
              </a:effectLst>
              <a:latin typeface="Trebuchet MS" charset="0"/>
            </a:endParaRPr>
          </a:p>
          <a:p>
            <a:pPr defTabSz="828675" eaLnBrk="0" hangingPunct="0">
              <a:lnSpc>
                <a:spcPct val="85000"/>
              </a:lnSpc>
              <a:spcBef>
                <a:spcPts val="1138"/>
              </a:spcBef>
              <a:tabLst>
                <a:tab pos="863600" algn="l"/>
                <a:tab pos="1728788" algn="l"/>
                <a:tab pos="2590800" algn="l"/>
                <a:tab pos="3454400" algn="l"/>
                <a:tab pos="4318000" algn="l"/>
                <a:tab pos="5183188" algn="l"/>
                <a:tab pos="6046788" algn="l"/>
                <a:tab pos="6908800" algn="l"/>
                <a:tab pos="7773988" algn="l"/>
                <a:tab pos="7880350" algn="l"/>
              </a:tabLst>
            </a:pPr>
            <a:r>
              <a:rPr lang="en-GB" sz="3300">
                <a:solidFill>
                  <a:schemeClr val="folHlink"/>
                </a:solidFill>
                <a:effectLst>
                  <a:outerShdw blurRad="38100" dist="38100" dir="2700000" algn="tl">
                    <a:srgbClr val="FFFFFF"/>
                  </a:outerShdw>
                </a:effectLst>
                <a:latin typeface="Trebuchet MS" charset="0"/>
              </a:rPr>
              <a:t>Marcel Proust</a:t>
            </a:r>
            <a:r>
              <a:rPr lang="en-GB" sz="4900">
                <a:solidFill>
                  <a:schemeClr val="folHlink"/>
                </a:solidFill>
                <a:effectLst>
                  <a:outerShdw blurRad="38100" dist="38100" dir="2700000" algn="tl">
                    <a:srgbClr val="FFFFFF"/>
                  </a:outerShdw>
                </a:effectLst>
                <a:latin typeface="Trebuchet MS" charset="0"/>
              </a:rPr>
              <a:t>, </a:t>
            </a:r>
            <a:r>
              <a:rPr lang="en-GB" sz="2500" i="1">
                <a:solidFill>
                  <a:schemeClr val="folHlink"/>
                </a:solidFill>
                <a:effectLst>
                  <a:outerShdw blurRad="38100" dist="38100" dir="2700000" algn="tl">
                    <a:srgbClr val="FFFFFF"/>
                  </a:outerShdw>
                </a:effectLst>
                <a:latin typeface="Trebuchet MS" charset="0"/>
              </a:rPr>
              <a:t>Alla ricerca del tempo perduto</a:t>
            </a:r>
          </a:p>
        </p:txBody>
      </p:sp>
      <p:sp>
        <p:nvSpPr>
          <p:cNvPr id="47107" name="Text Box 3"/>
          <p:cNvSpPr txBox="1">
            <a:spLocks noChangeArrowheads="1"/>
          </p:cNvSpPr>
          <p:nvPr/>
        </p:nvSpPr>
        <p:spPr bwMode="auto">
          <a:xfrm>
            <a:off x="4403725" y="1081088"/>
            <a:ext cx="182563" cy="517525"/>
          </a:xfrm>
          <a:prstGeom prst="rect">
            <a:avLst/>
          </a:prstGeom>
          <a:noFill/>
          <a:ln w="9525">
            <a:noFill/>
            <a:miter lim="800000"/>
            <a:headEnd/>
            <a:tailEnd/>
          </a:ln>
        </p:spPr>
        <p:txBody>
          <a:bodyPr wrap="none" anchor="ctr">
            <a:prstTxWarp prst="textNoShape">
              <a:avLst/>
            </a:prstTxWarp>
          </a:bodyPr>
          <a:lstStyle/>
          <a:p>
            <a:endParaRPr lang="it-IT"/>
          </a:p>
        </p:txBody>
      </p:sp>
      <p:sp>
        <p:nvSpPr>
          <p:cNvPr id="47108" name="AutoShape 4"/>
          <p:cNvSpPr>
            <a:spLocks noChangeArrowheads="1"/>
          </p:cNvSpPr>
          <p:nvPr/>
        </p:nvSpPr>
        <p:spPr bwMode="auto">
          <a:xfrm>
            <a:off x="5773738" y="3565525"/>
            <a:ext cx="182562" cy="395288"/>
          </a:xfrm>
          <a:prstGeom prst="roundRect">
            <a:avLst>
              <a:gd name="adj" fmla="val 792"/>
            </a:avLst>
          </a:prstGeom>
          <a:noFill/>
          <a:ln w="9525">
            <a:noFill/>
            <a:round/>
            <a:headEnd/>
            <a:tailEnd/>
          </a:ln>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143000" y="152400"/>
            <a:ext cx="6567387" cy="461665"/>
          </a:xfrm>
          <a:prstGeom prst="rect">
            <a:avLst/>
          </a:prstGeom>
          <a:noFill/>
        </p:spPr>
        <p:txBody>
          <a:bodyPr wrap="none" rtlCol="0">
            <a:spAutoFit/>
          </a:bodyPr>
          <a:lstStyle/>
          <a:p>
            <a:pPr algn="ctr"/>
            <a:r>
              <a:rPr lang="en-US" sz="2400" dirty="0" smtClean="0">
                <a:solidFill>
                  <a:srgbClr val="DAEDEF"/>
                </a:solidFill>
                <a:latin typeface="+mn-lt"/>
                <a:cs typeface="Chalkboard"/>
              </a:rPr>
              <a:t>Come </a:t>
            </a:r>
            <a:r>
              <a:rPr lang="en-US" sz="2400" dirty="0" err="1" smtClean="0">
                <a:solidFill>
                  <a:srgbClr val="DAEDEF"/>
                </a:solidFill>
                <a:latin typeface="+mn-lt"/>
                <a:cs typeface="Chalkboard"/>
              </a:rPr>
              <a:t>si</a:t>
            </a:r>
            <a:r>
              <a:rPr lang="en-US" sz="2400" dirty="0" smtClean="0">
                <a:solidFill>
                  <a:srgbClr val="DAEDEF"/>
                </a:solidFill>
                <a:latin typeface="+mn-lt"/>
                <a:cs typeface="Chalkboard"/>
              </a:rPr>
              <a:t> </a:t>
            </a:r>
            <a:r>
              <a:rPr lang="en-US" sz="2400" dirty="0" err="1" smtClean="0">
                <a:solidFill>
                  <a:srgbClr val="DAEDEF"/>
                </a:solidFill>
                <a:latin typeface="+mn-lt"/>
                <a:cs typeface="Chalkboard"/>
              </a:rPr>
              <a:t>studiano</a:t>
            </a:r>
            <a:r>
              <a:rPr lang="en-US" sz="2400" dirty="0" smtClean="0">
                <a:solidFill>
                  <a:srgbClr val="DAEDEF"/>
                </a:solidFill>
                <a:latin typeface="+mn-lt"/>
                <a:cs typeface="Chalkboard"/>
              </a:rPr>
              <a:t> le </a:t>
            </a:r>
            <a:r>
              <a:rPr lang="en-US" sz="2400" dirty="0" err="1" smtClean="0">
                <a:solidFill>
                  <a:srgbClr val="DAEDEF"/>
                </a:solidFill>
                <a:latin typeface="+mn-lt"/>
                <a:cs typeface="Chalkboard"/>
              </a:rPr>
              <a:t>sorgenti</a:t>
            </a:r>
            <a:r>
              <a:rPr lang="en-US" sz="2400" dirty="0" smtClean="0">
                <a:solidFill>
                  <a:srgbClr val="DAEDEF"/>
                </a:solidFill>
                <a:latin typeface="+mn-lt"/>
                <a:cs typeface="Chalkboard"/>
              </a:rPr>
              <a:t> </a:t>
            </a:r>
            <a:r>
              <a:rPr lang="en-US" sz="2400" dirty="0" err="1" smtClean="0">
                <a:solidFill>
                  <a:srgbClr val="DAEDEF"/>
                </a:solidFill>
                <a:latin typeface="+mn-lt"/>
                <a:cs typeface="Chalkboard"/>
              </a:rPr>
              <a:t>cosmiche</a:t>
            </a:r>
            <a:r>
              <a:rPr lang="en-US" sz="2400" dirty="0" smtClean="0">
                <a:solidFill>
                  <a:srgbClr val="DAEDEF"/>
                </a:solidFill>
                <a:latin typeface="+mn-lt"/>
                <a:cs typeface="Chalkboard"/>
              </a:rPr>
              <a:t>: </a:t>
            </a:r>
            <a:r>
              <a:rPr lang="en-US" sz="2400" dirty="0" err="1" smtClean="0">
                <a:solidFill>
                  <a:srgbClr val="DAEDEF"/>
                </a:solidFill>
                <a:latin typeface="+mn-lt"/>
                <a:cs typeface="Chalkboard"/>
              </a:rPr>
              <a:t>spettri</a:t>
            </a:r>
            <a:endParaRPr lang="en-US" sz="2400" dirty="0" smtClean="0">
              <a:solidFill>
                <a:srgbClr val="DAEDEF"/>
              </a:solidFill>
              <a:latin typeface="+mn-lt"/>
              <a:cs typeface="Chalkboard"/>
            </a:endParaRPr>
          </a:p>
        </p:txBody>
      </p:sp>
      <p:sp>
        <p:nvSpPr>
          <p:cNvPr id="7" name="CasellaDiTesto 3"/>
          <p:cNvSpPr txBox="1"/>
          <p:nvPr/>
        </p:nvSpPr>
        <p:spPr>
          <a:xfrm>
            <a:off x="228599" y="686812"/>
            <a:ext cx="3200401" cy="3046988"/>
          </a:xfrm>
          <a:prstGeom prst="rect">
            <a:avLst/>
          </a:prstGeom>
          <a:noFill/>
        </p:spPr>
        <p:txBody>
          <a:bodyPr wrap="square" rtlCol="0">
            <a:spAutoFit/>
          </a:bodyPr>
          <a:lstStyle/>
          <a:p>
            <a:r>
              <a:rPr lang="it-IT" sz="1600" dirty="0" smtClean="0">
                <a:solidFill>
                  <a:srgbClr val="DAEDEF"/>
                </a:solidFill>
                <a:latin typeface="+mn-lt"/>
                <a:cs typeface="Chalkboard"/>
              </a:rPr>
              <a:t>Per cercare di capire la natura delle sorgenti cosmiche, gli astronomi usano gli </a:t>
            </a:r>
            <a:r>
              <a:rPr lang="it-IT" sz="1600" i="1" dirty="0" smtClean="0">
                <a:solidFill>
                  <a:srgbClr val="DAEDEF"/>
                </a:solidFill>
                <a:latin typeface="+mn-lt"/>
                <a:cs typeface="Chalkboard"/>
              </a:rPr>
              <a:t>spettri</a:t>
            </a:r>
            <a:r>
              <a:rPr lang="it-IT" sz="1600" dirty="0" smtClean="0">
                <a:solidFill>
                  <a:srgbClr val="DAEDEF"/>
                </a:solidFill>
                <a:latin typeface="+mn-lt"/>
                <a:cs typeface="Chalkboard"/>
              </a:rPr>
              <a:t>, che non sono fantasmi, ma delle specie di arcobaleni </a:t>
            </a:r>
            <a:r>
              <a:rPr lang="it-IT" sz="1600" dirty="0" err="1" smtClean="0">
                <a:solidFill>
                  <a:srgbClr val="DAEDEF"/>
                </a:solidFill>
                <a:latin typeface="+mn-lt"/>
                <a:cs typeface="Chalkboard"/>
              </a:rPr>
              <a:t>artificiali…</a:t>
            </a:r>
            <a:endParaRPr lang="it-IT" sz="1600" dirty="0" smtClean="0">
              <a:solidFill>
                <a:srgbClr val="DAEDEF"/>
              </a:solidFill>
              <a:latin typeface="+mn-lt"/>
              <a:cs typeface="Chalkboard"/>
            </a:endParaRPr>
          </a:p>
          <a:p>
            <a:pPr algn="just"/>
            <a:endParaRPr lang="en-US" sz="1400" b="1" dirty="0" smtClean="0">
              <a:latin typeface="Chalkboard"/>
              <a:cs typeface="Chalkboard"/>
            </a:endParaRPr>
          </a:p>
          <a:p>
            <a:pPr algn="just"/>
            <a:r>
              <a:rPr lang="en-US" sz="1400" b="1" dirty="0" smtClean="0">
                <a:solidFill>
                  <a:srgbClr val="DAEDEF"/>
                </a:solidFill>
                <a:latin typeface="+mn-lt"/>
                <a:cs typeface="Chalkboard"/>
              </a:rPr>
              <a:t>Nota </a:t>
            </a:r>
            <a:r>
              <a:rPr lang="en-US" sz="1400" b="1" dirty="0" err="1" smtClean="0">
                <a:solidFill>
                  <a:srgbClr val="DAEDEF"/>
                </a:solidFill>
                <a:latin typeface="+mn-lt"/>
                <a:cs typeface="Chalkboard"/>
              </a:rPr>
              <a:t>etimologica</a:t>
            </a:r>
            <a:r>
              <a:rPr lang="en-US" sz="1400" b="1" dirty="0" smtClean="0">
                <a:solidFill>
                  <a:srgbClr val="DAEDEF"/>
                </a:solidFill>
                <a:latin typeface="+mn-lt"/>
                <a:cs typeface="Chalkboard"/>
              </a:rPr>
              <a:t>: </a:t>
            </a:r>
            <a:r>
              <a:rPr lang="en-US" sz="1400" i="1" dirty="0" err="1" smtClean="0">
                <a:solidFill>
                  <a:srgbClr val="DAEDEF"/>
                </a:solidFill>
                <a:latin typeface="+mn-lt"/>
                <a:cs typeface="Chalkboard"/>
              </a:rPr>
              <a:t>Spettro</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dal</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latino</a:t>
            </a:r>
            <a:r>
              <a:rPr lang="en-US" sz="1400" dirty="0" smtClean="0">
                <a:solidFill>
                  <a:srgbClr val="DAEDEF"/>
                </a:solidFill>
                <a:latin typeface="+mn-lt"/>
                <a:cs typeface="Chalkboard"/>
              </a:rPr>
              <a:t> </a:t>
            </a:r>
            <a:r>
              <a:rPr lang="en-US" sz="1400" i="1" dirty="0" smtClean="0">
                <a:solidFill>
                  <a:srgbClr val="DAEDEF"/>
                </a:solidFill>
                <a:latin typeface="+mn-lt"/>
                <a:cs typeface="Chalkboard"/>
              </a:rPr>
              <a:t>spectrum</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costituito</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dalla</a:t>
            </a:r>
            <a:r>
              <a:rPr lang="en-US" sz="1400" dirty="0" smtClean="0">
                <a:solidFill>
                  <a:srgbClr val="DAEDEF"/>
                </a:solidFill>
                <a:latin typeface="+mn-lt"/>
                <a:cs typeface="Chalkboard"/>
              </a:rPr>
              <a:t> base </a:t>
            </a:r>
            <a:r>
              <a:rPr lang="en-US" sz="1400" i="1" dirty="0" smtClean="0">
                <a:solidFill>
                  <a:srgbClr val="DAEDEF"/>
                </a:solidFill>
                <a:latin typeface="+mn-lt"/>
                <a:cs typeface="Chalkboard"/>
              </a:rPr>
              <a:t>spec-</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che</a:t>
            </a:r>
            <a:r>
              <a:rPr lang="en-US" sz="1400" dirty="0" smtClean="0">
                <a:solidFill>
                  <a:srgbClr val="DAEDEF"/>
                </a:solidFill>
                <a:latin typeface="+mn-lt"/>
                <a:cs typeface="Chalkboard"/>
              </a:rPr>
              <a:t> a </a:t>
            </a:r>
            <a:r>
              <a:rPr lang="en-US" sz="1400" dirty="0" err="1" smtClean="0">
                <a:solidFill>
                  <a:srgbClr val="DAEDEF"/>
                </a:solidFill>
                <a:latin typeface="+mn-lt"/>
                <a:cs typeface="Chalkboard"/>
              </a:rPr>
              <a:t>sua</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volta</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deriva</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da</a:t>
            </a:r>
            <a:r>
              <a:rPr lang="en-US" sz="1400" dirty="0" smtClean="0">
                <a:solidFill>
                  <a:srgbClr val="DAEDEF"/>
                </a:solidFill>
                <a:latin typeface="+mn-lt"/>
                <a:cs typeface="Chalkboard"/>
              </a:rPr>
              <a:t> </a:t>
            </a:r>
            <a:r>
              <a:rPr lang="en-US" sz="1400" i="1" dirty="0" err="1" smtClean="0">
                <a:solidFill>
                  <a:srgbClr val="DAEDEF"/>
                </a:solidFill>
                <a:latin typeface="+mn-lt"/>
                <a:cs typeface="Chalkboard"/>
              </a:rPr>
              <a:t>specere</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guardare</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vedere</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cfr</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spettacolo</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e</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dal</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suffisso</a:t>
            </a:r>
            <a:r>
              <a:rPr lang="en-US" sz="1400" dirty="0" smtClean="0">
                <a:solidFill>
                  <a:srgbClr val="DAEDEF"/>
                </a:solidFill>
                <a:latin typeface="+mn-lt"/>
                <a:cs typeface="Chalkboard"/>
              </a:rPr>
              <a:t> </a:t>
            </a:r>
            <a:r>
              <a:rPr lang="en-US" sz="1400" i="1" dirty="0" smtClean="0">
                <a:solidFill>
                  <a:srgbClr val="DAEDEF"/>
                </a:solidFill>
                <a:latin typeface="+mn-lt"/>
                <a:cs typeface="Chalkboard"/>
              </a:rPr>
              <a:t>–</a:t>
            </a:r>
            <a:r>
              <a:rPr lang="en-US" sz="1400" i="1" dirty="0" err="1" smtClean="0">
                <a:solidFill>
                  <a:srgbClr val="DAEDEF"/>
                </a:solidFill>
                <a:latin typeface="+mn-lt"/>
                <a:cs typeface="Chalkboard"/>
              </a:rPr>
              <a:t>trum</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indicante</a:t>
            </a:r>
            <a:r>
              <a:rPr lang="en-US" sz="1400" dirty="0" smtClean="0">
                <a:solidFill>
                  <a:srgbClr val="DAEDEF"/>
                </a:solidFill>
                <a:latin typeface="+mn-lt"/>
                <a:cs typeface="Chalkboard"/>
              </a:rPr>
              <a:t> lo </a:t>
            </a:r>
            <a:r>
              <a:rPr lang="en-US" sz="1400" dirty="0" err="1" smtClean="0">
                <a:solidFill>
                  <a:srgbClr val="DAEDEF"/>
                </a:solidFill>
                <a:latin typeface="+mn-lt"/>
                <a:cs typeface="Chalkboard"/>
              </a:rPr>
              <a:t>strumento</a:t>
            </a:r>
            <a:r>
              <a:rPr lang="en-US" sz="1400" dirty="0" smtClean="0">
                <a:solidFill>
                  <a:srgbClr val="DAEDEF"/>
                </a:solidFill>
                <a:latin typeface="+mn-lt"/>
                <a:cs typeface="Chalkboard"/>
              </a:rPr>
              <a:t>. </a:t>
            </a:r>
            <a:r>
              <a:rPr lang="en-US" sz="1400" dirty="0" err="1" smtClean="0">
                <a:solidFill>
                  <a:srgbClr val="DAEDEF"/>
                </a:solidFill>
                <a:latin typeface="+mn-lt"/>
                <a:cs typeface="Chalkboard"/>
              </a:rPr>
              <a:t>Letteralmente</a:t>
            </a:r>
            <a:r>
              <a:rPr lang="en-US" sz="1400" dirty="0" smtClean="0">
                <a:solidFill>
                  <a:srgbClr val="DAEDEF"/>
                </a:solidFill>
                <a:latin typeface="+mn-lt"/>
                <a:cs typeface="Chalkboard"/>
              </a:rPr>
              <a:t>: </a:t>
            </a:r>
            <a:r>
              <a:rPr lang="en-US" sz="1400" i="1" dirty="0" err="1" smtClean="0">
                <a:solidFill>
                  <a:srgbClr val="DAEDEF"/>
                </a:solidFill>
                <a:latin typeface="+mn-lt"/>
                <a:cs typeface="Chalkboard"/>
              </a:rPr>
              <a:t>il</a:t>
            </a:r>
            <a:r>
              <a:rPr lang="en-US" sz="1400" i="1" dirty="0" smtClean="0">
                <a:solidFill>
                  <a:srgbClr val="DAEDEF"/>
                </a:solidFill>
                <a:latin typeface="+mn-lt"/>
                <a:cs typeface="Chalkboard"/>
              </a:rPr>
              <a:t> mezzo per </a:t>
            </a:r>
            <a:r>
              <a:rPr lang="en-US" sz="1400" i="1" dirty="0" err="1" smtClean="0">
                <a:solidFill>
                  <a:srgbClr val="DAEDEF"/>
                </a:solidFill>
                <a:latin typeface="+mn-lt"/>
                <a:cs typeface="Chalkboard"/>
              </a:rPr>
              <a:t>vedere</a:t>
            </a:r>
            <a:r>
              <a:rPr lang="en-US" sz="1400" dirty="0" smtClean="0">
                <a:solidFill>
                  <a:srgbClr val="DAEDEF"/>
                </a:solidFill>
                <a:latin typeface="+mn-lt"/>
                <a:cs typeface="Chalkboard"/>
              </a:rPr>
              <a:t>.</a:t>
            </a:r>
          </a:p>
        </p:txBody>
      </p:sp>
      <p:pic>
        <p:nvPicPr>
          <p:cNvPr id="8" name="Picture 7" descr="FG04_02.jpg"/>
          <p:cNvPicPr>
            <a:picLocks noChangeAspect="1"/>
          </p:cNvPicPr>
          <p:nvPr/>
        </p:nvPicPr>
        <p:blipFill>
          <a:blip r:embed="rId2"/>
          <a:stretch>
            <a:fillRect/>
          </a:stretch>
        </p:blipFill>
        <p:spPr>
          <a:xfrm>
            <a:off x="3682134" y="673263"/>
            <a:ext cx="5120314" cy="5797861"/>
          </a:xfrm>
          <a:prstGeom prst="rect">
            <a:avLst/>
          </a:prstGeom>
        </p:spPr>
      </p:pic>
      <p:pic>
        <p:nvPicPr>
          <p:cNvPr id="5" name="Picture 4" descr="AAAKKIJ0.GIF"/>
          <p:cNvPicPr>
            <a:picLocks noChangeAspect="1"/>
          </p:cNvPicPr>
          <p:nvPr/>
        </p:nvPicPr>
        <p:blipFill>
          <a:blip r:embed="rId3"/>
          <a:stretch>
            <a:fillRect/>
          </a:stretch>
        </p:blipFill>
        <p:spPr>
          <a:xfrm>
            <a:off x="342900" y="3804124"/>
            <a:ext cx="3086100" cy="2667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3010" name="Picture 2" descr="blackbody_2"/>
          <p:cNvPicPr>
            <a:picLocks noChangeAspect="1" noChangeArrowheads="1"/>
          </p:cNvPicPr>
          <p:nvPr/>
        </p:nvPicPr>
        <p:blipFill>
          <a:blip r:embed="rId3"/>
          <a:srcRect/>
          <a:stretch>
            <a:fillRect/>
          </a:stretch>
        </p:blipFill>
        <p:spPr bwMode="auto">
          <a:xfrm>
            <a:off x="152400" y="112713"/>
            <a:ext cx="8839200" cy="6630987"/>
          </a:xfrm>
          <a:prstGeom prst="rect">
            <a:avLst/>
          </a:prstGeom>
          <a:noFill/>
          <a:ln w="9525">
            <a:noFill/>
            <a:miter lim="800000"/>
            <a:headEnd/>
            <a:tailEnd/>
          </a:ln>
        </p:spPr>
      </p:pic>
      <p:sp>
        <p:nvSpPr>
          <p:cNvPr id="43011" name="Text Box 4"/>
          <p:cNvSpPr txBox="1">
            <a:spLocks noChangeArrowheads="1"/>
          </p:cNvSpPr>
          <p:nvPr/>
        </p:nvSpPr>
        <p:spPr bwMode="auto">
          <a:xfrm>
            <a:off x="5470525" y="1176338"/>
            <a:ext cx="2617788" cy="457200"/>
          </a:xfrm>
          <a:prstGeom prst="rect">
            <a:avLst/>
          </a:prstGeom>
          <a:noFill/>
          <a:ln w="9525">
            <a:noFill/>
            <a:miter lim="800000"/>
            <a:headEnd/>
            <a:tailEnd/>
          </a:ln>
        </p:spPr>
        <p:txBody>
          <a:bodyPr wrap="none">
            <a:prstTxWarp prst="textNoShape">
              <a:avLst/>
            </a:prstTxWarp>
            <a:spAutoFit/>
          </a:bodyPr>
          <a:lstStyle/>
          <a:p>
            <a:r>
              <a:rPr lang="en-US" sz="2400">
                <a:latin typeface="Tahoma" charset="0"/>
              </a:rPr>
              <a:t>CURVA di PLANCK</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703385" y="228600"/>
            <a:ext cx="7835412" cy="1219200"/>
          </a:xfrm>
        </p:spPr>
        <p:txBody>
          <a:bodyPr/>
          <a:lstStyle/>
          <a:p>
            <a:pPr eaLnBrk="1" hangingPunct="1"/>
            <a:r>
              <a:rPr lang="en-US" dirty="0" err="1"/>
              <a:t>Transizioni</a:t>
            </a:r>
            <a:r>
              <a:rPr lang="en-US" dirty="0"/>
              <a:t> </a:t>
            </a:r>
            <a:r>
              <a:rPr lang="en-US" dirty="0" err="1"/>
              <a:t>quantizzate</a:t>
            </a:r>
            <a:endParaRPr lang="en-US" dirty="0"/>
          </a:p>
        </p:txBody>
      </p:sp>
      <p:sp>
        <p:nvSpPr>
          <p:cNvPr id="1030" name="Text Box 3"/>
          <p:cNvSpPr txBox="1">
            <a:spLocks noChangeArrowheads="1"/>
          </p:cNvSpPr>
          <p:nvPr/>
        </p:nvSpPr>
        <p:spPr bwMode="auto">
          <a:xfrm>
            <a:off x="351692" y="4114801"/>
            <a:ext cx="3938954" cy="1015663"/>
          </a:xfrm>
          <a:prstGeom prst="rect">
            <a:avLst/>
          </a:prstGeom>
          <a:noFill/>
          <a:ln w="9525">
            <a:noFill/>
            <a:miter lim="800000"/>
            <a:headEnd/>
            <a:tailEnd/>
          </a:ln>
        </p:spPr>
        <p:txBody>
          <a:bodyPr wrap="square">
            <a:prstTxWarp prst="textNoShape">
              <a:avLst/>
            </a:prstTxWarp>
            <a:spAutoFit/>
          </a:bodyPr>
          <a:lstStyle/>
          <a:p>
            <a:r>
              <a:rPr lang="en-US" sz="2000" dirty="0" err="1">
                <a:latin typeface="Verdana" charset="0"/>
              </a:rPr>
              <a:t>Emissione</a:t>
            </a:r>
            <a:r>
              <a:rPr lang="en-US" sz="2000" dirty="0">
                <a:latin typeface="Verdana" charset="0"/>
              </a:rPr>
              <a:t> </a:t>
            </a:r>
            <a:r>
              <a:rPr lang="en-US" sz="2000" dirty="0" err="1">
                <a:latin typeface="Verdana" charset="0"/>
              </a:rPr>
              <a:t>o</a:t>
            </a:r>
            <a:r>
              <a:rPr lang="en-US" sz="2000" dirty="0">
                <a:latin typeface="Verdana" charset="0"/>
              </a:rPr>
              <a:t> </a:t>
            </a:r>
            <a:r>
              <a:rPr lang="en-US" sz="2000" dirty="0" err="1">
                <a:latin typeface="Verdana" charset="0"/>
              </a:rPr>
              <a:t>assorbimento</a:t>
            </a:r>
            <a:r>
              <a:rPr lang="en-US" sz="2000" dirty="0">
                <a:latin typeface="Verdana" charset="0"/>
              </a:rPr>
              <a:t> </a:t>
            </a:r>
            <a:r>
              <a:rPr lang="en-US" sz="2000" dirty="0" err="1">
                <a:latin typeface="Verdana" charset="0"/>
              </a:rPr>
              <a:t>di</a:t>
            </a:r>
            <a:r>
              <a:rPr lang="en-US" sz="2000" dirty="0">
                <a:latin typeface="Verdana" charset="0"/>
              </a:rPr>
              <a:t> </a:t>
            </a:r>
            <a:r>
              <a:rPr lang="en-US" sz="2000" dirty="0" err="1">
                <a:latin typeface="Verdana" charset="0"/>
              </a:rPr>
              <a:t>fotoni</a:t>
            </a:r>
            <a:r>
              <a:rPr lang="en-US" sz="2000" dirty="0">
                <a:latin typeface="Verdana" charset="0"/>
              </a:rPr>
              <a:t> </a:t>
            </a:r>
            <a:r>
              <a:rPr lang="en-US" sz="2000" dirty="0" err="1">
                <a:latin typeface="Verdana" charset="0"/>
              </a:rPr>
              <a:t>tra</a:t>
            </a:r>
            <a:r>
              <a:rPr lang="en-US" sz="2000" dirty="0" smtClean="0">
                <a:latin typeface="Verdana" charset="0"/>
              </a:rPr>
              <a:t> </a:t>
            </a:r>
            <a:r>
              <a:rPr lang="en-US" sz="2000" dirty="0" err="1" smtClean="0">
                <a:latin typeface="Verdana" charset="0"/>
              </a:rPr>
              <a:t>livelli</a:t>
            </a:r>
            <a:r>
              <a:rPr lang="en-US" sz="2000" dirty="0" smtClean="0">
                <a:latin typeface="Verdana" charset="0"/>
              </a:rPr>
              <a:t> </a:t>
            </a:r>
            <a:r>
              <a:rPr lang="en-US" sz="2000" dirty="0" err="1" smtClean="0">
                <a:latin typeface="Verdana" charset="0"/>
              </a:rPr>
              <a:t>quantizzati</a:t>
            </a:r>
            <a:r>
              <a:rPr lang="en-US" sz="2000" dirty="0" smtClean="0">
                <a:latin typeface="Verdana" charset="0"/>
              </a:rPr>
              <a:t> </a:t>
            </a:r>
            <a:r>
              <a:rPr lang="en-US" sz="2000" dirty="0" err="1" smtClean="0">
                <a:latin typeface="Verdana" charset="0"/>
              </a:rPr>
              <a:t>di</a:t>
            </a:r>
            <a:r>
              <a:rPr lang="en-US" sz="2000" dirty="0" smtClean="0">
                <a:latin typeface="Verdana" charset="0"/>
              </a:rPr>
              <a:t> un </a:t>
            </a:r>
            <a:r>
              <a:rPr lang="en-US" sz="2000" dirty="0" err="1" smtClean="0">
                <a:latin typeface="Verdana" charset="0"/>
              </a:rPr>
              <a:t>atomo</a:t>
            </a:r>
            <a:r>
              <a:rPr lang="en-US" sz="2000" dirty="0" smtClean="0">
                <a:latin typeface="Verdana" charset="0"/>
              </a:rPr>
              <a:t> [</a:t>
            </a:r>
            <a:r>
              <a:rPr lang="en-US" sz="2000" dirty="0" err="1" smtClean="0">
                <a:latin typeface="Verdana" charset="0"/>
              </a:rPr>
              <a:t>o</a:t>
            </a:r>
            <a:r>
              <a:rPr lang="en-US" sz="2000" dirty="0" smtClean="0">
                <a:latin typeface="Verdana" charset="0"/>
              </a:rPr>
              <a:t> </a:t>
            </a:r>
            <a:r>
              <a:rPr lang="en-US" sz="2000" dirty="0" err="1">
                <a:latin typeface="Verdana" charset="0"/>
              </a:rPr>
              <a:t>di</a:t>
            </a:r>
            <a:r>
              <a:rPr lang="en-US" sz="2000" dirty="0">
                <a:latin typeface="Verdana" charset="0"/>
              </a:rPr>
              <a:t> </a:t>
            </a:r>
            <a:r>
              <a:rPr lang="en-US" sz="2000" dirty="0" err="1">
                <a:latin typeface="Verdana" charset="0"/>
              </a:rPr>
              <a:t>uno</a:t>
            </a:r>
            <a:r>
              <a:rPr lang="en-US" sz="2000" dirty="0">
                <a:latin typeface="Verdana" charset="0"/>
              </a:rPr>
              <a:t> </a:t>
            </a:r>
            <a:r>
              <a:rPr lang="en-US" sz="2000" dirty="0" err="1">
                <a:latin typeface="Verdana" charset="0"/>
              </a:rPr>
              <a:t>ione</a:t>
            </a:r>
            <a:r>
              <a:rPr lang="en-US" sz="2000" dirty="0">
                <a:latin typeface="Verdana" charset="0"/>
              </a:rPr>
              <a:t>] </a:t>
            </a:r>
          </a:p>
        </p:txBody>
      </p:sp>
      <p:pic>
        <p:nvPicPr>
          <p:cNvPr id="1031" name="Picture 4"/>
          <p:cNvPicPr>
            <a:picLocks noChangeAspect="1" noChangeArrowheads="1"/>
          </p:cNvPicPr>
          <p:nvPr/>
        </p:nvPicPr>
        <p:blipFill>
          <a:blip r:embed="rId4"/>
          <a:srcRect/>
          <a:stretch>
            <a:fillRect/>
          </a:stretch>
        </p:blipFill>
        <p:spPr bwMode="auto">
          <a:xfrm>
            <a:off x="4712677" y="1447800"/>
            <a:ext cx="4002088" cy="4038600"/>
          </a:xfrm>
          <a:prstGeom prst="rect">
            <a:avLst/>
          </a:prstGeom>
          <a:noFill/>
          <a:ln w="9525">
            <a:noFill/>
            <a:miter lim="800000"/>
            <a:headEnd/>
            <a:tailEnd/>
          </a:ln>
        </p:spPr>
      </p:pic>
      <p:graphicFrame>
        <p:nvGraphicFramePr>
          <p:cNvPr id="1026" name="Object 5"/>
          <p:cNvGraphicFramePr>
            <a:graphicFrameLocks noChangeAspect="1"/>
          </p:cNvGraphicFramePr>
          <p:nvPr/>
        </p:nvGraphicFramePr>
        <p:xfrm>
          <a:off x="1371600" y="2930525"/>
          <a:ext cx="2286000" cy="715963"/>
        </p:xfrm>
        <a:graphic>
          <a:graphicData uri="http://schemas.openxmlformats.org/presentationml/2006/ole">
            <p:oleObj spid="_x0000_s1069058" name="Equation" r:id="rId5" imgW="1219200" imgH="381000" progId="Equation.3">
              <p:embed/>
            </p:oleObj>
          </a:graphicData>
        </a:graphic>
      </p:graphicFrame>
      <p:sp>
        <p:nvSpPr>
          <p:cNvPr id="1032" name="Text Box 6"/>
          <p:cNvSpPr txBox="1">
            <a:spLocks noChangeArrowheads="1"/>
          </p:cNvSpPr>
          <p:nvPr/>
        </p:nvSpPr>
        <p:spPr bwMode="auto">
          <a:xfrm>
            <a:off x="562708" y="1752601"/>
            <a:ext cx="3792537" cy="701675"/>
          </a:xfrm>
          <a:prstGeom prst="rect">
            <a:avLst/>
          </a:prstGeom>
          <a:noFill/>
          <a:ln w="9525">
            <a:noFill/>
            <a:miter lim="800000"/>
            <a:headEnd/>
            <a:tailEnd/>
          </a:ln>
        </p:spPr>
        <p:txBody>
          <a:bodyPr>
            <a:prstTxWarp prst="textNoShape">
              <a:avLst/>
            </a:prstTxWarp>
            <a:spAutoFit/>
          </a:bodyPr>
          <a:lstStyle/>
          <a:p>
            <a:pPr eaLnBrk="0" hangingPunct="0"/>
            <a:r>
              <a:rPr lang="en-US" sz="2000" dirty="0">
                <a:latin typeface="Verdana" charset="0"/>
              </a:rPr>
              <a:t>Le </a:t>
            </a:r>
            <a:r>
              <a:rPr lang="en-US" sz="2000" dirty="0" err="1">
                <a:latin typeface="Verdana" charset="0"/>
              </a:rPr>
              <a:t>energie</a:t>
            </a:r>
            <a:r>
              <a:rPr lang="en-US" sz="2000" dirty="0">
                <a:latin typeface="Verdana" charset="0"/>
              </a:rPr>
              <a:t> </a:t>
            </a:r>
            <a:r>
              <a:rPr lang="en-US" sz="2000" dirty="0" err="1">
                <a:latin typeface="Verdana" charset="0"/>
              </a:rPr>
              <a:t>di</a:t>
            </a:r>
            <a:r>
              <a:rPr lang="en-US" sz="2000" dirty="0">
                <a:latin typeface="Verdana" charset="0"/>
              </a:rPr>
              <a:t> un </a:t>
            </a:r>
            <a:r>
              <a:rPr lang="en-US" sz="2000" dirty="0" err="1">
                <a:latin typeface="Verdana" charset="0"/>
              </a:rPr>
              <a:t>atomo</a:t>
            </a:r>
            <a:r>
              <a:rPr lang="en-US" sz="2000" dirty="0">
                <a:latin typeface="Verdana" charset="0"/>
              </a:rPr>
              <a:t> </a:t>
            </a:r>
            <a:r>
              <a:rPr lang="en-US" sz="2000" dirty="0" err="1">
                <a:latin typeface="Verdana" charset="0"/>
              </a:rPr>
              <a:t>di</a:t>
            </a:r>
            <a:r>
              <a:rPr lang="en-US" sz="2000" dirty="0">
                <a:latin typeface="Verdana" charset="0"/>
              </a:rPr>
              <a:t> </a:t>
            </a:r>
            <a:r>
              <a:rPr lang="en-US" sz="2000" dirty="0" err="1">
                <a:latin typeface="Verdana" charset="0"/>
              </a:rPr>
              <a:t>idrogeno</a:t>
            </a:r>
            <a:r>
              <a:rPr lang="en-US" sz="2000" dirty="0">
                <a:latin typeface="Verdana" charset="0"/>
              </a:rPr>
              <a:t> </a:t>
            </a:r>
            <a:r>
              <a:rPr lang="en-US" sz="2000" dirty="0" err="1">
                <a:latin typeface="Verdana" charset="0"/>
              </a:rPr>
              <a:t>seguono</a:t>
            </a:r>
            <a:r>
              <a:rPr lang="en-US" sz="2000" dirty="0">
                <a:latin typeface="Verdana" charset="0"/>
              </a:rPr>
              <a:t> la </a:t>
            </a:r>
            <a:r>
              <a:rPr lang="en-US" sz="2000" dirty="0" err="1">
                <a:latin typeface="Verdana" charset="0"/>
              </a:rPr>
              <a:t>legge</a:t>
            </a:r>
            <a:endParaRPr lang="en-US" sz="2000" dirty="0">
              <a:latin typeface="Verdana" charset="0"/>
            </a:endParaRPr>
          </a:p>
        </p:txBody>
      </p:sp>
      <p:sp>
        <p:nvSpPr>
          <p:cNvPr id="1033" name="Text Box 7"/>
          <p:cNvSpPr txBox="1">
            <a:spLocks noChangeArrowheads="1"/>
          </p:cNvSpPr>
          <p:nvPr/>
        </p:nvSpPr>
        <p:spPr bwMode="auto">
          <a:xfrm>
            <a:off x="211016" y="5410201"/>
            <a:ext cx="2665664" cy="461665"/>
          </a:xfrm>
          <a:prstGeom prst="rect">
            <a:avLst/>
          </a:prstGeom>
          <a:noFill/>
          <a:ln w="9525">
            <a:noFill/>
            <a:miter lim="800000"/>
            <a:headEnd/>
            <a:tailEnd/>
          </a:ln>
        </p:spPr>
        <p:txBody>
          <a:bodyPr wrap="none">
            <a:prstTxWarp prst="textNoShape">
              <a:avLst/>
            </a:prstTxWarp>
            <a:spAutoFit/>
          </a:bodyPr>
          <a:lstStyle/>
          <a:p>
            <a:r>
              <a:rPr lang="en-US" sz="2400" dirty="0" err="1">
                <a:solidFill>
                  <a:srgbClr val="CC9900"/>
                </a:solidFill>
              </a:rPr>
              <a:t>Energie</a:t>
            </a:r>
            <a:r>
              <a:rPr lang="en-US" sz="2400" dirty="0">
                <a:solidFill>
                  <a:srgbClr val="CC9900"/>
                </a:solidFill>
              </a:rPr>
              <a:t> </a:t>
            </a:r>
            <a:r>
              <a:rPr lang="en-US" sz="2400" dirty="0" err="1">
                <a:solidFill>
                  <a:srgbClr val="CC9900"/>
                </a:solidFill>
              </a:rPr>
              <a:t>dei</a:t>
            </a:r>
            <a:r>
              <a:rPr lang="en-US" sz="2400" dirty="0" smtClean="0">
                <a:solidFill>
                  <a:srgbClr val="CC9900"/>
                </a:solidFill>
              </a:rPr>
              <a:t> </a:t>
            </a:r>
            <a:r>
              <a:rPr lang="en-US" sz="2400" dirty="0" err="1" smtClean="0">
                <a:solidFill>
                  <a:srgbClr val="CC9900"/>
                </a:solidFill>
              </a:rPr>
              <a:t>fotoni</a:t>
            </a:r>
            <a:r>
              <a:rPr lang="en-US" sz="2400" dirty="0">
                <a:solidFill>
                  <a:srgbClr val="CC9900"/>
                </a:solidFill>
              </a:rPr>
              <a:t>:</a:t>
            </a:r>
          </a:p>
        </p:txBody>
      </p:sp>
      <p:graphicFrame>
        <p:nvGraphicFramePr>
          <p:cNvPr id="1027" name="Object 8"/>
          <p:cNvGraphicFramePr>
            <a:graphicFrameLocks noChangeAspect="1"/>
          </p:cNvGraphicFramePr>
          <p:nvPr/>
        </p:nvGraphicFramePr>
        <p:xfrm>
          <a:off x="3048000" y="5562600"/>
          <a:ext cx="1957387" cy="317500"/>
        </p:xfrm>
        <a:graphic>
          <a:graphicData uri="http://schemas.openxmlformats.org/presentationml/2006/ole">
            <p:oleObj spid="_x0000_s1069059" name="Equation" r:id="rId6" imgW="1892160" imgH="380880" progId="Equation.3">
              <p:embed/>
            </p:oleObj>
          </a:graphicData>
        </a:graphic>
      </p:graphicFrame>
      <p:sp>
        <p:nvSpPr>
          <p:cNvPr id="9" name="CasellaDiTesto 8"/>
          <p:cNvSpPr txBox="1"/>
          <p:nvPr/>
        </p:nvSpPr>
        <p:spPr>
          <a:xfrm>
            <a:off x="633046" y="6019801"/>
            <a:ext cx="8159262" cy="707886"/>
          </a:xfrm>
          <a:prstGeom prst="rect">
            <a:avLst/>
          </a:prstGeom>
          <a:noFill/>
        </p:spPr>
        <p:txBody>
          <a:bodyPr wrap="square" rtlCol="0">
            <a:spAutoFit/>
          </a:bodyPr>
          <a:lstStyle/>
          <a:p>
            <a:r>
              <a:rPr lang="it-IT" dirty="0" err="1" smtClean="0"/>
              <a:t>1</a:t>
            </a:r>
            <a:r>
              <a:rPr lang="it-IT" dirty="0" smtClean="0"/>
              <a:t> fotone di f=10</a:t>
            </a:r>
            <a:r>
              <a:rPr lang="it-IT" baseline="30000" dirty="0" smtClean="0"/>
              <a:t>15</a:t>
            </a:r>
            <a:r>
              <a:rPr lang="it-IT" dirty="0" smtClean="0"/>
              <a:t> Hz  E = 6.62 10</a:t>
            </a:r>
            <a:r>
              <a:rPr lang="it-IT" baseline="30000" dirty="0" smtClean="0"/>
              <a:t>-19 </a:t>
            </a:r>
            <a:r>
              <a:rPr lang="it-IT" dirty="0" smtClean="0"/>
              <a:t>Joule  </a:t>
            </a:r>
            <a:r>
              <a:rPr lang="it-IT" dirty="0" smtClean="0">
                <a:solidFill>
                  <a:srgbClr val="008000"/>
                </a:solidFill>
              </a:rPr>
              <a:t>lampadina: 100 joule/sec</a:t>
            </a:r>
          </a:p>
          <a:p>
            <a:r>
              <a:rPr lang="it-IT" dirty="0" smtClean="0">
                <a:solidFill>
                  <a:srgbClr val="008000"/>
                </a:solidFill>
              </a:rPr>
              <a:t>                                                ~ 10</a:t>
            </a:r>
            <a:r>
              <a:rPr lang="it-IT" baseline="30000" dirty="0" smtClean="0">
                <a:solidFill>
                  <a:srgbClr val="008000"/>
                </a:solidFill>
              </a:rPr>
              <a:t>20</a:t>
            </a:r>
            <a:r>
              <a:rPr lang="it-IT" dirty="0" smtClean="0">
                <a:solidFill>
                  <a:srgbClr val="008000"/>
                </a:solidFill>
              </a:rPr>
              <a:t> fotoni/sec</a:t>
            </a:r>
            <a:endParaRPr lang="it-IT" dirty="0">
              <a:solidFill>
                <a:srgbClr val="008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908720"/>
            <a:ext cx="9144000" cy="769441"/>
          </a:xfrm>
          <a:prstGeom prst="rect">
            <a:avLst/>
          </a:prstGeom>
          <a:noFill/>
          <a:ln w="9525">
            <a:noFill/>
            <a:miter lim="800000"/>
            <a:headEnd/>
            <a:tailEnd/>
          </a:ln>
        </p:spPr>
        <p:txBody>
          <a:bodyPr wrap="square">
            <a:spAutoFit/>
          </a:bodyPr>
          <a:lstStyle/>
          <a:p>
            <a:pPr algn="ctr"/>
            <a:r>
              <a:rPr lang="it-IT" sz="4400" dirty="0" smtClean="0">
                <a:solidFill>
                  <a:schemeClr val="bg1"/>
                </a:solidFill>
                <a:latin typeface="Verdana" pitchFamily="34" charset="0"/>
              </a:rPr>
              <a:t>Sommario</a:t>
            </a:r>
            <a:endParaRPr lang="it-IT" sz="4400" dirty="0">
              <a:latin typeface="Verdana" pitchFamily="34" charset="0"/>
            </a:endParaRPr>
          </a:p>
        </p:txBody>
      </p:sp>
      <p:sp>
        <p:nvSpPr>
          <p:cNvPr id="8" name="CasellaDiTesto 7"/>
          <p:cNvSpPr txBox="1"/>
          <p:nvPr/>
        </p:nvSpPr>
        <p:spPr>
          <a:xfrm>
            <a:off x="899592" y="2564904"/>
            <a:ext cx="7272808" cy="1815882"/>
          </a:xfrm>
          <a:prstGeom prst="rect">
            <a:avLst/>
          </a:prstGeom>
          <a:noFill/>
        </p:spPr>
        <p:txBody>
          <a:bodyPr wrap="square" rtlCol="0">
            <a:spAutoFit/>
          </a:bodyPr>
          <a:lstStyle/>
          <a:p>
            <a:pPr marL="514350" lvl="0" indent="-514350">
              <a:buAutoNum type="arabicPeriod"/>
            </a:pPr>
            <a:r>
              <a:rPr lang="it-IT" sz="2800" dirty="0" smtClean="0">
                <a:solidFill>
                  <a:schemeClr val="bg1"/>
                </a:solidFill>
              </a:rPr>
              <a:t>Un po’ di storia e di tassonomia</a:t>
            </a:r>
          </a:p>
          <a:p>
            <a:pPr marL="514350" lvl="0" indent="-514350">
              <a:buAutoNum type="arabicPeriod"/>
            </a:pPr>
            <a:r>
              <a:rPr lang="it-IT" sz="2800" dirty="0" smtClean="0">
                <a:solidFill>
                  <a:schemeClr val="bg1"/>
                </a:solidFill>
              </a:rPr>
              <a:t>Proprietà degli AGN</a:t>
            </a:r>
          </a:p>
          <a:p>
            <a:pPr marL="514350" lvl="0" indent="-514350">
              <a:buAutoNum type="arabicPeriod"/>
            </a:pPr>
            <a:r>
              <a:rPr lang="it-IT" sz="2800" dirty="0" smtClean="0">
                <a:solidFill>
                  <a:schemeClr val="bg1"/>
                </a:solidFill>
              </a:rPr>
              <a:t>Modello unificato</a:t>
            </a:r>
          </a:p>
          <a:p>
            <a:pPr marL="514350" lvl="0" indent="-514350">
              <a:buAutoNum type="arabicPeriod"/>
            </a:pPr>
            <a:r>
              <a:rPr lang="it-IT" sz="2800" dirty="0" smtClean="0">
                <a:solidFill>
                  <a:schemeClr val="bg1"/>
                </a:solidFill>
              </a:rPr>
              <a:t>Cosmologia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asellaDiTesto 6"/>
          <p:cNvSpPr txBox="1"/>
          <p:nvPr/>
        </p:nvSpPr>
        <p:spPr>
          <a:xfrm>
            <a:off x="214282" y="5786454"/>
            <a:ext cx="8715404" cy="707886"/>
          </a:xfrm>
          <a:prstGeom prst="rect">
            <a:avLst/>
          </a:prstGeom>
          <a:noFill/>
        </p:spPr>
        <p:txBody>
          <a:bodyPr wrap="square" rtlCol="0">
            <a:spAutoFit/>
          </a:bodyPr>
          <a:lstStyle/>
          <a:p>
            <a:pPr algn="just"/>
            <a:r>
              <a:rPr lang="it-IT" sz="2000" dirty="0" smtClean="0">
                <a:latin typeface="Palatino"/>
                <a:cs typeface="Palatino"/>
              </a:rPr>
              <a:t>Dagli studi degli spettri nei laboratori, erano stati individuati 3 tipi fondamentali di spettri: </a:t>
            </a:r>
            <a:r>
              <a:rPr lang="it-IT" sz="2000" i="1" dirty="0" smtClean="0">
                <a:latin typeface="Palatino"/>
                <a:cs typeface="Palatino"/>
              </a:rPr>
              <a:t>continuo</a:t>
            </a:r>
            <a:r>
              <a:rPr lang="it-IT" sz="2000" dirty="0" smtClean="0">
                <a:latin typeface="Palatino"/>
                <a:cs typeface="Palatino"/>
              </a:rPr>
              <a:t>, </a:t>
            </a:r>
            <a:r>
              <a:rPr lang="it-IT" sz="2000" i="1" dirty="0" smtClean="0">
                <a:latin typeface="Palatino"/>
                <a:cs typeface="Palatino"/>
              </a:rPr>
              <a:t>righe in emissione</a:t>
            </a:r>
            <a:r>
              <a:rPr lang="it-IT" sz="2000" dirty="0" smtClean="0">
                <a:latin typeface="Palatino"/>
                <a:cs typeface="Palatino"/>
              </a:rPr>
              <a:t>, </a:t>
            </a:r>
            <a:r>
              <a:rPr lang="it-IT" sz="2000" i="1" dirty="0" smtClean="0">
                <a:latin typeface="Palatino"/>
                <a:cs typeface="Palatino"/>
              </a:rPr>
              <a:t>righe in assorbimento</a:t>
            </a:r>
            <a:r>
              <a:rPr lang="it-IT" sz="2000" dirty="0" smtClean="0">
                <a:latin typeface="Palatino"/>
                <a:cs typeface="Palatino"/>
              </a:rPr>
              <a:t>.</a:t>
            </a:r>
            <a:endParaRPr lang="it-IT" sz="2000" dirty="0">
              <a:latin typeface="Palatino"/>
              <a:cs typeface="Palatino"/>
            </a:endParaRPr>
          </a:p>
        </p:txBody>
      </p:sp>
      <p:pic>
        <p:nvPicPr>
          <p:cNvPr id="4" name="Immagine 3"/>
          <p:cNvPicPr>
            <a:picLocks noChangeAspect="1"/>
          </p:cNvPicPr>
          <p:nvPr/>
        </p:nvPicPr>
        <p:blipFill>
          <a:blip r:embed="rId2"/>
          <a:stretch>
            <a:fillRect/>
          </a:stretch>
        </p:blipFill>
        <p:spPr>
          <a:xfrm>
            <a:off x="166054" y="228600"/>
            <a:ext cx="8691756" cy="6324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5334000" y="1905000"/>
            <a:ext cx="3352800" cy="3352800"/>
            <a:chOff x="3264" y="576"/>
            <a:chExt cx="1920" cy="1920"/>
          </a:xfrm>
        </p:grpSpPr>
        <p:pic>
          <p:nvPicPr>
            <p:cNvPr id="49162" name="Picture 12" descr="stars"/>
            <p:cNvPicPr>
              <a:picLocks noChangeAspect="1" noChangeArrowheads="1"/>
            </p:cNvPicPr>
            <p:nvPr/>
          </p:nvPicPr>
          <p:blipFill>
            <a:blip r:embed="rId2"/>
            <a:srcRect/>
            <a:stretch>
              <a:fillRect/>
            </a:stretch>
          </p:blipFill>
          <p:spPr bwMode="auto">
            <a:xfrm>
              <a:off x="3264" y="576"/>
              <a:ext cx="1920" cy="1920"/>
            </a:xfrm>
            <a:prstGeom prst="rect">
              <a:avLst/>
            </a:prstGeom>
            <a:noFill/>
            <a:ln w="9525">
              <a:noFill/>
              <a:miter lim="800000"/>
              <a:headEnd/>
              <a:tailEnd/>
            </a:ln>
          </p:spPr>
        </p:pic>
        <p:sp>
          <p:nvSpPr>
            <p:cNvPr id="49163" name="Text Box 13"/>
            <p:cNvSpPr txBox="1">
              <a:spLocks noChangeArrowheads="1"/>
            </p:cNvSpPr>
            <p:nvPr/>
          </p:nvSpPr>
          <p:spPr bwMode="auto">
            <a:xfrm>
              <a:off x="4752" y="1296"/>
              <a:ext cx="282" cy="157"/>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ahoma" charset="0"/>
                </a:rPr>
                <a:t>F4-V</a:t>
              </a:r>
              <a:endParaRPr lang="it-IT" sz="1200">
                <a:latin typeface="Tahoma" charset="0"/>
              </a:endParaRPr>
            </a:p>
          </p:txBody>
        </p:sp>
        <p:sp>
          <p:nvSpPr>
            <p:cNvPr id="49164" name="Text Box 14"/>
            <p:cNvSpPr txBox="1">
              <a:spLocks noChangeArrowheads="1"/>
            </p:cNvSpPr>
            <p:nvPr/>
          </p:nvSpPr>
          <p:spPr bwMode="auto">
            <a:xfrm>
              <a:off x="4752" y="1824"/>
              <a:ext cx="295" cy="157"/>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ahoma" charset="0"/>
                </a:rPr>
                <a:t>G2-V</a:t>
              </a:r>
              <a:endParaRPr lang="it-IT" sz="1200">
                <a:latin typeface="Tahoma" charset="0"/>
              </a:endParaRPr>
            </a:p>
          </p:txBody>
        </p:sp>
        <p:sp>
          <p:nvSpPr>
            <p:cNvPr id="49165" name="Text Box 15"/>
            <p:cNvSpPr txBox="1">
              <a:spLocks noChangeArrowheads="1"/>
            </p:cNvSpPr>
            <p:nvPr/>
          </p:nvSpPr>
          <p:spPr bwMode="auto">
            <a:xfrm>
              <a:off x="3792" y="1104"/>
              <a:ext cx="437" cy="140"/>
            </a:xfrm>
            <a:prstGeom prst="rect">
              <a:avLst/>
            </a:prstGeom>
            <a:noFill/>
            <a:ln w="9525">
              <a:noFill/>
              <a:miter lim="800000"/>
              <a:headEnd/>
              <a:tailEnd/>
            </a:ln>
          </p:spPr>
          <p:txBody>
            <a:bodyPr wrap="none">
              <a:prstTxWarp prst="textNoShape">
                <a:avLst/>
              </a:prstTxWarp>
              <a:spAutoFit/>
            </a:bodyPr>
            <a:lstStyle/>
            <a:p>
              <a:pPr eaLnBrk="0" hangingPunct="0"/>
              <a:r>
                <a:rPr lang="en-US" sz="1000">
                  <a:latin typeface="Tahoma" charset="0"/>
                </a:rPr>
                <a:t>Righe di H</a:t>
              </a:r>
              <a:endParaRPr lang="it-IT" sz="1000">
                <a:latin typeface="Tahoma" charset="0"/>
              </a:endParaRPr>
            </a:p>
          </p:txBody>
        </p:sp>
        <p:sp>
          <p:nvSpPr>
            <p:cNvPr id="49166" name="Line 16"/>
            <p:cNvSpPr>
              <a:spLocks noChangeShapeType="1"/>
            </p:cNvSpPr>
            <p:nvPr/>
          </p:nvSpPr>
          <p:spPr bwMode="auto">
            <a:xfrm flipH="1" flipV="1">
              <a:off x="3888" y="960"/>
              <a:ext cx="144" cy="192"/>
            </a:xfrm>
            <a:prstGeom prst="line">
              <a:avLst/>
            </a:prstGeom>
            <a:noFill/>
            <a:ln w="9525">
              <a:solidFill>
                <a:schemeClr val="tx1"/>
              </a:solidFill>
              <a:round/>
              <a:headEnd/>
              <a:tailEnd type="triangle" w="sm" len="med"/>
            </a:ln>
          </p:spPr>
          <p:txBody>
            <a:bodyPr wrap="none">
              <a:prstTxWarp prst="textNoShape">
                <a:avLst/>
              </a:prstTxWarp>
            </a:bodyPr>
            <a:lstStyle/>
            <a:p>
              <a:endParaRPr lang="it-IT"/>
            </a:p>
          </p:txBody>
        </p:sp>
        <p:sp>
          <p:nvSpPr>
            <p:cNvPr id="49167" name="Line 17"/>
            <p:cNvSpPr>
              <a:spLocks noChangeShapeType="1"/>
            </p:cNvSpPr>
            <p:nvPr/>
          </p:nvSpPr>
          <p:spPr bwMode="auto">
            <a:xfrm flipV="1">
              <a:off x="4032" y="1056"/>
              <a:ext cx="144" cy="96"/>
            </a:xfrm>
            <a:prstGeom prst="line">
              <a:avLst/>
            </a:prstGeom>
            <a:noFill/>
            <a:ln w="9525">
              <a:solidFill>
                <a:schemeClr val="tx1"/>
              </a:solidFill>
              <a:round/>
              <a:headEnd/>
              <a:tailEnd type="triangle" w="sm" len="med"/>
            </a:ln>
          </p:spPr>
          <p:txBody>
            <a:bodyPr wrap="none">
              <a:prstTxWarp prst="textNoShape">
                <a:avLst/>
              </a:prstTxWarp>
            </a:bodyPr>
            <a:lstStyle/>
            <a:p>
              <a:endParaRPr lang="it-IT"/>
            </a:p>
          </p:txBody>
        </p:sp>
        <p:sp>
          <p:nvSpPr>
            <p:cNvPr id="49168" name="Text Box 18"/>
            <p:cNvSpPr txBox="1">
              <a:spLocks noChangeArrowheads="1"/>
            </p:cNvSpPr>
            <p:nvPr/>
          </p:nvSpPr>
          <p:spPr bwMode="auto">
            <a:xfrm>
              <a:off x="3744" y="1920"/>
              <a:ext cx="339" cy="140"/>
            </a:xfrm>
            <a:prstGeom prst="rect">
              <a:avLst/>
            </a:prstGeom>
            <a:noFill/>
            <a:ln w="9525">
              <a:noFill/>
              <a:miter lim="800000"/>
              <a:headEnd/>
              <a:tailEnd/>
            </a:ln>
          </p:spPr>
          <p:txBody>
            <a:bodyPr wrap="none">
              <a:prstTxWarp prst="textNoShape">
                <a:avLst/>
              </a:prstTxWarp>
              <a:spAutoFit/>
            </a:bodyPr>
            <a:lstStyle/>
            <a:p>
              <a:pPr eaLnBrk="0" hangingPunct="0"/>
              <a:r>
                <a:rPr lang="en-US" sz="1000">
                  <a:latin typeface="Tahoma" charset="0"/>
                </a:rPr>
                <a:t>G-band</a:t>
              </a:r>
              <a:endParaRPr lang="it-IT" sz="1000">
                <a:latin typeface="Tahoma" charset="0"/>
              </a:endParaRPr>
            </a:p>
          </p:txBody>
        </p:sp>
        <p:sp>
          <p:nvSpPr>
            <p:cNvPr id="49169" name="Text Box 19"/>
            <p:cNvSpPr txBox="1">
              <a:spLocks noChangeArrowheads="1"/>
            </p:cNvSpPr>
            <p:nvPr/>
          </p:nvSpPr>
          <p:spPr bwMode="auto">
            <a:xfrm>
              <a:off x="3936" y="1728"/>
              <a:ext cx="252" cy="140"/>
            </a:xfrm>
            <a:prstGeom prst="rect">
              <a:avLst/>
            </a:prstGeom>
            <a:noFill/>
            <a:ln w="9525">
              <a:noFill/>
              <a:miter lim="800000"/>
              <a:headEnd/>
              <a:tailEnd/>
            </a:ln>
          </p:spPr>
          <p:txBody>
            <a:bodyPr wrap="none">
              <a:prstTxWarp prst="textNoShape">
                <a:avLst/>
              </a:prstTxWarp>
              <a:spAutoFit/>
            </a:bodyPr>
            <a:lstStyle/>
            <a:p>
              <a:pPr eaLnBrk="0" hangingPunct="0"/>
              <a:r>
                <a:rPr lang="en-US" sz="1000">
                  <a:latin typeface="Tahoma" charset="0"/>
                </a:rPr>
                <a:t>Mg I</a:t>
              </a:r>
              <a:endParaRPr lang="it-IT" sz="1000">
                <a:latin typeface="Tahoma" charset="0"/>
              </a:endParaRPr>
            </a:p>
          </p:txBody>
        </p:sp>
        <p:sp>
          <p:nvSpPr>
            <p:cNvPr id="49170" name="Text Box 20"/>
            <p:cNvSpPr txBox="1">
              <a:spLocks noChangeArrowheads="1"/>
            </p:cNvSpPr>
            <p:nvPr/>
          </p:nvSpPr>
          <p:spPr bwMode="auto">
            <a:xfrm>
              <a:off x="4176" y="1728"/>
              <a:ext cx="242" cy="140"/>
            </a:xfrm>
            <a:prstGeom prst="rect">
              <a:avLst/>
            </a:prstGeom>
            <a:noFill/>
            <a:ln w="9525">
              <a:noFill/>
              <a:miter lim="800000"/>
              <a:headEnd/>
              <a:tailEnd/>
            </a:ln>
          </p:spPr>
          <p:txBody>
            <a:bodyPr wrap="none">
              <a:prstTxWarp prst="textNoShape">
                <a:avLst/>
              </a:prstTxWarp>
              <a:spAutoFit/>
            </a:bodyPr>
            <a:lstStyle/>
            <a:p>
              <a:pPr eaLnBrk="0" hangingPunct="0"/>
              <a:r>
                <a:rPr lang="en-US" sz="1000">
                  <a:latin typeface="Tahoma" charset="0"/>
                </a:rPr>
                <a:t>Na I</a:t>
              </a:r>
              <a:endParaRPr lang="it-IT" sz="1000">
                <a:latin typeface="Tahoma" charset="0"/>
              </a:endParaRPr>
            </a:p>
          </p:txBody>
        </p:sp>
        <p:sp>
          <p:nvSpPr>
            <p:cNvPr id="49171" name="Line 21"/>
            <p:cNvSpPr>
              <a:spLocks noChangeShapeType="1"/>
            </p:cNvSpPr>
            <p:nvPr/>
          </p:nvSpPr>
          <p:spPr bwMode="auto">
            <a:xfrm flipH="1" flipV="1">
              <a:off x="3792" y="1776"/>
              <a:ext cx="96" cy="192"/>
            </a:xfrm>
            <a:prstGeom prst="line">
              <a:avLst/>
            </a:prstGeom>
            <a:noFill/>
            <a:ln w="9525">
              <a:solidFill>
                <a:schemeClr val="tx1"/>
              </a:solidFill>
              <a:round/>
              <a:headEnd/>
              <a:tailEnd type="triangle" w="sm" len="med"/>
            </a:ln>
          </p:spPr>
          <p:txBody>
            <a:bodyPr wrap="none">
              <a:prstTxWarp prst="textNoShape">
                <a:avLst/>
              </a:prstTxWarp>
            </a:bodyPr>
            <a:lstStyle/>
            <a:p>
              <a:endParaRPr lang="it-IT"/>
            </a:p>
          </p:txBody>
        </p:sp>
        <p:sp>
          <p:nvSpPr>
            <p:cNvPr id="49172" name="Line 22"/>
            <p:cNvSpPr>
              <a:spLocks noChangeShapeType="1"/>
            </p:cNvSpPr>
            <p:nvPr/>
          </p:nvSpPr>
          <p:spPr bwMode="auto">
            <a:xfrm flipH="1" flipV="1">
              <a:off x="3936" y="1584"/>
              <a:ext cx="48" cy="192"/>
            </a:xfrm>
            <a:prstGeom prst="line">
              <a:avLst/>
            </a:prstGeom>
            <a:noFill/>
            <a:ln w="9525">
              <a:solidFill>
                <a:schemeClr val="tx1"/>
              </a:solidFill>
              <a:round/>
              <a:headEnd/>
              <a:tailEnd type="triangle" w="sm" len="med"/>
            </a:ln>
          </p:spPr>
          <p:txBody>
            <a:bodyPr wrap="none">
              <a:prstTxWarp prst="textNoShape">
                <a:avLst/>
              </a:prstTxWarp>
            </a:bodyPr>
            <a:lstStyle/>
            <a:p>
              <a:endParaRPr lang="it-IT"/>
            </a:p>
          </p:txBody>
        </p:sp>
        <p:sp>
          <p:nvSpPr>
            <p:cNvPr id="49173" name="Line 23"/>
            <p:cNvSpPr>
              <a:spLocks noChangeShapeType="1"/>
            </p:cNvSpPr>
            <p:nvPr/>
          </p:nvSpPr>
          <p:spPr bwMode="auto">
            <a:xfrm flipH="1" flipV="1">
              <a:off x="4128" y="1536"/>
              <a:ext cx="144" cy="192"/>
            </a:xfrm>
            <a:prstGeom prst="line">
              <a:avLst/>
            </a:prstGeom>
            <a:noFill/>
            <a:ln w="9525">
              <a:solidFill>
                <a:schemeClr val="tx1"/>
              </a:solidFill>
              <a:round/>
              <a:headEnd/>
              <a:tailEnd type="triangle" w="sm" len="med"/>
            </a:ln>
          </p:spPr>
          <p:txBody>
            <a:bodyPr wrap="none">
              <a:prstTxWarp prst="textNoShape">
                <a:avLst/>
              </a:prstTxWarp>
            </a:bodyPr>
            <a:lstStyle/>
            <a:p>
              <a:endParaRPr lang="it-IT"/>
            </a:p>
          </p:txBody>
        </p:sp>
        <p:sp>
          <p:nvSpPr>
            <p:cNvPr id="49174" name="Text Box 24"/>
            <p:cNvSpPr txBox="1">
              <a:spLocks noChangeArrowheads="1"/>
            </p:cNvSpPr>
            <p:nvPr/>
          </p:nvSpPr>
          <p:spPr bwMode="auto">
            <a:xfrm>
              <a:off x="3744" y="2112"/>
              <a:ext cx="265" cy="140"/>
            </a:xfrm>
            <a:prstGeom prst="rect">
              <a:avLst/>
            </a:prstGeom>
            <a:noFill/>
            <a:ln w="9525">
              <a:noFill/>
              <a:miter lim="800000"/>
              <a:headEnd/>
              <a:tailEnd/>
            </a:ln>
          </p:spPr>
          <p:txBody>
            <a:bodyPr wrap="none">
              <a:prstTxWarp prst="textNoShape">
                <a:avLst/>
              </a:prstTxWarp>
              <a:spAutoFit/>
            </a:bodyPr>
            <a:lstStyle/>
            <a:p>
              <a:pPr eaLnBrk="0" hangingPunct="0"/>
              <a:r>
                <a:rPr lang="en-US" sz="1000">
                  <a:latin typeface="Tahoma" charset="0"/>
                </a:rPr>
                <a:t>Ca II</a:t>
              </a:r>
              <a:endParaRPr lang="it-IT" sz="1000">
                <a:latin typeface="Tahoma" charset="0"/>
              </a:endParaRPr>
            </a:p>
          </p:txBody>
        </p:sp>
        <p:sp>
          <p:nvSpPr>
            <p:cNvPr id="49175" name="Line 25"/>
            <p:cNvSpPr>
              <a:spLocks noChangeShapeType="1"/>
            </p:cNvSpPr>
            <p:nvPr/>
          </p:nvSpPr>
          <p:spPr bwMode="auto">
            <a:xfrm flipH="1" flipV="1">
              <a:off x="3696" y="2016"/>
              <a:ext cx="96" cy="144"/>
            </a:xfrm>
            <a:prstGeom prst="line">
              <a:avLst/>
            </a:prstGeom>
            <a:noFill/>
            <a:ln w="9525">
              <a:solidFill>
                <a:schemeClr val="tx1"/>
              </a:solidFill>
              <a:round/>
              <a:headEnd/>
              <a:tailEnd type="triangle" w="sm" len="med"/>
            </a:ln>
          </p:spPr>
          <p:txBody>
            <a:bodyPr wrap="none">
              <a:prstTxWarp prst="textNoShape">
                <a:avLst/>
              </a:prstTxWarp>
            </a:bodyPr>
            <a:lstStyle/>
            <a:p>
              <a:endParaRPr lang="it-IT"/>
            </a:p>
          </p:txBody>
        </p:sp>
        <p:sp>
          <p:nvSpPr>
            <p:cNvPr id="49176" name="Line 26"/>
            <p:cNvSpPr>
              <a:spLocks noChangeShapeType="1"/>
            </p:cNvSpPr>
            <p:nvPr/>
          </p:nvSpPr>
          <p:spPr bwMode="auto">
            <a:xfrm flipH="1" flipV="1">
              <a:off x="3792" y="1008"/>
              <a:ext cx="240" cy="144"/>
            </a:xfrm>
            <a:prstGeom prst="line">
              <a:avLst/>
            </a:prstGeom>
            <a:noFill/>
            <a:ln w="9525">
              <a:solidFill>
                <a:schemeClr val="tx1"/>
              </a:solidFill>
              <a:round/>
              <a:headEnd/>
              <a:tailEnd type="triangle" w="sm" len="med"/>
            </a:ln>
          </p:spPr>
          <p:txBody>
            <a:bodyPr wrap="none">
              <a:prstTxWarp prst="textNoShape">
                <a:avLst/>
              </a:prstTxWarp>
            </a:bodyPr>
            <a:lstStyle/>
            <a:p>
              <a:endParaRPr lang="it-IT"/>
            </a:p>
          </p:txBody>
        </p:sp>
      </p:grpSp>
      <p:grpSp>
        <p:nvGrpSpPr>
          <p:cNvPr id="3" name="Group 27"/>
          <p:cNvGrpSpPr>
            <a:grpSpLocks/>
          </p:cNvGrpSpPr>
          <p:nvPr/>
        </p:nvGrpSpPr>
        <p:grpSpPr bwMode="auto">
          <a:xfrm>
            <a:off x="685800" y="1600200"/>
            <a:ext cx="3886200" cy="3886200"/>
            <a:chOff x="432" y="1008"/>
            <a:chExt cx="2256" cy="2256"/>
          </a:xfrm>
        </p:grpSpPr>
        <p:pic>
          <p:nvPicPr>
            <p:cNvPr id="49157" name="Picture 28" descr="galaxy"/>
            <p:cNvPicPr>
              <a:picLocks noChangeAspect="1" noChangeArrowheads="1"/>
            </p:cNvPicPr>
            <p:nvPr/>
          </p:nvPicPr>
          <p:blipFill>
            <a:blip r:embed="rId3"/>
            <a:srcRect/>
            <a:stretch>
              <a:fillRect/>
            </a:stretch>
          </p:blipFill>
          <p:spPr bwMode="auto">
            <a:xfrm>
              <a:off x="432" y="1008"/>
              <a:ext cx="2256" cy="2256"/>
            </a:xfrm>
            <a:prstGeom prst="rect">
              <a:avLst/>
            </a:prstGeom>
            <a:noFill/>
            <a:ln w="9525">
              <a:noFill/>
              <a:miter lim="800000"/>
              <a:headEnd/>
              <a:tailEnd/>
            </a:ln>
          </p:spPr>
        </p:pic>
        <p:sp>
          <p:nvSpPr>
            <p:cNvPr id="49158" name="Text Box 29"/>
            <p:cNvSpPr txBox="1">
              <a:spLocks noChangeArrowheads="1"/>
            </p:cNvSpPr>
            <p:nvPr/>
          </p:nvSpPr>
          <p:spPr bwMode="auto">
            <a:xfrm>
              <a:off x="1382" y="2100"/>
              <a:ext cx="255" cy="142"/>
            </a:xfrm>
            <a:prstGeom prst="rect">
              <a:avLst/>
            </a:prstGeom>
            <a:noFill/>
            <a:ln w="9525">
              <a:noFill/>
              <a:miter lim="800000"/>
              <a:headEnd/>
              <a:tailEnd/>
            </a:ln>
          </p:spPr>
          <p:txBody>
            <a:bodyPr wrap="none">
              <a:prstTxWarp prst="textNoShape">
                <a:avLst/>
              </a:prstTxWarp>
              <a:spAutoFit/>
            </a:bodyPr>
            <a:lstStyle/>
            <a:p>
              <a:pPr eaLnBrk="0" hangingPunct="0"/>
              <a:r>
                <a:rPr lang="en-US" sz="1000">
                  <a:latin typeface="Tahoma" charset="0"/>
                </a:rPr>
                <a:t>Mg I</a:t>
              </a:r>
              <a:endParaRPr lang="it-IT" sz="1000">
                <a:latin typeface="Tahoma" charset="0"/>
              </a:endParaRPr>
            </a:p>
          </p:txBody>
        </p:sp>
        <p:sp>
          <p:nvSpPr>
            <p:cNvPr id="49159" name="Text Box 30"/>
            <p:cNvSpPr txBox="1">
              <a:spLocks noChangeArrowheads="1"/>
            </p:cNvSpPr>
            <p:nvPr/>
          </p:nvSpPr>
          <p:spPr bwMode="auto">
            <a:xfrm>
              <a:off x="1104" y="2784"/>
              <a:ext cx="268" cy="142"/>
            </a:xfrm>
            <a:prstGeom prst="rect">
              <a:avLst/>
            </a:prstGeom>
            <a:noFill/>
            <a:ln w="9525">
              <a:noFill/>
              <a:miter lim="800000"/>
              <a:headEnd/>
              <a:tailEnd/>
            </a:ln>
          </p:spPr>
          <p:txBody>
            <a:bodyPr wrap="none">
              <a:prstTxWarp prst="textNoShape">
                <a:avLst/>
              </a:prstTxWarp>
              <a:spAutoFit/>
            </a:bodyPr>
            <a:lstStyle/>
            <a:p>
              <a:pPr eaLnBrk="0" hangingPunct="0"/>
              <a:r>
                <a:rPr lang="en-US" sz="1000">
                  <a:latin typeface="Tahoma" charset="0"/>
                </a:rPr>
                <a:t>Ca II</a:t>
              </a:r>
              <a:endParaRPr lang="it-IT" sz="1000">
                <a:latin typeface="Tahoma" charset="0"/>
              </a:endParaRPr>
            </a:p>
          </p:txBody>
        </p:sp>
        <p:sp>
          <p:nvSpPr>
            <p:cNvPr id="49160" name="Line 31"/>
            <p:cNvSpPr>
              <a:spLocks noChangeShapeType="1"/>
            </p:cNvSpPr>
            <p:nvPr/>
          </p:nvSpPr>
          <p:spPr bwMode="auto">
            <a:xfrm flipH="1" flipV="1">
              <a:off x="1344" y="1872"/>
              <a:ext cx="144" cy="240"/>
            </a:xfrm>
            <a:prstGeom prst="line">
              <a:avLst/>
            </a:prstGeom>
            <a:noFill/>
            <a:ln w="9525">
              <a:solidFill>
                <a:schemeClr val="tx1"/>
              </a:solidFill>
              <a:round/>
              <a:headEnd/>
              <a:tailEnd type="triangle" w="sm" len="med"/>
            </a:ln>
          </p:spPr>
          <p:txBody>
            <a:bodyPr wrap="none">
              <a:prstTxWarp prst="textNoShape">
                <a:avLst/>
              </a:prstTxWarp>
            </a:bodyPr>
            <a:lstStyle/>
            <a:p>
              <a:endParaRPr lang="it-IT"/>
            </a:p>
          </p:txBody>
        </p:sp>
        <p:sp>
          <p:nvSpPr>
            <p:cNvPr id="49161" name="Line 32"/>
            <p:cNvSpPr>
              <a:spLocks noChangeShapeType="1"/>
            </p:cNvSpPr>
            <p:nvPr/>
          </p:nvSpPr>
          <p:spPr bwMode="auto">
            <a:xfrm flipH="1" flipV="1">
              <a:off x="960" y="2688"/>
              <a:ext cx="240" cy="96"/>
            </a:xfrm>
            <a:prstGeom prst="line">
              <a:avLst/>
            </a:prstGeom>
            <a:noFill/>
            <a:ln w="9525">
              <a:solidFill>
                <a:schemeClr val="tx1"/>
              </a:solidFill>
              <a:round/>
              <a:headEnd/>
              <a:tailEnd type="triangle" w="sm" len="med"/>
            </a:ln>
          </p:spPr>
          <p:txBody>
            <a:bodyPr wrap="none">
              <a:prstTxWarp prst="textNoShape">
                <a:avLst/>
              </a:prstTxWarp>
            </a:bodyPr>
            <a:lstStyle/>
            <a:p>
              <a:endParaRPr lang="it-IT"/>
            </a:p>
          </p:txBody>
        </p:sp>
      </p:grpSp>
      <p:sp>
        <p:nvSpPr>
          <p:cNvPr id="49156" name="Rectangle 33"/>
          <p:cNvSpPr>
            <a:spLocks noGrp="1" noChangeArrowheads="1"/>
          </p:cNvSpPr>
          <p:nvPr>
            <p:ph type="title"/>
          </p:nvPr>
        </p:nvSpPr>
        <p:spPr>
          <a:xfrm>
            <a:off x="609600" y="228600"/>
            <a:ext cx="7772400" cy="609600"/>
          </a:xfrm>
        </p:spPr>
        <p:txBody>
          <a:bodyPr/>
          <a:lstStyle/>
          <a:p>
            <a:pPr eaLnBrk="1" hangingPunct="1"/>
            <a:r>
              <a:rPr lang="en-US" sz="3600">
                <a:solidFill>
                  <a:schemeClr val="accent1"/>
                </a:solidFill>
                <a:latin typeface="Tahoma" charset="0"/>
              </a:rPr>
              <a:t>Spettro di una galassia</a:t>
            </a:r>
            <a:endParaRPr lang="it-IT" sz="3600">
              <a:solidFill>
                <a:schemeClr val="accent1"/>
              </a:solidFill>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doppler1.gif"/>
          <p:cNvPicPr>
            <a:picLocks noChangeAspect="1"/>
          </p:cNvPicPr>
          <p:nvPr/>
        </p:nvPicPr>
        <p:blipFill>
          <a:blip r:embed="rId2"/>
          <a:stretch>
            <a:fillRect/>
          </a:stretch>
        </p:blipFill>
        <p:spPr>
          <a:xfrm>
            <a:off x="1428728" y="1600200"/>
            <a:ext cx="6215105" cy="3383146"/>
          </a:xfrm>
          <a:prstGeom prst="rect">
            <a:avLst/>
          </a:prstGeom>
        </p:spPr>
      </p:pic>
      <p:sp>
        <p:nvSpPr>
          <p:cNvPr id="3" name="CasellaDiTesto 2"/>
          <p:cNvSpPr txBox="1"/>
          <p:nvPr/>
        </p:nvSpPr>
        <p:spPr>
          <a:xfrm>
            <a:off x="214282" y="73390"/>
            <a:ext cx="8786874" cy="1384995"/>
          </a:xfrm>
          <a:prstGeom prst="rect">
            <a:avLst/>
          </a:prstGeom>
          <a:noFill/>
        </p:spPr>
        <p:txBody>
          <a:bodyPr wrap="square" rtlCol="0">
            <a:spAutoFit/>
          </a:bodyPr>
          <a:lstStyle/>
          <a:p>
            <a:pPr algn="ctr"/>
            <a:r>
              <a:rPr lang="it-IT" sz="2400" dirty="0" smtClean="0">
                <a:solidFill>
                  <a:srgbClr val="DAEDEF"/>
                </a:solidFill>
                <a:latin typeface="+mn-lt"/>
                <a:cs typeface="Chalkboard"/>
              </a:rPr>
              <a:t>Effetto Doppler</a:t>
            </a:r>
          </a:p>
          <a:p>
            <a:pPr algn="just"/>
            <a:r>
              <a:rPr lang="it-IT" dirty="0" smtClean="0">
                <a:solidFill>
                  <a:srgbClr val="DAEDEF"/>
                </a:solidFill>
                <a:latin typeface="+mn-lt"/>
                <a:cs typeface="Chalkboard"/>
              </a:rPr>
              <a:t>Una sirena su un’auto che si </a:t>
            </a:r>
            <a:r>
              <a:rPr lang="it-IT" b="1" dirty="0" smtClean="0">
                <a:solidFill>
                  <a:srgbClr val="DAEDEF"/>
                </a:solidFill>
                <a:latin typeface="+mn-lt"/>
                <a:cs typeface="Chalkboard"/>
              </a:rPr>
              <a:t>avvicina</a:t>
            </a:r>
            <a:r>
              <a:rPr lang="it-IT" dirty="0" smtClean="0">
                <a:solidFill>
                  <a:srgbClr val="DAEDEF"/>
                </a:solidFill>
                <a:latin typeface="+mn-lt"/>
                <a:cs typeface="Chalkboard"/>
              </a:rPr>
              <a:t> viene udita con un </a:t>
            </a:r>
            <a:r>
              <a:rPr lang="it-IT" b="1" dirty="0" smtClean="0">
                <a:solidFill>
                  <a:srgbClr val="DAEDEF"/>
                </a:solidFill>
                <a:latin typeface="+mn-lt"/>
                <a:cs typeface="Chalkboard"/>
              </a:rPr>
              <a:t>suono acuto</a:t>
            </a:r>
            <a:r>
              <a:rPr lang="it-IT" dirty="0" smtClean="0">
                <a:solidFill>
                  <a:srgbClr val="DAEDEF"/>
                </a:solidFill>
                <a:latin typeface="+mn-lt"/>
                <a:cs typeface="Chalkboard"/>
              </a:rPr>
              <a:t> (alte frequenze), mentre la stessa sirena su un’auto che si </a:t>
            </a:r>
            <a:r>
              <a:rPr lang="it-IT" b="1" dirty="0" smtClean="0">
                <a:solidFill>
                  <a:srgbClr val="DAEDEF"/>
                </a:solidFill>
                <a:latin typeface="+mn-lt"/>
                <a:cs typeface="Chalkboard"/>
              </a:rPr>
              <a:t>allontana</a:t>
            </a:r>
            <a:r>
              <a:rPr lang="it-IT" dirty="0" smtClean="0">
                <a:solidFill>
                  <a:srgbClr val="DAEDEF"/>
                </a:solidFill>
                <a:latin typeface="+mn-lt"/>
                <a:cs typeface="Chalkboard"/>
              </a:rPr>
              <a:t> viene udita con un </a:t>
            </a:r>
            <a:r>
              <a:rPr lang="it-IT" b="1" dirty="0" smtClean="0">
                <a:solidFill>
                  <a:srgbClr val="DAEDEF"/>
                </a:solidFill>
                <a:latin typeface="+mn-lt"/>
                <a:cs typeface="Chalkboard"/>
              </a:rPr>
              <a:t>suono grave</a:t>
            </a:r>
            <a:r>
              <a:rPr lang="it-IT" dirty="0" smtClean="0">
                <a:solidFill>
                  <a:srgbClr val="DAEDEF"/>
                </a:solidFill>
                <a:latin typeface="+mn-lt"/>
                <a:cs typeface="Chalkboard"/>
              </a:rPr>
              <a:t> (basse frequenze).</a:t>
            </a:r>
          </a:p>
        </p:txBody>
      </p:sp>
      <p:sp>
        <p:nvSpPr>
          <p:cNvPr id="4" name="CasellaDiTesto 3"/>
          <p:cNvSpPr txBox="1"/>
          <p:nvPr/>
        </p:nvSpPr>
        <p:spPr>
          <a:xfrm>
            <a:off x="152400" y="5410200"/>
            <a:ext cx="8786874" cy="1323439"/>
          </a:xfrm>
          <a:prstGeom prst="rect">
            <a:avLst/>
          </a:prstGeom>
          <a:noFill/>
        </p:spPr>
        <p:txBody>
          <a:bodyPr wrap="square" rtlCol="0">
            <a:spAutoFit/>
          </a:bodyPr>
          <a:lstStyle/>
          <a:p>
            <a:pPr algn="just"/>
            <a:r>
              <a:rPr lang="it-IT" dirty="0" smtClean="0">
                <a:solidFill>
                  <a:srgbClr val="DAEDEF"/>
                </a:solidFill>
                <a:latin typeface="+mn-lt"/>
                <a:cs typeface="Chalkboard"/>
              </a:rPr>
              <a:t>Negli spettri astronomici, una galassia che si allontana mostrerà uno spostamento delle righe verso le basse frequenze (colore rosso; </a:t>
            </a:r>
            <a:r>
              <a:rPr lang="it-IT" b="1" dirty="0" err="1" smtClean="0">
                <a:solidFill>
                  <a:srgbClr val="DAEDEF"/>
                </a:solidFill>
                <a:latin typeface="+mn-lt"/>
                <a:cs typeface="Chalkboard"/>
              </a:rPr>
              <a:t>redshift</a:t>
            </a:r>
            <a:r>
              <a:rPr lang="it-IT" dirty="0" smtClean="0">
                <a:solidFill>
                  <a:srgbClr val="DAEDEF"/>
                </a:solidFill>
                <a:latin typeface="+mn-lt"/>
                <a:cs typeface="Chalkboard"/>
              </a:rPr>
              <a:t>), mentre una galassia che si avvicina mostrerà uno spostamento verso le alte frequenze (colore blu; </a:t>
            </a:r>
            <a:r>
              <a:rPr lang="it-IT" b="1" dirty="0" err="1" smtClean="0">
                <a:solidFill>
                  <a:srgbClr val="DAEDEF"/>
                </a:solidFill>
                <a:latin typeface="+mn-lt"/>
                <a:cs typeface="Chalkboard"/>
              </a:rPr>
              <a:t>blueshift</a:t>
            </a:r>
            <a:r>
              <a:rPr lang="it-IT" dirty="0" smtClean="0">
                <a:solidFill>
                  <a:srgbClr val="DAEDEF"/>
                </a:solidFill>
                <a:latin typeface="+mn-lt"/>
                <a:cs typeface="Chalkboard"/>
              </a:rPr>
              <a:t>).</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auto">
          <a:xfrm>
            <a:off x="703385" y="1066801"/>
            <a:ext cx="7602537" cy="4651375"/>
          </a:xfrm>
          <a:prstGeom prst="rect">
            <a:avLst/>
          </a:prstGeom>
          <a:noFill/>
          <a:ln w="9525">
            <a:noFill/>
            <a:miter lim="800000"/>
            <a:headEnd/>
            <a:tailEnd/>
          </a:ln>
        </p:spPr>
      </p:pic>
      <p:sp>
        <p:nvSpPr>
          <p:cNvPr id="66563" name="Text Box 3"/>
          <p:cNvSpPr txBox="1">
            <a:spLocks noChangeArrowheads="1"/>
          </p:cNvSpPr>
          <p:nvPr/>
        </p:nvSpPr>
        <p:spPr bwMode="auto">
          <a:xfrm>
            <a:off x="360364" y="276225"/>
            <a:ext cx="8783637" cy="409575"/>
          </a:xfrm>
          <a:prstGeom prst="rect">
            <a:avLst/>
          </a:prstGeom>
          <a:noFill/>
          <a:ln w="9525">
            <a:noFill/>
            <a:miter lim="800000"/>
            <a:headEnd/>
            <a:tailEnd/>
          </a:ln>
        </p:spPr>
        <p:txBody>
          <a:bodyPr lIns="16328" tIns="42452" rIns="16328" bIns="42452">
            <a:prstTxWarp prst="textNoShape">
              <a:avLst/>
            </a:prstTxWarp>
          </a:bodyPr>
          <a:lstStyle/>
          <a:p>
            <a:pPr defTabSz="828675" eaLnBrk="0" hangingPunct="0">
              <a:lnSpc>
                <a:spcPct val="85000"/>
              </a:lnSpc>
              <a:spcBef>
                <a:spcPts val="538"/>
              </a:spcBef>
              <a:tabLst>
                <a:tab pos="782638" algn="l"/>
                <a:tab pos="1568450" algn="l"/>
                <a:tab pos="2351088" algn="l"/>
                <a:tab pos="3135313" algn="l"/>
                <a:tab pos="3917950" algn="l"/>
                <a:tab pos="4703763" algn="l"/>
                <a:tab pos="5486400" algn="l"/>
                <a:tab pos="6270625" algn="l"/>
                <a:tab pos="7053263" algn="l"/>
                <a:tab pos="7223125" algn="l"/>
              </a:tabLst>
            </a:pPr>
            <a:r>
              <a:rPr lang="en-GB" sz="2000" b="1">
                <a:solidFill>
                  <a:schemeClr val="hlink"/>
                </a:solidFill>
                <a:latin typeface="Verdana" charset="0"/>
              </a:rPr>
              <a:t>La radiazione di una stella che si avvicina alla terra è più blu</a:t>
            </a:r>
          </a:p>
        </p:txBody>
      </p:sp>
      <p:sp>
        <p:nvSpPr>
          <p:cNvPr id="66564" name="Text Box 4"/>
          <p:cNvSpPr txBox="1">
            <a:spLocks noChangeArrowheads="1"/>
          </p:cNvSpPr>
          <p:nvPr/>
        </p:nvSpPr>
        <p:spPr bwMode="auto">
          <a:xfrm>
            <a:off x="211015" y="5867400"/>
            <a:ext cx="8686800" cy="381000"/>
          </a:xfrm>
          <a:prstGeom prst="rect">
            <a:avLst/>
          </a:prstGeom>
          <a:noFill/>
          <a:ln w="9525">
            <a:noFill/>
            <a:miter lim="800000"/>
            <a:headEnd/>
            <a:tailEnd/>
          </a:ln>
        </p:spPr>
        <p:txBody>
          <a:bodyPr lIns="16328" tIns="42452" rIns="16328" bIns="42452">
            <a:prstTxWarp prst="textNoShape">
              <a:avLst/>
            </a:prstTxWarp>
          </a:bodyPr>
          <a:lstStyle/>
          <a:p>
            <a:pPr defTabSz="828675" eaLnBrk="0" hangingPunct="0">
              <a:lnSpc>
                <a:spcPct val="85000"/>
              </a:lnSpc>
              <a:spcBef>
                <a:spcPts val="538"/>
              </a:spcBef>
              <a:tabLst>
                <a:tab pos="782638" algn="l"/>
                <a:tab pos="1568450" algn="l"/>
                <a:tab pos="2351088" algn="l"/>
                <a:tab pos="3135313" algn="l"/>
                <a:tab pos="3917950" algn="l"/>
                <a:tab pos="4703763" algn="l"/>
                <a:tab pos="5486400" algn="l"/>
                <a:tab pos="6270625" algn="l"/>
                <a:tab pos="7053263" algn="l"/>
                <a:tab pos="7837488" algn="l"/>
              </a:tabLst>
            </a:pPr>
            <a:r>
              <a:rPr lang="en-GB" sz="2200" b="1" dirty="0">
                <a:solidFill>
                  <a:srgbClr val="FF0000"/>
                </a:solidFill>
                <a:latin typeface="Trebuchet MS" charset="0"/>
              </a:rPr>
              <a:t>La </a:t>
            </a:r>
            <a:r>
              <a:rPr lang="en-GB" sz="2200" b="1" dirty="0" err="1">
                <a:solidFill>
                  <a:srgbClr val="FF0000"/>
                </a:solidFill>
                <a:latin typeface="Trebuchet MS" charset="0"/>
              </a:rPr>
              <a:t>radiazione</a:t>
            </a:r>
            <a:r>
              <a:rPr lang="en-GB" sz="2200" b="1" dirty="0">
                <a:solidFill>
                  <a:srgbClr val="FF0000"/>
                </a:solidFill>
                <a:latin typeface="Trebuchet MS" charset="0"/>
              </a:rPr>
              <a:t> </a:t>
            </a:r>
            <a:r>
              <a:rPr lang="en-GB" sz="2200" b="1" dirty="0" err="1">
                <a:solidFill>
                  <a:srgbClr val="FF0000"/>
                </a:solidFill>
                <a:latin typeface="Trebuchet MS" charset="0"/>
              </a:rPr>
              <a:t>di</a:t>
            </a:r>
            <a:r>
              <a:rPr lang="en-GB" sz="2200" b="1" dirty="0">
                <a:solidFill>
                  <a:srgbClr val="FF0000"/>
                </a:solidFill>
                <a:latin typeface="Trebuchet MS" charset="0"/>
              </a:rPr>
              <a:t> </a:t>
            </a:r>
            <a:r>
              <a:rPr lang="en-GB" sz="2200" b="1" dirty="0" err="1">
                <a:solidFill>
                  <a:srgbClr val="FF0000"/>
                </a:solidFill>
                <a:latin typeface="Trebuchet MS" charset="0"/>
              </a:rPr>
              <a:t>una</a:t>
            </a:r>
            <a:r>
              <a:rPr lang="en-GB" sz="2200" b="1" dirty="0">
                <a:solidFill>
                  <a:srgbClr val="FF0000"/>
                </a:solidFill>
                <a:latin typeface="Trebuchet MS" charset="0"/>
              </a:rPr>
              <a:t> </a:t>
            </a:r>
            <a:r>
              <a:rPr lang="en-GB" sz="2200" b="1" dirty="0" err="1">
                <a:solidFill>
                  <a:srgbClr val="FF0000"/>
                </a:solidFill>
                <a:latin typeface="Trebuchet MS" charset="0"/>
              </a:rPr>
              <a:t>stella</a:t>
            </a:r>
            <a:r>
              <a:rPr lang="en-GB" sz="2200" b="1" dirty="0">
                <a:solidFill>
                  <a:srgbClr val="FF0000"/>
                </a:solidFill>
                <a:latin typeface="Trebuchet MS" charset="0"/>
              </a:rPr>
              <a:t> </a:t>
            </a:r>
            <a:r>
              <a:rPr lang="en-GB" sz="2200" b="1" dirty="0" err="1">
                <a:solidFill>
                  <a:srgbClr val="FF0000"/>
                </a:solidFill>
                <a:latin typeface="Trebuchet MS" charset="0"/>
              </a:rPr>
              <a:t>che</a:t>
            </a:r>
            <a:r>
              <a:rPr lang="en-GB" sz="2200" b="1" dirty="0">
                <a:solidFill>
                  <a:srgbClr val="FF0000"/>
                </a:solidFill>
                <a:latin typeface="Trebuchet MS" charset="0"/>
              </a:rPr>
              <a:t> </a:t>
            </a:r>
            <a:r>
              <a:rPr lang="en-GB" sz="2200" b="1" dirty="0" err="1">
                <a:solidFill>
                  <a:srgbClr val="FF0000"/>
                </a:solidFill>
                <a:latin typeface="Trebuchet MS" charset="0"/>
              </a:rPr>
              <a:t>si</a:t>
            </a:r>
            <a:r>
              <a:rPr lang="en-GB" sz="2200" b="1" dirty="0">
                <a:solidFill>
                  <a:srgbClr val="FF0000"/>
                </a:solidFill>
                <a:latin typeface="Trebuchet MS" charset="0"/>
              </a:rPr>
              <a:t> </a:t>
            </a:r>
            <a:r>
              <a:rPr lang="en-GB" sz="2200" b="1" dirty="0" err="1">
                <a:solidFill>
                  <a:srgbClr val="FF0000"/>
                </a:solidFill>
                <a:latin typeface="Trebuchet MS" charset="0"/>
              </a:rPr>
              <a:t>allontana</a:t>
            </a:r>
            <a:r>
              <a:rPr lang="en-GB" sz="2200" b="1" dirty="0">
                <a:solidFill>
                  <a:srgbClr val="FF0000"/>
                </a:solidFill>
                <a:latin typeface="Trebuchet MS" charset="0"/>
              </a:rPr>
              <a:t> </a:t>
            </a:r>
            <a:r>
              <a:rPr lang="en-GB" sz="2200" b="1" dirty="0" err="1">
                <a:solidFill>
                  <a:srgbClr val="FF0000"/>
                </a:solidFill>
                <a:latin typeface="Trebuchet MS" charset="0"/>
              </a:rPr>
              <a:t>dalla</a:t>
            </a:r>
            <a:r>
              <a:rPr lang="en-GB" sz="2200" b="1" dirty="0">
                <a:solidFill>
                  <a:srgbClr val="FF0000"/>
                </a:solidFill>
                <a:latin typeface="Trebuchet MS" charset="0"/>
              </a:rPr>
              <a:t> terra </a:t>
            </a:r>
            <a:r>
              <a:rPr lang="en-GB" sz="2200" b="1" dirty="0" err="1">
                <a:solidFill>
                  <a:srgbClr val="FF0000"/>
                </a:solidFill>
                <a:latin typeface="Trebuchet MS" charset="0"/>
              </a:rPr>
              <a:t>è</a:t>
            </a:r>
            <a:r>
              <a:rPr lang="en-GB" sz="2200" b="1" dirty="0">
                <a:solidFill>
                  <a:srgbClr val="FF0000"/>
                </a:solidFill>
                <a:latin typeface="Trebuchet MS" charset="0"/>
              </a:rPr>
              <a:t> </a:t>
            </a:r>
            <a:r>
              <a:rPr lang="en-GB" sz="2200" b="1" dirty="0" err="1">
                <a:solidFill>
                  <a:srgbClr val="FF0000"/>
                </a:solidFill>
                <a:latin typeface="Trebuchet MS" charset="0"/>
              </a:rPr>
              <a:t>più</a:t>
            </a:r>
            <a:r>
              <a:rPr lang="en-GB" sz="2200" b="1" dirty="0">
                <a:solidFill>
                  <a:srgbClr val="FF0000"/>
                </a:solidFill>
                <a:latin typeface="Trebuchet MS" charset="0"/>
              </a:rPr>
              <a:t> </a:t>
            </a:r>
            <a:r>
              <a:rPr lang="en-GB" sz="2200" b="1" dirty="0" err="1">
                <a:solidFill>
                  <a:srgbClr val="FF0000"/>
                </a:solidFill>
                <a:latin typeface="Trebuchet MS" charset="0"/>
              </a:rPr>
              <a:t>rossa</a:t>
            </a:r>
            <a:endParaRPr lang="en-GB" sz="2200" b="1" dirty="0">
              <a:solidFill>
                <a:srgbClr val="FF0000"/>
              </a:solidFill>
              <a:latin typeface="Trebuchet MS"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3810000" y="152400"/>
            <a:ext cx="1171937" cy="461665"/>
          </a:xfrm>
          <a:prstGeom prst="rect">
            <a:avLst/>
          </a:prstGeom>
          <a:noFill/>
        </p:spPr>
        <p:txBody>
          <a:bodyPr wrap="none" rtlCol="0">
            <a:spAutoFit/>
          </a:bodyPr>
          <a:lstStyle/>
          <a:p>
            <a:pPr algn="ctr"/>
            <a:r>
              <a:rPr lang="en-US" sz="2400" dirty="0" err="1" smtClean="0">
                <a:solidFill>
                  <a:srgbClr val="DAEDEF"/>
                </a:solidFill>
                <a:latin typeface="Chalkboard"/>
                <a:cs typeface="Chalkboard"/>
              </a:rPr>
              <a:t>Spettri</a:t>
            </a:r>
            <a:endParaRPr lang="en-US" sz="2400" dirty="0" smtClean="0">
              <a:solidFill>
                <a:srgbClr val="DAEDEF"/>
              </a:solidFill>
              <a:latin typeface="Chalkboard"/>
              <a:cs typeface="Chalkboard"/>
            </a:endParaRPr>
          </a:p>
        </p:txBody>
      </p:sp>
      <p:pic>
        <p:nvPicPr>
          <p:cNvPr id="7" name="Picture 6" descr="AAAKKIK0.GIF"/>
          <p:cNvPicPr>
            <a:picLocks noChangeAspect="1"/>
          </p:cNvPicPr>
          <p:nvPr/>
        </p:nvPicPr>
        <p:blipFill>
          <a:blip r:embed="rId2"/>
          <a:stretch>
            <a:fillRect/>
          </a:stretch>
        </p:blipFill>
        <p:spPr>
          <a:xfrm>
            <a:off x="2286000" y="762000"/>
            <a:ext cx="4419600" cy="5727065"/>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1"/>
          <p:cNvSpPr>
            <a:spLocks noGrp="1" noChangeArrowheads="1"/>
          </p:cNvSpPr>
          <p:nvPr>
            <p:ph type="title"/>
          </p:nvPr>
        </p:nvSpPr>
        <p:spPr>
          <a:xfrm>
            <a:off x="633047" y="457202"/>
            <a:ext cx="7835412" cy="1295399"/>
          </a:xfrm>
        </p:spPr>
        <p:txBody>
          <a:bodyPr tIns="61632"/>
          <a:lstStyle/>
          <a:p>
            <a:pPr eaLnBrk="1" hangingPunct="1">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600" dirty="0" err="1" smtClean="0">
                <a:solidFill>
                  <a:schemeClr val="accent5"/>
                </a:solidFill>
              </a:rPr>
              <a:t>Classificazione</a:t>
            </a:r>
            <a:r>
              <a:rPr lang="en-US" sz="3600" dirty="0" smtClean="0">
                <a:solidFill>
                  <a:schemeClr val="accent5"/>
                </a:solidFill>
              </a:rPr>
              <a:t> </a:t>
            </a:r>
            <a:r>
              <a:rPr lang="en-US" sz="3600" dirty="0" err="1" smtClean="0">
                <a:solidFill>
                  <a:schemeClr val="accent5"/>
                </a:solidFill>
              </a:rPr>
              <a:t>delle</a:t>
            </a:r>
            <a:r>
              <a:rPr lang="en-US" sz="3600" dirty="0" smtClean="0">
                <a:solidFill>
                  <a:schemeClr val="accent5"/>
                </a:solidFill>
              </a:rPr>
              <a:t> </a:t>
            </a:r>
            <a:r>
              <a:rPr lang="en-US" sz="3600" dirty="0" err="1" smtClean="0">
                <a:solidFill>
                  <a:schemeClr val="accent5"/>
                </a:solidFill>
              </a:rPr>
              <a:t>galassie</a:t>
            </a:r>
            <a:endParaRPr lang="en-US" sz="3600" dirty="0">
              <a:solidFill>
                <a:schemeClr val="accent5"/>
              </a:solidFill>
            </a:endParaRPr>
          </a:p>
        </p:txBody>
      </p:sp>
      <p:sp>
        <p:nvSpPr>
          <p:cNvPr id="145412" name="Text Box 2"/>
          <p:cNvSpPr txBox="1">
            <a:spLocks noChangeArrowheads="1"/>
          </p:cNvSpPr>
          <p:nvPr/>
        </p:nvSpPr>
        <p:spPr bwMode="auto">
          <a:xfrm>
            <a:off x="457200" y="1600202"/>
            <a:ext cx="8229600" cy="4525963"/>
          </a:xfrm>
          <a:prstGeom prst="rect">
            <a:avLst/>
          </a:prstGeom>
          <a:noFill/>
          <a:ln w="9525">
            <a:noFill/>
            <a:round/>
            <a:headEnd/>
            <a:tailEnd/>
          </a:ln>
        </p:spPr>
        <p:txBody>
          <a:bodyPr lIns="90000" tIns="57096" rIns="90000" bIns="45000">
            <a:prstTxWarp prst="textNoShape">
              <a:avLst/>
            </a:prstTxWarp>
          </a:bodyPr>
          <a:lstStyle/>
          <a:p>
            <a:pPr marL="342900" indent="-341313" hangingPunct="1">
              <a:lnSpc>
                <a:spcPct val="98000"/>
              </a:lnSpc>
              <a:spcBef>
                <a:spcPts val="638"/>
              </a:spcBef>
              <a:spcAft>
                <a:spcPts val="1425"/>
              </a:spcAft>
              <a:buSzPct val="45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3200">
              <a:solidFill>
                <a:srgbClr val="000000"/>
              </a:solidFill>
              <a:latin typeface="Calibri" charset="0"/>
            </a:endParaRPr>
          </a:p>
        </p:txBody>
      </p:sp>
      <p:pic>
        <p:nvPicPr>
          <p:cNvPr id="7" name="Immagine 6" descr="hubble-tune-fork-1.jpg"/>
          <p:cNvPicPr>
            <a:picLocks noChangeAspect="1"/>
          </p:cNvPicPr>
          <p:nvPr/>
        </p:nvPicPr>
        <p:blipFill>
          <a:blip r:embed="rId3"/>
          <a:stretch>
            <a:fillRect/>
          </a:stretch>
        </p:blipFill>
        <p:spPr>
          <a:xfrm>
            <a:off x="1477108" y="1756570"/>
            <a:ext cx="6321187" cy="5101430"/>
          </a:xfrm>
          <a:prstGeom prst="rect">
            <a:avLst/>
          </a:prstGeom>
        </p:spPr>
      </p:pic>
      <p:pic>
        <p:nvPicPr>
          <p:cNvPr id="5" name="Immagine 4" descr="sings_3col_display.jpg"/>
          <p:cNvPicPr>
            <a:picLocks noChangeAspect="1"/>
          </p:cNvPicPr>
          <p:nvPr/>
        </p:nvPicPr>
        <p:blipFill>
          <a:blip r:embed="rId4"/>
          <a:stretch>
            <a:fillRect/>
          </a:stretch>
        </p:blipFill>
        <p:spPr>
          <a:xfrm>
            <a:off x="685799" y="0"/>
            <a:ext cx="8001001" cy="6858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3"/>
          <a:srcRect/>
          <a:stretch>
            <a:fillRect/>
          </a:stretch>
        </p:blipFill>
        <p:spPr bwMode="auto">
          <a:xfrm>
            <a:off x="457201" y="381000"/>
            <a:ext cx="5002213" cy="6096000"/>
          </a:xfrm>
          <a:prstGeom prst="rect">
            <a:avLst/>
          </a:prstGeom>
          <a:noFill/>
          <a:ln w="9525">
            <a:noFill/>
            <a:miter lim="800000"/>
            <a:headEnd/>
            <a:tailEnd/>
          </a:ln>
        </p:spPr>
      </p:pic>
      <p:sp>
        <p:nvSpPr>
          <p:cNvPr id="163843" name="Text Box 3"/>
          <p:cNvSpPr txBox="1">
            <a:spLocks noChangeArrowheads="1"/>
          </p:cNvSpPr>
          <p:nvPr/>
        </p:nvSpPr>
        <p:spPr bwMode="auto">
          <a:xfrm>
            <a:off x="6335251" y="711201"/>
            <a:ext cx="1502084" cy="307777"/>
          </a:xfrm>
          <a:prstGeom prst="rect">
            <a:avLst/>
          </a:prstGeom>
          <a:noFill/>
          <a:ln w="9525">
            <a:noFill/>
            <a:miter lim="800000"/>
            <a:headEnd/>
            <a:tailEnd/>
          </a:ln>
        </p:spPr>
        <p:txBody>
          <a:bodyPr wrap="none">
            <a:prstTxWarp prst="textNoShape">
              <a:avLst/>
            </a:prstTxWarp>
            <a:spAutoFit/>
          </a:bodyPr>
          <a:lstStyle/>
          <a:p>
            <a:r>
              <a:rPr lang="en-US" sz="1400"/>
              <a:t>Kennicutt (1992)</a:t>
            </a:r>
          </a:p>
        </p:txBody>
      </p:sp>
      <p:sp>
        <p:nvSpPr>
          <p:cNvPr id="163844" name="Text Box 4"/>
          <p:cNvSpPr txBox="1">
            <a:spLocks noChangeArrowheads="1"/>
          </p:cNvSpPr>
          <p:nvPr/>
        </p:nvSpPr>
        <p:spPr bwMode="auto">
          <a:xfrm>
            <a:off x="6019800" y="685800"/>
            <a:ext cx="2420814" cy="2554545"/>
          </a:xfrm>
          <a:prstGeom prst="rect">
            <a:avLst/>
          </a:prstGeom>
          <a:noFill/>
          <a:ln w="9525">
            <a:noFill/>
            <a:miter lim="800000"/>
            <a:headEnd/>
            <a:tailEnd/>
          </a:ln>
        </p:spPr>
        <p:txBody>
          <a:bodyPr wrap="square">
            <a:prstTxWarp prst="textNoShape">
              <a:avLst/>
            </a:prstTxWarp>
            <a:spAutoFit/>
          </a:bodyPr>
          <a:lstStyle/>
          <a:p>
            <a:r>
              <a:rPr lang="en-US" dirty="0" err="1" smtClean="0">
                <a:solidFill>
                  <a:schemeClr val="accent5"/>
                </a:solidFill>
              </a:rPr>
              <a:t>Spettri</a:t>
            </a:r>
            <a:r>
              <a:rPr lang="en-US" dirty="0" smtClean="0">
                <a:solidFill>
                  <a:schemeClr val="accent5"/>
                </a:solidFill>
              </a:rPr>
              <a:t> </a:t>
            </a:r>
            <a:r>
              <a:rPr lang="en-US" dirty="0" err="1" smtClean="0">
                <a:solidFill>
                  <a:schemeClr val="accent5"/>
                </a:solidFill>
              </a:rPr>
              <a:t>di</a:t>
            </a:r>
            <a:r>
              <a:rPr lang="en-US" dirty="0" smtClean="0">
                <a:solidFill>
                  <a:schemeClr val="accent5"/>
                </a:solidFill>
              </a:rPr>
              <a:t> </a:t>
            </a:r>
            <a:r>
              <a:rPr lang="en-US" dirty="0" err="1" smtClean="0">
                <a:solidFill>
                  <a:schemeClr val="accent5"/>
                </a:solidFill>
              </a:rPr>
              <a:t>galassie</a:t>
            </a:r>
            <a:r>
              <a:rPr lang="en-US" dirty="0" smtClean="0">
                <a:solidFill>
                  <a:schemeClr val="accent5"/>
                </a:solidFill>
              </a:rPr>
              <a:t> in </a:t>
            </a:r>
            <a:r>
              <a:rPr lang="en-US" dirty="0" err="1" smtClean="0">
                <a:solidFill>
                  <a:schemeClr val="accent5"/>
                </a:solidFill>
              </a:rPr>
              <a:t>ordine</a:t>
            </a:r>
            <a:r>
              <a:rPr lang="en-US" dirty="0" smtClean="0">
                <a:solidFill>
                  <a:schemeClr val="accent5"/>
                </a:solidFill>
              </a:rPr>
              <a:t> </a:t>
            </a:r>
            <a:r>
              <a:rPr lang="en-US" dirty="0" err="1" smtClean="0">
                <a:solidFill>
                  <a:schemeClr val="accent5"/>
                </a:solidFill>
              </a:rPr>
              <a:t>di</a:t>
            </a:r>
            <a:r>
              <a:rPr lang="en-US" dirty="0" smtClean="0">
                <a:solidFill>
                  <a:schemeClr val="accent5"/>
                </a:solidFill>
              </a:rPr>
              <a:t> “</a:t>
            </a:r>
            <a:r>
              <a:rPr lang="en-US" dirty="0" err="1" smtClean="0">
                <a:solidFill>
                  <a:schemeClr val="accent5"/>
                </a:solidFill>
              </a:rPr>
              <a:t>tipo</a:t>
            </a:r>
            <a:r>
              <a:rPr lang="en-US" dirty="0" smtClean="0">
                <a:solidFill>
                  <a:schemeClr val="accent5"/>
                </a:solidFill>
              </a:rPr>
              <a:t> </a:t>
            </a:r>
            <a:r>
              <a:rPr lang="en-US" dirty="0" err="1" smtClean="0">
                <a:solidFill>
                  <a:schemeClr val="accent5"/>
                </a:solidFill>
              </a:rPr>
              <a:t>di</a:t>
            </a:r>
            <a:r>
              <a:rPr lang="en-US" dirty="0" smtClean="0">
                <a:solidFill>
                  <a:schemeClr val="accent5"/>
                </a:solidFill>
              </a:rPr>
              <a:t> Hubble”</a:t>
            </a:r>
          </a:p>
          <a:p>
            <a:endParaRPr lang="en-US" dirty="0" smtClean="0"/>
          </a:p>
          <a:p>
            <a:r>
              <a:rPr lang="en-US" dirty="0" err="1" smtClean="0">
                <a:solidFill>
                  <a:srgbClr val="DAEDEF"/>
                </a:solidFill>
              </a:rPr>
              <a:t>Sono</a:t>
            </a:r>
            <a:r>
              <a:rPr lang="en-US" dirty="0" smtClean="0">
                <a:solidFill>
                  <a:srgbClr val="DAEDEF"/>
                </a:solidFill>
              </a:rPr>
              <a:t> la SOMMA </a:t>
            </a:r>
            <a:r>
              <a:rPr lang="en-US" dirty="0" err="1" smtClean="0">
                <a:solidFill>
                  <a:srgbClr val="DAEDEF"/>
                </a:solidFill>
              </a:rPr>
              <a:t>degli</a:t>
            </a:r>
            <a:r>
              <a:rPr lang="en-US" dirty="0" smtClean="0">
                <a:solidFill>
                  <a:srgbClr val="DAEDEF"/>
                </a:solidFill>
              </a:rPr>
              <a:t> </a:t>
            </a:r>
            <a:r>
              <a:rPr lang="en-US" dirty="0" err="1" smtClean="0">
                <a:solidFill>
                  <a:srgbClr val="DAEDEF"/>
                </a:solidFill>
              </a:rPr>
              <a:t>spettri</a:t>
            </a:r>
            <a:r>
              <a:rPr lang="en-US" dirty="0" smtClean="0">
                <a:solidFill>
                  <a:srgbClr val="DAEDEF"/>
                </a:solidFill>
              </a:rPr>
              <a:t> </a:t>
            </a:r>
            <a:r>
              <a:rPr lang="en-US" dirty="0" err="1" smtClean="0">
                <a:solidFill>
                  <a:srgbClr val="DAEDEF"/>
                </a:solidFill>
              </a:rPr>
              <a:t>stellari</a:t>
            </a:r>
            <a:endParaRPr lang="en-US" dirty="0" smtClean="0">
              <a:solidFill>
                <a:srgbClr val="DAEDEF"/>
              </a:solidFill>
            </a:endParaRPr>
          </a:p>
          <a:p>
            <a:r>
              <a:rPr lang="en-US" dirty="0" smtClean="0">
                <a:solidFill>
                  <a:srgbClr val="DAEDEF"/>
                </a:solidFill>
              </a:rPr>
              <a:t>Un </a:t>
            </a:r>
            <a:r>
              <a:rPr lang="en-US" dirty="0" err="1" smtClean="0">
                <a:solidFill>
                  <a:srgbClr val="DAEDEF"/>
                </a:solidFill>
              </a:rPr>
              <a:t>poco</a:t>
            </a:r>
            <a:r>
              <a:rPr lang="en-US" dirty="0" smtClean="0">
                <a:solidFill>
                  <a:srgbClr val="DAEDEF"/>
                </a:solidFill>
              </a:rPr>
              <a:t> “</a:t>
            </a:r>
            <a:r>
              <a:rPr lang="en-US" dirty="0" err="1" smtClean="0">
                <a:solidFill>
                  <a:srgbClr val="DAEDEF"/>
                </a:solidFill>
              </a:rPr>
              <a:t>spostati</a:t>
            </a:r>
            <a:r>
              <a:rPr lang="en-US" dirty="0" smtClean="0">
                <a:solidFill>
                  <a:srgbClr val="DAEDEF"/>
                </a:solidFill>
              </a:rPr>
              <a:t>” a </a:t>
            </a:r>
            <a:r>
              <a:rPr lang="en-US" dirty="0" err="1" smtClean="0">
                <a:solidFill>
                  <a:srgbClr val="DAEDEF"/>
                </a:solidFill>
              </a:rPr>
              <a:t>causa</a:t>
            </a:r>
            <a:r>
              <a:rPr lang="en-US" dirty="0" smtClean="0">
                <a:solidFill>
                  <a:srgbClr val="DAEDEF"/>
                </a:solidFill>
              </a:rPr>
              <a:t> del </a:t>
            </a:r>
            <a:r>
              <a:rPr lang="en-US" dirty="0" err="1" smtClean="0">
                <a:solidFill>
                  <a:srgbClr val="DAEDEF"/>
                </a:solidFill>
              </a:rPr>
              <a:t>redshift</a:t>
            </a:r>
            <a:endParaRPr lang="en-US" dirty="0">
              <a:solidFill>
                <a:srgbClr val="DAEDEF"/>
              </a:solidFill>
            </a:endParaRPr>
          </a:p>
        </p:txBody>
      </p:sp>
      <p:pic>
        <p:nvPicPr>
          <p:cNvPr id="6" name="Immagine 5"/>
          <p:cNvPicPr>
            <a:picLocks noChangeAspect="1"/>
          </p:cNvPicPr>
          <p:nvPr/>
        </p:nvPicPr>
        <p:blipFill>
          <a:blip r:embed="rId4"/>
          <a:stretch>
            <a:fillRect/>
          </a:stretch>
        </p:blipFill>
        <p:spPr>
          <a:xfrm>
            <a:off x="5556739" y="3733800"/>
            <a:ext cx="3447203" cy="276225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magine 12" descr="hubblelaw.jpg"/>
          <p:cNvPicPr>
            <a:picLocks noChangeAspect="1"/>
          </p:cNvPicPr>
          <p:nvPr/>
        </p:nvPicPr>
        <p:blipFill>
          <a:blip r:embed="rId2"/>
          <a:stretch>
            <a:fillRect/>
          </a:stretch>
        </p:blipFill>
        <p:spPr>
          <a:xfrm>
            <a:off x="76200" y="3966930"/>
            <a:ext cx="5572164" cy="2814870"/>
          </a:xfrm>
          <a:prstGeom prst="rect">
            <a:avLst/>
          </a:prstGeom>
        </p:spPr>
      </p:pic>
      <p:pic>
        <p:nvPicPr>
          <p:cNvPr id="15" name="Immagine 14" descr="hubblelaw-plot.jpg"/>
          <p:cNvPicPr>
            <a:picLocks noChangeAspect="1"/>
          </p:cNvPicPr>
          <p:nvPr/>
        </p:nvPicPr>
        <p:blipFill>
          <a:blip r:embed="rId3"/>
          <a:stretch>
            <a:fillRect/>
          </a:stretch>
        </p:blipFill>
        <p:spPr>
          <a:xfrm>
            <a:off x="3707773" y="0"/>
            <a:ext cx="5436227" cy="3587116"/>
          </a:xfrm>
          <a:prstGeom prst="rect">
            <a:avLst/>
          </a:prstGeom>
        </p:spPr>
      </p:pic>
      <p:sp>
        <p:nvSpPr>
          <p:cNvPr id="4" name="CasellaDiTesto 3"/>
          <p:cNvSpPr txBox="1"/>
          <p:nvPr/>
        </p:nvSpPr>
        <p:spPr>
          <a:xfrm>
            <a:off x="76200" y="76200"/>
            <a:ext cx="3733800" cy="2554545"/>
          </a:xfrm>
          <a:prstGeom prst="rect">
            <a:avLst/>
          </a:prstGeom>
          <a:noFill/>
        </p:spPr>
        <p:txBody>
          <a:bodyPr wrap="square" rtlCol="0">
            <a:spAutoFit/>
          </a:bodyPr>
          <a:lstStyle/>
          <a:p>
            <a:r>
              <a:rPr lang="it-IT" sz="2000" dirty="0" err="1" smtClean="0">
                <a:solidFill>
                  <a:srgbClr val="DAEDEF"/>
                </a:solidFill>
                <a:latin typeface="Palatino"/>
                <a:cs typeface="Palatino"/>
              </a:rPr>
              <a:t>Hubble</a:t>
            </a:r>
            <a:r>
              <a:rPr lang="it-IT" sz="2000" dirty="0" smtClean="0">
                <a:solidFill>
                  <a:srgbClr val="DAEDEF"/>
                </a:solidFill>
                <a:latin typeface="Palatino"/>
                <a:cs typeface="Palatino"/>
              </a:rPr>
              <a:t> elabora una </a:t>
            </a:r>
            <a:r>
              <a:rPr lang="it-IT" sz="2000" b="1" dirty="0" smtClean="0">
                <a:solidFill>
                  <a:srgbClr val="DAEDEF"/>
                </a:solidFill>
                <a:latin typeface="Palatino"/>
                <a:cs typeface="Palatino"/>
              </a:rPr>
              <a:t>relazione tra distanza e velocità</a:t>
            </a:r>
            <a:r>
              <a:rPr lang="it-IT" sz="2000" dirty="0" smtClean="0">
                <a:solidFill>
                  <a:srgbClr val="DAEDEF"/>
                </a:solidFill>
                <a:latin typeface="Palatino"/>
                <a:cs typeface="Palatino"/>
              </a:rPr>
              <a:t> (confermando i risultati teorici del belga </a:t>
            </a:r>
            <a:r>
              <a:rPr lang="it-IT" sz="2000" dirty="0" err="1" smtClean="0">
                <a:solidFill>
                  <a:srgbClr val="DAEDEF"/>
                </a:solidFill>
                <a:latin typeface="Palatino"/>
                <a:cs typeface="Palatino"/>
              </a:rPr>
              <a:t>Lemaître</a:t>
            </a:r>
            <a:r>
              <a:rPr lang="it-IT" sz="2000" dirty="0" smtClean="0">
                <a:solidFill>
                  <a:srgbClr val="DAEDEF"/>
                </a:solidFill>
                <a:latin typeface="Palatino"/>
                <a:cs typeface="Palatino"/>
              </a:rPr>
              <a:t>).</a:t>
            </a:r>
          </a:p>
          <a:p>
            <a:endParaRPr lang="it-IT" b="1" dirty="0" smtClean="0">
              <a:solidFill>
                <a:srgbClr val="DAEDEF"/>
              </a:solidFill>
              <a:latin typeface="Palatino"/>
              <a:cs typeface="Palatino"/>
            </a:endParaRPr>
          </a:p>
          <a:p>
            <a:r>
              <a:rPr lang="it-IT" dirty="0" smtClean="0">
                <a:solidFill>
                  <a:srgbClr val="DAEDEF"/>
                </a:solidFill>
                <a:latin typeface="Palatino"/>
                <a:cs typeface="Palatino"/>
              </a:rPr>
              <a:t>Gli effetti della velocità (</a:t>
            </a:r>
            <a:r>
              <a:rPr lang="it-IT" dirty="0" err="1" smtClean="0">
                <a:solidFill>
                  <a:srgbClr val="DAEDEF"/>
                </a:solidFill>
                <a:latin typeface="Palatino"/>
                <a:cs typeface="Palatino"/>
              </a:rPr>
              <a:t>redshift</a:t>
            </a:r>
            <a:r>
              <a:rPr lang="it-IT" dirty="0" smtClean="0">
                <a:solidFill>
                  <a:srgbClr val="DAEDEF"/>
                </a:solidFill>
                <a:latin typeface="Palatino"/>
                <a:cs typeface="Palatino"/>
              </a:rPr>
              <a:t>) vengono usati come misura della </a:t>
            </a:r>
            <a:r>
              <a:rPr lang="it-IT" b="1" dirty="0" smtClean="0">
                <a:solidFill>
                  <a:srgbClr val="DAEDEF"/>
                </a:solidFill>
                <a:latin typeface="Palatino"/>
                <a:cs typeface="Palatino"/>
              </a:rPr>
              <a:t>distanza</a:t>
            </a:r>
            <a:r>
              <a:rPr lang="it-IT" dirty="0" smtClean="0">
                <a:solidFill>
                  <a:srgbClr val="DAEDEF"/>
                </a:solidFill>
                <a:latin typeface="Palatino"/>
                <a:cs typeface="Palatino"/>
              </a:rPr>
              <a:t>.</a:t>
            </a:r>
            <a:endParaRPr lang="it-IT" sz="2000" dirty="0">
              <a:solidFill>
                <a:srgbClr val="DAEDEF"/>
              </a:solidFill>
              <a:latin typeface="Palatino"/>
              <a:cs typeface="Palatino"/>
            </a:endParaRPr>
          </a:p>
        </p:txBody>
      </p:sp>
      <p:sp>
        <p:nvSpPr>
          <p:cNvPr id="6" name="CasellaDiTesto 5"/>
          <p:cNvSpPr txBox="1"/>
          <p:nvPr/>
        </p:nvSpPr>
        <p:spPr>
          <a:xfrm>
            <a:off x="5715000" y="4842808"/>
            <a:ext cx="3357554" cy="1323439"/>
          </a:xfrm>
          <a:prstGeom prst="rect">
            <a:avLst/>
          </a:prstGeom>
          <a:noFill/>
        </p:spPr>
        <p:txBody>
          <a:bodyPr wrap="square" rtlCol="0">
            <a:spAutoFit/>
          </a:bodyPr>
          <a:lstStyle/>
          <a:p>
            <a:pPr algn="r"/>
            <a:r>
              <a:rPr lang="it-IT" dirty="0" smtClean="0">
                <a:solidFill>
                  <a:srgbClr val="DAEDEF"/>
                </a:solidFill>
                <a:latin typeface="Palatino"/>
                <a:cs typeface="Palatino"/>
              </a:rPr>
              <a:t>Si tratta della base osservativa che condurrà alla formulazione della teoria del </a:t>
            </a:r>
            <a:r>
              <a:rPr lang="it-IT" b="1" dirty="0" smtClean="0">
                <a:solidFill>
                  <a:srgbClr val="DAEDEF"/>
                </a:solidFill>
                <a:latin typeface="Palatino"/>
                <a:cs typeface="Palatino"/>
              </a:rPr>
              <a:t>Big Bang.</a:t>
            </a:r>
            <a:endParaRPr lang="it-IT" b="1" dirty="0">
              <a:solidFill>
                <a:srgbClr val="DAEDEF"/>
              </a:solidFill>
              <a:latin typeface="Palatino"/>
              <a:cs typeface="Palatino"/>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1052736"/>
            <a:ext cx="9144000" cy="2800767"/>
          </a:xfrm>
          <a:prstGeom prst="rect">
            <a:avLst/>
          </a:prstGeom>
          <a:noFill/>
          <a:ln w="9525">
            <a:noFill/>
            <a:miter lim="800000"/>
            <a:headEnd/>
            <a:tailEnd/>
          </a:ln>
        </p:spPr>
        <p:txBody>
          <a:bodyPr wrap="square">
            <a:spAutoFit/>
          </a:bodyPr>
          <a:lstStyle/>
          <a:p>
            <a:pPr algn="ctr"/>
            <a:r>
              <a:rPr lang="it-IT" sz="8800" dirty="0" smtClean="0">
                <a:latin typeface="Verdana" pitchFamily="34" charset="0"/>
              </a:rPr>
              <a:t>2</a:t>
            </a:r>
          </a:p>
          <a:p>
            <a:pPr algn="ctr"/>
            <a:endParaRPr lang="it-IT" sz="4400" dirty="0" smtClean="0">
              <a:latin typeface="Verdana" pitchFamily="34" charset="0"/>
            </a:endParaRPr>
          </a:p>
          <a:p>
            <a:pPr algn="ctr"/>
            <a:r>
              <a:rPr lang="it-IT" sz="4400" dirty="0" smtClean="0">
                <a:latin typeface="Verdana" pitchFamily="34" charset="0"/>
              </a:rPr>
              <a:t>Strane galassie</a:t>
            </a:r>
            <a:endParaRPr lang="it-IT" sz="4400" dirty="0">
              <a:latin typeface="Verdana" pitchFamily="34" charset="0"/>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1203325" y="2251075"/>
            <a:ext cx="184150" cy="822325"/>
          </a:xfrm>
          <a:prstGeom prst="rect">
            <a:avLst/>
          </a:prstGeom>
          <a:noFill/>
          <a:ln w="9525">
            <a:noFill/>
            <a:miter lim="800000"/>
            <a:headEnd/>
            <a:tailEnd/>
          </a:ln>
        </p:spPr>
        <p:txBody>
          <a:bodyPr wrap="none">
            <a:prstTxWarp prst="textNoShape">
              <a:avLst/>
            </a:prstTxWarp>
            <a:spAutoFit/>
          </a:bodyPr>
          <a:lstStyle/>
          <a:p>
            <a:endParaRPr lang="en-US" sz="2400">
              <a:latin typeface="Times New Roman" charset="0"/>
            </a:endParaRPr>
          </a:p>
          <a:p>
            <a:endParaRPr lang="it-IT" sz="2400">
              <a:latin typeface="Times New Roman" charset="0"/>
            </a:endParaRPr>
          </a:p>
        </p:txBody>
      </p:sp>
      <p:pic>
        <p:nvPicPr>
          <p:cNvPr id="50179" name="Picture 4" descr="seyfert"/>
          <p:cNvPicPr>
            <a:picLocks noChangeAspect="1" noChangeArrowheads="1"/>
          </p:cNvPicPr>
          <p:nvPr/>
        </p:nvPicPr>
        <p:blipFill>
          <a:blip r:embed="rId2"/>
          <a:srcRect/>
          <a:stretch>
            <a:fillRect/>
          </a:stretch>
        </p:blipFill>
        <p:spPr bwMode="auto">
          <a:xfrm>
            <a:off x="381000" y="914400"/>
            <a:ext cx="3576638" cy="4267200"/>
          </a:xfrm>
          <a:prstGeom prst="rect">
            <a:avLst/>
          </a:prstGeom>
          <a:noFill/>
          <a:ln w="9525">
            <a:noFill/>
            <a:miter lim="800000"/>
            <a:headEnd/>
            <a:tailEnd/>
          </a:ln>
        </p:spPr>
      </p:pic>
      <p:sp>
        <p:nvSpPr>
          <p:cNvPr id="50180" name="Text Box 5"/>
          <p:cNvSpPr txBox="1">
            <a:spLocks noChangeArrowheads="1"/>
          </p:cNvSpPr>
          <p:nvPr/>
        </p:nvSpPr>
        <p:spPr bwMode="auto">
          <a:xfrm>
            <a:off x="381000" y="5446693"/>
            <a:ext cx="3429000" cy="954107"/>
          </a:xfrm>
          <a:prstGeom prst="rect">
            <a:avLst/>
          </a:prstGeom>
          <a:noFill/>
          <a:ln w="9525">
            <a:noFill/>
            <a:miter lim="800000"/>
            <a:headEnd/>
            <a:tailEnd/>
          </a:ln>
        </p:spPr>
        <p:txBody>
          <a:bodyPr>
            <a:prstTxWarp prst="textNoShape">
              <a:avLst/>
            </a:prstTxWarp>
            <a:spAutoFit/>
          </a:bodyPr>
          <a:lstStyle/>
          <a:p>
            <a:endParaRPr lang="it-IT" sz="1400" b="1" dirty="0" smtClean="0">
              <a:solidFill>
                <a:schemeClr val="accent1"/>
              </a:solidFill>
              <a:latin typeface="+mn-lt"/>
              <a:ea typeface="Arial" charset="0"/>
              <a:cs typeface="Arial" charset="0"/>
            </a:endParaRPr>
          </a:p>
          <a:p>
            <a:r>
              <a:rPr lang="it-IT" sz="1400" dirty="0" smtClean="0">
                <a:solidFill>
                  <a:schemeClr val="accent1"/>
                </a:solidFill>
                <a:latin typeface="+mn-lt"/>
                <a:ea typeface="Arial" charset="0"/>
                <a:cs typeface="Arial" charset="0"/>
              </a:rPr>
              <a:t>Carl </a:t>
            </a:r>
            <a:r>
              <a:rPr lang="it-IT" sz="1400" dirty="0" err="1">
                <a:solidFill>
                  <a:schemeClr val="accent1"/>
                </a:solidFill>
                <a:latin typeface="+mn-lt"/>
                <a:ea typeface="Arial" charset="0"/>
                <a:cs typeface="Arial" charset="0"/>
              </a:rPr>
              <a:t>Seyfert</a:t>
            </a:r>
            <a:r>
              <a:rPr lang="it-IT" sz="1400" dirty="0" smtClean="0">
                <a:solidFill>
                  <a:schemeClr val="accent1"/>
                </a:solidFill>
                <a:latin typeface="+mn-lt"/>
                <a:ea typeface="Arial" charset="0"/>
                <a:cs typeface="Arial" charset="0"/>
              </a:rPr>
              <a:t> al </a:t>
            </a:r>
            <a:r>
              <a:rPr lang="it-IT" sz="1400" dirty="0" err="1" smtClean="0">
                <a:solidFill>
                  <a:schemeClr val="accent1"/>
                </a:solidFill>
                <a:latin typeface="+mn-lt"/>
                <a:ea typeface="Arial" charset="0"/>
                <a:cs typeface="Arial" charset="0"/>
              </a:rPr>
              <a:t>telscopoio</a:t>
            </a:r>
            <a:r>
              <a:rPr lang="it-IT" sz="1400" dirty="0" smtClean="0">
                <a:solidFill>
                  <a:schemeClr val="accent1"/>
                </a:solidFill>
                <a:latin typeface="+mn-lt"/>
                <a:ea typeface="Arial" charset="0"/>
                <a:cs typeface="Arial" charset="0"/>
              </a:rPr>
              <a:t> da 24 pollici della </a:t>
            </a:r>
            <a:r>
              <a:rPr lang="it-IT" sz="1400" dirty="0" err="1" smtClean="0">
                <a:solidFill>
                  <a:schemeClr val="accent1"/>
                </a:solidFill>
                <a:latin typeface="+mn-lt"/>
                <a:ea typeface="Arial" charset="0"/>
                <a:cs typeface="Arial" charset="0"/>
              </a:rPr>
              <a:t>Vanderbilt</a:t>
            </a:r>
            <a:r>
              <a:rPr lang="it-IT" sz="1400" dirty="0" smtClean="0">
                <a:solidFill>
                  <a:schemeClr val="accent1"/>
                </a:solidFill>
                <a:latin typeface="+mn-lt"/>
                <a:ea typeface="Arial" charset="0"/>
                <a:cs typeface="Arial" charset="0"/>
              </a:rPr>
              <a:t> </a:t>
            </a:r>
            <a:r>
              <a:rPr lang="it-IT" sz="1400" dirty="0" err="1">
                <a:solidFill>
                  <a:schemeClr val="accent1"/>
                </a:solidFill>
                <a:latin typeface="+mn-lt"/>
                <a:ea typeface="Arial" charset="0"/>
                <a:cs typeface="Arial" charset="0"/>
              </a:rPr>
              <a:t>University</a:t>
            </a:r>
            <a:r>
              <a:rPr lang="it-IT" sz="1400" dirty="0">
                <a:solidFill>
                  <a:schemeClr val="accent1"/>
                </a:solidFill>
                <a:latin typeface="+mn-lt"/>
                <a:ea typeface="Arial" charset="0"/>
                <a:cs typeface="Arial" charset="0"/>
              </a:rPr>
              <a:t>.</a:t>
            </a:r>
            <a:br>
              <a:rPr lang="it-IT" sz="1400" dirty="0">
                <a:solidFill>
                  <a:schemeClr val="accent1"/>
                </a:solidFill>
                <a:latin typeface="+mn-lt"/>
                <a:ea typeface="Arial" charset="0"/>
                <a:cs typeface="Arial" charset="0"/>
              </a:rPr>
            </a:br>
            <a:r>
              <a:rPr lang="it-IT" sz="1400" dirty="0">
                <a:solidFill>
                  <a:schemeClr val="accent1"/>
                </a:solidFill>
                <a:latin typeface="+mn-lt"/>
                <a:ea typeface="Arial" charset="0"/>
                <a:cs typeface="Arial" charset="0"/>
              </a:rPr>
              <a:t>(</a:t>
            </a:r>
            <a:r>
              <a:rPr lang="it-IT" sz="1400" dirty="0" err="1">
                <a:solidFill>
                  <a:schemeClr val="accent1"/>
                </a:solidFill>
                <a:latin typeface="+mn-lt"/>
                <a:ea typeface="Arial" charset="0"/>
                <a:cs typeface="Arial" charset="0"/>
              </a:rPr>
              <a:t>Credit</a:t>
            </a:r>
            <a:r>
              <a:rPr lang="it-IT" sz="1400" dirty="0">
                <a:solidFill>
                  <a:schemeClr val="accent1"/>
                </a:solidFill>
                <a:latin typeface="+mn-lt"/>
                <a:ea typeface="Arial" charset="0"/>
                <a:cs typeface="Arial" charset="0"/>
              </a:rPr>
              <a:t>: </a:t>
            </a:r>
            <a:r>
              <a:rPr lang="it-IT" sz="1400" dirty="0" err="1">
                <a:solidFill>
                  <a:schemeClr val="accent1"/>
                </a:solidFill>
                <a:latin typeface="+mn-lt"/>
                <a:ea typeface="Arial" charset="0"/>
                <a:cs typeface="Arial" charset="0"/>
              </a:rPr>
              <a:t>U</a:t>
            </a:r>
            <a:r>
              <a:rPr lang="it-IT" sz="1400" dirty="0">
                <a:solidFill>
                  <a:schemeClr val="accent1"/>
                </a:solidFill>
                <a:latin typeface="+mn-lt"/>
                <a:ea typeface="Arial" charset="0"/>
                <a:cs typeface="Arial" charset="0"/>
              </a:rPr>
              <a:t>. </a:t>
            </a:r>
            <a:r>
              <a:rPr lang="it-IT" sz="1400" dirty="0" err="1">
                <a:solidFill>
                  <a:schemeClr val="accent1"/>
                </a:solidFill>
                <a:latin typeface="+mn-lt"/>
                <a:ea typeface="Arial" charset="0"/>
                <a:cs typeface="Arial" charset="0"/>
              </a:rPr>
              <a:t>Vanderbilt</a:t>
            </a:r>
            <a:r>
              <a:rPr lang="it-IT" sz="1400" dirty="0">
                <a:solidFill>
                  <a:schemeClr val="accent1"/>
                </a:solidFill>
                <a:latin typeface="+mn-lt"/>
                <a:ea typeface="Arial" charset="0"/>
                <a:cs typeface="Arial" charset="0"/>
              </a:rPr>
              <a:t>)</a:t>
            </a:r>
          </a:p>
        </p:txBody>
      </p:sp>
      <p:sp>
        <p:nvSpPr>
          <p:cNvPr id="50181" name="Text Box 6"/>
          <p:cNvSpPr txBox="1">
            <a:spLocks noChangeArrowheads="1"/>
          </p:cNvSpPr>
          <p:nvPr/>
        </p:nvSpPr>
        <p:spPr bwMode="auto">
          <a:xfrm>
            <a:off x="5029200" y="762000"/>
            <a:ext cx="3429000" cy="1143000"/>
          </a:xfrm>
          <a:prstGeom prst="rect">
            <a:avLst/>
          </a:prstGeom>
          <a:noFill/>
          <a:ln w="9525">
            <a:noFill/>
            <a:miter lim="800000"/>
            <a:headEnd/>
            <a:tailEnd/>
          </a:ln>
        </p:spPr>
        <p:txBody>
          <a:bodyPr wrap="square">
            <a:prstTxWarp prst="textNoShape">
              <a:avLst/>
            </a:prstTxWarp>
            <a:spAutoFit/>
          </a:bodyPr>
          <a:lstStyle/>
          <a:p>
            <a:r>
              <a:rPr lang="en-US" sz="2200" dirty="0" smtClean="0">
                <a:solidFill>
                  <a:schemeClr val="accent2"/>
                </a:solidFill>
                <a:latin typeface="Times New Roman" charset="0"/>
              </a:rPr>
              <a:t>- </a:t>
            </a:r>
            <a:r>
              <a:rPr lang="en-US" sz="2200" dirty="0" err="1" smtClean="0">
                <a:solidFill>
                  <a:srgbClr val="FF3300"/>
                </a:solidFill>
                <a:latin typeface="+mn-lt"/>
              </a:rPr>
              <a:t>Nucleo</a:t>
            </a:r>
            <a:endParaRPr lang="en-US" sz="2200" dirty="0" smtClean="0">
              <a:solidFill>
                <a:schemeClr val="accent2"/>
              </a:solidFill>
              <a:latin typeface="+mn-lt"/>
            </a:endParaRPr>
          </a:p>
          <a:p>
            <a:r>
              <a:rPr lang="en-US" sz="2200" dirty="0" smtClean="0">
                <a:solidFill>
                  <a:schemeClr val="accent2"/>
                </a:solidFill>
                <a:latin typeface="+mn-lt"/>
              </a:rPr>
              <a:t>- </a:t>
            </a:r>
            <a:r>
              <a:rPr lang="en-US" sz="2200" dirty="0" err="1">
                <a:solidFill>
                  <a:srgbClr val="FF3300"/>
                </a:solidFill>
                <a:latin typeface="+mn-lt"/>
              </a:rPr>
              <a:t>Variabilita</a:t>
            </a:r>
            <a:r>
              <a:rPr lang="en-US" sz="2200" dirty="0">
                <a:solidFill>
                  <a:srgbClr val="FF3300"/>
                </a:solidFill>
                <a:latin typeface="+mn-lt"/>
              </a:rPr>
              <a:t>'</a:t>
            </a:r>
            <a:r>
              <a:rPr lang="en-US" sz="2200" dirty="0">
                <a:solidFill>
                  <a:schemeClr val="accent2"/>
                </a:solidFill>
                <a:latin typeface="+mn-lt"/>
              </a:rPr>
              <a:t> </a:t>
            </a:r>
            <a:r>
              <a:rPr lang="en-US" sz="2200" dirty="0">
                <a:solidFill>
                  <a:schemeClr val="accent1"/>
                </a:solidFill>
                <a:latin typeface="+mn-lt"/>
              </a:rPr>
              <a:t>&lt; 1 anno</a:t>
            </a:r>
          </a:p>
          <a:p>
            <a:r>
              <a:rPr lang="en-US" sz="2200" dirty="0">
                <a:solidFill>
                  <a:schemeClr val="accent2"/>
                </a:solidFill>
                <a:latin typeface="+mn-lt"/>
              </a:rPr>
              <a:t>- </a:t>
            </a:r>
            <a:r>
              <a:rPr lang="en-US" sz="2200" dirty="0" err="1">
                <a:solidFill>
                  <a:schemeClr val="accent1"/>
                </a:solidFill>
                <a:latin typeface="+mn-lt"/>
              </a:rPr>
              <a:t>Righe</a:t>
            </a:r>
            <a:r>
              <a:rPr lang="en-US" sz="2200" dirty="0">
                <a:solidFill>
                  <a:schemeClr val="accent1"/>
                </a:solidFill>
                <a:latin typeface="+mn-lt"/>
              </a:rPr>
              <a:t> </a:t>
            </a:r>
            <a:r>
              <a:rPr lang="en-US" sz="2200" dirty="0" err="1">
                <a:solidFill>
                  <a:schemeClr val="accent1"/>
                </a:solidFill>
                <a:latin typeface="+mn-lt"/>
              </a:rPr>
              <a:t>di</a:t>
            </a:r>
            <a:r>
              <a:rPr lang="en-US" sz="2200" dirty="0">
                <a:solidFill>
                  <a:schemeClr val="accent2"/>
                </a:solidFill>
                <a:latin typeface="+mn-lt"/>
              </a:rPr>
              <a:t> </a:t>
            </a:r>
            <a:r>
              <a:rPr lang="en-US" sz="2200" dirty="0" err="1">
                <a:solidFill>
                  <a:srgbClr val="FF3300"/>
                </a:solidFill>
                <a:latin typeface="+mn-lt"/>
              </a:rPr>
              <a:t>Emissione</a:t>
            </a:r>
            <a:endParaRPr lang="it-IT" sz="2200" dirty="0">
              <a:solidFill>
                <a:schemeClr val="accent2"/>
              </a:solidFill>
              <a:latin typeface="+mn-lt"/>
            </a:endParaRPr>
          </a:p>
        </p:txBody>
      </p:sp>
      <p:pic>
        <p:nvPicPr>
          <p:cNvPr id="50182" name="Picture 8" descr="seyfert_paper"/>
          <p:cNvPicPr>
            <a:picLocks noChangeAspect="1" noChangeArrowheads="1"/>
          </p:cNvPicPr>
          <p:nvPr/>
        </p:nvPicPr>
        <p:blipFill>
          <a:blip r:embed="rId3"/>
          <a:srcRect l="12599" t="20569" r="10709" b="31908"/>
          <a:stretch>
            <a:fillRect/>
          </a:stretch>
        </p:blipFill>
        <p:spPr bwMode="auto">
          <a:xfrm>
            <a:off x="4419600" y="2133600"/>
            <a:ext cx="4572000" cy="4486275"/>
          </a:xfrm>
          <a:prstGeom prst="rect">
            <a:avLst/>
          </a:prstGeom>
          <a:noFill/>
          <a:ln w="9525">
            <a:noFill/>
            <a:miter lim="800000"/>
            <a:headEnd/>
            <a:tailEnd/>
          </a:ln>
        </p:spPr>
      </p:pic>
      <p:sp>
        <p:nvSpPr>
          <p:cNvPr id="7" name="Rettangolo 6"/>
          <p:cNvSpPr/>
          <p:nvPr/>
        </p:nvSpPr>
        <p:spPr>
          <a:xfrm>
            <a:off x="457200" y="152401"/>
            <a:ext cx="8153400" cy="707886"/>
          </a:xfrm>
          <a:prstGeom prst="rect">
            <a:avLst/>
          </a:prstGeom>
        </p:spPr>
        <p:txBody>
          <a:bodyPr wrap="square">
            <a:spAutoFit/>
          </a:bodyPr>
          <a:lstStyle/>
          <a:p>
            <a:r>
              <a:rPr lang="it-IT" b="1" dirty="0" smtClean="0">
                <a:solidFill>
                  <a:schemeClr val="accent1"/>
                </a:solidFill>
                <a:ea typeface="Arial" charset="0"/>
              </a:rPr>
              <a:t>Nel 1943 si scoprono delle “strane” galassie:  “</a:t>
            </a:r>
            <a:r>
              <a:rPr lang="it-IT" b="1" dirty="0" err="1" smtClean="0">
                <a:solidFill>
                  <a:schemeClr val="accent1"/>
                </a:solidFill>
                <a:ea typeface="Arial" charset="0"/>
              </a:rPr>
              <a:t>Nuclear</a:t>
            </a:r>
            <a:r>
              <a:rPr lang="it-IT" b="1" dirty="0" smtClean="0">
                <a:solidFill>
                  <a:schemeClr val="accent1"/>
                </a:solidFill>
                <a:ea typeface="Arial" charset="0"/>
              </a:rPr>
              <a:t> </a:t>
            </a:r>
            <a:r>
              <a:rPr lang="it-IT" b="1" dirty="0" err="1" smtClean="0">
                <a:solidFill>
                  <a:schemeClr val="accent1"/>
                </a:solidFill>
                <a:ea typeface="Arial" charset="0"/>
              </a:rPr>
              <a:t>Emission</a:t>
            </a:r>
            <a:r>
              <a:rPr lang="it-IT" b="1" dirty="0" smtClean="0">
                <a:solidFill>
                  <a:schemeClr val="accent1"/>
                </a:solidFill>
                <a:ea typeface="Arial" charset="0"/>
              </a:rPr>
              <a:t> in </a:t>
            </a:r>
            <a:r>
              <a:rPr lang="it-IT" b="1" dirty="0" err="1" smtClean="0">
                <a:solidFill>
                  <a:schemeClr val="accent1"/>
                </a:solidFill>
                <a:ea typeface="Arial" charset="0"/>
              </a:rPr>
              <a:t>Spiral</a:t>
            </a:r>
            <a:r>
              <a:rPr lang="it-IT" b="1" dirty="0" smtClean="0">
                <a:solidFill>
                  <a:schemeClr val="accent1"/>
                </a:solidFill>
                <a:ea typeface="Arial" charset="0"/>
              </a:rPr>
              <a:t> </a:t>
            </a:r>
            <a:r>
              <a:rPr lang="it-IT" b="1" dirty="0" err="1" smtClean="0">
                <a:solidFill>
                  <a:schemeClr val="accent1"/>
                </a:solidFill>
                <a:ea typeface="Arial" charset="0"/>
              </a:rPr>
              <a:t>Nebulae</a:t>
            </a:r>
            <a:r>
              <a:rPr lang="it-IT" b="1" dirty="0" smtClean="0">
                <a:solidFill>
                  <a:schemeClr val="accent1"/>
                </a:solidFill>
                <a:ea typeface="Arial" charset="0"/>
              </a:rPr>
              <a:t>” </a:t>
            </a:r>
            <a:r>
              <a:rPr lang="it-IT" b="1" dirty="0" err="1" smtClean="0">
                <a:solidFill>
                  <a:schemeClr val="accent1"/>
                </a:solidFill>
                <a:ea typeface="Arial" charset="0"/>
              </a:rPr>
              <a:t>by</a:t>
            </a:r>
            <a:r>
              <a:rPr lang="it-IT" b="1" dirty="0" smtClean="0">
                <a:solidFill>
                  <a:schemeClr val="accent1"/>
                </a:solidFill>
                <a:ea typeface="Arial" charset="0"/>
              </a:rPr>
              <a:t> Carl </a:t>
            </a:r>
            <a:r>
              <a:rPr lang="it-IT" b="1" dirty="0" err="1" smtClean="0">
                <a:solidFill>
                  <a:schemeClr val="accent1"/>
                </a:solidFill>
                <a:ea typeface="Arial" charset="0"/>
              </a:rPr>
              <a:t>K</a:t>
            </a:r>
            <a:r>
              <a:rPr lang="it-IT" b="1" dirty="0" smtClean="0">
                <a:solidFill>
                  <a:schemeClr val="accent1"/>
                </a:solidFill>
                <a:ea typeface="Arial" charset="0"/>
              </a:rPr>
              <a:t>. </a:t>
            </a:r>
            <a:r>
              <a:rPr lang="it-IT" b="1" dirty="0" err="1" smtClean="0">
                <a:solidFill>
                  <a:schemeClr val="accent1"/>
                </a:solidFill>
                <a:ea typeface="Arial" charset="0"/>
              </a:rPr>
              <a:t>Seyfert</a:t>
            </a:r>
            <a:endParaRPr lang="en-US" sz="2800" b="1" dirty="0" smtClean="0">
              <a:solidFill>
                <a:schemeClr val="accent2"/>
              </a:solidFill>
              <a:latin typeface="Times New Roman"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1052736"/>
            <a:ext cx="9144000" cy="4770537"/>
          </a:xfrm>
          <a:prstGeom prst="rect">
            <a:avLst/>
          </a:prstGeom>
          <a:noFill/>
          <a:ln w="9525">
            <a:noFill/>
            <a:miter lim="800000"/>
            <a:headEnd/>
            <a:tailEnd/>
          </a:ln>
        </p:spPr>
        <p:txBody>
          <a:bodyPr wrap="square">
            <a:spAutoFit/>
          </a:bodyPr>
          <a:lstStyle/>
          <a:p>
            <a:pPr algn="ctr"/>
            <a:r>
              <a:rPr lang="it-IT" sz="8800" dirty="0" smtClean="0">
                <a:latin typeface="Verdana" pitchFamily="34" charset="0"/>
              </a:rPr>
              <a:t>1</a:t>
            </a:r>
          </a:p>
          <a:p>
            <a:pPr algn="ctr"/>
            <a:endParaRPr lang="it-IT" sz="4400" dirty="0" smtClean="0">
              <a:latin typeface="Verdana" pitchFamily="34" charset="0"/>
            </a:endParaRPr>
          </a:p>
          <a:p>
            <a:pPr algn="ctr"/>
            <a:r>
              <a:rPr lang="it-IT" sz="4400" dirty="0" smtClean="0">
                <a:latin typeface="Verdana" pitchFamily="34" charset="0"/>
              </a:rPr>
              <a:t>Storia e Tassonomia</a:t>
            </a:r>
          </a:p>
          <a:p>
            <a:pPr algn="ctr"/>
            <a:r>
              <a:rPr lang="it-IT" dirty="0" smtClean="0"/>
              <a:t>dal </a:t>
            </a:r>
            <a:r>
              <a:rPr lang="it-IT" dirty="0" smtClean="0">
                <a:hlinkClick r:id="rId3" tooltip="Lingua greca"/>
              </a:rPr>
              <a:t>greco</a:t>
            </a:r>
            <a:r>
              <a:rPr lang="it-IT" dirty="0" smtClean="0"/>
              <a:t> ταξις, </a:t>
            </a:r>
            <a:r>
              <a:rPr lang="it-IT" i="1" dirty="0" smtClean="0"/>
              <a:t>taxis</a:t>
            </a:r>
            <a:r>
              <a:rPr lang="it-IT" dirty="0" smtClean="0"/>
              <a:t>, "ordinamento", e νομος, </a:t>
            </a:r>
            <a:r>
              <a:rPr lang="it-IT" i="1" dirty="0" smtClean="0"/>
              <a:t>nomos</a:t>
            </a:r>
            <a:r>
              <a:rPr lang="it-IT" dirty="0" smtClean="0"/>
              <a:t>, "norma" o "regola") è, nel suo significato più generale, la disciplina della classificazione</a:t>
            </a:r>
            <a:endParaRPr lang="it-IT" dirty="0" smtClean="0">
              <a:latin typeface="Verdana" pitchFamily="34" charset="0"/>
            </a:endParaRPr>
          </a:p>
          <a:p>
            <a:pPr algn="ctr"/>
            <a:endParaRPr lang="it-IT" sz="4400" dirty="0" smtClean="0">
              <a:latin typeface="Verdana" pitchFamily="34" charset="0"/>
            </a:endParaRPr>
          </a:p>
          <a:p>
            <a:pPr algn="ctr"/>
            <a:endParaRPr lang="it-IT" sz="4400" dirty="0" smtClean="0">
              <a:latin typeface="Verdana" pitchFamily="34"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703385" y="381001"/>
            <a:ext cx="7835412" cy="2676525"/>
          </a:xfrm>
        </p:spPr>
        <p:txBody>
          <a:bodyPr/>
          <a:lstStyle/>
          <a:p>
            <a:r>
              <a:rPr lang="en-US" sz="5400" dirty="0" err="1" smtClean="0"/>
              <a:t>Com’e</a:t>
            </a:r>
            <a:r>
              <a:rPr lang="en-US" sz="5400" dirty="0" smtClean="0"/>
              <a:t>` </a:t>
            </a:r>
            <a:r>
              <a:rPr lang="en-US" sz="5400" dirty="0" err="1" smtClean="0"/>
              <a:t>fatto</a:t>
            </a:r>
            <a:r>
              <a:rPr lang="en-US" sz="5400" dirty="0" smtClean="0"/>
              <a:t> </a:t>
            </a:r>
            <a:r>
              <a:rPr lang="en-US" sz="5400" dirty="0" err="1" smtClean="0"/>
              <a:t>l’Universo</a:t>
            </a:r>
            <a:r>
              <a:rPr lang="en-US" sz="5400" dirty="0" smtClean="0"/>
              <a:t> </a:t>
            </a:r>
            <a:br>
              <a:rPr lang="en-US" sz="5400" dirty="0" smtClean="0"/>
            </a:br>
            <a:r>
              <a:rPr lang="en-US" sz="5400" dirty="0" smtClean="0"/>
              <a:t>(</a:t>
            </a:r>
            <a:r>
              <a:rPr lang="en-US" sz="5400" dirty="0" err="1" smtClean="0"/>
              <a:t>nel</a:t>
            </a:r>
            <a:r>
              <a:rPr lang="en-US" sz="5400" dirty="0" smtClean="0"/>
              <a:t> 1960)?</a:t>
            </a:r>
            <a:endParaRPr lang="it-IT" dirty="0"/>
          </a:p>
        </p:txBody>
      </p:sp>
      <p:pic>
        <p:nvPicPr>
          <p:cNvPr id="6" name="Immagine 5" descr="8_yagi_1951_medium.jpg"/>
          <p:cNvPicPr>
            <a:picLocks noChangeAspect="1"/>
          </p:cNvPicPr>
          <p:nvPr/>
        </p:nvPicPr>
        <p:blipFill>
          <a:blip r:embed="rId2"/>
          <a:stretch>
            <a:fillRect/>
          </a:stretch>
        </p:blipFill>
        <p:spPr>
          <a:xfrm>
            <a:off x="946052" y="0"/>
            <a:ext cx="8197948" cy="6858000"/>
          </a:xfrm>
          <a:prstGeom prst="rect">
            <a:avLst/>
          </a:prstGeom>
        </p:spPr>
      </p:pic>
      <p:sp>
        <p:nvSpPr>
          <p:cNvPr id="7" name="CasellaDiTesto 6"/>
          <p:cNvSpPr txBox="1"/>
          <p:nvPr/>
        </p:nvSpPr>
        <p:spPr>
          <a:xfrm>
            <a:off x="1371600" y="381000"/>
            <a:ext cx="2536697" cy="400110"/>
          </a:xfrm>
          <a:prstGeom prst="rect">
            <a:avLst/>
          </a:prstGeom>
          <a:noFill/>
        </p:spPr>
        <p:txBody>
          <a:bodyPr wrap="none" rtlCol="0">
            <a:spAutoFit/>
          </a:bodyPr>
          <a:lstStyle/>
          <a:p>
            <a:r>
              <a:rPr lang="it-IT" dirty="0" smtClean="0"/>
              <a:t>I primi radiotelescopi</a:t>
            </a:r>
            <a:endParaRPr lang="it-IT"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92370" y="1"/>
            <a:ext cx="7835412" cy="1828799"/>
          </a:xfrm>
        </p:spPr>
        <p:txBody>
          <a:bodyPr/>
          <a:lstStyle/>
          <a:p>
            <a:r>
              <a:rPr lang="it-IT" sz="3200" dirty="0" smtClean="0">
                <a:solidFill>
                  <a:srgbClr val="DAEDEF"/>
                </a:solidFill>
              </a:rPr>
              <a:t>Identificazione delle radio sorgenti</a:t>
            </a:r>
            <a:endParaRPr lang="it-IT" sz="3200" dirty="0">
              <a:solidFill>
                <a:srgbClr val="DAEDEF"/>
              </a:solidFill>
            </a:endParaRPr>
          </a:p>
        </p:txBody>
      </p:sp>
      <p:sp>
        <p:nvSpPr>
          <p:cNvPr id="3" name="Segnaposto contenuto 2"/>
          <p:cNvSpPr>
            <a:spLocks noGrp="1"/>
          </p:cNvSpPr>
          <p:nvPr>
            <p:ph idx="1"/>
          </p:nvPr>
        </p:nvSpPr>
        <p:spPr>
          <a:xfrm>
            <a:off x="492369" y="2057400"/>
            <a:ext cx="8229600" cy="4525566"/>
          </a:xfrm>
        </p:spPr>
        <p:txBody>
          <a:bodyPr/>
          <a:lstStyle/>
          <a:p>
            <a:r>
              <a:rPr lang="it-IT" sz="2000" dirty="0" smtClean="0">
                <a:solidFill>
                  <a:srgbClr val="DAEDEF"/>
                </a:solidFill>
              </a:rPr>
              <a:t>Se l’identificazione della radio sorgente è corretta, allora non c’è alcuna correlazione tra l’emissione di onde radio e la galassia</a:t>
            </a:r>
            <a:endParaRPr lang="it-IT" sz="2000" dirty="0">
              <a:solidFill>
                <a:srgbClr val="DAEDEF"/>
              </a:solidFill>
            </a:endParaRPr>
          </a:p>
        </p:txBody>
      </p:sp>
      <p:pic>
        <p:nvPicPr>
          <p:cNvPr id="4" name="Immagine 3"/>
          <p:cNvPicPr>
            <a:picLocks noChangeAspect="1"/>
          </p:cNvPicPr>
          <p:nvPr/>
        </p:nvPicPr>
        <p:blipFill>
          <a:blip r:embed="rId2"/>
          <a:stretch>
            <a:fillRect/>
          </a:stretch>
        </p:blipFill>
        <p:spPr>
          <a:xfrm>
            <a:off x="703385" y="3657601"/>
            <a:ext cx="3235569" cy="2613791"/>
          </a:xfrm>
          <a:prstGeom prst="rect">
            <a:avLst/>
          </a:prstGeom>
        </p:spPr>
      </p:pic>
      <p:pic>
        <p:nvPicPr>
          <p:cNvPr id="8" name="Immagine 7" descr="CygAopt.jpg"/>
          <p:cNvPicPr>
            <a:picLocks noChangeAspect="1"/>
          </p:cNvPicPr>
          <p:nvPr/>
        </p:nvPicPr>
        <p:blipFill>
          <a:blip r:embed="rId3"/>
          <a:srcRect l="9117" r="12433"/>
          <a:stretch>
            <a:fillRect/>
          </a:stretch>
        </p:blipFill>
        <p:spPr>
          <a:xfrm>
            <a:off x="4994031" y="3581400"/>
            <a:ext cx="3396488" cy="2720920"/>
          </a:xfrm>
          <a:prstGeom prst="rect">
            <a:avLst/>
          </a:prstGeom>
        </p:spPr>
      </p:pic>
      <p:sp>
        <p:nvSpPr>
          <p:cNvPr id="9" name="Rettangolo 8"/>
          <p:cNvSpPr>
            <a:spLocks noChangeAspect="1"/>
          </p:cNvSpPr>
          <p:nvPr/>
        </p:nvSpPr>
        <p:spPr bwMode="auto">
          <a:xfrm>
            <a:off x="2250831" y="4953000"/>
            <a:ext cx="211015" cy="228600"/>
          </a:xfrm>
          <a:prstGeom prst="rect">
            <a:avLst/>
          </a:prstGeom>
          <a:blipFill dpi="0" rotWithShape="0">
            <a:blip r:embed="rId4"/>
            <a:srcRect/>
            <a:tile tx="0" ty="0" sx="100000" sy="100000" flip="none" algn="tl"/>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36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endParaRPr>
          </a:p>
        </p:txBody>
      </p:sp>
      <p:cxnSp>
        <p:nvCxnSpPr>
          <p:cNvPr id="11" name="Connettore 1 10"/>
          <p:cNvCxnSpPr/>
          <p:nvPr/>
        </p:nvCxnSpPr>
        <p:spPr bwMode="auto">
          <a:xfrm flipV="1">
            <a:off x="2391507" y="3657600"/>
            <a:ext cx="2672862" cy="1219200"/>
          </a:xfrm>
          <a:prstGeom prst="line">
            <a:avLst/>
          </a:prstGeom>
          <a:blipFill dpi="0" rotWithShape="0">
            <a:blip r:embed="rId4"/>
            <a:srcRect/>
            <a:tile tx="0" ty="0" sx="100000" sy="100000" flip="none" algn="tl"/>
          </a:blipFill>
          <a:ln w="25400" cap="flat" cmpd="sng" algn="ctr">
            <a:noFill/>
            <a:prstDash val="solid"/>
            <a:round/>
            <a:headEnd type="none" w="med" len="med"/>
            <a:tailEnd type="none" w="med" len="med"/>
          </a:ln>
          <a:effectLst/>
        </p:spPr>
      </p:cxnSp>
      <p:cxnSp>
        <p:nvCxnSpPr>
          <p:cNvPr id="15" name="Connettore 1 14"/>
          <p:cNvCxnSpPr/>
          <p:nvPr/>
        </p:nvCxnSpPr>
        <p:spPr bwMode="auto">
          <a:xfrm rot="10800000" flipV="1">
            <a:off x="2461846" y="3581400"/>
            <a:ext cx="2532186" cy="1371600"/>
          </a:xfrm>
          <a:prstGeom prst="line">
            <a:avLst/>
          </a:prstGeom>
          <a:blipFill dpi="0" rotWithShape="0">
            <a:blip r:embed="rId4"/>
            <a:srcRect/>
            <a:tile tx="0" ty="0" sx="100000" sy="100000" flip="none" algn="tl"/>
          </a:blipFill>
          <a:ln w="38100" cap="flat" cmpd="sng" algn="ctr">
            <a:solidFill>
              <a:srgbClr val="FF0000"/>
            </a:solidFill>
            <a:prstDash val="solid"/>
            <a:round/>
            <a:headEnd type="none" w="med" len="med"/>
            <a:tailEnd type="none" w="med" len="med"/>
          </a:ln>
          <a:effectLst/>
        </p:spPr>
      </p:cxnSp>
      <p:cxnSp>
        <p:nvCxnSpPr>
          <p:cNvPr id="18" name="Connettore 1 17"/>
          <p:cNvCxnSpPr/>
          <p:nvPr/>
        </p:nvCxnSpPr>
        <p:spPr bwMode="auto">
          <a:xfrm rot="10800000">
            <a:off x="2461846" y="5181600"/>
            <a:ext cx="2532185" cy="1143000"/>
          </a:xfrm>
          <a:prstGeom prst="line">
            <a:avLst/>
          </a:prstGeom>
          <a:blipFill dpi="0" rotWithShape="0">
            <a:blip r:embed="rId4"/>
            <a:srcRect/>
            <a:tile tx="0" ty="0" sx="100000" sy="100000" flip="none" algn="tl"/>
          </a:blipFill>
          <a:ln w="38100" cap="flat" cmpd="sng" algn="ctr">
            <a:solidFill>
              <a:srgbClr val="FF0000"/>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33047" y="304802"/>
            <a:ext cx="7835412" cy="1295399"/>
          </a:xfrm>
        </p:spPr>
        <p:txBody>
          <a:bodyPr/>
          <a:lstStyle/>
          <a:p>
            <a:r>
              <a:rPr lang="it-IT" sz="4800" dirty="0" smtClean="0">
                <a:solidFill>
                  <a:schemeClr val="accent5"/>
                </a:solidFill>
              </a:rPr>
              <a:t>Osservazione di 3C 273</a:t>
            </a:r>
            <a:endParaRPr lang="it-IT" sz="4800" dirty="0">
              <a:solidFill>
                <a:schemeClr val="accent5"/>
              </a:solidFill>
            </a:endParaRPr>
          </a:p>
        </p:txBody>
      </p:sp>
      <p:sp>
        <p:nvSpPr>
          <p:cNvPr id="5" name="CasellaDiTesto 4"/>
          <p:cNvSpPr txBox="1"/>
          <p:nvPr/>
        </p:nvSpPr>
        <p:spPr>
          <a:xfrm>
            <a:off x="703385" y="1676400"/>
            <a:ext cx="7948246" cy="1938992"/>
          </a:xfrm>
          <a:prstGeom prst="rect">
            <a:avLst/>
          </a:prstGeom>
          <a:noFill/>
        </p:spPr>
        <p:txBody>
          <a:bodyPr wrap="square" rtlCol="0">
            <a:spAutoFit/>
          </a:bodyPr>
          <a:lstStyle/>
          <a:p>
            <a:r>
              <a:rPr lang="it-IT" dirty="0" smtClean="0">
                <a:solidFill>
                  <a:srgbClr val="DAEDEF"/>
                </a:solidFill>
              </a:rPr>
              <a:t>Dal 3° catalogo di Radio Sorgenti di Cambridge (</a:t>
            </a:r>
            <a:r>
              <a:rPr lang="it-IT" dirty="0" err="1" smtClean="0">
                <a:solidFill>
                  <a:srgbClr val="DAEDEF"/>
                </a:solidFill>
              </a:rPr>
              <a:t>Edge</a:t>
            </a:r>
            <a:r>
              <a:rPr lang="it-IT" dirty="0" smtClean="0">
                <a:solidFill>
                  <a:srgbClr val="DAEDEF"/>
                </a:solidFill>
              </a:rPr>
              <a:t> </a:t>
            </a:r>
            <a:r>
              <a:rPr lang="it-IT" dirty="0" err="1" smtClean="0">
                <a:solidFill>
                  <a:srgbClr val="DAEDEF"/>
                </a:solidFill>
              </a:rPr>
              <a:t>et</a:t>
            </a:r>
            <a:r>
              <a:rPr lang="it-IT" dirty="0" smtClean="0">
                <a:solidFill>
                  <a:srgbClr val="DAEDEF"/>
                </a:solidFill>
              </a:rPr>
              <a:t> al 1959)</a:t>
            </a:r>
          </a:p>
          <a:p>
            <a:r>
              <a:rPr lang="it-IT" dirty="0" smtClean="0">
                <a:solidFill>
                  <a:srgbClr val="DAEDEF"/>
                </a:solidFill>
              </a:rPr>
              <a:t>Che contiene 471 sorgenti di onde radio </a:t>
            </a:r>
            <a:r>
              <a:rPr lang="it-IT" sz="2000" dirty="0" smtClean="0">
                <a:solidFill>
                  <a:srgbClr val="DAEDEF"/>
                </a:solidFill>
              </a:rPr>
              <a:t>(159 MHz)</a:t>
            </a:r>
          </a:p>
          <a:p>
            <a:endParaRPr lang="it-IT" dirty="0" smtClean="0">
              <a:solidFill>
                <a:srgbClr val="DAEDEF"/>
              </a:solidFill>
            </a:endParaRPr>
          </a:p>
          <a:p>
            <a:r>
              <a:rPr lang="it-IT" dirty="0" smtClean="0">
                <a:solidFill>
                  <a:srgbClr val="DAEDEF"/>
                </a:solidFill>
              </a:rPr>
              <a:t>Schmidt 1962: 3C 286 riga a 5170 </a:t>
            </a:r>
            <a:r>
              <a:rPr lang="it-IT" dirty="0" err="1" smtClean="0">
                <a:solidFill>
                  <a:srgbClr val="DAEDEF"/>
                </a:solidFill>
              </a:rPr>
              <a:t>A°</a:t>
            </a:r>
            <a:r>
              <a:rPr lang="it-IT" dirty="0" smtClean="0">
                <a:solidFill>
                  <a:srgbClr val="DAEDEF"/>
                </a:solidFill>
              </a:rPr>
              <a:t>  Non identificato!</a:t>
            </a:r>
          </a:p>
          <a:p>
            <a:r>
              <a:rPr lang="it-IT" dirty="0" err="1" smtClean="0">
                <a:solidFill>
                  <a:srgbClr val="DAEDEF"/>
                </a:solidFill>
              </a:rPr>
              <a:t>Matthews</a:t>
            </a:r>
            <a:r>
              <a:rPr lang="it-IT" dirty="0" smtClean="0">
                <a:solidFill>
                  <a:srgbClr val="DAEDEF"/>
                </a:solidFill>
              </a:rPr>
              <a:t> &amp; </a:t>
            </a:r>
            <a:r>
              <a:rPr lang="it-IT" dirty="0" err="1" smtClean="0">
                <a:solidFill>
                  <a:srgbClr val="DAEDEF"/>
                </a:solidFill>
              </a:rPr>
              <a:t>Sandage</a:t>
            </a:r>
            <a:r>
              <a:rPr lang="it-IT" dirty="0" smtClean="0">
                <a:solidFill>
                  <a:srgbClr val="DAEDEF"/>
                </a:solidFill>
              </a:rPr>
              <a:t> 1963 “Radio </a:t>
            </a:r>
            <a:r>
              <a:rPr lang="it-IT" dirty="0" err="1" smtClean="0">
                <a:solidFill>
                  <a:srgbClr val="DAEDEF"/>
                </a:solidFill>
              </a:rPr>
              <a:t>stars</a:t>
            </a:r>
            <a:r>
              <a:rPr lang="it-IT" dirty="0" smtClean="0">
                <a:solidFill>
                  <a:srgbClr val="DAEDEF"/>
                </a:solidFill>
              </a:rPr>
              <a:t>” 3C 48 3C 169 e 3C 286</a:t>
            </a:r>
          </a:p>
          <a:p>
            <a:r>
              <a:rPr lang="it-IT" dirty="0" err="1" smtClean="0">
                <a:solidFill>
                  <a:srgbClr val="DAEDEF"/>
                </a:solidFill>
              </a:rPr>
              <a:t>Hazard</a:t>
            </a:r>
            <a:r>
              <a:rPr lang="it-IT" dirty="0" smtClean="0">
                <a:solidFill>
                  <a:srgbClr val="DAEDEF"/>
                </a:solidFill>
              </a:rPr>
              <a:t> + 1963 occultazione lunare </a:t>
            </a:r>
            <a:endParaRPr lang="it-IT" dirty="0">
              <a:solidFill>
                <a:srgbClr val="DAEDEF"/>
              </a:solidFill>
            </a:endParaRPr>
          </a:p>
        </p:txBody>
      </p:sp>
      <p:grpSp>
        <p:nvGrpSpPr>
          <p:cNvPr id="4" name="Gruppo 8"/>
          <p:cNvGrpSpPr>
            <a:grpSpLocks noChangeAspect="1"/>
          </p:cNvGrpSpPr>
          <p:nvPr/>
        </p:nvGrpSpPr>
        <p:grpSpPr>
          <a:xfrm>
            <a:off x="2133600" y="4343400"/>
            <a:ext cx="5097347" cy="2218944"/>
            <a:chOff x="228601" y="4724400"/>
            <a:chExt cx="4930470" cy="1981200"/>
          </a:xfrm>
          <a:solidFill>
            <a:schemeClr val="bg1"/>
          </a:solidFill>
        </p:grpSpPr>
        <p:pic>
          <p:nvPicPr>
            <p:cNvPr id="6" name="Immagine 5"/>
            <p:cNvPicPr>
              <a:picLocks noChangeAspect="1"/>
            </p:cNvPicPr>
            <p:nvPr/>
          </p:nvPicPr>
          <p:blipFill>
            <a:blip r:embed="rId2"/>
            <a:stretch>
              <a:fillRect/>
            </a:stretch>
          </p:blipFill>
          <p:spPr>
            <a:xfrm>
              <a:off x="3505200" y="4724400"/>
              <a:ext cx="1653871" cy="1981200"/>
            </a:xfrm>
            <a:prstGeom prst="rect">
              <a:avLst/>
            </a:prstGeom>
            <a:grpFill/>
          </p:spPr>
        </p:pic>
        <p:pic>
          <p:nvPicPr>
            <p:cNvPr id="7" name="Immagine 6"/>
            <p:cNvPicPr>
              <a:picLocks noChangeAspect="1"/>
            </p:cNvPicPr>
            <p:nvPr/>
          </p:nvPicPr>
          <p:blipFill>
            <a:blip r:embed="rId3"/>
            <a:stretch>
              <a:fillRect/>
            </a:stretch>
          </p:blipFill>
          <p:spPr>
            <a:xfrm>
              <a:off x="228601" y="4878460"/>
              <a:ext cx="1981200" cy="1750939"/>
            </a:xfrm>
            <a:prstGeom prst="rect">
              <a:avLst/>
            </a:prstGeom>
            <a:grpFill/>
          </p:spPr>
        </p:pic>
        <p:pic>
          <p:nvPicPr>
            <p:cNvPr id="8" name="Immagine 7" descr="luna.jpg"/>
            <p:cNvPicPr>
              <a:picLocks noChangeAspect="1"/>
            </p:cNvPicPr>
            <p:nvPr/>
          </p:nvPicPr>
          <p:blipFill>
            <a:blip r:embed="rId4"/>
            <a:stretch>
              <a:fillRect/>
            </a:stretch>
          </p:blipFill>
          <p:spPr>
            <a:xfrm>
              <a:off x="2057400" y="5105400"/>
              <a:ext cx="1512802" cy="1488219"/>
            </a:xfrm>
            <a:prstGeom prst="rect">
              <a:avLst/>
            </a:prstGeom>
            <a:grpFill/>
          </p:spPr>
        </p:pic>
      </p:gr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endParaRPr lang="en-US"/>
          </a:p>
        </p:txBody>
      </p:sp>
      <p:pic>
        <p:nvPicPr>
          <p:cNvPr id="65540" name="Picture 4" descr="3C273spect_24f02"/>
          <p:cNvPicPr>
            <a:picLocks noChangeAspect="1" noChangeArrowheads="1"/>
          </p:cNvPicPr>
          <p:nvPr/>
        </p:nvPicPr>
        <p:blipFill>
          <a:blip r:embed="rId2"/>
          <a:srcRect/>
          <a:stretch>
            <a:fillRect/>
          </a:stretch>
        </p:blipFill>
        <p:spPr bwMode="auto">
          <a:xfrm>
            <a:off x="0" y="1"/>
            <a:ext cx="9271000" cy="5514975"/>
          </a:xfrm>
          <a:prstGeom prst="rect">
            <a:avLst/>
          </a:prstGeom>
          <a:noFill/>
          <a:ln w="9525">
            <a:noFill/>
            <a:miter lim="800000"/>
            <a:headEnd/>
            <a:tailEnd/>
          </a:ln>
        </p:spPr>
      </p:pic>
      <p:pic>
        <p:nvPicPr>
          <p:cNvPr id="5" name="Immagine 4"/>
          <p:cNvPicPr>
            <a:picLocks noChangeAspect="1"/>
          </p:cNvPicPr>
          <p:nvPr/>
        </p:nvPicPr>
        <p:blipFill>
          <a:blip r:embed="rId3"/>
          <a:stretch>
            <a:fillRect/>
          </a:stretch>
        </p:blipFill>
        <p:spPr>
          <a:xfrm>
            <a:off x="5614768" y="4495800"/>
            <a:ext cx="3529232" cy="2057400"/>
          </a:xfrm>
          <a:prstGeom prst="rect">
            <a:avLst/>
          </a:prstGeom>
        </p:spPr>
      </p:pic>
      <p:sp>
        <p:nvSpPr>
          <p:cNvPr id="7" name="CasellaDiTesto 6"/>
          <p:cNvSpPr txBox="1"/>
          <p:nvPr/>
        </p:nvSpPr>
        <p:spPr>
          <a:xfrm>
            <a:off x="562708" y="5638801"/>
            <a:ext cx="4290646" cy="1384995"/>
          </a:xfrm>
          <a:prstGeom prst="rect">
            <a:avLst/>
          </a:prstGeom>
          <a:noFill/>
        </p:spPr>
        <p:txBody>
          <a:bodyPr wrap="square" rtlCol="0">
            <a:spAutoFit/>
          </a:bodyPr>
          <a:lstStyle/>
          <a:p>
            <a:r>
              <a:rPr lang="it-IT" sz="2800" dirty="0" smtClean="0"/>
              <a:t>m=13 a z=0.158 sarebbe100x la </a:t>
            </a:r>
            <a:r>
              <a:rPr lang="it-IT" sz="2800" dirty="0" err="1" smtClean="0"/>
              <a:t>piu’</a:t>
            </a:r>
            <a:r>
              <a:rPr lang="it-IT" sz="2800" dirty="0" smtClean="0"/>
              <a:t> brillante galassia nota</a:t>
            </a:r>
            <a:endParaRPr lang="it-IT"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4" name="Immagine 3"/>
          <p:cNvPicPr>
            <a:picLocks noChangeAspect="1"/>
          </p:cNvPicPr>
          <p:nvPr/>
        </p:nvPicPr>
        <p:blipFill>
          <a:blip r:embed="rId2"/>
          <a:stretch>
            <a:fillRect/>
          </a:stretch>
        </p:blipFill>
        <p:spPr>
          <a:xfrm>
            <a:off x="-70338" y="152400"/>
            <a:ext cx="9336527" cy="6629400"/>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5064369" cy="1981200"/>
          </a:xfrm>
        </p:spPr>
        <p:txBody>
          <a:bodyPr/>
          <a:lstStyle/>
          <a:p>
            <a:pPr eaLnBrk="1" hangingPunct="1"/>
            <a:r>
              <a:rPr lang="en-US" dirty="0">
                <a:solidFill>
                  <a:srgbClr val="FF3300"/>
                </a:solidFill>
                <a:latin typeface="Verdana" charset="0"/>
              </a:rPr>
              <a:t>QUASAR</a:t>
            </a:r>
          </a:p>
        </p:txBody>
      </p:sp>
      <p:pic>
        <p:nvPicPr>
          <p:cNvPr id="64516" name="Picture 4" descr="time_mschmidt_1966"/>
          <p:cNvPicPr>
            <a:picLocks noChangeAspect="1" noChangeArrowheads="1"/>
          </p:cNvPicPr>
          <p:nvPr/>
        </p:nvPicPr>
        <p:blipFill>
          <a:blip r:embed="rId2"/>
          <a:srcRect/>
          <a:stretch>
            <a:fillRect/>
          </a:stretch>
        </p:blipFill>
        <p:spPr bwMode="auto">
          <a:xfrm>
            <a:off x="5029200" y="1447800"/>
            <a:ext cx="3875088" cy="5105400"/>
          </a:xfrm>
          <a:prstGeom prst="rect">
            <a:avLst/>
          </a:prstGeom>
          <a:noFill/>
          <a:ln w="9525">
            <a:noFill/>
            <a:miter lim="800000"/>
            <a:headEnd/>
            <a:tailEnd/>
          </a:ln>
        </p:spPr>
      </p:pic>
      <p:pic>
        <p:nvPicPr>
          <p:cNvPr id="5" name="Immagine 4"/>
          <p:cNvPicPr>
            <a:picLocks noChangeAspect="1"/>
          </p:cNvPicPr>
          <p:nvPr/>
        </p:nvPicPr>
        <p:blipFill>
          <a:blip r:embed="rId3"/>
          <a:stretch>
            <a:fillRect/>
          </a:stretch>
        </p:blipFill>
        <p:spPr>
          <a:xfrm>
            <a:off x="0" y="4648200"/>
            <a:ext cx="5690790" cy="2209800"/>
          </a:xfrm>
          <a:prstGeom prst="rect">
            <a:avLst/>
          </a:prstGeom>
        </p:spPr>
      </p:pic>
      <p:sp>
        <p:nvSpPr>
          <p:cNvPr id="6" name="CasellaDiTesto 5"/>
          <p:cNvSpPr txBox="1"/>
          <p:nvPr/>
        </p:nvSpPr>
        <p:spPr>
          <a:xfrm>
            <a:off x="152400" y="3657600"/>
            <a:ext cx="4290646" cy="1015663"/>
          </a:xfrm>
          <a:prstGeom prst="rect">
            <a:avLst/>
          </a:prstGeom>
          <a:noFill/>
        </p:spPr>
        <p:txBody>
          <a:bodyPr wrap="square" rtlCol="0">
            <a:spAutoFit/>
          </a:bodyPr>
          <a:lstStyle/>
          <a:p>
            <a:r>
              <a:rPr lang="it-IT" dirty="0" smtClean="0">
                <a:solidFill>
                  <a:schemeClr val="accent1"/>
                </a:solidFill>
              </a:rPr>
              <a:t>“</a:t>
            </a:r>
            <a:r>
              <a:rPr lang="it-IT" dirty="0" err="1" smtClean="0">
                <a:solidFill>
                  <a:schemeClr val="accent1"/>
                </a:solidFill>
              </a:rPr>
              <a:t>Most</a:t>
            </a:r>
            <a:r>
              <a:rPr lang="it-IT" dirty="0" smtClean="0">
                <a:solidFill>
                  <a:schemeClr val="accent1"/>
                </a:solidFill>
              </a:rPr>
              <a:t> </a:t>
            </a:r>
            <a:r>
              <a:rPr lang="it-IT" dirty="0" err="1" smtClean="0">
                <a:solidFill>
                  <a:schemeClr val="accent1"/>
                </a:solidFill>
              </a:rPr>
              <a:t>direct</a:t>
            </a:r>
            <a:r>
              <a:rPr lang="it-IT" dirty="0" smtClean="0">
                <a:solidFill>
                  <a:schemeClr val="accent1"/>
                </a:solidFill>
              </a:rPr>
              <a:t> and </a:t>
            </a:r>
            <a:r>
              <a:rPr lang="it-IT" dirty="0" err="1" smtClean="0">
                <a:solidFill>
                  <a:schemeClr val="accent1"/>
                </a:solidFill>
              </a:rPr>
              <a:t>least</a:t>
            </a:r>
            <a:r>
              <a:rPr lang="it-IT" dirty="0" smtClean="0">
                <a:solidFill>
                  <a:schemeClr val="accent1"/>
                </a:solidFill>
              </a:rPr>
              <a:t> </a:t>
            </a:r>
            <a:r>
              <a:rPr lang="it-IT" dirty="0" err="1" smtClean="0">
                <a:solidFill>
                  <a:schemeClr val="accent1"/>
                </a:solidFill>
              </a:rPr>
              <a:t>objectionable</a:t>
            </a:r>
            <a:r>
              <a:rPr lang="it-IT" dirty="0" smtClean="0">
                <a:solidFill>
                  <a:schemeClr val="accent1"/>
                </a:solidFill>
              </a:rPr>
              <a:t>”</a:t>
            </a:r>
          </a:p>
          <a:p>
            <a:r>
              <a:rPr lang="it-IT" dirty="0" smtClean="0">
                <a:solidFill>
                  <a:srgbClr val="BBE0E3"/>
                </a:solidFill>
              </a:rPr>
              <a:t>La spiegazione più diretta e meno discutibile</a:t>
            </a:r>
            <a:endParaRPr lang="it-IT" dirty="0">
              <a:solidFill>
                <a:srgbClr val="BBE0E3"/>
              </a:solidFill>
            </a:endParaRPr>
          </a:p>
        </p:txBody>
      </p:sp>
      <p:sp>
        <p:nvSpPr>
          <p:cNvPr id="7" name="Rettangolo 6"/>
          <p:cNvSpPr/>
          <p:nvPr/>
        </p:nvSpPr>
        <p:spPr>
          <a:xfrm>
            <a:off x="304800" y="1676400"/>
            <a:ext cx="4572000" cy="1631216"/>
          </a:xfrm>
          <a:prstGeom prst="rect">
            <a:avLst/>
          </a:prstGeom>
        </p:spPr>
        <p:txBody>
          <a:bodyPr>
            <a:spAutoFit/>
          </a:bodyPr>
          <a:lstStyle/>
          <a:p>
            <a:r>
              <a:rPr lang="it-IT" dirty="0" smtClean="0">
                <a:solidFill>
                  <a:srgbClr val="DAEDEF"/>
                </a:solidFill>
                <a:latin typeface="+mn-lt"/>
                <a:cs typeface="Palatino"/>
              </a:rPr>
              <a:t>Secondo la legge di </a:t>
            </a:r>
            <a:r>
              <a:rPr lang="it-IT" dirty="0" err="1" smtClean="0">
                <a:solidFill>
                  <a:srgbClr val="DAEDEF"/>
                </a:solidFill>
                <a:latin typeface="+mn-lt"/>
                <a:cs typeface="Palatino"/>
              </a:rPr>
              <a:t>Hubble</a:t>
            </a:r>
            <a:r>
              <a:rPr lang="it-IT" dirty="0" smtClean="0">
                <a:solidFill>
                  <a:srgbClr val="DAEDEF"/>
                </a:solidFill>
                <a:latin typeface="+mn-lt"/>
                <a:cs typeface="Palatino"/>
              </a:rPr>
              <a:t>, questo voleva dire che 3C 273 è distante dalla Terra ben 500 </a:t>
            </a:r>
            <a:r>
              <a:rPr lang="it-IT" dirty="0" err="1" smtClean="0">
                <a:solidFill>
                  <a:srgbClr val="DAEDEF"/>
                </a:solidFill>
                <a:latin typeface="+mn-lt"/>
                <a:cs typeface="Palatino"/>
              </a:rPr>
              <a:t>Mpc</a:t>
            </a:r>
            <a:r>
              <a:rPr lang="it-IT" dirty="0" smtClean="0">
                <a:solidFill>
                  <a:srgbClr val="DAEDEF"/>
                </a:solidFill>
                <a:latin typeface="+mn-lt"/>
                <a:cs typeface="Palatino"/>
              </a:rPr>
              <a:t> (~2 miliardi di anni luce) e si allontana alla velocità di 50000 km/</a:t>
            </a:r>
            <a:r>
              <a:rPr lang="it-IT" dirty="0" err="1" smtClean="0">
                <a:solidFill>
                  <a:srgbClr val="DAEDEF"/>
                </a:solidFill>
                <a:latin typeface="+mn-lt"/>
                <a:cs typeface="Palatino"/>
              </a:rPr>
              <a:t>s</a:t>
            </a:r>
            <a:r>
              <a:rPr lang="it-IT" dirty="0" smtClean="0">
                <a:solidFill>
                  <a:srgbClr val="DAEDEF"/>
                </a:solidFill>
                <a:latin typeface="+mn-lt"/>
                <a:cs typeface="Palatino"/>
              </a:rPr>
              <a:t> (</a:t>
            </a:r>
            <a:r>
              <a:rPr lang="it-IT" dirty="0" err="1" smtClean="0">
                <a:solidFill>
                  <a:srgbClr val="DAEDEF"/>
                </a:solidFill>
                <a:latin typeface="+mn-lt"/>
                <a:cs typeface="Palatino"/>
              </a:rPr>
              <a:t>1</a:t>
            </a:r>
            <a:r>
              <a:rPr lang="it-IT" dirty="0" smtClean="0">
                <a:solidFill>
                  <a:srgbClr val="DAEDEF"/>
                </a:solidFill>
                <a:latin typeface="+mn-lt"/>
                <a:cs typeface="Palatino"/>
              </a:rPr>
              <a:t>/</a:t>
            </a:r>
            <a:r>
              <a:rPr lang="it-IT" dirty="0" err="1" smtClean="0">
                <a:solidFill>
                  <a:srgbClr val="DAEDEF"/>
                </a:solidFill>
                <a:latin typeface="+mn-lt"/>
                <a:cs typeface="Palatino"/>
              </a:rPr>
              <a:t>6</a:t>
            </a:r>
            <a:r>
              <a:rPr lang="it-IT" dirty="0" smtClean="0">
                <a:solidFill>
                  <a:srgbClr val="DAEDEF"/>
                </a:solidFill>
                <a:latin typeface="+mn-lt"/>
                <a:cs typeface="Palatino"/>
              </a:rPr>
              <a:t> di quella della luce!).</a:t>
            </a:r>
            <a:endParaRPr lang="it-IT" dirty="0">
              <a:solidFill>
                <a:srgbClr val="DAEDEF"/>
              </a:solidFill>
              <a:latin typeface="+mn-lt"/>
              <a:cs typeface="Palatino"/>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447800" y="2133600"/>
            <a:ext cx="6083300" cy="4406900"/>
          </a:xfrm>
          <a:prstGeom prst="rect">
            <a:avLst/>
          </a:prstGeom>
        </p:spPr>
      </p:pic>
      <p:sp>
        <p:nvSpPr>
          <p:cNvPr id="5" name="CasellaDiTesto 4"/>
          <p:cNvSpPr txBox="1"/>
          <p:nvPr/>
        </p:nvSpPr>
        <p:spPr>
          <a:xfrm>
            <a:off x="1447800" y="838200"/>
            <a:ext cx="6553200" cy="707886"/>
          </a:xfrm>
          <a:prstGeom prst="rect">
            <a:avLst/>
          </a:prstGeom>
          <a:noFill/>
        </p:spPr>
        <p:txBody>
          <a:bodyPr wrap="square" rtlCol="0">
            <a:spAutoFit/>
          </a:bodyPr>
          <a:lstStyle/>
          <a:p>
            <a:r>
              <a:rPr lang="it-IT" dirty="0" smtClean="0">
                <a:solidFill>
                  <a:srgbClr val="BBE0E3"/>
                </a:solidFill>
              </a:rPr>
              <a:t>La luminosità di questa sorgente è 100-1000 volte maggiore di qualsiasi oggetto noto in quel momento.  </a:t>
            </a:r>
            <a:endParaRPr lang="it-IT" dirty="0">
              <a:solidFill>
                <a:srgbClr val="BBE0E3"/>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Lac_BL.20061202.im157058.120s.R.an.jpg"/>
          <p:cNvPicPr>
            <a:picLocks noChangeAspect="1"/>
          </p:cNvPicPr>
          <p:nvPr/>
        </p:nvPicPr>
        <p:blipFill>
          <a:blip r:embed="rId2"/>
          <a:stretch>
            <a:fillRect/>
          </a:stretch>
        </p:blipFill>
        <p:spPr>
          <a:xfrm>
            <a:off x="0" y="2135894"/>
            <a:ext cx="6529754" cy="4722106"/>
          </a:xfrm>
          <a:prstGeom prst="rect">
            <a:avLst/>
          </a:prstGeom>
        </p:spPr>
      </p:pic>
      <p:pic>
        <p:nvPicPr>
          <p:cNvPr id="3" name="Immagine 2" descr="fig1553optspectrum.jpg"/>
          <p:cNvPicPr>
            <a:picLocks noChangeAspect="1"/>
          </p:cNvPicPr>
          <p:nvPr/>
        </p:nvPicPr>
        <p:blipFill>
          <a:blip r:embed="rId3"/>
          <a:stretch>
            <a:fillRect/>
          </a:stretch>
        </p:blipFill>
        <p:spPr>
          <a:xfrm>
            <a:off x="5697415" y="1"/>
            <a:ext cx="3446585" cy="3603803"/>
          </a:xfrm>
          <a:prstGeom prst="rect">
            <a:avLst/>
          </a:prstGeom>
        </p:spPr>
      </p:pic>
      <p:sp>
        <p:nvSpPr>
          <p:cNvPr id="4" name="CasellaDiTesto 3"/>
          <p:cNvSpPr txBox="1"/>
          <p:nvPr/>
        </p:nvSpPr>
        <p:spPr>
          <a:xfrm>
            <a:off x="609600" y="533400"/>
            <a:ext cx="3604623" cy="523220"/>
          </a:xfrm>
          <a:prstGeom prst="rect">
            <a:avLst/>
          </a:prstGeom>
          <a:noFill/>
        </p:spPr>
        <p:txBody>
          <a:bodyPr wrap="none" rtlCol="0">
            <a:spAutoFit/>
          </a:bodyPr>
          <a:lstStyle/>
          <a:p>
            <a:r>
              <a:rPr lang="it-IT" sz="2800" dirty="0" smtClean="0">
                <a:solidFill>
                  <a:srgbClr val="BBE0E3"/>
                </a:solidFill>
              </a:rPr>
              <a:t>Oggetti di tipo BL </a:t>
            </a:r>
            <a:r>
              <a:rPr lang="it-IT" sz="2800" dirty="0" err="1" smtClean="0">
                <a:solidFill>
                  <a:srgbClr val="BBE0E3"/>
                </a:solidFill>
              </a:rPr>
              <a:t>Lac</a:t>
            </a:r>
            <a:endParaRPr lang="it-IT" sz="2800" dirty="0">
              <a:solidFill>
                <a:srgbClr val="BBE0E3"/>
              </a:solidFill>
            </a:endParaRPr>
          </a:p>
        </p:txBody>
      </p:sp>
      <p:sp>
        <p:nvSpPr>
          <p:cNvPr id="5" name="Rettangolo 4"/>
          <p:cNvSpPr/>
          <p:nvPr/>
        </p:nvSpPr>
        <p:spPr>
          <a:xfrm>
            <a:off x="7010400" y="4876800"/>
            <a:ext cx="1524801" cy="400110"/>
          </a:xfrm>
          <a:prstGeom prst="rect">
            <a:avLst/>
          </a:prstGeom>
        </p:spPr>
        <p:txBody>
          <a:bodyPr wrap="none">
            <a:spAutoFit/>
          </a:bodyPr>
          <a:lstStyle/>
          <a:p>
            <a:r>
              <a:rPr lang="it-IT" dirty="0" smtClean="0">
                <a:solidFill>
                  <a:srgbClr val="BBE0E3"/>
                </a:solidFill>
              </a:rPr>
              <a:t>Radio stella</a:t>
            </a:r>
            <a:endParaRPr lang="it-IT"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6935" y="1524000"/>
            <a:ext cx="8920865" cy="5187949"/>
          </a:xfrm>
          <a:prstGeom prst="rect">
            <a:avLst/>
          </a:prstGeom>
        </p:spPr>
      </p:pic>
      <p:sp>
        <p:nvSpPr>
          <p:cNvPr id="3" name="Titolo 2"/>
          <p:cNvSpPr>
            <a:spLocks noGrp="1"/>
          </p:cNvSpPr>
          <p:nvPr>
            <p:ph type="title"/>
          </p:nvPr>
        </p:nvSpPr>
        <p:spPr/>
        <p:txBody>
          <a:bodyPr/>
          <a:lstStyle/>
          <a:p>
            <a:r>
              <a:rPr lang="it-IT" dirty="0" smtClean="0">
                <a:solidFill>
                  <a:schemeClr val="accent5"/>
                </a:solidFill>
              </a:rPr>
              <a:t>La ricerca continua</a:t>
            </a:r>
            <a:endParaRPr lang="it-IT" dirty="0">
              <a:solidFill>
                <a:schemeClr val="accent5"/>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09750" y="1517650"/>
            <a:ext cx="5524500" cy="38227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325438" y="-244475"/>
            <a:ext cx="9794876" cy="7346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762000" y="1752600"/>
            <a:ext cx="7652230" cy="3724097"/>
          </a:xfrm>
          <a:prstGeom prst="rect">
            <a:avLst/>
          </a:prstGeom>
          <a:noFill/>
        </p:spPr>
        <p:txBody>
          <a:bodyPr wrap="none" rtlCol="0">
            <a:spAutoFit/>
          </a:bodyPr>
          <a:lstStyle/>
          <a:p>
            <a:r>
              <a:rPr lang="it-IT" sz="3600" dirty="0" smtClean="0">
                <a:solidFill>
                  <a:schemeClr val="accent5"/>
                </a:solidFill>
              </a:rPr>
              <a:t>Spettri con righe di </a:t>
            </a:r>
            <a:r>
              <a:rPr lang="it-IT" sz="3600" dirty="0" smtClean="0">
                <a:solidFill>
                  <a:srgbClr val="FFFF00"/>
                </a:solidFill>
              </a:rPr>
              <a:t>emissione larghe </a:t>
            </a:r>
          </a:p>
          <a:p>
            <a:r>
              <a:rPr lang="it-IT" sz="3600" dirty="0" smtClean="0">
                <a:solidFill>
                  <a:schemeClr val="accent5"/>
                </a:solidFill>
              </a:rPr>
              <a:t>Luminosità elevata</a:t>
            </a:r>
          </a:p>
          <a:p>
            <a:r>
              <a:rPr lang="it-IT" sz="3600" dirty="0" smtClean="0">
                <a:solidFill>
                  <a:schemeClr val="accent5"/>
                </a:solidFill>
              </a:rPr>
              <a:t>Morfologia peculiare </a:t>
            </a:r>
            <a:r>
              <a:rPr lang="it-IT" sz="3600" dirty="0" err="1" smtClean="0">
                <a:solidFill>
                  <a:schemeClr val="accent5"/>
                </a:solidFill>
              </a:rPr>
              <a:t>–</a:t>
            </a:r>
            <a:r>
              <a:rPr lang="it-IT" sz="3600" dirty="0" smtClean="0">
                <a:solidFill>
                  <a:schemeClr val="accent5"/>
                </a:solidFill>
              </a:rPr>
              <a:t> </a:t>
            </a:r>
            <a:r>
              <a:rPr lang="it-IT" sz="3600" dirty="0" smtClean="0">
                <a:solidFill>
                  <a:srgbClr val="FFFF00"/>
                </a:solidFill>
              </a:rPr>
              <a:t>getti</a:t>
            </a:r>
          </a:p>
          <a:p>
            <a:r>
              <a:rPr lang="it-IT" sz="3600" dirty="0" smtClean="0">
                <a:solidFill>
                  <a:schemeClr val="accent5"/>
                </a:solidFill>
              </a:rPr>
              <a:t>Variabilità</a:t>
            </a:r>
          </a:p>
          <a:p>
            <a:r>
              <a:rPr lang="it-IT" sz="3600" dirty="0" smtClean="0">
                <a:solidFill>
                  <a:srgbClr val="FFFF00"/>
                </a:solidFill>
              </a:rPr>
              <a:t>Emissione RADIO</a:t>
            </a:r>
          </a:p>
          <a:p>
            <a:r>
              <a:rPr lang="it-IT" sz="3600" dirty="0" smtClean="0">
                <a:solidFill>
                  <a:schemeClr val="accent5"/>
                </a:solidFill>
              </a:rPr>
              <a:t>Moti </a:t>
            </a:r>
            <a:r>
              <a:rPr lang="it-IT" sz="3600" dirty="0" err="1" smtClean="0">
                <a:solidFill>
                  <a:srgbClr val="FFFF00"/>
                </a:solidFill>
              </a:rPr>
              <a:t>superluminali</a:t>
            </a:r>
            <a:endParaRPr lang="it-IT" sz="3600" dirty="0" smtClean="0">
              <a:solidFill>
                <a:srgbClr val="FFFF00"/>
              </a:solidFill>
            </a:endParaRPr>
          </a:p>
          <a:p>
            <a:endParaRPr lang="it-IT" dirty="0" smtClean="0">
              <a:solidFill>
                <a:schemeClr val="accent5"/>
              </a:solidFill>
            </a:endParaRPr>
          </a:p>
        </p:txBody>
      </p:sp>
      <p:sp>
        <p:nvSpPr>
          <p:cNvPr id="3" name="Titolo 2"/>
          <p:cNvSpPr>
            <a:spLocks noGrp="1"/>
          </p:cNvSpPr>
          <p:nvPr>
            <p:ph type="title"/>
          </p:nvPr>
        </p:nvSpPr>
        <p:spPr/>
        <p:txBody>
          <a:bodyPr/>
          <a:lstStyle/>
          <a:p>
            <a:r>
              <a:rPr lang="it-IT" dirty="0" err="1" smtClean="0">
                <a:solidFill>
                  <a:srgbClr val="BBE0E3"/>
                </a:solidFill>
              </a:rPr>
              <a:t>Propriet</a:t>
            </a:r>
            <a:r>
              <a:rPr lang="it-IT" dirty="0" smtClean="0">
                <a:solidFill>
                  <a:srgbClr val="BBE0E3"/>
                </a:solidFill>
              </a:rPr>
              <a:t>	</a:t>
            </a:r>
            <a:r>
              <a:rPr lang="it-IT" dirty="0" err="1" smtClean="0">
                <a:solidFill>
                  <a:srgbClr val="BBE0E3"/>
                </a:solidFill>
              </a:rPr>
              <a:t>à</a:t>
            </a:r>
            <a:endParaRPr lang="it-IT" dirty="0">
              <a:solidFill>
                <a:srgbClr val="BBE0E3"/>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762000" y="1752600"/>
            <a:ext cx="7652230" cy="3724097"/>
          </a:xfrm>
          <a:prstGeom prst="rect">
            <a:avLst/>
          </a:prstGeom>
          <a:noFill/>
        </p:spPr>
        <p:txBody>
          <a:bodyPr wrap="none" rtlCol="0">
            <a:spAutoFit/>
          </a:bodyPr>
          <a:lstStyle/>
          <a:p>
            <a:r>
              <a:rPr lang="it-IT" sz="3600" dirty="0" smtClean="0">
                <a:solidFill>
                  <a:schemeClr val="accent5"/>
                </a:solidFill>
              </a:rPr>
              <a:t>Spettri con righe di </a:t>
            </a:r>
            <a:r>
              <a:rPr lang="it-IT" sz="3600" dirty="0" smtClean="0">
                <a:solidFill>
                  <a:srgbClr val="FFFF00"/>
                </a:solidFill>
              </a:rPr>
              <a:t>emissione larghe </a:t>
            </a:r>
          </a:p>
          <a:p>
            <a:r>
              <a:rPr lang="it-IT" sz="3600" dirty="0" smtClean="0">
                <a:solidFill>
                  <a:schemeClr val="accent5">
                    <a:alpha val="50000"/>
                  </a:schemeClr>
                </a:solidFill>
              </a:rPr>
              <a:t>Luminosità elevata</a:t>
            </a:r>
          </a:p>
          <a:p>
            <a:r>
              <a:rPr lang="it-IT" sz="3600" dirty="0" smtClean="0">
                <a:solidFill>
                  <a:schemeClr val="accent5">
                    <a:alpha val="50000"/>
                  </a:schemeClr>
                </a:solidFill>
              </a:rPr>
              <a:t>Morfologia peculiare </a:t>
            </a:r>
            <a:r>
              <a:rPr lang="it-IT" sz="3600" dirty="0" err="1" smtClean="0">
                <a:solidFill>
                  <a:schemeClr val="accent5">
                    <a:alpha val="50000"/>
                  </a:schemeClr>
                </a:solidFill>
              </a:rPr>
              <a:t>–</a:t>
            </a:r>
            <a:r>
              <a:rPr lang="it-IT" sz="3600" dirty="0" smtClean="0">
                <a:solidFill>
                  <a:schemeClr val="accent5">
                    <a:alpha val="50000"/>
                  </a:schemeClr>
                </a:solidFill>
              </a:rPr>
              <a:t> getti</a:t>
            </a:r>
          </a:p>
          <a:p>
            <a:r>
              <a:rPr lang="it-IT" sz="3600" dirty="0" smtClean="0">
                <a:solidFill>
                  <a:schemeClr val="accent5">
                    <a:alpha val="50000"/>
                  </a:schemeClr>
                </a:solidFill>
              </a:rPr>
              <a:t>Variabilità</a:t>
            </a:r>
          </a:p>
          <a:p>
            <a:r>
              <a:rPr lang="it-IT" sz="3600" dirty="0" smtClean="0">
                <a:solidFill>
                  <a:schemeClr val="accent5">
                    <a:alpha val="50000"/>
                  </a:schemeClr>
                </a:solidFill>
              </a:rPr>
              <a:t>Emissione RADIO</a:t>
            </a:r>
          </a:p>
          <a:p>
            <a:r>
              <a:rPr lang="it-IT" sz="3600" dirty="0" smtClean="0">
                <a:solidFill>
                  <a:schemeClr val="accent5">
                    <a:alpha val="50000"/>
                  </a:schemeClr>
                </a:solidFill>
              </a:rPr>
              <a:t>Moti </a:t>
            </a:r>
            <a:r>
              <a:rPr lang="it-IT" sz="3600" dirty="0" err="1" smtClean="0">
                <a:solidFill>
                  <a:schemeClr val="accent5">
                    <a:alpha val="50000"/>
                  </a:schemeClr>
                </a:solidFill>
              </a:rPr>
              <a:t>superluminali</a:t>
            </a:r>
            <a:endParaRPr lang="it-IT" sz="3600" dirty="0" smtClean="0">
              <a:solidFill>
                <a:schemeClr val="accent5">
                  <a:alpha val="50000"/>
                </a:schemeClr>
              </a:solidFill>
            </a:endParaRPr>
          </a:p>
          <a:p>
            <a:endParaRPr lang="it-IT" dirty="0" smtClean="0">
              <a:solidFill>
                <a:schemeClr val="accent5"/>
              </a:solidFill>
            </a:endParaRPr>
          </a:p>
        </p:txBody>
      </p:sp>
      <p:sp>
        <p:nvSpPr>
          <p:cNvPr id="3" name="Titolo 2"/>
          <p:cNvSpPr>
            <a:spLocks noGrp="1"/>
          </p:cNvSpPr>
          <p:nvPr>
            <p:ph type="title"/>
          </p:nvPr>
        </p:nvSpPr>
        <p:spPr/>
        <p:txBody>
          <a:bodyPr/>
          <a:lstStyle/>
          <a:p>
            <a:r>
              <a:rPr lang="it-IT" dirty="0" err="1" smtClean="0">
                <a:solidFill>
                  <a:srgbClr val="BBE0E3"/>
                </a:solidFill>
              </a:rPr>
              <a:t>Propriet</a:t>
            </a:r>
            <a:r>
              <a:rPr lang="it-IT" dirty="0" smtClean="0">
                <a:solidFill>
                  <a:srgbClr val="BBE0E3"/>
                </a:solidFill>
              </a:rPr>
              <a:t>	</a:t>
            </a:r>
            <a:r>
              <a:rPr lang="it-IT" dirty="0" err="1" smtClean="0">
                <a:solidFill>
                  <a:srgbClr val="BBE0E3"/>
                </a:solidFill>
              </a:rPr>
              <a:t>à</a:t>
            </a:r>
            <a:endParaRPr lang="it-IT" dirty="0">
              <a:solidFill>
                <a:srgbClr val="BBE0E3"/>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1447800" y="1143000"/>
            <a:ext cx="2080467" cy="400110"/>
          </a:xfrm>
          <a:prstGeom prst="rect">
            <a:avLst/>
          </a:prstGeom>
          <a:noFill/>
        </p:spPr>
        <p:txBody>
          <a:bodyPr wrap="none" rtlCol="0">
            <a:spAutoFit/>
          </a:bodyPr>
          <a:lstStyle/>
          <a:p>
            <a:r>
              <a:rPr lang="it-IT" dirty="0" smtClean="0">
                <a:solidFill>
                  <a:schemeClr val="accent5"/>
                </a:solidFill>
              </a:rPr>
              <a:t>Immagine spettri</a:t>
            </a:r>
            <a:endParaRPr lang="it-IT" dirty="0">
              <a:solidFill>
                <a:schemeClr val="accent5"/>
              </a:solidFill>
            </a:endParaRPr>
          </a:p>
        </p:txBody>
      </p:sp>
      <p:pic>
        <p:nvPicPr>
          <p:cNvPr id="3" name="Immagine 2"/>
          <p:cNvPicPr>
            <a:picLocks noChangeAspect="1"/>
          </p:cNvPicPr>
          <p:nvPr/>
        </p:nvPicPr>
        <p:blipFill>
          <a:blip r:embed="rId2"/>
          <a:stretch>
            <a:fillRect/>
          </a:stretch>
        </p:blipFill>
        <p:spPr>
          <a:xfrm>
            <a:off x="304800" y="290041"/>
            <a:ext cx="8623300" cy="613615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838200"/>
          </a:xfrm>
        </p:spPr>
        <p:txBody>
          <a:bodyPr/>
          <a:lstStyle/>
          <a:p>
            <a:pPr eaLnBrk="1" hangingPunct="1"/>
            <a:r>
              <a:rPr lang="en-US" dirty="0" err="1">
                <a:solidFill>
                  <a:srgbClr val="FF3300"/>
                </a:solidFill>
              </a:rPr>
              <a:t>Spettro</a:t>
            </a:r>
            <a:r>
              <a:rPr lang="en-US" dirty="0">
                <a:solidFill>
                  <a:srgbClr val="FF3300"/>
                </a:solidFill>
              </a:rPr>
              <a:t> </a:t>
            </a:r>
            <a:r>
              <a:rPr lang="en-US" dirty="0" err="1">
                <a:solidFill>
                  <a:srgbClr val="FF3300"/>
                </a:solidFill>
              </a:rPr>
              <a:t>di</a:t>
            </a:r>
            <a:r>
              <a:rPr lang="en-US" dirty="0">
                <a:solidFill>
                  <a:srgbClr val="FF3300"/>
                </a:solidFill>
              </a:rPr>
              <a:t> </a:t>
            </a:r>
            <a:r>
              <a:rPr lang="en-US" dirty="0" err="1">
                <a:solidFill>
                  <a:srgbClr val="FF3300"/>
                </a:solidFill>
              </a:rPr>
              <a:t>emissione</a:t>
            </a:r>
            <a:endParaRPr lang="en-US" dirty="0">
              <a:solidFill>
                <a:srgbClr val="FF3300"/>
              </a:solidFill>
            </a:endParaRPr>
          </a:p>
        </p:txBody>
      </p:sp>
      <p:pic>
        <p:nvPicPr>
          <p:cNvPr id="891907" name="Picture 3" descr="Sy1"/>
          <p:cNvPicPr>
            <a:picLocks noChangeAspect="1" noChangeArrowheads="1"/>
          </p:cNvPicPr>
          <p:nvPr/>
        </p:nvPicPr>
        <p:blipFill>
          <a:blip r:embed="rId2"/>
          <a:srcRect/>
          <a:stretch>
            <a:fillRect/>
          </a:stretch>
        </p:blipFill>
        <p:spPr bwMode="auto">
          <a:xfrm>
            <a:off x="0" y="1219200"/>
            <a:ext cx="9296400" cy="3200400"/>
          </a:xfrm>
          <a:prstGeom prst="rect">
            <a:avLst/>
          </a:prstGeom>
          <a:noFill/>
          <a:ln w="9525">
            <a:noFill/>
            <a:miter lim="800000"/>
            <a:headEnd/>
            <a:tailEnd/>
          </a:ln>
        </p:spPr>
      </p:pic>
      <p:grpSp>
        <p:nvGrpSpPr>
          <p:cNvPr id="2" name="Group 4"/>
          <p:cNvGrpSpPr>
            <a:grpSpLocks/>
          </p:cNvGrpSpPr>
          <p:nvPr/>
        </p:nvGrpSpPr>
        <p:grpSpPr bwMode="auto">
          <a:xfrm>
            <a:off x="1" y="4038600"/>
            <a:ext cx="10684822" cy="2819400"/>
            <a:chOff x="624" y="2448"/>
            <a:chExt cx="4611" cy="1517"/>
          </a:xfrm>
        </p:grpSpPr>
        <p:pic>
          <p:nvPicPr>
            <p:cNvPr id="81925" name="Picture 5" descr="Sy2"/>
            <p:cNvPicPr>
              <a:picLocks noChangeAspect="1" noChangeArrowheads="1"/>
            </p:cNvPicPr>
            <p:nvPr/>
          </p:nvPicPr>
          <p:blipFill>
            <a:blip r:embed="rId3"/>
            <a:srcRect/>
            <a:stretch>
              <a:fillRect/>
            </a:stretch>
          </p:blipFill>
          <p:spPr bwMode="auto">
            <a:xfrm>
              <a:off x="624" y="2448"/>
              <a:ext cx="3984" cy="1517"/>
            </a:xfrm>
            <a:prstGeom prst="rect">
              <a:avLst/>
            </a:prstGeom>
            <a:noFill/>
            <a:ln w="9525">
              <a:noFill/>
              <a:miter lim="800000"/>
              <a:headEnd/>
              <a:tailEnd/>
            </a:ln>
          </p:spPr>
        </p:pic>
        <p:sp>
          <p:nvSpPr>
            <p:cNvPr id="81926" name="Text Box 6"/>
            <p:cNvSpPr txBox="1">
              <a:spLocks noChangeArrowheads="1"/>
            </p:cNvSpPr>
            <p:nvPr/>
          </p:nvSpPr>
          <p:spPr bwMode="auto">
            <a:xfrm>
              <a:off x="4945" y="2901"/>
              <a:ext cx="290" cy="248"/>
            </a:xfrm>
            <a:prstGeom prst="rect">
              <a:avLst/>
            </a:prstGeom>
            <a:noFill/>
            <a:ln w="9525">
              <a:noFill/>
              <a:miter lim="800000"/>
              <a:headEnd/>
              <a:tailEnd/>
            </a:ln>
          </p:spPr>
          <p:txBody>
            <a:bodyPr wrap="none">
              <a:prstTxWarp prst="textNoShape">
                <a:avLst/>
              </a:prstTxWarp>
              <a:spAutoFit/>
            </a:bodyPr>
            <a:lstStyle/>
            <a:p>
              <a:pPr eaLnBrk="0" hangingPunct="0"/>
              <a:r>
                <a:rPr lang="en-US" sz="2400">
                  <a:latin typeface="Tahoma" charset="0"/>
                </a:rPr>
                <a:t>Sy2</a:t>
              </a:r>
              <a:endParaRPr lang="it-IT" sz="2400">
                <a:latin typeface="Tahoma" charset="0"/>
              </a:endParaRPr>
            </a:p>
          </p:txBody>
        </p:sp>
      </p:grpSp>
      <p:sp>
        <p:nvSpPr>
          <p:cNvPr id="7" name="Cornice 6"/>
          <p:cNvSpPr/>
          <p:nvPr/>
        </p:nvSpPr>
        <p:spPr bwMode="auto">
          <a:xfrm>
            <a:off x="1758462" y="2133600"/>
            <a:ext cx="633046" cy="1600200"/>
          </a:xfrm>
          <a:prstGeom prst="frame">
            <a:avLst/>
          </a:prstGeom>
          <a:blipFill dpi="0" rotWithShape="0">
            <a:blip r:embed="rId4"/>
            <a:srcRect/>
            <a:tile tx="0" ty="0" sx="100000" sy="100000" flip="none" algn="tl"/>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36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endParaRPr>
          </a:p>
        </p:txBody>
      </p:sp>
      <p:sp>
        <p:nvSpPr>
          <p:cNvPr id="8" name="Cornice 7"/>
          <p:cNvSpPr/>
          <p:nvPr/>
        </p:nvSpPr>
        <p:spPr bwMode="auto">
          <a:xfrm>
            <a:off x="1758462" y="4724400"/>
            <a:ext cx="633046" cy="1600200"/>
          </a:xfrm>
          <a:prstGeom prst="frame">
            <a:avLst/>
          </a:prstGeom>
          <a:blipFill dpi="0" rotWithShape="0">
            <a:blip r:embed="rId4"/>
            <a:srcRect/>
            <a:tile tx="0" ty="0" sx="100000" sy="100000" flip="none" algn="tl"/>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36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762000" y="1752600"/>
            <a:ext cx="7652230" cy="3724097"/>
          </a:xfrm>
          <a:prstGeom prst="rect">
            <a:avLst/>
          </a:prstGeom>
          <a:noFill/>
        </p:spPr>
        <p:txBody>
          <a:bodyPr wrap="none" rtlCol="0">
            <a:spAutoFit/>
          </a:bodyPr>
          <a:lstStyle/>
          <a:p>
            <a:r>
              <a:rPr lang="it-IT" sz="3600" dirty="0" smtClean="0">
                <a:solidFill>
                  <a:schemeClr val="accent5">
                    <a:alpha val="50000"/>
                  </a:schemeClr>
                </a:solidFill>
              </a:rPr>
              <a:t>Spettri con righe di emissione larghe </a:t>
            </a:r>
          </a:p>
          <a:p>
            <a:r>
              <a:rPr lang="it-IT" sz="3600" dirty="0" smtClean="0">
                <a:solidFill>
                  <a:schemeClr val="accent5"/>
                </a:solidFill>
              </a:rPr>
              <a:t>Luminosità elevata</a:t>
            </a:r>
          </a:p>
          <a:p>
            <a:r>
              <a:rPr lang="it-IT" sz="3600" dirty="0" smtClean="0">
                <a:solidFill>
                  <a:schemeClr val="accent5">
                    <a:alpha val="50000"/>
                  </a:schemeClr>
                </a:solidFill>
              </a:rPr>
              <a:t>Morfologia peculiare </a:t>
            </a:r>
            <a:r>
              <a:rPr lang="it-IT" sz="3600" dirty="0" err="1" smtClean="0">
                <a:solidFill>
                  <a:schemeClr val="accent5">
                    <a:alpha val="50000"/>
                  </a:schemeClr>
                </a:solidFill>
              </a:rPr>
              <a:t>–</a:t>
            </a:r>
            <a:r>
              <a:rPr lang="it-IT" sz="3600" dirty="0" smtClean="0">
                <a:solidFill>
                  <a:schemeClr val="accent5">
                    <a:alpha val="50000"/>
                  </a:schemeClr>
                </a:solidFill>
              </a:rPr>
              <a:t> getti</a:t>
            </a:r>
          </a:p>
          <a:p>
            <a:r>
              <a:rPr lang="it-IT" sz="3600" dirty="0" smtClean="0">
                <a:solidFill>
                  <a:schemeClr val="accent5">
                    <a:alpha val="50000"/>
                  </a:schemeClr>
                </a:solidFill>
              </a:rPr>
              <a:t>Variabilità</a:t>
            </a:r>
          </a:p>
          <a:p>
            <a:r>
              <a:rPr lang="it-IT" sz="3600" dirty="0" smtClean="0">
                <a:solidFill>
                  <a:schemeClr val="accent5">
                    <a:alpha val="50000"/>
                  </a:schemeClr>
                </a:solidFill>
              </a:rPr>
              <a:t>Emissione RADIO</a:t>
            </a:r>
          </a:p>
          <a:p>
            <a:r>
              <a:rPr lang="it-IT" sz="3600" dirty="0" smtClean="0">
                <a:solidFill>
                  <a:schemeClr val="accent5">
                    <a:alpha val="50000"/>
                  </a:schemeClr>
                </a:solidFill>
              </a:rPr>
              <a:t>Moti </a:t>
            </a:r>
            <a:r>
              <a:rPr lang="it-IT" sz="3600" dirty="0" err="1" smtClean="0">
                <a:solidFill>
                  <a:schemeClr val="accent5">
                    <a:alpha val="50000"/>
                  </a:schemeClr>
                </a:solidFill>
              </a:rPr>
              <a:t>superluminali</a:t>
            </a:r>
            <a:endParaRPr lang="it-IT" sz="3600" dirty="0" smtClean="0">
              <a:solidFill>
                <a:schemeClr val="accent5">
                  <a:alpha val="50000"/>
                </a:schemeClr>
              </a:solidFill>
            </a:endParaRPr>
          </a:p>
          <a:p>
            <a:endParaRPr lang="it-IT" dirty="0" smtClean="0">
              <a:solidFill>
                <a:schemeClr val="accent5"/>
              </a:solidFill>
            </a:endParaRPr>
          </a:p>
        </p:txBody>
      </p:sp>
      <p:sp>
        <p:nvSpPr>
          <p:cNvPr id="3" name="Titolo 2"/>
          <p:cNvSpPr>
            <a:spLocks noGrp="1"/>
          </p:cNvSpPr>
          <p:nvPr>
            <p:ph type="title"/>
          </p:nvPr>
        </p:nvSpPr>
        <p:spPr/>
        <p:txBody>
          <a:bodyPr/>
          <a:lstStyle/>
          <a:p>
            <a:r>
              <a:rPr lang="it-IT" dirty="0" err="1" smtClean="0">
                <a:solidFill>
                  <a:srgbClr val="BBE0E3"/>
                </a:solidFill>
              </a:rPr>
              <a:t>Propriet</a:t>
            </a:r>
            <a:r>
              <a:rPr lang="it-IT" dirty="0" smtClean="0">
                <a:solidFill>
                  <a:srgbClr val="BBE0E3"/>
                </a:solidFill>
              </a:rPr>
              <a:t>	</a:t>
            </a:r>
            <a:r>
              <a:rPr lang="it-IT" dirty="0" err="1" smtClean="0">
                <a:solidFill>
                  <a:srgbClr val="BBE0E3"/>
                </a:solidFill>
              </a:rPr>
              <a:t>à</a:t>
            </a:r>
            <a:endParaRPr lang="it-IT" dirty="0">
              <a:solidFill>
                <a:srgbClr val="BBE0E3"/>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endParaRPr lang="en-US"/>
          </a:p>
        </p:txBody>
      </p:sp>
      <p:sp>
        <p:nvSpPr>
          <p:cNvPr id="98307" name="Rectangle 3"/>
          <p:cNvSpPr>
            <a:spLocks noGrp="1" noChangeArrowheads="1"/>
          </p:cNvSpPr>
          <p:nvPr>
            <p:ph type="body" idx="1"/>
          </p:nvPr>
        </p:nvSpPr>
        <p:spPr/>
        <p:txBody>
          <a:bodyPr/>
          <a:lstStyle/>
          <a:p>
            <a:pPr eaLnBrk="1" hangingPunct="1"/>
            <a:endParaRPr lang="en-US"/>
          </a:p>
        </p:txBody>
      </p:sp>
      <p:pic>
        <p:nvPicPr>
          <p:cNvPr id="98308" name="Picture 4" descr="quasar_gallery_big"/>
          <p:cNvPicPr>
            <a:picLocks noChangeAspect="1" noChangeArrowheads="1"/>
          </p:cNvPicPr>
          <p:nvPr/>
        </p:nvPicPr>
        <p:blipFill>
          <a:blip r:embed="rId3"/>
          <a:srcRect/>
          <a:stretch>
            <a:fillRect/>
          </a:stretch>
        </p:blipFill>
        <p:spPr bwMode="auto">
          <a:xfrm>
            <a:off x="304800" y="136525"/>
            <a:ext cx="8534400" cy="658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685800" y="990600"/>
            <a:ext cx="7876540" cy="5298440"/>
          </a:xfrm>
          <a:prstGeom prst="rect">
            <a:avLst/>
          </a:prstGeom>
        </p:spPr>
      </p:pic>
      <p:sp>
        <p:nvSpPr>
          <p:cNvPr id="3" name="CasellaDiTesto 2"/>
          <p:cNvSpPr txBox="1"/>
          <p:nvPr/>
        </p:nvSpPr>
        <p:spPr>
          <a:xfrm>
            <a:off x="1295400" y="533400"/>
            <a:ext cx="2836509" cy="400110"/>
          </a:xfrm>
          <a:prstGeom prst="rect">
            <a:avLst/>
          </a:prstGeom>
          <a:noFill/>
        </p:spPr>
        <p:txBody>
          <a:bodyPr wrap="none" rtlCol="0">
            <a:spAutoFit/>
          </a:bodyPr>
          <a:lstStyle/>
          <a:p>
            <a:r>
              <a:rPr lang="it-IT" dirty="0" smtClean="0">
                <a:solidFill>
                  <a:srgbClr val="FFFF00"/>
                </a:solidFill>
              </a:rPr>
              <a:t>Produce molta energia:</a:t>
            </a:r>
            <a:endParaRPr lang="it-IT" dirty="0">
              <a:solidFill>
                <a:srgbClr val="FFFF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762000" y="1752600"/>
            <a:ext cx="7652230" cy="3724097"/>
          </a:xfrm>
          <a:prstGeom prst="rect">
            <a:avLst/>
          </a:prstGeom>
          <a:noFill/>
        </p:spPr>
        <p:txBody>
          <a:bodyPr wrap="none" rtlCol="0">
            <a:spAutoFit/>
          </a:bodyPr>
          <a:lstStyle/>
          <a:p>
            <a:r>
              <a:rPr lang="it-IT" sz="3600" dirty="0" smtClean="0">
                <a:solidFill>
                  <a:schemeClr val="accent5">
                    <a:alpha val="50000"/>
                  </a:schemeClr>
                </a:solidFill>
              </a:rPr>
              <a:t>Spettri con righe di emissione larghe </a:t>
            </a:r>
          </a:p>
          <a:p>
            <a:r>
              <a:rPr lang="it-IT" sz="3600" dirty="0" smtClean="0">
                <a:solidFill>
                  <a:schemeClr val="accent5">
                    <a:alpha val="50000"/>
                  </a:schemeClr>
                </a:solidFill>
              </a:rPr>
              <a:t>Luminosità elevata</a:t>
            </a:r>
          </a:p>
          <a:p>
            <a:r>
              <a:rPr lang="it-IT" sz="3600" dirty="0" smtClean="0">
                <a:solidFill>
                  <a:schemeClr val="accent5"/>
                </a:solidFill>
              </a:rPr>
              <a:t>Morfologia peculiare </a:t>
            </a:r>
            <a:r>
              <a:rPr lang="it-IT" sz="3600" dirty="0" err="1" smtClean="0">
                <a:solidFill>
                  <a:schemeClr val="accent5"/>
                </a:solidFill>
              </a:rPr>
              <a:t>–</a:t>
            </a:r>
            <a:r>
              <a:rPr lang="it-IT" sz="3600" dirty="0" smtClean="0">
                <a:solidFill>
                  <a:schemeClr val="accent5"/>
                </a:solidFill>
              </a:rPr>
              <a:t> </a:t>
            </a:r>
            <a:r>
              <a:rPr lang="it-IT" sz="3600" dirty="0" smtClean="0">
                <a:solidFill>
                  <a:srgbClr val="FFFF00"/>
                </a:solidFill>
              </a:rPr>
              <a:t>getti</a:t>
            </a:r>
          </a:p>
          <a:p>
            <a:r>
              <a:rPr lang="it-IT" sz="3600" dirty="0" smtClean="0">
                <a:solidFill>
                  <a:schemeClr val="accent5">
                    <a:alpha val="50000"/>
                  </a:schemeClr>
                </a:solidFill>
              </a:rPr>
              <a:t>Variabilità</a:t>
            </a:r>
          </a:p>
          <a:p>
            <a:r>
              <a:rPr lang="it-IT" sz="3600" dirty="0" smtClean="0">
                <a:solidFill>
                  <a:schemeClr val="accent5">
                    <a:alpha val="50000"/>
                  </a:schemeClr>
                </a:solidFill>
              </a:rPr>
              <a:t>Emissione RADIO</a:t>
            </a:r>
          </a:p>
          <a:p>
            <a:r>
              <a:rPr lang="it-IT" sz="3600" dirty="0" smtClean="0">
                <a:solidFill>
                  <a:schemeClr val="accent5">
                    <a:alpha val="50000"/>
                  </a:schemeClr>
                </a:solidFill>
              </a:rPr>
              <a:t>Moti </a:t>
            </a:r>
            <a:r>
              <a:rPr lang="it-IT" sz="3600" dirty="0" err="1" smtClean="0">
                <a:solidFill>
                  <a:schemeClr val="accent5">
                    <a:alpha val="50000"/>
                  </a:schemeClr>
                </a:solidFill>
              </a:rPr>
              <a:t>superluminali</a:t>
            </a:r>
            <a:endParaRPr lang="it-IT" sz="3600" dirty="0" smtClean="0">
              <a:solidFill>
                <a:schemeClr val="accent5">
                  <a:alpha val="50000"/>
                </a:schemeClr>
              </a:solidFill>
            </a:endParaRPr>
          </a:p>
          <a:p>
            <a:endParaRPr lang="it-IT" dirty="0" smtClean="0">
              <a:solidFill>
                <a:schemeClr val="accent5"/>
              </a:solidFill>
            </a:endParaRPr>
          </a:p>
        </p:txBody>
      </p:sp>
      <p:sp>
        <p:nvSpPr>
          <p:cNvPr id="3" name="Titolo 2"/>
          <p:cNvSpPr>
            <a:spLocks noGrp="1"/>
          </p:cNvSpPr>
          <p:nvPr>
            <p:ph type="title"/>
          </p:nvPr>
        </p:nvSpPr>
        <p:spPr/>
        <p:txBody>
          <a:bodyPr/>
          <a:lstStyle/>
          <a:p>
            <a:r>
              <a:rPr lang="it-IT" dirty="0" err="1" smtClean="0">
                <a:solidFill>
                  <a:srgbClr val="BBE0E3"/>
                </a:solidFill>
              </a:rPr>
              <a:t>Propriet</a:t>
            </a:r>
            <a:r>
              <a:rPr lang="it-IT" dirty="0" smtClean="0">
                <a:solidFill>
                  <a:srgbClr val="BBE0E3"/>
                </a:solidFill>
              </a:rPr>
              <a:t>	</a:t>
            </a:r>
            <a:r>
              <a:rPr lang="it-IT" dirty="0" err="1" smtClean="0">
                <a:solidFill>
                  <a:srgbClr val="BBE0E3"/>
                </a:solidFill>
              </a:rPr>
              <a:t>à</a:t>
            </a:r>
            <a:endParaRPr lang="it-IT" dirty="0">
              <a:solidFill>
                <a:srgbClr val="BBE0E3"/>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81000"/>
            <a:ext cx="7772400" cy="1143000"/>
          </a:xfrm>
        </p:spPr>
        <p:txBody>
          <a:bodyPr lIns="0" tIns="0" rIns="0" bIns="0"/>
          <a:lstStyle/>
          <a:p>
            <a:pPr eaLnBrk="1" hangingPunct="1"/>
            <a:r>
              <a:rPr lang="en-GB" dirty="0">
                <a:solidFill>
                  <a:srgbClr val="FFFF00"/>
                </a:solidFill>
                <a:latin typeface="+mn-lt"/>
              </a:rPr>
              <a:t>3C273</a:t>
            </a:r>
            <a:endParaRPr lang="en-GB" dirty="0">
              <a:latin typeface="+mn-lt"/>
            </a:endParaRPr>
          </a:p>
        </p:txBody>
      </p:sp>
      <p:sp>
        <p:nvSpPr>
          <p:cNvPr id="68611" name="Text Box 3"/>
          <p:cNvSpPr txBox="1">
            <a:spLocks noChangeArrowheads="1"/>
          </p:cNvSpPr>
          <p:nvPr/>
        </p:nvSpPr>
        <p:spPr bwMode="auto">
          <a:xfrm>
            <a:off x="381001" y="1524000"/>
            <a:ext cx="2924907" cy="4533900"/>
          </a:xfrm>
          <a:prstGeom prst="rect">
            <a:avLst/>
          </a:prstGeom>
          <a:noFill/>
          <a:ln w="9525">
            <a:noFill/>
            <a:miter lim="800000"/>
            <a:headEnd/>
            <a:tailEnd/>
          </a:ln>
        </p:spPr>
        <p:txBody>
          <a:bodyPr lIns="0" tIns="0" rIns="0" bIns="0" anchorCtr="1">
            <a:prstTxWarp prst="textNoShape">
              <a:avLst/>
            </a:prstTxWarp>
          </a:bodyPr>
          <a:lstStyle/>
          <a:p>
            <a:pPr algn="l" defTabSz="828675" eaLnBrk="0" hangingPunct="0">
              <a:lnSpc>
                <a:spcPct val="72000"/>
              </a:lnSpc>
              <a:spcBef>
                <a:spcPts val="488"/>
              </a:spcBef>
              <a:tabLst>
                <a:tab pos="620713" algn="l"/>
                <a:tab pos="1241425" algn="l"/>
                <a:tab pos="1862138" algn="l"/>
                <a:tab pos="2481263" algn="l"/>
                <a:tab pos="2627313" algn="l"/>
              </a:tabLst>
            </a:pPr>
            <a:r>
              <a:rPr lang="en-GB" sz="2200" dirty="0">
                <a:solidFill>
                  <a:srgbClr val="FFFF00"/>
                </a:solidFill>
                <a:latin typeface="+mn-lt"/>
              </a:rPr>
              <a:t>Uno </a:t>
            </a:r>
            <a:r>
              <a:rPr lang="en-GB" sz="2200" dirty="0" err="1">
                <a:solidFill>
                  <a:srgbClr val="FFFF00"/>
                </a:solidFill>
                <a:latin typeface="+mn-lt"/>
              </a:rPr>
              <a:t>dei</a:t>
            </a:r>
            <a:r>
              <a:rPr lang="en-GB" sz="2200" dirty="0" smtClean="0">
                <a:solidFill>
                  <a:srgbClr val="FFFF00"/>
                </a:solidFill>
                <a:latin typeface="+mn-lt"/>
              </a:rPr>
              <a:t> </a:t>
            </a:r>
            <a:r>
              <a:rPr lang="en-GB" sz="2200" dirty="0" err="1" smtClean="0">
                <a:solidFill>
                  <a:srgbClr val="FFFF00"/>
                </a:solidFill>
                <a:latin typeface="+mn-lt"/>
              </a:rPr>
              <a:t>piú</a:t>
            </a:r>
            <a:r>
              <a:rPr lang="en-GB" sz="2200" dirty="0" smtClean="0">
                <a:solidFill>
                  <a:srgbClr val="FFFF00"/>
                </a:solidFill>
                <a:latin typeface="+mn-lt"/>
              </a:rPr>
              <a:t> </a:t>
            </a:r>
            <a:r>
              <a:rPr lang="en-GB" sz="2200" dirty="0" err="1">
                <a:solidFill>
                  <a:srgbClr val="FFFF00"/>
                </a:solidFill>
                <a:latin typeface="+mn-lt"/>
              </a:rPr>
              <a:t>vicini</a:t>
            </a:r>
            <a:r>
              <a:rPr lang="en-GB" sz="2200" dirty="0">
                <a:solidFill>
                  <a:srgbClr val="FFFF00"/>
                </a:solidFill>
                <a:latin typeface="+mn-lt"/>
              </a:rPr>
              <a:t> a </a:t>
            </a:r>
            <a:r>
              <a:rPr lang="en-GB" sz="2200" dirty="0" err="1">
                <a:solidFill>
                  <a:srgbClr val="FFFF00"/>
                </a:solidFill>
                <a:latin typeface="+mn-lt"/>
              </a:rPr>
              <a:t>noi</a:t>
            </a:r>
            <a:r>
              <a:rPr lang="en-GB" sz="2200" dirty="0" smtClean="0">
                <a:solidFill>
                  <a:srgbClr val="FFFF00"/>
                </a:solidFill>
                <a:latin typeface="+mn-lt"/>
              </a:rPr>
              <a:t>,      </a:t>
            </a:r>
            <a:r>
              <a:rPr lang="en-GB" sz="2200" dirty="0">
                <a:solidFill>
                  <a:srgbClr val="FFFF00"/>
                </a:solidFill>
                <a:latin typeface="+mn-lt"/>
              </a:rPr>
              <a:t>3 </a:t>
            </a:r>
            <a:r>
              <a:rPr lang="en-GB" sz="2200" dirty="0" err="1">
                <a:solidFill>
                  <a:srgbClr val="FFFF00"/>
                </a:solidFill>
                <a:latin typeface="+mn-lt"/>
              </a:rPr>
              <a:t>miliardi</a:t>
            </a:r>
            <a:r>
              <a:rPr lang="en-GB" sz="2200" dirty="0">
                <a:solidFill>
                  <a:srgbClr val="FFFF00"/>
                </a:solidFill>
                <a:latin typeface="+mn-lt"/>
              </a:rPr>
              <a:t> </a:t>
            </a:r>
            <a:r>
              <a:rPr lang="en-GB" sz="2200" dirty="0" err="1">
                <a:solidFill>
                  <a:srgbClr val="FFFF00"/>
                </a:solidFill>
                <a:latin typeface="+mn-lt"/>
              </a:rPr>
              <a:t>di</a:t>
            </a:r>
            <a:r>
              <a:rPr lang="en-GB" sz="2200" dirty="0">
                <a:solidFill>
                  <a:srgbClr val="FFFF00"/>
                </a:solidFill>
                <a:latin typeface="+mn-lt"/>
              </a:rPr>
              <a:t> </a:t>
            </a:r>
            <a:r>
              <a:rPr lang="en-GB" sz="2200" dirty="0" err="1">
                <a:solidFill>
                  <a:srgbClr val="FFFF00"/>
                </a:solidFill>
                <a:latin typeface="+mn-lt"/>
              </a:rPr>
              <a:t>anni</a:t>
            </a:r>
            <a:r>
              <a:rPr lang="en-GB" sz="2200" dirty="0">
                <a:solidFill>
                  <a:srgbClr val="FFFF00"/>
                </a:solidFill>
                <a:latin typeface="+mn-lt"/>
              </a:rPr>
              <a:t> </a:t>
            </a:r>
            <a:r>
              <a:rPr lang="en-GB" sz="2200" dirty="0" err="1">
                <a:solidFill>
                  <a:srgbClr val="FFFF00"/>
                </a:solidFill>
                <a:latin typeface="+mn-lt"/>
              </a:rPr>
              <a:t>luce</a:t>
            </a:r>
            <a:endParaRPr lang="en-GB" sz="2200" dirty="0">
              <a:solidFill>
                <a:srgbClr val="FFFF00"/>
              </a:solidFill>
              <a:latin typeface="+mn-lt"/>
            </a:endParaRPr>
          </a:p>
          <a:p>
            <a:pPr algn="l" defTabSz="828675" eaLnBrk="0" hangingPunct="0">
              <a:lnSpc>
                <a:spcPct val="72000"/>
              </a:lnSpc>
              <a:spcBef>
                <a:spcPts val="488"/>
              </a:spcBef>
              <a:tabLst>
                <a:tab pos="620713" algn="l"/>
                <a:tab pos="1241425" algn="l"/>
                <a:tab pos="1862138" algn="l"/>
                <a:tab pos="2481263" algn="l"/>
                <a:tab pos="2627313" algn="l"/>
              </a:tabLst>
            </a:pPr>
            <a:endParaRPr lang="en-GB" sz="2200" dirty="0">
              <a:solidFill>
                <a:srgbClr val="FFFF00"/>
              </a:solidFill>
              <a:latin typeface="+mn-lt"/>
            </a:endParaRPr>
          </a:p>
          <a:p>
            <a:pPr algn="l" defTabSz="828675" eaLnBrk="0" hangingPunct="0">
              <a:lnSpc>
                <a:spcPct val="72000"/>
              </a:lnSpc>
              <a:spcBef>
                <a:spcPts val="488"/>
              </a:spcBef>
              <a:tabLst>
                <a:tab pos="620713" algn="l"/>
                <a:tab pos="1241425" algn="l"/>
                <a:tab pos="1862138" algn="l"/>
                <a:tab pos="2481263" algn="l"/>
                <a:tab pos="2627313" algn="l"/>
              </a:tabLst>
            </a:pPr>
            <a:r>
              <a:rPr lang="en-GB" sz="2200" dirty="0" err="1">
                <a:solidFill>
                  <a:srgbClr val="FFFF00"/>
                </a:solidFill>
                <a:latin typeface="+mn-lt"/>
              </a:rPr>
              <a:t>Pur</a:t>
            </a:r>
            <a:r>
              <a:rPr lang="en-GB" sz="2200" dirty="0">
                <a:solidFill>
                  <a:srgbClr val="FFFF00"/>
                </a:solidFill>
                <a:latin typeface="+mn-lt"/>
              </a:rPr>
              <a:t> </a:t>
            </a:r>
            <a:r>
              <a:rPr lang="en-GB" sz="2200" dirty="0" err="1">
                <a:solidFill>
                  <a:srgbClr val="FFFF00"/>
                </a:solidFill>
                <a:latin typeface="+mn-lt"/>
              </a:rPr>
              <a:t>essendo</a:t>
            </a:r>
            <a:r>
              <a:rPr lang="en-GB" sz="2200" dirty="0" smtClean="0">
                <a:solidFill>
                  <a:srgbClr val="FFFF00"/>
                </a:solidFill>
                <a:latin typeface="+mn-lt"/>
              </a:rPr>
              <a:t> </a:t>
            </a:r>
            <a:r>
              <a:rPr lang="en-GB" sz="2200" dirty="0" err="1" smtClean="0">
                <a:solidFill>
                  <a:srgbClr val="FFFF00"/>
                </a:solidFill>
                <a:latin typeface="+mn-lt"/>
              </a:rPr>
              <a:t>il</a:t>
            </a:r>
            <a:r>
              <a:rPr lang="en-GB" sz="2200" dirty="0" smtClean="0">
                <a:solidFill>
                  <a:srgbClr val="FFFF00"/>
                </a:solidFill>
                <a:latin typeface="+mn-lt"/>
              </a:rPr>
              <a:t> </a:t>
            </a:r>
            <a:r>
              <a:rPr lang="en-GB" sz="2200" dirty="0" err="1" smtClean="0">
                <a:solidFill>
                  <a:srgbClr val="FFFF00"/>
                </a:solidFill>
                <a:latin typeface="+mn-lt"/>
              </a:rPr>
              <a:t>più</a:t>
            </a:r>
            <a:r>
              <a:rPr lang="en-GB" sz="2200" dirty="0" smtClean="0">
                <a:solidFill>
                  <a:srgbClr val="FFFF00"/>
                </a:solidFill>
                <a:latin typeface="+mn-lt"/>
              </a:rPr>
              <a:t> </a:t>
            </a:r>
            <a:r>
              <a:rPr lang="en-GB" sz="2200" dirty="0" err="1" smtClean="0">
                <a:solidFill>
                  <a:srgbClr val="FFFF00"/>
                </a:solidFill>
                <a:latin typeface="+mn-lt"/>
              </a:rPr>
              <a:t>brillante</a:t>
            </a:r>
            <a:r>
              <a:rPr lang="en-GB" sz="2200" dirty="0" smtClean="0">
                <a:solidFill>
                  <a:srgbClr val="FFFF00"/>
                </a:solidFill>
                <a:latin typeface="+mn-lt"/>
              </a:rPr>
              <a:t> </a:t>
            </a:r>
            <a:r>
              <a:rPr lang="en-GB" sz="2200" dirty="0" err="1">
                <a:solidFill>
                  <a:srgbClr val="FFFF00"/>
                </a:solidFill>
                <a:latin typeface="+mn-lt"/>
              </a:rPr>
              <a:t>è</a:t>
            </a:r>
            <a:r>
              <a:rPr lang="en-GB" sz="2200" dirty="0">
                <a:solidFill>
                  <a:srgbClr val="FFFF00"/>
                </a:solidFill>
                <a:latin typeface="+mn-lt"/>
              </a:rPr>
              <a:t>  mille volte </a:t>
            </a:r>
            <a:r>
              <a:rPr lang="en-GB" sz="2200" dirty="0" err="1">
                <a:solidFill>
                  <a:srgbClr val="FFFF00"/>
                </a:solidFill>
                <a:latin typeface="+mn-lt"/>
              </a:rPr>
              <a:t>troppo</a:t>
            </a:r>
            <a:r>
              <a:rPr lang="en-GB" sz="2200" dirty="0">
                <a:solidFill>
                  <a:srgbClr val="FFFF00"/>
                </a:solidFill>
                <a:latin typeface="+mn-lt"/>
              </a:rPr>
              <a:t> </a:t>
            </a:r>
            <a:r>
              <a:rPr lang="en-GB" sz="2200" dirty="0" err="1">
                <a:solidFill>
                  <a:srgbClr val="FFFF00"/>
                </a:solidFill>
                <a:latin typeface="+mn-lt"/>
              </a:rPr>
              <a:t>debole</a:t>
            </a:r>
            <a:r>
              <a:rPr lang="en-GB" sz="2200" dirty="0">
                <a:solidFill>
                  <a:srgbClr val="FFFF00"/>
                </a:solidFill>
                <a:latin typeface="+mn-lt"/>
              </a:rPr>
              <a:t> per </a:t>
            </a:r>
            <a:r>
              <a:rPr lang="en-GB" sz="2200" dirty="0" err="1">
                <a:solidFill>
                  <a:srgbClr val="FFFF00"/>
                </a:solidFill>
                <a:latin typeface="+mn-lt"/>
              </a:rPr>
              <a:t>essere</a:t>
            </a:r>
            <a:r>
              <a:rPr lang="en-GB" sz="2200" dirty="0">
                <a:solidFill>
                  <a:srgbClr val="FFFF00"/>
                </a:solidFill>
                <a:latin typeface="+mn-lt"/>
              </a:rPr>
              <a:t> </a:t>
            </a:r>
            <a:r>
              <a:rPr lang="en-GB" sz="2200" dirty="0" err="1">
                <a:solidFill>
                  <a:srgbClr val="FFFF00"/>
                </a:solidFill>
                <a:latin typeface="+mn-lt"/>
              </a:rPr>
              <a:t>visto</a:t>
            </a:r>
            <a:r>
              <a:rPr lang="en-GB" sz="2200" dirty="0">
                <a:solidFill>
                  <a:srgbClr val="FFFF00"/>
                </a:solidFill>
                <a:latin typeface="+mn-lt"/>
              </a:rPr>
              <a:t> ad </a:t>
            </a:r>
            <a:r>
              <a:rPr lang="en-GB" sz="2200" dirty="0" err="1">
                <a:solidFill>
                  <a:srgbClr val="FFFF00"/>
                </a:solidFill>
                <a:latin typeface="+mn-lt"/>
              </a:rPr>
              <a:t>occhio</a:t>
            </a:r>
            <a:r>
              <a:rPr lang="en-GB" sz="2200" dirty="0">
                <a:solidFill>
                  <a:srgbClr val="FFFF00"/>
                </a:solidFill>
                <a:latin typeface="+mn-lt"/>
              </a:rPr>
              <a:t> </a:t>
            </a:r>
            <a:r>
              <a:rPr lang="en-GB" sz="2200" dirty="0" err="1">
                <a:solidFill>
                  <a:srgbClr val="FFFF00"/>
                </a:solidFill>
                <a:latin typeface="+mn-lt"/>
              </a:rPr>
              <a:t>nudo</a:t>
            </a:r>
            <a:r>
              <a:rPr lang="en-GB" sz="2200" dirty="0">
                <a:solidFill>
                  <a:srgbClr val="FFFF00"/>
                </a:solidFill>
                <a:latin typeface="+mn-lt"/>
              </a:rPr>
              <a:t> </a:t>
            </a:r>
            <a:r>
              <a:rPr lang="en-GB" sz="2200" dirty="0" err="1">
                <a:solidFill>
                  <a:srgbClr val="FFFF00"/>
                </a:solidFill>
                <a:latin typeface="+mn-lt"/>
              </a:rPr>
              <a:t>dalla</a:t>
            </a:r>
            <a:r>
              <a:rPr lang="en-GB" sz="2200" dirty="0">
                <a:solidFill>
                  <a:srgbClr val="FFFF00"/>
                </a:solidFill>
                <a:latin typeface="+mn-lt"/>
              </a:rPr>
              <a:t> Terra</a:t>
            </a:r>
          </a:p>
          <a:p>
            <a:pPr algn="l" defTabSz="828675" eaLnBrk="0" hangingPunct="0">
              <a:lnSpc>
                <a:spcPct val="72000"/>
              </a:lnSpc>
              <a:spcBef>
                <a:spcPts val="488"/>
              </a:spcBef>
              <a:tabLst>
                <a:tab pos="620713" algn="l"/>
                <a:tab pos="1241425" algn="l"/>
                <a:tab pos="1862138" algn="l"/>
                <a:tab pos="2481263" algn="l"/>
                <a:tab pos="2627313" algn="l"/>
              </a:tabLst>
            </a:pPr>
            <a:endParaRPr lang="en-GB" sz="2200" dirty="0">
              <a:solidFill>
                <a:srgbClr val="FFFF00"/>
              </a:solidFill>
              <a:latin typeface="+mn-lt"/>
            </a:endParaRPr>
          </a:p>
          <a:p>
            <a:pPr algn="l" defTabSz="828675" eaLnBrk="0" hangingPunct="0">
              <a:lnSpc>
                <a:spcPct val="72000"/>
              </a:lnSpc>
              <a:spcBef>
                <a:spcPts val="488"/>
              </a:spcBef>
              <a:tabLst>
                <a:tab pos="620713" algn="l"/>
                <a:tab pos="1241425" algn="l"/>
                <a:tab pos="1862138" algn="l"/>
                <a:tab pos="2481263" algn="l"/>
                <a:tab pos="2627313" algn="l"/>
              </a:tabLst>
            </a:pPr>
            <a:r>
              <a:rPr lang="en-GB" sz="2200" dirty="0">
                <a:solidFill>
                  <a:srgbClr val="FFFF00"/>
                </a:solidFill>
                <a:latin typeface="+mn-lt"/>
              </a:rPr>
              <a:t>La </a:t>
            </a:r>
            <a:r>
              <a:rPr lang="en-GB" sz="2200" dirty="0" err="1">
                <a:solidFill>
                  <a:srgbClr val="FFFF00"/>
                </a:solidFill>
                <a:latin typeface="+mn-lt"/>
              </a:rPr>
              <a:t>sua</a:t>
            </a:r>
            <a:r>
              <a:rPr lang="en-GB" sz="2200" dirty="0">
                <a:solidFill>
                  <a:srgbClr val="FFFF00"/>
                </a:solidFill>
                <a:latin typeface="+mn-lt"/>
              </a:rPr>
              <a:t> </a:t>
            </a:r>
            <a:r>
              <a:rPr lang="en-GB" sz="2200" dirty="0" err="1">
                <a:solidFill>
                  <a:srgbClr val="FFFF00"/>
                </a:solidFill>
                <a:latin typeface="+mn-lt"/>
              </a:rPr>
              <a:t>luminosita</a:t>
            </a:r>
            <a:r>
              <a:rPr lang="en-GB" sz="2200" dirty="0" smtClean="0">
                <a:solidFill>
                  <a:srgbClr val="FFFF00"/>
                </a:solidFill>
                <a:latin typeface="+mn-lt"/>
              </a:rPr>
              <a:t>’ </a:t>
            </a:r>
            <a:r>
              <a:rPr lang="en-GB" sz="2200" dirty="0" err="1" smtClean="0">
                <a:solidFill>
                  <a:srgbClr val="FFFF00"/>
                </a:solidFill>
              </a:rPr>
              <a:t>è</a:t>
            </a:r>
            <a:r>
              <a:rPr lang="en-GB" sz="2200" dirty="0" smtClean="0">
                <a:solidFill>
                  <a:srgbClr val="FFFF00"/>
                </a:solidFill>
              </a:rPr>
              <a:t> </a:t>
            </a:r>
            <a:r>
              <a:rPr lang="en-GB" sz="2200" dirty="0" smtClean="0">
                <a:solidFill>
                  <a:srgbClr val="FFFF00"/>
                </a:solidFill>
                <a:latin typeface="+mn-lt"/>
              </a:rPr>
              <a:t>        12 </a:t>
            </a:r>
            <a:r>
              <a:rPr lang="en-GB" sz="2200" dirty="0" err="1">
                <a:solidFill>
                  <a:srgbClr val="FFFF00"/>
                </a:solidFill>
                <a:latin typeface="+mn-lt"/>
              </a:rPr>
              <a:t>ordini</a:t>
            </a:r>
            <a:r>
              <a:rPr lang="en-GB" sz="2200" dirty="0">
                <a:solidFill>
                  <a:srgbClr val="FFFF00"/>
                </a:solidFill>
                <a:latin typeface="+mn-lt"/>
              </a:rPr>
              <a:t> </a:t>
            </a:r>
            <a:r>
              <a:rPr lang="en-GB" sz="2200" dirty="0" err="1">
                <a:solidFill>
                  <a:srgbClr val="FFFF00"/>
                </a:solidFill>
                <a:latin typeface="+mn-lt"/>
              </a:rPr>
              <a:t>di</a:t>
            </a:r>
            <a:r>
              <a:rPr lang="en-GB" sz="2200" dirty="0">
                <a:solidFill>
                  <a:srgbClr val="FFFF00"/>
                </a:solidFill>
                <a:latin typeface="+mn-lt"/>
              </a:rPr>
              <a:t> </a:t>
            </a:r>
            <a:r>
              <a:rPr lang="en-GB" sz="2200" dirty="0" err="1">
                <a:solidFill>
                  <a:srgbClr val="FFFF00"/>
                </a:solidFill>
                <a:latin typeface="+mn-lt"/>
              </a:rPr>
              <a:t>grandezza</a:t>
            </a:r>
            <a:r>
              <a:rPr lang="en-GB" sz="2200" dirty="0" smtClean="0">
                <a:solidFill>
                  <a:srgbClr val="FFFF00"/>
                </a:solidFill>
                <a:latin typeface="+mn-lt"/>
              </a:rPr>
              <a:t>   (</a:t>
            </a:r>
            <a:r>
              <a:rPr lang="en-GB" sz="2200" dirty="0">
                <a:solidFill>
                  <a:srgbClr val="FFFF00"/>
                </a:solidFill>
                <a:latin typeface="+mn-lt"/>
              </a:rPr>
              <a:t>10</a:t>
            </a:r>
            <a:r>
              <a:rPr lang="en-GB" sz="2200" baseline="30000" dirty="0">
                <a:solidFill>
                  <a:srgbClr val="FFFF00"/>
                </a:solidFill>
                <a:latin typeface="+mn-lt"/>
              </a:rPr>
              <a:t>12 </a:t>
            </a:r>
            <a:r>
              <a:rPr lang="en-GB" sz="2200" dirty="0">
                <a:solidFill>
                  <a:srgbClr val="FFFF00"/>
                </a:solidFill>
                <a:latin typeface="+mn-lt"/>
              </a:rPr>
              <a:t>volte </a:t>
            </a:r>
            <a:r>
              <a:rPr lang="en-GB" sz="2200" dirty="0" err="1">
                <a:solidFill>
                  <a:srgbClr val="FFFF00"/>
                </a:solidFill>
                <a:latin typeface="+mn-lt"/>
              </a:rPr>
              <a:t>maggiore</a:t>
            </a:r>
            <a:r>
              <a:rPr lang="en-GB" sz="2200" dirty="0">
                <a:solidFill>
                  <a:srgbClr val="FFFF00"/>
                </a:solidFill>
                <a:latin typeface="+mn-lt"/>
              </a:rPr>
              <a:t> </a:t>
            </a:r>
            <a:r>
              <a:rPr lang="en-GB" sz="2200" dirty="0" err="1">
                <a:solidFill>
                  <a:srgbClr val="FFFF00"/>
                </a:solidFill>
                <a:latin typeface="+mn-lt"/>
              </a:rPr>
              <a:t>di</a:t>
            </a:r>
            <a:r>
              <a:rPr lang="en-GB" sz="2200" dirty="0">
                <a:solidFill>
                  <a:srgbClr val="FFFF00"/>
                </a:solidFill>
                <a:latin typeface="+mn-lt"/>
              </a:rPr>
              <a:t> </a:t>
            </a:r>
            <a:r>
              <a:rPr lang="en-GB" sz="2200" dirty="0" err="1">
                <a:solidFill>
                  <a:srgbClr val="FFFF00"/>
                </a:solidFill>
                <a:latin typeface="+mn-lt"/>
              </a:rPr>
              <a:t>quella</a:t>
            </a:r>
            <a:r>
              <a:rPr lang="en-GB" sz="2200" dirty="0">
                <a:solidFill>
                  <a:srgbClr val="FFFF00"/>
                </a:solidFill>
                <a:latin typeface="+mn-lt"/>
              </a:rPr>
              <a:t> del sole)</a:t>
            </a:r>
            <a:endParaRPr lang="en-GB" dirty="0">
              <a:solidFill>
                <a:srgbClr val="FFFF00"/>
              </a:solidFill>
              <a:latin typeface="+mn-lt"/>
            </a:endParaRPr>
          </a:p>
        </p:txBody>
      </p:sp>
      <p:pic>
        <p:nvPicPr>
          <p:cNvPr id="68612" name="Picture 4"/>
          <p:cNvPicPr>
            <a:picLocks noChangeAspect="1" noChangeArrowheads="1"/>
          </p:cNvPicPr>
          <p:nvPr/>
        </p:nvPicPr>
        <p:blipFill>
          <a:blip r:embed="rId3"/>
          <a:srcRect/>
          <a:stretch>
            <a:fillRect/>
          </a:stretch>
        </p:blipFill>
        <p:spPr bwMode="auto">
          <a:xfrm>
            <a:off x="3525839" y="1312865"/>
            <a:ext cx="5400675" cy="4173537"/>
          </a:xfrm>
          <a:prstGeom prst="rect">
            <a:avLst/>
          </a:prstGeom>
          <a:noFill/>
          <a:ln w="9525">
            <a:noFill/>
            <a:miter lim="800000"/>
            <a:headEnd/>
            <a:tailEnd/>
          </a:ln>
        </p:spPr>
      </p:pic>
      <p:sp>
        <p:nvSpPr>
          <p:cNvPr id="68613" name="Text Box 5"/>
          <p:cNvSpPr txBox="1">
            <a:spLocks noChangeArrowheads="1"/>
          </p:cNvSpPr>
          <p:nvPr/>
        </p:nvSpPr>
        <p:spPr bwMode="auto">
          <a:xfrm>
            <a:off x="3940176" y="5668963"/>
            <a:ext cx="4778375" cy="412750"/>
          </a:xfrm>
          <a:prstGeom prst="rect">
            <a:avLst/>
          </a:prstGeom>
          <a:noFill/>
          <a:ln w="9525">
            <a:noFill/>
            <a:miter lim="800000"/>
            <a:headEnd/>
            <a:tailEnd/>
          </a:ln>
        </p:spPr>
        <p:txBody>
          <a:bodyPr lIns="16328" tIns="42452" rIns="16328" bIns="42452">
            <a:prstTxWarp prst="textNoShape">
              <a:avLst/>
            </a:prstTxWarp>
          </a:bodyPr>
          <a:lstStyle/>
          <a:p>
            <a:pPr defTabSz="828675" eaLnBrk="0" hangingPunct="0">
              <a:lnSpc>
                <a:spcPct val="85000"/>
              </a:lnSpc>
              <a:spcBef>
                <a:spcPts val="488"/>
              </a:spcBef>
              <a:tabLst>
                <a:tab pos="782638" algn="l"/>
                <a:tab pos="1568450" algn="l"/>
                <a:tab pos="2351088" algn="l"/>
                <a:tab pos="3135313" algn="l"/>
                <a:tab pos="3917950" algn="l"/>
                <a:tab pos="4703763" algn="l"/>
              </a:tabLst>
            </a:pPr>
            <a:r>
              <a:rPr lang="en-GB" sz="2200">
                <a:solidFill>
                  <a:srgbClr val="FF9900"/>
                </a:solidFill>
                <a:latin typeface="Trebuchet MS" charset="0"/>
              </a:rPr>
              <a:t>Il getto ottico è  più sottile di quello radio</a:t>
            </a:r>
          </a:p>
        </p:txBody>
      </p:sp>
      <p:pic>
        <p:nvPicPr>
          <p:cNvPr id="686086" name="Picture 6" descr="3c273_xray_jet"/>
          <p:cNvPicPr>
            <a:picLocks noChangeAspect="1" noChangeArrowheads="1"/>
          </p:cNvPicPr>
          <p:nvPr/>
        </p:nvPicPr>
        <p:blipFill>
          <a:blip r:embed="rId4"/>
          <a:srcRect/>
          <a:stretch>
            <a:fillRect/>
          </a:stretch>
        </p:blipFill>
        <p:spPr bwMode="auto">
          <a:xfrm>
            <a:off x="3336925" y="1281114"/>
            <a:ext cx="5807075" cy="5576887"/>
          </a:xfrm>
          <a:prstGeom prst="rect">
            <a:avLst/>
          </a:prstGeom>
          <a:noFill/>
          <a:ln w="9525">
            <a:noFill/>
            <a:miter lim="800000"/>
            <a:headEnd/>
            <a:tailEnd/>
          </a:ln>
        </p:spPr>
      </p:pic>
      <p:sp>
        <p:nvSpPr>
          <p:cNvPr id="686087" name="Rectangle 7"/>
          <p:cNvSpPr>
            <a:spLocks noChangeArrowheads="1"/>
          </p:cNvSpPr>
          <p:nvPr/>
        </p:nvSpPr>
        <p:spPr bwMode="auto">
          <a:xfrm>
            <a:off x="3181632" y="5530850"/>
            <a:ext cx="4399989" cy="422310"/>
          </a:xfrm>
          <a:prstGeom prst="rect">
            <a:avLst/>
          </a:prstGeom>
          <a:noFill/>
          <a:ln w="9525">
            <a:noFill/>
            <a:miter lim="800000"/>
            <a:headEnd/>
            <a:tailEnd/>
          </a:ln>
        </p:spPr>
        <p:txBody>
          <a:bodyPr wrap="none" lIns="82945" tIns="41473" rIns="82945" bIns="41473">
            <a:prstTxWarp prst="textNoShape">
              <a:avLst/>
            </a:prstTxWarp>
            <a:spAutoFit/>
          </a:bodyPr>
          <a:lstStyle/>
          <a:p>
            <a:pPr algn="ctr" defTabSz="828675" eaLnBrk="0" hangingPunct="0"/>
            <a:r>
              <a:rPr lang="en-GB" sz="2200" dirty="0">
                <a:solidFill>
                  <a:srgbClr val="FFFF00"/>
                </a:solidFill>
                <a:latin typeface="Trebuchet MS" charset="0"/>
              </a:rPr>
              <a:t>Il </a:t>
            </a:r>
            <a:r>
              <a:rPr lang="en-GB" sz="2200" dirty="0" err="1">
                <a:solidFill>
                  <a:srgbClr val="FFFF00"/>
                </a:solidFill>
                <a:latin typeface="Trebuchet MS" charset="0"/>
              </a:rPr>
              <a:t>getto</a:t>
            </a:r>
            <a:r>
              <a:rPr lang="en-GB" sz="2200" dirty="0">
                <a:solidFill>
                  <a:srgbClr val="FFFF00"/>
                </a:solidFill>
                <a:latin typeface="Trebuchet MS" charset="0"/>
              </a:rPr>
              <a:t> </a:t>
            </a:r>
            <a:r>
              <a:rPr lang="en-GB" sz="2200" dirty="0" err="1">
                <a:solidFill>
                  <a:srgbClr val="FFFF00"/>
                </a:solidFill>
                <a:latin typeface="Trebuchet MS" charset="0"/>
              </a:rPr>
              <a:t>è</a:t>
            </a:r>
            <a:r>
              <a:rPr lang="en-GB" sz="2200" dirty="0">
                <a:solidFill>
                  <a:srgbClr val="FFFF00"/>
                </a:solidFill>
                <a:latin typeface="Trebuchet MS" charset="0"/>
              </a:rPr>
              <a:t> </a:t>
            </a:r>
            <a:r>
              <a:rPr lang="en-GB" sz="2200" dirty="0" err="1">
                <a:solidFill>
                  <a:srgbClr val="FFFF00"/>
                </a:solidFill>
                <a:latin typeface="Trebuchet MS" charset="0"/>
              </a:rPr>
              <a:t>visibile</a:t>
            </a:r>
            <a:r>
              <a:rPr lang="en-GB" sz="2200" dirty="0">
                <a:solidFill>
                  <a:srgbClr val="FFFF00"/>
                </a:solidFill>
                <a:latin typeface="Trebuchet MS" charset="0"/>
              </a:rPr>
              <a:t> </a:t>
            </a:r>
            <a:r>
              <a:rPr lang="en-GB" sz="2200" dirty="0" err="1">
                <a:solidFill>
                  <a:srgbClr val="FFFF00"/>
                </a:solidFill>
                <a:latin typeface="Trebuchet MS" charset="0"/>
              </a:rPr>
              <a:t>anche</a:t>
            </a:r>
            <a:r>
              <a:rPr lang="en-GB" sz="2200" dirty="0">
                <a:solidFill>
                  <a:srgbClr val="FFFF00"/>
                </a:solidFill>
                <a:latin typeface="Trebuchet MS" charset="0"/>
              </a:rPr>
              <a:t> in </a:t>
            </a:r>
            <a:r>
              <a:rPr lang="en-GB" sz="2200" dirty="0" err="1">
                <a:solidFill>
                  <a:srgbClr val="FFFF00"/>
                </a:solidFill>
                <a:latin typeface="Trebuchet MS" charset="0"/>
              </a:rPr>
              <a:t>raggi</a:t>
            </a:r>
            <a:r>
              <a:rPr lang="en-GB" sz="2200" dirty="0">
                <a:solidFill>
                  <a:srgbClr val="FFFF00"/>
                </a:solidFill>
                <a:latin typeface="Trebuchet MS" charset="0"/>
              </a:rPr>
              <a:t> X </a:t>
            </a:r>
            <a:endParaRPr lang="it-IT" sz="2200" dirty="0">
              <a:solidFill>
                <a:srgbClr val="FFFF00"/>
              </a:solidFill>
              <a:latin typeface="Trebuchet M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86086"/>
                                        </p:tgtEl>
                                        <p:attrNameLst>
                                          <p:attrName>style.visibility</p:attrName>
                                        </p:attrNameLst>
                                      </p:cBhvr>
                                      <p:to>
                                        <p:strVal val="visible"/>
                                      </p:to>
                                    </p:set>
                                    <p:animEffect transition="in" filter="wipe(right)">
                                      <p:cBhvr>
                                        <p:cTn id="7" dur="500"/>
                                        <p:tgtEl>
                                          <p:spTgt spid="68608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86087"/>
                                        </p:tgtEl>
                                        <p:attrNameLst>
                                          <p:attrName>style.visibility</p:attrName>
                                        </p:attrNameLst>
                                      </p:cBhvr>
                                      <p:to>
                                        <p:strVal val="visible"/>
                                      </p:to>
                                    </p:set>
                                    <p:anim calcmode="lin" valueType="num">
                                      <p:cBhvr additive="base">
                                        <p:cTn id="11" dur="500" fill="hold"/>
                                        <p:tgtEl>
                                          <p:spTgt spid="686087"/>
                                        </p:tgtEl>
                                        <p:attrNameLst>
                                          <p:attrName>ppt_x</p:attrName>
                                        </p:attrNameLst>
                                      </p:cBhvr>
                                      <p:tavLst>
                                        <p:tav tm="0">
                                          <p:val>
                                            <p:strVal val="0-#ppt_w/2"/>
                                          </p:val>
                                        </p:tav>
                                        <p:tav tm="100000">
                                          <p:val>
                                            <p:strVal val="#ppt_x"/>
                                          </p:val>
                                        </p:tav>
                                      </p:tavLst>
                                    </p:anim>
                                    <p:anim calcmode="lin" valueType="num">
                                      <p:cBhvr additive="base">
                                        <p:cTn id="12" dur="500" fill="hold"/>
                                        <p:tgtEl>
                                          <p:spTgt spid="6860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7" grpId="0" autoUpdateAnimBg="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 name="Immagine 2" descr="3c273_jetcolor.jpg"/>
          <p:cNvPicPr>
            <a:picLocks noChangeAspect="1"/>
          </p:cNvPicPr>
          <p:nvPr/>
        </p:nvPicPr>
        <p:blipFill>
          <a:blip r:embed="rId2"/>
          <a:stretch>
            <a:fillRect/>
          </a:stretch>
        </p:blipFill>
        <p:spPr>
          <a:xfrm>
            <a:off x="0" y="1600200"/>
            <a:ext cx="9144000" cy="396240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3666" name="Picture 4" descr="Milky_Way_B"/>
          <p:cNvPicPr>
            <a:picLocks noChangeAspect="1" noChangeArrowheads="1"/>
          </p:cNvPicPr>
          <p:nvPr/>
        </p:nvPicPr>
        <p:blipFill>
          <a:blip r:embed="rId2"/>
          <a:srcRect/>
          <a:stretch>
            <a:fillRect/>
          </a:stretch>
        </p:blipFill>
        <p:spPr bwMode="auto">
          <a:xfrm>
            <a:off x="1688123" y="242888"/>
            <a:ext cx="5697415" cy="6451600"/>
          </a:xfrm>
          <a:prstGeom prst="rect">
            <a:avLst/>
          </a:prstGeom>
          <a:noFill/>
          <a:ln w="9525">
            <a:noFill/>
            <a:miter lim="800000"/>
            <a:headEnd/>
            <a:tailEnd/>
          </a:ln>
        </p:spPr>
      </p:pic>
      <p:sp>
        <p:nvSpPr>
          <p:cNvPr id="753667" name="CasellaDiTesto 4"/>
          <p:cNvSpPr txBox="1">
            <a:spLocks noChangeArrowheads="1"/>
          </p:cNvSpPr>
          <p:nvPr/>
        </p:nvSpPr>
        <p:spPr bwMode="auto">
          <a:xfrm>
            <a:off x="2250831" y="457201"/>
            <a:ext cx="4572000" cy="646113"/>
          </a:xfrm>
          <a:prstGeom prst="rect">
            <a:avLst/>
          </a:prstGeom>
          <a:solidFill>
            <a:schemeClr val="bg1"/>
          </a:solidFill>
          <a:ln w="9525">
            <a:noFill/>
            <a:miter lim="800000"/>
            <a:headEnd/>
            <a:tailEnd/>
          </a:ln>
        </p:spPr>
        <p:txBody>
          <a:bodyPr>
            <a:prstTxWarp prst="textNoShape">
              <a:avLst/>
            </a:prstTxWarp>
            <a:spAutoFit/>
          </a:bodyPr>
          <a:lstStyle/>
          <a:p>
            <a:r>
              <a:rPr lang="it-IT" sz="3600"/>
              <a:t>La Via Lattea</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srcRect/>
          <a:stretch>
            <a:fillRect/>
          </a:stretch>
        </p:blipFill>
        <p:spPr bwMode="auto">
          <a:xfrm>
            <a:off x="211016" y="2590800"/>
            <a:ext cx="3245948" cy="3340174"/>
          </a:xfrm>
          <a:prstGeom prst="rect">
            <a:avLst/>
          </a:prstGeom>
          <a:noFill/>
          <a:ln w="9525">
            <a:noFill/>
            <a:miter lim="800000"/>
            <a:headEnd/>
            <a:tailEnd/>
          </a:ln>
        </p:spPr>
      </p:pic>
      <p:pic>
        <p:nvPicPr>
          <p:cNvPr id="5" name="Picture 12"/>
          <p:cNvPicPr>
            <a:picLocks noChangeAspect="1" noChangeArrowheads="1"/>
          </p:cNvPicPr>
          <p:nvPr/>
        </p:nvPicPr>
        <p:blipFill>
          <a:blip r:embed="rId3"/>
          <a:srcRect/>
          <a:stretch>
            <a:fillRect/>
          </a:stretch>
        </p:blipFill>
        <p:spPr bwMode="auto">
          <a:xfrm>
            <a:off x="4019479" y="1981200"/>
            <a:ext cx="5124522" cy="4114800"/>
          </a:xfrm>
          <a:prstGeom prst="rect">
            <a:avLst/>
          </a:prstGeom>
          <a:noFill/>
          <a:ln w="9525">
            <a:noFill/>
            <a:miter lim="800000"/>
            <a:headEnd/>
            <a:tailEnd/>
          </a:ln>
        </p:spPr>
      </p:pic>
      <p:pic>
        <p:nvPicPr>
          <p:cNvPr id="3" name="Immagine 2" descr="CenA_xor.jpe"/>
          <p:cNvPicPr>
            <a:picLocks noChangeAspect="1"/>
          </p:cNvPicPr>
          <p:nvPr/>
        </p:nvPicPr>
        <p:blipFill>
          <a:blip r:embed="rId4"/>
          <a:stretch>
            <a:fillRect/>
          </a:stretch>
        </p:blipFill>
        <p:spPr>
          <a:xfrm>
            <a:off x="1195754" y="38100"/>
            <a:ext cx="6752492" cy="6819900"/>
          </a:xfrm>
          <a:prstGeom prst="rect">
            <a:avLst/>
          </a:prstGeom>
        </p:spPr>
      </p:pic>
      <p:sp>
        <p:nvSpPr>
          <p:cNvPr id="6" name="CasellaDiTesto 5"/>
          <p:cNvSpPr txBox="1"/>
          <p:nvPr/>
        </p:nvSpPr>
        <p:spPr>
          <a:xfrm>
            <a:off x="1125415" y="762001"/>
            <a:ext cx="7395925" cy="646331"/>
          </a:xfrm>
          <a:prstGeom prst="rect">
            <a:avLst/>
          </a:prstGeom>
          <a:noFill/>
        </p:spPr>
        <p:txBody>
          <a:bodyPr wrap="none" rtlCol="0">
            <a:spAutoFit/>
          </a:bodyPr>
          <a:lstStyle/>
          <a:p>
            <a:r>
              <a:rPr lang="it-IT" sz="3600" dirty="0" smtClean="0">
                <a:solidFill>
                  <a:srgbClr val="FF0000"/>
                </a:solidFill>
              </a:rPr>
              <a:t>Centauro A: risultato di uno scontro</a:t>
            </a:r>
            <a:endParaRPr lang="it-IT" sz="36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descr="Cen_A_inner_jet_English_no_labels.jpg"/>
          <p:cNvPicPr>
            <a:picLocks noGrp="1" noChangeAspect="1"/>
          </p:cNvPicPr>
          <p:nvPr>
            <p:ph idx="1"/>
          </p:nvPr>
        </p:nvPicPr>
        <p:blipFill>
          <a:blip r:embed="rId2"/>
          <a:srcRect l="-11957" r="-11957"/>
          <a:stretch>
            <a:fillRect/>
          </a:stretch>
        </p:blipFill>
        <p:spPr>
          <a:xfrm>
            <a:off x="-914399" y="685800"/>
            <a:ext cx="10946818" cy="6019800"/>
          </a:xfrm>
        </p:spPr>
      </p:pic>
      <p:sp>
        <p:nvSpPr>
          <p:cNvPr id="5" name="CasellaDiTesto 4"/>
          <p:cNvSpPr txBox="1"/>
          <p:nvPr/>
        </p:nvSpPr>
        <p:spPr>
          <a:xfrm>
            <a:off x="2461846" y="685800"/>
            <a:ext cx="5019323" cy="584776"/>
          </a:xfrm>
          <a:prstGeom prst="rect">
            <a:avLst/>
          </a:prstGeom>
          <a:solidFill>
            <a:schemeClr val="bg1"/>
          </a:solidFill>
        </p:spPr>
        <p:txBody>
          <a:bodyPr wrap="none" rtlCol="0">
            <a:spAutoFit/>
          </a:bodyPr>
          <a:lstStyle/>
          <a:p>
            <a:r>
              <a:rPr lang="it-IT" sz="3200" dirty="0" smtClean="0"/>
              <a:t>I getti interni di Centauro A </a:t>
            </a:r>
            <a:endParaRPr lang="it-IT" sz="3200" dirty="0"/>
          </a:p>
        </p:txBody>
      </p:sp>
      <p:cxnSp>
        <p:nvCxnSpPr>
          <p:cNvPr id="10" name="Connettore 2 9"/>
          <p:cNvCxnSpPr/>
          <p:nvPr/>
        </p:nvCxnSpPr>
        <p:spPr bwMode="auto">
          <a:xfrm rot="5400000">
            <a:off x="6494585" y="3563816"/>
            <a:ext cx="2133600" cy="492369"/>
          </a:xfrm>
          <a:prstGeom prst="straightConnector1">
            <a:avLst/>
          </a:prstGeom>
          <a:blipFill dpi="0" rotWithShape="0">
            <a:blip r:embed="rId3"/>
            <a:srcRect/>
            <a:tile tx="0" ty="0" sx="100000" sy="100000" flip="none" algn="tl"/>
          </a:blipFill>
          <a:ln w="38100" cap="flat" cmpd="sng" algn="ctr">
            <a:solidFill>
              <a:schemeClr val="accent5"/>
            </a:solidFill>
            <a:prstDash val="solid"/>
            <a:round/>
            <a:headEnd type="none" w="med" len="med"/>
            <a:tailEnd type="arrow"/>
          </a:ln>
          <a:effectLst/>
        </p:spPr>
      </p:cxnSp>
      <p:sp>
        <p:nvSpPr>
          <p:cNvPr id="14" name="CasellaDiTesto 13"/>
          <p:cNvSpPr txBox="1"/>
          <p:nvPr/>
        </p:nvSpPr>
        <p:spPr>
          <a:xfrm>
            <a:off x="6049108" y="2209801"/>
            <a:ext cx="2537198" cy="400110"/>
          </a:xfrm>
          <a:prstGeom prst="rect">
            <a:avLst/>
          </a:prstGeom>
          <a:noFill/>
        </p:spPr>
        <p:txBody>
          <a:bodyPr wrap="none" rtlCol="0">
            <a:spAutoFit/>
          </a:bodyPr>
          <a:lstStyle/>
          <a:p>
            <a:r>
              <a:rPr lang="it-IT" dirty="0" smtClean="0"/>
              <a:t>Posizione Buco nero</a:t>
            </a:r>
            <a:endParaRPr lang="it-IT"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762000" y="1752600"/>
            <a:ext cx="7652230" cy="3724097"/>
          </a:xfrm>
          <a:prstGeom prst="rect">
            <a:avLst/>
          </a:prstGeom>
          <a:noFill/>
        </p:spPr>
        <p:txBody>
          <a:bodyPr wrap="none" rtlCol="0">
            <a:spAutoFit/>
          </a:bodyPr>
          <a:lstStyle/>
          <a:p>
            <a:r>
              <a:rPr lang="it-IT" sz="3600" dirty="0" smtClean="0">
                <a:solidFill>
                  <a:schemeClr val="accent5">
                    <a:alpha val="50000"/>
                  </a:schemeClr>
                </a:solidFill>
              </a:rPr>
              <a:t>Spettri con righe di emissione larghe </a:t>
            </a:r>
          </a:p>
          <a:p>
            <a:r>
              <a:rPr lang="it-IT" sz="3600" dirty="0" smtClean="0">
                <a:solidFill>
                  <a:schemeClr val="accent5">
                    <a:alpha val="50000"/>
                  </a:schemeClr>
                </a:solidFill>
              </a:rPr>
              <a:t>Luminosità elevata</a:t>
            </a:r>
          </a:p>
          <a:p>
            <a:r>
              <a:rPr lang="it-IT" sz="3600" dirty="0" smtClean="0">
                <a:solidFill>
                  <a:schemeClr val="accent5">
                    <a:alpha val="50000"/>
                  </a:schemeClr>
                </a:solidFill>
              </a:rPr>
              <a:t>Morfologia peculiare </a:t>
            </a:r>
            <a:r>
              <a:rPr lang="it-IT" sz="3600" dirty="0" err="1" smtClean="0">
                <a:solidFill>
                  <a:schemeClr val="accent5">
                    <a:alpha val="50000"/>
                  </a:schemeClr>
                </a:solidFill>
              </a:rPr>
              <a:t>–</a:t>
            </a:r>
            <a:r>
              <a:rPr lang="it-IT" sz="3600" dirty="0" smtClean="0">
                <a:solidFill>
                  <a:schemeClr val="accent5">
                    <a:alpha val="50000"/>
                  </a:schemeClr>
                </a:solidFill>
              </a:rPr>
              <a:t> getti</a:t>
            </a:r>
          </a:p>
          <a:p>
            <a:r>
              <a:rPr lang="it-IT" sz="3600" dirty="0" smtClean="0">
                <a:solidFill>
                  <a:schemeClr val="accent5"/>
                </a:solidFill>
              </a:rPr>
              <a:t>Variabilità</a:t>
            </a:r>
          </a:p>
          <a:p>
            <a:r>
              <a:rPr lang="it-IT" sz="3600" dirty="0" smtClean="0">
                <a:solidFill>
                  <a:schemeClr val="accent5">
                    <a:alpha val="50000"/>
                  </a:schemeClr>
                </a:solidFill>
              </a:rPr>
              <a:t>Emissione RADIO</a:t>
            </a:r>
          </a:p>
          <a:p>
            <a:r>
              <a:rPr lang="it-IT" sz="3600" dirty="0" smtClean="0">
                <a:solidFill>
                  <a:schemeClr val="accent5">
                    <a:alpha val="50000"/>
                  </a:schemeClr>
                </a:solidFill>
              </a:rPr>
              <a:t>Moti </a:t>
            </a:r>
            <a:r>
              <a:rPr lang="it-IT" sz="3600" dirty="0" err="1" smtClean="0">
                <a:solidFill>
                  <a:schemeClr val="accent5">
                    <a:alpha val="50000"/>
                  </a:schemeClr>
                </a:solidFill>
              </a:rPr>
              <a:t>superluminali</a:t>
            </a:r>
            <a:endParaRPr lang="it-IT" sz="3600" dirty="0" smtClean="0">
              <a:solidFill>
                <a:schemeClr val="accent5">
                  <a:alpha val="50000"/>
                </a:schemeClr>
              </a:solidFill>
            </a:endParaRPr>
          </a:p>
          <a:p>
            <a:endParaRPr lang="it-IT" dirty="0" smtClean="0">
              <a:solidFill>
                <a:schemeClr val="accent5"/>
              </a:solidFill>
            </a:endParaRPr>
          </a:p>
        </p:txBody>
      </p:sp>
      <p:sp>
        <p:nvSpPr>
          <p:cNvPr id="3" name="Titolo 2"/>
          <p:cNvSpPr>
            <a:spLocks noGrp="1"/>
          </p:cNvSpPr>
          <p:nvPr>
            <p:ph type="title"/>
          </p:nvPr>
        </p:nvSpPr>
        <p:spPr/>
        <p:txBody>
          <a:bodyPr/>
          <a:lstStyle/>
          <a:p>
            <a:r>
              <a:rPr lang="it-IT" dirty="0" err="1" smtClean="0">
                <a:solidFill>
                  <a:srgbClr val="BBE0E3"/>
                </a:solidFill>
              </a:rPr>
              <a:t>Propriet</a:t>
            </a:r>
            <a:r>
              <a:rPr lang="it-IT" dirty="0" smtClean="0">
                <a:solidFill>
                  <a:srgbClr val="BBE0E3"/>
                </a:solidFill>
              </a:rPr>
              <a:t>	</a:t>
            </a:r>
            <a:r>
              <a:rPr lang="it-IT" dirty="0" err="1" smtClean="0">
                <a:solidFill>
                  <a:srgbClr val="BBE0E3"/>
                </a:solidFill>
              </a:rPr>
              <a:t>à</a:t>
            </a:r>
            <a:endParaRPr lang="it-IT" dirty="0">
              <a:solidFill>
                <a:srgbClr val="BBE0E3"/>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t>AGN models</a:t>
            </a:r>
            <a:endParaRPr lang="it-IT"/>
          </a:p>
        </p:txBody>
      </p:sp>
      <p:sp>
        <p:nvSpPr>
          <p:cNvPr id="73731" name="Rectangle 3"/>
          <p:cNvSpPr>
            <a:spLocks noGrp="1" noChangeArrowheads="1"/>
          </p:cNvSpPr>
          <p:nvPr>
            <p:ph type="body" idx="1"/>
          </p:nvPr>
        </p:nvSpPr>
        <p:spPr/>
        <p:txBody>
          <a:bodyPr/>
          <a:lstStyle/>
          <a:p>
            <a:pPr eaLnBrk="1" hangingPunct="1"/>
            <a:r>
              <a:rPr lang="en-US"/>
              <a:t>Examples of variability</a:t>
            </a:r>
          </a:p>
          <a:p>
            <a:pPr lvl="1" eaLnBrk="1" hangingPunct="1"/>
            <a:r>
              <a:rPr lang="en-US"/>
              <a:t>It shows                                                   the central                                                     engine at                                                   work!!</a:t>
            </a:r>
          </a:p>
        </p:txBody>
      </p:sp>
      <p:pic>
        <p:nvPicPr>
          <p:cNvPr id="73732" name="Picture 4" descr="vary"/>
          <p:cNvPicPr>
            <a:picLocks noChangeAspect="1" noChangeArrowheads="1"/>
          </p:cNvPicPr>
          <p:nvPr/>
        </p:nvPicPr>
        <p:blipFill>
          <a:blip r:embed="rId2"/>
          <a:srcRect/>
          <a:stretch>
            <a:fillRect/>
          </a:stretch>
        </p:blipFill>
        <p:spPr bwMode="auto">
          <a:xfrm>
            <a:off x="76200" y="109538"/>
            <a:ext cx="9144000" cy="6596062"/>
          </a:xfrm>
          <a:prstGeom prst="rect">
            <a:avLst/>
          </a:prstGeom>
          <a:noFill/>
          <a:ln w="9525">
            <a:noFill/>
            <a:miter lim="800000"/>
            <a:headEnd/>
            <a:tailEnd/>
          </a:ln>
        </p:spPr>
      </p:pic>
      <p:sp>
        <p:nvSpPr>
          <p:cNvPr id="520197" name="Text Box 5"/>
          <p:cNvSpPr txBox="1">
            <a:spLocks noChangeArrowheads="1"/>
          </p:cNvSpPr>
          <p:nvPr/>
        </p:nvSpPr>
        <p:spPr bwMode="auto">
          <a:xfrm rot="-2700000">
            <a:off x="1900926" y="2416384"/>
            <a:ext cx="5358032" cy="2123658"/>
          </a:xfrm>
          <a:prstGeom prst="rect">
            <a:avLst/>
          </a:prstGeom>
          <a:solidFill>
            <a:schemeClr val="tx1"/>
          </a:solidFill>
          <a:ln w="9525">
            <a:noFill/>
            <a:miter lim="800000"/>
            <a:headEnd/>
            <a:tailEnd/>
          </a:ln>
        </p:spPr>
        <p:txBody>
          <a:bodyPr wrap="none">
            <a:prstTxWarp prst="textNoShape">
              <a:avLst/>
            </a:prstTxWarp>
            <a:spAutoFit/>
          </a:bodyPr>
          <a:lstStyle/>
          <a:p>
            <a:r>
              <a:rPr lang="en-US" sz="6600" dirty="0">
                <a:solidFill>
                  <a:schemeClr val="accent1"/>
                </a:solidFill>
                <a:latin typeface="Tahoma" charset="0"/>
              </a:rPr>
              <a:t>VARIABILITA</a:t>
            </a:r>
            <a:r>
              <a:rPr lang="en-US" sz="6600" dirty="0" smtClean="0">
                <a:solidFill>
                  <a:schemeClr val="accent1"/>
                </a:solidFill>
                <a:latin typeface="Tahoma" charset="0"/>
              </a:rPr>
              <a:t>’</a:t>
            </a:r>
          </a:p>
          <a:p>
            <a:r>
              <a:rPr lang="en-US" sz="6600" dirty="0" smtClean="0">
                <a:solidFill>
                  <a:schemeClr val="accent1"/>
                </a:solidFill>
                <a:latin typeface="Tahoma" charset="0"/>
              </a:rPr>
              <a:t>-&gt; </a:t>
            </a:r>
            <a:r>
              <a:rPr lang="en-US" sz="6600" dirty="0" err="1" smtClean="0">
                <a:solidFill>
                  <a:schemeClr val="accent1"/>
                </a:solidFill>
                <a:latin typeface="Tahoma" charset="0"/>
              </a:rPr>
              <a:t>dimensioni</a:t>
            </a:r>
            <a:endParaRPr lang="en-US" sz="6600" dirty="0">
              <a:solidFill>
                <a:schemeClr val="accent1"/>
              </a:solidFill>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1" nodeType="clickEffect">
                                  <p:stCondLst>
                                    <p:cond delay="0"/>
                                  </p:stCondLst>
                                  <p:childTnLst>
                                    <p:set>
                                      <p:cBhvr>
                                        <p:cTn id="6" dur="1" fill="hold">
                                          <p:stCondLst>
                                            <p:cond delay="0"/>
                                          </p:stCondLst>
                                        </p:cTn>
                                        <p:tgtEl>
                                          <p:spTgt spid="520197"/>
                                        </p:tgtEl>
                                        <p:attrNameLst>
                                          <p:attrName>style.visibility</p:attrName>
                                        </p:attrNameLst>
                                      </p:cBhvr>
                                      <p:to>
                                        <p:strVal val="visible"/>
                                      </p:to>
                                    </p:set>
                                    <p:animScale>
                                      <p:cBhvr>
                                        <p:cTn id="7" dur="1000" decel="50000" fill="hold">
                                          <p:stCondLst>
                                            <p:cond delay="0"/>
                                          </p:stCondLst>
                                        </p:cTn>
                                        <p:tgtEl>
                                          <p:spTgt spid="520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20197"/>
                                        </p:tgtEl>
                                        <p:attrNameLst>
                                          <p:attrName>ppt_x</p:attrName>
                                          <p:attrName>ppt_y</p:attrName>
                                        </p:attrNameLst>
                                      </p:cBhvr>
                                    </p:animMotion>
                                    <p:animEffect transition="in" filter="fade">
                                      <p:cBhvr>
                                        <p:cTn id="9" dur="1000"/>
                                        <p:tgtEl>
                                          <p:spTgt spid="520197"/>
                                        </p:tgtEl>
                                      </p:cBhvr>
                                    </p:animEffect>
                                  </p:childTnLst>
                                </p:cTn>
                              </p:par>
                            </p:childTnLst>
                          </p:cTn>
                        </p:par>
                        <p:par>
                          <p:cTn id="10" fill="hold">
                            <p:stCondLst>
                              <p:cond delay="1000"/>
                            </p:stCondLst>
                            <p:childTnLst>
                              <p:par>
                                <p:cTn id="11" presetID="6" presetClass="emph" presetSubtype="0" fill="hold" grpId="0" nodeType="afterEffect">
                                  <p:stCondLst>
                                    <p:cond delay="0"/>
                                  </p:stCondLst>
                                  <p:childTnLst>
                                    <p:animScale>
                                      <p:cBhvr>
                                        <p:cTn id="12" dur="2000" fill="hold"/>
                                        <p:tgtEl>
                                          <p:spTgt spid="52019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7" grpId="0" animBg="1"/>
      <p:bldP spid="520197" grpId="1"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533400" y="2514600"/>
            <a:ext cx="8031034" cy="342265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762000" y="1752600"/>
            <a:ext cx="7652230" cy="3724097"/>
          </a:xfrm>
          <a:prstGeom prst="rect">
            <a:avLst/>
          </a:prstGeom>
          <a:noFill/>
        </p:spPr>
        <p:txBody>
          <a:bodyPr wrap="none" rtlCol="0">
            <a:spAutoFit/>
          </a:bodyPr>
          <a:lstStyle/>
          <a:p>
            <a:r>
              <a:rPr lang="it-IT" sz="3600" dirty="0" smtClean="0">
                <a:solidFill>
                  <a:schemeClr val="accent5">
                    <a:alpha val="50000"/>
                  </a:schemeClr>
                </a:solidFill>
              </a:rPr>
              <a:t>Spettri con righe di emissione larghe </a:t>
            </a:r>
          </a:p>
          <a:p>
            <a:r>
              <a:rPr lang="it-IT" sz="3600" dirty="0" smtClean="0">
                <a:solidFill>
                  <a:schemeClr val="accent5">
                    <a:alpha val="50000"/>
                  </a:schemeClr>
                </a:solidFill>
              </a:rPr>
              <a:t>Luminosità elevata</a:t>
            </a:r>
          </a:p>
          <a:p>
            <a:r>
              <a:rPr lang="it-IT" sz="3600" dirty="0" smtClean="0">
                <a:solidFill>
                  <a:schemeClr val="accent5">
                    <a:alpha val="50000"/>
                  </a:schemeClr>
                </a:solidFill>
              </a:rPr>
              <a:t>Morfologia peculiare </a:t>
            </a:r>
            <a:r>
              <a:rPr lang="it-IT" sz="3600" dirty="0" err="1" smtClean="0">
                <a:solidFill>
                  <a:schemeClr val="accent5">
                    <a:alpha val="50000"/>
                  </a:schemeClr>
                </a:solidFill>
              </a:rPr>
              <a:t>–</a:t>
            </a:r>
            <a:r>
              <a:rPr lang="it-IT" sz="3600" dirty="0" smtClean="0">
                <a:solidFill>
                  <a:schemeClr val="accent5">
                    <a:alpha val="50000"/>
                  </a:schemeClr>
                </a:solidFill>
              </a:rPr>
              <a:t> getti</a:t>
            </a:r>
          </a:p>
          <a:p>
            <a:r>
              <a:rPr lang="it-IT" sz="3600" dirty="0" smtClean="0">
                <a:solidFill>
                  <a:schemeClr val="accent5">
                    <a:alpha val="50000"/>
                  </a:schemeClr>
                </a:solidFill>
              </a:rPr>
              <a:t>Variabilità</a:t>
            </a:r>
          </a:p>
          <a:p>
            <a:r>
              <a:rPr lang="it-IT" sz="3600" dirty="0" smtClean="0">
                <a:solidFill>
                  <a:srgbClr val="FFFF00"/>
                </a:solidFill>
              </a:rPr>
              <a:t>Emissione RADIO</a:t>
            </a:r>
          </a:p>
          <a:p>
            <a:r>
              <a:rPr lang="it-IT" sz="3600" dirty="0" smtClean="0">
                <a:solidFill>
                  <a:schemeClr val="accent5">
                    <a:alpha val="50000"/>
                  </a:schemeClr>
                </a:solidFill>
              </a:rPr>
              <a:t>Moti </a:t>
            </a:r>
            <a:r>
              <a:rPr lang="it-IT" sz="3600" dirty="0" err="1" smtClean="0">
                <a:solidFill>
                  <a:schemeClr val="accent5">
                    <a:alpha val="50000"/>
                  </a:schemeClr>
                </a:solidFill>
              </a:rPr>
              <a:t>superluminali</a:t>
            </a:r>
            <a:endParaRPr lang="it-IT" sz="3600" dirty="0" smtClean="0">
              <a:solidFill>
                <a:srgbClr val="FFFF00"/>
              </a:solidFill>
            </a:endParaRPr>
          </a:p>
          <a:p>
            <a:endParaRPr lang="it-IT" dirty="0" smtClean="0">
              <a:solidFill>
                <a:schemeClr val="accent5"/>
              </a:solidFill>
            </a:endParaRPr>
          </a:p>
        </p:txBody>
      </p:sp>
      <p:sp>
        <p:nvSpPr>
          <p:cNvPr id="3" name="Titolo 2"/>
          <p:cNvSpPr>
            <a:spLocks noGrp="1"/>
          </p:cNvSpPr>
          <p:nvPr>
            <p:ph type="title"/>
          </p:nvPr>
        </p:nvSpPr>
        <p:spPr/>
        <p:txBody>
          <a:bodyPr/>
          <a:lstStyle/>
          <a:p>
            <a:r>
              <a:rPr lang="it-IT" dirty="0" err="1" smtClean="0">
                <a:solidFill>
                  <a:srgbClr val="BBE0E3"/>
                </a:solidFill>
              </a:rPr>
              <a:t>Propriet</a:t>
            </a:r>
            <a:r>
              <a:rPr lang="it-IT" dirty="0" smtClean="0">
                <a:solidFill>
                  <a:srgbClr val="BBE0E3"/>
                </a:solidFill>
              </a:rPr>
              <a:t>	</a:t>
            </a:r>
            <a:r>
              <a:rPr lang="it-IT" dirty="0" err="1" smtClean="0">
                <a:solidFill>
                  <a:srgbClr val="BBE0E3"/>
                </a:solidFill>
              </a:rPr>
              <a:t>à</a:t>
            </a:r>
            <a:endParaRPr lang="it-IT" dirty="0">
              <a:solidFill>
                <a:srgbClr val="BBE0E3"/>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4" descr="cygnus A opical"/>
          <p:cNvPicPr>
            <a:picLocks noChangeAspect="1" noChangeArrowheads="1"/>
          </p:cNvPicPr>
          <p:nvPr/>
        </p:nvPicPr>
        <p:blipFill>
          <a:blip r:embed="rId3"/>
          <a:srcRect/>
          <a:stretch>
            <a:fillRect/>
          </a:stretch>
        </p:blipFill>
        <p:spPr bwMode="auto">
          <a:xfrm>
            <a:off x="3870326" y="2895602"/>
            <a:ext cx="1082675" cy="1439863"/>
          </a:xfrm>
          <a:prstGeom prst="rect">
            <a:avLst/>
          </a:prstGeom>
          <a:noFill/>
          <a:ln w="9525">
            <a:noFill/>
            <a:miter lim="800000"/>
            <a:headEnd/>
            <a:tailEnd/>
          </a:ln>
        </p:spPr>
      </p:pic>
      <p:pic>
        <p:nvPicPr>
          <p:cNvPr id="157698" name="Picture 2" descr="CygnusA"/>
          <p:cNvPicPr>
            <a:picLocks noChangeAspect="1" noChangeArrowheads="1"/>
          </p:cNvPicPr>
          <p:nvPr/>
        </p:nvPicPr>
        <p:blipFill>
          <a:blip r:embed="rId4"/>
          <a:srcRect/>
          <a:stretch>
            <a:fillRect/>
          </a:stretch>
        </p:blipFill>
        <p:spPr bwMode="auto">
          <a:xfrm>
            <a:off x="1331913" y="1412875"/>
            <a:ext cx="6480175" cy="4084638"/>
          </a:xfrm>
          <a:prstGeom prst="rect">
            <a:avLst/>
          </a:prstGeom>
          <a:noFill/>
          <a:ln w="9525">
            <a:noFill/>
            <a:miter lim="800000"/>
            <a:headEnd/>
            <a:tailEnd/>
          </a:ln>
        </p:spPr>
      </p:pic>
      <p:pic>
        <p:nvPicPr>
          <p:cNvPr id="157699" name="Picture 3" descr="cyga_cxo_big"/>
          <p:cNvPicPr>
            <a:picLocks noChangeAspect="1" noChangeArrowheads="1"/>
          </p:cNvPicPr>
          <p:nvPr/>
        </p:nvPicPr>
        <p:blipFill>
          <a:blip r:embed="rId5"/>
          <a:srcRect/>
          <a:stretch>
            <a:fillRect/>
          </a:stretch>
        </p:blipFill>
        <p:spPr bwMode="auto">
          <a:xfrm>
            <a:off x="76200" y="962027"/>
            <a:ext cx="9144000" cy="5210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Effect transition="in" filter="fade">
                                      <p:cBhvr>
                                        <p:cTn id="7" dur="2000"/>
                                        <p:tgtEl>
                                          <p:spTgt spid="1576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699"/>
                                        </p:tgtEl>
                                        <p:attrNameLst>
                                          <p:attrName>style.visibility</p:attrName>
                                        </p:attrNameLst>
                                      </p:cBhvr>
                                      <p:to>
                                        <p:strVal val="visible"/>
                                      </p:to>
                                    </p:set>
                                    <p:animEffect transition="in" filter="fade">
                                      <p:cBhvr>
                                        <p:cTn id="12" dur="20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2" descr="m87_cfht"/>
          <p:cNvPicPr>
            <a:picLocks noChangeAspect="1" noChangeArrowheads="1"/>
          </p:cNvPicPr>
          <p:nvPr/>
        </p:nvPicPr>
        <p:blipFill>
          <a:blip r:embed="rId3"/>
          <a:srcRect/>
          <a:stretch>
            <a:fillRect/>
          </a:stretch>
        </p:blipFill>
        <p:spPr bwMode="auto">
          <a:xfrm>
            <a:off x="1219200" y="914400"/>
            <a:ext cx="6705600" cy="5029200"/>
          </a:xfrm>
          <a:prstGeom prst="rect">
            <a:avLst/>
          </a:prstGeom>
          <a:noFill/>
          <a:ln w="9525">
            <a:noFill/>
            <a:miter lim="800000"/>
            <a:headEnd/>
            <a:tailEnd/>
          </a:ln>
        </p:spPr>
      </p:pic>
      <p:sp>
        <p:nvSpPr>
          <p:cNvPr id="613379" name="Rectangle 3"/>
          <p:cNvSpPr>
            <a:spLocks noGrp="1" noChangeArrowheads="1"/>
          </p:cNvSpPr>
          <p:nvPr>
            <p:ph type="title"/>
          </p:nvPr>
        </p:nvSpPr>
        <p:spPr>
          <a:xfrm>
            <a:off x="3711575" y="138113"/>
            <a:ext cx="1541463" cy="830262"/>
          </a:xfrm>
        </p:spPr>
        <p:txBody>
          <a:bodyPr lIns="0" tIns="0" rIns="0" bIns="0"/>
          <a:lstStyle/>
          <a:p>
            <a:pPr eaLnBrk="1" hangingPunct="1"/>
            <a:r>
              <a:rPr lang="en-GB">
                <a:solidFill>
                  <a:srgbClr val="FFFF00"/>
                </a:solidFill>
                <a:effectLst>
                  <a:outerShdw blurRad="38100" dist="38100" dir="2700000" algn="tl">
                    <a:srgbClr val="FFFFFF"/>
                  </a:outerShdw>
                </a:effectLst>
              </a:rPr>
              <a:t>M87</a:t>
            </a:r>
            <a:r>
              <a:rPr lang="en-GB" sz="4000">
                <a:solidFill>
                  <a:srgbClr val="FFFF00"/>
                </a:solidFill>
                <a:effectLst>
                  <a:outerShdw blurRad="38100" dist="38100" dir="2700000" algn="tl">
                    <a:srgbClr val="FFFFFF"/>
                  </a:outerShdw>
                </a:effectLst>
                <a:latin typeface="Textile" charset="0"/>
              </a:rPr>
              <a:t> </a:t>
            </a:r>
            <a:endParaRPr lang="en-GB"/>
          </a:p>
        </p:txBody>
      </p:sp>
      <p:pic>
        <p:nvPicPr>
          <p:cNvPr id="613380" name="Picture 4" descr="m87big"/>
          <p:cNvPicPr>
            <a:picLocks noChangeAspect="1" noChangeArrowheads="1"/>
          </p:cNvPicPr>
          <p:nvPr/>
        </p:nvPicPr>
        <p:blipFill>
          <a:blip r:embed="rId4"/>
          <a:srcRect/>
          <a:stretch>
            <a:fillRect/>
          </a:stretch>
        </p:blipFill>
        <p:spPr bwMode="auto">
          <a:xfrm>
            <a:off x="1262063" y="0"/>
            <a:ext cx="6616700" cy="6858000"/>
          </a:xfrm>
          <a:prstGeom prst="rect">
            <a:avLst/>
          </a:prstGeom>
          <a:noFill/>
          <a:ln w="9525">
            <a:noFill/>
            <a:miter lim="800000"/>
            <a:headEnd/>
            <a:tailEnd/>
          </a:ln>
        </p:spPr>
      </p:pic>
      <p:pic>
        <p:nvPicPr>
          <p:cNvPr id="613381" name="Picture 5" descr="M87UC3"/>
          <p:cNvPicPr>
            <a:picLocks noChangeAspect="1" noChangeArrowheads="1"/>
          </p:cNvPicPr>
          <p:nvPr/>
        </p:nvPicPr>
        <p:blipFill>
          <a:blip r:embed="rId5"/>
          <a:srcRect/>
          <a:stretch>
            <a:fillRect/>
          </a:stretch>
        </p:blipFill>
        <p:spPr bwMode="auto">
          <a:xfrm>
            <a:off x="0" y="990600"/>
            <a:ext cx="9144000" cy="501332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3380"/>
                                        </p:tgtEl>
                                        <p:attrNameLst>
                                          <p:attrName>style.visibility</p:attrName>
                                        </p:attrNameLst>
                                      </p:cBhvr>
                                      <p:to>
                                        <p:strVal val="visible"/>
                                      </p:to>
                                    </p:set>
                                    <p:animEffect transition="in" filter="dissolve">
                                      <p:cBhvr>
                                        <p:cTn id="7" dur="500"/>
                                        <p:tgtEl>
                                          <p:spTgt spid="613380"/>
                                        </p:tgtEl>
                                      </p:cBhvr>
                                    </p:animEffect>
                                  </p:childTnLst>
                                  <p:subTnLst>
                                    <p:set>
                                      <p:cBhvr override="childStyle">
                                        <p:cTn dur="1" fill="hold" display="0" masterRel="nextClick" afterEffect="1"/>
                                        <p:tgtEl>
                                          <p:spTgt spid="61338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3381"/>
                                        </p:tgtEl>
                                        <p:attrNameLst>
                                          <p:attrName>style.visibility</p:attrName>
                                        </p:attrNameLst>
                                      </p:cBhvr>
                                      <p:to>
                                        <p:strVal val="visible"/>
                                      </p:to>
                                    </p:set>
                                    <p:animEffect transition="in" filter="dissolve">
                                      <p:cBhvr>
                                        <p:cTn id="12" dur="500"/>
                                        <p:tgtEl>
                                          <p:spTgt spid="613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t>   </a:t>
            </a:r>
          </a:p>
        </p:txBody>
      </p:sp>
      <p:sp>
        <p:nvSpPr>
          <p:cNvPr id="60419" name="Rectangle 3"/>
          <p:cNvSpPr>
            <a:spLocks noGrp="1" noChangeArrowheads="1"/>
          </p:cNvSpPr>
          <p:nvPr>
            <p:ph type="body" idx="1"/>
          </p:nvPr>
        </p:nvSpPr>
        <p:spPr>
          <a:xfrm>
            <a:off x="6477000" y="1981200"/>
            <a:ext cx="2286000" cy="4114800"/>
          </a:xfrm>
        </p:spPr>
        <p:txBody>
          <a:bodyPr/>
          <a:lstStyle/>
          <a:p>
            <a:pPr eaLnBrk="1" hangingPunct="1">
              <a:buFontTx/>
              <a:buNone/>
            </a:pPr>
            <a:r>
              <a:rPr lang="en-US"/>
              <a:t> M87</a:t>
            </a:r>
          </a:p>
          <a:p>
            <a:pPr eaLnBrk="1" hangingPunct="1">
              <a:buFontTx/>
              <a:buNone/>
            </a:pPr>
            <a:r>
              <a:rPr lang="en-US"/>
              <a:t>    Jet</a:t>
            </a:r>
          </a:p>
          <a:p>
            <a:pPr eaLnBrk="1" hangingPunct="1">
              <a:buFontTx/>
              <a:buNone/>
            </a:pPr>
            <a:endParaRPr lang="en-US"/>
          </a:p>
          <a:p>
            <a:pPr eaLnBrk="1" hangingPunct="1">
              <a:buFontTx/>
              <a:buNone/>
            </a:pPr>
            <a:r>
              <a:rPr lang="en-US"/>
              <a:t> In 3 bands</a:t>
            </a:r>
          </a:p>
        </p:txBody>
      </p:sp>
      <p:pic>
        <p:nvPicPr>
          <p:cNvPr id="60420" name="Picture 4" descr="m87jet"/>
          <p:cNvPicPr>
            <a:picLocks noChangeAspect="1" noChangeArrowheads="1"/>
          </p:cNvPicPr>
          <p:nvPr/>
        </p:nvPicPr>
        <p:blipFill>
          <a:blip r:embed="rId3"/>
          <a:srcRect/>
          <a:stretch>
            <a:fillRect/>
          </a:stretch>
        </p:blipFill>
        <p:spPr bwMode="auto">
          <a:xfrm>
            <a:off x="-76199" y="0"/>
            <a:ext cx="6583363"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457200" y="274638"/>
            <a:ext cx="7826375" cy="685800"/>
          </a:xfrm>
        </p:spPr>
        <p:txBody>
          <a:bodyPr/>
          <a:lstStyle/>
          <a:p>
            <a:pPr eaLnBrk="1" hangingPunct="1"/>
            <a:r>
              <a:rPr lang="it-IT" sz="3600">
                <a:solidFill>
                  <a:srgbClr val="FFFF00"/>
                </a:solidFill>
                <a:effectLst>
                  <a:outerShdw blurRad="38100" dist="38100" dir="2700000" algn="tl">
                    <a:srgbClr val="FFFFFF"/>
                  </a:outerShdw>
                </a:effectLst>
              </a:rPr>
              <a:t>PKS2356-61 (z = 0.1)</a:t>
            </a:r>
            <a:br>
              <a:rPr lang="it-IT" sz="3600">
                <a:solidFill>
                  <a:srgbClr val="FFFF00"/>
                </a:solidFill>
                <a:effectLst>
                  <a:outerShdw blurRad="38100" dist="38100" dir="2700000" algn="tl">
                    <a:srgbClr val="FFFFFF"/>
                  </a:outerShdw>
                </a:effectLst>
              </a:rPr>
            </a:br>
            <a:endParaRPr lang="it-IT" sz="3600">
              <a:solidFill>
                <a:srgbClr val="FFFF00"/>
              </a:solidFill>
              <a:effectLst>
                <a:outerShdw blurRad="38100" dist="38100" dir="2700000" algn="tl">
                  <a:srgbClr val="FFFFFF"/>
                </a:outerShdw>
              </a:effectLst>
            </a:endParaRPr>
          </a:p>
        </p:txBody>
      </p:sp>
      <p:pic>
        <p:nvPicPr>
          <p:cNvPr id="173059" name="Picture 3"/>
          <p:cNvPicPr>
            <a:picLocks noChangeAspect="1" noChangeArrowheads="1"/>
          </p:cNvPicPr>
          <p:nvPr/>
        </p:nvPicPr>
        <p:blipFill>
          <a:blip r:embed="rId2"/>
          <a:srcRect b="3745"/>
          <a:stretch>
            <a:fillRect/>
          </a:stretch>
        </p:blipFill>
        <p:spPr bwMode="auto">
          <a:xfrm>
            <a:off x="381000" y="1143000"/>
            <a:ext cx="6096000" cy="5865813"/>
          </a:xfrm>
          <a:prstGeom prst="rect">
            <a:avLst/>
          </a:prstGeom>
          <a:noFill/>
          <a:ln w="9525">
            <a:solidFill>
              <a:schemeClr val="tx1"/>
            </a:solidFill>
            <a:miter lim="800000"/>
            <a:headEnd/>
            <a:tailEnd/>
          </a:ln>
        </p:spPr>
      </p:pic>
      <p:sp>
        <p:nvSpPr>
          <p:cNvPr id="828420" name="Rectangle 4"/>
          <p:cNvSpPr>
            <a:spLocks noChangeArrowheads="1"/>
          </p:cNvSpPr>
          <p:nvPr/>
        </p:nvSpPr>
        <p:spPr bwMode="auto">
          <a:xfrm>
            <a:off x="6934200" y="3810000"/>
            <a:ext cx="2209800" cy="2289175"/>
          </a:xfrm>
          <a:prstGeom prst="rect">
            <a:avLst/>
          </a:prstGeom>
          <a:noFill/>
          <a:ln w="9525">
            <a:noFill/>
            <a:miter lim="800000"/>
            <a:headEnd/>
            <a:tailEnd/>
          </a:ln>
          <a:effectLst/>
        </p:spPr>
        <p:txBody>
          <a:bodyPr>
            <a:prstTxWarp prst="textNoShape">
              <a:avLst/>
            </a:prstTxWarp>
            <a:spAutoFit/>
          </a:bodyPr>
          <a:lstStyle/>
          <a:p>
            <a:r>
              <a:rPr lang="en-US" sz="3600">
                <a:solidFill>
                  <a:srgbClr val="FFFF00"/>
                </a:solidFill>
                <a:effectLst>
                  <a:outerShdw blurRad="38100" dist="38100" dir="2700000" algn="tl">
                    <a:srgbClr val="FFFFFF"/>
                  </a:outerShdw>
                </a:effectLst>
                <a:latin typeface="Verdana" charset="0"/>
              </a:rPr>
              <a:t>Quasar in una galassia ellttica</a:t>
            </a:r>
            <a:endParaRPr lang="it-IT" sz="3600">
              <a:solidFill>
                <a:srgbClr val="FFFF00"/>
              </a:solidFill>
              <a:effectLst>
                <a:outerShdw blurRad="38100" dist="38100" dir="2700000" algn="tl">
                  <a:srgbClr val="FFFFFF"/>
                </a:outerShdw>
              </a:effectLst>
              <a:latin typeface="Verdana"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pPr eaLnBrk="1" hangingPunct="1"/>
            <a:endParaRPr lang="it-IT" smtClean="0"/>
          </a:p>
        </p:txBody>
      </p:sp>
      <p:sp>
        <p:nvSpPr>
          <p:cNvPr id="762883" name="Rectangle 3"/>
          <p:cNvSpPr>
            <a:spLocks noGrp="1" noChangeArrowheads="1"/>
          </p:cNvSpPr>
          <p:nvPr>
            <p:ph type="body" idx="1"/>
          </p:nvPr>
        </p:nvSpPr>
        <p:spPr/>
        <p:txBody>
          <a:bodyPr/>
          <a:lstStyle/>
          <a:p>
            <a:pPr marL="0" indent="0" eaLnBrk="1" hangingPunct="1"/>
            <a:endParaRPr lang="it-IT" smtClean="0"/>
          </a:p>
        </p:txBody>
      </p:sp>
      <p:pic>
        <p:nvPicPr>
          <p:cNvPr id="762884" name="Picture 4" descr="2008orbits_animfull"/>
          <p:cNvPicPr>
            <a:picLocks noChangeAspect="1" noChangeArrowheads="1" noCrop="1"/>
          </p:cNvPicPr>
          <p:nvPr/>
        </p:nvPicPr>
        <p:blipFill>
          <a:blip r:embed="rId2"/>
          <a:srcRect/>
          <a:stretch>
            <a:fillRect/>
          </a:stretch>
        </p:blipFill>
        <p:spPr bwMode="auto">
          <a:xfrm>
            <a:off x="1295400" y="76200"/>
            <a:ext cx="662940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endParaRPr lang="en-US"/>
          </a:p>
        </p:txBody>
      </p:sp>
      <p:pic>
        <p:nvPicPr>
          <p:cNvPr id="178179" name="Picture 3" descr="129Xband"/>
          <p:cNvPicPr>
            <a:picLocks noChangeAspect="1" noChangeArrowheads="1"/>
          </p:cNvPicPr>
          <p:nvPr/>
        </p:nvPicPr>
        <p:blipFill>
          <a:blip r:embed="rId2"/>
          <a:srcRect/>
          <a:stretch>
            <a:fillRect/>
          </a:stretch>
        </p:blipFill>
        <p:spPr bwMode="auto">
          <a:xfrm>
            <a:off x="823913" y="85725"/>
            <a:ext cx="7496175" cy="6686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2" descr="3c129_90cm_high"/>
          <p:cNvPicPr>
            <a:picLocks noChangeAspect="1" noChangeArrowheads="1"/>
          </p:cNvPicPr>
          <p:nvPr/>
        </p:nvPicPr>
        <p:blipFill>
          <a:blip r:embed="rId3">
            <a:alphaModFix amt="50000"/>
          </a:blip>
          <a:srcRect/>
          <a:stretch>
            <a:fillRect/>
          </a:stretch>
        </p:blipFill>
        <p:spPr bwMode="auto">
          <a:xfrm>
            <a:off x="-1828800" y="228600"/>
            <a:ext cx="10972800" cy="6051550"/>
          </a:xfrm>
          <a:prstGeom prst="rect">
            <a:avLst/>
          </a:prstGeom>
          <a:solidFill>
            <a:schemeClr val="hlink">
              <a:alpha val="50195"/>
            </a:schemeClr>
          </a:solidFill>
          <a:ln w="9525">
            <a:noFill/>
            <a:miter lim="800000"/>
            <a:headEnd/>
            <a:tailEnd/>
          </a:ln>
        </p:spPr>
      </p:pic>
      <p:pic>
        <p:nvPicPr>
          <p:cNvPr id="63491" name="Picture 4" descr="lunarlimb_clem"/>
          <p:cNvPicPr>
            <a:picLocks noChangeAspect="1" noChangeArrowheads="1"/>
          </p:cNvPicPr>
          <p:nvPr/>
        </p:nvPicPr>
        <p:blipFill>
          <a:blip r:embed="rId4"/>
          <a:srcRect/>
          <a:stretch>
            <a:fillRect/>
          </a:stretch>
        </p:blipFill>
        <p:spPr bwMode="auto">
          <a:xfrm>
            <a:off x="-1371600" y="3565525"/>
            <a:ext cx="5440363" cy="329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endParaRPr lang="en-US"/>
          </a:p>
        </p:txBody>
      </p:sp>
      <p:sp>
        <p:nvSpPr>
          <p:cNvPr id="93187" name="Rectangle 3"/>
          <p:cNvSpPr>
            <a:spLocks noGrp="1" noChangeArrowheads="1"/>
          </p:cNvSpPr>
          <p:nvPr>
            <p:ph type="body" idx="1"/>
          </p:nvPr>
        </p:nvSpPr>
        <p:spPr/>
        <p:txBody>
          <a:bodyPr/>
          <a:lstStyle/>
          <a:p>
            <a:pPr eaLnBrk="1" hangingPunct="1"/>
            <a:endParaRPr lang="en-US"/>
          </a:p>
        </p:txBody>
      </p:sp>
      <p:pic>
        <p:nvPicPr>
          <p:cNvPr id="93188" name="Picture 4" descr="mkn421_spectrum"/>
          <p:cNvPicPr>
            <a:picLocks noChangeAspect="1" noChangeArrowheads="1"/>
          </p:cNvPicPr>
          <p:nvPr/>
        </p:nvPicPr>
        <p:blipFill>
          <a:blip r:embed="rId3"/>
          <a:srcRect/>
          <a:stretch>
            <a:fillRect/>
          </a:stretch>
        </p:blipFill>
        <p:spPr bwMode="auto">
          <a:xfrm>
            <a:off x="304800" y="46040"/>
            <a:ext cx="8534400" cy="676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2038" name="Picture 6" descr="file:///C:/Documents%20and%20Settings/Administrator/Desktop/PRESENTAZIONE%20PER%20L'ESAME%20DI%20AMMISSIONE/hbl%20MKNr421.gif"/>
          <p:cNvPicPr>
            <a:picLocks noChangeAspect="1" noChangeArrowheads="1" noCrop="1"/>
          </p:cNvPicPr>
          <p:nvPr/>
        </p:nvPicPr>
        <p:blipFill>
          <a:blip r:embed="rId3"/>
          <a:srcRect/>
          <a:stretch>
            <a:fillRect/>
          </a:stretch>
        </p:blipFill>
        <p:spPr bwMode="auto">
          <a:xfrm>
            <a:off x="1447800" y="342900"/>
            <a:ext cx="6172200" cy="6172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12038"/>
                                        </p:tgtEl>
                                        <p:attrNameLst>
                                          <p:attrName>style.visibility</p:attrName>
                                        </p:attrNameLst>
                                      </p:cBhvr>
                                      <p:to>
                                        <p:strVal val="visible"/>
                                      </p:to>
                                    </p:set>
                                    <p:animEffect transition="in" filter="checkerboard(across)">
                                      <p:cBhvr>
                                        <p:cTn id="7" dur="500"/>
                                        <p:tgtEl>
                                          <p:spTgt spid="812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762000" y="1752600"/>
            <a:ext cx="7652230" cy="3724097"/>
          </a:xfrm>
          <a:prstGeom prst="rect">
            <a:avLst/>
          </a:prstGeom>
          <a:noFill/>
        </p:spPr>
        <p:txBody>
          <a:bodyPr wrap="none" rtlCol="0">
            <a:spAutoFit/>
          </a:bodyPr>
          <a:lstStyle/>
          <a:p>
            <a:r>
              <a:rPr lang="it-IT" sz="3600" dirty="0" smtClean="0">
                <a:solidFill>
                  <a:schemeClr val="accent5">
                    <a:alpha val="50000"/>
                  </a:schemeClr>
                </a:solidFill>
              </a:rPr>
              <a:t>Spettri con righe di emissione larghe </a:t>
            </a:r>
          </a:p>
          <a:p>
            <a:r>
              <a:rPr lang="it-IT" sz="3600" dirty="0" smtClean="0">
                <a:solidFill>
                  <a:schemeClr val="accent5">
                    <a:alpha val="50000"/>
                  </a:schemeClr>
                </a:solidFill>
              </a:rPr>
              <a:t>Luminosità elevata</a:t>
            </a:r>
          </a:p>
          <a:p>
            <a:r>
              <a:rPr lang="it-IT" sz="3600" dirty="0" smtClean="0">
                <a:solidFill>
                  <a:schemeClr val="accent5">
                    <a:alpha val="50000"/>
                  </a:schemeClr>
                </a:solidFill>
              </a:rPr>
              <a:t>Morfologia peculiare </a:t>
            </a:r>
            <a:r>
              <a:rPr lang="it-IT" sz="3600" dirty="0" err="1" smtClean="0">
                <a:solidFill>
                  <a:schemeClr val="accent5">
                    <a:alpha val="50000"/>
                  </a:schemeClr>
                </a:solidFill>
              </a:rPr>
              <a:t>–</a:t>
            </a:r>
            <a:r>
              <a:rPr lang="it-IT" sz="3600" dirty="0" smtClean="0">
                <a:solidFill>
                  <a:schemeClr val="accent5">
                    <a:alpha val="50000"/>
                  </a:schemeClr>
                </a:solidFill>
              </a:rPr>
              <a:t> getti</a:t>
            </a:r>
          </a:p>
          <a:p>
            <a:r>
              <a:rPr lang="it-IT" sz="3600" dirty="0" smtClean="0">
                <a:solidFill>
                  <a:schemeClr val="accent5">
                    <a:alpha val="50000"/>
                  </a:schemeClr>
                </a:solidFill>
              </a:rPr>
              <a:t>Variabilità</a:t>
            </a:r>
          </a:p>
          <a:p>
            <a:r>
              <a:rPr lang="it-IT" sz="3600" dirty="0" smtClean="0">
                <a:solidFill>
                  <a:schemeClr val="accent5">
                    <a:alpha val="50000"/>
                  </a:schemeClr>
                </a:solidFill>
              </a:rPr>
              <a:t>Emissione RADIO</a:t>
            </a:r>
          </a:p>
          <a:p>
            <a:r>
              <a:rPr lang="it-IT" sz="3600" dirty="0" smtClean="0">
                <a:solidFill>
                  <a:schemeClr val="accent5"/>
                </a:solidFill>
              </a:rPr>
              <a:t>Moti </a:t>
            </a:r>
            <a:r>
              <a:rPr lang="it-IT" sz="3600" dirty="0" err="1" smtClean="0">
                <a:solidFill>
                  <a:schemeClr val="accent5"/>
                </a:solidFill>
              </a:rPr>
              <a:t>superluminali</a:t>
            </a:r>
            <a:endParaRPr lang="it-IT" sz="3600" dirty="0" smtClean="0">
              <a:solidFill>
                <a:schemeClr val="accent5">
                  <a:alpha val="50000"/>
                </a:schemeClr>
              </a:solidFill>
            </a:endParaRPr>
          </a:p>
          <a:p>
            <a:endParaRPr lang="it-IT" dirty="0" smtClean="0">
              <a:solidFill>
                <a:schemeClr val="accent5"/>
              </a:solidFill>
            </a:endParaRPr>
          </a:p>
        </p:txBody>
      </p:sp>
      <p:sp>
        <p:nvSpPr>
          <p:cNvPr id="3" name="Titolo 2"/>
          <p:cNvSpPr>
            <a:spLocks noGrp="1"/>
          </p:cNvSpPr>
          <p:nvPr>
            <p:ph type="title"/>
          </p:nvPr>
        </p:nvSpPr>
        <p:spPr/>
        <p:txBody>
          <a:bodyPr/>
          <a:lstStyle/>
          <a:p>
            <a:r>
              <a:rPr lang="it-IT" dirty="0" err="1" smtClean="0">
                <a:solidFill>
                  <a:srgbClr val="BBE0E3"/>
                </a:solidFill>
              </a:rPr>
              <a:t>Propriet</a:t>
            </a:r>
            <a:r>
              <a:rPr lang="it-IT" dirty="0" smtClean="0">
                <a:solidFill>
                  <a:srgbClr val="BBE0E3"/>
                </a:solidFill>
              </a:rPr>
              <a:t>	</a:t>
            </a:r>
            <a:r>
              <a:rPr lang="it-IT" dirty="0" err="1" smtClean="0">
                <a:solidFill>
                  <a:srgbClr val="BBE0E3"/>
                </a:solidFill>
              </a:rPr>
              <a:t>à</a:t>
            </a:r>
            <a:endParaRPr lang="it-IT" dirty="0">
              <a:solidFill>
                <a:srgbClr val="BBE0E3"/>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304800"/>
            <a:ext cx="4783015" cy="990600"/>
          </a:xfrm>
        </p:spPr>
        <p:txBody>
          <a:bodyPr/>
          <a:lstStyle/>
          <a:p>
            <a:pPr eaLnBrk="1" hangingPunct="1"/>
            <a:r>
              <a:rPr lang="en-US" dirty="0" err="1">
                <a:solidFill>
                  <a:srgbClr val="FFFF00"/>
                </a:solidFill>
              </a:rPr>
              <a:t>Moti</a:t>
            </a:r>
            <a:r>
              <a:rPr lang="en-US" dirty="0">
                <a:solidFill>
                  <a:srgbClr val="FFFF00"/>
                </a:solidFill>
              </a:rPr>
              <a:t> </a:t>
            </a:r>
            <a:r>
              <a:rPr lang="en-US" dirty="0" err="1" smtClean="0">
                <a:solidFill>
                  <a:srgbClr val="FFFF00"/>
                </a:solidFill>
              </a:rPr>
              <a:t>superluminali</a:t>
            </a:r>
            <a:endParaRPr lang="it-IT" dirty="0">
              <a:solidFill>
                <a:srgbClr val="FFFF00"/>
              </a:solidFill>
            </a:endParaRPr>
          </a:p>
        </p:txBody>
      </p:sp>
      <p:pic>
        <p:nvPicPr>
          <p:cNvPr id="96259" name="Picture 3" descr="m87superluminal"/>
          <p:cNvPicPr>
            <a:picLocks noChangeAspect="1" noChangeArrowheads="1"/>
          </p:cNvPicPr>
          <p:nvPr/>
        </p:nvPicPr>
        <p:blipFill>
          <a:blip r:embed="rId3"/>
          <a:srcRect/>
          <a:stretch>
            <a:fillRect/>
          </a:stretch>
        </p:blipFill>
        <p:spPr bwMode="auto">
          <a:xfrm>
            <a:off x="703385" y="1676400"/>
            <a:ext cx="3967705" cy="5181601"/>
          </a:xfrm>
          <a:prstGeom prst="rect">
            <a:avLst/>
          </a:prstGeom>
          <a:noFill/>
          <a:ln w="9525">
            <a:noFill/>
            <a:miter lim="800000"/>
            <a:headEnd/>
            <a:tailEnd/>
          </a:ln>
        </p:spPr>
      </p:pic>
      <p:pic>
        <p:nvPicPr>
          <p:cNvPr id="4" name="Immagine 3" descr="3c120_22GHz10.png"/>
          <p:cNvPicPr>
            <a:picLocks noChangeAspect="1"/>
          </p:cNvPicPr>
          <p:nvPr/>
        </p:nvPicPr>
        <p:blipFill>
          <a:blip r:embed="rId4"/>
          <a:stretch>
            <a:fillRect/>
          </a:stretch>
        </p:blipFill>
        <p:spPr>
          <a:xfrm>
            <a:off x="6541477" y="0"/>
            <a:ext cx="1567122" cy="68580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3c120k_web-1.m4v">
            <a:hlinkClick r:id="" action="ppaction://media"/>
          </p:cNvPr>
          <p:cNvPicPr/>
          <p:nvPr>
            <a:videoFile r:link="rId1"/>
          </p:nvPr>
        </p:nvPicPr>
        <p:blipFill>
          <a:blip r:embed="rId3"/>
          <a:stretch>
            <a:fillRect/>
          </a:stretch>
        </p:blipFill>
        <p:spPr>
          <a:xfrm>
            <a:off x="773724" y="0"/>
            <a:ext cx="7783220" cy="669737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DAEDEF"/>
                </a:solidFill>
              </a:rPr>
              <a:t>Più veloce della luce!!!</a:t>
            </a:r>
            <a:endParaRPr lang="it-IT" dirty="0">
              <a:solidFill>
                <a:srgbClr val="DAEDEF"/>
              </a:solidFill>
            </a:endParaRPr>
          </a:p>
        </p:txBody>
      </p:sp>
      <p:pic>
        <p:nvPicPr>
          <p:cNvPr id="3" name="Immagine 2"/>
          <p:cNvPicPr>
            <a:picLocks noChangeAspect="1"/>
          </p:cNvPicPr>
          <p:nvPr/>
        </p:nvPicPr>
        <p:blipFill>
          <a:blip r:embed="rId2"/>
          <a:stretch>
            <a:fillRect/>
          </a:stretch>
        </p:blipFill>
        <p:spPr>
          <a:xfrm>
            <a:off x="228600" y="2133600"/>
            <a:ext cx="8695718" cy="43434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srcRect/>
          <a:stretch>
            <a:fillRect/>
          </a:stretch>
        </p:blipFill>
        <p:spPr bwMode="auto">
          <a:xfrm>
            <a:off x="562707" y="685800"/>
            <a:ext cx="8159262" cy="5976604"/>
          </a:xfrm>
          <a:prstGeom prst="rect">
            <a:avLst/>
          </a:prstGeom>
          <a:noFill/>
        </p:spPr>
      </p:pic>
      <p:sp>
        <p:nvSpPr>
          <p:cNvPr id="7170" name="Text Box 2"/>
          <p:cNvSpPr txBox="1">
            <a:spLocks noChangeArrowheads="1"/>
          </p:cNvSpPr>
          <p:nvPr/>
        </p:nvSpPr>
        <p:spPr bwMode="auto">
          <a:xfrm>
            <a:off x="1617785" y="6580274"/>
            <a:ext cx="6553200" cy="277726"/>
          </a:xfrm>
          <a:prstGeom prst="rect">
            <a:avLst/>
          </a:prstGeom>
          <a:noFill/>
          <a:ln w="9525">
            <a:noFill/>
            <a:miter lim="800000"/>
            <a:headEnd/>
            <a:tailEnd/>
          </a:ln>
        </p:spPr>
        <p:txBody>
          <a:bodyPr lIns="92160" tIns="46080" rIns="92160" bIns="46080">
            <a:prstTxWarp prst="textNoShape">
              <a:avLst/>
            </a:prstTxWarp>
            <a:spAutoFit/>
          </a:bodyPr>
          <a:lstStyle/>
          <a:p>
            <a:pPr algn="ctr">
              <a:spcBef>
                <a:spcPts val="7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i="1" dirty="0"/>
              <a:t>Blind men and the elephant</a:t>
            </a:r>
            <a:r>
              <a:rPr lang="en-GB" sz="1200" dirty="0"/>
              <a:t>. </a:t>
            </a:r>
            <a:r>
              <a:rPr lang="en-GB" sz="1200" dirty="0" err="1"/>
              <a:t>Manga</a:t>
            </a:r>
            <a:r>
              <a:rPr lang="en-GB" sz="1200" dirty="0"/>
              <a:t> VIII Hokusai, Katsushika (1760-1849)</a:t>
            </a:r>
          </a:p>
        </p:txBody>
      </p:sp>
      <p:sp>
        <p:nvSpPr>
          <p:cNvPr id="7171" name="Text Box 3"/>
          <p:cNvSpPr txBox="1">
            <a:spLocks noChangeArrowheads="1"/>
          </p:cNvSpPr>
          <p:nvPr/>
        </p:nvSpPr>
        <p:spPr bwMode="auto">
          <a:xfrm>
            <a:off x="2110154" y="152400"/>
            <a:ext cx="5638800" cy="462392"/>
          </a:xfrm>
          <a:prstGeom prst="rect">
            <a:avLst/>
          </a:prstGeom>
          <a:noFill/>
          <a:ln w="9525">
            <a:noFill/>
            <a:miter lim="800000"/>
            <a:headEnd/>
            <a:tailEnd/>
          </a:ln>
        </p:spPr>
        <p:txBody>
          <a:bodyPr lIns="92160" tIns="46080" rIns="92160" bIns="46080">
            <a:prstTxWarp prst="textNoShape">
              <a:avLst/>
            </a:prstTxWarp>
            <a:spAutoFit/>
          </a:bodyPr>
          <a:lstStyle/>
          <a:p>
            <a:pPr algn="ctr">
              <a:spcBef>
                <a:spcPts val="1188"/>
              </a:spcBef>
              <a:buSzPct val="99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i="1" dirty="0"/>
              <a:t>Wall, Tree, Rope, Spear, Snake, </a:t>
            </a:r>
            <a:r>
              <a:rPr lang="en-GB" sz="2400" i="1" dirty="0" smtClean="0"/>
              <a:t>Fan</a:t>
            </a:r>
            <a:endParaRPr lang="en-GB" sz="2400" i="1" dirty="0">
              <a:latin typeface="StarBats"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dirty="0" smtClean="0">
                <a:solidFill>
                  <a:schemeClr val="tx1"/>
                </a:solidFill>
              </a:rPr>
              <a:t>Modello Unificato</a:t>
            </a:r>
            <a:endParaRPr lang="it-IT" dirty="0">
              <a:solidFill>
                <a:schemeClr val="tx1"/>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solidFill>
        <a:effectLst/>
      </p:bgPr>
    </p:bg>
    <p:spTree>
      <p:nvGrpSpPr>
        <p:cNvPr id="1" name=""/>
        <p:cNvGrpSpPr/>
        <p:nvPr/>
      </p:nvGrpSpPr>
      <p:grpSpPr>
        <a:xfrm>
          <a:off x="0" y="0"/>
          <a:ext cx="0" cy="0"/>
          <a:chOff x="0" y="0"/>
          <a:chExt cx="0" cy="0"/>
        </a:xfrm>
      </p:grpSpPr>
      <p:sp>
        <p:nvSpPr>
          <p:cNvPr id="5126" name="Rectangle 11"/>
          <p:cNvSpPr>
            <a:spLocks noGrp="1" noChangeArrowheads="1"/>
          </p:cNvSpPr>
          <p:nvPr>
            <p:ph type="title"/>
          </p:nvPr>
        </p:nvSpPr>
        <p:spPr/>
        <p:txBody>
          <a:bodyPr/>
          <a:lstStyle/>
          <a:p>
            <a:pPr eaLnBrk="1" hangingPunct="1">
              <a:defRPr/>
            </a:pPr>
            <a:r>
              <a:rPr lang="en-US" dirty="0" smtClean="0">
                <a:solidFill>
                  <a:schemeClr val="accent6"/>
                </a:solidFill>
              </a:rPr>
              <a:t>Massa del </a:t>
            </a:r>
            <a:r>
              <a:rPr lang="en-US" dirty="0" err="1" smtClean="0">
                <a:solidFill>
                  <a:schemeClr val="accent6"/>
                </a:solidFill>
              </a:rPr>
              <a:t>Buco</a:t>
            </a:r>
            <a:r>
              <a:rPr lang="en-US" dirty="0" smtClean="0">
                <a:solidFill>
                  <a:schemeClr val="accent6"/>
                </a:solidFill>
              </a:rPr>
              <a:t> Nero</a:t>
            </a:r>
          </a:p>
        </p:txBody>
      </p:sp>
      <p:graphicFrame>
        <p:nvGraphicFramePr>
          <p:cNvPr id="763906" name="Object 4"/>
          <p:cNvGraphicFramePr>
            <a:graphicFrameLocks noChangeAspect="1"/>
          </p:cNvGraphicFramePr>
          <p:nvPr>
            <p:ph sz="half" idx="1"/>
          </p:nvPr>
        </p:nvGraphicFramePr>
        <p:xfrm>
          <a:off x="228600" y="2743200"/>
          <a:ext cx="838200" cy="374650"/>
        </p:xfrm>
        <a:graphic>
          <a:graphicData uri="http://schemas.openxmlformats.org/presentationml/2006/ole">
            <p:oleObj spid="_x0000_s1039362" name="Equation" r:id="rId3" imgW="939600" imgH="419040" progId="Equation.3">
              <p:embed/>
            </p:oleObj>
          </a:graphicData>
        </a:graphic>
      </p:graphicFrame>
      <p:graphicFrame>
        <p:nvGraphicFramePr>
          <p:cNvPr id="763907" name="Object 7"/>
          <p:cNvGraphicFramePr>
            <a:graphicFrameLocks noChangeAspect="1"/>
          </p:cNvGraphicFramePr>
          <p:nvPr>
            <p:ph sz="quarter" idx="2"/>
          </p:nvPr>
        </p:nvGraphicFramePr>
        <p:xfrm>
          <a:off x="1469781" y="2124076"/>
          <a:ext cx="2570285" cy="1304925"/>
        </p:xfrm>
        <a:graphic>
          <a:graphicData uri="http://schemas.openxmlformats.org/presentationml/2006/ole">
            <p:oleObj spid="_x0000_s1039363" name="Equation" r:id="rId4" imgW="812800" imgH="381000" progId="Equation.3">
              <p:embed/>
            </p:oleObj>
          </a:graphicData>
        </a:graphic>
      </p:graphicFrame>
      <p:grpSp>
        <p:nvGrpSpPr>
          <p:cNvPr id="2" name="Group 18"/>
          <p:cNvGrpSpPr>
            <a:grpSpLocks/>
          </p:cNvGrpSpPr>
          <p:nvPr/>
        </p:nvGrpSpPr>
        <p:grpSpPr bwMode="auto">
          <a:xfrm>
            <a:off x="838200" y="4038600"/>
            <a:ext cx="3280997" cy="1828800"/>
            <a:chOff x="528" y="2544"/>
            <a:chExt cx="2067" cy="1152"/>
          </a:xfrm>
        </p:grpSpPr>
        <p:graphicFrame>
          <p:nvGraphicFramePr>
            <p:cNvPr id="763908" name="Object 10"/>
            <p:cNvGraphicFramePr>
              <a:graphicFrameLocks noChangeAspect="1"/>
            </p:cNvGraphicFramePr>
            <p:nvPr/>
          </p:nvGraphicFramePr>
          <p:xfrm>
            <a:off x="528" y="2544"/>
            <a:ext cx="2067" cy="1113"/>
          </p:xfrm>
          <a:graphic>
            <a:graphicData uri="http://schemas.openxmlformats.org/presentationml/2006/ole">
              <p:oleObj spid="_x0000_s1039364" name="Equation" r:id="rId5" imgW="825480" imgH="444240" progId="Equation.3">
                <p:embed/>
              </p:oleObj>
            </a:graphicData>
          </a:graphic>
        </p:graphicFrame>
        <p:sp>
          <p:nvSpPr>
            <p:cNvPr id="763914" name="Oval 13"/>
            <p:cNvSpPr>
              <a:spLocks noChangeArrowheads="1"/>
            </p:cNvSpPr>
            <p:nvPr/>
          </p:nvSpPr>
          <p:spPr bwMode="auto">
            <a:xfrm>
              <a:off x="2112" y="2832"/>
              <a:ext cx="480" cy="432"/>
            </a:xfrm>
            <a:prstGeom prst="ellipse">
              <a:avLst/>
            </a:prstGeom>
            <a:noFill/>
            <a:ln w="25400">
              <a:solidFill>
                <a:srgbClr val="FF0000"/>
              </a:solidFill>
              <a:round/>
              <a:headEnd/>
              <a:tailEnd/>
            </a:ln>
          </p:spPr>
          <p:txBody>
            <a:bodyPr wrap="none" anchor="ctr">
              <a:prstTxWarp prst="textNoShape">
                <a:avLst/>
              </a:prstTxWarp>
            </a:bodyPr>
            <a:lstStyle/>
            <a:p>
              <a:endParaRPr lang="it-IT"/>
            </a:p>
          </p:txBody>
        </p:sp>
        <p:sp>
          <p:nvSpPr>
            <p:cNvPr id="763915" name="Oval 14"/>
            <p:cNvSpPr>
              <a:spLocks noChangeArrowheads="1"/>
            </p:cNvSpPr>
            <p:nvPr/>
          </p:nvSpPr>
          <p:spPr bwMode="auto">
            <a:xfrm>
              <a:off x="1632" y="3120"/>
              <a:ext cx="576" cy="576"/>
            </a:xfrm>
            <a:prstGeom prst="ellipse">
              <a:avLst/>
            </a:prstGeom>
            <a:noFill/>
            <a:ln w="25400">
              <a:solidFill>
                <a:srgbClr val="FF0000"/>
              </a:solidFill>
              <a:round/>
              <a:headEnd/>
              <a:tailEnd/>
            </a:ln>
          </p:spPr>
          <p:txBody>
            <a:bodyPr wrap="none" anchor="ctr">
              <a:prstTxWarp prst="textNoShape">
                <a:avLst/>
              </a:prstTxWarp>
            </a:bodyPr>
            <a:lstStyle/>
            <a:p>
              <a:endParaRPr lang="it-IT"/>
            </a:p>
          </p:txBody>
        </p:sp>
      </p:grpSp>
      <p:sp>
        <p:nvSpPr>
          <p:cNvPr id="763911" name="Text Box 15"/>
          <p:cNvSpPr txBox="1">
            <a:spLocks noChangeArrowheads="1"/>
          </p:cNvSpPr>
          <p:nvPr/>
        </p:nvSpPr>
        <p:spPr bwMode="auto">
          <a:xfrm>
            <a:off x="5125915" y="2286001"/>
            <a:ext cx="2311859" cy="400110"/>
          </a:xfrm>
          <a:prstGeom prst="rect">
            <a:avLst/>
          </a:prstGeom>
          <a:noFill/>
          <a:ln w="9525">
            <a:noFill/>
            <a:miter lim="800000"/>
            <a:headEnd/>
            <a:tailEnd/>
          </a:ln>
        </p:spPr>
        <p:txBody>
          <a:bodyPr wrap="none">
            <a:prstTxWarp prst="textNoShape">
              <a:avLst/>
            </a:prstTxWarp>
            <a:spAutoFit/>
          </a:bodyPr>
          <a:lstStyle/>
          <a:p>
            <a:r>
              <a:rPr lang="en-US">
                <a:solidFill>
                  <a:srgbClr val="FF3300"/>
                </a:solidFill>
                <a:latin typeface="Tahoma" charset="0"/>
              </a:rPr>
              <a:t>3</a:t>
            </a:r>
            <a:r>
              <a:rPr lang="en-US" baseline="30000">
                <a:solidFill>
                  <a:srgbClr val="FF3300"/>
                </a:solidFill>
                <a:latin typeface="Tahoma" charset="0"/>
              </a:rPr>
              <a:t>a</a:t>
            </a:r>
            <a:r>
              <a:rPr lang="en-US">
                <a:solidFill>
                  <a:srgbClr val="FF3300"/>
                </a:solidFill>
                <a:latin typeface="Tahoma" charset="0"/>
              </a:rPr>
              <a:t> legge di Keplero</a:t>
            </a:r>
          </a:p>
        </p:txBody>
      </p:sp>
      <p:sp>
        <p:nvSpPr>
          <p:cNvPr id="763912" name="Text Box 16"/>
          <p:cNvSpPr txBox="1">
            <a:spLocks noChangeArrowheads="1"/>
          </p:cNvSpPr>
          <p:nvPr/>
        </p:nvSpPr>
        <p:spPr bwMode="auto">
          <a:xfrm>
            <a:off x="5410200" y="4343400"/>
            <a:ext cx="3048000" cy="946150"/>
          </a:xfrm>
          <a:prstGeom prst="rect">
            <a:avLst/>
          </a:prstGeom>
          <a:noFill/>
          <a:ln w="9525">
            <a:noFill/>
            <a:miter lim="800000"/>
            <a:headEnd/>
            <a:tailEnd/>
          </a:ln>
        </p:spPr>
        <p:txBody>
          <a:bodyPr>
            <a:prstTxWarp prst="textNoShape">
              <a:avLst/>
            </a:prstTxWarp>
            <a:spAutoFit/>
          </a:bodyPr>
          <a:lstStyle/>
          <a:p>
            <a:r>
              <a:rPr lang="en-US" sz="2800">
                <a:latin typeface="Tahoma" charset="0"/>
              </a:rPr>
              <a:t>Periodo piu’ corto, massa piu’ grande</a:t>
            </a:r>
          </a:p>
        </p:txBody>
      </p:sp>
      <p:sp>
        <p:nvSpPr>
          <p:cNvPr id="798737" name="Text Box 17"/>
          <p:cNvSpPr txBox="1">
            <a:spLocks noChangeArrowheads="1"/>
          </p:cNvSpPr>
          <p:nvPr/>
        </p:nvSpPr>
        <p:spPr bwMode="auto">
          <a:xfrm>
            <a:off x="2250831" y="4038601"/>
            <a:ext cx="6858000" cy="1920875"/>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defRPr/>
            </a:pPr>
            <a:r>
              <a:rPr lang="en-US" sz="6000" dirty="0">
                <a:solidFill>
                  <a:schemeClr val="accent5">
                    <a:lumMod val="75000"/>
                  </a:schemeClr>
                </a:solidFill>
                <a:latin typeface="Tahoma" charset="0"/>
              </a:rPr>
              <a:t>4 </a:t>
            </a:r>
            <a:r>
              <a:rPr lang="en-US" sz="6000" dirty="0" err="1">
                <a:solidFill>
                  <a:schemeClr val="accent5">
                    <a:lumMod val="75000"/>
                  </a:schemeClr>
                </a:solidFill>
                <a:latin typeface="Tahoma" charset="0"/>
              </a:rPr>
              <a:t>milioni</a:t>
            </a:r>
            <a:r>
              <a:rPr lang="en-US" sz="6000" dirty="0">
                <a:solidFill>
                  <a:schemeClr val="accent5">
                    <a:lumMod val="75000"/>
                  </a:schemeClr>
                </a:solidFill>
                <a:latin typeface="Tahoma" charset="0"/>
              </a:rPr>
              <a:t> </a:t>
            </a:r>
            <a:r>
              <a:rPr lang="en-US" sz="6000" dirty="0" err="1">
                <a:solidFill>
                  <a:schemeClr val="accent5">
                    <a:lumMod val="75000"/>
                  </a:schemeClr>
                </a:solidFill>
                <a:latin typeface="Tahoma" charset="0"/>
              </a:rPr>
              <a:t>di</a:t>
            </a:r>
            <a:r>
              <a:rPr lang="en-US" sz="6000" dirty="0">
                <a:solidFill>
                  <a:schemeClr val="accent5">
                    <a:lumMod val="75000"/>
                  </a:schemeClr>
                </a:solidFill>
                <a:latin typeface="Tahoma" charset="0"/>
              </a:rPr>
              <a:t> volte la </a:t>
            </a:r>
            <a:r>
              <a:rPr lang="en-US" sz="6000" dirty="0" err="1">
                <a:solidFill>
                  <a:schemeClr val="accent5">
                    <a:lumMod val="75000"/>
                  </a:schemeClr>
                </a:solidFill>
                <a:latin typeface="Tahoma" charset="0"/>
              </a:rPr>
              <a:t>massa</a:t>
            </a:r>
            <a:r>
              <a:rPr lang="en-US" sz="6000" dirty="0">
                <a:solidFill>
                  <a:schemeClr val="accent5">
                    <a:lumMod val="75000"/>
                  </a:schemeClr>
                </a:solidFill>
                <a:latin typeface="Tahoma" charset="0"/>
              </a:rPr>
              <a:t> del Sole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37" grpId="0" animBg="1"/>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endParaRPr lang="en-US"/>
          </a:p>
        </p:txBody>
      </p:sp>
      <p:pic>
        <p:nvPicPr>
          <p:cNvPr id="160771" name="Picture 3"/>
          <p:cNvPicPr>
            <a:picLocks noGrp="1" noChangeAspect="1" noChangeArrowheads="1"/>
          </p:cNvPicPr>
          <p:nvPr>
            <p:ph type="body" idx="1"/>
          </p:nvPr>
        </p:nvPicPr>
        <p:blipFill>
          <a:blip r:embed="rId2"/>
          <a:srcRect/>
          <a:stretch>
            <a:fillRect/>
          </a:stretch>
        </p:blipFill>
        <p:spPr>
          <a:xfrm>
            <a:off x="1298575" y="990600"/>
            <a:ext cx="6545263" cy="5214938"/>
          </a:xfrm>
          <a:noFill/>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447800" y="721792"/>
            <a:ext cx="6629400" cy="499320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381000" y="990600"/>
            <a:ext cx="8305800" cy="15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flipH="1" flipV="1">
            <a:off x="1067594" y="3429000"/>
            <a:ext cx="6553200" cy="15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37114" y="152400"/>
            <a:ext cx="2544286" cy="830997"/>
          </a:xfrm>
          <a:prstGeom prst="rect">
            <a:avLst/>
          </a:prstGeom>
          <a:noFill/>
        </p:spPr>
        <p:txBody>
          <a:bodyPr wrap="none" rtlCol="0">
            <a:spAutoFit/>
          </a:bodyPr>
          <a:lstStyle/>
          <a:p>
            <a:pPr algn="ctr"/>
            <a:r>
              <a:rPr lang="en-US" sz="2400" dirty="0" smtClean="0">
                <a:solidFill>
                  <a:schemeClr val="accent5"/>
                </a:solidFill>
                <a:latin typeface="+mn-lt"/>
                <a:cs typeface="Chalkboard"/>
              </a:rPr>
              <a:t>AGN </a:t>
            </a:r>
            <a:r>
              <a:rPr lang="en-US" sz="2400" dirty="0" err="1" smtClean="0">
                <a:solidFill>
                  <a:schemeClr val="accent5"/>
                </a:solidFill>
                <a:latin typeface="+mn-lt"/>
                <a:cs typeface="Chalkboard"/>
              </a:rPr>
              <a:t>senza</a:t>
            </a:r>
            <a:r>
              <a:rPr lang="en-US" sz="2400" dirty="0" smtClean="0">
                <a:solidFill>
                  <a:schemeClr val="accent5"/>
                </a:solidFill>
                <a:latin typeface="+mn-lt"/>
                <a:cs typeface="Chalkboard"/>
              </a:rPr>
              <a:t> </a:t>
            </a:r>
            <a:r>
              <a:rPr lang="en-US" sz="2400" dirty="0" err="1" smtClean="0">
                <a:solidFill>
                  <a:schemeClr val="accent5"/>
                </a:solidFill>
                <a:latin typeface="+mn-lt"/>
                <a:cs typeface="Chalkboard"/>
              </a:rPr>
              <a:t>getto</a:t>
            </a:r>
            <a:endParaRPr lang="en-US" sz="2400" dirty="0" smtClean="0">
              <a:solidFill>
                <a:schemeClr val="accent5"/>
              </a:solidFill>
              <a:latin typeface="+mn-lt"/>
              <a:cs typeface="Chalkboard"/>
            </a:endParaRPr>
          </a:p>
          <a:p>
            <a:pPr algn="ctr"/>
            <a:r>
              <a:rPr lang="en-US" sz="2400" dirty="0" smtClean="0">
                <a:solidFill>
                  <a:schemeClr val="accent5"/>
                </a:solidFill>
                <a:latin typeface="+mn-lt"/>
                <a:cs typeface="Chalkboard"/>
              </a:rPr>
              <a:t>≈90%</a:t>
            </a:r>
          </a:p>
        </p:txBody>
      </p:sp>
      <p:sp>
        <p:nvSpPr>
          <p:cNvPr id="9" name="TextBox 8"/>
          <p:cNvSpPr txBox="1"/>
          <p:nvPr/>
        </p:nvSpPr>
        <p:spPr>
          <a:xfrm>
            <a:off x="5561166" y="152400"/>
            <a:ext cx="2211234" cy="830997"/>
          </a:xfrm>
          <a:prstGeom prst="rect">
            <a:avLst/>
          </a:prstGeom>
          <a:noFill/>
        </p:spPr>
        <p:txBody>
          <a:bodyPr wrap="none" rtlCol="0">
            <a:spAutoFit/>
          </a:bodyPr>
          <a:lstStyle/>
          <a:p>
            <a:pPr algn="ctr"/>
            <a:r>
              <a:rPr lang="en-US" sz="2400" dirty="0" smtClean="0">
                <a:solidFill>
                  <a:srgbClr val="DAEDEF"/>
                </a:solidFill>
                <a:latin typeface="+mn-lt"/>
                <a:cs typeface="Chalkboard"/>
              </a:rPr>
              <a:t>AGN con </a:t>
            </a:r>
            <a:r>
              <a:rPr lang="en-US" sz="2400" dirty="0" err="1" smtClean="0">
                <a:solidFill>
                  <a:srgbClr val="DAEDEF"/>
                </a:solidFill>
                <a:latin typeface="+mn-lt"/>
                <a:cs typeface="Chalkboard"/>
              </a:rPr>
              <a:t>getto</a:t>
            </a:r>
            <a:endParaRPr lang="en-US" sz="2400" dirty="0" smtClean="0">
              <a:solidFill>
                <a:srgbClr val="DAEDEF"/>
              </a:solidFill>
              <a:latin typeface="+mn-lt"/>
              <a:cs typeface="Chalkboard"/>
            </a:endParaRPr>
          </a:p>
          <a:p>
            <a:pPr algn="ctr"/>
            <a:r>
              <a:rPr lang="en-US" sz="2400" dirty="0" smtClean="0">
                <a:solidFill>
                  <a:srgbClr val="DAEDEF"/>
                </a:solidFill>
                <a:latin typeface="+mn-lt"/>
                <a:cs typeface="Chalkboard"/>
              </a:rPr>
              <a:t>≈10%</a:t>
            </a:r>
          </a:p>
        </p:txBody>
      </p:sp>
      <p:sp>
        <p:nvSpPr>
          <p:cNvPr id="10" name="TextBox 9"/>
          <p:cNvSpPr txBox="1"/>
          <p:nvPr/>
        </p:nvSpPr>
        <p:spPr>
          <a:xfrm>
            <a:off x="4800600" y="1295400"/>
            <a:ext cx="3798762" cy="1200328"/>
          </a:xfrm>
          <a:prstGeom prst="rect">
            <a:avLst/>
          </a:prstGeom>
          <a:noFill/>
        </p:spPr>
        <p:txBody>
          <a:bodyPr wrap="none" rtlCol="0">
            <a:spAutoFit/>
          </a:bodyPr>
          <a:lstStyle/>
          <a:p>
            <a:pPr algn="ctr"/>
            <a:r>
              <a:rPr lang="en-US" sz="2400" dirty="0" err="1" smtClean="0">
                <a:solidFill>
                  <a:srgbClr val="DAEDEF"/>
                </a:solidFill>
                <a:latin typeface="+mn-lt"/>
                <a:cs typeface="Chalkboard"/>
              </a:rPr>
              <a:t>Blazars</a:t>
            </a:r>
            <a:r>
              <a:rPr lang="en-US" sz="2400" dirty="0" smtClean="0">
                <a:solidFill>
                  <a:srgbClr val="DAEDEF"/>
                </a:solidFill>
                <a:latin typeface="+mn-lt"/>
                <a:cs typeface="Chalkboard"/>
              </a:rPr>
              <a:t> (BL Lac + Quasar)</a:t>
            </a:r>
          </a:p>
          <a:p>
            <a:pPr algn="ctr"/>
            <a:r>
              <a:rPr lang="en-US" sz="2400" dirty="0" err="1" smtClean="0">
                <a:solidFill>
                  <a:srgbClr val="DAEDEF"/>
                </a:solidFill>
                <a:latin typeface="+mn-lt"/>
                <a:cs typeface="Chalkboard"/>
              </a:rPr>
              <a:t>Radiogalassie</a:t>
            </a:r>
            <a:r>
              <a:rPr lang="en-US" sz="2400" dirty="0" smtClean="0">
                <a:solidFill>
                  <a:srgbClr val="DAEDEF"/>
                </a:solidFill>
                <a:latin typeface="+mn-lt"/>
                <a:cs typeface="Chalkboard"/>
              </a:rPr>
              <a:t> HE</a:t>
            </a:r>
          </a:p>
          <a:p>
            <a:pPr algn="ctr"/>
            <a:r>
              <a:rPr lang="en-US" sz="2400" dirty="0" err="1" smtClean="0">
                <a:solidFill>
                  <a:srgbClr val="DAEDEF"/>
                </a:solidFill>
                <a:latin typeface="+mn-lt"/>
                <a:cs typeface="Chalkboard"/>
              </a:rPr>
              <a:t>Radiogalassie</a:t>
            </a:r>
            <a:r>
              <a:rPr lang="en-US" sz="2400" dirty="0" smtClean="0">
                <a:solidFill>
                  <a:srgbClr val="DAEDEF"/>
                </a:solidFill>
                <a:latin typeface="+mn-lt"/>
                <a:cs typeface="Chalkboard"/>
              </a:rPr>
              <a:t> LE</a:t>
            </a:r>
          </a:p>
        </p:txBody>
      </p:sp>
      <p:sp>
        <p:nvSpPr>
          <p:cNvPr id="11" name="TextBox 10"/>
          <p:cNvSpPr txBox="1"/>
          <p:nvPr/>
        </p:nvSpPr>
        <p:spPr>
          <a:xfrm>
            <a:off x="633862" y="1302603"/>
            <a:ext cx="3178124" cy="1200328"/>
          </a:xfrm>
          <a:prstGeom prst="rect">
            <a:avLst/>
          </a:prstGeom>
          <a:noFill/>
        </p:spPr>
        <p:txBody>
          <a:bodyPr wrap="none" rtlCol="0">
            <a:spAutoFit/>
          </a:bodyPr>
          <a:lstStyle/>
          <a:p>
            <a:pPr algn="ctr"/>
            <a:r>
              <a:rPr lang="en-US" sz="2400" dirty="0" smtClean="0">
                <a:solidFill>
                  <a:srgbClr val="DAEDEF"/>
                </a:solidFill>
                <a:latin typeface="+mn-lt"/>
                <a:cs typeface="Chalkboard"/>
              </a:rPr>
              <a:t>Narrow-Line </a:t>
            </a:r>
            <a:r>
              <a:rPr lang="en-US" sz="2400" dirty="0" err="1" smtClean="0">
                <a:solidFill>
                  <a:srgbClr val="DAEDEF"/>
                </a:solidFill>
                <a:latin typeface="+mn-lt"/>
                <a:cs typeface="Chalkboard"/>
              </a:rPr>
              <a:t>Seyfert</a:t>
            </a:r>
            <a:r>
              <a:rPr lang="en-US" sz="2400" dirty="0" smtClean="0">
                <a:solidFill>
                  <a:srgbClr val="DAEDEF"/>
                </a:solidFill>
                <a:latin typeface="+mn-lt"/>
                <a:cs typeface="Chalkboard"/>
              </a:rPr>
              <a:t> 1</a:t>
            </a:r>
          </a:p>
          <a:p>
            <a:pPr algn="ctr"/>
            <a:r>
              <a:rPr lang="en-US" sz="2400" dirty="0" err="1" smtClean="0">
                <a:solidFill>
                  <a:srgbClr val="DAEDEF"/>
                </a:solidFill>
                <a:latin typeface="+mn-lt"/>
                <a:cs typeface="Chalkboard"/>
              </a:rPr>
              <a:t>Seyfert</a:t>
            </a:r>
            <a:r>
              <a:rPr lang="en-US" sz="2400" dirty="0" smtClean="0">
                <a:solidFill>
                  <a:srgbClr val="DAEDEF"/>
                </a:solidFill>
                <a:latin typeface="+mn-lt"/>
                <a:cs typeface="Chalkboard"/>
              </a:rPr>
              <a:t> 1 </a:t>
            </a:r>
            <a:r>
              <a:rPr lang="en-US" sz="2400" dirty="0" err="1" smtClean="0">
                <a:solidFill>
                  <a:srgbClr val="DAEDEF"/>
                </a:solidFill>
                <a:latin typeface="+mn-lt"/>
                <a:cs typeface="Chalkboard"/>
              </a:rPr>
              <a:t>e</a:t>
            </a:r>
            <a:r>
              <a:rPr lang="en-US" sz="2400" dirty="0" smtClean="0">
                <a:solidFill>
                  <a:srgbClr val="DAEDEF"/>
                </a:solidFill>
                <a:latin typeface="+mn-lt"/>
                <a:cs typeface="Chalkboard"/>
              </a:rPr>
              <a:t> 2</a:t>
            </a:r>
          </a:p>
          <a:p>
            <a:pPr algn="ctr"/>
            <a:r>
              <a:rPr lang="en-US" sz="2400" dirty="0" smtClean="0">
                <a:solidFill>
                  <a:srgbClr val="DAEDEF"/>
                </a:solidFill>
                <a:latin typeface="+mn-lt"/>
                <a:cs typeface="Chalkboard"/>
              </a:rPr>
              <a:t>LINERS 1 </a:t>
            </a:r>
            <a:r>
              <a:rPr lang="en-US" sz="2400" dirty="0" err="1" smtClean="0">
                <a:solidFill>
                  <a:srgbClr val="DAEDEF"/>
                </a:solidFill>
                <a:latin typeface="+mn-lt"/>
                <a:cs typeface="Chalkboard"/>
              </a:rPr>
              <a:t>e</a:t>
            </a:r>
            <a:r>
              <a:rPr lang="en-US" sz="2400" dirty="0" smtClean="0">
                <a:solidFill>
                  <a:srgbClr val="DAEDEF"/>
                </a:solidFill>
                <a:latin typeface="+mn-lt"/>
                <a:cs typeface="Chalkboard"/>
              </a:rPr>
              <a:t> 2 </a:t>
            </a:r>
          </a:p>
        </p:txBody>
      </p:sp>
      <p:pic>
        <p:nvPicPr>
          <p:cNvPr id="12" name="Picture 11" descr="M77FCRS_crawford_f.jpg"/>
          <p:cNvPicPr>
            <a:picLocks noChangeAspect="1"/>
          </p:cNvPicPr>
          <p:nvPr/>
        </p:nvPicPr>
        <p:blipFill>
          <a:blip r:embed="rId2"/>
          <a:stretch>
            <a:fillRect/>
          </a:stretch>
        </p:blipFill>
        <p:spPr>
          <a:xfrm>
            <a:off x="1219200" y="2667000"/>
            <a:ext cx="1994269" cy="3040797"/>
          </a:xfrm>
          <a:prstGeom prst="rect">
            <a:avLst/>
          </a:prstGeom>
        </p:spPr>
      </p:pic>
      <p:sp>
        <p:nvSpPr>
          <p:cNvPr id="13" name="TextBox 12"/>
          <p:cNvSpPr txBox="1"/>
          <p:nvPr/>
        </p:nvSpPr>
        <p:spPr>
          <a:xfrm>
            <a:off x="552460" y="5715000"/>
            <a:ext cx="3366577" cy="830997"/>
          </a:xfrm>
          <a:prstGeom prst="rect">
            <a:avLst/>
          </a:prstGeom>
          <a:noFill/>
        </p:spPr>
        <p:txBody>
          <a:bodyPr wrap="none" rtlCol="0">
            <a:spAutoFit/>
          </a:bodyPr>
          <a:lstStyle/>
          <a:p>
            <a:pPr algn="ctr"/>
            <a:r>
              <a:rPr lang="en-US" sz="2400" dirty="0" err="1" smtClean="0">
                <a:solidFill>
                  <a:srgbClr val="DAEDEF"/>
                </a:solidFill>
                <a:latin typeface="+mn-lt"/>
                <a:cs typeface="Chalkboard"/>
              </a:rPr>
              <a:t>Galassia</a:t>
            </a:r>
            <a:r>
              <a:rPr lang="en-US" sz="2400" dirty="0" smtClean="0">
                <a:solidFill>
                  <a:srgbClr val="DAEDEF"/>
                </a:solidFill>
                <a:latin typeface="+mn-lt"/>
                <a:cs typeface="Chalkboard"/>
              </a:rPr>
              <a:t> </a:t>
            </a:r>
            <a:r>
              <a:rPr lang="en-US" sz="2400" dirty="0" err="1" smtClean="0">
                <a:solidFill>
                  <a:srgbClr val="DAEDEF"/>
                </a:solidFill>
                <a:latin typeface="+mn-lt"/>
                <a:cs typeface="Chalkboard"/>
              </a:rPr>
              <a:t>ospite</a:t>
            </a:r>
            <a:r>
              <a:rPr lang="en-US" sz="2400" dirty="0" smtClean="0">
                <a:solidFill>
                  <a:srgbClr val="DAEDEF"/>
                </a:solidFill>
                <a:latin typeface="+mn-lt"/>
                <a:cs typeface="Chalkboard"/>
              </a:rPr>
              <a:t>: </a:t>
            </a:r>
            <a:r>
              <a:rPr lang="en-US" sz="2400" dirty="0" err="1" smtClean="0">
                <a:solidFill>
                  <a:srgbClr val="DAEDEF"/>
                </a:solidFill>
                <a:latin typeface="+mn-lt"/>
                <a:cs typeface="Chalkboard"/>
              </a:rPr>
              <a:t>spirale</a:t>
            </a:r>
            <a:endParaRPr lang="en-US" sz="2400" dirty="0" smtClean="0">
              <a:solidFill>
                <a:srgbClr val="DAEDEF"/>
              </a:solidFill>
              <a:latin typeface="+mn-lt"/>
              <a:cs typeface="Chalkboard"/>
            </a:endParaRPr>
          </a:p>
          <a:p>
            <a:pPr algn="ctr"/>
            <a:r>
              <a:rPr lang="en-US" sz="2400" dirty="0" err="1" smtClean="0">
                <a:solidFill>
                  <a:srgbClr val="DAEDEF"/>
                </a:solidFill>
                <a:latin typeface="+mn-lt"/>
                <a:cs typeface="Chalkboard"/>
              </a:rPr>
              <a:t>Raggi</a:t>
            </a:r>
            <a:r>
              <a:rPr lang="en-US" sz="2400" dirty="0" smtClean="0">
                <a:solidFill>
                  <a:srgbClr val="DAEDEF"/>
                </a:solidFill>
                <a:latin typeface="+mn-lt"/>
                <a:cs typeface="Chalkboard"/>
              </a:rPr>
              <a:t> gamma: no!</a:t>
            </a:r>
          </a:p>
        </p:txBody>
      </p:sp>
      <p:sp>
        <p:nvSpPr>
          <p:cNvPr id="14" name="TextBox 13"/>
          <p:cNvSpPr txBox="1"/>
          <p:nvPr/>
        </p:nvSpPr>
        <p:spPr>
          <a:xfrm>
            <a:off x="5105400" y="5715000"/>
            <a:ext cx="3441968" cy="830997"/>
          </a:xfrm>
          <a:prstGeom prst="rect">
            <a:avLst/>
          </a:prstGeom>
          <a:noFill/>
        </p:spPr>
        <p:txBody>
          <a:bodyPr wrap="none" rtlCol="0">
            <a:spAutoFit/>
          </a:bodyPr>
          <a:lstStyle/>
          <a:p>
            <a:pPr algn="ctr"/>
            <a:r>
              <a:rPr lang="en-US" sz="2400" dirty="0" err="1" smtClean="0">
                <a:solidFill>
                  <a:srgbClr val="DAEDEF"/>
                </a:solidFill>
                <a:latin typeface="+mn-lt"/>
                <a:cs typeface="Chalkboard"/>
              </a:rPr>
              <a:t>Galassia</a:t>
            </a:r>
            <a:r>
              <a:rPr lang="en-US" sz="2400" dirty="0" smtClean="0">
                <a:solidFill>
                  <a:srgbClr val="DAEDEF"/>
                </a:solidFill>
                <a:latin typeface="+mn-lt"/>
                <a:cs typeface="Chalkboard"/>
              </a:rPr>
              <a:t> </a:t>
            </a:r>
            <a:r>
              <a:rPr lang="en-US" sz="2400" dirty="0" err="1" smtClean="0">
                <a:solidFill>
                  <a:srgbClr val="DAEDEF"/>
                </a:solidFill>
                <a:latin typeface="+mn-lt"/>
                <a:cs typeface="Chalkboard"/>
              </a:rPr>
              <a:t>ospite</a:t>
            </a:r>
            <a:r>
              <a:rPr lang="en-US" sz="2400" dirty="0" smtClean="0">
                <a:solidFill>
                  <a:srgbClr val="DAEDEF"/>
                </a:solidFill>
                <a:latin typeface="+mn-lt"/>
                <a:cs typeface="Chalkboard"/>
              </a:rPr>
              <a:t>: </a:t>
            </a:r>
            <a:r>
              <a:rPr lang="en-US" sz="2400" dirty="0" err="1" smtClean="0">
                <a:solidFill>
                  <a:srgbClr val="DAEDEF"/>
                </a:solidFill>
                <a:latin typeface="+mn-lt"/>
                <a:cs typeface="Chalkboard"/>
              </a:rPr>
              <a:t>ellittica</a:t>
            </a:r>
            <a:endParaRPr lang="en-US" sz="2400" dirty="0" smtClean="0">
              <a:solidFill>
                <a:srgbClr val="DAEDEF"/>
              </a:solidFill>
              <a:latin typeface="+mn-lt"/>
              <a:cs typeface="Chalkboard"/>
            </a:endParaRPr>
          </a:p>
          <a:p>
            <a:pPr algn="ctr"/>
            <a:r>
              <a:rPr lang="en-US" sz="2400" dirty="0" err="1" smtClean="0">
                <a:solidFill>
                  <a:srgbClr val="DAEDEF"/>
                </a:solidFill>
                <a:latin typeface="+mn-lt"/>
                <a:cs typeface="Chalkboard"/>
              </a:rPr>
              <a:t>Raggi</a:t>
            </a:r>
            <a:r>
              <a:rPr lang="en-US" sz="2400" dirty="0" smtClean="0">
                <a:solidFill>
                  <a:srgbClr val="DAEDEF"/>
                </a:solidFill>
                <a:latin typeface="+mn-lt"/>
                <a:cs typeface="Chalkboard"/>
              </a:rPr>
              <a:t> gamma: </a:t>
            </a:r>
            <a:r>
              <a:rPr lang="en-US" sz="2400" dirty="0" err="1" smtClean="0">
                <a:solidFill>
                  <a:srgbClr val="DAEDEF"/>
                </a:solidFill>
                <a:latin typeface="+mn-lt"/>
                <a:cs typeface="Chalkboard"/>
              </a:rPr>
              <a:t>sì</a:t>
            </a:r>
            <a:r>
              <a:rPr lang="en-US" sz="2400" dirty="0" smtClean="0">
                <a:solidFill>
                  <a:srgbClr val="DAEDEF"/>
                </a:solidFill>
                <a:latin typeface="+mn-lt"/>
                <a:cs typeface="Chalkboard"/>
              </a:rPr>
              <a:t>!</a:t>
            </a:r>
          </a:p>
        </p:txBody>
      </p:sp>
      <p:pic>
        <p:nvPicPr>
          <p:cNvPr id="15" name="Picture 14" descr="NGC1132.jpg"/>
          <p:cNvPicPr>
            <a:picLocks noChangeAspect="1"/>
          </p:cNvPicPr>
          <p:nvPr/>
        </p:nvPicPr>
        <p:blipFill>
          <a:blip r:embed="rId3"/>
          <a:stretch>
            <a:fillRect/>
          </a:stretch>
        </p:blipFill>
        <p:spPr>
          <a:xfrm>
            <a:off x="5410200" y="2782957"/>
            <a:ext cx="2697480" cy="2932043"/>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142844" y="214290"/>
            <a:ext cx="8858280" cy="923330"/>
          </a:xfrm>
          <a:prstGeom prst="rect">
            <a:avLst/>
          </a:prstGeom>
          <a:noFill/>
        </p:spPr>
        <p:txBody>
          <a:bodyPr wrap="square" rtlCol="0">
            <a:spAutoFit/>
          </a:bodyPr>
          <a:lstStyle/>
          <a:p>
            <a:pPr algn="just"/>
            <a:r>
              <a:rPr lang="it-IT" sz="1800" dirty="0" smtClean="0">
                <a:solidFill>
                  <a:srgbClr val="FFFF00"/>
                </a:solidFill>
                <a:latin typeface="+mn-lt"/>
                <a:cs typeface="Palatino"/>
              </a:rPr>
              <a:t>Anche se in fase di scoperta sono state classificati molti tipi di nuclei galattici attivi, dopo un’attenta analisi (</a:t>
            </a:r>
            <a:r>
              <a:rPr lang="it-IT" sz="1800" b="1" dirty="0" smtClean="0">
                <a:solidFill>
                  <a:srgbClr val="FFFF00"/>
                </a:solidFill>
                <a:latin typeface="+mn-lt"/>
                <a:cs typeface="Palatino"/>
              </a:rPr>
              <a:t>R. </a:t>
            </a:r>
            <a:r>
              <a:rPr lang="it-IT" sz="1800" b="1" dirty="0" err="1" smtClean="0">
                <a:solidFill>
                  <a:srgbClr val="FFFF00"/>
                </a:solidFill>
                <a:latin typeface="+mn-lt"/>
                <a:cs typeface="Palatino"/>
              </a:rPr>
              <a:t>Antonucci</a:t>
            </a:r>
            <a:r>
              <a:rPr lang="it-IT" sz="1800" b="1" dirty="0" smtClean="0">
                <a:solidFill>
                  <a:srgbClr val="FFFF00"/>
                </a:solidFill>
                <a:latin typeface="+mn-lt"/>
                <a:cs typeface="Palatino"/>
              </a:rPr>
              <a:t>; C.M. </a:t>
            </a:r>
            <a:r>
              <a:rPr lang="it-IT" sz="1800" b="1" dirty="0" err="1" smtClean="0">
                <a:solidFill>
                  <a:srgbClr val="FFFF00"/>
                </a:solidFill>
                <a:latin typeface="+mn-lt"/>
                <a:cs typeface="Palatino"/>
              </a:rPr>
              <a:t>Urry</a:t>
            </a:r>
            <a:r>
              <a:rPr lang="it-IT" sz="1800" b="1" dirty="0" smtClean="0">
                <a:solidFill>
                  <a:srgbClr val="FFFF00"/>
                </a:solidFill>
                <a:latin typeface="+mn-lt"/>
                <a:cs typeface="Palatino"/>
              </a:rPr>
              <a:t> &amp; P. Padovani</a:t>
            </a:r>
            <a:r>
              <a:rPr lang="it-IT" sz="1800" dirty="0" smtClean="0">
                <a:solidFill>
                  <a:srgbClr val="FFFF00"/>
                </a:solidFill>
                <a:latin typeface="+mn-lt"/>
                <a:cs typeface="Palatino"/>
              </a:rPr>
              <a:t>) si è visto che molte differenze potevano essere spiegate in termini di differenti punti di vista.</a:t>
            </a:r>
          </a:p>
        </p:txBody>
      </p:sp>
      <p:pic>
        <p:nvPicPr>
          <p:cNvPr id="3" name="Immagine 2" descr="AGNunified07.jpg"/>
          <p:cNvPicPr>
            <a:picLocks noChangeAspect="1"/>
          </p:cNvPicPr>
          <p:nvPr/>
        </p:nvPicPr>
        <p:blipFill>
          <a:blip r:embed="rId2"/>
          <a:stretch>
            <a:fillRect/>
          </a:stretch>
        </p:blipFill>
        <p:spPr>
          <a:xfrm>
            <a:off x="1143001" y="1330421"/>
            <a:ext cx="7425148" cy="5271855"/>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3657600" y="1"/>
            <a:ext cx="5149014" cy="6856413"/>
          </a:xfrm>
          <a:prstGeom prst="rect">
            <a:avLst/>
          </a:prstGeom>
        </p:spPr>
      </p:pic>
      <p:sp>
        <p:nvSpPr>
          <p:cNvPr id="7" name="CasellaDiTesto 6"/>
          <p:cNvSpPr txBox="1"/>
          <p:nvPr/>
        </p:nvSpPr>
        <p:spPr>
          <a:xfrm>
            <a:off x="1195754" y="6172201"/>
            <a:ext cx="1924425" cy="400110"/>
          </a:xfrm>
          <a:prstGeom prst="rect">
            <a:avLst/>
          </a:prstGeom>
          <a:noFill/>
        </p:spPr>
        <p:txBody>
          <a:bodyPr wrap="none" rtlCol="0">
            <a:spAutoFit/>
          </a:bodyPr>
          <a:lstStyle/>
          <a:p>
            <a:r>
              <a:rPr lang="it-IT" dirty="0" err="1" smtClean="0">
                <a:solidFill>
                  <a:srgbClr val="DAEDEF"/>
                </a:solidFill>
              </a:rPr>
              <a:t>Blandford</a:t>
            </a:r>
            <a:r>
              <a:rPr lang="it-IT" dirty="0" smtClean="0">
                <a:solidFill>
                  <a:srgbClr val="DAEDEF"/>
                </a:solidFill>
              </a:rPr>
              <a:t> 1990</a:t>
            </a:r>
            <a:endParaRPr lang="it-IT" dirty="0">
              <a:solidFill>
                <a:srgbClr val="DAEDEF"/>
              </a:solidFill>
            </a:endParaRPr>
          </a:p>
        </p:txBody>
      </p:sp>
      <p:sp>
        <p:nvSpPr>
          <p:cNvPr id="8" name="CasellaDiTesto 7"/>
          <p:cNvSpPr txBox="1"/>
          <p:nvPr/>
        </p:nvSpPr>
        <p:spPr>
          <a:xfrm>
            <a:off x="365225" y="1371601"/>
            <a:ext cx="2339803" cy="523220"/>
          </a:xfrm>
          <a:prstGeom prst="rect">
            <a:avLst/>
          </a:prstGeom>
          <a:noFill/>
        </p:spPr>
        <p:txBody>
          <a:bodyPr wrap="none" rtlCol="0">
            <a:spAutoFit/>
          </a:bodyPr>
          <a:lstStyle/>
          <a:p>
            <a:r>
              <a:rPr lang="it-IT" sz="2800" dirty="0" smtClean="0">
                <a:solidFill>
                  <a:srgbClr val="DAEDEF"/>
                </a:solidFill>
              </a:rPr>
              <a:t>Diverse scale</a:t>
            </a:r>
            <a:endParaRPr lang="it-IT" sz="2800" dirty="0">
              <a:solidFill>
                <a:srgbClr val="DAEDEF"/>
              </a:solidFill>
            </a:endParaRPr>
          </a:p>
        </p:txBody>
      </p:sp>
      <p:pic>
        <p:nvPicPr>
          <p:cNvPr id="9" name="Immagine 8"/>
          <p:cNvPicPr>
            <a:picLocks noChangeAspect="1"/>
          </p:cNvPicPr>
          <p:nvPr/>
        </p:nvPicPr>
        <p:blipFill>
          <a:blip r:embed="rId3"/>
          <a:stretch>
            <a:fillRect/>
          </a:stretch>
        </p:blipFill>
        <p:spPr>
          <a:xfrm>
            <a:off x="3657599" y="0"/>
            <a:ext cx="5435466" cy="6858000"/>
          </a:xfrm>
          <a:prstGeom prst="rect">
            <a:avLst/>
          </a:prstGeom>
        </p:spPr>
      </p:pic>
      <p:pic>
        <p:nvPicPr>
          <p:cNvPr id="10" name="Immagine 9"/>
          <p:cNvPicPr>
            <a:picLocks noChangeAspect="1"/>
          </p:cNvPicPr>
          <p:nvPr/>
        </p:nvPicPr>
        <p:blipFill>
          <a:blip r:embed="rId4"/>
          <a:stretch>
            <a:fillRect/>
          </a:stretch>
        </p:blipFill>
        <p:spPr>
          <a:xfrm>
            <a:off x="3587261" y="0"/>
            <a:ext cx="5345724" cy="6925804"/>
          </a:xfrm>
          <a:prstGeom prst="rect">
            <a:avLst/>
          </a:prstGeom>
        </p:spPr>
      </p:pic>
      <p:pic>
        <p:nvPicPr>
          <p:cNvPr id="11" name="Immagine 10"/>
          <p:cNvPicPr>
            <a:picLocks noChangeAspect="1"/>
          </p:cNvPicPr>
          <p:nvPr/>
        </p:nvPicPr>
        <p:blipFill>
          <a:blip r:embed="rId5"/>
          <a:stretch>
            <a:fillRect/>
          </a:stretch>
        </p:blipFill>
        <p:spPr>
          <a:xfrm>
            <a:off x="3587262" y="0"/>
            <a:ext cx="5402311" cy="6858000"/>
          </a:xfrm>
          <a:prstGeom prst="rect">
            <a:avLst/>
          </a:prstGeom>
        </p:spPr>
      </p:pic>
      <p:pic>
        <p:nvPicPr>
          <p:cNvPr id="12" name="Immagine 11"/>
          <p:cNvPicPr>
            <a:picLocks noChangeAspect="1"/>
          </p:cNvPicPr>
          <p:nvPr/>
        </p:nvPicPr>
        <p:blipFill>
          <a:blip r:embed="rId6"/>
          <a:stretch>
            <a:fillRect/>
          </a:stretch>
        </p:blipFill>
        <p:spPr>
          <a:xfrm>
            <a:off x="3516923" y="0"/>
            <a:ext cx="5134708" cy="6953250"/>
          </a:xfrm>
          <a:prstGeom prst="rect">
            <a:avLst/>
          </a:prstGeom>
        </p:spPr>
      </p:pic>
      <p:pic>
        <p:nvPicPr>
          <p:cNvPr id="13" name="Immagine 12"/>
          <p:cNvPicPr>
            <a:picLocks noChangeAspect="1"/>
          </p:cNvPicPr>
          <p:nvPr/>
        </p:nvPicPr>
        <p:blipFill>
          <a:blip r:embed="rId7"/>
          <a:stretch>
            <a:fillRect/>
          </a:stretch>
        </p:blipFill>
        <p:spPr>
          <a:xfrm>
            <a:off x="3516923" y="0"/>
            <a:ext cx="5064369" cy="6972300"/>
          </a:xfrm>
          <a:prstGeom prst="rect">
            <a:avLst/>
          </a:prstGeom>
        </p:spPr>
      </p:pic>
      <p:pic>
        <p:nvPicPr>
          <p:cNvPr id="14" name="Immagine 13"/>
          <p:cNvPicPr>
            <a:picLocks noChangeAspect="1"/>
          </p:cNvPicPr>
          <p:nvPr/>
        </p:nvPicPr>
        <p:blipFill>
          <a:blip r:embed="rId8"/>
          <a:stretch>
            <a:fillRect/>
          </a:stretch>
        </p:blipFill>
        <p:spPr>
          <a:xfrm>
            <a:off x="3516923" y="0"/>
            <a:ext cx="4994031" cy="6854448"/>
          </a:xfrm>
          <a:prstGeom prst="rect">
            <a:avLst/>
          </a:prstGeom>
        </p:spPr>
      </p:pic>
      <p:pic>
        <p:nvPicPr>
          <p:cNvPr id="15" name="Immagine 14"/>
          <p:cNvPicPr>
            <a:picLocks noChangeAspect="1"/>
          </p:cNvPicPr>
          <p:nvPr/>
        </p:nvPicPr>
        <p:blipFill>
          <a:blip r:embed="rId9"/>
          <a:stretch>
            <a:fillRect/>
          </a:stretch>
        </p:blipFill>
        <p:spPr>
          <a:xfrm>
            <a:off x="3587262" y="0"/>
            <a:ext cx="5064369" cy="675417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a:solidFill>
                  <a:srgbClr val="FF0000"/>
                </a:solidFill>
              </a:rPr>
              <a:t>Scenario</a:t>
            </a:r>
          </a:p>
        </p:txBody>
      </p:sp>
      <p:sp>
        <p:nvSpPr>
          <p:cNvPr id="4101" name="Text Box 3"/>
          <p:cNvSpPr txBox="1">
            <a:spLocks noChangeArrowheads="1"/>
          </p:cNvSpPr>
          <p:nvPr/>
        </p:nvSpPr>
        <p:spPr bwMode="auto">
          <a:xfrm>
            <a:off x="2532185" y="4919008"/>
            <a:ext cx="6611815" cy="2246769"/>
          </a:xfrm>
          <a:prstGeom prst="rect">
            <a:avLst/>
          </a:prstGeom>
          <a:solidFill>
            <a:schemeClr val="tx1"/>
          </a:solidFill>
          <a:ln w="9525">
            <a:noFill/>
            <a:miter lim="800000"/>
            <a:headEnd/>
            <a:tailEnd/>
          </a:ln>
        </p:spPr>
        <p:txBody>
          <a:bodyPr wrap="square">
            <a:prstTxWarp prst="textNoShape">
              <a:avLst/>
            </a:prstTxWarp>
            <a:spAutoFit/>
          </a:bodyPr>
          <a:lstStyle/>
          <a:p>
            <a:pPr algn="l"/>
            <a:r>
              <a:rPr lang="en-US" sz="2000" dirty="0"/>
              <a:t> </a:t>
            </a:r>
            <a:r>
              <a:rPr lang="en-US" sz="2000" dirty="0" err="1">
                <a:solidFill>
                  <a:srgbClr val="FF0000"/>
                </a:solidFill>
              </a:rPr>
              <a:t>Buco</a:t>
            </a:r>
            <a:r>
              <a:rPr lang="en-US" sz="2000" dirty="0">
                <a:solidFill>
                  <a:srgbClr val="FF0000"/>
                </a:solidFill>
              </a:rPr>
              <a:t> </a:t>
            </a:r>
            <a:r>
              <a:rPr lang="en-US" sz="2000" dirty="0" err="1">
                <a:solidFill>
                  <a:srgbClr val="FF0000"/>
                </a:solidFill>
              </a:rPr>
              <a:t>nero</a:t>
            </a:r>
            <a:r>
              <a:rPr lang="en-US" sz="2000" dirty="0">
                <a:solidFill>
                  <a:srgbClr val="FF0000"/>
                </a:solidFill>
              </a:rPr>
              <a:t> </a:t>
            </a:r>
            <a:r>
              <a:rPr lang="en-US" sz="2000" dirty="0" err="1">
                <a:solidFill>
                  <a:srgbClr val="FF0000"/>
                </a:solidFill>
              </a:rPr>
              <a:t>supermassiccio</a:t>
            </a:r>
            <a:r>
              <a:rPr lang="en-US" sz="2000" dirty="0">
                <a:solidFill>
                  <a:schemeClr val="bg2"/>
                </a:solidFill>
              </a:rPr>
              <a:t> :</a:t>
            </a:r>
          </a:p>
          <a:p>
            <a:pPr algn="l"/>
            <a:r>
              <a:rPr lang="en-US" sz="2000" dirty="0"/>
              <a:t> </a:t>
            </a:r>
            <a:r>
              <a:rPr lang="en-US" sz="2000" dirty="0">
                <a:solidFill>
                  <a:schemeClr val="bg2"/>
                </a:solidFill>
              </a:rPr>
              <a:t>Disco </a:t>
            </a:r>
            <a:r>
              <a:rPr lang="en-US" sz="2000" dirty="0" err="1">
                <a:solidFill>
                  <a:schemeClr val="bg2"/>
                </a:solidFill>
              </a:rPr>
              <a:t>accrescimento</a:t>
            </a:r>
            <a:r>
              <a:rPr lang="en-US" sz="2000" dirty="0">
                <a:solidFill>
                  <a:schemeClr val="bg2"/>
                </a:solidFill>
              </a:rPr>
              <a:t> </a:t>
            </a:r>
            <a:r>
              <a:rPr lang="en-US" sz="2000" dirty="0" err="1">
                <a:solidFill>
                  <a:schemeClr val="bg2"/>
                </a:solidFill>
              </a:rPr>
              <a:t>sottile</a:t>
            </a:r>
            <a:r>
              <a:rPr lang="en-US" sz="2000" dirty="0">
                <a:solidFill>
                  <a:schemeClr val="bg2"/>
                </a:solidFill>
              </a:rPr>
              <a:t>: </a:t>
            </a:r>
            <a:r>
              <a:rPr lang="en-US" sz="2000" i="1" dirty="0" err="1">
                <a:solidFill>
                  <a:schemeClr val="accent2"/>
                </a:solidFill>
              </a:rPr>
              <a:t>ott</a:t>
            </a:r>
            <a:r>
              <a:rPr lang="en-US" sz="2000" i="1" dirty="0">
                <a:solidFill>
                  <a:schemeClr val="accent2"/>
                </a:solidFill>
              </a:rPr>
              <a:t>. </a:t>
            </a:r>
            <a:r>
              <a:rPr lang="en-US" sz="2000" i="1" dirty="0" err="1">
                <a:solidFill>
                  <a:schemeClr val="accent2"/>
                </a:solidFill>
              </a:rPr>
              <a:t>spesso</a:t>
            </a:r>
            <a:endParaRPr lang="en-US" sz="2000" i="1" dirty="0">
              <a:solidFill>
                <a:schemeClr val="accent2"/>
              </a:solidFill>
            </a:endParaRPr>
          </a:p>
          <a:p>
            <a:pPr algn="l"/>
            <a:r>
              <a:rPr lang="en-US" sz="2000" dirty="0"/>
              <a:t> </a:t>
            </a:r>
            <a:r>
              <a:rPr lang="en-US" sz="2000" dirty="0">
                <a:solidFill>
                  <a:schemeClr val="bg2"/>
                </a:solidFill>
              </a:rPr>
              <a:t>“corona”:</a:t>
            </a:r>
            <a:r>
              <a:rPr lang="en-US" sz="2000" dirty="0"/>
              <a:t> </a:t>
            </a:r>
            <a:r>
              <a:rPr lang="en-US" sz="2000" i="1" dirty="0" err="1">
                <a:solidFill>
                  <a:schemeClr val="accent2"/>
                </a:solidFill>
              </a:rPr>
              <a:t>otticam</a:t>
            </a:r>
            <a:r>
              <a:rPr lang="en-US" sz="2000" i="1" dirty="0">
                <a:solidFill>
                  <a:schemeClr val="accent2"/>
                </a:solidFill>
              </a:rPr>
              <a:t>. </a:t>
            </a:r>
            <a:r>
              <a:rPr lang="en-US" sz="2000" i="1" dirty="0" err="1">
                <a:solidFill>
                  <a:schemeClr val="accent2"/>
                </a:solidFill>
              </a:rPr>
              <a:t>sottile</a:t>
            </a:r>
            <a:endParaRPr lang="en-US" sz="2000" i="1" dirty="0">
              <a:solidFill>
                <a:schemeClr val="accent2"/>
              </a:solidFill>
            </a:endParaRPr>
          </a:p>
          <a:p>
            <a:pPr algn="l"/>
            <a:r>
              <a:rPr lang="en-US" sz="2000" dirty="0"/>
              <a:t> </a:t>
            </a:r>
            <a:r>
              <a:rPr lang="en-US" sz="2000" dirty="0" err="1">
                <a:solidFill>
                  <a:schemeClr val="bg2"/>
                </a:solidFill>
              </a:rPr>
              <a:t>Nubi</a:t>
            </a:r>
            <a:r>
              <a:rPr lang="en-US" sz="2000" dirty="0">
                <a:solidFill>
                  <a:schemeClr val="bg2"/>
                </a:solidFill>
              </a:rPr>
              <a:t> ad </a:t>
            </a:r>
            <a:r>
              <a:rPr lang="en-US" sz="2000" dirty="0" err="1" smtClean="0">
                <a:solidFill>
                  <a:schemeClr val="bg2"/>
                </a:solidFill>
              </a:rPr>
              <a:t>alta/bassa</a:t>
            </a:r>
            <a:r>
              <a:rPr lang="en-US" sz="2000" dirty="0" smtClean="0">
                <a:solidFill>
                  <a:schemeClr val="bg2"/>
                </a:solidFill>
              </a:rPr>
              <a:t> </a:t>
            </a:r>
            <a:r>
              <a:rPr lang="en-US" sz="2000" dirty="0" err="1">
                <a:solidFill>
                  <a:schemeClr val="bg2"/>
                </a:solidFill>
              </a:rPr>
              <a:t>velocita</a:t>
            </a:r>
            <a:r>
              <a:rPr lang="en-US" sz="2000" dirty="0">
                <a:solidFill>
                  <a:schemeClr val="bg2"/>
                </a:solidFill>
              </a:rPr>
              <a:t>’:</a:t>
            </a:r>
            <a:r>
              <a:rPr lang="en-US" sz="2000" dirty="0"/>
              <a:t> </a:t>
            </a:r>
            <a:r>
              <a:rPr lang="en-US" sz="2000" i="1" dirty="0" smtClean="0">
                <a:solidFill>
                  <a:schemeClr val="accent2"/>
                </a:solidFill>
              </a:rPr>
              <a:t>BLR/NLR</a:t>
            </a:r>
          </a:p>
          <a:p>
            <a:pPr algn="l"/>
            <a:r>
              <a:rPr lang="en-US" sz="2000" dirty="0" smtClean="0">
                <a:solidFill>
                  <a:schemeClr val="bg2"/>
                </a:solidFill>
              </a:rPr>
              <a:t>Toro </a:t>
            </a:r>
            <a:r>
              <a:rPr lang="en-US" sz="2000" dirty="0" err="1">
                <a:solidFill>
                  <a:schemeClr val="bg2"/>
                </a:solidFill>
              </a:rPr>
              <a:t>di</a:t>
            </a:r>
            <a:r>
              <a:rPr lang="en-US" sz="2000" dirty="0">
                <a:solidFill>
                  <a:schemeClr val="bg2"/>
                </a:solidFill>
              </a:rPr>
              <a:t> </a:t>
            </a:r>
            <a:r>
              <a:rPr lang="en-US" sz="2000" dirty="0" err="1">
                <a:solidFill>
                  <a:schemeClr val="bg2"/>
                </a:solidFill>
              </a:rPr>
              <a:t>polvere</a:t>
            </a:r>
            <a:r>
              <a:rPr lang="en-US" sz="2000" dirty="0">
                <a:solidFill>
                  <a:schemeClr val="bg2"/>
                </a:solidFill>
              </a:rPr>
              <a:t>:</a:t>
            </a:r>
            <a:r>
              <a:rPr lang="en-US" sz="2000" dirty="0"/>
              <a:t> </a:t>
            </a:r>
            <a:r>
              <a:rPr lang="en-US" sz="2000" i="1" dirty="0" err="1">
                <a:solidFill>
                  <a:schemeClr val="accent2"/>
                </a:solidFill>
              </a:rPr>
              <a:t>spesso</a:t>
            </a:r>
            <a:r>
              <a:rPr lang="en-US" sz="2000" i="1" dirty="0">
                <a:solidFill>
                  <a:schemeClr val="accent2"/>
                </a:solidFill>
              </a:rPr>
              <a:t> (Thomson)</a:t>
            </a:r>
          </a:p>
          <a:p>
            <a:pPr algn="l"/>
            <a:r>
              <a:rPr lang="en-US" sz="2000" dirty="0"/>
              <a:t> </a:t>
            </a:r>
            <a:r>
              <a:rPr lang="en-US" sz="2000" dirty="0" err="1">
                <a:solidFill>
                  <a:schemeClr val="bg2"/>
                </a:solidFill>
              </a:rPr>
              <a:t>Getto</a:t>
            </a:r>
            <a:r>
              <a:rPr lang="en-US" sz="2000" dirty="0">
                <a:solidFill>
                  <a:schemeClr val="bg2"/>
                </a:solidFill>
              </a:rPr>
              <a:t> </a:t>
            </a:r>
            <a:r>
              <a:rPr lang="en-US" sz="2000" dirty="0" err="1">
                <a:solidFill>
                  <a:schemeClr val="bg2"/>
                </a:solidFill>
              </a:rPr>
              <a:t>relativistico</a:t>
            </a:r>
            <a:r>
              <a:rPr lang="en-US" sz="2000" dirty="0">
                <a:solidFill>
                  <a:schemeClr val="bg2"/>
                </a:solidFill>
              </a:rPr>
              <a:t>:</a:t>
            </a:r>
            <a:r>
              <a:rPr lang="en-US" sz="2000" dirty="0"/>
              <a:t> </a:t>
            </a:r>
            <a:r>
              <a:rPr lang="en-US" sz="2000" i="1" dirty="0" err="1">
                <a:solidFill>
                  <a:schemeClr val="accent2"/>
                </a:solidFill>
              </a:rPr>
              <a:t>decine</a:t>
            </a:r>
            <a:r>
              <a:rPr lang="en-US" sz="2000" i="1" dirty="0">
                <a:solidFill>
                  <a:schemeClr val="accent2"/>
                </a:solidFill>
              </a:rPr>
              <a:t>  </a:t>
            </a:r>
            <a:r>
              <a:rPr lang="en-US" sz="2000" i="1" dirty="0" err="1">
                <a:solidFill>
                  <a:schemeClr val="accent2"/>
                </a:solidFill>
              </a:rPr>
              <a:t>kpc</a:t>
            </a:r>
            <a:r>
              <a:rPr lang="en-US" sz="2000" i="1" dirty="0">
                <a:solidFill>
                  <a:schemeClr val="accent2"/>
                </a:solidFill>
              </a:rPr>
              <a:t> --  </a:t>
            </a:r>
            <a:r>
              <a:rPr lang="en-US" sz="2000" i="1" dirty="0" err="1">
                <a:solidFill>
                  <a:schemeClr val="accent2"/>
                </a:solidFill>
              </a:rPr>
              <a:t>Mpc</a:t>
            </a:r>
            <a:r>
              <a:rPr lang="en-US" sz="2000" i="1" dirty="0">
                <a:solidFill>
                  <a:schemeClr val="accent2"/>
                </a:solidFill>
              </a:rPr>
              <a:t> (non </a:t>
            </a:r>
            <a:r>
              <a:rPr lang="en-US" sz="2000" i="1" dirty="0" err="1">
                <a:solidFill>
                  <a:schemeClr val="accent2"/>
                </a:solidFill>
              </a:rPr>
              <a:t>nelle</a:t>
            </a:r>
            <a:r>
              <a:rPr lang="en-US" sz="2000" i="1" dirty="0">
                <a:solidFill>
                  <a:schemeClr val="accent2"/>
                </a:solidFill>
              </a:rPr>
              <a:t> </a:t>
            </a:r>
            <a:r>
              <a:rPr lang="en-US" sz="2000" i="1" dirty="0" err="1">
                <a:solidFill>
                  <a:schemeClr val="accent2"/>
                </a:solidFill>
              </a:rPr>
              <a:t>Seyfert</a:t>
            </a:r>
            <a:r>
              <a:rPr lang="en-US" sz="2000" i="1" dirty="0">
                <a:solidFill>
                  <a:schemeClr val="accent2"/>
                </a:solidFill>
              </a:rPr>
              <a:t>)</a:t>
            </a:r>
          </a:p>
        </p:txBody>
      </p:sp>
      <p:sp>
        <p:nvSpPr>
          <p:cNvPr id="4102" name="Text Box 4"/>
          <p:cNvSpPr txBox="1">
            <a:spLocks noChangeArrowheads="1"/>
          </p:cNvSpPr>
          <p:nvPr/>
        </p:nvSpPr>
        <p:spPr bwMode="auto">
          <a:xfrm>
            <a:off x="633047" y="5715001"/>
            <a:ext cx="1767281" cy="461665"/>
          </a:xfrm>
          <a:prstGeom prst="rect">
            <a:avLst/>
          </a:prstGeom>
          <a:noFill/>
          <a:ln w="9525">
            <a:noFill/>
            <a:miter lim="800000"/>
            <a:headEnd/>
            <a:tailEnd/>
          </a:ln>
        </p:spPr>
        <p:txBody>
          <a:bodyPr wrap="none">
            <a:prstTxWarp prst="textNoShape">
              <a:avLst/>
            </a:prstTxWarp>
            <a:spAutoFit/>
          </a:bodyPr>
          <a:lstStyle/>
          <a:p>
            <a:r>
              <a:rPr lang="en-US" sz="2400" dirty="0" err="1">
                <a:solidFill>
                  <a:schemeClr val="accent1"/>
                </a:solidFill>
                <a:latin typeface="Tahoma" charset="0"/>
              </a:rPr>
              <a:t>Ingredienti</a:t>
            </a:r>
            <a:r>
              <a:rPr lang="en-US" sz="2400" dirty="0">
                <a:solidFill>
                  <a:schemeClr val="accent1"/>
                </a:solidFill>
                <a:latin typeface="Tahoma" charset="0"/>
              </a:rPr>
              <a:t>:</a:t>
            </a:r>
          </a:p>
        </p:txBody>
      </p:sp>
      <p:graphicFrame>
        <p:nvGraphicFramePr>
          <p:cNvPr id="4098" name="Object 5"/>
          <p:cNvGraphicFramePr>
            <a:graphicFrameLocks noChangeAspect="1"/>
          </p:cNvGraphicFramePr>
          <p:nvPr/>
        </p:nvGraphicFramePr>
        <p:xfrm>
          <a:off x="6330462" y="4953000"/>
          <a:ext cx="1117879" cy="381000"/>
        </p:xfrm>
        <a:graphic>
          <a:graphicData uri="http://schemas.openxmlformats.org/presentationml/2006/ole">
            <p:oleObj spid="_x0000_s1009666" name="Equation" r:id="rId3" imgW="596900" imgH="203200" progId="Equation.3">
              <p:embed/>
            </p:oleObj>
          </a:graphicData>
        </a:graphic>
      </p:graphicFrame>
      <p:sp>
        <p:nvSpPr>
          <p:cNvPr id="4103" name="Text Box 6"/>
          <p:cNvSpPr txBox="1">
            <a:spLocks noChangeArrowheads="1"/>
          </p:cNvSpPr>
          <p:nvPr/>
        </p:nvSpPr>
        <p:spPr bwMode="auto">
          <a:xfrm>
            <a:off x="5275385" y="1524000"/>
            <a:ext cx="2572604" cy="1938992"/>
          </a:xfrm>
          <a:prstGeom prst="rect">
            <a:avLst/>
          </a:prstGeom>
          <a:noFill/>
          <a:ln w="9525">
            <a:noFill/>
            <a:miter lim="800000"/>
            <a:headEnd/>
            <a:tailEnd/>
          </a:ln>
        </p:spPr>
        <p:txBody>
          <a:bodyPr wrap="square">
            <a:prstTxWarp prst="textNoShape">
              <a:avLst/>
            </a:prstTxWarp>
            <a:spAutoFit/>
          </a:bodyPr>
          <a:lstStyle/>
          <a:p>
            <a:pPr algn="l"/>
            <a:r>
              <a:rPr lang="en-US" sz="2400" dirty="0" err="1">
                <a:solidFill>
                  <a:srgbClr val="FF0000"/>
                </a:solidFill>
                <a:latin typeface="Tahoma" charset="0"/>
              </a:rPr>
              <a:t>Diversi</a:t>
            </a:r>
            <a:r>
              <a:rPr lang="en-US" sz="2400" dirty="0">
                <a:solidFill>
                  <a:srgbClr val="FF0000"/>
                </a:solidFill>
                <a:latin typeface="Tahoma" charset="0"/>
              </a:rPr>
              <a:t> </a:t>
            </a:r>
            <a:r>
              <a:rPr lang="en-US" sz="2400" dirty="0" err="1">
                <a:solidFill>
                  <a:srgbClr val="FF0000"/>
                </a:solidFill>
                <a:latin typeface="Tahoma" charset="0"/>
              </a:rPr>
              <a:t>angoli</a:t>
            </a:r>
            <a:r>
              <a:rPr lang="en-US" sz="2400" dirty="0">
                <a:solidFill>
                  <a:srgbClr val="FF0000"/>
                </a:solidFill>
                <a:latin typeface="Tahoma" charset="0"/>
              </a:rPr>
              <a:t> </a:t>
            </a:r>
            <a:r>
              <a:rPr lang="en-US" sz="2400" dirty="0" err="1">
                <a:solidFill>
                  <a:srgbClr val="FF0000"/>
                </a:solidFill>
                <a:latin typeface="Tahoma" charset="0"/>
              </a:rPr>
              <a:t>di</a:t>
            </a:r>
            <a:r>
              <a:rPr lang="en-US" sz="2400" dirty="0">
                <a:solidFill>
                  <a:srgbClr val="FF0000"/>
                </a:solidFill>
                <a:latin typeface="Tahoma" charset="0"/>
              </a:rPr>
              <a:t> vista </a:t>
            </a:r>
            <a:r>
              <a:rPr lang="en-US" sz="2400" dirty="0" err="1">
                <a:solidFill>
                  <a:srgbClr val="FF0000"/>
                </a:solidFill>
                <a:latin typeface="Tahoma" charset="0"/>
              </a:rPr>
              <a:t>portano</a:t>
            </a:r>
            <a:r>
              <a:rPr lang="en-US" sz="2400" dirty="0">
                <a:solidFill>
                  <a:srgbClr val="FF0000"/>
                </a:solidFill>
                <a:latin typeface="Tahoma" charset="0"/>
              </a:rPr>
              <a:t> a </a:t>
            </a:r>
            <a:r>
              <a:rPr lang="en-US" sz="2400" dirty="0" err="1">
                <a:solidFill>
                  <a:srgbClr val="FF0000"/>
                </a:solidFill>
                <a:latin typeface="Tahoma" charset="0"/>
              </a:rPr>
              <a:t>diversi</a:t>
            </a:r>
            <a:r>
              <a:rPr lang="en-US" sz="2400" dirty="0">
                <a:solidFill>
                  <a:srgbClr val="FF0000"/>
                </a:solidFill>
                <a:latin typeface="Tahoma" charset="0"/>
              </a:rPr>
              <a:t> tipi </a:t>
            </a:r>
            <a:r>
              <a:rPr lang="en-US" sz="2400" dirty="0" err="1">
                <a:solidFill>
                  <a:srgbClr val="FF0000"/>
                </a:solidFill>
                <a:latin typeface="Tahoma" charset="0"/>
              </a:rPr>
              <a:t>di</a:t>
            </a:r>
            <a:r>
              <a:rPr lang="en-US" sz="2400" dirty="0">
                <a:solidFill>
                  <a:srgbClr val="FF0000"/>
                </a:solidFill>
                <a:latin typeface="Tahoma" charset="0"/>
              </a:rPr>
              <a:t> </a:t>
            </a:r>
            <a:r>
              <a:rPr lang="en-US" sz="2400" dirty="0" err="1">
                <a:solidFill>
                  <a:srgbClr val="FF0000"/>
                </a:solidFill>
                <a:latin typeface="Tahoma" charset="0"/>
              </a:rPr>
              <a:t>classificazione</a:t>
            </a:r>
            <a:r>
              <a:rPr lang="en-US" sz="2400" dirty="0">
                <a:solidFill>
                  <a:srgbClr val="FF0000"/>
                </a:solidFill>
                <a:latin typeface="Tahoma" charset="0"/>
              </a:rPr>
              <a:t> </a:t>
            </a:r>
            <a:r>
              <a:rPr lang="en-US" sz="2400" dirty="0" err="1">
                <a:solidFill>
                  <a:srgbClr val="FF0000"/>
                </a:solidFill>
                <a:latin typeface="Tahoma" charset="0"/>
              </a:rPr>
              <a:t>dell’oggetto</a:t>
            </a:r>
            <a:endParaRPr lang="en-US" sz="2400" dirty="0">
              <a:solidFill>
                <a:srgbClr val="FF0000"/>
              </a:solidFill>
              <a:latin typeface="Tahoma" charset="0"/>
            </a:endParaRPr>
          </a:p>
        </p:txBody>
      </p:sp>
      <p:pic>
        <p:nvPicPr>
          <p:cNvPr id="4104" name="Picture 7"/>
          <p:cNvPicPr>
            <a:picLocks noChangeAspect="1" noChangeArrowheads="1"/>
          </p:cNvPicPr>
          <p:nvPr/>
        </p:nvPicPr>
        <p:blipFill>
          <a:blip r:embed="rId4"/>
          <a:srcRect/>
          <a:stretch>
            <a:fillRect/>
          </a:stretch>
        </p:blipFill>
        <p:spPr bwMode="auto">
          <a:xfrm>
            <a:off x="0" y="-1"/>
            <a:ext cx="4572000" cy="4849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57200" y="152400"/>
            <a:ext cx="3560348" cy="461665"/>
          </a:xfrm>
          <a:prstGeom prst="rect">
            <a:avLst/>
          </a:prstGeom>
          <a:noFill/>
        </p:spPr>
        <p:txBody>
          <a:bodyPr wrap="none" rtlCol="0">
            <a:spAutoFit/>
          </a:bodyPr>
          <a:lstStyle/>
          <a:p>
            <a:pPr algn="ctr"/>
            <a:r>
              <a:rPr lang="en-US" sz="2400" dirty="0" smtClean="0">
                <a:solidFill>
                  <a:srgbClr val="DAEDEF"/>
                </a:solidFill>
                <a:latin typeface="Chalkboard"/>
                <a:cs typeface="Chalkboard"/>
              </a:rPr>
              <a:t>Broad-Line Region (BLR)</a:t>
            </a:r>
          </a:p>
        </p:txBody>
      </p:sp>
      <p:sp>
        <p:nvSpPr>
          <p:cNvPr id="5" name="TextBox 4"/>
          <p:cNvSpPr txBox="1"/>
          <p:nvPr/>
        </p:nvSpPr>
        <p:spPr>
          <a:xfrm>
            <a:off x="0" y="609600"/>
            <a:ext cx="8991600" cy="1200329"/>
          </a:xfrm>
          <a:prstGeom prst="rect">
            <a:avLst/>
          </a:prstGeom>
          <a:noFill/>
        </p:spPr>
        <p:txBody>
          <a:bodyPr wrap="square" rtlCol="0">
            <a:spAutoFit/>
          </a:bodyPr>
          <a:lstStyle/>
          <a:p>
            <a:r>
              <a:rPr lang="en-US" sz="1800" dirty="0" smtClean="0">
                <a:solidFill>
                  <a:srgbClr val="DAEDEF"/>
                </a:solidFill>
                <a:latin typeface="Chalkboard"/>
                <a:cs typeface="Chalkboard"/>
              </a:rPr>
              <a:t>Il gas </a:t>
            </a:r>
            <a:r>
              <a:rPr lang="en-US" sz="1800" dirty="0" err="1" smtClean="0">
                <a:solidFill>
                  <a:srgbClr val="DAEDEF"/>
                </a:solidFill>
                <a:latin typeface="Chalkboard"/>
                <a:cs typeface="Chalkboard"/>
              </a:rPr>
              <a:t>interstellare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che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si</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trova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oltre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il</a:t>
            </a:r>
            <a:r>
              <a:rPr lang="en-US" sz="1800" dirty="0" smtClean="0">
                <a:solidFill>
                  <a:srgbClr val="DAEDEF"/>
                </a:solidFill>
                <a:latin typeface="Chalkboard"/>
                <a:cs typeface="Chalkboard"/>
              </a:rPr>
              <a:t> disco, </a:t>
            </a:r>
            <a:r>
              <a:rPr lang="en-US" sz="1800" dirty="0" err="1" smtClean="0">
                <a:solidFill>
                  <a:srgbClr val="DAEDEF"/>
                </a:solidFill>
                <a:latin typeface="Chalkboard"/>
                <a:cs typeface="Chalkboard"/>
              </a:rPr>
              <a:t>interagisce</a:t>
            </a:r>
            <a:r>
              <a:rPr lang="en-US" sz="1800" dirty="0" smtClean="0">
                <a:solidFill>
                  <a:srgbClr val="DAEDEF"/>
                </a:solidFill>
                <a:latin typeface="Chalkboard"/>
                <a:cs typeface="Chalkboard"/>
              </a:rPr>
              <a:t> con la </a:t>
            </a:r>
            <a:r>
              <a:rPr lang="en-US" sz="1800" dirty="0" err="1" smtClean="0">
                <a:solidFill>
                  <a:srgbClr val="DAEDEF"/>
                </a:solidFill>
                <a:latin typeface="Chalkboard"/>
                <a:cs typeface="Chalkboard"/>
              </a:rPr>
              <a:t>radiazione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emessa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quest’ultimo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generando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delle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linee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di</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emissione</a:t>
            </a:r>
            <a:r>
              <a:rPr lang="en-US" sz="1800" dirty="0" smtClean="0">
                <a:solidFill>
                  <a:srgbClr val="DAEDEF"/>
                </a:solidFill>
                <a:latin typeface="Chalkboard"/>
                <a:cs typeface="Chalkboard"/>
              </a:rPr>
              <a:t>. </a:t>
            </a:r>
          </a:p>
          <a:p>
            <a:r>
              <a:rPr lang="en-US" sz="1800" dirty="0" smtClean="0">
                <a:solidFill>
                  <a:srgbClr val="DAEDEF"/>
                </a:solidFill>
                <a:latin typeface="Chalkboard"/>
                <a:cs typeface="Chalkboard"/>
              </a:rPr>
              <a:t>La </a:t>
            </a:r>
            <a:r>
              <a:rPr lang="en-US" sz="1800" dirty="0" err="1" smtClean="0">
                <a:solidFill>
                  <a:srgbClr val="DAEDEF"/>
                </a:solidFill>
                <a:latin typeface="Chalkboard"/>
                <a:cs typeface="Chalkboard"/>
              </a:rPr>
              <a:t>vicinanza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alla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singolarità</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richiede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che</a:t>
            </a:r>
            <a:r>
              <a:rPr lang="en-US" sz="1800" dirty="0" smtClean="0">
                <a:solidFill>
                  <a:srgbClr val="DAEDEF"/>
                </a:solidFill>
                <a:latin typeface="Chalkboard"/>
                <a:cs typeface="Chalkboard"/>
              </a:rPr>
              <a:t> la </a:t>
            </a:r>
            <a:r>
              <a:rPr lang="en-US" sz="1800" dirty="0" err="1" smtClean="0">
                <a:solidFill>
                  <a:srgbClr val="DAEDEF"/>
                </a:solidFill>
                <a:latin typeface="Chalkboard"/>
                <a:cs typeface="Chalkboard"/>
              </a:rPr>
              <a:t>velocità</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orbitale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sia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elevata</a:t>
            </a:r>
            <a:r>
              <a:rPr lang="en-US" sz="1800" dirty="0" smtClean="0">
                <a:solidFill>
                  <a:srgbClr val="DAEDEF"/>
                </a:solidFill>
                <a:latin typeface="Chalkboard"/>
                <a:cs typeface="Chalkboard"/>
              </a:rPr>
              <a:t> (1000-10000 km/</a:t>
            </a:r>
            <a:r>
              <a:rPr lang="en-US" sz="1800" dirty="0" err="1" smtClean="0">
                <a:solidFill>
                  <a:srgbClr val="DAEDEF"/>
                </a:solidFill>
                <a:latin typeface="Chalkboard"/>
                <a:cs typeface="Chalkboard"/>
              </a:rPr>
              <a:t>s</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si</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determina</a:t>
            </a:r>
            <a:r>
              <a:rPr lang="en-US" sz="1800" dirty="0" smtClean="0">
                <a:solidFill>
                  <a:srgbClr val="DAEDEF"/>
                </a:solidFill>
                <a:latin typeface="Chalkboard"/>
                <a:cs typeface="Chalkboard"/>
              </a:rPr>
              <a:t> un </a:t>
            </a:r>
            <a:r>
              <a:rPr lang="en-US" sz="1800" dirty="0" err="1" smtClean="0">
                <a:solidFill>
                  <a:srgbClr val="DAEDEF"/>
                </a:solidFill>
                <a:latin typeface="Chalkboard"/>
                <a:cs typeface="Chalkboard"/>
              </a:rPr>
              <a:t>allargamento</a:t>
            </a:r>
            <a:r>
              <a:rPr lang="en-US" sz="1800" dirty="0" smtClean="0">
                <a:solidFill>
                  <a:srgbClr val="DAEDEF"/>
                </a:solidFill>
                <a:latin typeface="Chalkboard"/>
                <a:cs typeface="Chalkboard"/>
              </a:rPr>
              <a:t> (broadening) del </a:t>
            </a:r>
            <a:r>
              <a:rPr lang="en-US" sz="1800" dirty="0" err="1" smtClean="0">
                <a:solidFill>
                  <a:srgbClr val="DAEDEF"/>
                </a:solidFill>
                <a:latin typeface="Chalkboard"/>
                <a:cs typeface="Chalkboard"/>
              </a:rPr>
              <a:t>profilo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delle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linee</a:t>
            </a:r>
            <a:r>
              <a:rPr lang="en-US" sz="1800" dirty="0" smtClean="0">
                <a:solidFill>
                  <a:srgbClr val="DAEDEF"/>
                </a:solidFill>
                <a:latin typeface="Chalkboard"/>
                <a:cs typeface="Chalkboard"/>
              </a:rPr>
              <a:t>.</a:t>
            </a:r>
          </a:p>
        </p:txBody>
      </p:sp>
      <p:sp>
        <p:nvSpPr>
          <p:cNvPr id="6" name="CasellaDiTesto 3"/>
          <p:cNvSpPr txBox="1"/>
          <p:nvPr/>
        </p:nvSpPr>
        <p:spPr>
          <a:xfrm>
            <a:off x="228600" y="2514600"/>
            <a:ext cx="8382001" cy="1200329"/>
          </a:xfrm>
          <a:prstGeom prst="rect">
            <a:avLst/>
          </a:prstGeom>
          <a:noFill/>
        </p:spPr>
        <p:txBody>
          <a:bodyPr wrap="square" rtlCol="0">
            <a:spAutoFit/>
          </a:bodyPr>
          <a:lstStyle/>
          <a:p>
            <a:pPr algn="just"/>
            <a:r>
              <a:rPr lang="en-US" sz="1800" dirty="0" err="1" smtClean="0">
                <a:solidFill>
                  <a:srgbClr val="DAEDEF"/>
                </a:solidFill>
                <a:latin typeface="Chalkboard"/>
                <a:cs typeface="Chalkboard"/>
              </a:rPr>
              <a:t>Più</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lontano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dal</a:t>
            </a:r>
            <a:r>
              <a:rPr lang="en-US" sz="1800" dirty="0" smtClean="0">
                <a:solidFill>
                  <a:srgbClr val="DAEDEF"/>
                </a:solidFill>
                <a:latin typeface="Chalkboard"/>
                <a:cs typeface="Chalkboard"/>
              </a:rPr>
              <a:t> disco, ma </a:t>
            </a:r>
            <a:r>
              <a:rPr lang="en-US" sz="1800" dirty="0" err="1" smtClean="0">
                <a:solidFill>
                  <a:srgbClr val="DAEDEF"/>
                </a:solidFill>
                <a:latin typeface="Chalkboard"/>
                <a:cs typeface="Chalkboard"/>
              </a:rPr>
              <a:t>ancora</a:t>
            </a:r>
            <a:r>
              <a:rPr lang="en-US" sz="1800" dirty="0" smtClean="0">
                <a:solidFill>
                  <a:srgbClr val="DAEDEF"/>
                </a:solidFill>
                <a:latin typeface="Chalkboard"/>
                <a:cs typeface="Chalkboard"/>
              </a:rPr>
              <a:t> in </a:t>
            </a:r>
            <a:r>
              <a:rPr lang="en-US" sz="1800" dirty="0" err="1" smtClean="0">
                <a:solidFill>
                  <a:srgbClr val="DAEDEF"/>
                </a:solidFill>
                <a:latin typeface="Chalkboard"/>
                <a:cs typeface="Chalkboard"/>
              </a:rPr>
              <a:t>grado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di</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interagire</a:t>
            </a:r>
            <a:r>
              <a:rPr lang="en-US" sz="1800" dirty="0" smtClean="0">
                <a:solidFill>
                  <a:srgbClr val="DAEDEF"/>
                </a:solidFill>
                <a:latin typeface="Chalkboard"/>
                <a:cs typeface="Chalkboard"/>
              </a:rPr>
              <a:t> con la </a:t>
            </a:r>
            <a:r>
              <a:rPr lang="en-US" sz="1800" dirty="0" err="1" smtClean="0">
                <a:solidFill>
                  <a:srgbClr val="DAEDEF"/>
                </a:solidFill>
                <a:latin typeface="Chalkboard"/>
                <a:cs typeface="Chalkboard"/>
              </a:rPr>
              <a:t>radiazione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emessa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quest’ultimo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c’è</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un’altra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regione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che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emette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delle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linee</a:t>
            </a:r>
            <a:r>
              <a:rPr lang="en-US" sz="1800" dirty="0" smtClean="0">
                <a:solidFill>
                  <a:srgbClr val="DAEDEF"/>
                </a:solidFill>
                <a:latin typeface="Chalkboard"/>
                <a:cs typeface="Chalkboard"/>
              </a:rPr>
              <a:t>. Questa </a:t>
            </a:r>
            <a:r>
              <a:rPr lang="en-US" sz="1800" dirty="0" err="1" smtClean="0">
                <a:solidFill>
                  <a:srgbClr val="DAEDEF"/>
                </a:solidFill>
                <a:latin typeface="Chalkboard"/>
                <a:cs typeface="Chalkboard"/>
              </a:rPr>
              <a:t>volta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essendo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più</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lontana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dalla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singolarità</a:t>
            </a:r>
            <a:r>
              <a:rPr lang="en-US" sz="1800" dirty="0" smtClean="0">
                <a:solidFill>
                  <a:srgbClr val="DAEDEF"/>
                </a:solidFill>
                <a:latin typeface="Chalkboard"/>
                <a:cs typeface="Chalkboard"/>
              </a:rPr>
              <a:t>, la </a:t>
            </a:r>
            <a:r>
              <a:rPr lang="en-US" sz="1800" dirty="0" err="1" smtClean="0">
                <a:solidFill>
                  <a:srgbClr val="DAEDEF"/>
                </a:solidFill>
                <a:latin typeface="Chalkboard"/>
                <a:cs typeface="Chalkboard"/>
              </a:rPr>
              <a:t>velocità</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orbitale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è</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inferiore</a:t>
            </a:r>
            <a:r>
              <a:rPr lang="en-US" sz="1800" dirty="0" smtClean="0">
                <a:solidFill>
                  <a:srgbClr val="DAEDEF"/>
                </a:solidFill>
                <a:latin typeface="Chalkboard"/>
                <a:cs typeface="Chalkboard"/>
              </a:rPr>
              <a:t> (&lt; 1000 km/</a:t>
            </a:r>
            <a:r>
              <a:rPr lang="en-US" sz="1800" dirty="0" err="1" smtClean="0">
                <a:solidFill>
                  <a:srgbClr val="DAEDEF"/>
                </a:solidFill>
                <a:latin typeface="Chalkboard"/>
                <a:cs typeface="Chalkboard"/>
              </a:rPr>
              <a:t>s</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quindi</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anche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l’allargamento</a:t>
            </a:r>
            <a:r>
              <a:rPr lang="en-US" sz="1800" dirty="0" smtClean="0">
                <a:solidFill>
                  <a:srgbClr val="DAEDEF"/>
                </a:solidFill>
                <a:latin typeface="Chalkboard"/>
                <a:cs typeface="Chalkboard"/>
              </a:rPr>
              <a:t>. Le </a:t>
            </a:r>
            <a:r>
              <a:rPr lang="en-US" sz="1800" dirty="0" err="1" smtClean="0">
                <a:solidFill>
                  <a:srgbClr val="DAEDEF"/>
                </a:solidFill>
                <a:latin typeface="Chalkboard"/>
                <a:cs typeface="Chalkboard"/>
              </a:rPr>
              <a:t>righe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sono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più</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strette</a:t>
            </a:r>
            <a:r>
              <a:rPr lang="en-US" sz="1800" dirty="0" smtClean="0">
                <a:solidFill>
                  <a:srgbClr val="DAEDEF"/>
                </a:solidFill>
                <a:latin typeface="Chalkboard"/>
                <a:cs typeface="Chalkboard"/>
              </a:rPr>
              <a:t> (narrow).</a:t>
            </a:r>
          </a:p>
        </p:txBody>
      </p:sp>
      <p:sp>
        <p:nvSpPr>
          <p:cNvPr id="8" name="TextBox 7"/>
          <p:cNvSpPr txBox="1"/>
          <p:nvPr/>
        </p:nvSpPr>
        <p:spPr>
          <a:xfrm>
            <a:off x="381000" y="4343400"/>
            <a:ext cx="2313454" cy="461665"/>
          </a:xfrm>
          <a:prstGeom prst="rect">
            <a:avLst/>
          </a:prstGeom>
          <a:noFill/>
        </p:spPr>
        <p:txBody>
          <a:bodyPr wrap="none" rtlCol="0">
            <a:spAutoFit/>
          </a:bodyPr>
          <a:lstStyle/>
          <a:p>
            <a:pPr algn="ctr"/>
            <a:r>
              <a:rPr lang="en-US" sz="2400" dirty="0" smtClean="0">
                <a:solidFill>
                  <a:srgbClr val="DAEDEF"/>
                </a:solidFill>
                <a:latin typeface="Chalkboard"/>
                <a:cs typeface="Chalkboard"/>
              </a:rPr>
              <a:t>Toro </a:t>
            </a:r>
            <a:r>
              <a:rPr lang="en-US" sz="2400" dirty="0" err="1" smtClean="0">
                <a:solidFill>
                  <a:srgbClr val="DAEDEF"/>
                </a:solidFill>
                <a:latin typeface="Chalkboard"/>
                <a:cs typeface="Chalkboard"/>
              </a:rPr>
              <a:t>molecolare</a:t>
            </a:r>
            <a:endParaRPr lang="en-US" sz="2400" dirty="0" smtClean="0">
              <a:solidFill>
                <a:srgbClr val="DAEDEF"/>
              </a:solidFill>
              <a:latin typeface="Chalkboard"/>
              <a:cs typeface="Chalkboard"/>
            </a:endParaRPr>
          </a:p>
        </p:txBody>
      </p:sp>
      <p:sp>
        <p:nvSpPr>
          <p:cNvPr id="9" name="CasellaDiTesto 3"/>
          <p:cNvSpPr txBox="1"/>
          <p:nvPr/>
        </p:nvSpPr>
        <p:spPr>
          <a:xfrm>
            <a:off x="228600" y="5029200"/>
            <a:ext cx="4191001" cy="1200329"/>
          </a:xfrm>
          <a:prstGeom prst="rect">
            <a:avLst/>
          </a:prstGeom>
          <a:noFill/>
        </p:spPr>
        <p:txBody>
          <a:bodyPr wrap="square" rtlCol="0">
            <a:spAutoFit/>
          </a:bodyPr>
          <a:lstStyle/>
          <a:p>
            <a:pPr algn="just"/>
            <a:r>
              <a:rPr lang="en-US" sz="1800" dirty="0" err="1" smtClean="0">
                <a:solidFill>
                  <a:srgbClr val="DAEDEF"/>
                </a:solidFill>
                <a:latin typeface="Chalkboard"/>
                <a:cs typeface="Chalkboard"/>
              </a:rPr>
              <a:t>Tra</a:t>
            </a:r>
            <a:r>
              <a:rPr lang="en-US" sz="1800" dirty="0" smtClean="0">
                <a:solidFill>
                  <a:srgbClr val="DAEDEF"/>
                </a:solidFill>
                <a:latin typeface="Chalkboard"/>
                <a:cs typeface="Chalkboard"/>
              </a:rPr>
              <a:t> le due </a:t>
            </a:r>
            <a:r>
              <a:rPr lang="en-US" sz="1800" dirty="0" err="1" smtClean="0">
                <a:solidFill>
                  <a:srgbClr val="DAEDEF"/>
                </a:solidFill>
                <a:latin typeface="Chalkboard"/>
                <a:cs typeface="Chalkboard"/>
              </a:rPr>
              <a:t>regioni</a:t>
            </a:r>
            <a:r>
              <a:rPr lang="en-US" sz="1800" dirty="0" smtClean="0">
                <a:solidFill>
                  <a:srgbClr val="DAEDEF"/>
                </a:solidFill>
                <a:latin typeface="Chalkboard"/>
                <a:cs typeface="Chalkboard"/>
              </a:rPr>
              <a:t> (BLR </a:t>
            </a:r>
            <a:r>
              <a:rPr lang="en-US" sz="1800" dirty="0" err="1" smtClean="0">
                <a:solidFill>
                  <a:srgbClr val="DAEDEF"/>
                </a:solidFill>
                <a:latin typeface="Chalkboard"/>
                <a:cs typeface="Chalkboard"/>
              </a:rPr>
              <a:t>e</a:t>
            </a:r>
            <a:r>
              <a:rPr lang="en-US" sz="1800" dirty="0" smtClean="0">
                <a:solidFill>
                  <a:srgbClr val="DAEDEF"/>
                </a:solidFill>
                <a:latin typeface="Chalkboard"/>
                <a:cs typeface="Chalkboard"/>
              </a:rPr>
              <a:t> NLR) </a:t>
            </a:r>
            <a:r>
              <a:rPr lang="en-US" sz="1800" dirty="0" err="1" smtClean="0">
                <a:solidFill>
                  <a:srgbClr val="DAEDEF"/>
                </a:solidFill>
                <a:latin typeface="Chalkboard"/>
                <a:cs typeface="Chalkboard"/>
              </a:rPr>
              <a:t>c’è</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una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ciambella</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di</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materiale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freddo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che</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oscura</a:t>
            </a:r>
            <a:r>
              <a:rPr lang="en-US" sz="1800" dirty="0" smtClean="0">
                <a:solidFill>
                  <a:srgbClr val="DAEDEF"/>
                </a:solidFill>
                <a:latin typeface="Chalkboard"/>
                <a:cs typeface="Chalkboard"/>
              </a:rPr>
              <a:t> la vista </a:t>
            </a:r>
            <a:r>
              <a:rPr lang="en-US" sz="1800" dirty="0" err="1" smtClean="0">
                <a:solidFill>
                  <a:srgbClr val="DAEDEF"/>
                </a:solidFill>
                <a:latin typeface="Chalkboard"/>
                <a:cs typeface="Chalkboard"/>
              </a:rPr>
              <a:t>diretta</a:t>
            </a:r>
            <a:r>
              <a:rPr lang="en-US" sz="1800" dirty="0" smtClean="0">
                <a:solidFill>
                  <a:srgbClr val="DAEDEF"/>
                </a:solidFill>
                <a:latin typeface="Chalkboard"/>
                <a:cs typeface="Chalkboard"/>
              </a:rPr>
              <a:t> del </a:t>
            </a:r>
            <a:r>
              <a:rPr lang="en-US" sz="1800" dirty="0" err="1" smtClean="0">
                <a:solidFill>
                  <a:srgbClr val="DAEDEF"/>
                </a:solidFill>
                <a:latin typeface="Chalkboard"/>
                <a:cs typeface="Chalkboard"/>
              </a:rPr>
              <a:t>nucleo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o</a:t>
            </a:r>
            <a:r>
              <a:rPr lang="en-US" sz="1800" dirty="0" smtClean="0">
                <a:solidFill>
                  <a:srgbClr val="DAEDEF"/>
                </a:solidFill>
                <a:latin typeface="Chalkboard"/>
                <a:cs typeface="Chalkboard"/>
              </a:rPr>
              <a:t> </a:t>
            </a:r>
            <a:r>
              <a:rPr lang="en-US" sz="1800" dirty="0" err="1" smtClean="0">
                <a:solidFill>
                  <a:srgbClr val="DAEDEF"/>
                </a:solidFill>
                <a:latin typeface="Chalkboard"/>
                <a:cs typeface="Chalkboard"/>
              </a:rPr>
              <a:t>della</a:t>
            </a:r>
            <a:r>
              <a:rPr lang="en-US" sz="1800" dirty="0" smtClean="0">
                <a:solidFill>
                  <a:srgbClr val="DAEDEF"/>
                </a:solidFill>
                <a:latin typeface="Chalkboard"/>
                <a:cs typeface="Chalkboard"/>
              </a:rPr>
              <a:t> BLR. </a:t>
            </a:r>
          </a:p>
        </p:txBody>
      </p:sp>
      <p:pic>
        <p:nvPicPr>
          <p:cNvPr id="10" name="Picture 9" descr="CenA_wfpc2_big.jpg"/>
          <p:cNvPicPr>
            <a:picLocks noChangeAspect="1"/>
          </p:cNvPicPr>
          <p:nvPr/>
        </p:nvPicPr>
        <p:blipFill>
          <a:blip r:embed="rId2"/>
          <a:stretch>
            <a:fillRect/>
          </a:stretch>
        </p:blipFill>
        <p:spPr>
          <a:xfrm>
            <a:off x="4724400" y="3769490"/>
            <a:ext cx="4191000" cy="3088510"/>
          </a:xfrm>
          <a:prstGeom prst="rect">
            <a:avLst/>
          </a:prstGeom>
        </p:spPr>
      </p:pic>
      <p:sp>
        <p:nvSpPr>
          <p:cNvPr id="11" name="Rettangolo 10"/>
          <p:cNvSpPr/>
          <p:nvPr/>
        </p:nvSpPr>
        <p:spPr>
          <a:xfrm>
            <a:off x="609600" y="2057400"/>
            <a:ext cx="4648200" cy="461665"/>
          </a:xfrm>
          <a:prstGeom prst="rect">
            <a:avLst/>
          </a:prstGeom>
        </p:spPr>
        <p:txBody>
          <a:bodyPr wrap="square">
            <a:spAutoFit/>
          </a:bodyPr>
          <a:lstStyle/>
          <a:p>
            <a:pPr lvl="0" algn="ctr"/>
            <a:r>
              <a:rPr lang="en-US" sz="2400" dirty="0" smtClean="0">
                <a:solidFill>
                  <a:srgbClr val="DAEDEF"/>
                </a:solidFill>
                <a:latin typeface="Chalkboard"/>
                <a:cs typeface="Chalkboard"/>
              </a:rPr>
              <a:t>Narrow-Line Region (NLR)</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457200"/>
            <a:ext cx="7772400" cy="1295400"/>
          </a:xfrm>
        </p:spPr>
        <p:txBody>
          <a:bodyPr/>
          <a:lstStyle/>
          <a:p>
            <a:pPr eaLnBrk="1" hangingPunct="1"/>
            <a:r>
              <a:rPr lang="en-US" dirty="0" err="1" smtClean="0">
                <a:solidFill>
                  <a:srgbClr val="DAEDEF"/>
                </a:solidFill>
              </a:rPr>
              <a:t>Modello</a:t>
            </a:r>
            <a:r>
              <a:rPr lang="en-US" dirty="0" smtClean="0">
                <a:solidFill>
                  <a:srgbClr val="DAEDEF"/>
                </a:solidFill>
              </a:rPr>
              <a:t> </a:t>
            </a:r>
            <a:r>
              <a:rPr lang="en-US" dirty="0" err="1" smtClean="0">
                <a:solidFill>
                  <a:srgbClr val="DAEDEF"/>
                </a:solidFill>
              </a:rPr>
              <a:t>Unificato</a:t>
            </a:r>
            <a:r>
              <a:rPr lang="en-US" dirty="0" smtClean="0">
                <a:solidFill>
                  <a:srgbClr val="DAEDEF"/>
                </a:solidFill>
              </a:rPr>
              <a:t/>
            </a:r>
            <a:br>
              <a:rPr lang="en-US" dirty="0" smtClean="0">
                <a:solidFill>
                  <a:srgbClr val="DAEDEF"/>
                </a:solidFill>
              </a:rPr>
            </a:br>
            <a:r>
              <a:rPr lang="en-US" sz="3300" dirty="0">
                <a:solidFill>
                  <a:srgbClr val="DAEDEF"/>
                </a:solidFill>
              </a:rPr>
              <a:t>BH + </a:t>
            </a:r>
            <a:r>
              <a:rPr lang="en-US" sz="3300" dirty="0" smtClean="0">
                <a:solidFill>
                  <a:srgbClr val="DAEDEF"/>
                </a:solidFill>
              </a:rPr>
              <a:t>Disco </a:t>
            </a:r>
            <a:r>
              <a:rPr lang="en-US" sz="3300" dirty="0">
                <a:solidFill>
                  <a:srgbClr val="DAEDEF"/>
                </a:solidFill>
              </a:rPr>
              <a:t>+ </a:t>
            </a:r>
            <a:r>
              <a:rPr lang="en-US" sz="3300" dirty="0" smtClean="0">
                <a:solidFill>
                  <a:srgbClr val="DAEDEF"/>
                </a:solidFill>
              </a:rPr>
              <a:t>Toro</a:t>
            </a:r>
            <a:endParaRPr lang="en-US" dirty="0">
              <a:solidFill>
                <a:srgbClr val="DAEDEF"/>
              </a:solidFill>
            </a:endParaRPr>
          </a:p>
        </p:txBody>
      </p:sp>
      <p:sp>
        <p:nvSpPr>
          <p:cNvPr id="83971" name="Rectangle 3"/>
          <p:cNvSpPr>
            <a:spLocks noGrp="1" noChangeArrowheads="1"/>
          </p:cNvSpPr>
          <p:nvPr>
            <p:ph type="body" idx="1"/>
          </p:nvPr>
        </p:nvSpPr>
        <p:spPr>
          <a:xfrm>
            <a:off x="703385" y="4953000"/>
            <a:ext cx="8059615" cy="1295400"/>
          </a:xfrm>
        </p:spPr>
        <p:txBody>
          <a:bodyPr/>
          <a:lstStyle/>
          <a:p>
            <a:pPr eaLnBrk="1" hangingPunct="1">
              <a:buFontTx/>
              <a:buNone/>
            </a:pPr>
            <a:r>
              <a:rPr lang="en-US" sz="2800" dirty="0" smtClean="0"/>
              <a:t>    </a:t>
            </a:r>
            <a:r>
              <a:rPr lang="en-US" sz="2800" dirty="0" smtClean="0">
                <a:solidFill>
                  <a:srgbClr val="DAEDEF"/>
                </a:solidFill>
              </a:rPr>
              <a:t>SY2                </a:t>
            </a:r>
            <a:r>
              <a:rPr lang="en-US" sz="2800" dirty="0">
                <a:solidFill>
                  <a:srgbClr val="DAEDEF"/>
                </a:solidFill>
              </a:rPr>
              <a:t>SY1     </a:t>
            </a:r>
            <a:r>
              <a:rPr lang="en-US" sz="2800" dirty="0" smtClean="0">
                <a:solidFill>
                  <a:srgbClr val="DAEDEF"/>
                </a:solidFill>
              </a:rPr>
              <a:t>          BL </a:t>
            </a:r>
            <a:r>
              <a:rPr lang="en-US" sz="2800" dirty="0">
                <a:solidFill>
                  <a:srgbClr val="DAEDEF"/>
                </a:solidFill>
              </a:rPr>
              <a:t>Lac </a:t>
            </a:r>
            <a:endParaRPr lang="en-US" sz="2800" dirty="0" smtClean="0">
              <a:solidFill>
                <a:srgbClr val="DAEDEF"/>
              </a:solidFill>
            </a:endParaRPr>
          </a:p>
          <a:p>
            <a:pPr eaLnBrk="1" hangingPunct="1">
              <a:buFontTx/>
              <a:buNone/>
            </a:pPr>
            <a:r>
              <a:rPr lang="en-US" sz="2400" dirty="0" err="1" smtClean="0">
                <a:solidFill>
                  <a:srgbClr val="DAEDEF"/>
                </a:solidFill>
              </a:rPr>
              <a:t>di</a:t>
            </a:r>
            <a:r>
              <a:rPr lang="en-US" sz="2400" dirty="0" smtClean="0">
                <a:solidFill>
                  <a:srgbClr val="DAEDEF"/>
                </a:solidFill>
              </a:rPr>
              <a:t> </a:t>
            </a:r>
            <a:r>
              <a:rPr lang="en-US" sz="2400" dirty="0" err="1" smtClean="0">
                <a:solidFill>
                  <a:srgbClr val="DAEDEF"/>
                </a:solidFill>
              </a:rPr>
              <a:t>fianco</a:t>
            </a:r>
            <a:r>
              <a:rPr lang="en-US" sz="2400" dirty="0" smtClean="0">
                <a:solidFill>
                  <a:srgbClr val="DAEDEF"/>
                </a:solidFill>
              </a:rPr>
              <a:t>             </a:t>
            </a:r>
            <a:r>
              <a:rPr lang="en-US" sz="2400" dirty="0" err="1" smtClean="0">
                <a:solidFill>
                  <a:srgbClr val="DAEDEF"/>
                </a:solidFill>
              </a:rPr>
              <a:t>inclinato</a:t>
            </a:r>
            <a:r>
              <a:rPr lang="en-US" sz="2400" dirty="0" smtClean="0">
                <a:solidFill>
                  <a:srgbClr val="DAEDEF"/>
                </a:solidFill>
              </a:rPr>
              <a:t>         </a:t>
            </a:r>
            <a:r>
              <a:rPr lang="en-US" sz="2400" dirty="0" err="1" smtClean="0">
                <a:solidFill>
                  <a:srgbClr val="DAEDEF"/>
                </a:solidFill>
              </a:rPr>
              <a:t>dritto</a:t>
            </a:r>
            <a:r>
              <a:rPr lang="en-US" sz="2400" dirty="0" smtClean="0">
                <a:solidFill>
                  <a:srgbClr val="DAEDEF"/>
                </a:solidFill>
              </a:rPr>
              <a:t> </a:t>
            </a:r>
            <a:r>
              <a:rPr lang="en-US" sz="2400" dirty="0" err="1" smtClean="0">
                <a:solidFill>
                  <a:srgbClr val="DAEDEF"/>
                </a:solidFill>
              </a:rPr>
              <a:t>nello</a:t>
            </a:r>
            <a:r>
              <a:rPr lang="en-US" sz="2400" dirty="0" smtClean="0">
                <a:solidFill>
                  <a:srgbClr val="DAEDEF"/>
                </a:solidFill>
              </a:rPr>
              <a:t> </a:t>
            </a:r>
            <a:r>
              <a:rPr lang="en-US" sz="2400" dirty="0" err="1" smtClean="0">
                <a:solidFill>
                  <a:srgbClr val="DAEDEF"/>
                </a:solidFill>
              </a:rPr>
              <a:t>scarico</a:t>
            </a:r>
            <a:r>
              <a:rPr lang="en-US" sz="2400" dirty="0" smtClean="0">
                <a:solidFill>
                  <a:srgbClr val="DAEDEF"/>
                </a:solidFill>
              </a:rPr>
              <a:t>!</a:t>
            </a:r>
            <a:endParaRPr lang="en-US" sz="2400" dirty="0">
              <a:solidFill>
                <a:srgbClr val="DAEDEF"/>
              </a:solidFill>
            </a:endParaRPr>
          </a:p>
        </p:txBody>
      </p:sp>
      <p:pic>
        <p:nvPicPr>
          <p:cNvPr id="83972" name="Picture 4" descr="seyfert2"/>
          <p:cNvPicPr>
            <a:picLocks noChangeAspect="1" noChangeArrowheads="1"/>
          </p:cNvPicPr>
          <p:nvPr/>
        </p:nvPicPr>
        <p:blipFill>
          <a:blip r:embed="rId3"/>
          <a:srcRect/>
          <a:stretch>
            <a:fillRect/>
          </a:stretch>
        </p:blipFill>
        <p:spPr bwMode="auto">
          <a:xfrm>
            <a:off x="533400" y="2133600"/>
            <a:ext cx="2312988" cy="2514600"/>
          </a:xfrm>
          <a:prstGeom prst="rect">
            <a:avLst/>
          </a:prstGeom>
          <a:noFill/>
          <a:ln w="9525">
            <a:noFill/>
            <a:miter lim="800000"/>
            <a:headEnd/>
            <a:tailEnd/>
          </a:ln>
        </p:spPr>
      </p:pic>
      <p:pic>
        <p:nvPicPr>
          <p:cNvPr id="83973" name="Picture 5" descr="seyfert1"/>
          <p:cNvPicPr>
            <a:picLocks noChangeAspect="1" noChangeArrowheads="1"/>
          </p:cNvPicPr>
          <p:nvPr/>
        </p:nvPicPr>
        <p:blipFill>
          <a:blip r:embed="rId4"/>
          <a:srcRect/>
          <a:stretch>
            <a:fillRect/>
          </a:stretch>
        </p:blipFill>
        <p:spPr bwMode="auto">
          <a:xfrm>
            <a:off x="3262314" y="2133600"/>
            <a:ext cx="2376487" cy="2438400"/>
          </a:xfrm>
          <a:prstGeom prst="rect">
            <a:avLst/>
          </a:prstGeom>
          <a:noFill/>
          <a:ln w="9525">
            <a:noFill/>
            <a:miter lim="800000"/>
            <a:headEnd/>
            <a:tailEnd/>
          </a:ln>
        </p:spPr>
      </p:pic>
      <p:pic>
        <p:nvPicPr>
          <p:cNvPr id="83974" name="Picture 6" descr="bllac"/>
          <p:cNvPicPr>
            <a:picLocks noChangeAspect="1" noChangeArrowheads="1"/>
          </p:cNvPicPr>
          <p:nvPr/>
        </p:nvPicPr>
        <p:blipFill>
          <a:blip r:embed="rId5"/>
          <a:srcRect/>
          <a:stretch>
            <a:fillRect/>
          </a:stretch>
        </p:blipFill>
        <p:spPr bwMode="auto">
          <a:xfrm>
            <a:off x="5961063" y="2133600"/>
            <a:ext cx="2360612"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3"/>
          <a:srcRect/>
          <a:stretch>
            <a:fillRect/>
          </a:stretch>
        </p:blipFill>
        <p:spPr bwMode="auto">
          <a:xfrm>
            <a:off x="2693988" y="4449763"/>
            <a:ext cx="425450" cy="368300"/>
          </a:xfrm>
          <a:prstGeom prst="rect">
            <a:avLst/>
          </a:prstGeom>
          <a:noFill/>
          <a:ln w="9525">
            <a:noFill/>
            <a:miter lim="800000"/>
            <a:headEnd/>
            <a:tailEnd/>
          </a:ln>
        </p:spPr>
      </p:pic>
      <p:pic>
        <p:nvPicPr>
          <p:cNvPr id="84995" name="Picture 5"/>
          <p:cNvPicPr>
            <a:picLocks noChangeAspect="1" noChangeArrowheads="1"/>
          </p:cNvPicPr>
          <p:nvPr/>
        </p:nvPicPr>
        <p:blipFill>
          <a:blip r:embed="rId4"/>
          <a:srcRect/>
          <a:stretch>
            <a:fillRect/>
          </a:stretch>
        </p:blipFill>
        <p:spPr bwMode="auto">
          <a:xfrm>
            <a:off x="3116264" y="4335463"/>
            <a:ext cx="138112" cy="139700"/>
          </a:xfrm>
          <a:prstGeom prst="rect">
            <a:avLst/>
          </a:prstGeom>
          <a:noFill/>
          <a:ln w="9525">
            <a:noFill/>
            <a:miter lim="800000"/>
            <a:headEnd/>
            <a:tailEnd/>
          </a:ln>
        </p:spPr>
      </p:pic>
      <p:pic>
        <p:nvPicPr>
          <p:cNvPr id="84996" name="Picture 6"/>
          <p:cNvPicPr>
            <a:picLocks noChangeAspect="1" noChangeArrowheads="1"/>
          </p:cNvPicPr>
          <p:nvPr/>
        </p:nvPicPr>
        <p:blipFill>
          <a:blip r:embed="rId5"/>
          <a:srcRect/>
          <a:stretch>
            <a:fillRect/>
          </a:stretch>
        </p:blipFill>
        <p:spPr bwMode="auto">
          <a:xfrm>
            <a:off x="2455864" y="4735513"/>
            <a:ext cx="136525" cy="133350"/>
          </a:xfrm>
          <a:prstGeom prst="rect">
            <a:avLst/>
          </a:prstGeom>
          <a:noFill/>
          <a:ln w="9525">
            <a:noFill/>
            <a:miter lim="800000"/>
            <a:headEnd/>
            <a:tailEnd/>
          </a:ln>
        </p:spPr>
      </p:pic>
      <p:pic>
        <p:nvPicPr>
          <p:cNvPr id="84997" name="Picture 7"/>
          <p:cNvPicPr>
            <a:picLocks noChangeAspect="1" noChangeArrowheads="1"/>
          </p:cNvPicPr>
          <p:nvPr/>
        </p:nvPicPr>
        <p:blipFill>
          <a:blip r:embed="rId6"/>
          <a:srcRect/>
          <a:stretch>
            <a:fillRect/>
          </a:stretch>
        </p:blipFill>
        <p:spPr bwMode="auto">
          <a:xfrm>
            <a:off x="2822575" y="4926013"/>
            <a:ext cx="136525" cy="139700"/>
          </a:xfrm>
          <a:prstGeom prst="rect">
            <a:avLst/>
          </a:prstGeom>
          <a:noFill/>
          <a:ln w="9525">
            <a:noFill/>
            <a:miter lim="800000"/>
            <a:headEnd/>
            <a:tailEnd/>
          </a:ln>
        </p:spPr>
      </p:pic>
      <p:pic>
        <p:nvPicPr>
          <p:cNvPr id="84998" name="Picture 8"/>
          <p:cNvPicPr>
            <a:picLocks noChangeAspect="1" noChangeArrowheads="1"/>
          </p:cNvPicPr>
          <p:nvPr/>
        </p:nvPicPr>
        <p:blipFill>
          <a:blip r:embed="rId7"/>
          <a:srcRect/>
          <a:stretch>
            <a:fillRect/>
          </a:stretch>
        </p:blipFill>
        <p:spPr bwMode="auto">
          <a:xfrm>
            <a:off x="3167064" y="4703765"/>
            <a:ext cx="136525" cy="166687"/>
          </a:xfrm>
          <a:prstGeom prst="rect">
            <a:avLst/>
          </a:prstGeom>
          <a:noFill/>
          <a:ln w="9525">
            <a:noFill/>
            <a:miter lim="800000"/>
            <a:headEnd/>
            <a:tailEnd/>
          </a:ln>
        </p:spPr>
      </p:pic>
      <p:pic>
        <p:nvPicPr>
          <p:cNvPr id="84999" name="Picture 9"/>
          <p:cNvPicPr>
            <a:picLocks noChangeAspect="1" noChangeArrowheads="1"/>
          </p:cNvPicPr>
          <p:nvPr/>
        </p:nvPicPr>
        <p:blipFill>
          <a:blip r:embed="rId8"/>
          <a:srcRect/>
          <a:stretch>
            <a:fillRect/>
          </a:stretch>
        </p:blipFill>
        <p:spPr bwMode="auto">
          <a:xfrm>
            <a:off x="2719389" y="4768850"/>
            <a:ext cx="138112" cy="139700"/>
          </a:xfrm>
          <a:prstGeom prst="rect">
            <a:avLst/>
          </a:prstGeom>
          <a:noFill/>
          <a:ln w="9525">
            <a:noFill/>
            <a:miter lim="800000"/>
            <a:headEnd/>
            <a:tailEnd/>
          </a:ln>
        </p:spPr>
      </p:pic>
      <p:pic>
        <p:nvPicPr>
          <p:cNvPr id="85000" name="Picture 10"/>
          <p:cNvPicPr>
            <a:picLocks noChangeAspect="1" noChangeArrowheads="1"/>
          </p:cNvPicPr>
          <p:nvPr/>
        </p:nvPicPr>
        <p:blipFill>
          <a:blip r:embed="rId9"/>
          <a:srcRect/>
          <a:stretch>
            <a:fillRect/>
          </a:stretch>
        </p:blipFill>
        <p:spPr bwMode="auto">
          <a:xfrm>
            <a:off x="2951163" y="4779963"/>
            <a:ext cx="138112" cy="139700"/>
          </a:xfrm>
          <a:prstGeom prst="rect">
            <a:avLst/>
          </a:prstGeom>
          <a:noFill/>
          <a:ln w="9525">
            <a:noFill/>
            <a:miter lim="800000"/>
            <a:headEnd/>
            <a:tailEnd/>
          </a:ln>
        </p:spPr>
      </p:pic>
      <p:pic>
        <p:nvPicPr>
          <p:cNvPr id="85001" name="Picture 11"/>
          <p:cNvPicPr>
            <a:picLocks noChangeAspect="1" noChangeArrowheads="1"/>
          </p:cNvPicPr>
          <p:nvPr/>
        </p:nvPicPr>
        <p:blipFill>
          <a:blip r:embed="rId10"/>
          <a:srcRect/>
          <a:stretch>
            <a:fillRect/>
          </a:stretch>
        </p:blipFill>
        <p:spPr bwMode="auto">
          <a:xfrm>
            <a:off x="2390776" y="4506913"/>
            <a:ext cx="138113" cy="139700"/>
          </a:xfrm>
          <a:prstGeom prst="rect">
            <a:avLst/>
          </a:prstGeom>
          <a:noFill/>
          <a:ln w="9525">
            <a:noFill/>
            <a:miter lim="800000"/>
            <a:headEnd/>
            <a:tailEnd/>
          </a:ln>
        </p:spPr>
      </p:pic>
      <p:pic>
        <p:nvPicPr>
          <p:cNvPr id="85002" name="Picture 12"/>
          <p:cNvPicPr>
            <a:picLocks noChangeAspect="1" noChangeArrowheads="1"/>
          </p:cNvPicPr>
          <p:nvPr/>
        </p:nvPicPr>
        <p:blipFill>
          <a:blip r:embed="rId11"/>
          <a:srcRect/>
          <a:stretch>
            <a:fillRect/>
          </a:stretch>
        </p:blipFill>
        <p:spPr bwMode="auto">
          <a:xfrm>
            <a:off x="3354389" y="4383088"/>
            <a:ext cx="138112" cy="139700"/>
          </a:xfrm>
          <a:prstGeom prst="rect">
            <a:avLst/>
          </a:prstGeom>
          <a:noFill/>
          <a:ln w="9525">
            <a:noFill/>
            <a:miter lim="800000"/>
            <a:headEnd/>
            <a:tailEnd/>
          </a:ln>
        </p:spPr>
      </p:pic>
      <p:pic>
        <p:nvPicPr>
          <p:cNvPr id="85003" name="Picture 13"/>
          <p:cNvPicPr>
            <a:picLocks noChangeAspect="1" noChangeArrowheads="1"/>
          </p:cNvPicPr>
          <p:nvPr/>
        </p:nvPicPr>
        <p:blipFill>
          <a:blip r:embed="rId12"/>
          <a:srcRect/>
          <a:stretch>
            <a:fillRect/>
          </a:stretch>
        </p:blipFill>
        <p:spPr bwMode="auto">
          <a:xfrm>
            <a:off x="3235325" y="4529138"/>
            <a:ext cx="138113" cy="139700"/>
          </a:xfrm>
          <a:prstGeom prst="rect">
            <a:avLst/>
          </a:prstGeom>
          <a:noFill/>
          <a:ln w="9525">
            <a:noFill/>
            <a:miter lim="800000"/>
            <a:headEnd/>
            <a:tailEnd/>
          </a:ln>
        </p:spPr>
      </p:pic>
      <p:sp>
        <p:nvSpPr>
          <p:cNvPr id="85004" name="Text Box 14"/>
          <p:cNvSpPr txBox="1">
            <a:spLocks noChangeArrowheads="1"/>
          </p:cNvSpPr>
          <p:nvPr/>
        </p:nvSpPr>
        <p:spPr bwMode="auto">
          <a:xfrm>
            <a:off x="2642591" y="5087938"/>
            <a:ext cx="463919" cy="347788"/>
          </a:xfrm>
          <a:prstGeom prst="rect">
            <a:avLst/>
          </a:prstGeom>
          <a:noFill/>
          <a:ln w="9525">
            <a:noFill/>
            <a:miter lim="800000"/>
            <a:headEnd/>
            <a:tailEnd/>
          </a:ln>
        </p:spPr>
        <p:txBody>
          <a:bodyPr wrap="none" lIns="0" tIns="0" rIns="0" bIns="0">
            <a:prstTxWarp prst="textNoShape">
              <a:avLst/>
            </a:prstTxWarp>
            <a:spAutoFit/>
          </a:bodyPr>
          <a:lstStyle/>
          <a:p>
            <a:pPr defTabSz="828675">
              <a:lnSpc>
                <a:spcPct val="93000"/>
              </a:lnSpc>
            </a:pPr>
            <a:r>
              <a:rPr lang="en-GB" sz="2400">
                <a:solidFill>
                  <a:srgbClr val="FFFFFF"/>
                </a:solidFill>
                <a:latin typeface="Calibri" charset="0"/>
              </a:rPr>
              <a:t>BLR</a:t>
            </a:r>
          </a:p>
        </p:txBody>
      </p:sp>
      <p:pic>
        <p:nvPicPr>
          <p:cNvPr id="85005" name="Picture 15"/>
          <p:cNvPicPr>
            <a:picLocks noChangeAspect="1" noChangeArrowheads="1"/>
          </p:cNvPicPr>
          <p:nvPr/>
        </p:nvPicPr>
        <p:blipFill>
          <a:blip r:embed="rId13"/>
          <a:srcRect/>
          <a:stretch>
            <a:fillRect/>
          </a:stretch>
        </p:blipFill>
        <p:spPr bwMode="auto">
          <a:xfrm>
            <a:off x="220664" y="3306765"/>
            <a:ext cx="5411787" cy="2820987"/>
          </a:xfrm>
          <a:prstGeom prst="rect">
            <a:avLst/>
          </a:prstGeom>
          <a:noFill/>
          <a:ln w="9525">
            <a:noFill/>
            <a:miter lim="800000"/>
            <a:headEnd/>
            <a:tailEnd/>
          </a:ln>
        </p:spPr>
      </p:pic>
      <p:pic>
        <p:nvPicPr>
          <p:cNvPr id="85006" name="Picture 16"/>
          <p:cNvPicPr>
            <a:picLocks noChangeAspect="1" noChangeArrowheads="1"/>
          </p:cNvPicPr>
          <p:nvPr/>
        </p:nvPicPr>
        <p:blipFill>
          <a:blip r:embed="rId14"/>
          <a:srcRect/>
          <a:stretch>
            <a:fillRect/>
          </a:stretch>
        </p:blipFill>
        <p:spPr bwMode="auto">
          <a:xfrm>
            <a:off x="2590801" y="4395788"/>
            <a:ext cx="136525" cy="139700"/>
          </a:xfrm>
          <a:prstGeom prst="rect">
            <a:avLst/>
          </a:prstGeom>
          <a:noFill/>
          <a:ln w="9525">
            <a:noFill/>
            <a:miter lim="800000"/>
            <a:headEnd/>
            <a:tailEnd/>
          </a:ln>
        </p:spPr>
      </p:pic>
      <p:pic>
        <p:nvPicPr>
          <p:cNvPr id="85007" name="Picture 17"/>
          <p:cNvPicPr>
            <a:picLocks noChangeAspect="1" noChangeArrowheads="1"/>
          </p:cNvPicPr>
          <p:nvPr/>
        </p:nvPicPr>
        <p:blipFill>
          <a:blip r:embed="rId15"/>
          <a:srcRect/>
          <a:stretch>
            <a:fillRect/>
          </a:stretch>
        </p:blipFill>
        <p:spPr bwMode="auto">
          <a:xfrm>
            <a:off x="2432051" y="4267200"/>
            <a:ext cx="138113" cy="141288"/>
          </a:xfrm>
          <a:prstGeom prst="rect">
            <a:avLst/>
          </a:prstGeom>
          <a:noFill/>
          <a:ln w="9525">
            <a:noFill/>
            <a:miter lim="800000"/>
            <a:headEnd/>
            <a:tailEnd/>
          </a:ln>
        </p:spPr>
      </p:pic>
      <p:pic>
        <p:nvPicPr>
          <p:cNvPr id="85008" name="Picture 18"/>
          <p:cNvPicPr>
            <a:picLocks noChangeAspect="1" noChangeArrowheads="1"/>
          </p:cNvPicPr>
          <p:nvPr/>
        </p:nvPicPr>
        <p:blipFill>
          <a:blip r:embed="rId16"/>
          <a:srcRect/>
          <a:stretch>
            <a:fillRect/>
          </a:stretch>
        </p:blipFill>
        <p:spPr bwMode="auto">
          <a:xfrm>
            <a:off x="2519364" y="1481138"/>
            <a:ext cx="325437" cy="361950"/>
          </a:xfrm>
          <a:prstGeom prst="rect">
            <a:avLst/>
          </a:prstGeom>
          <a:noFill/>
          <a:ln w="9525">
            <a:noFill/>
            <a:miter lim="800000"/>
            <a:headEnd/>
            <a:tailEnd/>
          </a:ln>
        </p:spPr>
      </p:pic>
      <p:pic>
        <p:nvPicPr>
          <p:cNvPr id="85009" name="Picture 19"/>
          <p:cNvPicPr>
            <a:picLocks noChangeAspect="1" noChangeArrowheads="1"/>
          </p:cNvPicPr>
          <p:nvPr/>
        </p:nvPicPr>
        <p:blipFill>
          <a:blip r:embed="rId17"/>
          <a:srcRect/>
          <a:stretch>
            <a:fillRect/>
          </a:stretch>
        </p:blipFill>
        <p:spPr bwMode="auto">
          <a:xfrm>
            <a:off x="4673601" y="3302002"/>
            <a:ext cx="328613" cy="365125"/>
          </a:xfrm>
          <a:prstGeom prst="rect">
            <a:avLst/>
          </a:prstGeom>
          <a:noFill/>
          <a:ln w="9525">
            <a:noFill/>
            <a:miter lim="800000"/>
            <a:headEnd/>
            <a:tailEnd/>
          </a:ln>
        </p:spPr>
      </p:pic>
      <p:pic>
        <p:nvPicPr>
          <p:cNvPr id="85010" name="Picture 20"/>
          <p:cNvPicPr>
            <a:picLocks noChangeAspect="1" noChangeArrowheads="1"/>
          </p:cNvPicPr>
          <p:nvPr/>
        </p:nvPicPr>
        <p:blipFill>
          <a:blip r:embed="rId18"/>
          <a:srcRect/>
          <a:stretch>
            <a:fillRect/>
          </a:stretch>
        </p:blipFill>
        <p:spPr bwMode="auto">
          <a:xfrm>
            <a:off x="2246314" y="3390902"/>
            <a:ext cx="327025" cy="360363"/>
          </a:xfrm>
          <a:prstGeom prst="rect">
            <a:avLst/>
          </a:prstGeom>
          <a:noFill/>
          <a:ln w="9525">
            <a:noFill/>
            <a:miter lim="800000"/>
            <a:headEnd/>
            <a:tailEnd/>
          </a:ln>
        </p:spPr>
      </p:pic>
      <p:pic>
        <p:nvPicPr>
          <p:cNvPr id="85011" name="Picture 21"/>
          <p:cNvPicPr>
            <a:picLocks noChangeAspect="1" noChangeArrowheads="1"/>
          </p:cNvPicPr>
          <p:nvPr/>
        </p:nvPicPr>
        <p:blipFill>
          <a:blip r:embed="rId19"/>
          <a:srcRect/>
          <a:stretch>
            <a:fillRect/>
          </a:stretch>
        </p:blipFill>
        <p:spPr bwMode="auto">
          <a:xfrm>
            <a:off x="3184525" y="3390902"/>
            <a:ext cx="336550" cy="385763"/>
          </a:xfrm>
          <a:prstGeom prst="rect">
            <a:avLst/>
          </a:prstGeom>
          <a:noFill/>
          <a:ln w="9525">
            <a:noFill/>
            <a:miter lim="800000"/>
            <a:headEnd/>
            <a:tailEnd/>
          </a:ln>
        </p:spPr>
      </p:pic>
      <p:pic>
        <p:nvPicPr>
          <p:cNvPr id="85012" name="Picture 22"/>
          <p:cNvPicPr>
            <a:picLocks noChangeAspect="1" noChangeArrowheads="1"/>
          </p:cNvPicPr>
          <p:nvPr/>
        </p:nvPicPr>
        <p:blipFill>
          <a:blip r:embed="rId20"/>
          <a:srcRect/>
          <a:stretch>
            <a:fillRect/>
          </a:stretch>
        </p:blipFill>
        <p:spPr bwMode="auto">
          <a:xfrm>
            <a:off x="5153026" y="3995739"/>
            <a:ext cx="327025" cy="363537"/>
          </a:xfrm>
          <a:prstGeom prst="rect">
            <a:avLst/>
          </a:prstGeom>
          <a:noFill/>
          <a:ln w="9525">
            <a:noFill/>
            <a:miter lim="800000"/>
            <a:headEnd/>
            <a:tailEnd/>
          </a:ln>
        </p:spPr>
      </p:pic>
      <p:pic>
        <p:nvPicPr>
          <p:cNvPr id="85013" name="Picture 23"/>
          <p:cNvPicPr>
            <a:picLocks noChangeAspect="1" noChangeArrowheads="1"/>
          </p:cNvPicPr>
          <p:nvPr/>
        </p:nvPicPr>
        <p:blipFill>
          <a:blip r:embed="rId16"/>
          <a:srcRect/>
          <a:stretch>
            <a:fillRect/>
          </a:stretch>
        </p:blipFill>
        <p:spPr bwMode="auto">
          <a:xfrm>
            <a:off x="2649539" y="2951163"/>
            <a:ext cx="325437" cy="361950"/>
          </a:xfrm>
          <a:prstGeom prst="rect">
            <a:avLst/>
          </a:prstGeom>
          <a:noFill/>
          <a:ln w="9525">
            <a:noFill/>
            <a:miter lim="800000"/>
            <a:headEnd/>
            <a:tailEnd/>
          </a:ln>
        </p:spPr>
      </p:pic>
      <p:pic>
        <p:nvPicPr>
          <p:cNvPr id="85014" name="Picture 24"/>
          <p:cNvPicPr>
            <a:picLocks noChangeAspect="1" noChangeArrowheads="1"/>
          </p:cNvPicPr>
          <p:nvPr/>
        </p:nvPicPr>
        <p:blipFill>
          <a:blip r:embed="rId21"/>
          <a:srcRect/>
          <a:stretch>
            <a:fillRect/>
          </a:stretch>
        </p:blipFill>
        <p:spPr bwMode="auto">
          <a:xfrm>
            <a:off x="4951414" y="2508250"/>
            <a:ext cx="325437" cy="363538"/>
          </a:xfrm>
          <a:prstGeom prst="rect">
            <a:avLst/>
          </a:prstGeom>
          <a:noFill/>
          <a:ln w="9525">
            <a:noFill/>
            <a:miter lim="800000"/>
            <a:headEnd/>
            <a:tailEnd/>
          </a:ln>
        </p:spPr>
      </p:pic>
      <p:pic>
        <p:nvPicPr>
          <p:cNvPr id="85015" name="Picture 25"/>
          <p:cNvPicPr>
            <a:picLocks noChangeAspect="1" noChangeArrowheads="1"/>
          </p:cNvPicPr>
          <p:nvPr/>
        </p:nvPicPr>
        <p:blipFill>
          <a:blip r:embed="rId22"/>
          <a:srcRect/>
          <a:stretch>
            <a:fillRect/>
          </a:stretch>
        </p:blipFill>
        <p:spPr bwMode="auto">
          <a:xfrm>
            <a:off x="5192714" y="3327400"/>
            <a:ext cx="327025" cy="361950"/>
          </a:xfrm>
          <a:prstGeom prst="rect">
            <a:avLst/>
          </a:prstGeom>
          <a:noFill/>
          <a:ln w="9525">
            <a:noFill/>
            <a:miter lim="800000"/>
            <a:headEnd/>
            <a:tailEnd/>
          </a:ln>
        </p:spPr>
      </p:pic>
      <p:pic>
        <p:nvPicPr>
          <p:cNvPr id="85016" name="Picture 26"/>
          <p:cNvPicPr>
            <a:picLocks noChangeAspect="1" noChangeArrowheads="1"/>
          </p:cNvPicPr>
          <p:nvPr/>
        </p:nvPicPr>
        <p:blipFill>
          <a:blip r:embed="rId23"/>
          <a:srcRect/>
          <a:stretch>
            <a:fillRect/>
          </a:stretch>
        </p:blipFill>
        <p:spPr bwMode="auto">
          <a:xfrm>
            <a:off x="4408489" y="2719388"/>
            <a:ext cx="327025" cy="361950"/>
          </a:xfrm>
          <a:prstGeom prst="rect">
            <a:avLst/>
          </a:prstGeom>
          <a:noFill/>
          <a:ln w="9525">
            <a:noFill/>
            <a:miter lim="800000"/>
            <a:headEnd/>
            <a:tailEnd/>
          </a:ln>
        </p:spPr>
      </p:pic>
      <p:pic>
        <p:nvPicPr>
          <p:cNvPr id="85017" name="Picture 27"/>
          <p:cNvPicPr>
            <a:picLocks noChangeAspect="1" noChangeArrowheads="1"/>
          </p:cNvPicPr>
          <p:nvPr/>
        </p:nvPicPr>
        <p:blipFill>
          <a:blip r:embed="rId24"/>
          <a:srcRect/>
          <a:stretch>
            <a:fillRect/>
          </a:stretch>
        </p:blipFill>
        <p:spPr bwMode="auto">
          <a:xfrm>
            <a:off x="3917951" y="1681163"/>
            <a:ext cx="327025" cy="361950"/>
          </a:xfrm>
          <a:prstGeom prst="rect">
            <a:avLst/>
          </a:prstGeom>
          <a:noFill/>
          <a:ln w="9525">
            <a:noFill/>
            <a:miter lim="800000"/>
            <a:headEnd/>
            <a:tailEnd/>
          </a:ln>
        </p:spPr>
      </p:pic>
      <p:pic>
        <p:nvPicPr>
          <p:cNvPr id="85018" name="Picture 28"/>
          <p:cNvPicPr>
            <a:picLocks noChangeAspect="1" noChangeArrowheads="1"/>
          </p:cNvPicPr>
          <p:nvPr/>
        </p:nvPicPr>
        <p:blipFill>
          <a:blip r:embed="rId25"/>
          <a:srcRect/>
          <a:stretch>
            <a:fillRect/>
          </a:stretch>
        </p:blipFill>
        <p:spPr bwMode="auto">
          <a:xfrm>
            <a:off x="3752851" y="2484438"/>
            <a:ext cx="327025" cy="361950"/>
          </a:xfrm>
          <a:prstGeom prst="rect">
            <a:avLst/>
          </a:prstGeom>
          <a:noFill/>
          <a:ln w="9525">
            <a:noFill/>
            <a:miter lim="800000"/>
            <a:headEnd/>
            <a:tailEnd/>
          </a:ln>
        </p:spPr>
      </p:pic>
      <p:pic>
        <p:nvPicPr>
          <p:cNvPr id="85019" name="Picture 29"/>
          <p:cNvPicPr>
            <a:picLocks noChangeAspect="1" noChangeArrowheads="1"/>
          </p:cNvPicPr>
          <p:nvPr/>
        </p:nvPicPr>
        <p:blipFill>
          <a:blip r:embed="rId26"/>
          <a:srcRect/>
          <a:stretch>
            <a:fillRect/>
          </a:stretch>
        </p:blipFill>
        <p:spPr bwMode="auto">
          <a:xfrm>
            <a:off x="3165476" y="2813052"/>
            <a:ext cx="328613" cy="365125"/>
          </a:xfrm>
          <a:prstGeom prst="rect">
            <a:avLst/>
          </a:prstGeom>
          <a:noFill/>
          <a:ln w="9525">
            <a:noFill/>
            <a:miter lim="800000"/>
            <a:headEnd/>
            <a:tailEnd/>
          </a:ln>
        </p:spPr>
      </p:pic>
      <p:pic>
        <p:nvPicPr>
          <p:cNvPr id="85020" name="Picture 30"/>
          <p:cNvPicPr>
            <a:picLocks noChangeAspect="1" noChangeArrowheads="1"/>
          </p:cNvPicPr>
          <p:nvPr/>
        </p:nvPicPr>
        <p:blipFill>
          <a:blip r:embed="rId27"/>
          <a:srcRect/>
          <a:stretch>
            <a:fillRect/>
          </a:stretch>
        </p:blipFill>
        <p:spPr bwMode="auto">
          <a:xfrm>
            <a:off x="2838450" y="4243388"/>
            <a:ext cx="136525" cy="139700"/>
          </a:xfrm>
          <a:prstGeom prst="rect">
            <a:avLst/>
          </a:prstGeom>
          <a:noFill/>
          <a:ln w="9525">
            <a:noFill/>
            <a:miter lim="800000"/>
            <a:headEnd/>
            <a:tailEnd/>
          </a:ln>
        </p:spPr>
      </p:pic>
      <p:pic>
        <p:nvPicPr>
          <p:cNvPr id="85021" name="Picture 31"/>
          <p:cNvPicPr>
            <a:picLocks noChangeAspect="1" noChangeArrowheads="1"/>
          </p:cNvPicPr>
          <p:nvPr/>
        </p:nvPicPr>
        <p:blipFill>
          <a:blip r:embed="rId28"/>
          <a:srcRect/>
          <a:stretch>
            <a:fillRect/>
          </a:stretch>
        </p:blipFill>
        <p:spPr bwMode="auto">
          <a:xfrm>
            <a:off x="738189" y="2198690"/>
            <a:ext cx="327025" cy="363537"/>
          </a:xfrm>
          <a:prstGeom prst="rect">
            <a:avLst/>
          </a:prstGeom>
          <a:noFill/>
          <a:ln w="9525">
            <a:noFill/>
            <a:miter lim="800000"/>
            <a:headEnd/>
            <a:tailEnd/>
          </a:ln>
        </p:spPr>
      </p:pic>
      <p:pic>
        <p:nvPicPr>
          <p:cNvPr id="85022" name="Picture 32"/>
          <p:cNvPicPr>
            <a:picLocks noChangeAspect="1" noChangeArrowheads="1"/>
          </p:cNvPicPr>
          <p:nvPr/>
        </p:nvPicPr>
        <p:blipFill>
          <a:blip r:embed="rId29"/>
          <a:srcRect/>
          <a:stretch>
            <a:fillRect/>
          </a:stretch>
        </p:blipFill>
        <p:spPr bwMode="auto">
          <a:xfrm>
            <a:off x="4540251" y="2066925"/>
            <a:ext cx="327025" cy="361950"/>
          </a:xfrm>
          <a:prstGeom prst="rect">
            <a:avLst/>
          </a:prstGeom>
          <a:noFill/>
          <a:ln w="9525">
            <a:noFill/>
            <a:miter lim="800000"/>
            <a:headEnd/>
            <a:tailEnd/>
          </a:ln>
        </p:spPr>
      </p:pic>
      <p:pic>
        <p:nvPicPr>
          <p:cNvPr id="85023" name="Picture 33"/>
          <p:cNvPicPr>
            <a:picLocks noChangeAspect="1" noChangeArrowheads="1"/>
          </p:cNvPicPr>
          <p:nvPr/>
        </p:nvPicPr>
        <p:blipFill>
          <a:blip r:embed="rId30"/>
          <a:srcRect/>
          <a:stretch>
            <a:fillRect/>
          </a:stretch>
        </p:blipFill>
        <p:spPr bwMode="auto">
          <a:xfrm>
            <a:off x="3092450" y="2039938"/>
            <a:ext cx="325438" cy="361950"/>
          </a:xfrm>
          <a:prstGeom prst="rect">
            <a:avLst/>
          </a:prstGeom>
          <a:noFill/>
          <a:ln w="9525">
            <a:noFill/>
            <a:miter lim="800000"/>
            <a:headEnd/>
            <a:tailEnd/>
          </a:ln>
        </p:spPr>
      </p:pic>
      <p:pic>
        <p:nvPicPr>
          <p:cNvPr id="85024" name="Picture 34"/>
          <p:cNvPicPr>
            <a:picLocks noChangeAspect="1" noChangeArrowheads="1"/>
          </p:cNvPicPr>
          <p:nvPr/>
        </p:nvPicPr>
        <p:blipFill>
          <a:blip r:embed="rId31"/>
          <a:srcRect/>
          <a:stretch>
            <a:fillRect/>
          </a:stretch>
        </p:blipFill>
        <p:spPr bwMode="auto">
          <a:xfrm>
            <a:off x="3889376" y="3289300"/>
            <a:ext cx="327025" cy="363538"/>
          </a:xfrm>
          <a:prstGeom prst="rect">
            <a:avLst/>
          </a:prstGeom>
          <a:noFill/>
          <a:ln w="9525">
            <a:noFill/>
            <a:miter lim="800000"/>
            <a:headEnd/>
            <a:tailEnd/>
          </a:ln>
        </p:spPr>
      </p:pic>
      <p:pic>
        <p:nvPicPr>
          <p:cNvPr id="85025" name="Picture 35"/>
          <p:cNvPicPr>
            <a:picLocks noChangeAspect="1" noChangeArrowheads="1"/>
          </p:cNvPicPr>
          <p:nvPr/>
        </p:nvPicPr>
        <p:blipFill>
          <a:blip r:embed="rId32"/>
          <a:srcRect/>
          <a:stretch>
            <a:fillRect/>
          </a:stretch>
        </p:blipFill>
        <p:spPr bwMode="auto">
          <a:xfrm>
            <a:off x="4379914" y="3859215"/>
            <a:ext cx="327025" cy="363537"/>
          </a:xfrm>
          <a:prstGeom prst="rect">
            <a:avLst/>
          </a:prstGeom>
          <a:noFill/>
          <a:ln w="9525">
            <a:noFill/>
            <a:miter lim="800000"/>
            <a:headEnd/>
            <a:tailEnd/>
          </a:ln>
        </p:spPr>
      </p:pic>
      <p:pic>
        <p:nvPicPr>
          <p:cNvPr id="85026" name="Picture 36"/>
          <p:cNvPicPr>
            <a:picLocks noChangeAspect="1" noChangeArrowheads="1"/>
          </p:cNvPicPr>
          <p:nvPr/>
        </p:nvPicPr>
        <p:blipFill>
          <a:blip r:embed="rId33"/>
          <a:srcRect/>
          <a:stretch>
            <a:fillRect/>
          </a:stretch>
        </p:blipFill>
        <p:spPr bwMode="auto">
          <a:xfrm>
            <a:off x="992189" y="2890838"/>
            <a:ext cx="327025" cy="361950"/>
          </a:xfrm>
          <a:prstGeom prst="rect">
            <a:avLst/>
          </a:prstGeom>
          <a:noFill/>
          <a:ln w="9525">
            <a:noFill/>
            <a:miter lim="800000"/>
            <a:headEnd/>
            <a:tailEnd/>
          </a:ln>
        </p:spPr>
      </p:pic>
      <p:pic>
        <p:nvPicPr>
          <p:cNvPr id="85027" name="Picture 37"/>
          <p:cNvPicPr>
            <a:picLocks noChangeAspect="1" noChangeArrowheads="1"/>
          </p:cNvPicPr>
          <p:nvPr/>
        </p:nvPicPr>
        <p:blipFill>
          <a:blip r:embed="rId16"/>
          <a:srcRect/>
          <a:stretch>
            <a:fillRect/>
          </a:stretch>
        </p:blipFill>
        <p:spPr bwMode="auto">
          <a:xfrm>
            <a:off x="2520950" y="1481138"/>
            <a:ext cx="325438" cy="361950"/>
          </a:xfrm>
          <a:prstGeom prst="rect">
            <a:avLst/>
          </a:prstGeom>
          <a:noFill/>
          <a:ln w="9525">
            <a:noFill/>
            <a:miter lim="800000"/>
            <a:headEnd/>
            <a:tailEnd/>
          </a:ln>
        </p:spPr>
      </p:pic>
      <p:pic>
        <p:nvPicPr>
          <p:cNvPr id="85028" name="Picture 38"/>
          <p:cNvPicPr>
            <a:picLocks noChangeAspect="1" noChangeArrowheads="1"/>
          </p:cNvPicPr>
          <p:nvPr/>
        </p:nvPicPr>
        <p:blipFill>
          <a:blip r:embed="rId34"/>
          <a:srcRect/>
          <a:stretch>
            <a:fillRect/>
          </a:stretch>
        </p:blipFill>
        <p:spPr bwMode="auto">
          <a:xfrm>
            <a:off x="3355975" y="1585913"/>
            <a:ext cx="330200" cy="365125"/>
          </a:xfrm>
          <a:prstGeom prst="rect">
            <a:avLst/>
          </a:prstGeom>
          <a:noFill/>
          <a:ln w="9525">
            <a:noFill/>
            <a:miter lim="800000"/>
            <a:headEnd/>
            <a:tailEnd/>
          </a:ln>
        </p:spPr>
      </p:pic>
      <p:pic>
        <p:nvPicPr>
          <p:cNvPr id="85029" name="Picture 39"/>
          <p:cNvPicPr>
            <a:picLocks noChangeAspect="1" noChangeArrowheads="1"/>
          </p:cNvPicPr>
          <p:nvPr/>
        </p:nvPicPr>
        <p:blipFill>
          <a:blip r:embed="rId35"/>
          <a:srcRect/>
          <a:stretch>
            <a:fillRect/>
          </a:stretch>
        </p:blipFill>
        <p:spPr bwMode="auto">
          <a:xfrm>
            <a:off x="228601" y="3665538"/>
            <a:ext cx="327025" cy="361950"/>
          </a:xfrm>
          <a:prstGeom prst="rect">
            <a:avLst/>
          </a:prstGeom>
          <a:noFill/>
          <a:ln w="9525">
            <a:noFill/>
            <a:miter lim="800000"/>
            <a:headEnd/>
            <a:tailEnd/>
          </a:ln>
        </p:spPr>
      </p:pic>
      <p:pic>
        <p:nvPicPr>
          <p:cNvPr id="85030" name="Picture 40"/>
          <p:cNvPicPr>
            <a:picLocks noChangeAspect="1" noChangeArrowheads="1"/>
          </p:cNvPicPr>
          <p:nvPr/>
        </p:nvPicPr>
        <p:blipFill>
          <a:blip r:embed="rId36"/>
          <a:srcRect/>
          <a:stretch>
            <a:fillRect/>
          </a:stretch>
        </p:blipFill>
        <p:spPr bwMode="auto">
          <a:xfrm>
            <a:off x="1552576" y="1601788"/>
            <a:ext cx="327025" cy="360362"/>
          </a:xfrm>
          <a:prstGeom prst="rect">
            <a:avLst/>
          </a:prstGeom>
          <a:noFill/>
          <a:ln w="9525">
            <a:noFill/>
            <a:miter lim="800000"/>
            <a:headEnd/>
            <a:tailEnd/>
          </a:ln>
        </p:spPr>
      </p:pic>
      <p:pic>
        <p:nvPicPr>
          <p:cNvPr id="85031" name="Picture 41"/>
          <p:cNvPicPr>
            <a:picLocks noChangeAspect="1" noChangeArrowheads="1"/>
          </p:cNvPicPr>
          <p:nvPr/>
        </p:nvPicPr>
        <p:blipFill>
          <a:blip r:embed="rId37"/>
          <a:srcRect/>
          <a:stretch>
            <a:fillRect/>
          </a:stretch>
        </p:blipFill>
        <p:spPr bwMode="auto">
          <a:xfrm>
            <a:off x="1387475" y="2403475"/>
            <a:ext cx="325438" cy="363538"/>
          </a:xfrm>
          <a:prstGeom prst="rect">
            <a:avLst/>
          </a:prstGeom>
          <a:noFill/>
          <a:ln w="9525">
            <a:noFill/>
            <a:miter lim="800000"/>
            <a:headEnd/>
            <a:tailEnd/>
          </a:ln>
        </p:spPr>
      </p:pic>
      <p:pic>
        <p:nvPicPr>
          <p:cNvPr id="85032" name="Picture 42"/>
          <p:cNvPicPr>
            <a:picLocks noChangeAspect="1" noChangeArrowheads="1"/>
          </p:cNvPicPr>
          <p:nvPr/>
        </p:nvPicPr>
        <p:blipFill>
          <a:blip r:embed="rId38"/>
          <a:srcRect/>
          <a:stretch>
            <a:fillRect/>
          </a:stretch>
        </p:blipFill>
        <p:spPr bwMode="auto">
          <a:xfrm>
            <a:off x="2174876" y="1985965"/>
            <a:ext cx="327025" cy="363537"/>
          </a:xfrm>
          <a:prstGeom prst="rect">
            <a:avLst/>
          </a:prstGeom>
          <a:noFill/>
          <a:ln w="9525">
            <a:noFill/>
            <a:miter lim="800000"/>
            <a:headEnd/>
            <a:tailEnd/>
          </a:ln>
        </p:spPr>
      </p:pic>
      <p:pic>
        <p:nvPicPr>
          <p:cNvPr id="85033" name="Picture 43"/>
          <p:cNvPicPr>
            <a:picLocks noChangeAspect="1" noChangeArrowheads="1"/>
          </p:cNvPicPr>
          <p:nvPr/>
        </p:nvPicPr>
        <p:blipFill>
          <a:blip r:embed="rId39"/>
          <a:srcRect/>
          <a:stretch>
            <a:fillRect/>
          </a:stretch>
        </p:blipFill>
        <p:spPr bwMode="auto">
          <a:xfrm>
            <a:off x="992189" y="1506540"/>
            <a:ext cx="327025" cy="363537"/>
          </a:xfrm>
          <a:prstGeom prst="rect">
            <a:avLst/>
          </a:prstGeom>
          <a:noFill/>
          <a:ln w="9525">
            <a:noFill/>
            <a:miter lim="800000"/>
            <a:headEnd/>
            <a:tailEnd/>
          </a:ln>
        </p:spPr>
      </p:pic>
      <p:pic>
        <p:nvPicPr>
          <p:cNvPr id="85034" name="Picture 44"/>
          <p:cNvPicPr>
            <a:picLocks noChangeAspect="1" noChangeArrowheads="1"/>
          </p:cNvPicPr>
          <p:nvPr/>
        </p:nvPicPr>
        <p:blipFill>
          <a:blip r:embed="rId40"/>
          <a:srcRect/>
          <a:stretch>
            <a:fillRect/>
          </a:stretch>
        </p:blipFill>
        <p:spPr bwMode="auto">
          <a:xfrm>
            <a:off x="1377950" y="3570290"/>
            <a:ext cx="325438" cy="363537"/>
          </a:xfrm>
          <a:prstGeom prst="rect">
            <a:avLst/>
          </a:prstGeom>
          <a:noFill/>
          <a:ln w="9525">
            <a:noFill/>
            <a:miter lim="800000"/>
            <a:headEnd/>
            <a:tailEnd/>
          </a:ln>
        </p:spPr>
      </p:pic>
      <p:pic>
        <p:nvPicPr>
          <p:cNvPr id="85035" name="Picture 45"/>
          <p:cNvPicPr>
            <a:picLocks noChangeAspect="1" noChangeArrowheads="1"/>
          </p:cNvPicPr>
          <p:nvPr/>
        </p:nvPicPr>
        <p:blipFill>
          <a:blip r:embed="rId41"/>
          <a:srcRect/>
          <a:stretch>
            <a:fillRect/>
          </a:stretch>
        </p:blipFill>
        <p:spPr bwMode="auto">
          <a:xfrm>
            <a:off x="314326" y="2997200"/>
            <a:ext cx="327025" cy="361950"/>
          </a:xfrm>
          <a:prstGeom prst="rect">
            <a:avLst/>
          </a:prstGeom>
          <a:noFill/>
          <a:ln w="9525">
            <a:noFill/>
            <a:miter lim="800000"/>
            <a:headEnd/>
            <a:tailEnd/>
          </a:ln>
        </p:spPr>
      </p:pic>
      <p:pic>
        <p:nvPicPr>
          <p:cNvPr id="85036" name="Picture 46"/>
          <p:cNvPicPr>
            <a:picLocks noChangeAspect="1" noChangeArrowheads="1"/>
          </p:cNvPicPr>
          <p:nvPr/>
        </p:nvPicPr>
        <p:blipFill>
          <a:blip r:embed="rId42"/>
          <a:srcRect/>
          <a:stretch>
            <a:fillRect/>
          </a:stretch>
        </p:blipFill>
        <p:spPr bwMode="auto">
          <a:xfrm>
            <a:off x="804864" y="3475038"/>
            <a:ext cx="327025" cy="363537"/>
          </a:xfrm>
          <a:prstGeom prst="rect">
            <a:avLst/>
          </a:prstGeom>
          <a:noFill/>
          <a:ln w="9525">
            <a:noFill/>
            <a:miter lim="800000"/>
            <a:headEnd/>
            <a:tailEnd/>
          </a:ln>
        </p:spPr>
      </p:pic>
      <p:pic>
        <p:nvPicPr>
          <p:cNvPr id="85037" name="Picture 47"/>
          <p:cNvPicPr>
            <a:picLocks noChangeAspect="1" noChangeArrowheads="1"/>
          </p:cNvPicPr>
          <p:nvPr/>
        </p:nvPicPr>
        <p:blipFill>
          <a:blip r:embed="rId43"/>
          <a:srcRect/>
          <a:stretch>
            <a:fillRect/>
          </a:stretch>
        </p:blipFill>
        <p:spPr bwMode="auto">
          <a:xfrm>
            <a:off x="979489" y="3927475"/>
            <a:ext cx="327025" cy="361950"/>
          </a:xfrm>
          <a:prstGeom prst="rect">
            <a:avLst/>
          </a:prstGeom>
          <a:noFill/>
          <a:ln w="9525">
            <a:noFill/>
            <a:miter lim="800000"/>
            <a:headEnd/>
            <a:tailEnd/>
          </a:ln>
        </p:spPr>
      </p:pic>
      <p:pic>
        <p:nvPicPr>
          <p:cNvPr id="85038" name="Picture 48"/>
          <p:cNvPicPr>
            <a:picLocks noChangeAspect="1" noChangeArrowheads="1"/>
          </p:cNvPicPr>
          <p:nvPr/>
        </p:nvPicPr>
        <p:blipFill>
          <a:blip r:embed="rId44"/>
          <a:srcRect/>
          <a:stretch>
            <a:fillRect/>
          </a:stretch>
        </p:blipFill>
        <p:spPr bwMode="auto">
          <a:xfrm>
            <a:off x="3125789" y="4144963"/>
            <a:ext cx="136525" cy="139700"/>
          </a:xfrm>
          <a:prstGeom prst="rect">
            <a:avLst/>
          </a:prstGeom>
          <a:noFill/>
          <a:ln w="9525">
            <a:noFill/>
            <a:miter lim="800000"/>
            <a:headEnd/>
            <a:tailEnd/>
          </a:ln>
        </p:spPr>
      </p:pic>
      <p:pic>
        <p:nvPicPr>
          <p:cNvPr id="85039" name="Picture 49"/>
          <p:cNvPicPr>
            <a:picLocks noChangeAspect="1" noChangeArrowheads="1"/>
          </p:cNvPicPr>
          <p:nvPr/>
        </p:nvPicPr>
        <p:blipFill>
          <a:blip r:embed="rId45"/>
          <a:srcRect/>
          <a:stretch>
            <a:fillRect/>
          </a:stretch>
        </p:blipFill>
        <p:spPr bwMode="auto">
          <a:xfrm>
            <a:off x="2657476" y="4168777"/>
            <a:ext cx="136525" cy="149225"/>
          </a:xfrm>
          <a:prstGeom prst="rect">
            <a:avLst/>
          </a:prstGeom>
          <a:noFill/>
          <a:ln w="9525">
            <a:noFill/>
            <a:miter lim="800000"/>
            <a:headEnd/>
            <a:tailEnd/>
          </a:ln>
        </p:spPr>
      </p:pic>
      <p:pic>
        <p:nvPicPr>
          <p:cNvPr id="85040" name="Picture 50"/>
          <p:cNvPicPr>
            <a:picLocks noChangeAspect="1" noChangeArrowheads="1"/>
          </p:cNvPicPr>
          <p:nvPr/>
        </p:nvPicPr>
        <p:blipFill>
          <a:blip r:embed="rId46"/>
          <a:srcRect/>
          <a:stretch>
            <a:fillRect/>
          </a:stretch>
        </p:blipFill>
        <p:spPr bwMode="auto">
          <a:xfrm>
            <a:off x="2011364" y="2665415"/>
            <a:ext cx="327025" cy="363537"/>
          </a:xfrm>
          <a:prstGeom prst="rect">
            <a:avLst/>
          </a:prstGeom>
          <a:noFill/>
          <a:ln w="9525">
            <a:noFill/>
            <a:miter lim="800000"/>
            <a:headEnd/>
            <a:tailEnd/>
          </a:ln>
        </p:spPr>
      </p:pic>
      <p:pic>
        <p:nvPicPr>
          <p:cNvPr id="85041" name="Picture 51"/>
          <p:cNvPicPr>
            <a:picLocks noChangeAspect="1" noChangeArrowheads="1"/>
          </p:cNvPicPr>
          <p:nvPr/>
        </p:nvPicPr>
        <p:blipFill>
          <a:blip r:embed="rId47"/>
          <a:srcRect/>
          <a:stretch>
            <a:fillRect/>
          </a:stretch>
        </p:blipFill>
        <p:spPr bwMode="auto">
          <a:xfrm>
            <a:off x="1617664" y="3033715"/>
            <a:ext cx="327025" cy="363537"/>
          </a:xfrm>
          <a:prstGeom prst="rect">
            <a:avLst/>
          </a:prstGeom>
          <a:noFill/>
          <a:ln w="9525">
            <a:noFill/>
            <a:miter lim="800000"/>
            <a:headEnd/>
            <a:tailEnd/>
          </a:ln>
        </p:spPr>
      </p:pic>
      <p:pic>
        <p:nvPicPr>
          <p:cNvPr id="85042" name="Picture 52"/>
          <p:cNvPicPr>
            <a:picLocks noChangeAspect="1" noChangeArrowheads="1"/>
          </p:cNvPicPr>
          <p:nvPr/>
        </p:nvPicPr>
        <p:blipFill>
          <a:blip r:embed="rId48"/>
          <a:srcRect/>
          <a:stretch>
            <a:fillRect/>
          </a:stretch>
        </p:blipFill>
        <p:spPr bwMode="auto">
          <a:xfrm>
            <a:off x="2582864" y="2428875"/>
            <a:ext cx="327025" cy="361950"/>
          </a:xfrm>
          <a:prstGeom prst="rect">
            <a:avLst/>
          </a:prstGeom>
          <a:noFill/>
          <a:ln w="9525">
            <a:noFill/>
            <a:miter lim="800000"/>
            <a:headEnd/>
            <a:tailEnd/>
          </a:ln>
        </p:spPr>
      </p:pic>
      <p:sp>
        <p:nvSpPr>
          <p:cNvPr id="85043" name="Text Box 54"/>
          <p:cNvSpPr txBox="1">
            <a:spLocks noChangeArrowheads="1"/>
          </p:cNvSpPr>
          <p:nvPr/>
        </p:nvSpPr>
        <p:spPr bwMode="auto">
          <a:xfrm>
            <a:off x="2039115" y="3175002"/>
            <a:ext cx="2385419" cy="318805"/>
          </a:xfrm>
          <a:prstGeom prst="rect">
            <a:avLst/>
          </a:prstGeom>
          <a:noFill/>
          <a:ln w="9525">
            <a:noFill/>
            <a:miter lim="800000"/>
            <a:headEnd/>
            <a:tailEnd/>
          </a:ln>
        </p:spPr>
        <p:txBody>
          <a:bodyPr wrap="none" lIns="0" tIns="0" rIns="0" bIns="0">
            <a:prstTxWarp prst="textNoShape">
              <a:avLst/>
            </a:prstTxWarp>
            <a:spAutoFit/>
          </a:bodyPr>
          <a:lstStyle/>
          <a:p>
            <a:pPr defTabSz="828675">
              <a:lnSpc>
                <a:spcPct val="93000"/>
              </a:lnSpc>
              <a:tabLst>
                <a:tab pos="655638" algn="l"/>
                <a:tab pos="1312863" algn="l"/>
                <a:tab pos="1968500" algn="l"/>
              </a:tabLst>
            </a:pPr>
            <a:r>
              <a:rPr lang="en-GB" sz="2200" dirty="0" smtClean="0">
                <a:latin typeface="Comic Sans MS" charset="0"/>
              </a:rPr>
              <a:t>Mezzo </a:t>
            </a:r>
            <a:r>
              <a:rPr lang="en-GB" sz="2200" dirty="0" err="1" smtClean="0">
                <a:latin typeface="Comic Sans MS" charset="0"/>
              </a:rPr>
              <a:t>riflettente</a:t>
            </a:r>
            <a:endParaRPr lang="en-GB" sz="2200" dirty="0">
              <a:latin typeface="Comic Sans MS" charset="0"/>
            </a:endParaRPr>
          </a:p>
        </p:txBody>
      </p:sp>
      <p:sp>
        <p:nvSpPr>
          <p:cNvPr id="85044" name="Oval 67"/>
          <p:cNvSpPr>
            <a:spLocks noChangeArrowheads="1"/>
          </p:cNvSpPr>
          <p:nvPr/>
        </p:nvSpPr>
        <p:spPr bwMode="auto">
          <a:xfrm>
            <a:off x="1730375" y="2000252"/>
            <a:ext cx="914400" cy="392113"/>
          </a:xfrm>
          <a:prstGeom prst="ellipse">
            <a:avLst/>
          </a:prstGeom>
          <a:solidFill>
            <a:schemeClr val="accent1">
              <a:alpha val="79999"/>
            </a:schemeClr>
          </a:solidFill>
          <a:ln w="9525">
            <a:solidFill>
              <a:schemeClr val="tx1"/>
            </a:solidFill>
            <a:round/>
            <a:headEnd/>
            <a:tailEnd/>
          </a:ln>
        </p:spPr>
        <p:txBody>
          <a:bodyPr wrap="none" lIns="82945" tIns="41473" rIns="82945" bIns="41473" anchor="ctr">
            <a:prstTxWarp prst="textNoShape">
              <a:avLst/>
            </a:prstTxWarp>
          </a:bodyPr>
          <a:lstStyle/>
          <a:p>
            <a:pPr algn="ctr" defTabSz="828675"/>
            <a:r>
              <a:rPr lang="en-US">
                <a:latin typeface="Comic Sans MS" charset="0"/>
              </a:rPr>
              <a:t>NLR</a:t>
            </a:r>
          </a:p>
        </p:txBody>
      </p:sp>
      <p:sp>
        <p:nvSpPr>
          <p:cNvPr id="85045" name="Oval 68"/>
          <p:cNvSpPr>
            <a:spLocks noChangeArrowheads="1"/>
          </p:cNvSpPr>
          <p:nvPr/>
        </p:nvSpPr>
        <p:spPr bwMode="auto">
          <a:xfrm>
            <a:off x="1860550" y="4089402"/>
            <a:ext cx="914400" cy="392113"/>
          </a:xfrm>
          <a:prstGeom prst="ellipse">
            <a:avLst/>
          </a:prstGeom>
          <a:solidFill>
            <a:schemeClr val="accent1">
              <a:alpha val="79999"/>
            </a:schemeClr>
          </a:solidFill>
          <a:ln w="9525">
            <a:solidFill>
              <a:schemeClr val="tx1"/>
            </a:solidFill>
            <a:round/>
            <a:headEnd/>
            <a:tailEnd/>
          </a:ln>
        </p:spPr>
        <p:txBody>
          <a:bodyPr wrap="none" lIns="82945" tIns="41473" rIns="82945" bIns="41473" anchor="ctr">
            <a:prstTxWarp prst="textNoShape">
              <a:avLst/>
            </a:prstTxWarp>
          </a:bodyPr>
          <a:lstStyle/>
          <a:p>
            <a:pPr algn="ctr" defTabSz="828675"/>
            <a:r>
              <a:rPr lang="en-US">
                <a:latin typeface="Comic Sans MS" charset="0"/>
              </a:rPr>
              <a:t>BLR</a:t>
            </a:r>
          </a:p>
        </p:txBody>
      </p:sp>
      <p:sp>
        <p:nvSpPr>
          <p:cNvPr id="85046" name="Text Box 69"/>
          <p:cNvSpPr txBox="1">
            <a:spLocks noChangeArrowheads="1"/>
          </p:cNvSpPr>
          <p:nvPr/>
        </p:nvSpPr>
        <p:spPr bwMode="auto">
          <a:xfrm>
            <a:off x="2581964" y="5397501"/>
            <a:ext cx="738956" cy="391533"/>
          </a:xfrm>
          <a:prstGeom prst="rect">
            <a:avLst/>
          </a:prstGeom>
          <a:noFill/>
          <a:ln w="9525">
            <a:noFill/>
            <a:miter lim="800000"/>
            <a:headEnd/>
            <a:tailEnd/>
          </a:ln>
        </p:spPr>
        <p:txBody>
          <a:bodyPr wrap="none" lIns="82945" tIns="41473" rIns="82945" bIns="41473">
            <a:prstTxWarp prst="textNoShape">
              <a:avLst/>
            </a:prstTxWarp>
            <a:spAutoFit/>
          </a:bodyPr>
          <a:lstStyle/>
          <a:p>
            <a:pPr defTabSz="828675"/>
            <a:r>
              <a:rPr lang="en-US" b="1" dirty="0" smtClean="0">
                <a:latin typeface="Comic Sans MS" charset="0"/>
              </a:rPr>
              <a:t>Toro</a:t>
            </a:r>
            <a:endParaRPr lang="en-US" b="1" dirty="0">
              <a:latin typeface="Comic Sans MS" charset="0"/>
            </a:endParaRPr>
          </a:p>
        </p:txBody>
      </p:sp>
      <p:pic>
        <p:nvPicPr>
          <p:cNvPr id="102470" name="Picture 70"/>
          <p:cNvPicPr>
            <a:picLocks noChangeAspect="1" noChangeArrowheads="1"/>
          </p:cNvPicPr>
          <p:nvPr/>
        </p:nvPicPr>
        <p:blipFill>
          <a:blip r:embed="rId49"/>
          <a:srcRect/>
          <a:stretch>
            <a:fillRect/>
          </a:stretch>
        </p:blipFill>
        <p:spPr bwMode="auto">
          <a:xfrm>
            <a:off x="5137150" y="5318125"/>
            <a:ext cx="3689350" cy="1295400"/>
          </a:xfrm>
          <a:prstGeom prst="rect">
            <a:avLst/>
          </a:prstGeom>
          <a:noFill/>
          <a:ln w="9525">
            <a:noFill/>
            <a:round/>
            <a:headEnd/>
            <a:tailEnd/>
          </a:ln>
        </p:spPr>
      </p:pic>
      <p:sp>
        <p:nvSpPr>
          <p:cNvPr id="85048" name="Rectangle 71"/>
          <p:cNvSpPr>
            <a:spLocks noChangeArrowheads="1"/>
          </p:cNvSpPr>
          <p:nvPr/>
        </p:nvSpPr>
        <p:spPr bwMode="auto">
          <a:xfrm>
            <a:off x="163514" y="171450"/>
            <a:ext cx="4473575" cy="719138"/>
          </a:xfrm>
          <a:prstGeom prst="rect">
            <a:avLst/>
          </a:prstGeom>
          <a:solidFill>
            <a:srgbClr val="3366FF">
              <a:alpha val="79999"/>
            </a:srgbClr>
          </a:solidFill>
          <a:ln w="9525">
            <a:solidFill>
              <a:schemeClr val="tx1"/>
            </a:solidFill>
            <a:miter lim="800000"/>
            <a:headEnd/>
            <a:tailEnd/>
          </a:ln>
        </p:spPr>
        <p:txBody>
          <a:bodyPr wrap="none" lIns="82945" tIns="41473" rIns="82945" bIns="41473" anchor="ctr">
            <a:prstTxWarp prst="textNoShape">
              <a:avLst/>
            </a:prstTxWarp>
          </a:bodyPr>
          <a:lstStyle/>
          <a:p>
            <a:pPr algn="ctr" defTabSz="828675"/>
            <a:r>
              <a:rPr lang="en-US" sz="2500" b="1">
                <a:latin typeface="Comic Sans MS" charset="0"/>
              </a:rPr>
              <a:t>Il Modello Unificato</a:t>
            </a:r>
          </a:p>
        </p:txBody>
      </p:sp>
      <p:grpSp>
        <p:nvGrpSpPr>
          <p:cNvPr id="2" name="Group 76"/>
          <p:cNvGrpSpPr>
            <a:grpSpLocks/>
          </p:cNvGrpSpPr>
          <p:nvPr/>
        </p:nvGrpSpPr>
        <p:grpSpPr bwMode="auto">
          <a:xfrm rot="-2030403">
            <a:off x="6140451" y="946152"/>
            <a:ext cx="485775" cy="301625"/>
            <a:chOff x="5437" y="2737"/>
            <a:chExt cx="338" cy="209"/>
          </a:xfrm>
        </p:grpSpPr>
        <p:sp>
          <p:nvSpPr>
            <p:cNvPr id="85052" name="Freeform 77"/>
            <p:cNvSpPr>
              <a:spLocks noChangeArrowheads="1"/>
            </p:cNvSpPr>
            <p:nvPr/>
          </p:nvSpPr>
          <p:spPr bwMode="auto">
            <a:xfrm>
              <a:off x="5437" y="2737"/>
              <a:ext cx="339" cy="210"/>
            </a:xfrm>
            <a:custGeom>
              <a:avLst/>
              <a:gdLst>
                <a:gd name="T0" fmla="*/ 0 w 1496"/>
                <a:gd name="T1" fmla="*/ 11 h 927"/>
                <a:gd name="T2" fmla="*/ 17 w 1496"/>
                <a:gd name="T3" fmla="*/ 6 h 927"/>
                <a:gd name="T4" fmla="*/ 0 w 1496"/>
                <a:gd name="T5" fmla="*/ 0 h 927"/>
                <a:gd name="T6" fmla="*/ 0 60000 65536"/>
                <a:gd name="T7" fmla="*/ 0 60000 65536"/>
                <a:gd name="T8" fmla="*/ 0 60000 65536"/>
                <a:gd name="T9" fmla="*/ 0 w 1496"/>
                <a:gd name="T10" fmla="*/ 0 h 927"/>
                <a:gd name="T11" fmla="*/ 1496 w 1496"/>
                <a:gd name="T12" fmla="*/ 927 h 927"/>
              </a:gdLst>
              <a:ahLst/>
              <a:cxnLst>
                <a:cxn ang="T6">
                  <a:pos x="T0" y="T1"/>
                </a:cxn>
                <a:cxn ang="T7">
                  <a:pos x="T2" y="T3"/>
                </a:cxn>
                <a:cxn ang="T8">
                  <a:pos x="T4" y="T5"/>
                </a:cxn>
              </a:cxnLst>
              <a:rect l="T9" t="T10" r="T11" b="T12"/>
              <a:pathLst>
                <a:path w="1496" h="927">
                  <a:moveTo>
                    <a:pt x="30" y="926"/>
                  </a:moveTo>
                  <a:lnTo>
                    <a:pt x="1495" y="519"/>
                  </a:lnTo>
                  <a:lnTo>
                    <a:pt x="0" y="0"/>
                  </a:lnTo>
                </a:path>
              </a:pathLst>
            </a:custGeom>
            <a:noFill/>
            <a:ln w="31115">
              <a:solidFill>
                <a:srgbClr val="FF6600"/>
              </a:solidFill>
              <a:round/>
              <a:headEnd/>
              <a:tailEnd/>
            </a:ln>
          </p:spPr>
          <p:txBody>
            <a:bodyPr>
              <a:prstTxWarp prst="textNoShape">
                <a:avLst/>
              </a:prstTxWarp>
            </a:bodyPr>
            <a:lstStyle/>
            <a:p>
              <a:endParaRPr lang="en-US">
                <a:latin typeface="Calibri" charset="0"/>
              </a:endParaRPr>
            </a:p>
          </p:txBody>
        </p:sp>
        <p:sp>
          <p:nvSpPr>
            <p:cNvPr id="85053" name="Freeform 78"/>
            <p:cNvSpPr>
              <a:spLocks noChangeArrowheads="1"/>
            </p:cNvSpPr>
            <p:nvPr/>
          </p:nvSpPr>
          <p:spPr bwMode="auto">
            <a:xfrm>
              <a:off x="5471" y="2763"/>
              <a:ext cx="42" cy="162"/>
            </a:xfrm>
            <a:custGeom>
              <a:avLst/>
              <a:gdLst>
                <a:gd name="T0" fmla="*/ 2 w 185"/>
                <a:gd name="T1" fmla="*/ 0 h 713"/>
                <a:gd name="T2" fmla="*/ 2 w 185"/>
                <a:gd name="T3" fmla="*/ 8 h 713"/>
                <a:gd name="T4" fmla="*/ 0 60000 65536"/>
                <a:gd name="T5" fmla="*/ 0 60000 65536"/>
                <a:gd name="T6" fmla="*/ 0 w 185"/>
                <a:gd name="T7" fmla="*/ 0 h 713"/>
                <a:gd name="T8" fmla="*/ 185 w 185"/>
                <a:gd name="T9" fmla="*/ 713 h 713"/>
              </a:gdLst>
              <a:ahLst/>
              <a:cxnLst>
                <a:cxn ang="T4">
                  <a:pos x="T0" y="T1"/>
                </a:cxn>
                <a:cxn ang="T5">
                  <a:pos x="T2" y="T3"/>
                </a:cxn>
              </a:cxnLst>
              <a:rect l="T6" t="T7" r="T8" b="T9"/>
              <a:pathLst>
                <a:path w="185" h="713">
                  <a:moveTo>
                    <a:pt x="173" y="0"/>
                  </a:moveTo>
                  <a:cubicBezTo>
                    <a:pt x="0" y="356"/>
                    <a:pt x="184" y="712"/>
                    <a:pt x="184" y="712"/>
                  </a:cubicBezTo>
                </a:path>
              </a:pathLst>
            </a:custGeom>
            <a:noFill/>
            <a:ln w="18415">
              <a:solidFill>
                <a:srgbClr val="FF6600"/>
              </a:solidFill>
              <a:round/>
              <a:headEnd/>
              <a:tailEnd/>
            </a:ln>
          </p:spPr>
          <p:txBody>
            <a:bodyPr>
              <a:prstTxWarp prst="textNoShape">
                <a:avLst/>
              </a:prstTxWarp>
            </a:bodyPr>
            <a:lstStyle/>
            <a:p>
              <a:endParaRPr lang="en-US">
                <a:latin typeface="Calibri" charset="0"/>
              </a:endParaRPr>
            </a:p>
          </p:txBody>
        </p:sp>
      </p:grpSp>
      <p:sp>
        <p:nvSpPr>
          <p:cNvPr id="102485" name="Text Box 85"/>
          <p:cNvSpPr txBox="1">
            <a:spLocks noChangeArrowheads="1"/>
          </p:cNvSpPr>
          <p:nvPr/>
        </p:nvSpPr>
        <p:spPr bwMode="auto">
          <a:xfrm>
            <a:off x="6709248" y="881063"/>
            <a:ext cx="1036012" cy="391533"/>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b="1">
                <a:effectLst>
                  <a:outerShdw blurRad="38100" dist="38100" dir="2700000" algn="tl">
                    <a:srgbClr val="FFFFFF"/>
                  </a:outerShdw>
                </a:effectLst>
                <a:latin typeface="Comic Sans MS" charset="0"/>
              </a:rPr>
              <a:t>Type 1</a:t>
            </a:r>
            <a:endParaRPr lang="cs-CZ" b="1">
              <a:effectLst>
                <a:outerShdw blurRad="38100" dist="38100" dir="2700000" algn="tl">
                  <a:srgbClr val="FFFFFF"/>
                </a:outerShdw>
              </a:effectLst>
              <a:latin typeface="Comic Sans MS" charset="0"/>
            </a:endParaRPr>
          </a:p>
        </p:txBody>
      </p:sp>
      <p:sp>
        <p:nvSpPr>
          <p:cNvPr id="85051" name="Line 86"/>
          <p:cNvSpPr>
            <a:spLocks noChangeShapeType="1"/>
          </p:cNvSpPr>
          <p:nvPr/>
        </p:nvSpPr>
        <p:spPr bwMode="auto">
          <a:xfrm flipH="1">
            <a:off x="3135313" y="1273175"/>
            <a:ext cx="2938462" cy="3005138"/>
          </a:xfrm>
          <a:prstGeom prst="line">
            <a:avLst/>
          </a:prstGeom>
          <a:noFill/>
          <a:ln w="19050">
            <a:solidFill>
              <a:srgbClr val="FF6600"/>
            </a:solidFill>
            <a:round/>
            <a:headEnd/>
            <a:tailEnd type="triangle" w="med" len="med"/>
          </a:ln>
        </p:spPr>
        <p:txBody>
          <a:bodyPr lIns="82945" tIns="41473" rIns="82945" bIns="41473">
            <a:prstTxWarp prst="textNoShape">
              <a:avLst/>
            </a:prstTxWarp>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2" fill="hold">
                                          <p:stCondLst>
                                            <p:cond delay="0"/>
                                          </p:stCondLst>
                                        </p:cTn>
                                        <p:tgtEl>
                                          <p:spTgt spid="102470"/>
                                        </p:tgtEl>
                                        <p:attrNameLst>
                                          <p:attrName>style.visibility</p:attrName>
                                        </p:attrNameLst>
                                      </p:cBhvr>
                                      <p:to>
                                        <p:strVal val="visible"/>
                                      </p:to>
                                    </p:set>
                                    <p:animEffect transition="in" filter="dissolve">
                                      <p:cBhvr>
                                        <p:cTn id="7" dur="1000"/>
                                        <p:tgtEl>
                                          <p:spTgt spid="10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a:srcRect/>
          <a:stretch>
            <a:fillRect/>
          </a:stretch>
        </p:blipFill>
        <p:spPr bwMode="auto">
          <a:xfrm>
            <a:off x="2693988" y="4449763"/>
            <a:ext cx="425450" cy="368300"/>
          </a:xfrm>
          <a:prstGeom prst="rect">
            <a:avLst/>
          </a:prstGeom>
          <a:noFill/>
          <a:ln w="9525">
            <a:noFill/>
            <a:miter lim="800000"/>
            <a:headEnd/>
            <a:tailEnd/>
          </a:ln>
        </p:spPr>
      </p:pic>
      <p:pic>
        <p:nvPicPr>
          <p:cNvPr id="86019" name="Picture 5"/>
          <p:cNvPicPr>
            <a:picLocks noChangeAspect="1" noChangeArrowheads="1"/>
          </p:cNvPicPr>
          <p:nvPr/>
        </p:nvPicPr>
        <p:blipFill>
          <a:blip r:embed="rId3"/>
          <a:srcRect/>
          <a:stretch>
            <a:fillRect/>
          </a:stretch>
        </p:blipFill>
        <p:spPr bwMode="auto">
          <a:xfrm>
            <a:off x="3116264" y="4335463"/>
            <a:ext cx="138112" cy="139700"/>
          </a:xfrm>
          <a:prstGeom prst="rect">
            <a:avLst/>
          </a:prstGeom>
          <a:noFill/>
          <a:ln w="9525">
            <a:noFill/>
            <a:miter lim="800000"/>
            <a:headEnd/>
            <a:tailEnd/>
          </a:ln>
        </p:spPr>
      </p:pic>
      <p:pic>
        <p:nvPicPr>
          <p:cNvPr id="86020" name="Picture 6"/>
          <p:cNvPicPr>
            <a:picLocks noChangeAspect="1" noChangeArrowheads="1"/>
          </p:cNvPicPr>
          <p:nvPr/>
        </p:nvPicPr>
        <p:blipFill>
          <a:blip r:embed="rId4"/>
          <a:srcRect/>
          <a:stretch>
            <a:fillRect/>
          </a:stretch>
        </p:blipFill>
        <p:spPr bwMode="auto">
          <a:xfrm>
            <a:off x="2455864" y="4735513"/>
            <a:ext cx="136525" cy="133350"/>
          </a:xfrm>
          <a:prstGeom prst="rect">
            <a:avLst/>
          </a:prstGeom>
          <a:noFill/>
          <a:ln w="9525">
            <a:noFill/>
            <a:miter lim="800000"/>
            <a:headEnd/>
            <a:tailEnd/>
          </a:ln>
        </p:spPr>
      </p:pic>
      <p:pic>
        <p:nvPicPr>
          <p:cNvPr id="86021" name="Picture 7"/>
          <p:cNvPicPr>
            <a:picLocks noChangeAspect="1" noChangeArrowheads="1"/>
          </p:cNvPicPr>
          <p:nvPr/>
        </p:nvPicPr>
        <p:blipFill>
          <a:blip r:embed="rId5"/>
          <a:srcRect/>
          <a:stretch>
            <a:fillRect/>
          </a:stretch>
        </p:blipFill>
        <p:spPr bwMode="auto">
          <a:xfrm>
            <a:off x="2822575" y="4926013"/>
            <a:ext cx="136525" cy="139700"/>
          </a:xfrm>
          <a:prstGeom prst="rect">
            <a:avLst/>
          </a:prstGeom>
          <a:noFill/>
          <a:ln w="9525">
            <a:noFill/>
            <a:miter lim="800000"/>
            <a:headEnd/>
            <a:tailEnd/>
          </a:ln>
        </p:spPr>
      </p:pic>
      <p:pic>
        <p:nvPicPr>
          <p:cNvPr id="86022" name="Picture 8"/>
          <p:cNvPicPr>
            <a:picLocks noChangeAspect="1" noChangeArrowheads="1"/>
          </p:cNvPicPr>
          <p:nvPr/>
        </p:nvPicPr>
        <p:blipFill>
          <a:blip r:embed="rId6"/>
          <a:srcRect/>
          <a:stretch>
            <a:fillRect/>
          </a:stretch>
        </p:blipFill>
        <p:spPr bwMode="auto">
          <a:xfrm>
            <a:off x="3167064" y="4703765"/>
            <a:ext cx="136525" cy="166687"/>
          </a:xfrm>
          <a:prstGeom prst="rect">
            <a:avLst/>
          </a:prstGeom>
          <a:noFill/>
          <a:ln w="9525">
            <a:noFill/>
            <a:miter lim="800000"/>
            <a:headEnd/>
            <a:tailEnd/>
          </a:ln>
        </p:spPr>
      </p:pic>
      <p:pic>
        <p:nvPicPr>
          <p:cNvPr id="86023" name="Picture 9"/>
          <p:cNvPicPr>
            <a:picLocks noChangeAspect="1" noChangeArrowheads="1"/>
          </p:cNvPicPr>
          <p:nvPr/>
        </p:nvPicPr>
        <p:blipFill>
          <a:blip r:embed="rId7"/>
          <a:srcRect/>
          <a:stretch>
            <a:fillRect/>
          </a:stretch>
        </p:blipFill>
        <p:spPr bwMode="auto">
          <a:xfrm>
            <a:off x="2719389" y="4768850"/>
            <a:ext cx="138112" cy="139700"/>
          </a:xfrm>
          <a:prstGeom prst="rect">
            <a:avLst/>
          </a:prstGeom>
          <a:noFill/>
          <a:ln w="9525">
            <a:noFill/>
            <a:miter lim="800000"/>
            <a:headEnd/>
            <a:tailEnd/>
          </a:ln>
        </p:spPr>
      </p:pic>
      <p:pic>
        <p:nvPicPr>
          <p:cNvPr id="86024" name="Picture 10"/>
          <p:cNvPicPr>
            <a:picLocks noChangeAspect="1" noChangeArrowheads="1"/>
          </p:cNvPicPr>
          <p:nvPr/>
        </p:nvPicPr>
        <p:blipFill>
          <a:blip r:embed="rId8"/>
          <a:srcRect/>
          <a:stretch>
            <a:fillRect/>
          </a:stretch>
        </p:blipFill>
        <p:spPr bwMode="auto">
          <a:xfrm>
            <a:off x="2951163" y="4779963"/>
            <a:ext cx="138112" cy="139700"/>
          </a:xfrm>
          <a:prstGeom prst="rect">
            <a:avLst/>
          </a:prstGeom>
          <a:noFill/>
          <a:ln w="9525">
            <a:noFill/>
            <a:miter lim="800000"/>
            <a:headEnd/>
            <a:tailEnd/>
          </a:ln>
        </p:spPr>
      </p:pic>
      <p:pic>
        <p:nvPicPr>
          <p:cNvPr id="86025" name="Picture 11"/>
          <p:cNvPicPr>
            <a:picLocks noChangeAspect="1" noChangeArrowheads="1"/>
          </p:cNvPicPr>
          <p:nvPr/>
        </p:nvPicPr>
        <p:blipFill>
          <a:blip r:embed="rId9"/>
          <a:srcRect/>
          <a:stretch>
            <a:fillRect/>
          </a:stretch>
        </p:blipFill>
        <p:spPr bwMode="auto">
          <a:xfrm>
            <a:off x="2390776" y="4506913"/>
            <a:ext cx="138113" cy="139700"/>
          </a:xfrm>
          <a:prstGeom prst="rect">
            <a:avLst/>
          </a:prstGeom>
          <a:noFill/>
          <a:ln w="9525">
            <a:noFill/>
            <a:miter lim="800000"/>
            <a:headEnd/>
            <a:tailEnd/>
          </a:ln>
        </p:spPr>
      </p:pic>
      <p:pic>
        <p:nvPicPr>
          <p:cNvPr id="86026" name="Picture 12"/>
          <p:cNvPicPr>
            <a:picLocks noChangeAspect="1" noChangeArrowheads="1"/>
          </p:cNvPicPr>
          <p:nvPr/>
        </p:nvPicPr>
        <p:blipFill>
          <a:blip r:embed="rId10"/>
          <a:srcRect/>
          <a:stretch>
            <a:fillRect/>
          </a:stretch>
        </p:blipFill>
        <p:spPr bwMode="auto">
          <a:xfrm>
            <a:off x="3354389" y="4383088"/>
            <a:ext cx="138112" cy="139700"/>
          </a:xfrm>
          <a:prstGeom prst="rect">
            <a:avLst/>
          </a:prstGeom>
          <a:noFill/>
          <a:ln w="9525">
            <a:noFill/>
            <a:miter lim="800000"/>
            <a:headEnd/>
            <a:tailEnd/>
          </a:ln>
        </p:spPr>
      </p:pic>
      <p:pic>
        <p:nvPicPr>
          <p:cNvPr id="86027" name="Picture 13"/>
          <p:cNvPicPr>
            <a:picLocks noChangeAspect="1" noChangeArrowheads="1"/>
          </p:cNvPicPr>
          <p:nvPr/>
        </p:nvPicPr>
        <p:blipFill>
          <a:blip r:embed="rId11"/>
          <a:srcRect/>
          <a:stretch>
            <a:fillRect/>
          </a:stretch>
        </p:blipFill>
        <p:spPr bwMode="auto">
          <a:xfrm>
            <a:off x="3235325" y="4529138"/>
            <a:ext cx="138113" cy="139700"/>
          </a:xfrm>
          <a:prstGeom prst="rect">
            <a:avLst/>
          </a:prstGeom>
          <a:noFill/>
          <a:ln w="9525">
            <a:noFill/>
            <a:miter lim="800000"/>
            <a:headEnd/>
            <a:tailEnd/>
          </a:ln>
        </p:spPr>
      </p:pic>
      <p:sp>
        <p:nvSpPr>
          <p:cNvPr id="86028" name="Text Box 14"/>
          <p:cNvSpPr txBox="1">
            <a:spLocks noChangeArrowheads="1"/>
          </p:cNvSpPr>
          <p:nvPr/>
        </p:nvSpPr>
        <p:spPr bwMode="auto">
          <a:xfrm>
            <a:off x="2642591" y="5087938"/>
            <a:ext cx="463919" cy="347788"/>
          </a:xfrm>
          <a:prstGeom prst="rect">
            <a:avLst/>
          </a:prstGeom>
          <a:noFill/>
          <a:ln w="9525">
            <a:noFill/>
            <a:miter lim="800000"/>
            <a:headEnd/>
            <a:tailEnd/>
          </a:ln>
        </p:spPr>
        <p:txBody>
          <a:bodyPr wrap="none" lIns="0" tIns="0" rIns="0" bIns="0">
            <a:prstTxWarp prst="textNoShape">
              <a:avLst/>
            </a:prstTxWarp>
            <a:spAutoFit/>
          </a:bodyPr>
          <a:lstStyle/>
          <a:p>
            <a:pPr defTabSz="828675">
              <a:lnSpc>
                <a:spcPct val="93000"/>
              </a:lnSpc>
            </a:pPr>
            <a:r>
              <a:rPr lang="en-GB" sz="2400">
                <a:solidFill>
                  <a:srgbClr val="FFFFFF"/>
                </a:solidFill>
                <a:latin typeface="Calibri" charset="0"/>
              </a:rPr>
              <a:t>BLR</a:t>
            </a:r>
          </a:p>
        </p:txBody>
      </p:sp>
      <p:pic>
        <p:nvPicPr>
          <p:cNvPr id="86029" name="Picture 15"/>
          <p:cNvPicPr>
            <a:picLocks noChangeAspect="1" noChangeArrowheads="1"/>
          </p:cNvPicPr>
          <p:nvPr/>
        </p:nvPicPr>
        <p:blipFill>
          <a:blip r:embed="rId12"/>
          <a:srcRect/>
          <a:stretch>
            <a:fillRect/>
          </a:stretch>
        </p:blipFill>
        <p:spPr bwMode="auto">
          <a:xfrm>
            <a:off x="220664" y="3306765"/>
            <a:ext cx="5411787" cy="2820987"/>
          </a:xfrm>
          <a:prstGeom prst="rect">
            <a:avLst/>
          </a:prstGeom>
          <a:noFill/>
          <a:ln w="9525">
            <a:noFill/>
            <a:miter lim="800000"/>
            <a:headEnd/>
            <a:tailEnd/>
          </a:ln>
        </p:spPr>
      </p:pic>
      <p:pic>
        <p:nvPicPr>
          <p:cNvPr id="86030" name="Picture 16"/>
          <p:cNvPicPr>
            <a:picLocks noChangeAspect="1" noChangeArrowheads="1"/>
          </p:cNvPicPr>
          <p:nvPr/>
        </p:nvPicPr>
        <p:blipFill>
          <a:blip r:embed="rId13"/>
          <a:srcRect/>
          <a:stretch>
            <a:fillRect/>
          </a:stretch>
        </p:blipFill>
        <p:spPr bwMode="auto">
          <a:xfrm>
            <a:off x="2590801" y="4395788"/>
            <a:ext cx="136525" cy="139700"/>
          </a:xfrm>
          <a:prstGeom prst="rect">
            <a:avLst/>
          </a:prstGeom>
          <a:noFill/>
          <a:ln w="9525">
            <a:noFill/>
            <a:miter lim="800000"/>
            <a:headEnd/>
            <a:tailEnd/>
          </a:ln>
        </p:spPr>
      </p:pic>
      <p:pic>
        <p:nvPicPr>
          <p:cNvPr id="86031" name="Picture 17"/>
          <p:cNvPicPr>
            <a:picLocks noChangeAspect="1" noChangeArrowheads="1"/>
          </p:cNvPicPr>
          <p:nvPr/>
        </p:nvPicPr>
        <p:blipFill>
          <a:blip r:embed="rId14"/>
          <a:srcRect/>
          <a:stretch>
            <a:fillRect/>
          </a:stretch>
        </p:blipFill>
        <p:spPr bwMode="auto">
          <a:xfrm>
            <a:off x="2432051" y="4267200"/>
            <a:ext cx="138113" cy="141288"/>
          </a:xfrm>
          <a:prstGeom prst="rect">
            <a:avLst/>
          </a:prstGeom>
          <a:noFill/>
          <a:ln w="9525">
            <a:noFill/>
            <a:miter lim="800000"/>
            <a:headEnd/>
            <a:tailEnd/>
          </a:ln>
        </p:spPr>
      </p:pic>
      <p:pic>
        <p:nvPicPr>
          <p:cNvPr id="86032" name="Picture 18"/>
          <p:cNvPicPr>
            <a:picLocks noChangeAspect="1" noChangeArrowheads="1"/>
          </p:cNvPicPr>
          <p:nvPr/>
        </p:nvPicPr>
        <p:blipFill>
          <a:blip r:embed="rId15"/>
          <a:srcRect/>
          <a:stretch>
            <a:fillRect/>
          </a:stretch>
        </p:blipFill>
        <p:spPr bwMode="auto">
          <a:xfrm>
            <a:off x="2519364" y="1481138"/>
            <a:ext cx="325437" cy="361950"/>
          </a:xfrm>
          <a:prstGeom prst="rect">
            <a:avLst/>
          </a:prstGeom>
          <a:noFill/>
          <a:ln w="9525">
            <a:noFill/>
            <a:miter lim="800000"/>
            <a:headEnd/>
            <a:tailEnd/>
          </a:ln>
        </p:spPr>
      </p:pic>
      <p:pic>
        <p:nvPicPr>
          <p:cNvPr id="86033" name="Picture 19"/>
          <p:cNvPicPr>
            <a:picLocks noChangeAspect="1" noChangeArrowheads="1"/>
          </p:cNvPicPr>
          <p:nvPr/>
        </p:nvPicPr>
        <p:blipFill>
          <a:blip r:embed="rId16"/>
          <a:srcRect/>
          <a:stretch>
            <a:fillRect/>
          </a:stretch>
        </p:blipFill>
        <p:spPr bwMode="auto">
          <a:xfrm>
            <a:off x="4673601" y="3302002"/>
            <a:ext cx="328613" cy="365125"/>
          </a:xfrm>
          <a:prstGeom prst="rect">
            <a:avLst/>
          </a:prstGeom>
          <a:noFill/>
          <a:ln w="9525">
            <a:noFill/>
            <a:miter lim="800000"/>
            <a:headEnd/>
            <a:tailEnd/>
          </a:ln>
        </p:spPr>
      </p:pic>
      <p:pic>
        <p:nvPicPr>
          <p:cNvPr id="86034" name="Picture 20"/>
          <p:cNvPicPr>
            <a:picLocks noChangeAspect="1" noChangeArrowheads="1"/>
          </p:cNvPicPr>
          <p:nvPr/>
        </p:nvPicPr>
        <p:blipFill>
          <a:blip r:embed="rId17"/>
          <a:srcRect/>
          <a:stretch>
            <a:fillRect/>
          </a:stretch>
        </p:blipFill>
        <p:spPr bwMode="auto">
          <a:xfrm>
            <a:off x="2246314" y="3390902"/>
            <a:ext cx="327025" cy="360363"/>
          </a:xfrm>
          <a:prstGeom prst="rect">
            <a:avLst/>
          </a:prstGeom>
          <a:noFill/>
          <a:ln w="9525">
            <a:noFill/>
            <a:miter lim="800000"/>
            <a:headEnd/>
            <a:tailEnd/>
          </a:ln>
        </p:spPr>
      </p:pic>
      <p:pic>
        <p:nvPicPr>
          <p:cNvPr id="86035" name="Picture 21"/>
          <p:cNvPicPr>
            <a:picLocks noChangeAspect="1" noChangeArrowheads="1"/>
          </p:cNvPicPr>
          <p:nvPr/>
        </p:nvPicPr>
        <p:blipFill>
          <a:blip r:embed="rId18"/>
          <a:srcRect/>
          <a:stretch>
            <a:fillRect/>
          </a:stretch>
        </p:blipFill>
        <p:spPr bwMode="auto">
          <a:xfrm>
            <a:off x="3184525" y="3390902"/>
            <a:ext cx="336550" cy="385763"/>
          </a:xfrm>
          <a:prstGeom prst="rect">
            <a:avLst/>
          </a:prstGeom>
          <a:noFill/>
          <a:ln w="9525">
            <a:noFill/>
            <a:miter lim="800000"/>
            <a:headEnd/>
            <a:tailEnd/>
          </a:ln>
        </p:spPr>
      </p:pic>
      <p:pic>
        <p:nvPicPr>
          <p:cNvPr id="86036" name="Picture 22"/>
          <p:cNvPicPr>
            <a:picLocks noChangeAspect="1" noChangeArrowheads="1"/>
          </p:cNvPicPr>
          <p:nvPr/>
        </p:nvPicPr>
        <p:blipFill>
          <a:blip r:embed="rId19"/>
          <a:srcRect/>
          <a:stretch>
            <a:fillRect/>
          </a:stretch>
        </p:blipFill>
        <p:spPr bwMode="auto">
          <a:xfrm>
            <a:off x="5153026" y="3995739"/>
            <a:ext cx="327025" cy="363537"/>
          </a:xfrm>
          <a:prstGeom prst="rect">
            <a:avLst/>
          </a:prstGeom>
          <a:noFill/>
          <a:ln w="9525">
            <a:noFill/>
            <a:miter lim="800000"/>
            <a:headEnd/>
            <a:tailEnd/>
          </a:ln>
        </p:spPr>
      </p:pic>
      <p:pic>
        <p:nvPicPr>
          <p:cNvPr id="86037" name="Picture 23"/>
          <p:cNvPicPr>
            <a:picLocks noChangeAspect="1" noChangeArrowheads="1"/>
          </p:cNvPicPr>
          <p:nvPr/>
        </p:nvPicPr>
        <p:blipFill>
          <a:blip r:embed="rId15"/>
          <a:srcRect/>
          <a:stretch>
            <a:fillRect/>
          </a:stretch>
        </p:blipFill>
        <p:spPr bwMode="auto">
          <a:xfrm>
            <a:off x="2649539" y="2951163"/>
            <a:ext cx="325437" cy="361950"/>
          </a:xfrm>
          <a:prstGeom prst="rect">
            <a:avLst/>
          </a:prstGeom>
          <a:noFill/>
          <a:ln w="9525">
            <a:noFill/>
            <a:miter lim="800000"/>
            <a:headEnd/>
            <a:tailEnd/>
          </a:ln>
        </p:spPr>
      </p:pic>
      <p:pic>
        <p:nvPicPr>
          <p:cNvPr id="86038" name="Picture 24"/>
          <p:cNvPicPr>
            <a:picLocks noChangeAspect="1" noChangeArrowheads="1"/>
          </p:cNvPicPr>
          <p:nvPr/>
        </p:nvPicPr>
        <p:blipFill>
          <a:blip r:embed="rId20"/>
          <a:srcRect/>
          <a:stretch>
            <a:fillRect/>
          </a:stretch>
        </p:blipFill>
        <p:spPr bwMode="auto">
          <a:xfrm>
            <a:off x="4951414" y="2508250"/>
            <a:ext cx="325437" cy="363538"/>
          </a:xfrm>
          <a:prstGeom prst="rect">
            <a:avLst/>
          </a:prstGeom>
          <a:noFill/>
          <a:ln w="9525">
            <a:noFill/>
            <a:miter lim="800000"/>
            <a:headEnd/>
            <a:tailEnd/>
          </a:ln>
        </p:spPr>
      </p:pic>
      <p:pic>
        <p:nvPicPr>
          <p:cNvPr id="86039" name="Picture 25"/>
          <p:cNvPicPr>
            <a:picLocks noChangeAspect="1" noChangeArrowheads="1"/>
          </p:cNvPicPr>
          <p:nvPr/>
        </p:nvPicPr>
        <p:blipFill>
          <a:blip r:embed="rId21"/>
          <a:srcRect/>
          <a:stretch>
            <a:fillRect/>
          </a:stretch>
        </p:blipFill>
        <p:spPr bwMode="auto">
          <a:xfrm>
            <a:off x="5192714" y="3327400"/>
            <a:ext cx="327025" cy="361950"/>
          </a:xfrm>
          <a:prstGeom prst="rect">
            <a:avLst/>
          </a:prstGeom>
          <a:noFill/>
          <a:ln w="9525">
            <a:noFill/>
            <a:miter lim="800000"/>
            <a:headEnd/>
            <a:tailEnd/>
          </a:ln>
        </p:spPr>
      </p:pic>
      <p:pic>
        <p:nvPicPr>
          <p:cNvPr id="86040" name="Picture 26"/>
          <p:cNvPicPr>
            <a:picLocks noChangeAspect="1" noChangeArrowheads="1"/>
          </p:cNvPicPr>
          <p:nvPr/>
        </p:nvPicPr>
        <p:blipFill>
          <a:blip r:embed="rId22"/>
          <a:srcRect/>
          <a:stretch>
            <a:fillRect/>
          </a:stretch>
        </p:blipFill>
        <p:spPr bwMode="auto">
          <a:xfrm>
            <a:off x="4408489" y="2719388"/>
            <a:ext cx="327025" cy="361950"/>
          </a:xfrm>
          <a:prstGeom prst="rect">
            <a:avLst/>
          </a:prstGeom>
          <a:noFill/>
          <a:ln w="9525">
            <a:noFill/>
            <a:miter lim="800000"/>
            <a:headEnd/>
            <a:tailEnd/>
          </a:ln>
        </p:spPr>
      </p:pic>
      <p:pic>
        <p:nvPicPr>
          <p:cNvPr id="86041" name="Picture 27"/>
          <p:cNvPicPr>
            <a:picLocks noChangeAspect="1" noChangeArrowheads="1"/>
          </p:cNvPicPr>
          <p:nvPr/>
        </p:nvPicPr>
        <p:blipFill>
          <a:blip r:embed="rId23"/>
          <a:srcRect/>
          <a:stretch>
            <a:fillRect/>
          </a:stretch>
        </p:blipFill>
        <p:spPr bwMode="auto">
          <a:xfrm>
            <a:off x="3917951" y="1681163"/>
            <a:ext cx="327025" cy="361950"/>
          </a:xfrm>
          <a:prstGeom prst="rect">
            <a:avLst/>
          </a:prstGeom>
          <a:noFill/>
          <a:ln w="9525">
            <a:noFill/>
            <a:miter lim="800000"/>
            <a:headEnd/>
            <a:tailEnd/>
          </a:ln>
        </p:spPr>
      </p:pic>
      <p:pic>
        <p:nvPicPr>
          <p:cNvPr id="86042" name="Picture 28"/>
          <p:cNvPicPr>
            <a:picLocks noChangeAspect="1" noChangeArrowheads="1"/>
          </p:cNvPicPr>
          <p:nvPr/>
        </p:nvPicPr>
        <p:blipFill>
          <a:blip r:embed="rId24"/>
          <a:srcRect/>
          <a:stretch>
            <a:fillRect/>
          </a:stretch>
        </p:blipFill>
        <p:spPr bwMode="auto">
          <a:xfrm>
            <a:off x="3752851" y="2484438"/>
            <a:ext cx="327025" cy="361950"/>
          </a:xfrm>
          <a:prstGeom prst="rect">
            <a:avLst/>
          </a:prstGeom>
          <a:noFill/>
          <a:ln w="9525">
            <a:noFill/>
            <a:miter lim="800000"/>
            <a:headEnd/>
            <a:tailEnd/>
          </a:ln>
        </p:spPr>
      </p:pic>
      <p:pic>
        <p:nvPicPr>
          <p:cNvPr id="86043" name="Picture 29"/>
          <p:cNvPicPr>
            <a:picLocks noChangeAspect="1" noChangeArrowheads="1"/>
          </p:cNvPicPr>
          <p:nvPr/>
        </p:nvPicPr>
        <p:blipFill>
          <a:blip r:embed="rId25"/>
          <a:srcRect/>
          <a:stretch>
            <a:fillRect/>
          </a:stretch>
        </p:blipFill>
        <p:spPr bwMode="auto">
          <a:xfrm>
            <a:off x="3165476" y="2813052"/>
            <a:ext cx="328613" cy="365125"/>
          </a:xfrm>
          <a:prstGeom prst="rect">
            <a:avLst/>
          </a:prstGeom>
          <a:noFill/>
          <a:ln w="9525">
            <a:noFill/>
            <a:miter lim="800000"/>
            <a:headEnd/>
            <a:tailEnd/>
          </a:ln>
        </p:spPr>
      </p:pic>
      <p:pic>
        <p:nvPicPr>
          <p:cNvPr id="86044" name="Picture 30"/>
          <p:cNvPicPr>
            <a:picLocks noChangeAspect="1" noChangeArrowheads="1"/>
          </p:cNvPicPr>
          <p:nvPr/>
        </p:nvPicPr>
        <p:blipFill>
          <a:blip r:embed="rId26"/>
          <a:srcRect/>
          <a:stretch>
            <a:fillRect/>
          </a:stretch>
        </p:blipFill>
        <p:spPr bwMode="auto">
          <a:xfrm>
            <a:off x="2838450" y="4243388"/>
            <a:ext cx="136525" cy="139700"/>
          </a:xfrm>
          <a:prstGeom prst="rect">
            <a:avLst/>
          </a:prstGeom>
          <a:noFill/>
          <a:ln w="9525">
            <a:noFill/>
            <a:miter lim="800000"/>
            <a:headEnd/>
            <a:tailEnd/>
          </a:ln>
        </p:spPr>
      </p:pic>
      <p:pic>
        <p:nvPicPr>
          <p:cNvPr id="86045" name="Picture 31"/>
          <p:cNvPicPr>
            <a:picLocks noChangeAspect="1" noChangeArrowheads="1"/>
          </p:cNvPicPr>
          <p:nvPr/>
        </p:nvPicPr>
        <p:blipFill>
          <a:blip r:embed="rId27"/>
          <a:srcRect/>
          <a:stretch>
            <a:fillRect/>
          </a:stretch>
        </p:blipFill>
        <p:spPr bwMode="auto">
          <a:xfrm>
            <a:off x="738189" y="2198690"/>
            <a:ext cx="327025" cy="363537"/>
          </a:xfrm>
          <a:prstGeom prst="rect">
            <a:avLst/>
          </a:prstGeom>
          <a:noFill/>
          <a:ln w="9525">
            <a:noFill/>
            <a:miter lim="800000"/>
            <a:headEnd/>
            <a:tailEnd/>
          </a:ln>
        </p:spPr>
      </p:pic>
      <p:pic>
        <p:nvPicPr>
          <p:cNvPr id="86046" name="Picture 32"/>
          <p:cNvPicPr>
            <a:picLocks noChangeAspect="1" noChangeArrowheads="1"/>
          </p:cNvPicPr>
          <p:nvPr/>
        </p:nvPicPr>
        <p:blipFill>
          <a:blip r:embed="rId28"/>
          <a:srcRect/>
          <a:stretch>
            <a:fillRect/>
          </a:stretch>
        </p:blipFill>
        <p:spPr bwMode="auto">
          <a:xfrm>
            <a:off x="4540251" y="2066925"/>
            <a:ext cx="327025" cy="361950"/>
          </a:xfrm>
          <a:prstGeom prst="rect">
            <a:avLst/>
          </a:prstGeom>
          <a:noFill/>
          <a:ln w="9525">
            <a:noFill/>
            <a:miter lim="800000"/>
            <a:headEnd/>
            <a:tailEnd/>
          </a:ln>
        </p:spPr>
      </p:pic>
      <p:pic>
        <p:nvPicPr>
          <p:cNvPr id="86047" name="Picture 33"/>
          <p:cNvPicPr>
            <a:picLocks noChangeAspect="1" noChangeArrowheads="1"/>
          </p:cNvPicPr>
          <p:nvPr/>
        </p:nvPicPr>
        <p:blipFill>
          <a:blip r:embed="rId29"/>
          <a:srcRect/>
          <a:stretch>
            <a:fillRect/>
          </a:stretch>
        </p:blipFill>
        <p:spPr bwMode="auto">
          <a:xfrm>
            <a:off x="3092450" y="2039938"/>
            <a:ext cx="325438" cy="361950"/>
          </a:xfrm>
          <a:prstGeom prst="rect">
            <a:avLst/>
          </a:prstGeom>
          <a:noFill/>
          <a:ln w="9525">
            <a:noFill/>
            <a:miter lim="800000"/>
            <a:headEnd/>
            <a:tailEnd/>
          </a:ln>
        </p:spPr>
      </p:pic>
      <p:pic>
        <p:nvPicPr>
          <p:cNvPr id="86048" name="Picture 34"/>
          <p:cNvPicPr>
            <a:picLocks noChangeAspect="1" noChangeArrowheads="1"/>
          </p:cNvPicPr>
          <p:nvPr/>
        </p:nvPicPr>
        <p:blipFill>
          <a:blip r:embed="rId30"/>
          <a:srcRect/>
          <a:stretch>
            <a:fillRect/>
          </a:stretch>
        </p:blipFill>
        <p:spPr bwMode="auto">
          <a:xfrm>
            <a:off x="3889376" y="3289300"/>
            <a:ext cx="327025" cy="363538"/>
          </a:xfrm>
          <a:prstGeom prst="rect">
            <a:avLst/>
          </a:prstGeom>
          <a:noFill/>
          <a:ln w="9525">
            <a:noFill/>
            <a:miter lim="800000"/>
            <a:headEnd/>
            <a:tailEnd/>
          </a:ln>
        </p:spPr>
      </p:pic>
      <p:pic>
        <p:nvPicPr>
          <p:cNvPr id="86049" name="Picture 35"/>
          <p:cNvPicPr>
            <a:picLocks noChangeAspect="1" noChangeArrowheads="1"/>
          </p:cNvPicPr>
          <p:nvPr/>
        </p:nvPicPr>
        <p:blipFill>
          <a:blip r:embed="rId31"/>
          <a:srcRect/>
          <a:stretch>
            <a:fillRect/>
          </a:stretch>
        </p:blipFill>
        <p:spPr bwMode="auto">
          <a:xfrm>
            <a:off x="4379914" y="3859215"/>
            <a:ext cx="327025" cy="363537"/>
          </a:xfrm>
          <a:prstGeom prst="rect">
            <a:avLst/>
          </a:prstGeom>
          <a:noFill/>
          <a:ln w="9525">
            <a:noFill/>
            <a:miter lim="800000"/>
            <a:headEnd/>
            <a:tailEnd/>
          </a:ln>
        </p:spPr>
      </p:pic>
      <p:pic>
        <p:nvPicPr>
          <p:cNvPr id="86050" name="Picture 36"/>
          <p:cNvPicPr>
            <a:picLocks noChangeAspect="1" noChangeArrowheads="1"/>
          </p:cNvPicPr>
          <p:nvPr/>
        </p:nvPicPr>
        <p:blipFill>
          <a:blip r:embed="rId32"/>
          <a:srcRect/>
          <a:stretch>
            <a:fillRect/>
          </a:stretch>
        </p:blipFill>
        <p:spPr bwMode="auto">
          <a:xfrm>
            <a:off x="992189" y="2890838"/>
            <a:ext cx="327025" cy="361950"/>
          </a:xfrm>
          <a:prstGeom prst="rect">
            <a:avLst/>
          </a:prstGeom>
          <a:noFill/>
          <a:ln w="9525">
            <a:noFill/>
            <a:miter lim="800000"/>
            <a:headEnd/>
            <a:tailEnd/>
          </a:ln>
        </p:spPr>
      </p:pic>
      <p:pic>
        <p:nvPicPr>
          <p:cNvPr id="86051" name="Picture 37"/>
          <p:cNvPicPr>
            <a:picLocks noChangeAspect="1" noChangeArrowheads="1"/>
          </p:cNvPicPr>
          <p:nvPr/>
        </p:nvPicPr>
        <p:blipFill>
          <a:blip r:embed="rId15"/>
          <a:srcRect/>
          <a:stretch>
            <a:fillRect/>
          </a:stretch>
        </p:blipFill>
        <p:spPr bwMode="auto">
          <a:xfrm>
            <a:off x="2520950" y="1481138"/>
            <a:ext cx="325438" cy="361950"/>
          </a:xfrm>
          <a:prstGeom prst="rect">
            <a:avLst/>
          </a:prstGeom>
          <a:noFill/>
          <a:ln w="9525">
            <a:noFill/>
            <a:miter lim="800000"/>
            <a:headEnd/>
            <a:tailEnd/>
          </a:ln>
        </p:spPr>
      </p:pic>
      <p:pic>
        <p:nvPicPr>
          <p:cNvPr id="86052" name="Picture 38"/>
          <p:cNvPicPr>
            <a:picLocks noChangeAspect="1" noChangeArrowheads="1"/>
          </p:cNvPicPr>
          <p:nvPr/>
        </p:nvPicPr>
        <p:blipFill>
          <a:blip r:embed="rId33"/>
          <a:srcRect/>
          <a:stretch>
            <a:fillRect/>
          </a:stretch>
        </p:blipFill>
        <p:spPr bwMode="auto">
          <a:xfrm>
            <a:off x="3355975" y="1585913"/>
            <a:ext cx="330200" cy="365125"/>
          </a:xfrm>
          <a:prstGeom prst="rect">
            <a:avLst/>
          </a:prstGeom>
          <a:noFill/>
          <a:ln w="9525">
            <a:noFill/>
            <a:miter lim="800000"/>
            <a:headEnd/>
            <a:tailEnd/>
          </a:ln>
        </p:spPr>
      </p:pic>
      <p:pic>
        <p:nvPicPr>
          <p:cNvPr id="86053" name="Picture 39"/>
          <p:cNvPicPr>
            <a:picLocks noChangeAspect="1" noChangeArrowheads="1"/>
          </p:cNvPicPr>
          <p:nvPr/>
        </p:nvPicPr>
        <p:blipFill>
          <a:blip r:embed="rId34"/>
          <a:srcRect/>
          <a:stretch>
            <a:fillRect/>
          </a:stretch>
        </p:blipFill>
        <p:spPr bwMode="auto">
          <a:xfrm>
            <a:off x="228601" y="3665538"/>
            <a:ext cx="327025" cy="361950"/>
          </a:xfrm>
          <a:prstGeom prst="rect">
            <a:avLst/>
          </a:prstGeom>
          <a:noFill/>
          <a:ln w="9525">
            <a:noFill/>
            <a:miter lim="800000"/>
            <a:headEnd/>
            <a:tailEnd/>
          </a:ln>
        </p:spPr>
      </p:pic>
      <p:pic>
        <p:nvPicPr>
          <p:cNvPr id="86054" name="Picture 40"/>
          <p:cNvPicPr>
            <a:picLocks noChangeAspect="1" noChangeArrowheads="1"/>
          </p:cNvPicPr>
          <p:nvPr/>
        </p:nvPicPr>
        <p:blipFill>
          <a:blip r:embed="rId35"/>
          <a:srcRect/>
          <a:stretch>
            <a:fillRect/>
          </a:stretch>
        </p:blipFill>
        <p:spPr bwMode="auto">
          <a:xfrm>
            <a:off x="1552576" y="1601788"/>
            <a:ext cx="327025" cy="360362"/>
          </a:xfrm>
          <a:prstGeom prst="rect">
            <a:avLst/>
          </a:prstGeom>
          <a:noFill/>
          <a:ln w="9525">
            <a:noFill/>
            <a:miter lim="800000"/>
            <a:headEnd/>
            <a:tailEnd/>
          </a:ln>
        </p:spPr>
      </p:pic>
      <p:pic>
        <p:nvPicPr>
          <p:cNvPr id="86055" name="Picture 41"/>
          <p:cNvPicPr>
            <a:picLocks noChangeAspect="1" noChangeArrowheads="1"/>
          </p:cNvPicPr>
          <p:nvPr/>
        </p:nvPicPr>
        <p:blipFill>
          <a:blip r:embed="rId36"/>
          <a:srcRect/>
          <a:stretch>
            <a:fillRect/>
          </a:stretch>
        </p:blipFill>
        <p:spPr bwMode="auto">
          <a:xfrm>
            <a:off x="1387475" y="2403475"/>
            <a:ext cx="325438" cy="363538"/>
          </a:xfrm>
          <a:prstGeom prst="rect">
            <a:avLst/>
          </a:prstGeom>
          <a:noFill/>
          <a:ln w="9525">
            <a:noFill/>
            <a:miter lim="800000"/>
            <a:headEnd/>
            <a:tailEnd/>
          </a:ln>
        </p:spPr>
      </p:pic>
      <p:pic>
        <p:nvPicPr>
          <p:cNvPr id="86056" name="Picture 42"/>
          <p:cNvPicPr>
            <a:picLocks noChangeAspect="1" noChangeArrowheads="1"/>
          </p:cNvPicPr>
          <p:nvPr/>
        </p:nvPicPr>
        <p:blipFill>
          <a:blip r:embed="rId37"/>
          <a:srcRect/>
          <a:stretch>
            <a:fillRect/>
          </a:stretch>
        </p:blipFill>
        <p:spPr bwMode="auto">
          <a:xfrm>
            <a:off x="2174876" y="1985965"/>
            <a:ext cx="327025" cy="363537"/>
          </a:xfrm>
          <a:prstGeom prst="rect">
            <a:avLst/>
          </a:prstGeom>
          <a:noFill/>
          <a:ln w="9525">
            <a:noFill/>
            <a:miter lim="800000"/>
            <a:headEnd/>
            <a:tailEnd/>
          </a:ln>
        </p:spPr>
      </p:pic>
      <p:pic>
        <p:nvPicPr>
          <p:cNvPr id="86057" name="Picture 43"/>
          <p:cNvPicPr>
            <a:picLocks noChangeAspect="1" noChangeArrowheads="1"/>
          </p:cNvPicPr>
          <p:nvPr/>
        </p:nvPicPr>
        <p:blipFill>
          <a:blip r:embed="rId38"/>
          <a:srcRect/>
          <a:stretch>
            <a:fillRect/>
          </a:stretch>
        </p:blipFill>
        <p:spPr bwMode="auto">
          <a:xfrm>
            <a:off x="992189" y="1506540"/>
            <a:ext cx="327025" cy="363537"/>
          </a:xfrm>
          <a:prstGeom prst="rect">
            <a:avLst/>
          </a:prstGeom>
          <a:noFill/>
          <a:ln w="9525">
            <a:noFill/>
            <a:miter lim="800000"/>
            <a:headEnd/>
            <a:tailEnd/>
          </a:ln>
        </p:spPr>
      </p:pic>
      <p:pic>
        <p:nvPicPr>
          <p:cNvPr id="86058" name="Picture 44"/>
          <p:cNvPicPr>
            <a:picLocks noChangeAspect="1" noChangeArrowheads="1"/>
          </p:cNvPicPr>
          <p:nvPr/>
        </p:nvPicPr>
        <p:blipFill>
          <a:blip r:embed="rId39"/>
          <a:srcRect/>
          <a:stretch>
            <a:fillRect/>
          </a:stretch>
        </p:blipFill>
        <p:spPr bwMode="auto">
          <a:xfrm>
            <a:off x="1377950" y="3570290"/>
            <a:ext cx="325438" cy="363537"/>
          </a:xfrm>
          <a:prstGeom prst="rect">
            <a:avLst/>
          </a:prstGeom>
          <a:noFill/>
          <a:ln w="9525">
            <a:noFill/>
            <a:miter lim="800000"/>
            <a:headEnd/>
            <a:tailEnd/>
          </a:ln>
        </p:spPr>
      </p:pic>
      <p:pic>
        <p:nvPicPr>
          <p:cNvPr id="86059" name="Picture 45"/>
          <p:cNvPicPr>
            <a:picLocks noChangeAspect="1" noChangeArrowheads="1"/>
          </p:cNvPicPr>
          <p:nvPr/>
        </p:nvPicPr>
        <p:blipFill>
          <a:blip r:embed="rId40"/>
          <a:srcRect/>
          <a:stretch>
            <a:fillRect/>
          </a:stretch>
        </p:blipFill>
        <p:spPr bwMode="auto">
          <a:xfrm>
            <a:off x="314326" y="2997200"/>
            <a:ext cx="327025" cy="361950"/>
          </a:xfrm>
          <a:prstGeom prst="rect">
            <a:avLst/>
          </a:prstGeom>
          <a:noFill/>
          <a:ln w="9525">
            <a:noFill/>
            <a:miter lim="800000"/>
            <a:headEnd/>
            <a:tailEnd/>
          </a:ln>
        </p:spPr>
      </p:pic>
      <p:pic>
        <p:nvPicPr>
          <p:cNvPr id="86060" name="Picture 46"/>
          <p:cNvPicPr>
            <a:picLocks noChangeAspect="1" noChangeArrowheads="1"/>
          </p:cNvPicPr>
          <p:nvPr/>
        </p:nvPicPr>
        <p:blipFill>
          <a:blip r:embed="rId41"/>
          <a:srcRect/>
          <a:stretch>
            <a:fillRect/>
          </a:stretch>
        </p:blipFill>
        <p:spPr bwMode="auto">
          <a:xfrm>
            <a:off x="804864" y="3475038"/>
            <a:ext cx="327025" cy="363537"/>
          </a:xfrm>
          <a:prstGeom prst="rect">
            <a:avLst/>
          </a:prstGeom>
          <a:noFill/>
          <a:ln w="9525">
            <a:noFill/>
            <a:miter lim="800000"/>
            <a:headEnd/>
            <a:tailEnd/>
          </a:ln>
        </p:spPr>
      </p:pic>
      <p:pic>
        <p:nvPicPr>
          <p:cNvPr id="86061" name="Picture 47"/>
          <p:cNvPicPr>
            <a:picLocks noChangeAspect="1" noChangeArrowheads="1"/>
          </p:cNvPicPr>
          <p:nvPr/>
        </p:nvPicPr>
        <p:blipFill>
          <a:blip r:embed="rId42"/>
          <a:srcRect/>
          <a:stretch>
            <a:fillRect/>
          </a:stretch>
        </p:blipFill>
        <p:spPr bwMode="auto">
          <a:xfrm>
            <a:off x="979489" y="3927475"/>
            <a:ext cx="327025" cy="361950"/>
          </a:xfrm>
          <a:prstGeom prst="rect">
            <a:avLst/>
          </a:prstGeom>
          <a:noFill/>
          <a:ln w="9525">
            <a:noFill/>
            <a:miter lim="800000"/>
            <a:headEnd/>
            <a:tailEnd/>
          </a:ln>
        </p:spPr>
      </p:pic>
      <p:pic>
        <p:nvPicPr>
          <p:cNvPr id="86062" name="Picture 48"/>
          <p:cNvPicPr>
            <a:picLocks noChangeAspect="1" noChangeArrowheads="1"/>
          </p:cNvPicPr>
          <p:nvPr/>
        </p:nvPicPr>
        <p:blipFill>
          <a:blip r:embed="rId43"/>
          <a:srcRect/>
          <a:stretch>
            <a:fillRect/>
          </a:stretch>
        </p:blipFill>
        <p:spPr bwMode="auto">
          <a:xfrm>
            <a:off x="3125789" y="4144963"/>
            <a:ext cx="136525" cy="139700"/>
          </a:xfrm>
          <a:prstGeom prst="rect">
            <a:avLst/>
          </a:prstGeom>
          <a:noFill/>
          <a:ln w="9525">
            <a:noFill/>
            <a:miter lim="800000"/>
            <a:headEnd/>
            <a:tailEnd/>
          </a:ln>
        </p:spPr>
      </p:pic>
      <p:pic>
        <p:nvPicPr>
          <p:cNvPr id="86063" name="Picture 49"/>
          <p:cNvPicPr>
            <a:picLocks noChangeAspect="1" noChangeArrowheads="1"/>
          </p:cNvPicPr>
          <p:nvPr/>
        </p:nvPicPr>
        <p:blipFill>
          <a:blip r:embed="rId44"/>
          <a:srcRect/>
          <a:stretch>
            <a:fillRect/>
          </a:stretch>
        </p:blipFill>
        <p:spPr bwMode="auto">
          <a:xfrm>
            <a:off x="2657476" y="4168777"/>
            <a:ext cx="136525" cy="149225"/>
          </a:xfrm>
          <a:prstGeom prst="rect">
            <a:avLst/>
          </a:prstGeom>
          <a:noFill/>
          <a:ln w="9525">
            <a:noFill/>
            <a:miter lim="800000"/>
            <a:headEnd/>
            <a:tailEnd/>
          </a:ln>
        </p:spPr>
      </p:pic>
      <p:pic>
        <p:nvPicPr>
          <p:cNvPr id="86064" name="Picture 50"/>
          <p:cNvPicPr>
            <a:picLocks noChangeAspect="1" noChangeArrowheads="1"/>
          </p:cNvPicPr>
          <p:nvPr/>
        </p:nvPicPr>
        <p:blipFill>
          <a:blip r:embed="rId45"/>
          <a:srcRect/>
          <a:stretch>
            <a:fillRect/>
          </a:stretch>
        </p:blipFill>
        <p:spPr bwMode="auto">
          <a:xfrm>
            <a:off x="2011364" y="2665415"/>
            <a:ext cx="327025" cy="363537"/>
          </a:xfrm>
          <a:prstGeom prst="rect">
            <a:avLst/>
          </a:prstGeom>
          <a:noFill/>
          <a:ln w="9525">
            <a:noFill/>
            <a:miter lim="800000"/>
            <a:headEnd/>
            <a:tailEnd/>
          </a:ln>
        </p:spPr>
      </p:pic>
      <p:pic>
        <p:nvPicPr>
          <p:cNvPr id="86065" name="Picture 51"/>
          <p:cNvPicPr>
            <a:picLocks noChangeAspect="1" noChangeArrowheads="1"/>
          </p:cNvPicPr>
          <p:nvPr/>
        </p:nvPicPr>
        <p:blipFill>
          <a:blip r:embed="rId46"/>
          <a:srcRect/>
          <a:stretch>
            <a:fillRect/>
          </a:stretch>
        </p:blipFill>
        <p:spPr bwMode="auto">
          <a:xfrm>
            <a:off x="1617664" y="3033715"/>
            <a:ext cx="327025" cy="363537"/>
          </a:xfrm>
          <a:prstGeom prst="rect">
            <a:avLst/>
          </a:prstGeom>
          <a:noFill/>
          <a:ln w="9525">
            <a:noFill/>
            <a:miter lim="800000"/>
            <a:headEnd/>
            <a:tailEnd/>
          </a:ln>
        </p:spPr>
      </p:pic>
      <p:pic>
        <p:nvPicPr>
          <p:cNvPr id="86066" name="Picture 52"/>
          <p:cNvPicPr>
            <a:picLocks noChangeAspect="1" noChangeArrowheads="1"/>
          </p:cNvPicPr>
          <p:nvPr/>
        </p:nvPicPr>
        <p:blipFill>
          <a:blip r:embed="rId47"/>
          <a:srcRect/>
          <a:stretch>
            <a:fillRect/>
          </a:stretch>
        </p:blipFill>
        <p:spPr bwMode="auto">
          <a:xfrm>
            <a:off x="2582864" y="2428875"/>
            <a:ext cx="327025" cy="361950"/>
          </a:xfrm>
          <a:prstGeom prst="rect">
            <a:avLst/>
          </a:prstGeom>
          <a:noFill/>
          <a:ln w="9525">
            <a:noFill/>
            <a:miter lim="800000"/>
            <a:headEnd/>
            <a:tailEnd/>
          </a:ln>
        </p:spPr>
      </p:pic>
      <p:sp>
        <p:nvSpPr>
          <p:cNvPr id="86067" name="Freeform 53"/>
          <p:cNvSpPr>
            <a:spLocks noChangeArrowheads="1"/>
          </p:cNvSpPr>
          <p:nvPr/>
        </p:nvSpPr>
        <p:spPr bwMode="auto">
          <a:xfrm>
            <a:off x="1665289" y="2719390"/>
            <a:ext cx="2900362" cy="1387475"/>
          </a:xfrm>
          <a:custGeom>
            <a:avLst/>
            <a:gdLst>
              <a:gd name="T0" fmla="*/ 2147483647 w 8887"/>
              <a:gd name="T1" fmla="*/ 2147483647 h 4252"/>
              <a:gd name="T2" fmla="*/ 2147483647 w 8887"/>
              <a:gd name="T3" fmla="*/ 2147483647 h 4252"/>
              <a:gd name="T4" fmla="*/ 2147483647 w 8887"/>
              <a:gd name="T5" fmla="*/ 2147483647 h 4252"/>
              <a:gd name="T6" fmla="*/ 2147483647 w 8887"/>
              <a:gd name="T7" fmla="*/ 2147483647 h 4252"/>
              <a:gd name="T8" fmla="*/ 2147483647 w 8887"/>
              <a:gd name="T9" fmla="*/ 2147483647 h 4252"/>
              <a:gd name="T10" fmla="*/ 2147483647 w 8887"/>
              <a:gd name="T11" fmla="*/ 2147483647 h 4252"/>
              <a:gd name="T12" fmla="*/ 2147483647 w 8887"/>
              <a:gd name="T13" fmla="*/ 2147483647 h 4252"/>
              <a:gd name="T14" fmla="*/ 2147483647 w 8887"/>
              <a:gd name="T15" fmla="*/ 2147483647 h 4252"/>
              <a:gd name="T16" fmla="*/ 2147483647 w 8887"/>
              <a:gd name="T17" fmla="*/ 2147483647 h 4252"/>
              <a:gd name="T18" fmla="*/ 2147483647 w 8887"/>
              <a:gd name="T19" fmla="*/ 2147483647 h 4252"/>
              <a:gd name="T20" fmla="*/ 2147483647 w 8887"/>
              <a:gd name="T21" fmla="*/ 2147483647 h 4252"/>
              <a:gd name="T22" fmla="*/ 2147483647 w 8887"/>
              <a:gd name="T23" fmla="*/ 2147483647 h 4252"/>
              <a:gd name="T24" fmla="*/ 2147483647 w 8887"/>
              <a:gd name="T25" fmla="*/ 2147483647 h 4252"/>
              <a:gd name="T26" fmla="*/ 2147483647 w 8887"/>
              <a:gd name="T27" fmla="*/ 2147483647 h 4252"/>
              <a:gd name="T28" fmla="*/ 2147483647 w 8887"/>
              <a:gd name="T29" fmla="*/ 2147483647 h 4252"/>
              <a:gd name="T30" fmla="*/ 2147483647 w 8887"/>
              <a:gd name="T31" fmla="*/ 2147483647 h 4252"/>
              <a:gd name="T32" fmla="*/ 2147483647 w 8887"/>
              <a:gd name="T33" fmla="*/ 2147483647 h 42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87"/>
              <a:gd name="T52" fmla="*/ 0 h 4252"/>
              <a:gd name="T53" fmla="*/ 8887 w 8887"/>
              <a:gd name="T54" fmla="*/ 4252 h 42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87" h="4252">
                <a:moveTo>
                  <a:pt x="6973" y="1034"/>
                </a:moveTo>
                <a:cubicBezTo>
                  <a:pt x="6538" y="840"/>
                  <a:pt x="6851" y="1034"/>
                  <a:pt x="6444" y="708"/>
                </a:cubicBezTo>
                <a:cubicBezTo>
                  <a:pt x="5819" y="207"/>
                  <a:pt x="5415" y="285"/>
                  <a:pt x="5019" y="220"/>
                </a:cubicBezTo>
                <a:cubicBezTo>
                  <a:pt x="4616" y="154"/>
                  <a:pt x="4208" y="130"/>
                  <a:pt x="3797" y="139"/>
                </a:cubicBezTo>
                <a:cubicBezTo>
                  <a:pt x="3354" y="148"/>
                  <a:pt x="2725" y="0"/>
                  <a:pt x="2210" y="220"/>
                </a:cubicBezTo>
                <a:cubicBezTo>
                  <a:pt x="1640" y="464"/>
                  <a:pt x="1762" y="627"/>
                  <a:pt x="1314" y="708"/>
                </a:cubicBezTo>
                <a:cubicBezTo>
                  <a:pt x="783" y="804"/>
                  <a:pt x="423" y="1054"/>
                  <a:pt x="256" y="1441"/>
                </a:cubicBezTo>
                <a:cubicBezTo>
                  <a:pt x="0" y="2033"/>
                  <a:pt x="821" y="2193"/>
                  <a:pt x="907" y="2703"/>
                </a:cubicBezTo>
                <a:cubicBezTo>
                  <a:pt x="994" y="3220"/>
                  <a:pt x="1582" y="3472"/>
                  <a:pt x="2088" y="3436"/>
                </a:cubicBezTo>
                <a:cubicBezTo>
                  <a:pt x="2537" y="3404"/>
                  <a:pt x="3047" y="3332"/>
                  <a:pt x="3390" y="3843"/>
                </a:cubicBezTo>
                <a:cubicBezTo>
                  <a:pt x="3664" y="4251"/>
                  <a:pt x="4258" y="3998"/>
                  <a:pt x="4652" y="3802"/>
                </a:cubicBezTo>
                <a:cubicBezTo>
                  <a:pt x="5351" y="3453"/>
                  <a:pt x="6172" y="3716"/>
                  <a:pt x="6932" y="3680"/>
                </a:cubicBezTo>
                <a:cubicBezTo>
                  <a:pt x="7354" y="3660"/>
                  <a:pt x="7750" y="3844"/>
                  <a:pt x="8194" y="3558"/>
                </a:cubicBezTo>
                <a:cubicBezTo>
                  <a:pt x="8732" y="3212"/>
                  <a:pt x="8592" y="2799"/>
                  <a:pt x="8723" y="2337"/>
                </a:cubicBezTo>
                <a:cubicBezTo>
                  <a:pt x="8886" y="1762"/>
                  <a:pt x="8030" y="1765"/>
                  <a:pt x="7746" y="1400"/>
                </a:cubicBezTo>
                <a:lnTo>
                  <a:pt x="6973" y="1034"/>
                </a:lnTo>
              </a:path>
            </a:pathLst>
          </a:custGeom>
          <a:solidFill>
            <a:srgbClr val="00FF00">
              <a:alpha val="59999"/>
            </a:srgbClr>
          </a:solidFill>
          <a:ln w="9525">
            <a:noFill/>
            <a:round/>
            <a:headEnd/>
            <a:tailEnd/>
          </a:ln>
        </p:spPr>
        <p:txBody>
          <a:bodyPr wrap="none" lIns="82945" tIns="41473" rIns="82945" bIns="41473" anchor="ctr">
            <a:prstTxWarp prst="textNoShape">
              <a:avLst/>
            </a:prstTxWarp>
          </a:bodyPr>
          <a:lstStyle/>
          <a:p>
            <a:endParaRPr lang="en-US">
              <a:latin typeface="Calibri" charset="0"/>
            </a:endParaRPr>
          </a:p>
        </p:txBody>
      </p:sp>
      <p:sp>
        <p:nvSpPr>
          <p:cNvPr id="86068" name="Text Box 54"/>
          <p:cNvSpPr txBox="1">
            <a:spLocks noChangeArrowheads="1"/>
          </p:cNvSpPr>
          <p:nvPr/>
        </p:nvSpPr>
        <p:spPr bwMode="auto">
          <a:xfrm>
            <a:off x="2039113" y="3175002"/>
            <a:ext cx="2385419" cy="318805"/>
          </a:xfrm>
          <a:prstGeom prst="rect">
            <a:avLst/>
          </a:prstGeom>
          <a:noFill/>
          <a:ln w="9525">
            <a:noFill/>
            <a:miter lim="800000"/>
            <a:headEnd/>
            <a:tailEnd/>
          </a:ln>
        </p:spPr>
        <p:txBody>
          <a:bodyPr wrap="none" lIns="0" tIns="0" rIns="0" bIns="0">
            <a:prstTxWarp prst="textNoShape">
              <a:avLst/>
            </a:prstTxWarp>
            <a:spAutoFit/>
          </a:bodyPr>
          <a:lstStyle/>
          <a:p>
            <a:pPr defTabSz="828675">
              <a:lnSpc>
                <a:spcPct val="93000"/>
              </a:lnSpc>
              <a:tabLst>
                <a:tab pos="655638" algn="l"/>
                <a:tab pos="1312863" algn="l"/>
                <a:tab pos="1968500" algn="l"/>
              </a:tabLst>
            </a:pPr>
            <a:r>
              <a:rPr lang="en-GB" sz="2200" dirty="0" smtClean="0">
                <a:latin typeface="Comic Sans MS" charset="0"/>
              </a:rPr>
              <a:t>Mezzo </a:t>
            </a:r>
            <a:r>
              <a:rPr lang="en-GB" sz="2200" dirty="0" err="1" smtClean="0">
                <a:latin typeface="Comic Sans MS" charset="0"/>
              </a:rPr>
              <a:t>riflettente</a:t>
            </a:r>
            <a:endParaRPr lang="en-GB" sz="2200" dirty="0">
              <a:latin typeface="Comic Sans MS" charset="0"/>
            </a:endParaRPr>
          </a:p>
        </p:txBody>
      </p:sp>
      <p:grpSp>
        <p:nvGrpSpPr>
          <p:cNvPr id="2" name="Group 55"/>
          <p:cNvGrpSpPr>
            <a:grpSpLocks/>
          </p:cNvGrpSpPr>
          <p:nvPr/>
        </p:nvGrpSpPr>
        <p:grpSpPr bwMode="auto">
          <a:xfrm>
            <a:off x="5192713" y="3443436"/>
            <a:ext cx="3122612" cy="2519215"/>
            <a:chOff x="3606" y="2391"/>
            <a:chExt cx="2169" cy="1749"/>
          </a:xfrm>
        </p:grpSpPr>
        <p:grpSp>
          <p:nvGrpSpPr>
            <p:cNvPr id="3" name="Group 56"/>
            <p:cNvGrpSpPr>
              <a:grpSpLocks/>
            </p:cNvGrpSpPr>
            <p:nvPr/>
          </p:nvGrpSpPr>
          <p:grpSpPr bwMode="auto">
            <a:xfrm>
              <a:off x="3659" y="2391"/>
              <a:ext cx="2116" cy="872"/>
              <a:chOff x="3659" y="2391"/>
              <a:chExt cx="2116" cy="872"/>
            </a:xfrm>
          </p:grpSpPr>
          <p:grpSp>
            <p:nvGrpSpPr>
              <p:cNvPr id="4" name="Group 57"/>
              <p:cNvGrpSpPr>
                <a:grpSpLocks/>
              </p:cNvGrpSpPr>
              <p:nvPr/>
            </p:nvGrpSpPr>
            <p:grpSpPr bwMode="auto">
              <a:xfrm>
                <a:off x="3993" y="2391"/>
                <a:ext cx="1782" cy="872"/>
                <a:chOff x="3993" y="2391"/>
                <a:chExt cx="1782" cy="872"/>
              </a:xfrm>
            </p:grpSpPr>
            <p:grpSp>
              <p:nvGrpSpPr>
                <p:cNvPr id="5" name="Group 58"/>
                <p:cNvGrpSpPr>
                  <a:grpSpLocks/>
                </p:cNvGrpSpPr>
                <p:nvPr/>
              </p:nvGrpSpPr>
              <p:grpSpPr bwMode="auto">
                <a:xfrm>
                  <a:off x="4067" y="2391"/>
                  <a:ext cx="1708" cy="555"/>
                  <a:chOff x="4067" y="2391"/>
                  <a:chExt cx="1708" cy="555"/>
                </a:xfrm>
              </p:grpSpPr>
              <p:grpSp>
                <p:nvGrpSpPr>
                  <p:cNvPr id="6" name="Group 59"/>
                  <p:cNvGrpSpPr>
                    <a:grpSpLocks/>
                  </p:cNvGrpSpPr>
                  <p:nvPr/>
                </p:nvGrpSpPr>
                <p:grpSpPr bwMode="auto">
                  <a:xfrm>
                    <a:off x="5437" y="2737"/>
                    <a:ext cx="338" cy="209"/>
                    <a:chOff x="5437" y="2737"/>
                    <a:chExt cx="338" cy="209"/>
                  </a:xfrm>
                </p:grpSpPr>
                <p:sp>
                  <p:nvSpPr>
                    <p:cNvPr id="86089" name="Freeform 60"/>
                    <p:cNvSpPr>
                      <a:spLocks noChangeArrowheads="1"/>
                    </p:cNvSpPr>
                    <p:nvPr/>
                  </p:nvSpPr>
                  <p:spPr bwMode="auto">
                    <a:xfrm>
                      <a:off x="5437" y="2737"/>
                      <a:ext cx="339" cy="210"/>
                    </a:xfrm>
                    <a:custGeom>
                      <a:avLst/>
                      <a:gdLst>
                        <a:gd name="T0" fmla="*/ 0 w 1496"/>
                        <a:gd name="T1" fmla="*/ 11 h 927"/>
                        <a:gd name="T2" fmla="*/ 17 w 1496"/>
                        <a:gd name="T3" fmla="*/ 6 h 927"/>
                        <a:gd name="T4" fmla="*/ 0 w 1496"/>
                        <a:gd name="T5" fmla="*/ 0 h 927"/>
                        <a:gd name="T6" fmla="*/ 0 60000 65536"/>
                        <a:gd name="T7" fmla="*/ 0 60000 65536"/>
                        <a:gd name="T8" fmla="*/ 0 60000 65536"/>
                        <a:gd name="T9" fmla="*/ 0 w 1496"/>
                        <a:gd name="T10" fmla="*/ 0 h 927"/>
                        <a:gd name="T11" fmla="*/ 1496 w 1496"/>
                        <a:gd name="T12" fmla="*/ 927 h 927"/>
                      </a:gdLst>
                      <a:ahLst/>
                      <a:cxnLst>
                        <a:cxn ang="T6">
                          <a:pos x="T0" y="T1"/>
                        </a:cxn>
                        <a:cxn ang="T7">
                          <a:pos x="T2" y="T3"/>
                        </a:cxn>
                        <a:cxn ang="T8">
                          <a:pos x="T4" y="T5"/>
                        </a:cxn>
                      </a:cxnLst>
                      <a:rect l="T9" t="T10" r="T11" b="T12"/>
                      <a:pathLst>
                        <a:path w="1496" h="927">
                          <a:moveTo>
                            <a:pt x="30" y="926"/>
                          </a:moveTo>
                          <a:lnTo>
                            <a:pt x="1495" y="519"/>
                          </a:lnTo>
                          <a:lnTo>
                            <a:pt x="0" y="0"/>
                          </a:lnTo>
                        </a:path>
                      </a:pathLst>
                    </a:custGeom>
                    <a:noFill/>
                    <a:ln w="18415">
                      <a:solidFill>
                        <a:srgbClr val="FF6600"/>
                      </a:solidFill>
                      <a:round/>
                      <a:headEnd/>
                      <a:tailEnd/>
                    </a:ln>
                  </p:spPr>
                  <p:txBody>
                    <a:bodyPr>
                      <a:prstTxWarp prst="textNoShape">
                        <a:avLst/>
                      </a:prstTxWarp>
                    </a:bodyPr>
                    <a:lstStyle/>
                    <a:p>
                      <a:endParaRPr lang="en-US">
                        <a:latin typeface="Calibri" charset="0"/>
                      </a:endParaRPr>
                    </a:p>
                  </p:txBody>
                </p:sp>
                <p:sp>
                  <p:nvSpPr>
                    <p:cNvPr id="86090" name="Freeform 61"/>
                    <p:cNvSpPr>
                      <a:spLocks noChangeArrowheads="1"/>
                    </p:cNvSpPr>
                    <p:nvPr/>
                  </p:nvSpPr>
                  <p:spPr bwMode="auto">
                    <a:xfrm>
                      <a:off x="5471" y="2763"/>
                      <a:ext cx="42" cy="162"/>
                    </a:xfrm>
                    <a:custGeom>
                      <a:avLst/>
                      <a:gdLst>
                        <a:gd name="T0" fmla="*/ 2 w 185"/>
                        <a:gd name="T1" fmla="*/ 0 h 713"/>
                        <a:gd name="T2" fmla="*/ 2 w 185"/>
                        <a:gd name="T3" fmla="*/ 8 h 713"/>
                        <a:gd name="T4" fmla="*/ 0 60000 65536"/>
                        <a:gd name="T5" fmla="*/ 0 60000 65536"/>
                        <a:gd name="T6" fmla="*/ 0 w 185"/>
                        <a:gd name="T7" fmla="*/ 0 h 713"/>
                        <a:gd name="T8" fmla="*/ 185 w 185"/>
                        <a:gd name="T9" fmla="*/ 713 h 713"/>
                      </a:gdLst>
                      <a:ahLst/>
                      <a:cxnLst>
                        <a:cxn ang="T4">
                          <a:pos x="T0" y="T1"/>
                        </a:cxn>
                        <a:cxn ang="T5">
                          <a:pos x="T2" y="T3"/>
                        </a:cxn>
                      </a:cxnLst>
                      <a:rect l="T6" t="T7" r="T8" b="T9"/>
                      <a:pathLst>
                        <a:path w="185" h="713">
                          <a:moveTo>
                            <a:pt x="173" y="0"/>
                          </a:moveTo>
                          <a:cubicBezTo>
                            <a:pt x="0" y="356"/>
                            <a:pt x="184" y="712"/>
                            <a:pt x="184" y="712"/>
                          </a:cubicBezTo>
                        </a:path>
                      </a:pathLst>
                    </a:custGeom>
                    <a:noFill/>
                    <a:ln w="18415">
                      <a:solidFill>
                        <a:srgbClr val="FF6600"/>
                      </a:solidFill>
                      <a:round/>
                      <a:headEnd/>
                      <a:tailEnd/>
                    </a:ln>
                  </p:spPr>
                  <p:txBody>
                    <a:bodyPr>
                      <a:prstTxWarp prst="textNoShape">
                        <a:avLst/>
                      </a:prstTxWarp>
                    </a:bodyPr>
                    <a:lstStyle/>
                    <a:p>
                      <a:endParaRPr lang="en-US">
                        <a:latin typeface="Calibri" charset="0"/>
                      </a:endParaRPr>
                    </a:p>
                  </p:txBody>
                </p:sp>
              </p:grpSp>
              <p:sp>
                <p:nvSpPr>
                  <p:cNvPr id="86087" name="Line 62"/>
                  <p:cNvSpPr>
                    <a:spLocks noChangeShapeType="1"/>
                  </p:cNvSpPr>
                  <p:nvPr/>
                </p:nvSpPr>
                <p:spPr bwMode="auto">
                  <a:xfrm flipH="1" flipV="1">
                    <a:off x="4067" y="2406"/>
                    <a:ext cx="1340" cy="399"/>
                  </a:xfrm>
                  <a:prstGeom prst="line">
                    <a:avLst/>
                  </a:prstGeom>
                  <a:noFill/>
                  <a:ln w="9525">
                    <a:solidFill>
                      <a:srgbClr val="FF6600"/>
                    </a:solidFill>
                    <a:round/>
                    <a:headEnd/>
                    <a:tailEnd type="triangle" w="med" len="med"/>
                  </a:ln>
                </p:spPr>
                <p:txBody>
                  <a:bodyPr>
                    <a:prstTxWarp prst="textNoShape">
                      <a:avLst/>
                    </a:prstTxWarp>
                  </a:bodyPr>
                  <a:lstStyle/>
                  <a:p>
                    <a:endParaRPr lang="it-IT"/>
                  </a:p>
                </p:txBody>
              </p:sp>
              <p:sp>
                <p:nvSpPr>
                  <p:cNvPr id="86088" name="Text Box 63"/>
                  <p:cNvSpPr txBox="1">
                    <a:spLocks noChangeArrowheads="1"/>
                  </p:cNvSpPr>
                  <p:nvPr/>
                </p:nvSpPr>
                <p:spPr bwMode="auto">
                  <a:xfrm rot="960000">
                    <a:off x="4289" y="2391"/>
                    <a:ext cx="1249" cy="221"/>
                  </a:xfrm>
                  <a:prstGeom prst="rect">
                    <a:avLst/>
                  </a:prstGeom>
                  <a:noFill/>
                  <a:ln w="9525">
                    <a:noFill/>
                    <a:miter lim="800000"/>
                    <a:headEnd/>
                    <a:tailEnd/>
                  </a:ln>
                </p:spPr>
                <p:txBody>
                  <a:bodyPr wrap="none" lIns="0" tIns="0" rIns="0" bIns="0">
                    <a:prstTxWarp prst="textNoShape">
                      <a:avLst/>
                    </a:prstTxWarp>
                    <a:spAutoFit/>
                  </a:bodyPr>
                  <a:lstStyle/>
                  <a:p>
                    <a:pPr defTabSz="828675">
                      <a:lnSpc>
                        <a:spcPct val="93000"/>
                      </a:lnSpc>
                      <a:tabLst>
                        <a:tab pos="655638" algn="l"/>
                        <a:tab pos="1312863" algn="l"/>
                      </a:tabLst>
                    </a:pPr>
                    <a:r>
                      <a:rPr lang="en-GB" sz="2200" b="1">
                        <a:solidFill>
                          <a:srgbClr val="FF6600"/>
                        </a:solidFill>
                        <a:latin typeface="Comic Sans MS" charset="0"/>
                      </a:rPr>
                      <a:t>Narrow Lines</a:t>
                    </a:r>
                  </a:p>
                </p:txBody>
              </p:sp>
            </p:grpSp>
            <p:sp>
              <p:nvSpPr>
                <p:cNvPr id="86085" name="Text Box 64"/>
                <p:cNvSpPr txBox="1">
                  <a:spLocks noChangeArrowheads="1"/>
                </p:cNvSpPr>
                <p:nvPr/>
              </p:nvSpPr>
              <p:spPr bwMode="auto">
                <a:xfrm rot="21120000">
                  <a:off x="3993" y="3042"/>
                  <a:ext cx="1386" cy="221"/>
                </a:xfrm>
                <a:prstGeom prst="rect">
                  <a:avLst/>
                </a:prstGeom>
                <a:noFill/>
                <a:ln w="9525">
                  <a:noFill/>
                  <a:miter lim="800000"/>
                  <a:headEnd/>
                  <a:tailEnd/>
                </a:ln>
              </p:spPr>
              <p:txBody>
                <a:bodyPr wrap="none" lIns="0" tIns="0" rIns="0" bIns="0">
                  <a:prstTxWarp prst="textNoShape">
                    <a:avLst/>
                  </a:prstTxWarp>
                  <a:spAutoFit/>
                </a:bodyPr>
                <a:lstStyle/>
                <a:p>
                  <a:pPr defTabSz="828675">
                    <a:lnSpc>
                      <a:spcPct val="93000"/>
                    </a:lnSpc>
                    <a:tabLst>
                      <a:tab pos="655638" algn="l"/>
                      <a:tab pos="1312863" algn="l"/>
                    </a:tabLst>
                  </a:pPr>
                  <a:r>
                    <a:rPr lang="en-GB" sz="2200" b="1">
                      <a:solidFill>
                        <a:srgbClr val="FF6600"/>
                      </a:solidFill>
                      <a:latin typeface="Comic Sans MS" charset="0"/>
                    </a:rPr>
                    <a:t>No broad lines</a:t>
                  </a:r>
                </a:p>
              </p:txBody>
            </p:sp>
          </p:grpSp>
          <p:sp>
            <p:nvSpPr>
              <p:cNvPr id="86083" name="Line 65"/>
              <p:cNvSpPr>
                <a:spLocks noChangeShapeType="1"/>
              </p:cNvSpPr>
              <p:nvPr/>
            </p:nvSpPr>
            <p:spPr bwMode="auto">
              <a:xfrm flipH="1">
                <a:off x="3659" y="2913"/>
                <a:ext cx="1729" cy="280"/>
              </a:xfrm>
              <a:prstGeom prst="line">
                <a:avLst/>
              </a:prstGeom>
              <a:noFill/>
              <a:ln w="9525">
                <a:solidFill>
                  <a:srgbClr val="FF6600"/>
                </a:solidFill>
                <a:round/>
                <a:headEnd/>
                <a:tailEnd type="triangle" w="med" len="med"/>
              </a:ln>
            </p:spPr>
            <p:txBody>
              <a:bodyPr>
                <a:prstTxWarp prst="textNoShape">
                  <a:avLst/>
                </a:prstTxWarp>
              </a:bodyPr>
              <a:lstStyle/>
              <a:p>
                <a:endParaRPr lang="it-IT"/>
              </a:p>
            </p:txBody>
          </p:sp>
        </p:grpSp>
        <p:pic>
          <p:nvPicPr>
            <p:cNvPr id="86081" name="Picture 66"/>
            <p:cNvPicPr>
              <a:picLocks noChangeAspect="1" noChangeArrowheads="1"/>
            </p:cNvPicPr>
            <p:nvPr/>
          </p:nvPicPr>
          <p:blipFill>
            <a:blip r:embed="rId48"/>
            <a:srcRect/>
            <a:stretch>
              <a:fillRect/>
            </a:stretch>
          </p:blipFill>
          <p:spPr bwMode="auto">
            <a:xfrm>
              <a:off x="3606" y="3430"/>
              <a:ext cx="2034" cy="710"/>
            </a:xfrm>
            <a:prstGeom prst="rect">
              <a:avLst/>
            </a:prstGeom>
            <a:noFill/>
            <a:ln w="9525">
              <a:noFill/>
              <a:miter lim="800000"/>
              <a:headEnd/>
              <a:tailEnd/>
            </a:ln>
          </p:spPr>
        </p:pic>
      </p:grpSp>
      <p:grpSp>
        <p:nvGrpSpPr>
          <p:cNvPr id="7" name="Group 67"/>
          <p:cNvGrpSpPr>
            <a:grpSpLocks/>
          </p:cNvGrpSpPr>
          <p:nvPr/>
        </p:nvGrpSpPr>
        <p:grpSpPr bwMode="auto">
          <a:xfrm>
            <a:off x="3101975" y="236538"/>
            <a:ext cx="4878388" cy="4157662"/>
            <a:chOff x="2154" y="164"/>
            <a:chExt cx="3388" cy="2887"/>
          </a:xfrm>
        </p:grpSpPr>
        <p:grpSp>
          <p:nvGrpSpPr>
            <p:cNvPr id="8" name="Group 68"/>
            <p:cNvGrpSpPr>
              <a:grpSpLocks/>
            </p:cNvGrpSpPr>
            <p:nvPr/>
          </p:nvGrpSpPr>
          <p:grpSpPr bwMode="auto">
            <a:xfrm>
              <a:off x="2154" y="2432"/>
              <a:ext cx="3074" cy="619"/>
              <a:chOff x="2154" y="2432"/>
              <a:chExt cx="3074" cy="619"/>
            </a:xfrm>
          </p:grpSpPr>
          <p:sp>
            <p:nvSpPr>
              <p:cNvPr id="86078" name="Freeform 69"/>
              <p:cNvSpPr>
                <a:spLocks noChangeArrowheads="1"/>
              </p:cNvSpPr>
              <p:nvPr/>
            </p:nvSpPr>
            <p:spPr bwMode="auto">
              <a:xfrm>
                <a:off x="2154" y="2432"/>
                <a:ext cx="3074" cy="619"/>
              </a:xfrm>
              <a:custGeom>
                <a:avLst/>
                <a:gdLst>
                  <a:gd name="T0" fmla="*/ 0 w 13556"/>
                  <a:gd name="T1" fmla="*/ 32 h 2729"/>
                  <a:gd name="T2" fmla="*/ 23 w 13556"/>
                  <a:gd name="T3" fmla="*/ 0 h 2729"/>
                  <a:gd name="T4" fmla="*/ 158 w 13556"/>
                  <a:gd name="T5" fmla="*/ 23 h 2729"/>
                  <a:gd name="T6" fmla="*/ 0 60000 65536"/>
                  <a:gd name="T7" fmla="*/ 0 60000 65536"/>
                  <a:gd name="T8" fmla="*/ 0 60000 65536"/>
                  <a:gd name="T9" fmla="*/ 0 w 13556"/>
                  <a:gd name="T10" fmla="*/ 0 h 2729"/>
                  <a:gd name="T11" fmla="*/ 13556 w 13556"/>
                  <a:gd name="T12" fmla="*/ 2729 h 2729"/>
                </a:gdLst>
                <a:ahLst/>
                <a:cxnLst>
                  <a:cxn ang="T6">
                    <a:pos x="T0" y="T1"/>
                  </a:cxn>
                  <a:cxn ang="T7">
                    <a:pos x="T2" y="T3"/>
                  </a:cxn>
                  <a:cxn ang="T8">
                    <a:pos x="T4" y="T5"/>
                  </a:cxn>
                </a:cxnLst>
                <a:rect l="T9" t="T10" r="T11" b="T12"/>
                <a:pathLst>
                  <a:path w="13556" h="2729">
                    <a:moveTo>
                      <a:pt x="0" y="2728"/>
                    </a:moveTo>
                    <a:lnTo>
                      <a:pt x="1994" y="0"/>
                    </a:lnTo>
                    <a:lnTo>
                      <a:pt x="13555" y="1995"/>
                    </a:lnTo>
                  </a:path>
                </a:pathLst>
              </a:custGeom>
              <a:noFill/>
              <a:ln w="25400">
                <a:solidFill>
                  <a:srgbClr val="FF6600"/>
                </a:solidFill>
                <a:prstDash val="sysDot"/>
                <a:round/>
                <a:headEnd/>
                <a:tailEnd/>
              </a:ln>
            </p:spPr>
            <p:txBody>
              <a:bodyPr>
                <a:prstTxWarp prst="textNoShape">
                  <a:avLst/>
                </a:prstTxWarp>
              </a:bodyPr>
              <a:lstStyle/>
              <a:p>
                <a:endParaRPr lang="en-US">
                  <a:latin typeface="Calibri" charset="0"/>
                </a:endParaRPr>
              </a:p>
            </p:txBody>
          </p:sp>
          <p:sp>
            <p:nvSpPr>
              <p:cNvPr id="86079" name="Text Box 70"/>
              <p:cNvSpPr txBox="1">
                <a:spLocks noChangeArrowheads="1"/>
              </p:cNvSpPr>
              <p:nvPr/>
            </p:nvSpPr>
            <p:spPr bwMode="auto">
              <a:xfrm rot="540000">
                <a:off x="2865" y="2645"/>
                <a:ext cx="2034" cy="221"/>
              </a:xfrm>
              <a:prstGeom prst="rect">
                <a:avLst/>
              </a:prstGeom>
              <a:noFill/>
              <a:ln w="9525">
                <a:noFill/>
                <a:miter lim="800000"/>
                <a:headEnd/>
                <a:tailEnd/>
              </a:ln>
            </p:spPr>
            <p:txBody>
              <a:bodyPr wrap="none" lIns="0" tIns="0" rIns="0" bIns="0">
                <a:prstTxWarp prst="textNoShape">
                  <a:avLst/>
                </a:prstTxWarp>
                <a:spAutoFit/>
              </a:bodyPr>
              <a:lstStyle/>
              <a:p>
                <a:pPr defTabSz="828675">
                  <a:lnSpc>
                    <a:spcPct val="93000"/>
                  </a:lnSpc>
                  <a:tabLst>
                    <a:tab pos="655638" algn="l"/>
                    <a:tab pos="1312863" algn="l"/>
                    <a:tab pos="1968500" algn="l"/>
                  </a:tabLst>
                </a:pPr>
                <a:r>
                  <a:rPr lang="en-GB" sz="2200" b="1">
                    <a:solidFill>
                      <a:srgbClr val="FF6600"/>
                    </a:solidFill>
                    <a:latin typeface="Comic Sans MS" charset="0"/>
                  </a:rPr>
                  <a:t>Polarized Broad Lines</a:t>
                </a:r>
              </a:p>
            </p:txBody>
          </p:sp>
        </p:grpSp>
        <p:pic>
          <p:nvPicPr>
            <p:cNvPr id="86077" name="Picture 71"/>
            <p:cNvPicPr>
              <a:picLocks noChangeAspect="1" noChangeArrowheads="1"/>
            </p:cNvPicPr>
            <p:nvPr/>
          </p:nvPicPr>
          <p:blipFill>
            <a:blip r:embed="rId49"/>
            <a:srcRect/>
            <a:stretch>
              <a:fillRect/>
            </a:stretch>
          </p:blipFill>
          <p:spPr bwMode="auto">
            <a:xfrm>
              <a:off x="4059" y="164"/>
              <a:ext cx="1483" cy="1715"/>
            </a:xfrm>
            <a:prstGeom prst="rect">
              <a:avLst/>
            </a:prstGeom>
            <a:noFill/>
            <a:ln w="9525">
              <a:noFill/>
              <a:miter lim="800000"/>
              <a:headEnd/>
              <a:tailEnd/>
            </a:ln>
          </p:spPr>
        </p:pic>
      </p:grpSp>
      <p:sp>
        <p:nvSpPr>
          <p:cNvPr id="86071" name="Rectangle 72"/>
          <p:cNvSpPr>
            <a:spLocks noChangeArrowheads="1"/>
          </p:cNvSpPr>
          <p:nvPr/>
        </p:nvSpPr>
        <p:spPr bwMode="auto">
          <a:xfrm>
            <a:off x="163514" y="171450"/>
            <a:ext cx="4473575" cy="719138"/>
          </a:xfrm>
          <a:prstGeom prst="rect">
            <a:avLst/>
          </a:prstGeom>
          <a:solidFill>
            <a:srgbClr val="3366FF">
              <a:alpha val="79999"/>
            </a:srgbClr>
          </a:solidFill>
          <a:ln w="9525">
            <a:solidFill>
              <a:schemeClr val="tx1"/>
            </a:solidFill>
            <a:miter lim="800000"/>
            <a:headEnd/>
            <a:tailEnd/>
          </a:ln>
        </p:spPr>
        <p:txBody>
          <a:bodyPr wrap="none" lIns="82945" tIns="41473" rIns="82945" bIns="41473" anchor="ctr">
            <a:prstTxWarp prst="textNoShape">
              <a:avLst/>
            </a:prstTxWarp>
          </a:bodyPr>
          <a:lstStyle/>
          <a:p>
            <a:pPr algn="ctr" defTabSz="828675"/>
            <a:r>
              <a:rPr lang="en-US" sz="2500" b="1">
                <a:latin typeface="Comic Sans MS" charset="0"/>
              </a:rPr>
              <a:t>Il Modello Unificato</a:t>
            </a:r>
          </a:p>
        </p:txBody>
      </p:sp>
      <p:sp>
        <p:nvSpPr>
          <p:cNvPr id="86072" name="Oval 73"/>
          <p:cNvSpPr>
            <a:spLocks noChangeArrowheads="1"/>
          </p:cNvSpPr>
          <p:nvPr/>
        </p:nvSpPr>
        <p:spPr bwMode="auto">
          <a:xfrm>
            <a:off x="1730375" y="2000252"/>
            <a:ext cx="914400" cy="392113"/>
          </a:xfrm>
          <a:prstGeom prst="ellipse">
            <a:avLst/>
          </a:prstGeom>
          <a:solidFill>
            <a:schemeClr val="accent1">
              <a:alpha val="79999"/>
            </a:schemeClr>
          </a:solidFill>
          <a:ln w="9525">
            <a:solidFill>
              <a:schemeClr val="tx1"/>
            </a:solidFill>
            <a:round/>
            <a:headEnd/>
            <a:tailEnd/>
          </a:ln>
        </p:spPr>
        <p:txBody>
          <a:bodyPr wrap="none" lIns="82945" tIns="41473" rIns="82945" bIns="41473" anchor="ctr">
            <a:prstTxWarp prst="textNoShape">
              <a:avLst/>
            </a:prstTxWarp>
          </a:bodyPr>
          <a:lstStyle/>
          <a:p>
            <a:pPr algn="ctr" defTabSz="828675"/>
            <a:r>
              <a:rPr lang="en-US">
                <a:latin typeface="Comic Sans MS" charset="0"/>
              </a:rPr>
              <a:t>NLR</a:t>
            </a:r>
          </a:p>
        </p:txBody>
      </p:sp>
      <p:sp>
        <p:nvSpPr>
          <p:cNvPr id="86073" name="Oval 74"/>
          <p:cNvSpPr>
            <a:spLocks noChangeArrowheads="1"/>
          </p:cNvSpPr>
          <p:nvPr/>
        </p:nvSpPr>
        <p:spPr bwMode="auto">
          <a:xfrm>
            <a:off x="1860550" y="4089402"/>
            <a:ext cx="914400" cy="392113"/>
          </a:xfrm>
          <a:prstGeom prst="ellipse">
            <a:avLst/>
          </a:prstGeom>
          <a:solidFill>
            <a:schemeClr val="accent1">
              <a:alpha val="79999"/>
            </a:schemeClr>
          </a:solidFill>
          <a:ln w="9525">
            <a:solidFill>
              <a:schemeClr val="tx1"/>
            </a:solidFill>
            <a:round/>
            <a:headEnd/>
            <a:tailEnd/>
          </a:ln>
        </p:spPr>
        <p:txBody>
          <a:bodyPr wrap="none" lIns="82945" tIns="41473" rIns="82945" bIns="41473" anchor="ctr">
            <a:prstTxWarp prst="textNoShape">
              <a:avLst/>
            </a:prstTxWarp>
          </a:bodyPr>
          <a:lstStyle/>
          <a:p>
            <a:pPr algn="ctr" defTabSz="828675"/>
            <a:r>
              <a:rPr lang="en-US">
                <a:latin typeface="Comic Sans MS" charset="0"/>
              </a:rPr>
              <a:t>BLR</a:t>
            </a:r>
          </a:p>
        </p:txBody>
      </p:sp>
      <p:sp>
        <p:nvSpPr>
          <p:cNvPr id="86074" name="Text Box 75"/>
          <p:cNvSpPr txBox="1">
            <a:spLocks noChangeArrowheads="1"/>
          </p:cNvSpPr>
          <p:nvPr/>
        </p:nvSpPr>
        <p:spPr bwMode="auto">
          <a:xfrm>
            <a:off x="2581964" y="5397501"/>
            <a:ext cx="738956" cy="391533"/>
          </a:xfrm>
          <a:prstGeom prst="rect">
            <a:avLst/>
          </a:prstGeom>
          <a:noFill/>
          <a:ln w="9525">
            <a:noFill/>
            <a:miter lim="800000"/>
            <a:headEnd/>
            <a:tailEnd/>
          </a:ln>
        </p:spPr>
        <p:txBody>
          <a:bodyPr wrap="none" lIns="82945" tIns="41473" rIns="82945" bIns="41473">
            <a:prstTxWarp prst="textNoShape">
              <a:avLst/>
            </a:prstTxWarp>
            <a:spAutoFit/>
          </a:bodyPr>
          <a:lstStyle/>
          <a:p>
            <a:pPr defTabSz="828675"/>
            <a:r>
              <a:rPr lang="en-US" b="1" dirty="0" smtClean="0">
                <a:latin typeface="Comic Sans MS" charset="0"/>
              </a:rPr>
              <a:t>Toro</a:t>
            </a:r>
            <a:endParaRPr lang="en-US" b="1" dirty="0">
              <a:latin typeface="Comic Sans MS" charset="0"/>
            </a:endParaRPr>
          </a:p>
        </p:txBody>
      </p:sp>
      <p:sp>
        <p:nvSpPr>
          <p:cNvPr id="100428" name="Text Box 76"/>
          <p:cNvSpPr txBox="1">
            <a:spLocks noChangeArrowheads="1"/>
          </p:cNvSpPr>
          <p:nvPr/>
        </p:nvSpPr>
        <p:spPr bwMode="auto">
          <a:xfrm>
            <a:off x="8145935" y="4016376"/>
            <a:ext cx="1036012" cy="391533"/>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b="1">
                <a:effectLst>
                  <a:outerShdw blurRad="38100" dist="38100" dir="2700000" algn="tl">
                    <a:srgbClr val="FFFFFF"/>
                  </a:outerShdw>
                </a:effectLst>
                <a:latin typeface="Comic Sans MS" charset="0"/>
              </a:rPr>
              <a:t>Type 2</a:t>
            </a:r>
            <a:endParaRPr lang="cs-CZ" b="1">
              <a:effectLst>
                <a:outerShdw blurRad="38100" dist="38100" dir="2700000" algn="tl">
                  <a:srgbClr val="FFFFFF"/>
                </a:outerShdw>
              </a:effectLst>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4" descr="Hubblelawsn1a"/>
          <p:cNvPicPr>
            <a:picLocks noChangeAspect="1" noChangeArrowheads="1"/>
          </p:cNvPicPr>
          <p:nvPr/>
        </p:nvPicPr>
        <p:blipFill>
          <a:blip r:embed="rId3"/>
          <a:srcRect/>
          <a:stretch>
            <a:fillRect/>
          </a:stretch>
        </p:blipFill>
        <p:spPr bwMode="auto">
          <a:xfrm>
            <a:off x="914401" y="0"/>
            <a:ext cx="7342295" cy="6818315"/>
          </a:xfrm>
          <a:prstGeom prst="rect">
            <a:avLst/>
          </a:prstGeom>
          <a:solidFill>
            <a:schemeClr val="accent5"/>
          </a:solidFill>
          <a:ln w="9525">
            <a:noFill/>
            <a:miter lim="800000"/>
            <a:headEnd/>
            <a:tailEnd/>
          </a:ln>
        </p:spPr>
      </p:pic>
      <p:sp>
        <p:nvSpPr>
          <p:cNvPr id="114693" name="Text Box 5"/>
          <p:cNvSpPr txBox="1">
            <a:spLocks noChangeArrowheads="1"/>
          </p:cNvSpPr>
          <p:nvPr/>
        </p:nvSpPr>
        <p:spPr bwMode="auto">
          <a:xfrm>
            <a:off x="4924284" y="4572002"/>
            <a:ext cx="2763497" cy="83099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it-IT" sz="4800">
                <a:solidFill>
                  <a:srgbClr val="FF3300"/>
                </a:solidFill>
              </a:rPr>
              <a:t>V = H </a:t>
            </a:r>
            <a:r>
              <a:rPr lang="it-IT" sz="4800">
                <a:solidFill>
                  <a:srgbClr val="FF3300"/>
                </a:solidFill>
                <a:sym typeface="Symbol" charset="2"/>
              </a:rPr>
              <a:t> d</a:t>
            </a:r>
            <a:endParaRPr lang="it-IT" sz="2800">
              <a:solidFill>
                <a:srgbClr val="FF3300"/>
              </a:solidFill>
            </a:endParaRPr>
          </a:p>
        </p:txBody>
      </p:sp>
      <p:pic>
        <p:nvPicPr>
          <p:cNvPr id="4" name="Picture 4" descr="Hubble2"/>
          <p:cNvPicPr>
            <a:picLocks noChangeAspect="1" noChangeArrowheads="1"/>
          </p:cNvPicPr>
          <p:nvPr/>
        </p:nvPicPr>
        <p:blipFill>
          <a:blip r:embed="rId4"/>
          <a:srcRect/>
          <a:stretch>
            <a:fillRect/>
          </a:stretch>
        </p:blipFill>
        <p:spPr bwMode="auto">
          <a:xfrm>
            <a:off x="2438400" y="685800"/>
            <a:ext cx="1947032" cy="2462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4693"/>
                                        </p:tgtEl>
                                        <p:attrNameLst>
                                          <p:attrName>style.visibility</p:attrName>
                                        </p:attrNameLst>
                                      </p:cBhvr>
                                      <p:to>
                                        <p:strVal val="visible"/>
                                      </p:to>
                                    </p:set>
                                    <p:anim calcmode="lin" valueType="num">
                                      <p:cBhvr>
                                        <p:cTn id="7" dur="1000" fill="hold"/>
                                        <p:tgtEl>
                                          <p:spTgt spid="114693"/>
                                        </p:tgtEl>
                                        <p:attrNameLst>
                                          <p:attrName>ppt_w</p:attrName>
                                        </p:attrNameLst>
                                      </p:cBhvr>
                                      <p:tavLst>
                                        <p:tav tm="0">
                                          <p:val>
                                            <p:fltVal val="0"/>
                                          </p:val>
                                        </p:tav>
                                        <p:tav tm="100000">
                                          <p:val>
                                            <p:strVal val="#ppt_w"/>
                                          </p:val>
                                        </p:tav>
                                      </p:tavLst>
                                    </p:anim>
                                    <p:anim calcmode="lin" valueType="num">
                                      <p:cBhvr>
                                        <p:cTn id="8" dur="1000" fill="hold"/>
                                        <p:tgtEl>
                                          <p:spTgt spid="114693"/>
                                        </p:tgtEl>
                                        <p:attrNameLst>
                                          <p:attrName>ppt_h</p:attrName>
                                        </p:attrNameLst>
                                      </p:cBhvr>
                                      <p:tavLst>
                                        <p:tav tm="0">
                                          <p:val>
                                            <p:fltVal val="0"/>
                                          </p:val>
                                        </p:tav>
                                        <p:tav tm="100000">
                                          <p:val>
                                            <p:strVal val="#ppt_h"/>
                                          </p:val>
                                        </p:tav>
                                      </p:tavLst>
                                    </p:anim>
                                    <p:anim calcmode="lin" valueType="num">
                                      <p:cBhvr>
                                        <p:cTn id="9" dur="1000" fill="hold"/>
                                        <p:tgtEl>
                                          <p:spTgt spid="1146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46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autoUpdateAnimBg="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33400" y="1295400"/>
            <a:ext cx="7848600" cy="4848006"/>
            <a:chOff x="96" y="816"/>
            <a:chExt cx="2880" cy="2124"/>
          </a:xfrm>
        </p:grpSpPr>
        <p:pic>
          <p:nvPicPr>
            <p:cNvPr id="195593" name="Picture 5" descr="Unified_model_AGN_Ski_Antonucci"/>
            <p:cNvPicPr>
              <a:picLocks noChangeAspect="1" noChangeArrowheads="1"/>
            </p:cNvPicPr>
            <p:nvPr/>
          </p:nvPicPr>
          <p:blipFill>
            <a:blip r:embed="rId3"/>
            <a:srcRect/>
            <a:stretch>
              <a:fillRect/>
            </a:stretch>
          </p:blipFill>
          <p:spPr bwMode="auto">
            <a:xfrm>
              <a:off x="96" y="816"/>
              <a:ext cx="2880" cy="1946"/>
            </a:xfrm>
            <a:prstGeom prst="rect">
              <a:avLst/>
            </a:prstGeom>
            <a:noFill/>
            <a:ln w="9525">
              <a:noFill/>
              <a:miter lim="800000"/>
              <a:headEnd/>
              <a:tailEnd/>
            </a:ln>
          </p:spPr>
        </p:pic>
        <p:sp>
          <p:nvSpPr>
            <p:cNvPr id="195594" name="Oval 6"/>
            <p:cNvSpPr>
              <a:spLocks noChangeArrowheads="1"/>
            </p:cNvSpPr>
            <p:nvPr/>
          </p:nvSpPr>
          <p:spPr bwMode="auto">
            <a:xfrm>
              <a:off x="2112" y="1776"/>
              <a:ext cx="720" cy="336"/>
            </a:xfrm>
            <a:prstGeom prst="ellipse">
              <a:avLst/>
            </a:prstGeom>
            <a:noFill/>
            <a:ln w="38100">
              <a:solidFill>
                <a:srgbClr val="FEFF1F"/>
              </a:solidFill>
              <a:round/>
              <a:headEnd/>
              <a:tailEnd/>
            </a:ln>
          </p:spPr>
          <p:txBody>
            <a:bodyPr wrap="none" anchor="ctr">
              <a:prstTxWarp prst="textNoShape">
                <a:avLst/>
              </a:prstTxWarp>
            </a:bodyPr>
            <a:lstStyle/>
            <a:p>
              <a:endParaRPr lang="it-IT"/>
            </a:p>
          </p:txBody>
        </p:sp>
        <p:sp>
          <p:nvSpPr>
            <p:cNvPr id="195595" name="Text Box 7"/>
            <p:cNvSpPr txBox="1">
              <a:spLocks noChangeArrowheads="1"/>
            </p:cNvSpPr>
            <p:nvPr/>
          </p:nvSpPr>
          <p:spPr bwMode="auto">
            <a:xfrm>
              <a:off x="144" y="2832"/>
              <a:ext cx="965" cy="108"/>
            </a:xfrm>
            <a:prstGeom prst="rect">
              <a:avLst/>
            </a:prstGeom>
            <a:noFill/>
            <a:ln w="9525">
              <a:noFill/>
              <a:miter lim="800000"/>
              <a:headEnd/>
              <a:tailEnd/>
            </a:ln>
          </p:spPr>
          <p:txBody>
            <a:bodyPr wrap="square">
              <a:prstTxWarp prst="textNoShape">
                <a:avLst/>
              </a:prstTxWarp>
              <a:spAutoFit/>
            </a:bodyPr>
            <a:lstStyle/>
            <a:p>
              <a:pPr eaLnBrk="0" hangingPunct="0"/>
              <a:r>
                <a:rPr lang="en-US" sz="1000" i="1">
                  <a:solidFill>
                    <a:srgbClr val="FEFF1F"/>
                  </a:solidFill>
                  <a:ea typeface="MS PGothic" pitchFamily="34" charset="-128"/>
                  <a:cs typeface="MS PGothic" pitchFamily="34" charset="-128"/>
                </a:rPr>
                <a:t>Courtesy: Ski Antonucci</a:t>
              </a:r>
              <a:endParaRPr lang="en-US" sz="2400">
                <a:ea typeface="MS PGothic" pitchFamily="34" charset="-128"/>
                <a:cs typeface="MS PGothic" pitchFamily="34" charset="-128"/>
              </a:endParaRPr>
            </a:p>
          </p:txBody>
        </p:sp>
      </p:grpSp>
      <p:sp>
        <p:nvSpPr>
          <p:cNvPr id="195590" name="Text Box 9"/>
          <p:cNvSpPr txBox="1">
            <a:spLocks noChangeArrowheads="1"/>
          </p:cNvSpPr>
          <p:nvPr/>
        </p:nvSpPr>
        <p:spPr bwMode="auto">
          <a:xfrm>
            <a:off x="457200" y="546100"/>
            <a:ext cx="2733441" cy="461665"/>
          </a:xfrm>
          <a:prstGeom prst="rect">
            <a:avLst/>
          </a:prstGeom>
          <a:noFill/>
          <a:ln w="9525">
            <a:noFill/>
            <a:miter lim="800000"/>
            <a:headEnd/>
            <a:tailEnd/>
          </a:ln>
        </p:spPr>
        <p:txBody>
          <a:bodyPr wrap="none">
            <a:prstTxWarp prst="textNoShape">
              <a:avLst/>
            </a:prstTxWarp>
            <a:spAutoFit/>
          </a:bodyPr>
          <a:lstStyle/>
          <a:p>
            <a:pPr eaLnBrk="0" hangingPunct="0"/>
            <a:r>
              <a:rPr lang="en-US" sz="2400" dirty="0" err="1" smtClean="0">
                <a:solidFill>
                  <a:srgbClr val="FEFF1F"/>
                </a:solidFill>
                <a:ea typeface="MS PGothic" pitchFamily="34" charset="-128"/>
                <a:cs typeface="MS PGothic" pitchFamily="34" charset="-128"/>
              </a:rPr>
              <a:t>Getti</a:t>
            </a:r>
            <a:r>
              <a:rPr lang="en-US" sz="2400" dirty="0" smtClean="0">
                <a:solidFill>
                  <a:srgbClr val="FEFF1F"/>
                </a:solidFill>
                <a:ea typeface="MS PGothic" pitchFamily="34" charset="-128"/>
                <a:cs typeface="MS PGothic" pitchFamily="34" charset="-128"/>
              </a:rPr>
              <a:t> </a:t>
            </a:r>
            <a:r>
              <a:rPr lang="en-US" sz="2400" dirty="0" err="1" smtClean="0">
                <a:solidFill>
                  <a:srgbClr val="FEFF1F"/>
                </a:solidFill>
                <a:ea typeface="MS PGothic" pitchFamily="34" charset="-128"/>
                <a:cs typeface="MS PGothic" pitchFamily="34" charset="-128"/>
              </a:rPr>
              <a:t>extragalattici</a:t>
            </a:r>
            <a:r>
              <a:rPr lang="en-US" sz="2400" dirty="0" smtClean="0">
                <a:solidFill>
                  <a:srgbClr val="FEFF1F"/>
                </a:solidFill>
                <a:ea typeface="MS PGothic" pitchFamily="34" charset="-128"/>
                <a:cs typeface="MS PGothic" pitchFamily="34" charset="-128"/>
              </a:rPr>
              <a:t>:</a:t>
            </a:r>
            <a:endParaRPr lang="en-US" sz="2400" dirty="0">
              <a:solidFill>
                <a:srgbClr val="FEFF1F"/>
              </a:solidFill>
              <a:ea typeface="MS PGothic" pitchFamily="34" charset="-128"/>
              <a:cs typeface="MS PGothic" pitchFamily="34" charset="-128"/>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srcRect/>
          <a:stretch>
            <a:fillRect/>
          </a:stretch>
        </p:blipFill>
        <p:spPr bwMode="auto">
          <a:xfrm>
            <a:off x="0" y="2819401"/>
            <a:ext cx="4648747" cy="4038600"/>
          </a:xfrm>
          <a:prstGeom prst="rect">
            <a:avLst/>
          </a:prstGeom>
          <a:noFill/>
          <a:ln w="9525">
            <a:noFill/>
            <a:miter lim="800000"/>
            <a:headEnd/>
            <a:tailEnd/>
          </a:ln>
        </p:spPr>
      </p:pic>
      <p:pic>
        <p:nvPicPr>
          <p:cNvPr id="64517" name="Picture 5" descr="CygnusA_lg"/>
          <p:cNvPicPr>
            <a:picLocks noChangeAspect="1" noChangeArrowheads="1"/>
          </p:cNvPicPr>
          <p:nvPr/>
        </p:nvPicPr>
        <p:blipFill>
          <a:blip r:embed="rId4"/>
          <a:srcRect/>
          <a:stretch>
            <a:fillRect/>
          </a:stretch>
        </p:blipFill>
        <p:spPr bwMode="auto">
          <a:xfrm>
            <a:off x="4923692" y="2590800"/>
            <a:ext cx="4019570" cy="2046288"/>
          </a:xfrm>
          <a:prstGeom prst="rect">
            <a:avLst/>
          </a:prstGeom>
          <a:noFill/>
          <a:ln w="9525">
            <a:noFill/>
            <a:miter lim="800000"/>
            <a:headEnd/>
            <a:tailEnd/>
          </a:ln>
        </p:spPr>
      </p:pic>
      <p:sp>
        <p:nvSpPr>
          <p:cNvPr id="64518" name="Rectangle 6"/>
          <p:cNvSpPr>
            <a:spLocks noChangeArrowheads="1"/>
          </p:cNvSpPr>
          <p:nvPr/>
        </p:nvSpPr>
        <p:spPr bwMode="auto">
          <a:xfrm>
            <a:off x="4800600" y="4876800"/>
            <a:ext cx="4343400" cy="1477328"/>
          </a:xfrm>
          <a:prstGeom prst="rect">
            <a:avLst/>
          </a:prstGeom>
          <a:noFill/>
          <a:ln w="9525">
            <a:noFill/>
            <a:miter lim="800000"/>
            <a:headEnd/>
            <a:tailEnd/>
          </a:ln>
        </p:spPr>
        <p:txBody>
          <a:bodyPr wrap="square">
            <a:prstTxWarp prst="textNoShape">
              <a:avLst/>
            </a:prstTxWarp>
            <a:spAutoFit/>
          </a:bodyPr>
          <a:lstStyle/>
          <a:p>
            <a:r>
              <a:rPr lang="it-IT" sz="1800" dirty="0" smtClean="0">
                <a:solidFill>
                  <a:srgbClr val="DAEDEF"/>
                </a:solidFill>
                <a:latin typeface="+mn-lt"/>
              </a:rPr>
              <a:t>L’energia nei lobi di </a:t>
            </a:r>
            <a:r>
              <a:rPr lang="it-IT" sz="1800" dirty="0" err="1" smtClean="0">
                <a:solidFill>
                  <a:srgbClr val="DAEDEF"/>
                </a:solidFill>
                <a:latin typeface="+mn-lt"/>
              </a:rPr>
              <a:t>Cygno</a:t>
            </a:r>
            <a:r>
              <a:rPr lang="it-IT" sz="1800" dirty="0" smtClean="0">
                <a:solidFill>
                  <a:srgbClr val="DAEDEF"/>
                </a:solidFill>
                <a:latin typeface="+mn-lt"/>
              </a:rPr>
              <a:t> A equivale all’annichilazione (E=mc</a:t>
            </a:r>
            <a:r>
              <a:rPr lang="it-IT" sz="1800" baseline="30000" dirty="0" smtClean="0">
                <a:solidFill>
                  <a:srgbClr val="DAEDEF"/>
                </a:solidFill>
                <a:latin typeface="+mn-lt"/>
              </a:rPr>
              <a:t>2 </a:t>
            </a:r>
            <a:r>
              <a:rPr lang="it-IT" sz="1800" dirty="0" smtClean="0">
                <a:solidFill>
                  <a:srgbClr val="DAEDEF"/>
                </a:solidFill>
                <a:latin typeface="+mn-lt"/>
              </a:rPr>
              <a:t>!) di  </a:t>
            </a:r>
            <a:r>
              <a:rPr lang="en-US" sz="1600" dirty="0" smtClean="0">
                <a:solidFill>
                  <a:srgbClr val="DAEDEF"/>
                </a:solidFill>
                <a:latin typeface="+mn-lt"/>
              </a:rPr>
              <a:t>1000000000000000000000000000000</a:t>
            </a:r>
            <a:r>
              <a:rPr lang="en-US" sz="1800" dirty="0" smtClean="0">
                <a:solidFill>
                  <a:srgbClr val="DAEDEF"/>
                </a:solidFill>
                <a:latin typeface="+mn-lt"/>
              </a:rPr>
              <a:t> </a:t>
            </a:r>
            <a:r>
              <a:rPr lang="en-US" sz="1800" dirty="0">
                <a:solidFill>
                  <a:srgbClr val="DAEDEF"/>
                </a:solidFill>
                <a:latin typeface="+mn-lt"/>
              </a:rPr>
              <a:t>kg… </a:t>
            </a:r>
          </a:p>
          <a:p>
            <a:r>
              <a:rPr lang="en-US" sz="1800" dirty="0">
                <a:solidFill>
                  <a:srgbClr val="DAEDEF"/>
                </a:solidFill>
                <a:latin typeface="+mn-lt"/>
              </a:rPr>
              <a:t>1 kg</a:t>
            </a:r>
            <a:r>
              <a:rPr lang="en-US" sz="1800" dirty="0" smtClean="0">
                <a:solidFill>
                  <a:srgbClr val="DAEDEF"/>
                </a:solidFill>
                <a:latin typeface="+mn-lt"/>
              </a:rPr>
              <a:t> </a:t>
            </a:r>
            <a:r>
              <a:rPr lang="en-US" sz="1800" dirty="0" err="1" smtClean="0">
                <a:solidFill>
                  <a:srgbClr val="DAEDEF"/>
                </a:solidFill>
                <a:latin typeface="+mn-lt"/>
              </a:rPr>
              <a:t>equivale</a:t>
            </a:r>
            <a:r>
              <a:rPr lang="en-US" sz="1800" dirty="0" smtClean="0">
                <a:solidFill>
                  <a:srgbClr val="DAEDEF"/>
                </a:solidFill>
                <a:latin typeface="+mn-lt"/>
              </a:rPr>
              <a:t> a </a:t>
            </a:r>
            <a:r>
              <a:rPr lang="en-US" sz="1800" dirty="0" err="1" smtClean="0">
                <a:solidFill>
                  <a:srgbClr val="DAEDEF"/>
                </a:solidFill>
                <a:latin typeface="+mn-lt"/>
              </a:rPr>
              <a:t>una</a:t>
            </a:r>
            <a:r>
              <a:rPr lang="en-US" sz="1800" dirty="0" smtClean="0">
                <a:solidFill>
                  <a:srgbClr val="DAEDEF"/>
                </a:solidFill>
                <a:latin typeface="+mn-lt"/>
              </a:rPr>
              <a:t> </a:t>
            </a:r>
            <a:r>
              <a:rPr lang="en-US" sz="1800" dirty="0" err="1" smtClean="0">
                <a:solidFill>
                  <a:srgbClr val="DAEDEF"/>
                </a:solidFill>
                <a:latin typeface="+mn-lt"/>
              </a:rPr>
              <a:t>bomba</a:t>
            </a:r>
            <a:r>
              <a:rPr lang="en-US" sz="1800" dirty="0" smtClean="0">
                <a:solidFill>
                  <a:srgbClr val="DAEDEF"/>
                </a:solidFill>
                <a:latin typeface="+mn-lt"/>
              </a:rPr>
              <a:t> H </a:t>
            </a:r>
            <a:r>
              <a:rPr lang="en-US" sz="1800" dirty="0" err="1" smtClean="0">
                <a:solidFill>
                  <a:srgbClr val="DAEDEF"/>
                </a:solidFill>
                <a:latin typeface="+mn-lt"/>
              </a:rPr>
              <a:t>di</a:t>
            </a:r>
            <a:r>
              <a:rPr lang="en-US" sz="1800" dirty="0" smtClean="0">
                <a:solidFill>
                  <a:srgbClr val="DAEDEF"/>
                </a:solidFill>
                <a:latin typeface="+mn-lt"/>
              </a:rPr>
              <a:t> 100 Megaton</a:t>
            </a:r>
            <a:endParaRPr lang="en-US" sz="1800" i="1" dirty="0">
              <a:solidFill>
                <a:srgbClr val="DAEDEF"/>
              </a:solidFill>
              <a:latin typeface="+mn-lt"/>
            </a:endParaRPr>
          </a:p>
        </p:txBody>
      </p:sp>
      <p:sp>
        <p:nvSpPr>
          <p:cNvPr id="7" name="CasellaDiTesto 6"/>
          <p:cNvSpPr txBox="1"/>
          <p:nvPr/>
        </p:nvSpPr>
        <p:spPr>
          <a:xfrm>
            <a:off x="838200" y="457201"/>
            <a:ext cx="7397954" cy="769441"/>
          </a:xfrm>
          <a:prstGeom prst="rect">
            <a:avLst/>
          </a:prstGeom>
          <a:noFill/>
        </p:spPr>
        <p:txBody>
          <a:bodyPr wrap="none" rtlCol="0">
            <a:spAutoFit/>
          </a:bodyPr>
          <a:lstStyle/>
          <a:p>
            <a:r>
              <a:rPr lang="it-IT" sz="4400" dirty="0" smtClean="0">
                <a:solidFill>
                  <a:srgbClr val="DAEDEF"/>
                </a:solidFill>
              </a:rPr>
              <a:t>La magia dei getti relativistici</a:t>
            </a:r>
            <a:endParaRPr lang="it-IT" sz="4400" dirty="0">
              <a:solidFill>
                <a:srgbClr val="DAEDEF"/>
              </a:solidFill>
            </a:endParaRPr>
          </a:p>
        </p:txBody>
      </p:sp>
      <p:sp>
        <p:nvSpPr>
          <p:cNvPr id="8" name="CasellaDiTesto 7"/>
          <p:cNvSpPr txBox="1"/>
          <p:nvPr/>
        </p:nvSpPr>
        <p:spPr>
          <a:xfrm>
            <a:off x="1055077" y="1447800"/>
            <a:ext cx="7244862" cy="707886"/>
          </a:xfrm>
          <a:prstGeom prst="rect">
            <a:avLst/>
          </a:prstGeom>
          <a:noFill/>
        </p:spPr>
        <p:txBody>
          <a:bodyPr wrap="square" rtlCol="0">
            <a:spAutoFit/>
          </a:bodyPr>
          <a:lstStyle/>
          <a:p>
            <a:r>
              <a:rPr lang="it-IT" dirty="0" smtClean="0">
                <a:solidFill>
                  <a:srgbClr val="DAEDEF"/>
                </a:solidFill>
              </a:rPr>
              <a:t>L’energia cinetica dei getti può essere anche maggiore di quella emessa dal nucleo attivo sotto forma di radiazione</a:t>
            </a:r>
            <a:endParaRPr lang="it-IT" dirty="0">
              <a:solidFill>
                <a:srgbClr val="DAEDEF"/>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703385" y="228601"/>
            <a:ext cx="7835412" cy="1219200"/>
          </a:xfrm>
          <a:noFill/>
          <a:ln/>
          <a:effectLst>
            <a:outerShdw blurRad="63500" dist="107763" dir="2700000" algn="ctr" rotWithShape="0">
              <a:schemeClr val="bg2"/>
            </a:outerShdw>
          </a:effectLst>
        </p:spPr>
        <p:txBody>
          <a:bodyPr/>
          <a:lstStyle/>
          <a:p>
            <a:r>
              <a:rPr lang="en-US" dirty="0" smtClean="0">
                <a:solidFill>
                  <a:srgbClr val="DAEDEF"/>
                </a:solidFill>
              </a:rPr>
              <a:t>Al </a:t>
            </a:r>
            <a:r>
              <a:rPr lang="en-US" dirty="0" err="1" smtClean="0">
                <a:solidFill>
                  <a:srgbClr val="DAEDEF"/>
                </a:solidFill>
              </a:rPr>
              <a:t>centro</a:t>
            </a:r>
            <a:r>
              <a:rPr lang="en-US" dirty="0" smtClean="0">
                <a:solidFill>
                  <a:srgbClr val="DAEDEF"/>
                </a:solidFill>
              </a:rPr>
              <a:t> </a:t>
            </a:r>
            <a:r>
              <a:rPr lang="en-US" dirty="0" err="1" smtClean="0">
                <a:solidFill>
                  <a:srgbClr val="DAEDEF"/>
                </a:solidFill>
              </a:rPr>
              <a:t>di</a:t>
            </a:r>
            <a:r>
              <a:rPr lang="en-US" dirty="0" smtClean="0">
                <a:solidFill>
                  <a:srgbClr val="DAEDEF"/>
                </a:solidFill>
              </a:rPr>
              <a:t> </a:t>
            </a:r>
            <a:r>
              <a:rPr lang="en-US" dirty="0" err="1" smtClean="0">
                <a:solidFill>
                  <a:srgbClr val="DAEDEF"/>
                </a:solidFill>
              </a:rPr>
              <a:t>una</a:t>
            </a:r>
            <a:r>
              <a:rPr lang="en-US" dirty="0" smtClean="0">
                <a:solidFill>
                  <a:srgbClr val="DAEDEF"/>
                </a:solidFill>
              </a:rPr>
              <a:t> </a:t>
            </a:r>
            <a:r>
              <a:rPr lang="en-US" dirty="0" err="1" smtClean="0">
                <a:solidFill>
                  <a:srgbClr val="DAEDEF"/>
                </a:solidFill>
              </a:rPr>
              <a:t>grande</a:t>
            </a:r>
            <a:r>
              <a:rPr lang="en-US" dirty="0" smtClean="0">
                <a:solidFill>
                  <a:srgbClr val="DAEDEF"/>
                </a:solidFill>
              </a:rPr>
              <a:t> </a:t>
            </a:r>
            <a:r>
              <a:rPr lang="en-US" dirty="0" err="1" smtClean="0">
                <a:solidFill>
                  <a:srgbClr val="DAEDEF"/>
                </a:solidFill>
              </a:rPr>
              <a:t>galassia</a:t>
            </a:r>
            <a:endParaRPr lang="en-US" dirty="0">
              <a:solidFill>
                <a:srgbClr val="DAEDEF"/>
              </a:solidFill>
            </a:endParaRPr>
          </a:p>
        </p:txBody>
      </p:sp>
      <p:pic>
        <p:nvPicPr>
          <p:cNvPr id="114691" name="Picture 3"/>
          <p:cNvPicPr>
            <a:picLocks noChangeAspect="1" noChangeArrowheads="1"/>
          </p:cNvPicPr>
          <p:nvPr/>
        </p:nvPicPr>
        <p:blipFill>
          <a:blip r:embed="rId3"/>
          <a:srcRect/>
          <a:stretch>
            <a:fillRect/>
          </a:stretch>
        </p:blipFill>
        <p:spPr bwMode="auto">
          <a:xfrm>
            <a:off x="281354" y="1676401"/>
            <a:ext cx="3271838" cy="2232025"/>
          </a:xfrm>
          <a:prstGeom prst="rect">
            <a:avLst/>
          </a:prstGeom>
          <a:noFill/>
          <a:ln w="12700">
            <a:noFill/>
            <a:miter lim="800000"/>
            <a:headEnd/>
            <a:tailEnd/>
          </a:ln>
          <a:effectLst/>
        </p:spPr>
      </p:pic>
      <p:sp>
        <p:nvSpPr>
          <p:cNvPr id="114692" name="Text Box 4"/>
          <p:cNvSpPr txBox="1">
            <a:spLocks noChangeArrowheads="1"/>
          </p:cNvSpPr>
          <p:nvPr/>
        </p:nvSpPr>
        <p:spPr bwMode="auto">
          <a:xfrm>
            <a:off x="281354" y="6304002"/>
            <a:ext cx="8382000" cy="553998"/>
          </a:xfrm>
          <a:prstGeom prst="rect">
            <a:avLst/>
          </a:prstGeom>
          <a:noFill/>
          <a:ln w="12700">
            <a:noFill/>
            <a:miter lim="800000"/>
            <a:headEnd/>
            <a:tailEnd/>
          </a:ln>
          <a:effectLst/>
        </p:spPr>
        <p:txBody>
          <a:bodyPr>
            <a:prstTxWarp prst="textNoShape">
              <a:avLst/>
            </a:prstTxWarp>
            <a:spAutoFit/>
          </a:bodyPr>
          <a:lstStyle/>
          <a:p>
            <a:pPr>
              <a:spcBef>
                <a:spcPct val="50000"/>
              </a:spcBef>
            </a:pPr>
            <a:r>
              <a:rPr lang="en-US" sz="1200" dirty="0" smtClean="0">
                <a:effectLst/>
                <a:hlinkClick r:id="rId4"/>
              </a:rPr>
              <a:t>http</a:t>
            </a:r>
            <a:r>
              <a:rPr lang="en-US" sz="1200" dirty="0">
                <a:effectLst/>
                <a:hlinkClick r:id="rId4"/>
              </a:rPr>
              <a:t>://hubblesite.org/newscenter/archive/releases/exotic/black-hole/1998/22/results/20</a:t>
            </a:r>
            <a:r>
              <a:rPr lang="en-US" sz="1200" dirty="0">
                <a:solidFill>
                  <a:schemeClr val="accent1">
                    <a:lumMod val="50000"/>
                  </a:schemeClr>
                </a:solidFill>
                <a:effectLst/>
                <a:hlinkClick r:id="rId4"/>
              </a:rPr>
              <a:t>/</a:t>
            </a:r>
            <a:r>
              <a:rPr lang="en-US" sz="1200" dirty="0">
                <a:solidFill>
                  <a:schemeClr val="accent1">
                    <a:lumMod val="50000"/>
                  </a:schemeClr>
                </a:solidFill>
                <a:effectLst/>
              </a:rPr>
              <a:t> and</a:t>
            </a:r>
          </a:p>
          <a:p>
            <a:pPr>
              <a:spcBef>
                <a:spcPct val="50000"/>
              </a:spcBef>
            </a:pPr>
            <a:r>
              <a:rPr lang="en-US" sz="1200" dirty="0">
                <a:effectLst/>
                <a:hlinkClick r:id="rId5"/>
              </a:rPr>
              <a:t>http://hubblesite.org/newscenter/archive/releases/exotic/black%20hole/2000/21/image/a/format/web_print/results/20/</a:t>
            </a:r>
            <a:r>
              <a:rPr lang="en-US" sz="1200" dirty="0">
                <a:effectLst/>
              </a:rPr>
              <a:t>  </a:t>
            </a:r>
          </a:p>
        </p:txBody>
      </p:sp>
      <p:pic>
        <p:nvPicPr>
          <p:cNvPr id="114694" name="Picture 6" descr="hs-2000-21-a-web_print"/>
          <p:cNvPicPr>
            <a:picLocks noChangeAspect="1" noChangeArrowheads="1"/>
          </p:cNvPicPr>
          <p:nvPr/>
        </p:nvPicPr>
        <p:blipFill>
          <a:blip r:embed="rId6"/>
          <a:srcRect/>
          <a:stretch>
            <a:fillRect/>
          </a:stretch>
        </p:blipFill>
        <p:spPr bwMode="auto">
          <a:xfrm>
            <a:off x="3814763" y="2362200"/>
            <a:ext cx="5329237" cy="3563938"/>
          </a:xfrm>
          <a:prstGeom prst="rect">
            <a:avLst/>
          </a:prstGeom>
          <a:noFill/>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7923" y="-577850"/>
            <a:ext cx="9319846" cy="8013700"/>
          </a:xfrm>
          <a:prstGeom prst="rect">
            <a:avLst/>
          </a:prstGeom>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t>  </a:t>
            </a:r>
          </a:p>
        </p:txBody>
      </p:sp>
      <p:sp>
        <p:nvSpPr>
          <p:cNvPr id="109571" name="Rectangle 3"/>
          <p:cNvSpPr>
            <a:spLocks noGrp="1" noChangeArrowheads="1"/>
          </p:cNvSpPr>
          <p:nvPr>
            <p:ph type="body" idx="1"/>
          </p:nvPr>
        </p:nvSpPr>
        <p:spPr/>
        <p:txBody>
          <a:bodyPr/>
          <a:lstStyle/>
          <a:p>
            <a:pPr eaLnBrk="1" hangingPunct="1">
              <a:buFontTx/>
              <a:buNone/>
            </a:pPr>
            <a:r>
              <a:rPr lang="en-US"/>
              <a:t>  </a:t>
            </a:r>
          </a:p>
        </p:txBody>
      </p:sp>
      <p:pic>
        <p:nvPicPr>
          <p:cNvPr id="109572" name="Picture 4" descr="M87"/>
          <p:cNvPicPr>
            <a:picLocks noChangeAspect="1" noChangeArrowheads="1"/>
          </p:cNvPicPr>
          <p:nvPr/>
        </p:nvPicPr>
        <p:blipFill>
          <a:blip r:embed="rId3"/>
          <a:srcRect/>
          <a:stretch>
            <a:fillRect/>
          </a:stretch>
        </p:blipFill>
        <p:spPr bwMode="auto">
          <a:xfrm>
            <a:off x="528638" y="223838"/>
            <a:ext cx="7853362" cy="7853362"/>
          </a:xfrm>
          <a:prstGeom prst="rect">
            <a:avLst/>
          </a:prstGeom>
          <a:noFill/>
          <a:ln w="9525">
            <a:noFill/>
            <a:miter lim="800000"/>
            <a:headEnd/>
            <a:tailEnd/>
          </a:ln>
        </p:spPr>
      </p:pic>
      <p:sp>
        <p:nvSpPr>
          <p:cNvPr id="109573" name="Text Box 5"/>
          <p:cNvSpPr txBox="1">
            <a:spLocks noChangeArrowheads="1"/>
          </p:cNvSpPr>
          <p:nvPr/>
        </p:nvSpPr>
        <p:spPr bwMode="auto">
          <a:xfrm>
            <a:off x="5638800" y="5257800"/>
            <a:ext cx="2895600" cy="412750"/>
          </a:xfrm>
          <a:prstGeom prst="rect">
            <a:avLst/>
          </a:prstGeom>
          <a:noFill/>
          <a:ln w="9525">
            <a:noFill/>
            <a:miter lim="800000"/>
            <a:headEnd/>
            <a:tailEnd/>
          </a:ln>
        </p:spPr>
        <p:txBody>
          <a:bodyPr>
            <a:prstTxWarp prst="textNoShape">
              <a:avLst/>
            </a:prstTxWarp>
            <a:spAutoFit/>
          </a:bodyPr>
          <a:lstStyle/>
          <a:p>
            <a:pPr>
              <a:spcBef>
                <a:spcPct val="50000"/>
              </a:spcBef>
            </a:pPr>
            <a:r>
              <a:rPr lang="en-US" sz="2100">
                <a:latin typeface="Symbol" charset="2"/>
                <a:ea typeface="Arial" charset="0"/>
                <a:cs typeface="Arial" charset="0"/>
                <a:sym typeface="Symbol" charset="2"/>
              </a:rPr>
              <a:t></a:t>
            </a:r>
            <a:r>
              <a:rPr lang="en-US" sz="2100">
                <a:latin typeface="Verdana" charset="0"/>
                <a:ea typeface="Arial" charset="0"/>
                <a:cs typeface="Arial" charset="0"/>
              </a:rPr>
              <a:t>V = 1100 km/s</a:t>
            </a:r>
          </a:p>
        </p:txBody>
      </p:sp>
      <p:sp>
        <p:nvSpPr>
          <p:cNvPr id="6" name="CasellaDiTesto 5"/>
          <p:cNvSpPr txBox="1"/>
          <p:nvPr/>
        </p:nvSpPr>
        <p:spPr>
          <a:xfrm>
            <a:off x="457200" y="228600"/>
            <a:ext cx="8503688" cy="553998"/>
          </a:xfrm>
          <a:prstGeom prst="rect">
            <a:avLst/>
          </a:prstGeom>
          <a:solidFill>
            <a:schemeClr val="bg1"/>
          </a:solidFill>
        </p:spPr>
        <p:txBody>
          <a:bodyPr wrap="none" rtlCol="0">
            <a:spAutoFit/>
          </a:bodyPr>
          <a:lstStyle/>
          <a:p>
            <a:r>
              <a:rPr lang="it-IT" sz="3000" dirty="0" smtClean="0"/>
              <a:t>Spettro del disco di gas nella galassia attiva M87</a:t>
            </a:r>
            <a:endParaRPr lang="it-IT" sz="3000" dirty="0"/>
          </a:p>
        </p:txBody>
      </p:sp>
      <p:sp>
        <p:nvSpPr>
          <p:cNvPr id="7" name="Rettangolo 6"/>
          <p:cNvSpPr/>
          <p:nvPr/>
        </p:nvSpPr>
        <p:spPr>
          <a:xfrm>
            <a:off x="4038600" y="5943600"/>
            <a:ext cx="4010165" cy="400110"/>
          </a:xfrm>
          <a:prstGeom prst="rect">
            <a:avLst/>
          </a:prstGeom>
        </p:spPr>
        <p:txBody>
          <a:bodyPr wrap="none">
            <a:spAutoFit/>
          </a:bodyPr>
          <a:lstStyle/>
          <a:p>
            <a:r>
              <a:rPr lang="en-US" dirty="0" smtClean="0">
                <a:solidFill>
                  <a:srgbClr val="DAEDEF"/>
                </a:solidFill>
                <a:sym typeface="Wingdings 2" charset="2"/>
              </a:rPr>
              <a:t> </a:t>
            </a:r>
            <a:r>
              <a:rPr lang="en-US" dirty="0" err="1" smtClean="0">
                <a:solidFill>
                  <a:srgbClr val="DAEDEF"/>
                </a:solidFill>
                <a:sym typeface="Symbol" charset="2"/>
              </a:rPr>
              <a:t>v</a:t>
            </a:r>
            <a:r>
              <a:rPr lang="en-US" dirty="0" smtClean="0">
                <a:solidFill>
                  <a:srgbClr val="DAEDEF"/>
                </a:solidFill>
                <a:sym typeface="Symbol" charset="2"/>
              </a:rPr>
              <a:t> = 1100 km/</a:t>
            </a:r>
            <a:r>
              <a:rPr lang="en-US" dirty="0" err="1" smtClean="0">
                <a:solidFill>
                  <a:srgbClr val="DAEDEF"/>
                </a:solidFill>
                <a:sym typeface="Symbol" charset="2"/>
              </a:rPr>
              <a:t>s</a:t>
            </a:r>
            <a:r>
              <a:rPr lang="en-US" dirty="0" smtClean="0">
                <a:solidFill>
                  <a:srgbClr val="DAEDEF"/>
                </a:solidFill>
                <a:sym typeface="Wingdings 2" charset="2"/>
              </a:rPr>
              <a:t>  </a:t>
            </a:r>
            <a:r>
              <a:rPr lang="en-US" dirty="0" err="1" smtClean="0">
                <a:solidFill>
                  <a:srgbClr val="DAEDEF"/>
                </a:solidFill>
                <a:sym typeface="Wingdings 2" charset="2"/>
              </a:rPr>
              <a:t>M</a:t>
            </a:r>
            <a:r>
              <a:rPr lang="en-US" baseline="-25000" dirty="0" err="1" smtClean="0">
                <a:solidFill>
                  <a:srgbClr val="DAEDEF"/>
                </a:solidFill>
              </a:rPr>
              <a:t>core</a:t>
            </a:r>
            <a:r>
              <a:rPr lang="en-US" dirty="0" smtClean="0">
                <a:solidFill>
                  <a:srgbClr val="DAEDEF"/>
                </a:solidFill>
                <a:sym typeface="Wingdings 2" charset="2"/>
              </a:rPr>
              <a:t>  ~  10</a:t>
            </a:r>
            <a:r>
              <a:rPr lang="en-US" baseline="30000" dirty="0" smtClean="0">
                <a:solidFill>
                  <a:srgbClr val="DAEDEF"/>
                </a:solidFill>
              </a:rPr>
              <a:t>10 </a:t>
            </a:r>
            <a:r>
              <a:rPr lang="en-US" dirty="0" smtClean="0">
                <a:solidFill>
                  <a:srgbClr val="DAEDEF"/>
                </a:solidFill>
              </a:rPr>
              <a:t>M</a:t>
            </a:r>
            <a:r>
              <a:rPr lang="en-US" baseline="-25000" dirty="0" smtClean="0">
                <a:solidFill>
                  <a:srgbClr val="DAEDEF"/>
                </a:solidFill>
                <a:sym typeface="Wingdings 2" charset="2"/>
              </a:rPr>
              <a:t></a:t>
            </a:r>
            <a:endParaRPr lang="it-IT" dirty="0">
              <a:solidFill>
                <a:srgbClr val="DAEDEF"/>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351693" y="990601"/>
            <a:ext cx="4706815" cy="1057275"/>
          </a:xfrm>
        </p:spPr>
        <p:txBody>
          <a:bodyPr/>
          <a:lstStyle/>
          <a:p>
            <a:r>
              <a:rPr lang="it-IT" dirty="0" smtClean="0">
                <a:solidFill>
                  <a:srgbClr val="DAEDEF"/>
                </a:solidFill>
                <a:latin typeface="+mn-lt"/>
              </a:rPr>
              <a:t>NGC 4261</a:t>
            </a:r>
            <a:endParaRPr lang="it-IT" dirty="0">
              <a:solidFill>
                <a:srgbClr val="DAEDEF"/>
              </a:solidFill>
              <a:latin typeface="+mn-lt"/>
            </a:endParaRPr>
          </a:p>
        </p:txBody>
      </p:sp>
      <p:sp>
        <p:nvSpPr>
          <p:cNvPr id="3" name="Segnaposto contenuto 2"/>
          <p:cNvSpPr>
            <a:spLocks noGrp="1"/>
          </p:cNvSpPr>
          <p:nvPr>
            <p:ph idx="1"/>
          </p:nvPr>
        </p:nvSpPr>
        <p:spPr>
          <a:xfrm>
            <a:off x="4437185" y="6477000"/>
            <a:ext cx="4706815" cy="381000"/>
          </a:xfrm>
        </p:spPr>
        <p:txBody>
          <a:bodyPr/>
          <a:lstStyle/>
          <a:p>
            <a:r>
              <a:rPr lang="it-IT" sz="1800" dirty="0" smtClean="0">
                <a:solidFill>
                  <a:srgbClr val="DAEDEF"/>
                </a:solidFill>
                <a:latin typeface="+mn-lt"/>
              </a:rPr>
              <a:t>Immagini </a:t>
            </a:r>
            <a:r>
              <a:rPr lang="it-IT" sz="1800" dirty="0" err="1" smtClean="0">
                <a:solidFill>
                  <a:srgbClr val="DAEDEF"/>
                </a:solidFill>
                <a:latin typeface="+mn-lt"/>
              </a:rPr>
              <a:t>Chandra</a:t>
            </a:r>
            <a:r>
              <a:rPr lang="it-IT" sz="1800" dirty="0" smtClean="0">
                <a:solidFill>
                  <a:srgbClr val="DAEDEF"/>
                </a:solidFill>
                <a:latin typeface="+mn-lt"/>
              </a:rPr>
              <a:t> </a:t>
            </a:r>
            <a:r>
              <a:rPr lang="it-IT" sz="1800" dirty="0" err="1" smtClean="0">
                <a:solidFill>
                  <a:srgbClr val="DAEDEF"/>
                </a:solidFill>
                <a:latin typeface="+mn-lt"/>
              </a:rPr>
              <a:t>O’Sullivan</a:t>
            </a:r>
            <a:r>
              <a:rPr lang="it-IT" sz="1800" dirty="0" smtClean="0">
                <a:solidFill>
                  <a:srgbClr val="DAEDEF"/>
                </a:solidFill>
                <a:latin typeface="+mn-lt"/>
              </a:rPr>
              <a:t> </a:t>
            </a:r>
            <a:r>
              <a:rPr lang="it-IT" sz="1800" dirty="0" err="1" smtClean="0">
                <a:solidFill>
                  <a:srgbClr val="DAEDEF"/>
                </a:solidFill>
                <a:latin typeface="+mn-lt"/>
              </a:rPr>
              <a:t>et</a:t>
            </a:r>
            <a:r>
              <a:rPr lang="it-IT" sz="1800" dirty="0" smtClean="0">
                <a:solidFill>
                  <a:srgbClr val="DAEDEF"/>
                </a:solidFill>
                <a:latin typeface="+mn-lt"/>
              </a:rPr>
              <a:t> al</a:t>
            </a:r>
            <a:endParaRPr lang="it-IT" sz="1800" dirty="0">
              <a:solidFill>
                <a:srgbClr val="DAEDEF"/>
              </a:solidFill>
              <a:latin typeface="+mn-lt"/>
            </a:endParaRPr>
          </a:p>
        </p:txBody>
      </p:sp>
      <p:pic>
        <p:nvPicPr>
          <p:cNvPr id="4" name="Immagine 3"/>
          <p:cNvPicPr>
            <a:picLocks noChangeAspect="1"/>
          </p:cNvPicPr>
          <p:nvPr/>
        </p:nvPicPr>
        <p:blipFill>
          <a:blip r:embed="rId2"/>
          <a:stretch>
            <a:fillRect/>
          </a:stretch>
        </p:blipFill>
        <p:spPr>
          <a:xfrm>
            <a:off x="1" y="2895600"/>
            <a:ext cx="4400550" cy="3962400"/>
          </a:xfrm>
          <a:prstGeom prst="rect">
            <a:avLst/>
          </a:prstGeom>
        </p:spPr>
      </p:pic>
      <p:pic>
        <p:nvPicPr>
          <p:cNvPr id="5" name="Immagine 4"/>
          <p:cNvPicPr>
            <a:picLocks noChangeAspect="1"/>
          </p:cNvPicPr>
          <p:nvPr/>
        </p:nvPicPr>
        <p:blipFill>
          <a:blip r:embed="rId3"/>
          <a:srcRect t="3561" r="2978"/>
          <a:stretch>
            <a:fillRect/>
          </a:stretch>
        </p:blipFill>
        <p:spPr>
          <a:xfrm>
            <a:off x="4783016" y="914401"/>
            <a:ext cx="4013876" cy="3613951"/>
          </a:xfrm>
          <a:prstGeom prst="rect">
            <a:avLst/>
          </a:prstGeom>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6740" name="Picture 4"/>
          <p:cNvPicPr>
            <a:picLocks noChangeAspect="1" noChangeArrowheads="1"/>
          </p:cNvPicPr>
          <p:nvPr/>
        </p:nvPicPr>
        <p:blipFill>
          <a:blip r:embed="rId2"/>
          <a:srcRect/>
          <a:stretch>
            <a:fillRect/>
          </a:stretch>
        </p:blipFill>
        <p:spPr bwMode="auto">
          <a:xfrm>
            <a:off x="2374088" y="1188352"/>
            <a:ext cx="5853800" cy="5062608"/>
          </a:xfrm>
          <a:prstGeom prst="rect">
            <a:avLst/>
          </a:prstGeom>
          <a:noFill/>
          <a:ln w="38100">
            <a:solidFill>
              <a:schemeClr val="accent2"/>
            </a:solidFill>
            <a:miter lim="800000"/>
            <a:headEnd/>
            <a:tailEnd/>
          </a:ln>
        </p:spPr>
      </p:pic>
      <p:grpSp>
        <p:nvGrpSpPr>
          <p:cNvPr id="2" name="Group 44"/>
          <p:cNvGrpSpPr>
            <a:grpSpLocks/>
          </p:cNvGrpSpPr>
          <p:nvPr/>
        </p:nvGrpSpPr>
        <p:grpSpPr bwMode="auto">
          <a:xfrm>
            <a:off x="4876800" y="4343401"/>
            <a:ext cx="4462462" cy="1585913"/>
            <a:chOff x="2976" y="2736"/>
            <a:chExt cx="2811" cy="999"/>
          </a:xfrm>
        </p:grpSpPr>
        <p:sp>
          <p:nvSpPr>
            <p:cNvPr id="116764" name="Line 28"/>
            <p:cNvSpPr>
              <a:spLocks noChangeShapeType="1"/>
            </p:cNvSpPr>
            <p:nvPr/>
          </p:nvSpPr>
          <p:spPr bwMode="auto">
            <a:xfrm flipH="1" flipV="1">
              <a:off x="2976" y="2736"/>
              <a:ext cx="768" cy="816"/>
            </a:xfrm>
            <a:prstGeom prst="line">
              <a:avLst/>
            </a:prstGeom>
            <a:noFill/>
            <a:ln w="9525">
              <a:solidFill>
                <a:schemeClr val="accent1"/>
              </a:solidFill>
              <a:round/>
              <a:headEnd/>
              <a:tailEnd type="triangle" w="med" len="med"/>
            </a:ln>
            <a:effectLst/>
          </p:spPr>
          <p:txBody>
            <a:bodyPr>
              <a:prstTxWarp prst="textNoShape">
                <a:avLst/>
              </a:prstTxWarp>
            </a:bodyPr>
            <a:lstStyle/>
            <a:p>
              <a:endParaRPr lang="it-IT"/>
            </a:p>
          </p:txBody>
        </p:sp>
        <p:sp>
          <p:nvSpPr>
            <p:cNvPr id="116762" name="Text Box 26"/>
            <p:cNvSpPr txBox="1">
              <a:spLocks noChangeArrowheads="1"/>
            </p:cNvSpPr>
            <p:nvPr/>
          </p:nvSpPr>
          <p:spPr bwMode="auto">
            <a:xfrm>
              <a:off x="3493" y="3504"/>
              <a:ext cx="2294"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b="1" dirty="0" smtClean="0">
                  <a:solidFill>
                    <a:srgbClr val="BBE0E3"/>
                  </a:solidFill>
                </a:rPr>
                <a:t>Continuo X-UV </a:t>
              </a:r>
              <a:r>
                <a:rPr lang="en-US" sz="1800" b="1" dirty="0" err="1" smtClean="0">
                  <a:solidFill>
                    <a:srgbClr val="BBE0E3"/>
                  </a:solidFill>
                </a:rPr>
                <a:t>ionizzante</a:t>
              </a:r>
              <a:endParaRPr lang="en-US" sz="1800" b="1" dirty="0">
                <a:solidFill>
                  <a:srgbClr val="BBE0E3"/>
                </a:solidFill>
              </a:endParaRPr>
            </a:p>
          </p:txBody>
        </p:sp>
      </p:grpSp>
      <p:grpSp>
        <p:nvGrpSpPr>
          <p:cNvPr id="3" name="Group 43"/>
          <p:cNvGrpSpPr>
            <a:grpSpLocks/>
          </p:cNvGrpSpPr>
          <p:nvPr/>
        </p:nvGrpSpPr>
        <p:grpSpPr bwMode="auto">
          <a:xfrm>
            <a:off x="6262847" y="4077106"/>
            <a:ext cx="2607932" cy="884498"/>
            <a:chOff x="3552" y="2784"/>
            <a:chExt cx="1578" cy="485"/>
          </a:xfrm>
        </p:grpSpPr>
        <p:sp>
          <p:nvSpPr>
            <p:cNvPr id="116742" name="Line 6"/>
            <p:cNvSpPr>
              <a:spLocks noChangeShapeType="1"/>
            </p:cNvSpPr>
            <p:nvPr/>
          </p:nvSpPr>
          <p:spPr bwMode="auto">
            <a:xfrm flipH="1" flipV="1">
              <a:off x="3552" y="2784"/>
              <a:ext cx="672" cy="144"/>
            </a:xfrm>
            <a:prstGeom prst="line">
              <a:avLst/>
            </a:prstGeom>
            <a:noFill/>
            <a:ln w="9360">
              <a:solidFill>
                <a:srgbClr val="FFFFFF"/>
              </a:solidFill>
              <a:round/>
              <a:headEnd/>
              <a:tailEnd type="triangle" w="lg" len="lg"/>
            </a:ln>
          </p:spPr>
          <p:txBody>
            <a:bodyPr>
              <a:prstTxWarp prst="textNoShape">
                <a:avLst/>
              </a:prstTxWarp>
            </a:bodyPr>
            <a:lstStyle/>
            <a:p>
              <a:endParaRPr lang="it-IT"/>
            </a:p>
          </p:txBody>
        </p:sp>
        <p:sp>
          <p:nvSpPr>
            <p:cNvPr id="116743" name="Text Box 7"/>
            <p:cNvSpPr txBox="1">
              <a:spLocks noChangeArrowheads="1"/>
            </p:cNvSpPr>
            <p:nvPr/>
          </p:nvSpPr>
          <p:spPr bwMode="auto">
            <a:xfrm>
              <a:off x="3835" y="2880"/>
              <a:ext cx="1295" cy="389"/>
            </a:xfrm>
            <a:prstGeom prst="rect">
              <a:avLst/>
            </a:prstGeom>
            <a:noFill/>
            <a:ln w="9525">
              <a:noFill/>
              <a:miter lim="800000"/>
              <a:headEnd/>
              <a:tailEnd/>
            </a:ln>
          </p:spPr>
          <p:txBody>
            <a:bodyPr wrap="square" lIns="92160" tIns="46080" rIns="92160" bIns="46080">
              <a:prstTxWarp prst="textNoShape">
                <a:avLst/>
              </a:prstTxWarp>
              <a:spAutoFit/>
            </a:bodyPr>
            <a:lstStyle/>
            <a:p>
              <a:pPr>
                <a:spcBef>
                  <a:spcPts val="1188"/>
                </a:spcBef>
                <a:buSzPct val="99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rgbClr val="FFFFFF"/>
                  </a:solidFill>
                </a:rPr>
                <a:t>Disco </a:t>
              </a:r>
              <a:r>
                <a:rPr lang="en-GB" sz="2000" b="1" dirty="0" err="1" smtClean="0">
                  <a:solidFill>
                    <a:srgbClr val="FFFFFF"/>
                  </a:solidFill>
                </a:rPr>
                <a:t>accrescimento</a:t>
              </a:r>
              <a:endParaRPr lang="en-GB" sz="2000" b="1" dirty="0">
                <a:solidFill>
                  <a:srgbClr val="FFFFFF"/>
                </a:solidFill>
              </a:endParaRPr>
            </a:p>
          </p:txBody>
        </p:sp>
      </p:grpSp>
      <p:sp>
        <p:nvSpPr>
          <p:cNvPr id="116753" name="Text Box 17"/>
          <p:cNvSpPr txBox="1">
            <a:spLocks noChangeArrowheads="1"/>
          </p:cNvSpPr>
          <p:nvPr/>
        </p:nvSpPr>
        <p:spPr bwMode="auto">
          <a:xfrm>
            <a:off x="4436634" y="1713580"/>
            <a:ext cx="1427917" cy="369332"/>
          </a:xfrm>
          <a:prstGeom prst="rect">
            <a:avLst/>
          </a:prstGeom>
          <a:noFill/>
          <a:ln w="19050">
            <a:solidFill>
              <a:srgbClr val="FF0000"/>
            </a:solidFill>
            <a:miter lim="800000"/>
            <a:headEnd/>
            <a:tailEnd/>
          </a:ln>
          <a:effectLst/>
        </p:spPr>
        <p:txBody>
          <a:bodyPr wrap="square">
            <a:prstTxWarp prst="textNoShape">
              <a:avLst/>
            </a:prstTxWarp>
            <a:spAutoFit/>
          </a:bodyPr>
          <a:lstStyle/>
          <a:p>
            <a:pPr>
              <a:spcBef>
                <a:spcPct val="50000"/>
              </a:spcBef>
            </a:pPr>
            <a:r>
              <a:rPr lang="en-US" sz="1800" b="1" dirty="0" err="1" smtClean="0">
                <a:solidFill>
                  <a:srgbClr val="BBE0E3"/>
                </a:solidFill>
              </a:rPr>
              <a:t>Cono</a:t>
            </a:r>
            <a:r>
              <a:rPr lang="en-US" sz="1800" b="1" dirty="0" smtClean="0">
                <a:solidFill>
                  <a:srgbClr val="BBE0E3"/>
                </a:solidFill>
              </a:rPr>
              <a:t> </a:t>
            </a:r>
            <a:r>
              <a:rPr lang="en-US" sz="1800" b="1" dirty="0" err="1" smtClean="0">
                <a:solidFill>
                  <a:srgbClr val="BBE0E3"/>
                </a:solidFill>
              </a:rPr>
              <a:t>cavo</a:t>
            </a:r>
            <a:endParaRPr lang="en-US" sz="1800" b="1" dirty="0">
              <a:solidFill>
                <a:srgbClr val="BBE0E3"/>
              </a:solidFill>
            </a:endParaRPr>
          </a:p>
        </p:txBody>
      </p:sp>
      <p:grpSp>
        <p:nvGrpSpPr>
          <p:cNvPr id="4" name="Group 42"/>
          <p:cNvGrpSpPr>
            <a:grpSpLocks/>
          </p:cNvGrpSpPr>
          <p:nvPr/>
        </p:nvGrpSpPr>
        <p:grpSpPr bwMode="auto">
          <a:xfrm>
            <a:off x="5229921" y="3114188"/>
            <a:ext cx="3991228" cy="709422"/>
            <a:chOff x="2970" y="2256"/>
            <a:chExt cx="2415" cy="389"/>
          </a:xfrm>
        </p:grpSpPr>
        <p:sp>
          <p:nvSpPr>
            <p:cNvPr id="116758" name="Text Box 22"/>
            <p:cNvSpPr txBox="1">
              <a:spLocks noChangeArrowheads="1"/>
            </p:cNvSpPr>
            <p:nvPr/>
          </p:nvSpPr>
          <p:spPr bwMode="auto">
            <a:xfrm>
              <a:off x="3690" y="2256"/>
              <a:ext cx="1695" cy="389"/>
            </a:xfrm>
            <a:prstGeom prst="rect">
              <a:avLst/>
            </a:prstGeom>
            <a:noFill/>
            <a:ln w="9525">
              <a:noFill/>
              <a:miter lim="800000"/>
              <a:headEnd/>
              <a:tailEnd/>
            </a:ln>
          </p:spPr>
          <p:txBody>
            <a:bodyPr wrap="square" lIns="92160" tIns="46080" rIns="92160" bIns="46080">
              <a:prstTxWarp prst="textNoShape">
                <a:avLst/>
              </a:prstTxWarp>
              <a:spAutoFit/>
            </a:bodyPr>
            <a:lstStyle/>
            <a:p>
              <a:pPr>
                <a:spcBef>
                  <a:spcPts val="1188"/>
                </a:spcBef>
                <a:buSzPct val="99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err="1" smtClean="0">
                  <a:solidFill>
                    <a:srgbClr val="FFFFFF"/>
                  </a:solidFill>
                </a:rPr>
                <a:t>Buco</a:t>
              </a:r>
              <a:r>
                <a:rPr lang="en-GB" sz="2000" b="1" dirty="0" smtClean="0">
                  <a:solidFill>
                    <a:srgbClr val="FFFFFF"/>
                  </a:solidFill>
                </a:rPr>
                <a:t> Nero </a:t>
              </a:r>
              <a:r>
                <a:rPr lang="en-GB" sz="2000" b="1" dirty="0" err="1" smtClean="0">
                  <a:solidFill>
                    <a:srgbClr val="FFFFFF"/>
                  </a:solidFill>
                </a:rPr>
                <a:t>supermassiccio</a:t>
              </a:r>
              <a:endParaRPr lang="en-GB" sz="2000" b="1" dirty="0">
                <a:solidFill>
                  <a:srgbClr val="FFFFFF"/>
                </a:solidFill>
              </a:endParaRPr>
            </a:p>
          </p:txBody>
        </p:sp>
        <p:sp>
          <p:nvSpPr>
            <p:cNvPr id="116759" name="Line 23"/>
            <p:cNvSpPr>
              <a:spLocks noChangeShapeType="1"/>
            </p:cNvSpPr>
            <p:nvPr/>
          </p:nvSpPr>
          <p:spPr bwMode="auto">
            <a:xfrm flipH="1">
              <a:off x="2970" y="2544"/>
              <a:ext cx="989" cy="69"/>
            </a:xfrm>
            <a:prstGeom prst="line">
              <a:avLst/>
            </a:prstGeom>
            <a:noFill/>
            <a:ln w="9360">
              <a:solidFill>
                <a:srgbClr val="FFFFFF"/>
              </a:solidFill>
              <a:round/>
              <a:headEnd/>
              <a:tailEnd type="triangle" w="lg" len="lg"/>
            </a:ln>
          </p:spPr>
          <p:txBody>
            <a:bodyPr>
              <a:prstTxWarp prst="textNoShape">
                <a:avLst/>
              </a:prstTxWarp>
            </a:bodyPr>
            <a:lstStyle/>
            <a:p>
              <a:endParaRPr lang="it-IT"/>
            </a:p>
          </p:txBody>
        </p:sp>
      </p:grpSp>
      <p:sp>
        <p:nvSpPr>
          <p:cNvPr id="116760" name="Text Box 24"/>
          <p:cNvSpPr txBox="1">
            <a:spLocks noChangeArrowheads="1"/>
          </p:cNvSpPr>
          <p:nvPr/>
        </p:nvSpPr>
        <p:spPr bwMode="auto">
          <a:xfrm>
            <a:off x="4119319" y="6265550"/>
            <a:ext cx="5235697" cy="400110"/>
          </a:xfrm>
          <a:prstGeom prst="rect">
            <a:avLst/>
          </a:prstGeom>
          <a:noFill/>
          <a:ln w="28575">
            <a:noFill/>
            <a:miter lim="800000"/>
            <a:headEnd/>
            <a:tailEnd/>
          </a:ln>
          <a:effectLst/>
        </p:spPr>
        <p:txBody>
          <a:bodyPr wrap="square">
            <a:prstTxWarp prst="textNoShape">
              <a:avLst/>
            </a:prstTxWarp>
            <a:spAutoFit/>
          </a:bodyPr>
          <a:lstStyle/>
          <a:p>
            <a:pPr algn="ctr"/>
            <a:r>
              <a:rPr lang="en-US" sz="2000">
                <a:solidFill>
                  <a:schemeClr val="bg1"/>
                </a:solidFill>
              </a:rPr>
              <a:t>Elvis M., 2000, ApJ, 545, 63</a:t>
            </a:r>
            <a:endParaRPr lang="en-US" sz="2000" i="1"/>
          </a:p>
        </p:txBody>
      </p:sp>
      <p:sp>
        <p:nvSpPr>
          <p:cNvPr id="116745" name="Text Box 9"/>
          <p:cNvSpPr txBox="1">
            <a:spLocks noChangeArrowheads="1"/>
          </p:cNvSpPr>
          <p:nvPr/>
        </p:nvSpPr>
        <p:spPr bwMode="auto">
          <a:xfrm>
            <a:off x="360357" y="1713580"/>
            <a:ext cx="1110603"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b="1" dirty="0" err="1">
                <a:solidFill>
                  <a:srgbClr val="FFFF66"/>
                </a:solidFill>
                <a:latin typeface="Arial Unicode MS" charset="0"/>
              </a:rPr>
              <a:t>BALs</a:t>
            </a:r>
            <a:endParaRPr lang="en-US" sz="2400" b="1" dirty="0">
              <a:solidFill>
                <a:srgbClr val="FFFF66"/>
              </a:solidFill>
              <a:latin typeface="Arial Unicode MS" charset="0"/>
            </a:endParaRPr>
          </a:p>
        </p:txBody>
      </p:sp>
      <p:sp>
        <p:nvSpPr>
          <p:cNvPr id="116746" name="Text Box 10"/>
          <p:cNvSpPr txBox="1">
            <a:spLocks noChangeArrowheads="1"/>
          </p:cNvSpPr>
          <p:nvPr/>
        </p:nvSpPr>
        <p:spPr bwMode="auto">
          <a:xfrm>
            <a:off x="140678" y="2151269"/>
            <a:ext cx="2322019"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b="1" dirty="0">
                <a:solidFill>
                  <a:srgbClr val="FFFF66"/>
                </a:solidFill>
                <a:latin typeface="Arial Unicode MS" charset="0"/>
              </a:rPr>
              <a:t>Polarization</a:t>
            </a:r>
          </a:p>
        </p:txBody>
      </p:sp>
      <p:grpSp>
        <p:nvGrpSpPr>
          <p:cNvPr id="5" name="Group 46"/>
          <p:cNvGrpSpPr>
            <a:grpSpLocks/>
          </p:cNvGrpSpPr>
          <p:nvPr/>
        </p:nvGrpSpPr>
        <p:grpSpPr bwMode="auto">
          <a:xfrm>
            <a:off x="232210" y="838201"/>
            <a:ext cx="4125094" cy="2275985"/>
            <a:chOff x="144" y="1008"/>
            <a:chExt cx="2496" cy="1248"/>
          </a:xfrm>
        </p:grpSpPr>
        <p:sp>
          <p:nvSpPr>
            <p:cNvPr id="116767" name="Text Box 31"/>
            <p:cNvSpPr txBox="1">
              <a:spLocks noChangeArrowheads="1"/>
            </p:cNvSpPr>
            <p:nvPr/>
          </p:nvSpPr>
          <p:spPr bwMode="auto">
            <a:xfrm>
              <a:off x="144" y="1008"/>
              <a:ext cx="2112" cy="388"/>
            </a:xfrm>
            <a:prstGeom prst="rect">
              <a:avLst/>
            </a:prstGeom>
            <a:noFill/>
            <a:ln w="19050">
              <a:solidFill>
                <a:srgbClr val="FF0000"/>
              </a:solidFill>
              <a:miter lim="800000"/>
              <a:headEnd/>
              <a:tailEnd/>
            </a:ln>
            <a:effectLst/>
          </p:spPr>
          <p:txBody>
            <a:bodyPr wrap="square">
              <a:prstTxWarp prst="textNoShape">
                <a:avLst/>
              </a:prstTxWarp>
              <a:spAutoFit/>
            </a:bodyPr>
            <a:lstStyle/>
            <a:p>
              <a:pPr>
                <a:spcBef>
                  <a:spcPct val="50000"/>
                </a:spcBef>
              </a:pPr>
              <a:r>
                <a:rPr lang="en-US" sz="2000" b="1" dirty="0" smtClean="0">
                  <a:solidFill>
                    <a:srgbClr val="BBE0E3"/>
                  </a:solidFill>
                </a:rPr>
                <a:t>Vento bi-</a:t>
              </a:r>
              <a:r>
                <a:rPr lang="en-US" sz="2000" b="1" dirty="0" err="1" smtClean="0">
                  <a:solidFill>
                    <a:srgbClr val="BBE0E3"/>
                  </a:solidFill>
                </a:rPr>
                <a:t>conico</a:t>
              </a:r>
              <a:r>
                <a:rPr lang="en-US" sz="2000" b="1" dirty="0" smtClean="0">
                  <a:solidFill>
                    <a:srgbClr val="BBE0E3"/>
                  </a:solidFill>
                </a:rPr>
                <a:t> in </a:t>
              </a:r>
              <a:r>
                <a:rPr lang="en-US" sz="2000" b="1" dirty="0" err="1" smtClean="0">
                  <a:solidFill>
                    <a:srgbClr val="BBE0E3"/>
                  </a:solidFill>
                </a:rPr>
                <a:t>accelerazione</a:t>
              </a:r>
              <a:endParaRPr lang="en-US" sz="2000" b="1" dirty="0">
                <a:solidFill>
                  <a:srgbClr val="BBE0E3"/>
                </a:solidFill>
              </a:endParaRPr>
            </a:p>
          </p:txBody>
        </p:sp>
        <p:sp>
          <p:nvSpPr>
            <p:cNvPr id="116768" name="Line 32"/>
            <p:cNvSpPr>
              <a:spLocks noChangeShapeType="1"/>
            </p:cNvSpPr>
            <p:nvPr/>
          </p:nvSpPr>
          <p:spPr bwMode="auto">
            <a:xfrm flipH="1" flipV="1">
              <a:off x="1536" y="1488"/>
              <a:ext cx="1104" cy="768"/>
            </a:xfrm>
            <a:prstGeom prst="line">
              <a:avLst/>
            </a:prstGeom>
            <a:noFill/>
            <a:ln w="38100">
              <a:solidFill>
                <a:schemeClr val="bg1"/>
              </a:solidFill>
              <a:round/>
              <a:headEnd/>
              <a:tailEnd type="triangle" w="med" len="med"/>
            </a:ln>
            <a:effectLst/>
          </p:spPr>
          <p:txBody>
            <a:bodyPr>
              <a:prstTxWarp prst="textNoShape">
                <a:avLst/>
              </a:prstTxWarp>
            </a:bodyPr>
            <a:lstStyle/>
            <a:p>
              <a:endParaRPr lang="it-IT"/>
            </a:p>
          </p:txBody>
        </p:sp>
      </p:grpSp>
      <p:grpSp>
        <p:nvGrpSpPr>
          <p:cNvPr id="6" name="Group 47"/>
          <p:cNvGrpSpPr>
            <a:grpSpLocks/>
          </p:cNvGrpSpPr>
          <p:nvPr/>
        </p:nvGrpSpPr>
        <p:grpSpPr bwMode="auto">
          <a:xfrm>
            <a:off x="152881" y="3289262"/>
            <a:ext cx="4442409" cy="707598"/>
            <a:chOff x="96" y="2352"/>
            <a:chExt cx="2688" cy="388"/>
          </a:xfrm>
        </p:grpSpPr>
        <p:grpSp>
          <p:nvGrpSpPr>
            <p:cNvPr id="7" name="Group 45"/>
            <p:cNvGrpSpPr>
              <a:grpSpLocks/>
            </p:cNvGrpSpPr>
            <p:nvPr/>
          </p:nvGrpSpPr>
          <p:grpSpPr bwMode="auto">
            <a:xfrm>
              <a:off x="96" y="2352"/>
              <a:ext cx="2403" cy="388"/>
              <a:chOff x="96" y="2352"/>
              <a:chExt cx="2403" cy="388"/>
            </a:xfrm>
          </p:grpSpPr>
          <p:sp>
            <p:nvSpPr>
              <p:cNvPr id="116748" name="Line 12"/>
              <p:cNvSpPr>
                <a:spLocks noChangeShapeType="1"/>
              </p:cNvSpPr>
              <p:nvPr/>
            </p:nvSpPr>
            <p:spPr bwMode="auto">
              <a:xfrm>
                <a:off x="1920" y="2544"/>
                <a:ext cx="579" cy="0"/>
              </a:xfrm>
              <a:prstGeom prst="line">
                <a:avLst/>
              </a:prstGeom>
              <a:noFill/>
              <a:ln w="28575">
                <a:solidFill>
                  <a:schemeClr val="bg1"/>
                </a:solidFill>
                <a:prstDash val="sysDot"/>
                <a:round/>
                <a:headEnd/>
                <a:tailEnd type="triangle" w="med" len="med"/>
              </a:ln>
              <a:effectLst/>
            </p:spPr>
            <p:txBody>
              <a:bodyPr>
                <a:prstTxWarp prst="textNoShape">
                  <a:avLst/>
                </a:prstTxWarp>
              </a:bodyPr>
              <a:lstStyle/>
              <a:p>
                <a:endParaRPr lang="it-IT"/>
              </a:p>
            </p:txBody>
          </p:sp>
          <p:sp>
            <p:nvSpPr>
              <p:cNvPr id="116749" name="Text Box 13"/>
              <p:cNvSpPr txBox="1">
                <a:spLocks noChangeArrowheads="1"/>
              </p:cNvSpPr>
              <p:nvPr/>
            </p:nvSpPr>
            <p:spPr bwMode="auto">
              <a:xfrm>
                <a:off x="96" y="2352"/>
                <a:ext cx="1824" cy="388"/>
              </a:xfrm>
              <a:prstGeom prst="rect">
                <a:avLst/>
              </a:prstGeom>
              <a:noFill/>
              <a:ln w="19050">
                <a:solidFill>
                  <a:srgbClr val="FF0000"/>
                </a:solidFill>
                <a:miter lim="800000"/>
                <a:headEnd/>
                <a:tailEnd/>
              </a:ln>
              <a:effectLst/>
            </p:spPr>
            <p:txBody>
              <a:bodyPr wrap="square">
                <a:prstTxWarp prst="textNoShape">
                  <a:avLst/>
                </a:prstTxWarp>
                <a:spAutoFit/>
              </a:bodyPr>
              <a:lstStyle/>
              <a:p>
                <a:pPr>
                  <a:spcBef>
                    <a:spcPct val="50000"/>
                  </a:spcBef>
                </a:pPr>
                <a:r>
                  <a:rPr lang="en-US" sz="2000" b="1" dirty="0" smtClean="0">
                    <a:solidFill>
                      <a:srgbClr val="BBE0E3"/>
                    </a:solidFill>
                  </a:rPr>
                  <a:t>Vento “</a:t>
                </a:r>
                <a:r>
                  <a:rPr lang="en-US" sz="2000" b="1" dirty="0" err="1" smtClean="0">
                    <a:solidFill>
                      <a:srgbClr val="BBE0E3"/>
                    </a:solidFill>
                  </a:rPr>
                  <a:t>sottile</a:t>
                </a:r>
                <a:r>
                  <a:rPr lang="en-US" sz="2000" b="1" dirty="0" smtClean="0">
                    <a:solidFill>
                      <a:srgbClr val="BBE0E3"/>
                    </a:solidFill>
                  </a:rPr>
                  <a:t>” quasi </a:t>
                </a:r>
                <a:r>
                  <a:rPr lang="en-US" sz="2000" b="1" dirty="0" err="1" smtClean="0">
                    <a:solidFill>
                      <a:srgbClr val="BBE0E3"/>
                    </a:solidFill>
                  </a:rPr>
                  <a:t>verticale</a:t>
                </a:r>
                <a:endParaRPr lang="en-US" sz="2000" b="1" dirty="0">
                  <a:solidFill>
                    <a:srgbClr val="BBE0E3"/>
                  </a:solidFill>
                </a:endParaRPr>
              </a:p>
            </p:txBody>
          </p:sp>
        </p:grpSp>
        <p:sp>
          <p:nvSpPr>
            <p:cNvPr id="116769" name="Line 33"/>
            <p:cNvSpPr>
              <a:spLocks noChangeShapeType="1"/>
            </p:cNvSpPr>
            <p:nvPr/>
          </p:nvSpPr>
          <p:spPr bwMode="auto">
            <a:xfrm flipV="1">
              <a:off x="2784" y="2352"/>
              <a:ext cx="0" cy="240"/>
            </a:xfrm>
            <a:prstGeom prst="line">
              <a:avLst/>
            </a:prstGeom>
            <a:noFill/>
            <a:ln w="38100">
              <a:solidFill>
                <a:srgbClr val="CCFFCC"/>
              </a:solidFill>
              <a:round/>
              <a:headEnd/>
              <a:tailEnd type="triangle" w="med" len="med"/>
            </a:ln>
            <a:effectLst/>
          </p:spPr>
          <p:txBody>
            <a:bodyPr>
              <a:prstTxWarp prst="textNoShape">
                <a:avLst/>
              </a:prstTxWarp>
            </a:bodyPr>
            <a:lstStyle/>
            <a:p>
              <a:endParaRPr lang="it-IT"/>
            </a:p>
          </p:txBody>
        </p:sp>
      </p:grpSp>
      <p:sp>
        <p:nvSpPr>
          <p:cNvPr id="116771" name="Text Box 35"/>
          <p:cNvSpPr txBox="1">
            <a:spLocks noChangeArrowheads="1"/>
          </p:cNvSpPr>
          <p:nvPr/>
        </p:nvSpPr>
        <p:spPr bwMode="auto">
          <a:xfrm>
            <a:off x="4119319" y="2238806"/>
            <a:ext cx="2379862"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800" b="1" dirty="0">
                <a:solidFill>
                  <a:srgbClr val="FFFF66"/>
                </a:solidFill>
                <a:latin typeface="Arial Unicode MS" charset="0"/>
              </a:rPr>
              <a:t> no absorption lines</a:t>
            </a:r>
          </a:p>
        </p:txBody>
      </p:sp>
      <p:sp>
        <p:nvSpPr>
          <p:cNvPr id="116775" name="Text Box 39"/>
          <p:cNvSpPr txBox="1">
            <a:spLocks noChangeArrowheads="1"/>
          </p:cNvSpPr>
          <p:nvPr/>
        </p:nvSpPr>
        <p:spPr bwMode="auto">
          <a:xfrm>
            <a:off x="232211" y="4777405"/>
            <a:ext cx="1110603"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b="1" dirty="0" err="1">
                <a:solidFill>
                  <a:srgbClr val="FFFF66"/>
                </a:solidFill>
                <a:latin typeface="Arial Unicode MS" charset="0"/>
              </a:rPr>
              <a:t>NALs</a:t>
            </a:r>
            <a:endParaRPr lang="en-US" sz="2400" b="1" dirty="0">
              <a:solidFill>
                <a:srgbClr val="FFFF66"/>
              </a:solidFill>
              <a:latin typeface="Arial Unicode MS" charset="0"/>
            </a:endParaRPr>
          </a:p>
        </p:txBody>
      </p:sp>
      <p:sp>
        <p:nvSpPr>
          <p:cNvPr id="116776" name="Text Box 40"/>
          <p:cNvSpPr txBox="1">
            <a:spLocks noChangeArrowheads="1"/>
          </p:cNvSpPr>
          <p:nvPr/>
        </p:nvSpPr>
        <p:spPr bwMode="auto">
          <a:xfrm>
            <a:off x="213904" y="5302633"/>
            <a:ext cx="1110603"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b="1" dirty="0" err="1">
                <a:solidFill>
                  <a:srgbClr val="FFFF66"/>
                </a:solidFill>
                <a:latin typeface="Arial Unicode MS" charset="0"/>
              </a:rPr>
              <a:t>BELs</a:t>
            </a:r>
            <a:endParaRPr lang="en-US" sz="2400" b="1" dirty="0">
              <a:solidFill>
                <a:srgbClr val="FFFF66"/>
              </a:solidFill>
              <a:latin typeface="Arial Unicode MS" charset="0"/>
            </a:endParaRPr>
          </a:p>
        </p:txBody>
      </p:sp>
      <p:sp>
        <p:nvSpPr>
          <p:cNvPr id="116777" name="Text Box 41"/>
          <p:cNvSpPr txBox="1">
            <a:spLocks noChangeArrowheads="1"/>
          </p:cNvSpPr>
          <p:nvPr/>
        </p:nvSpPr>
        <p:spPr bwMode="auto">
          <a:xfrm>
            <a:off x="232211" y="4252178"/>
            <a:ext cx="1110603"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b="1" dirty="0" err="1">
                <a:solidFill>
                  <a:srgbClr val="FFFF66"/>
                </a:solidFill>
                <a:latin typeface="Arial Unicode MS" charset="0"/>
              </a:rPr>
              <a:t>WAs</a:t>
            </a:r>
            <a:endParaRPr lang="en-US" sz="2400" b="1" dirty="0">
              <a:solidFill>
                <a:srgbClr val="FFFF66"/>
              </a:solidFill>
              <a:latin typeface="Arial Unicode MS"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304800"/>
            <a:ext cx="7772400" cy="1143000"/>
          </a:xfrm>
        </p:spPr>
        <p:txBody>
          <a:bodyPr/>
          <a:lstStyle/>
          <a:p>
            <a:pPr eaLnBrk="1" hangingPunct="1"/>
            <a:r>
              <a:rPr lang="en-US"/>
              <a:t>M</a:t>
            </a:r>
            <a:r>
              <a:rPr lang="en-US" baseline="-25000"/>
              <a:t>BH</a:t>
            </a:r>
            <a:r>
              <a:rPr lang="en-US"/>
              <a:t>-M / M</a:t>
            </a:r>
            <a:r>
              <a:rPr lang="en-US" baseline="-25000"/>
              <a:t>BH</a:t>
            </a:r>
            <a:r>
              <a:rPr lang="en-US"/>
              <a:t>-</a:t>
            </a:r>
            <a:r>
              <a:rPr lang="en-US">
                <a:latin typeface="Symbol" charset="2"/>
              </a:rPr>
              <a:t>s</a:t>
            </a:r>
            <a:r>
              <a:rPr lang="en-US"/>
              <a:t> relation </a:t>
            </a:r>
            <a:endParaRPr lang="it-IT"/>
          </a:p>
        </p:txBody>
      </p:sp>
      <p:sp>
        <p:nvSpPr>
          <p:cNvPr id="172035" name="Rectangle 3"/>
          <p:cNvSpPr>
            <a:spLocks noGrp="1" noChangeArrowheads="1"/>
          </p:cNvSpPr>
          <p:nvPr>
            <p:ph type="body" idx="1"/>
          </p:nvPr>
        </p:nvSpPr>
        <p:spPr>
          <a:xfrm>
            <a:off x="685800" y="1600200"/>
            <a:ext cx="7772400" cy="4495800"/>
          </a:xfrm>
        </p:spPr>
        <p:txBody>
          <a:bodyPr/>
          <a:lstStyle/>
          <a:p>
            <a:pPr eaLnBrk="1" hangingPunct="1"/>
            <a:r>
              <a:rPr lang="en-US"/>
              <a:t>Holds for all BH masses?</a:t>
            </a:r>
            <a:endParaRPr lang="it-IT"/>
          </a:p>
        </p:txBody>
      </p:sp>
      <p:sp>
        <p:nvSpPr>
          <p:cNvPr id="172036" name="Rectangle 4"/>
          <p:cNvSpPr>
            <a:spLocks noChangeArrowheads="1"/>
          </p:cNvSpPr>
          <p:nvPr/>
        </p:nvSpPr>
        <p:spPr bwMode="auto">
          <a:xfrm>
            <a:off x="990600" y="2286000"/>
            <a:ext cx="7391400" cy="830997"/>
          </a:xfrm>
          <a:prstGeom prst="rect">
            <a:avLst/>
          </a:prstGeom>
          <a:noFill/>
          <a:ln w="9525">
            <a:noFill/>
            <a:miter lim="800000"/>
            <a:headEnd/>
            <a:tailEnd/>
          </a:ln>
        </p:spPr>
        <p:txBody>
          <a:bodyPr wrap="square">
            <a:prstTxWarp prst="textNoShape">
              <a:avLst/>
            </a:prstTxWarp>
            <a:spAutoFit/>
          </a:bodyPr>
          <a:lstStyle/>
          <a:p>
            <a:pPr>
              <a:spcBef>
                <a:spcPct val="50000"/>
              </a:spcBef>
            </a:pPr>
            <a:r>
              <a:rPr lang="it-IT" sz="2400" dirty="0">
                <a:solidFill>
                  <a:schemeClr val="folHlink"/>
                </a:solidFill>
                <a:latin typeface="Albertus Medium" pitchFamily="34" charset="0"/>
              </a:rPr>
              <a:t>The </a:t>
            </a:r>
            <a:r>
              <a:rPr lang="it-IT" sz="2400" dirty="0" err="1">
                <a:solidFill>
                  <a:schemeClr val="folHlink"/>
                </a:solidFill>
                <a:latin typeface="Albertus Medium" pitchFamily="34" charset="0"/>
              </a:rPr>
              <a:t>ubiquity</a:t>
            </a:r>
            <a:r>
              <a:rPr lang="it-IT" sz="2400" dirty="0">
                <a:solidFill>
                  <a:schemeClr val="folHlink"/>
                </a:solidFill>
                <a:latin typeface="Albertus Medium" pitchFamily="34" charset="0"/>
              </a:rPr>
              <a:t> </a:t>
            </a:r>
            <a:r>
              <a:rPr lang="it-IT" sz="2400" dirty="0" err="1">
                <a:solidFill>
                  <a:schemeClr val="folHlink"/>
                </a:solidFill>
                <a:latin typeface="Albertus Medium" pitchFamily="34" charset="0"/>
              </a:rPr>
              <a:t>of</a:t>
            </a:r>
            <a:r>
              <a:rPr lang="it-IT" sz="2400" dirty="0">
                <a:solidFill>
                  <a:schemeClr val="folHlink"/>
                </a:solidFill>
                <a:latin typeface="Albertus Medium" pitchFamily="34" charset="0"/>
              </a:rPr>
              <a:t> supermassive </a:t>
            </a:r>
            <a:r>
              <a:rPr lang="it-IT" sz="2400" dirty="0" err="1">
                <a:solidFill>
                  <a:schemeClr val="folHlink"/>
                </a:solidFill>
                <a:latin typeface="Albertus Medium" pitchFamily="34" charset="0"/>
              </a:rPr>
              <a:t>black</a:t>
            </a:r>
            <a:r>
              <a:rPr lang="it-IT" sz="2400" dirty="0">
                <a:solidFill>
                  <a:schemeClr val="folHlink"/>
                </a:solidFill>
                <a:latin typeface="Albertus Medium" pitchFamily="34" charset="0"/>
              </a:rPr>
              <a:t> </a:t>
            </a:r>
            <a:r>
              <a:rPr lang="it-IT" sz="2400" dirty="0" err="1">
                <a:solidFill>
                  <a:schemeClr val="folHlink"/>
                </a:solidFill>
                <a:latin typeface="Albertus Medium" pitchFamily="34" charset="0"/>
              </a:rPr>
              <a:t>holes</a:t>
            </a:r>
            <a:r>
              <a:rPr lang="it-IT" sz="2400" dirty="0">
                <a:solidFill>
                  <a:schemeClr val="folHlink"/>
                </a:solidFill>
                <a:latin typeface="Albertus Medium" pitchFamily="34" charset="0"/>
              </a:rPr>
              <a:t> in the nuclei </a:t>
            </a:r>
            <a:r>
              <a:rPr lang="it-IT" sz="2400" dirty="0" err="1">
                <a:solidFill>
                  <a:schemeClr val="folHlink"/>
                </a:solidFill>
                <a:latin typeface="Albertus Medium" pitchFamily="34" charset="0"/>
              </a:rPr>
              <a:t>of</a:t>
            </a:r>
            <a:r>
              <a:rPr lang="en-US" sz="2400" dirty="0">
                <a:solidFill>
                  <a:schemeClr val="folHlink"/>
                </a:solidFill>
                <a:latin typeface="Albertus Medium" pitchFamily="34" charset="0"/>
              </a:rPr>
              <a:t> </a:t>
            </a:r>
            <a:r>
              <a:rPr lang="it-IT" sz="2400" dirty="0" err="1">
                <a:solidFill>
                  <a:schemeClr val="folHlink"/>
                </a:solidFill>
                <a:latin typeface="Albertus Medium" pitchFamily="34" charset="0"/>
              </a:rPr>
              <a:t>normal</a:t>
            </a:r>
            <a:r>
              <a:rPr lang="en-US" sz="2400" dirty="0">
                <a:solidFill>
                  <a:schemeClr val="folHlink"/>
                </a:solidFill>
                <a:latin typeface="Albertus Medium" pitchFamily="34" charset="0"/>
              </a:rPr>
              <a:t> </a:t>
            </a:r>
            <a:r>
              <a:rPr lang="it-IT" sz="2400" dirty="0" err="1">
                <a:solidFill>
                  <a:schemeClr val="folHlink"/>
                </a:solidFill>
                <a:latin typeface="Albertus Medium" pitchFamily="34" charset="0"/>
              </a:rPr>
              <a:t>galaxies</a:t>
            </a:r>
            <a:r>
              <a:rPr lang="it-IT" sz="2400" dirty="0">
                <a:solidFill>
                  <a:schemeClr val="folHlink"/>
                </a:solidFill>
                <a:latin typeface="Albertus Medium" pitchFamily="34" charset="0"/>
              </a:rPr>
              <a:t> (</a:t>
            </a:r>
            <a:r>
              <a:rPr lang="it-IT" sz="1600" dirty="0" err="1">
                <a:solidFill>
                  <a:schemeClr val="folHlink"/>
                </a:solidFill>
                <a:latin typeface="Albertus Medium" pitchFamily="34" charset="0"/>
              </a:rPr>
              <a:t>Kormendy</a:t>
            </a:r>
            <a:r>
              <a:rPr lang="it-IT" sz="1600" dirty="0">
                <a:solidFill>
                  <a:schemeClr val="folHlink"/>
                </a:solidFill>
                <a:latin typeface="Albertus Medium" pitchFamily="34" charset="0"/>
              </a:rPr>
              <a:t> </a:t>
            </a:r>
            <a:r>
              <a:rPr lang="it-IT" sz="1600" dirty="0" err="1">
                <a:solidFill>
                  <a:schemeClr val="folHlink"/>
                </a:solidFill>
                <a:latin typeface="Albertus Medium" pitchFamily="34" charset="0"/>
              </a:rPr>
              <a:t>et</a:t>
            </a:r>
            <a:r>
              <a:rPr lang="it-IT" sz="1600" dirty="0">
                <a:solidFill>
                  <a:schemeClr val="folHlink"/>
                </a:solidFill>
                <a:latin typeface="Albertus Medium" pitchFamily="34" charset="0"/>
              </a:rPr>
              <a:t> al. 2002</a:t>
            </a:r>
            <a:r>
              <a:rPr lang="it-IT" sz="2400" dirty="0">
                <a:solidFill>
                  <a:schemeClr val="folHlink"/>
                </a:solidFill>
                <a:latin typeface="Albertus Medium" pitchFamily="34" charset="0"/>
              </a:rPr>
              <a:t>) </a:t>
            </a:r>
          </a:p>
        </p:txBody>
      </p:sp>
      <p:sp>
        <p:nvSpPr>
          <p:cNvPr id="172037" name="Rectangle 5"/>
          <p:cNvSpPr>
            <a:spLocks noChangeArrowheads="1"/>
          </p:cNvSpPr>
          <p:nvPr/>
        </p:nvSpPr>
        <p:spPr bwMode="auto">
          <a:xfrm>
            <a:off x="990600" y="3200400"/>
            <a:ext cx="6934200" cy="830997"/>
          </a:xfrm>
          <a:prstGeom prst="rect">
            <a:avLst/>
          </a:prstGeom>
          <a:noFill/>
          <a:ln w="9525">
            <a:noFill/>
            <a:miter lim="800000"/>
            <a:headEnd/>
            <a:tailEnd/>
          </a:ln>
        </p:spPr>
        <p:txBody>
          <a:bodyPr wrap="square">
            <a:prstTxWarp prst="textNoShape">
              <a:avLst/>
            </a:prstTxWarp>
            <a:spAutoFit/>
          </a:bodyPr>
          <a:lstStyle/>
          <a:p>
            <a:pPr>
              <a:spcBef>
                <a:spcPct val="50000"/>
              </a:spcBef>
            </a:pPr>
            <a:r>
              <a:rPr lang="it-IT" sz="2400" dirty="0">
                <a:solidFill>
                  <a:schemeClr val="folHlink"/>
                </a:solidFill>
                <a:latin typeface="Albertus Medium" pitchFamily="34" charset="0"/>
              </a:rPr>
              <a:t>T</a:t>
            </a:r>
            <a:r>
              <a:rPr lang="it-IT" sz="2400" dirty="0" smtClean="0">
                <a:solidFill>
                  <a:schemeClr val="folHlink"/>
                </a:solidFill>
                <a:latin typeface="Albertus Medium" pitchFamily="34" charset="0"/>
              </a:rPr>
              <a:t>he </a:t>
            </a:r>
            <a:r>
              <a:rPr lang="it-IT" sz="2400" dirty="0" err="1">
                <a:solidFill>
                  <a:schemeClr val="folHlink"/>
                </a:solidFill>
                <a:latin typeface="Albertus Medium" pitchFamily="34" charset="0"/>
              </a:rPr>
              <a:t>proportionality</a:t>
            </a:r>
            <a:r>
              <a:rPr lang="it-IT" sz="2400" dirty="0">
                <a:solidFill>
                  <a:schemeClr val="folHlink"/>
                </a:solidFill>
                <a:latin typeface="Albertus Medium" pitchFamily="34" charset="0"/>
              </a:rPr>
              <a:t> </a:t>
            </a:r>
            <a:r>
              <a:rPr lang="it-IT" sz="2400" dirty="0" err="1">
                <a:solidFill>
                  <a:schemeClr val="folHlink"/>
                </a:solidFill>
                <a:latin typeface="Albertus Medium" pitchFamily="34" charset="0"/>
              </a:rPr>
              <a:t>between</a:t>
            </a:r>
            <a:r>
              <a:rPr lang="it-IT" sz="2400" dirty="0">
                <a:solidFill>
                  <a:schemeClr val="folHlink"/>
                </a:solidFill>
                <a:latin typeface="Albertus Medium" pitchFamily="34" charset="0"/>
              </a:rPr>
              <a:t> the</a:t>
            </a:r>
            <a:r>
              <a:rPr lang="en-US" sz="2400" dirty="0">
                <a:solidFill>
                  <a:schemeClr val="folHlink"/>
                </a:solidFill>
                <a:latin typeface="Albertus Medium" pitchFamily="34" charset="0"/>
              </a:rPr>
              <a:t> </a:t>
            </a:r>
            <a:r>
              <a:rPr lang="it-IT" sz="2400" dirty="0" err="1">
                <a:solidFill>
                  <a:schemeClr val="folHlink"/>
                </a:solidFill>
                <a:latin typeface="Albertus Medium" pitchFamily="34" charset="0"/>
              </a:rPr>
              <a:t>black</a:t>
            </a:r>
            <a:r>
              <a:rPr lang="it-IT" sz="2400" dirty="0">
                <a:solidFill>
                  <a:schemeClr val="folHlink"/>
                </a:solidFill>
                <a:latin typeface="Albertus Medium" pitchFamily="34" charset="0"/>
              </a:rPr>
              <a:t> </a:t>
            </a:r>
            <a:r>
              <a:rPr lang="it-IT" sz="2400" dirty="0" err="1">
                <a:solidFill>
                  <a:schemeClr val="folHlink"/>
                </a:solidFill>
                <a:latin typeface="Albertus Medium" pitchFamily="34" charset="0"/>
              </a:rPr>
              <a:t>hole</a:t>
            </a:r>
            <a:r>
              <a:rPr lang="it-IT" sz="2400" dirty="0">
                <a:solidFill>
                  <a:schemeClr val="folHlink"/>
                </a:solidFill>
                <a:latin typeface="Albertus Medium" pitchFamily="34" charset="0"/>
              </a:rPr>
              <a:t> and the </a:t>
            </a:r>
            <a:r>
              <a:rPr lang="it-IT" sz="2400" dirty="0" err="1">
                <a:solidFill>
                  <a:schemeClr val="folHlink"/>
                </a:solidFill>
                <a:latin typeface="Albertus Medium" pitchFamily="34" charset="0"/>
              </a:rPr>
              <a:t>spheroidal</a:t>
            </a:r>
            <a:r>
              <a:rPr lang="it-IT" sz="2400" dirty="0">
                <a:solidFill>
                  <a:schemeClr val="folHlink"/>
                </a:solidFill>
                <a:latin typeface="Albertus Medium" pitchFamily="34" charset="0"/>
              </a:rPr>
              <a:t> </a:t>
            </a:r>
            <a:r>
              <a:rPr lang="it-IT" sz="2400" dirty="0" err="1">
                <a:solidFill>
                  <a:schemeClr val="folHlink"/>
                </a:solidFill>
                <a:latin typeface="Albertus Medium" pitchFamily="34" charset="0"/>
              </a:rPr>
              <a:t>masses</a:t>
            </a:r>
            <a:r>
              <a:rPr lang="it-IT" sz="2400" dirty="0">
                <a:solidFill>
                  <a:schemeClr val="folHlink"/>
                </a:solidFill>
                <a:latin typeface="Albertus Medium" pitchFamily="34" charset="0"/>
              </a:rPr>
              <a:t> (</a:t>
            </a:r>
            <a:r>
              <a:rPr lang="it-IT" sz="1600" dirty="0">
                <a:solidFill>
                  <a:schemeClr val="folHlink"/>
                </a:solidFill>
                <a:latin typeface="Albertus Medium" pitchFamily="34" charset="0"/>
              </a:rPr>
              <a:t>Ferrarese &amp; </a:t>
            </a:r>
            <a:r>
              <a:rPr lang="it-IT" sz="1600" dirty="0" err="1">
                <a:solidFill>
                  <a:schemeClr val="folHlink"/>
                </a:solidFill>
                <a:latin typeface="Albertus Medium" pitchFamily="34" charset="0"/>
              </a:rPr>
              <a:t>Merrit</a:t>
            </a:r>
            <a:r>
              <a:rPr lang="it-IT" sz="1600" dirty="0">
                <a:solidFill>
                  <a:schemeClr val="folHlink"/>
                </a:solidFill>
                <a:latin typeface="Albertus Medium" pitchFamily="34" charset="0"/>
              </a:rPr>
              <a:t> 2000</a:t>
            </a:r>
            <a:r>
              <a:rPr lang="it-IT" sz="2400" dirty="0">
                <a:solidFill>
                  <a:schemeClr val="folHlink"/>
                </a:solidFill>
                <a:latin typeface="Albertus Medium" pitchFamily="34" charset="0"/>
              </a:rPr>
              <a:t>) </a:t>
            </a:r>
          </a:p>
        </p:txBody>
      </p:sp>
      <p:pic>
        <p:nvPicPr>
          <p:cNvPr id="7" name="Picture 4" descr="barth"/>
          <p:cNvPicPr>
            <a:picLocks noChangeAspect="1" noChangeArrowheads="1"/>
          </p:cNvPicPr>
          <p:nvPr/>
        </p:nvPicPr>
        <p:blipFill>
          <a:blip r:embed="rId2"/>
          <a:srcRect/>
          <a:stretch>
            <a:fillRect/>
          </a:stretch>
        </p:blipFill>
        <p:spPr bwMode="auto">
          <a:xfrm>
            <a:off x="971550" y="0"/>
            <a:ext cx="7200900" cy="68135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
                                          </p:val>
                                        </p:tav>
                                        <p:tav tm="100000">
                                          <p:val>
                                            <p:strVal val="#ppt_x"/>
                                          </p:val>
                                        </p:tav>
                                      </p:tavLst>
                                    </p:anim>
                                    <p:anim calcmode="lin" valueType="num">
                                      <p:cBhvr>
                                        <p:cTn id="8" dur="1000" fill="hold"/>
                                        <p:tgtEl>
                                          <p:spTgt spid="7"/>
                                        </p:tgtEl>
                                        <p:attrNameLst>
                                          <p:attrName>ppt_y</p:attrName>
                                        </p:attrNameLst>
                                      </p:cBhvr>
                                      <p:tavLst>
                                        <p:tav tm="0">
                                          <p:val>
                                            <p:strVal val="#ppt_y-#ppt_h/2"/>
                                          </p:val>
                                        </p:tav>
                                        <p:tav tm="100000">
                                          <p:val>
                                            <p:strVal val="#ppt_y"/>
                                          </p:val>
                                        </p:tav>
                                      </p:tavLst>
                                    </p:anim>
                                    <p:anim calcmode="lin" valueType="num">
                                      <p:cBhvr>
                                        <p:cTn id="9" dur="1000" fill="hold"/>
                                        <p:tgtEl>
                                          <p:spTgt spid="7"/>
                                        </p:tgtEl>
                                        <p:attrNameLst>
                                          <p:attrName>ppt_w</p:attrName>
                                        </p:attrNameLst>
                                      </p:cBhvr>
                                      <p:tavLst>
                                        <p:tav tm="0">
                                          <p:val>
                                            <p:strVal val="#ppt_w"/>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asellaDiTesto 4"/>
          <p:cNvSpPr txBox="1"/>
          <p:nvPr/>
        </p:nvSpPr>
        <p:spPr>
          <a:xfrm>
            <a:off x="2321170" y="1"/>
            <a:ext cx="5008477" cy="646331"/>
          </a:xfrm>
          <a:prstGeom prst="rect">
            <a:avLst/>
          </a:prstGeom>
          <a:noFill/>
        </p:spPr>
        <p:txBody>
          <a:bodyPr wrap="none" rtlCol="0">
            <a:spAutoFit/>
          </a:bodyPr>
          <a:lstStyle/>
          <a:p>
            <a:r>
              <a:rPr lang="it-IT" sz="3600" dirty="0" smtClean="0"/>
              <a:t>E le galassie “normali”?</a:t>
            </a:r>
            <a:endParaRPr lang="it-IT" sz="3600" dirty="0"/>
          </a:p>
        </p:txBody>
      </p:sp>
      <p:pic>
        <p:nvPicPr>
          <p:cNvPr id="7" name="Immagine 6"/>
          <p:cNvPicPr>
            <a:picLocks noChangeAspect="1"/>
          </p:cNvPicPr>
          <p:nvPr/>
        </p:nvPicPr>
        <p:blipFill>
          <a:blip r:embed="rId3"/>
          <a:stretch>
            <a:fillRect/>
          </a:stretch>
        </p:blipFill>
        <p:spPr>
          <a:xfrm>
            <a:off x="984739" y="533401"/>
            <a:ext cx="7033846" cy="5419859"/>
          </a:xfrm>
          <a:prstGeom prst="rect">
            <a:avLst/>
          </a:prstGeom>
        </p:spPr>
      </p:pic>
      <p:sp>
        <p:nvSpPr>
          <p:cNvPr id="8" name="Rettangolo 7"/>
          <p:cNvSpPr/>
          <p:nvPr/>
        </p:nvSpPr>
        <p:spPr>
          <a:xfrm>
            <a:off x="422031" y="5791201"/>
            <a:ext cx="8299938" cy="707886"/>
          </a:xfrm>
          <a:prstGeom prst="rect">
            <a:avLst/>
          </a:prstGeom>
        </p:spPr>
        <p:txBody>
          <a:bodyPr wrap="square">
            <a:spAutoFit/>
          </a:bodyPr>
          <a:lstStyle/>
          <a:p>
            <a:r>
              <a:rPr lang="it-IT" dirty="0" smtClean="0"/>
              <a:t>Ogni galassia contiene un buco nero. L’azione del buco nero stabilisce una relazione fondamentale tra la propria massa e quella della galassia</a:t>
            </a:r>
            <a:endParaRPr lang="it-IT"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6643" name="Picture 3" descr="liu2010_fig1.tiff                                              00074420Macintosh HD                   C05C5288:"/>
          <p:cNvPicPr>
            <a:picLocks noChangeAspect="1" noChangeArrowheads="1"/>
          </p:cNvPicPr>
          <p:nvPr/>
        </p:nvPicPr>
        <p:blipFill>
          <a:blip r:embed="rId2"/>
          <a:srcRect l="3452" t="3983" r="72784" b="3098"/>
          <a:stretch>
            <a:fillRect/>
          </a:stretch>
        </p:blipFill>
        <p:spPr bwMode="auto">
          <a:xfrm>
            <a:off x="2438400" y="152400"/>
            <a:ext cx="3297238" cy="6705600"/>
          </a:xfrm>
          <a:prstGeom prst="rect">
            <a:avLst/>
          </a:prstGeom>
          <a:noFill/>
        </p:spPr>
      </p:pic>
      <p:pic>
        <p:nvPicPr>
          <p:cNvPr id="496644" name="Picture 4" descr="liu2010_fig1.tiff                                              00074420Macintosh HD                   C05C5288:"/>
          <p:cNvPicPr>
            <a:picLocks noChangeAspect="1" noChangeArrowheads="1"/>
          </p:cNvPicPr>
          <p:nvPr/>
        </p:nvPicPr>
        <p:blipFill>
          <a:blip r:embed="rId2"/>
          <a:srcRect l="50690" t="4868" r="25145" b="2213"/>
          <a:stretch>
            <a:fillRect/>
          </a:stretch>
        </p:blipFill>
        <p:spPr bwMode="auto">
          <a:xfrm>
            <a:off x="5791200" y="152400"/>
            <a:ext cx="3352800" cy="6705600"/>
          </a:xfrm>
          <a:prstGeom prst="rect">
            <a:avLst/>
          </a:prstGeom>
          <a:noFill/>
        </p:spPr>
      </p:pic>
      <p:sp>
        <p:nvSpPr>
          <p:cNvPr id="496645" name="Text Box 5"/>
          <p:cNvSpPr txBox="1">
            <a:spLocks noChangeArrowheads="1"/>
          </p:cNvSpPr>
          <p:nvPr/>
        </p:nvSpPr>
        <p:spPr bwMode="auto">
          <a:xfrm>
            <a:off x="228600" y="2133600"/>
            <a:ext cx="1066800" cy="3139321"/>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sz="1800" i="0" dirty="0" smtClean="0">
                <a:solidFill>
                  <a:srgbClr val="BBE0E3"/>
                </a:solidFill>
              </a:rPr>
              <a:t>4 </a:t>
            </a:r>
            <a:r>
              <a:rPr lang="en-US" sz="1800" i="0" dirty="0" err="1" smtClean="0">
                <a:solidFill>
                  <a:srgbClr val="BBE0E3"/>
                </a:solidFill>
              </a:rPr>
              <a:t>galassie</a:t>
            </a:r>
            <a:r>
              <a:rPr lang="en-US" sz="1800" i="0" dirty="0" smtClean="0">
                <a:solidFill>
                  <a:srgbClr val="BBE0E3"/>
                </a:solidFill>
              </a:rPr>
              <a:t> </a:t>
            </a:r>
            <a:r>
              <a:rPr lang="en-US" sz="1800" i="0" dirty="0" err="1" smtClean="0">
                <a:solidFill>
                  <a:srgbClr val="BBE0E3"/>
                </a:solidFill>
              </a:rPr>
              <a:t>di</a:t>
            </a:r>
            <a:r>
              <a:rPr lang="en-US" sz="1800" i="0" dirty="0" smtClean="0">
                <a:solidFill>
                  <a:srgbClr val="BBE0E3"/>
                </a:solidFill>
              </a:rPr>
              <a:t> </a:t>
            </a:r>
            <a:r>
              <a:rPr lang="en-US" sz="1800" i="0" dirty="0" err="1" smtClean="0">
                <a:solidFill>
                  <a:srgbClr val="BBE0E3"/>
                </a:solidFill>
              </a:rPr>
              <a:t>Sefert</a:t>
            </a:r>
            <a:r>
              <a:rPr lang="en-US" sz="1800" i="0" dirty="0" smtClean="0">
                <a:solidFill>
                  <a:srgbClr val="BBE0E3"/>
                </a:solidFill>
              </a:rPr>
              <a:t> con </a:t>
            </a:r>
            <a:r>
              <a:rPr lang="en-US" sz="1800" i="0" dirty="0" err="1" smtClean="0">
                <a:solidFill>
                  <a:srgbClr val="BBE0E3"/>
                </a:solidFill>
              </a:rPr>
              <a:t>Doppio</a:t>
            </a:r>
            <a:r>
              <a:rPr lang="en-US" sz="1800" i="0" dirty="0" smtClean="0">
                <a:solidFill>
                  <a:srgbClr val="BBE0E3"/>
                </a:solidFill>
              </a:rPr>
              <a:t> </a:t>
            </a:r>
            <a:r>
              <a:rPr lang="en-US" sz="1800" i="0" dirty="0" err="1" smtClean="0">
                <a:solidFill>
                  <a:srgbClr val="BBE0E3"/>
                </a:solidFill>
              </a:rPr>
              <a:t>Nucleo</a:t>
            </a:r>
            <a:r>
              <a:rPr lang="en-US" sz="1800" i="0" dirty="0" smtClean="0">
                <a:solidFill>
                  <a:srgbClr val="BBE0E3"/>
                </a:solidFill>
              </a:rPr>
              <a:t> in IR</a:t>
            </a:r>
          </a:p>
          <a:p>
            <a:pPr>
              <a:spcBef>
                <a:spcPct val="50000"/>
              </a:spcBef>
            </a:pPr>
            <a:r>
              <a:rPr lang="en-US" sz="1600" i="0" dirty="0"/>
              <a:t>Liu, Greene et al. 2010</a:t>
            </a:r>
          </a:p>
        </p:txBody>
      </p:sp>
      <p:pic>
        <p:nvPicPr>
          <p:cNvPr id="6" name="Immagine 5" descr="doublequasar.jpg"/>
          <p:cNvPicPr>
            <a:picLocks noChangeAspect="1"/>
          </p:cNvPicPr>
          <p:nvPr/>
        </p:nvPicPr>
        <p:blipFill>
          <a:blip r:embed="rId3"/>
          <a:stretch>
            <a:fillRect/>
          </a:stretch>
        </p:blipFill>
        <p:spPr>
          <a:xfrm>
            <a:off x="1140684" y="0"/>
            <a:ext cx="686263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450" decel="100000" fill="hold"/>
                                        <p:tgtEl>
                                          <p:spTgt spid="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1143000"/>
          </a:xfrm>
        </p:spPr>
        <p:txBody>
          <a:bodyPr/>
          <a:lstStyle/>
          <a:p>
            <a:pPr eaLnBrk="1" hangingPunct="1"/>
            <a:r>
              <a:rPr lang="en-US" sz="4000"/>
              <a:t>M31 --  Andromeda</a:t>
            </a:r>
            <a:br>
              <a:rPr lang="en-US" sz="4000"/>
            </a:br>
            <a:r>
              <a:rPr lang="en-US" sz="3200"/>
              <a:t>distanza con Cefeidi (stelle variabili)</a:t>
            </a:r>
          </a:p>
        </p:txBody>
      </p:sp>
      <p:pic>
        <p:nvPicPr>
          <p:cNvPr id="26627" name="Picture 3"/>
          <p:cNvPicPr>
            <a:picLocks noChangeAspect="1" noChangeArrowheads="1"/>
          </p:cNvPicPr>
          <p:nvPr/>
        </p:nvPicPr>
        <p:blipFill>
          <a:blip r:embed="rId3"/>
          <a:srcRect/>
          <a:stretch>
            <a:fillRect/>
          </a:stretch>
        </p:blipFill>
        <p:spPr bwMode="auto">
          <a:xfrm>
            <a:off x="1141413" y="1676400"/>
            <a:ext cx="6859587" cy="4584700"/>
          </a:xfrm>
          <a:prstGeom prst="rect">
            <a:avLst/>
          </a:prstGeom>
          <a:noFill/>
          <a:ln w="9525">
            <a:noFill/>
            <a:miter lim="800000"/>
            <a:headEnd/>
            <a:tailEnd/>
          </a:ln>
        </p:spPr>
      </p:pic>
      <p:sp>
        <p:nvSpPr>
          <p:cNvPr id="281611" name="Line 11"/>
          <p:cNvSpPr>
            <a:spLocks noChangeShapeType="1"/>
          </p:cNvSpPr>
          <p:nvPr/>
        </p:nvSpPr>
        <p:spPr bwMode="auto">
          <a:xfrm flipV="1">
            <a:off x="6553200" y="3429000"/>
            <a:ext cx="327025" cy="1495425"/>
          </a:xfrm>
          <a:prstGeom prst="line">
            <a:avLst/>
          </a:prstGeom>
          <a:noFill/>
          <a:ln w="31750">
            <a:solidFill>
              <a:srgbClr val="FF0000"/>
            </a:solidFill>
            <a:round/>
            <a:headEnd type="triangle" w="med" len="med"/>
            <a:tailEnd/>
          </a:ln>
        </p:spPr>
        <p:txBody>
          <a:bodyPr wrap="none" anchor="ctr">
            <a:prstTxWarp prst="textNoShape">
              <a:avLst/>
            </a:prstTxWarp>
          </a:bodyPr>
          <a:lstStyle/>
          <a:p>
            <a:endParaRPr lang="it-IT"/>
          </a:p>
        </p:txBody>
      </p:sp>
      <p:sp>
        <p:nvSpPr>
          <p:cNvPr id="281612" name="Text Box 12"/>
          <p:cNvSpPr txBox="1">
            <a:spLocks noChangeArrowheads="1"/>
          </p:cNvSpPr>
          <p:nvPr/>
        </p:nvSpPr>
        <p:spPr bwMode="auto">
          <a:xfrm>
            <a:off x="6248400" y="2359025"/>
            <a:ext cx="1524000" cy="1069975"/>
          </a:xfrm>
          <a:prstGeom prst="rect">
            <a:avLst/>
          </a:prstGeom>
          <a:noFill/>
          <a:ln w="9525">
            <a:noFill/>
            <a:miter lim="800000"/>
            <a:headEnd/>
            <a:tailEnd/>
          </a:ln>
        </p:spPr>
        <p:txBody>
          <a:bodyPr>
            <a:prstTxWarp prst="textNoShape">
              <a:avLst/>
            </a:prstTxWarp>
            <a:spAutoFit/>
          </a:bodyPr>
          <a:lstStyle/>
          <a:p>
            <a:pPr algn="ctr" eaLnBrk="0" hangingPunct="0"/>
            <a:r>
              <a:rPr lang="en-US" sz="1600">
                <a:solidFill>
                  <a:srgbClr val="FFFF00"/>
                </a:solidFill>
              </a:rPr>
              <a:t>Regione stellare in cui si troverebbe</a:t>
            </a:r>
          </a:p>
          <a:p>
            <a:pPr algn="ctr" eaLnBrk="0" hangingPunct="0"/>
            <a:r>
              <a:rPr lang="en-US" sz="1600">
                <a:solidFill>
                  <a:srgbClr val="FFFF00"/>
                </a:solidFill>
              </a:rPr>
              <a:t> il Sole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81612"/>
                                        </p:tgtEl>
                                        <p:attrNameLst>
                                          <p:attrName>style.visibility</p:attrName>
                                        </p:attrNameLst>
                                      </p:cBhvr>
                                      <p:to>
                                        <p:strVal val="visible"/>
                                      </p:to>
                                    </p:set>
                                    <p:anim calcmode="lin" valueType="num">
                                      <p:cBhvr>
                                        <p:cTn id="7" dur="500" fill="hold"/>
                                        <p:tgtEl>
                                          <p:spTgt spid="281612"/>
                                        </p:tgtEl>
                                        <p:attrNameLst>
                                          <p:attrName>ppt_w</p:attrName>
                                        </p:attrNameLst>
                                      </p:cBhvr>
                                      <p:tavLst>
                                        <p:tav tm="0">
                                          <p:val>
                                            <p:strVal val="#ppt_w*0.05"/>
                                          </p:val>
                                        </p:tav>
                                        <p:tav tm="100000">
                                          <p:val>
                                            <p:strVal val="#ppt_w"/>
                                          </p:val>
                                        </p:tav>
                                      </p:tavLst>
                                    </p:anim>
                                    <p:anim calcmode="lin" valueType="num">
                                      <p:cBhvr>
                                        <p:cTn id="8" dur="500" fill="hold"/>
                                        <p:tgtEl>
                                          <p:spTgt spid="281612"/>
                                        </p:tgtEl>
                                        <p:attrNameLst>
                                          <p:attrName>ppt_h</p:attrName>
                                        </p:attrNameLst>
                                      </p:cBhvr>
                                      <p:tavLst>
                                        <p:tav tm="0">
                                          <p:val>
                                            <p:strVal val="#ppt_h"/>
                                          </p:val>
                                        </p:tav>
                                        <p:tav tm="100000">
                                          <p:val>
                                            <p:strVal val="#ppt_h"/>
                                          </p:val>
                                        </p:tav>
                                      </p:tavLst>
                                    </p:anim>
                                    <p:anim calcmode="lin" valueType="num">
                                      <p:cBhvr>
                                        <p:cTn id="9" dur="500" fill="hold"/>
                                        <p:tgtEl>
                                          <p:spTgt spid="281612"/>
                                        </p:tgtEl>
                                        <p:attrNameLst>
                                          <p:attrName>ppt_x</p:attrName>
                                        </p:attrNameLst>
                                      </p:cBhvr>
                                      <p:tavLst>
                                        <p:tav tm="0">
                                          <p:val>
                                            <p:strVal val="#ppt_x-.2"/>
                                          </p:val>
                                        </p:tav>
                                        <p:tav tm="100000">
                                          <p:val>
                                            <p:strVal val="#ppt_x"/>
                                          </p:val>
                                        </p:tav>
                                      </p:tavLst>
                                    </p:anim>
                                    <p:anim calcmode="lin" valueType="num">
                                      <p:cBhvr>
                                        <p:cTn id="10" dur="500" fill="hold"/>
                                        <p:tgtEl>
                                          <p:spTgt spid="281612"/>
                                        </p:tgtEl>
                                        <p:attrNameLst>
                                          <p:attrName>ppt_y</p:attrName>
                                        </p:attrNameLst>
                                      </p:cBhvr>
                                      <p:tavLst>
                                        <p:tav tm="0">
                                          <p:val>
                                            <p:strVal val="#ppt_y"/>
                                          </p:val>
                                        </p:tav>
                                        <p:tav tm="100000">
                                          <p:val>
                                            <p:strVal val="#ppt_y"/>
                                          </p:val>
                                        </p:tav>
                                      </p:tavLst>
                                    </p:anim>
                                    <p:animEffect transition="in" filter="fade">
                                      <p:cBhvr>
                                        <p:cTn id="11" dur="500"/>
                                        <p:tgtEl>
                                          <p:spTgt spid="281612"/>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281611"/>
                                        </p:tgtEl>
                                        <p:attrNameLst>
                                          <p:attrName>style.visibility</p:attrName>
                                        </p:attrNameLst>
                                      </p:cBhvr>
                                      <p:to>
                                        <p:strVal val="visible"/>
                                      </p:to>
                                    </p:set>
                                    <p:anim calcmode="lin" valueType="num">
                                      <p:cBhvr>
                                        <p:cTn id="14" dur="500" fill="hold"/>
                                        <p:tgtEl>
                                          <p:spTgt spid="281611"/>
                                        </p:tgtEl>
                                        <p:attrNameLst>
                                          <p:attrName>ppt_w</p:attrName>
                                        </p:attrNameLst>
                                      </p:cBhvr>
                                      <p:tavLst>
                                        <p:tav tm="0">
                                          <p:val>
                                            <p:strVal val="#ppt_w*0.05"/>
                                          </p:val>
                                        </p:tav>
                                        <p:tav tm="100000">
                                          <p:val>
                                            <p:strVal val="#ppt_w"/>
                                          </p:val>
                                        </p:tav>
                                      </p:tavLst>
                                    </p:anim>
                                    <p:anim calcmode="lin" valueType="num">
                                      <p:cBhvr>
                                        <p:cTn id="15" dur="500" fill="hold"/>
                                        <p:tgtEl>
                                          <p:spTgt spid="281611"/>
                                        </p:tgtEl>
                                        <p:attrNameLst>
                                          <p:attrName>ppt_h</p:attrName>
                                        </p:attrNameLst>
                                      </p:cBhvr>
                                      <p:tavLst>
                                        <p:tav tm="0">
                                          <p:val>
                                            <p:strVal val="#ppt_h"/>
                                          </p:val>
                                        </p:tav>
                                        <p:tav tm="100000">
                                          <p:val>
                                            <p:strVal val="#ppt_h"/>
                                          </p:val>
                                        </p:tav>
                                      </p:tavLst>
                                    </p:anim>
                                    <p:anim calcmode="lin" valueType="num">
                                      <p:cBhvr>
                                        <p:cTn id="16" dur="500" fill="hold"/>
                                        <p:tgtEl>
                                          <p:spTgt spid="281611"/>
                                        </p:tgtEl>
                                        <p:attrNameLst>
                                          <p:attrName>ppt_x</p:attrName>
                                        </p:attrNameLst>
                                      </p:cBhvr>
                                      <p:tavLst>
                                        <p:tav tm="0">
                                          <p:val>
                                            <p:strVal val="#ppt_x-.2"/>
                                          </p:val>
                                        </p:tav>
                                        <p:tav tm="100000">
                                          <p:val>
                                            <p:strVal val="#ppt_x"/>
                                          </p:val>
                                        </p:tav>
                                      </p:tavLst>
                                    </p:anim>
                                    <p:anim calcmode="lin" valueType="num">
                                      <p:cBhvr>
                                        <p:cTn id="17" dur="500" fill="hold"/>
                                        <p:tgtEl>
                                          <p:spTgt spid="281611"/>
                                        </p:tgtEl>
                                        <p:attrNameLst>
                                          <p:attrName>ppt_y</p:attrName>
                                        </p:attrNameLst>
                                      </p:cBhvr>
                                      <p:tavLst>
                                        <p:tav tm="0">
                                          <p:val>
                                            <p:strVal val="#ppt_y"/>
                                          </p:val>
                                        </p:tav>
                                        <p:tav tm="100000">
                                          <p:val>
                                            <p:strVal val="#ppt_y"/>
                                          </p:val>
                                        </p:tav>
                                      </p:tavLst>
                                    </p:anim>
                                    <p:animEffect transition="in" filter="fade">
                                      <p:cBhvr>
                                        <p:cTn id="18" dur="500"/>
                                        <p:tgtEl>
                                          <p:spTgt spid="281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11" grpId="0" animBg="1"/>
      <p:bldP spid="281612" grpId="0"/>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9732" name="Picture 4" descr="hennawi_highzpair_image.pdf                                    000748F0Macintosh HD                   C05C5288:"/>
          <p:cNvPicPr>
            <a:picLocks noChangeAspect="1" noChangeArrowheads="1"/>
          </p:cNvPicPr>
          <p:nvPr/>
        </p:nvPicPr>
        <p:blipFill>
          <a:blip r:embed="rId2"/>
          <a:srcRect/>
          <a:stretch>
            <a:fillRect/>
          </a:stretch>
        </p:blipFill>
        <p:spPr bwMode="auto">
          <a:xfrm>
            <a:off x="5334000" y="2"/>
            <a:ext cx="3665538" cy="3656013"/>
          </a:xfrm>
          <a:prstGeom prst="rect">
            <a:avLst/>
          </a:prstGeom>
          <a:noFill/>
        </p:spPr>
      </p:pic>
      <p:sp>
        <p:nvSpPr>
          <p:cNvPr id="329734" name="Text Box 6"/>
          <p:cNvSpPr txBox="1">
            <a:spLocks noChangeArrowheads="1"/>
          </p:cNvSpPr>
          <p:nvPr/>
        </p:nvSpPr>
        <p:spPr bwMode="auto">
          <a:xfrm>
            <a:off x="1" y="609600"/>
            <a:ext cx="5257800" cy="1600200"/>
          </a:xfrm>
          <a:prstGeom prst="rect">
            <a:avLst/>
          </a:prstGeom>
          <a:noFill/>
          <a:ln w="9525">
            <a:noFill/>
            <a:miter lim="800000"/>
            <a:headEnd/>
            <a:tailEnd/>
          </a:ln>
          <a:effectLst/>
        </p:spPr>
        <p:txBody>
          <a:bodyPr wrap="square">
            <a:prstTxWarp prst="textNoShape">
              <a:avLst/>
            </a:prstTxWarp>
            <a:spAutoFit/>
          </a:bodyPr>
          <a:lstStyle/>
          <a:p>
            <a:r>
              <a:rPr lang="en-US" sz="3200" dirty="0" err="1" smtClean="0">
                <a:solidFill>
                  <a:srgbClr val="DAEDEF"/>
                </a:solidFill>
              </a:rPr>
              <a:t>Coppia</a:t>
            </a:r>
            <a:r>
              <a:rPr lang="en-US" sz="3200" dirty="0" smtClean="0">
                <a:solidFill>
                  <a:srgbClr val="DAEDEF"/>
                </a:solidFill>
              </a:rPr>
              <a:t> </a:t>
            </a:r>
            <a:r>
              <a:rPr lang="en-US" sz="3200" dirty="0" err="1" smtClean="0">
                <a:solidFill>
                  <a:srgbClr val="DAEDEF"/>
                </a:solidFill>
              </a:rPr>
              <a:t>di</a:t>
            </a:r>
            <a:r>
              <a:rPr lang="en-US" sz="3200" dirty="0" smtClean="0">
                <a:solidFill>
                  <a:srgbClr val="DAEDEF"/>
                </a:solidFill>
              </a:rPr>
              <a:t> quasar  a</a:t>
            </a:r>
            <a:r>
              <a:rPr lang="en-US" sz="3200" i="0" dirty="0" smtClean="0">
                <a:solidFill>
                  <a:srgbClr val="DAEDEF"/>
                </a:solidFill>
              </a:rPr>
              <a:t> </a:t>
            </a:r>
            <a:r>
              <a:rPr lang="en-US" sz="3200" dirty="0" err="1">
                <a:solidFill>
                  <a:srgbClr val="DAEDEF"/>
                </a:solidFill>
              </a:rPr>
              <a:t>z</a:t>
            </a:r>
            <a:r>
              <a:rPr lang="en-US" sz="3200" i="0" dirty="0">
                <a:solidFill>
                  <a:srgbClr val="DAEDEF"/>
                </a:solidFill>
              </a:rPr>
              <a:t>=3.8,</a:t>
            </a:r>
            <a:r>
              <a:rPr lang="en-US" sz="3200" i="0" dirty="0" smtClean="0">
                <a:solidFill>
                  <a:srgbClr val="DAEDEF"/>
                </a:solidFill>
              </a:rPr>
              <a:t> 40 </a:t>
            </a:r>
            <a:r>
              <a:rPr lang="en-US" sz="3200" i="0" dirty="0" err="1" smtClean="0">
                <a:solidFill>
                  <a:srgbClr val="DAEDEF"/>
                </a:solidFill>
              </a:rPr>
              <a:t>kpc</a:t>
            </a:r>
            <a:endParaRPr lang="en-US" sz="3200" i="0" dirty="0" smtClean="0">
              <a:solidFill>
                <a:srgbClr val="DAEDEF"/>
              </a:solidFill>
            </a:endParaRPr>
          </a:p>
          <a:p>
            <a:r>
              <a:rPr lang="en-US" sz="3200" dirty="0" smtClean="0">
                <a:solidFill>
                  <a:srgbClr val="DAEDEF"/>
                </a:solidFill>
              </a:rPr>
              <a:t>27 </a:t>
            </a:r>
            <a:r>
              <a:rPr lang="en-US" sz="3200" dirty="0" err="1" smtClean="0">
                <a:solidFill>
                  <a:srgbClr val="DAEDEF"/>
                </a:solidFill>
              </a:rPr>
              <a:t>coppie</a:t>
            </a:r>
            <a:r>
              <a:rPr lang="en-US" sz="3200" dirty="0" smtClean="0">
                <a:solidFill>
                  <a:srgbClr val="DAEDEF"/>
                </a:solidFill>
              </a:rPr>
              <a:t> a </a:t>
            </a:r>
            <a:r>
              <a:rPr lang="en-US" sz="3200" dirty="0" err="1" smtClean="0">
                <a:solidFill>
                  <a:srgbClr val="DAEDEF"/>
                </a:solidFill>
              </a:rPr>
              <a:t>z</a:t>
            </a:r>
            <a:r>
              <a:rPr lang="en-US" sz="3200" dirty="0" smtClean="0">
                <a:solidFill>
                  <a:srgbClr val="DAEDEF"/>
                </a:solidFill>
              </a:rPr>
              <a:t> &gt; 2.9</a:t>
            </a:r>
            <a:endParaRPr lang="en-US" sz="3200" i="0" dirty="0">
              <a:solidFill>
                <a:srgbClr val="DAEDEF"/>
              </a:solidFill>
            </a:endParaRPr>
          </a:p>
        </p:txBody>
      </p:sp>
      <p:sp>
        <p:nvSpPr>
          <p:cNvPr id="329735" name="Text Box 7"/>
          <p:cNvSpPr txBox="1">
            <a:spLocks noChangeArrowheads="1"/>
          </p:cNvSpPr>
          <p:nvPr/>
        </p:nvSpPr>
        <p:spPr bwMode="auto">
          <a:xfrm>
            <a:off x="109622" y="2819402"/>
            <a:ext cx="2451788" cy="400110"/>
          </a:xfrm>
          <a:prstGeom prst="rect">
            <a:avLst/>
          </a:prstGeom>
          <a:noFill/>
          <a:ln w="9525">
            <a:noFill/>
            <a:miter lim="800000"/>
            <a:headEnd/>
            <a:tailEnd/>
          </a:ln>
          <a:effectLst/>
        </p:spPr>
        <p:txBody>
          <a:bodyPr wrap="none">
            <a:prstTxWarp prst="textNoShape">
              <a:avLst/>
            </a:prstTxWarp>
            <a:spAutoFit/>
          </a:bodyPr>
          <a:lstStyle/>
          <a:p>
            <a:r>
              <a:rPr lang="en-US"/>
              <a:t>Hennawi et al. 2010</a:t>
            </a:r>
            <a:endParaRPr lang="en-US" i="0"/>
          </a:p>
        </p:txBody>
      </p:sp>
      <p:pic>
        <p:nvPicPr>
          <p:cNvPr id="329736" name="Picture 8" descr="SDSS_1021+1121_spectra.pdf                                     00074420Macintosh HD                   C05C5288:"/>
          <p:cNvPicPr>
            <a:picLocks noChangeAspect="1" noChangeArrowheads="1"/>
          </p:cNvPicPr>
          <p:nvPr/>
        </p:nvPicPr>
        <p:blipFill>
          <a:blip r:embed="rId3"/>
          <a:srcRect/>
          <a:stretch>
            <a:fillRect/>
          </a:stretch>
        </p:blipFill>
        <p:spPr bwMode="auto">
          <a:xfrm>
            <a:off x="3175" y="3341688"/>
            <a:ext cx="9140825" cy="3516312"/>
          </a:xfrm>
          <a:prstGeom prst="rect">
            <a:avLst/>
          </a:prstGeom>
          <a:noFill/>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703385" y="1"/>
            <a:ext cx="7835412" cy="2676525"/>
          </a:xfrm>
        </p:spPr>
        <p:txBody>
          <a:bodyPr/>
          <a:lstStyle/>
          <a:p>
            <a:r>
              <a:rPr lang="it-IT" dirty="0" smtClean="0">
                <a:solidFill>
                  <a:srgbClr val="DAEDEF"/>
                </a:solidFill>
              </a:rPr>
              <a:t>Onde Gravitazionali</a:t>
            </a:r>
            <a:endParaRPr lang="it-IT" dirty="0">
              <a:solidFill>
                <a:srgbClr val="DAEDEF"/>
              </a:solidFill>
            </a:endParaRPr>
          </a:p>
        </p:txBody>
      </p:sp>
      <p:pic>
        <p:nvPicPr>
          <p:cNvPr id="4" name="Immagine 3"/>
          <p:cNvPicPr>
            <a:picLocks noChangeAspect="1"/>
          </p:cNvPicPr>
          <p:nvPr/>
        </p:nvPicPr>
        <p:blipFill>
          <a:blip r:embed="rId2"/>
          <a:stretch>
            <a:fillRect/>
          </a:stretch>
        </p:blipFill>
        <p:spPr>
          <a:xfrm>
            <a:off x="0" y="2167382"/>
            <a:ext cx="4149969" cy="4690618"/>
          </a:xfrm>
          <a:prstGeom prst="rect">
            <a:avLst/>
          </a:prstGeom>
        </p:spPr>
      </p:pic>
      <p:pic>
        <p:nvPicPr>
          <p:cNvPr id="5" name="Immagine 4"/>
          <p:cNvPicPr>
            <a:picLocks noChangeAspect="1"/>
          </p:cNvPicPr>
          <p:nvPr/>
        </p:nvPicPr>
        <p:blipFill>
          <a:blip r:embed="rId3"/>
          <a:stretch>
            <a:fillRect/>
          </a:stretch>
        </p:blipFill>
        <p:spPr>
          <a:xfrm>
            <a:off x="4783015" y="2133600"/>
            <a:ext cx="4360985" cy="4724400"/>
          </a:xfrm>
          <a:prstGeom prst="rect">
            <a:avLst/>
          </a:prstGeom>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685800" y="609600"/>
            <a:ext cx="7772400" cy="1143000"/>
          </a:xfrm>
        </p:spPr>
        <p:txBody>
          <a:bodyPr/>
          <a:lstStyle/>
          <a:p>
            <a:pPr eaLnBrk="1" hangingPunct="1"/>
            <a:r>
              <a:rPr lang="en-US" sz="3600" b="1" dirty="0" smtClean="0">
                <a:solidFill>
                  <a:srgbClr val="00FFFF"/>
                </a:solidFill>
                <a:latin typeface="+mj-lt"/>
              </a:rPr>
              <a:t>Ma </a:t>
            </a:r>
            <a:r>
              <a:rPr lang="en-US" sz="3600" b="1" dirty="0" err="1" smtClean="0">
                <a:solidFill>
                  <a:srgbClr val="00FFFF"/>
                </a:solidFill>
                <a:latin typeface="+mj-lt"/>
              </a:rPr>
              <a:t>cosa</a:t>
            </a:r>
            <a:r>
              <a:rPr lang="en-US" sz="3600" b="1" dirty="0" smtClean="0">
                <a:solidFill>
                  <a:srgbClr val="00FFFF"/>
                </a:solidFill>
                <a:latin typeface="+mj-lt"/>
              </a:rPr>
              <a:t> </a:t>
            </a:r>
            <a:r>
              <a:rPr lang="en-US" sz="3600" b="1" dirty="0" err="1" smtClean="0">
                <a:solidFill>
                  <a:srgbClr val="00FFFF"/>
                </a:solidFill>
                <a:latin typeface="+mj-lt"/>
              </a:rPr>
              <a:t>sono</a:t>
            </a:r>
            <a:r>
              <a:rPr lang="en-US" sz="3600" b="1" dirty="0" smtClean="0">
                <a:solidFill>
                  <a:srgbClr val="00FFFF"/>
                </a:solidFill>
                <a:latin typeface="+mj-lt"/>
              </a:rPr>
              <a:t> </a:t>
            </a:r>
            <a:r>
              <a:rPr lang="en-US" sz="3600" b="1" dirty="0" err="1" smtClean="0">
                <a:solidFill>
                  <a:srgbClr val="00FFFF"/>
                </a:solidFill>
                <a:latin typeface="+mj-lt"/>
              </a:rPr>
              <a:t>infine</a:t>
            </a:r>
            <a:r>
              <a:rPr lang="en-US" sz="3600" b="1" dirty="0" smtClean="0">
                <a:solidFill>
                  <a:srgbClr val="00FFFF"/>
                </a:solidFill>
                <a:latin typeface="+mj-lt"/>
              </a:rPr>
              <a:t> </a:t>
            </a:r>
            <a:r>
              <a:rPr lang="en-US" sz="3600" b="1" dirty="0" err="1" smtClean="0">
                <a:solidFill>
                  <a:srgbClr val="00FFFF"/>
                </a:solidFill>
                <a:latin typeface="+mj-lt"/>
              </a:rPr>
              <a:t>gli</a:t>
            </a:r>
            <a:r>
              <a:rPr lang="en-US" sz="3600" b="1" dirty="0" smtClean="0">
                <a:solidFill>
                  <a:srgbClr val="00FFFF"/>
                </a:solidFill>
                <a:latin typeface="+mj-lt"/>
              </a:rPr>
              <a:t> AGN?</a:t>
            </a:r>
            <a:r>
              <a:rPr lang="en-US" sz="2400" b="1" i="1" dirty="0" smtClean="0">
                <a:solidFill>
                  <a:srgbClr val="00FFFF"/>
                </a:solidFill>
                <a:latin typeface="+mj-lt"/>
              </a:rPr>
              <a:t/>
            </a:r>
            <a:br>
              <a:rPr lang="en-US" sz="2400" b="1" i="1" dirty="0" smtClean="0">
                <a:solidFill>
                  <a:srgbClr val="00FFFF"/>
                </a:solidFill>
                <a:latin typeface="+mj-lt"/>
              </a:rPr>
            </a:br>
            <a:endParaRPr lang="it-IT" sz="2400" b="1" dirty="0">
              <a:solidFill>
                <a:srgbClr val="FF3300"/>
              </a:solidFill>
              <a:latin typeface="+mj-lt"/>
            </a:endParaRPr>
          </a:p>
        </p:txBody>
      </p:sp>
      <p:sp>
        <p:nvSpPr>
          <p:cNvPr id="94211" name="Text Box 3"/>
          <p:cNvSpPr txBox="1">
            <a:spLocks noChangeArrowheads="1"/>
          </p:cNvSpPr>
          <p:nvPr/>
        </p:nvSpPr>
        <p:spPr bwMode="auto">
          <a:xfrm>
            <a:off x="1203325" y="2251075"/>
            <a:ext cx="184150" cy="822325"/>
          </a:xfrm>
          <a:prstGeom prst="rect">
            <a:avLst/>
          </a:prstGeom>
          <a:noFill/>
          <a:ln w="9525">
            <a:noFill/>
            <a:miter lim="800000"/>
            <a:headEnd/>
            <a:tailEnd/>
          </a:ln>
        </p:spPr>
        <p:txBody>
          <a:bodyPr wrap="none">
            <a:prstTxWarp prst="textNoShape">
              <a:avLst/>
            </a:prstTxWarp>
            <a:spAutoFit/>
          </a:bodyPr>
          <a:lstStyle/>
          <a:p>
            <a:endParaRPr lang="en-US" sz="2400">
              <a:latin typeface="Times New Roman" charset="0"/>
            </a:endParaRPr>
          </a:p>
          <a:p>
            <a:endParaRPr lang="it-IT" sz="2400">
              <a:latin typeface="Times New Roman" charset="0"/>
            </a:endParaRPr>
          </a:p>
        </p:txBody>
      </p:sp>
      <p:sp>
        <p:nvSpPr>
          <p:cNvPr id="94212" name="Text Box 4"/>
          <p:cNvSpPr txBox="1">
            <a:spLocks noChangeArrowheads="1"/>
          </p:cNvSpPr>
          <p:nvPr/>
        </p:nvSpPr>
        <p:spPr bwMode="auto">
          <a:xfrm>
            <a:off x="533400" y="1817688"/>
            <a:ext cx="8305800" cy="3785652"/>
          </a:xfrm>
          <a:prstGeom prst="rect">
            <a:avLst/>
          </a:prstGeom>
          <a:noFill/>
          <a:ln w="9525">
            <a:noFill/>
            <a:miter lim="800000"/>
            <a:headEnd/>
            <a:tailEnd/>
          </a:ln>
        </p:spPr>
        <p:txBody>
          <a:bodyPr>
            <a:prstTxWarp prst="textNoShape">
              <a:avLst/>
            </a:prstTxWarp>
            <a:spAutoFit/>
          </a:bodyPr>
          <a:lstStyle/>
          <a:p>
            <a:r>
              <a:rPr lang="en-US" u="sng" dirty="0" err="1" smtClean="0">
                <a:solidFill>
                  <a:srgbClr val="00FFFF"/>
                </a:solidFill>
                <a:latin typeface="+mn-lt"/>
              </a:rPr>
              <a:t>Sono</a:t>
            </a:r>
            <a:r>
              <a:rPr lang="en-US" u="sng" dirty="0" smtClean="0">
                <a:solidFill>
                  <a:srgbClr val="00FFFF"/>
                </a:solidFill>
                <a:latin typeface="+mn-lt"/>
              </a:rPr>
              <a:t> </a:t>
            </a:r>
            <a:r>
              <a:rPr lang="en-US" u="sng" dirty="0" err="1">
                <a:solidFill>
                  <a:srgbClr val="00FFFF"/>
                </a:solidFill>
                <a:latin typeface="+mn-lt"/>
              </a:rPr>
              <a:t>galassie</a:t>
            </a:r>
            <a:r>
              <a:rPr lang="en-US" u="sng" dirty="0">
                <a:solidFill>
                  <a:srgbClr val="00FFFF"/>
                </a:solidFill>
                <a:latin typeface="+mn-lt"/>
              </a:rPr>
              <a:t> ad alto/altissimo </a:t>
            </a:r>
            <a:r>
              <a:rPr lang="en-US" u="sng" dirty="0" err="1" smtClean="0">
                <a:solidFill>
                  <a:srgbClr val="00FFFF"/>
                </a:solidFill>
                <a:latin typeface="+mn-lt"/>
              </a:rPr>
              <a:t>z</a:t>
            </a:r>
            <a:endParaRPr lang="en-US" dirty="0" smtClean="0">
              <a:solidFill>
                <a:srgbClr val="DAEDEF"/>
              </a:solidFill>
              <a:latin typeface="+mn-lt"/>
            </a:endParaRPr>
          </a:p>
          <a:p>
            <a:r>
              <a:rPr lang="en-US" dirty="0">
                <a:solidFill>
                  <a:srgbClr val="DAEDEF"/>
                </a:solidFill>
                <a:latin typeface="+mn-lt"/>
              </a:rPr>
              <a:t>Hanno </a:t>
            </a:r>
            <a:r>
              <a:rPr lang="en-US" dirty="0" err="1">
                <a:solidFill>
                  <a:srgbClr val="DAEDEF"/>
                </a:solidFill>
                <a:latin typeface="+mn-lt"/>
              </a:rPr>
              <a:t>distanze</a:t>
            </a:r>
            <a:r>
              <a:rPr lang="en-US" dirty="0">
                <a:solidFill>
                  <a:srgbClr val="DAEDEF"/>
                </a:solidFill>
                <a:latin typeface="+mn-lt"/>
              </a:rPr>
              <a:t> </a:t>
            </a:r>
            <a:r>
              <a:rPr lang="en-US" dirty="0" err="1">
                <a:solidFill>
                  <a:srgbClr val="DAEDEF"/>
                </a:solidFill>
                <a:latin typeface="+mn-lt"/>
              </a:rPr>
              <a:t>cosmologiche</a:t>
            </a:r>
            <a:r>
              <a:rPr lang="en-US" dirty="0">
                <a:solidFill>
                  <a:srgbClr val="DAEDEF"/>
                </a:solidFill>
                <a:latin typeface="+mn-lt"/>
              </a:rPr>
              <a:t> (&gt;10</a:t>
            </a:r>
            <a:r>
              <a:rPr lang="en-US" baseline="30000" dirty="0">
                <a:solidFill>
                  <a:srgbClr val="DAEDEF"/>
                </a:solidFill>
                <a:latin typeface="+mn-lt"/>
              </a:rPr>
              <a:t>9</a:t>
            </a:r>
            <a:r>
              <a:rPr lang="en-US" dirty="0">
                <a:solidFill>
                  <a:srgbClr val="DAEDEF"/>
                </a:solidFill>
                <a:latin typeface="+mn-lt"/>
              </a:rPr>
              <a:t> </a:t>
            </a:r>
            <a:r>
              <a:rPr lang="en-US" dirty="0" err="1">
                <a:solidFill>
                  <a:srgbClr val="DAEDEF"/>
                </a:solidFill>
                <a:latin typeface="+mn-lt"/>
              </a:rPr>
              <a:t>LYs</a:t>
            </a:r>
            <a:r>
              <a:rPr lang="en-US" dirty="0">
                <a:solidFill>
                  <a:srgbClr val="DAEDEF"/>
                </a:solidFill>
                <a:latin typeface="+mn-lt"/>
              </a:rPr>
              <a:t>) </a:t>
            </a:r>
            <a:r>
              <a:rPr lang="en-US" dirty="0" err="1">
                <a:solidFill>
                  <a:srgbClr val="DAEDEF"/>
                </a:solidFill>
                <a:latin typeface="+mn-lt"/>
              </a:rPr>
              <a:t>che</a:t>
            </a:r>
            <a:r>
              <a:rPr lang="en-US" dirty="0">
                <a:solidFill>
                  <a:srgbClr val="DAEDEF"/>
                </a:solidFill>
                <a:latin typeface="+mn-lt"/>
              </a:rPr>
              <a:t> </a:t>
            </a:r>
            <a:r>
              <a:rPr lang="en-US" dirty="0" err="1">
                <a:solidFill>
                  <a:srgbClr val="DAEDEF"/>
                </a:solidFill>
                <a:latin typeface="+mn-lt"/>
              </a:rPr>
              <a:t>fanno</a:t>
            </a:r>
            <a:r>
              <a:rPr lang="en-US" dirty="0">
                <a:solidFill>
                  <a:srgbClr val="DAEDEF"/>
                </a:solidFill>
                <a:latin typeface="+mn-lt"/>
              </a:rPr>
              <a:t> </a:t>
            </a:r>
            <a:r>
              <a:rPr lang="en-US" dirty="0" err="1">
                <a:solidFill>
                  <a:srgbClr val="DAEDEF"/>
                </a:solidFill>
                <a:latin typeface="+mn-lt"/>
              </a:rPr>
              <a:t>sembrare</a:t>
            </a:r>
            <a:r>
              <a:rPr lang="en-US" dirty="0">
                <a:solidFill>
                  <a:srgbClr val="DAEDEF"/>
                </a:solidFill>
                <a:latin typeface="+mn-lt"/>
              </a:rPr>
              <a:t> </a:t>
            </a:r>
            <a:r>
              <a:rPr lang="en-US" dirty="0" err="1">
                <a:solidFill>
                  <a:srgbClr val="DAEDEF"/>
                </a:solidFill>
                <a:latin typeface="+mn-lt"/>
              </a:rPr>
              <a:t>questi</a:t>
            </a:r>
            <a:r>
              <a:rPr lang="en-US" dirty="0">
                <a:solidFill>
                  <a:srgbClr val="DAEDEF"/>
                </a:solidFill>
                <a:latin typeface="+mn-lt"/>
              </a:rPr>
              <a:t> </a:t>
            </a:r>
            <a:r>
              <a:rPr lang="en-US" dirty="0" err="1">
                <a:solidFill>
                  <a:srgbClr val="DAEDEF"/>
                </a:solidFill>
                <a:latin typeface="+mn-lt"/>
              </a:rPr>
              <a:t>oggetti</a:t>
            </a:r>
            <a:r>
              <a:rPr lang="en-US" dirty="0">
                <a:solidFill>
                  <a:srgbClr val="DAEDEF"/>
                </a:solidFill>
                <a:latin typeface="+mn-lt"/>
              </a:rPr>
              <a:t>, </a:t>
            </a:r>
            <a:r>
              <a:rPr lang="en-US" dirty="0" err="1">
                <a:solidFill>
                  <a:srgbClr val="DAEDEF"/>
                </a:solidFill>
                <a:latin typeface="+mn-lt"/>
              </a:rPr>
              <a:t>che</a:t>
            </a:r>
            <a:r>
              <a:rPr lang="en-US" dirty="0">
                <a:solidFill>
                  <a:srgbClr val="DAEDEF"/>
                </a:solidFill>
                <a:latin typeface="+mn-lt"/>
              </a:rPr>
              <a:t> </a:t>
            </a:r>
            <a:r>
              <a:rPr lang="en-US" dirty="0" err="1">
                <a:solidFill>
                  <a:srgbClr val="DAEDEF"/>
                </a:solidFill>
                <a:latin typeface="+mn-lt"/>
              </a:rPr>
              <a:t>hanno</a:t>
            </a:r>
            <a:r>
              <a:rPr lang="en-US" dirty="0">
                <a:solidFill>
                  <a:srgbClr val="DAEDEF"/>
                </a:solidFill>
                <a:latin typeface="+mn-lt"/>
              </a:rPr>
              <a:t> </a:t>
            </a:r>
            <a:r>
              <a:rPr lang="en-US" dirty="0" err="1">
                <a:solidFill>
                  <a:srgbClr val="DAEDEF"/>
                </a:solidFill>
                <a:latin typeface="+mn-lt"/>
              </a:rPr>
              <a:t>brillanze</a:t>
            </a:r>
            <a:r>
              <a:rPr lang="en-US" dirty="0">
                <a:solidFill>
                  <a:srgbClr val="DAEDEF"/>
                </a:solidFill>
                <a:latin typeface="+mn-lt"/>
              </a:rPr>
              <a:t> </a:t>
            </a:r>
            <a:r>
              <a:rPr lang="en-US" dirty="0" err="1">
                <a:solidFill>
                  <a:srgbClr val="DAEDEF"/>
                </a:solidFill>
                <a:latin typeface="+mn-lt"/>
              </a:rPr>
              <a:t>intrinseche</a:t>
            </a:r>
            <a:r>
              <a:rPr lang="en-US" dirty="0">
                <a:solidFill>
                  <a:srgbClr val="DAEDEF"/>
                </a:solidFill>
                <a:latin typeface="+mn-lt"/>
              </a:rPr>
              <a:t> </a:t>
            </a:r>
            <a:r>
              <a:rPr lang="en-US" dirty="0" err="1">
                <a:solidFill>
                  <a:srgbClr val="DAEDEF"/>
                </a:solidFill>
                <a:latin typeface="+mn-lt"/>
              </a:rPr>
              <a:t>enormi</a:t>
            </a:r>
            <a:r>
              <a:rPr lang="en-US" dirty="0">
                <a:solidFill>
                  <a:srgbClr val="DAEDEF"/>
                </a:solidFill>
                <a:latin typeface="+mn-lt"/>
              </a:rPr>
              <a:t>, </a:t>
            </a:r>
            <a:r>
              <a:rPr lang="en-US" dirty="0" err="1">
                <a:solidFill>
                  <a:srgbClr val="DAEDEF"/>
                </a:solidFill>
                <a:latin typeface="+mn-lt"/>
              </a:rPr>
              <a:t>delle</a:t>
            </a:r>
            <a:r>
              <a:rPr lang="en-US" dirty="0">
                <a:solidFill>
                  <a:srgbClr val="DAEDEF"/>
                </a:solidFill>
                <a:latin typeface="+mn-lt"/>
              </a:rPr>
              <a:t> </a:t>
            </a:r>
            <a:r>
              <a:rPr lang="en-US" dirty="0" err="1">
                <a:solidFill>
                  <a:srgbClr val="DAEDEF"/>
                </a:solidFill>
                <a:latin typeface="+mn-lt"/>
              </a:rPr>
              <a:t>deboli</a:t>
            </a:r>
            <a:r>
              <a:rPr lang="en-US" dirty="0">
                <a:solidFill>
                  <a:srgbClr val="DAEDEF"/>
                </a:solidFill>
                <a:latin typeface="+mn-lt"/>
              </a:rPr>
              <a:t> </a:t>
            </a:r>
            <a:r>
              <a:rPr lang="en-US" dirty="0" err="1">
                <a:solidFill>
                  <a:srgbClr val="DAEDEF"/>
                </a:solidFill>
                <a:latin typeface="+mn-lt"/>
              </a:rPr>
              <a:t>stelle</a:t>
            </a:r>
            <a:r>
              <a:rPr lang="en-US" dirty="0">
                <a:solidFill>
                  <a:srgbClr val="DAEDEF"/>
                </a:solidFill>
                <a:latin typeface="+mn-lt"/>
              </a:rPr>
              <a:t> </a:t>
            </a:r>
          </a:p>
          <a:p>
            <a:endParaRPr lang="en-US" dirty="0">
              <a:solidFill>
                <a:schemeClr val="accent2"/>
              </a:solidFill>
              <a:latin typeface="+mn-lt"/>
            </a:endParaRPr>
          </a:p>
          <a:p>
            <a:r>
              <a:rPr lang="en-US" dirty="0">
                <a:solidFill>
                  <a:srgbClr val="00FFFF"/>
                </a:solidFill>
                <a:latin typeface="+mn-lt"/>
              </a:rPr>
              <a:t>Dai </a:t>
            </a:r>
            <a:r>
              <a:rPr lang="en-US" dirty="0" err="1">
                <a:solidFill>
                  <a:srgbClr val="00FFFF"/>
                </a:solidFill>
                <a:latin typeface="+mn-lt"/>
              </a:rPr>
              <a:t>dati</a:t>
            </a:r>
            <a:r>
              <a:rPr lang="en-US" dirty="0">
                <a:solidFill>
                  <a:srgbClr val="00FFFF"/>
                </a:solidFill>
                <a:latin typeface="+mn-lt"/>
              </a:rPr>
              <a:t> X</a:t>
            </a:r>
            <a:r>
              <a:rPr lang="en-US" dirty="0" smtClean="0">
                <a:solidFill>
                  <a:srgbClr val="00FFFF"/>
                </a:solidFill>
                <a:latin typeface="+mn-lt"/>
              </a:rPr>
              <a:t> tale </a:t>
            </a:r>
            <a:r>
              <a:rPr lang="en-US" dirty="0" err="1">
                <a:solidFill>
                  <a:srgbClr val="00FFFF"/>
                </a:solidFill>
                <a:latin typeface="+mn-lt"/>
              </a:rPr>
              <a:t>potenza</a:t>
            </a:r>
            <a:r>
              <a:rPr lang="en-US" dirty="0">
                <a:solidFill>
                  <a:srgbClr val="00FFFF"/>
                </a:solidFill>
                <a:latin typeface="+mn-lt"/>
              </a:rPr>
              <a:t> (~10</a:t>
            </a:r>
            <a:r>
              <a:rPr lang="en-US" baseline="30000" dirty="0">
                <a:solidFill>
                  <a:srgbClr val="00FFFF"/>
                </a:solidFill>
                <a:latin typeface="+mn-lt"/>
              </a:rPr>
              <a:t>47</a:t>
            </a:r>
            <a:r>
              <a:rPr lang="en-US" dirty="0">
                <a:solidFill>
                  <a:srgbClr val="00FFFF"/>
                </a:solidFill>
                <a:latin typeface="+mn-lt"/>
              </a:rPr>
              <a:t> erg/sec) </a:t>
            </a:r>
            <a:r>
              <a:rPr lang="en-US" dirty="0" err="1" smtClean="0">
                <a:solidFill>
                  <a:srgbClr val="00FFFF"/>
                </a:solidFill>
                <a:latin typeface="+mn-lt"/>
              </a:rPr>
              <a:t>e</a:t>
            </a:r>
            <a:r>
              <a:rPr lang="en-US" dirty="0" smtClean="0">
                <a:solidFill>
                  <a:srgbClr val="00FFFF"/>
                </a:solidFill>
                <a:latin typeface="+mn-lt"/>
              </a:rPr>
              <a:t>’ </a:t>
            </a:r>
            <a:r>
              <a:rPr lang="en-US" dirty="0" err="1" smtClean="0">
                <a:solidFill>
                  <a:srgbClr val="00FFFF"/>
                </a:solidFill>
                <a:latin typeface="+mn-lt"/>
              </a:rPr>
              <a:t>confermata</a:t>
            </a:r>
            <a:r>
              <a:rPr lang="en-US" dirty="0">
                <a:solidFill>
                  <a:srgbClr val="00FFFF"/>
                </a:solidFill>
                <a:latin typeface="+mn-lt"/>
              </a:rPr>
              <a:t>, </a:t>
            </a:r>
            <a:r>
              <a:rPr lang="en-US" dirty="0" err="1">
                <a:solidFill>
                  <a:srgbClr val="00FFFF"/>
                </a:solidFill>
                <a:latin typeface="+mn-lt"/>
              </a:rPr>
              <a:t>risultando</a:t>
            </a:r>
            <a:r>
              <a:rPr lang="en-US" dirty="0">
                <a:solidFill>
                  <a:srgbClr val="00FFFF"/>
                </a:solidFill>
                <a:latin typeface="+mn-lt"/>
              </a:rPr>
              <a:t> circa 10 </a:t>
            </a:r>
            <a:r>
              <a:rPr lang="en-US" dirty="0" err="1">
                <a:solidFill>
                  <a:srgbClr val="00FFFF"/>
                </a:solidFill>
                <a:latin typeface="+mn-lt"/>
              </a:rPr>
              <a:t>trilioni</a:t>
            </a:r>
            <a:r>
              <a:rPr lang="en-US" dirty="0">
                <a:solidFill>
                  <a:srgbClr val="00FFFF"/>
                </a:solidFill>
                <a:latin typeface="+mn-lt"/>
              </a:rPr>
              <a:t> </a:t>
            </a:r>
            <a:r>
              <a:rPr lang="en-US" dirty="0" err="1">
                <a:solidFill>
                  <a:srgbClr val="00FFFF"/>
                </a:solidFill>
                <a:latin typeface="+mn-lt"/>
              </a:rPr>
              <a:t>maggiore</a:t>
            </a:r>
            <a:r>
              <a:rPr lang="en-US" dirty="0">
                <a:solidFill>
                  <a:srgbClr val="00FFFF"/>
                </a:solidFill>
                <a:latin typeface="+mn-lt"/>
              </a:rPr>
              <a:t> </a:t>
            </a:r>
            <a:r>
              <a:rPr lang="en-US" dirty="0" err="1">
                <a:solidFill>
                  <a:srgbClr val="00FFFF"/>
                </a:solidFill>
                <a:latin typeface="+mn-lt"/>
              </a:rPr>
              <a:t>di</a:t>
            </a:r>
            <a:r>
              <a:rPr lang="en-US" dirty="0">
                <a:solidFill>
                  <a:srgbClr val="00FFFF"/>
                </a:solidFill>
                <a:latin typeface="+mn-lt"/>
              </a:rPr>
              <a:t> </a:t>
            </a:r>
            <a:r>
              <a:rPr lang="en-US" dirty="0" err="1">
                <a:solidFill>
                  <a:srgbClr val="00FFFF"/>
                </a:solidFill>
                <a:latin typeface="+mn-lt"/>
              </a:rPr>
              <a:t>quella</a:t>
            </a:r>
            <a:r>
              <a:rPr lang="en-US" dirty="0">
                <a:solidFill>
                  <a:srgbClr val="00FFFF"/>
                </a:solidFill>
                <a:latin typeface="+mn-lt"/>
              </a:rPr>
              <a:t> </a:t>
            </a:r>
            <a:r>
              <a:rPr lang="en-US" dirty="0" err="1">
                <a:solidFill>
                  <a:srgbClr val="00FFFF"/>
                </a:solidFill>
                <a:latin typeface="+mn-lt"/>
              </a:rPr>
              <a:t>emessa</a:t>
            </a:r>
            <a:r>
              <a:rPr lang="en-US" dirty="0">
                <a:solidFill>
                  <a:srgbClr val="00FFFF"/>
                </a:solidFill>
                <a:latin typeface="+mn-lt"/>
              </a:rPr>
              <a:t> </a:t>
            </a:r>
            <a:r>
              <a:rPr lang="en-US" dirty="0" err="1">
                <a:solidFill>
                  <a:srgbClr val="00FFFF"/>
                </a:solidFill>
                <a:latin typeface="+mn-lt"/>
              </a:rPr>
              <a:t>dal</a:t>
            </a:r>
            <a:r>
              <a:rPr lang="en-US" dirty="0">
                <a:solidFill>
                  <a:srgbClr val="00FFFF"/>
                </a:solidFill>
                <a:latin typeface="+mn-lt"/>
              </a:rPr>
              <a:t> Sole per un</a:t>
            </a:r>
            <a:r>
              <a:rPr lang="en-US" dirty="0" smtClean="0">
                <a:solidFill>
                  <a:srgbClr val="00FFFF"/>
                </a:solidFill>
                <a:latin typeface="+mn-lt"/>
              </a:rPr>
              <a:t> </a:t>
            </a:r>
            <a:r>
              <a:rPr lang="en-US" dirty="0" err="1" smtClean="0">
                <a:solidFill>
                  <a:srgbClr val="00FFFF"/>
                </a:solidFill>
                <a:latin typeface="+mn-lt"/>
              </a:rPr>
              <a:t>oggetto</a:t>
            </a:r>
            <a:r>
              <a:rPr lang="en-US" dirty="0" smtClean="0">
                <a:solidFill>
                  <a:srgbClr val="00FFFF"/>
                </a:solidFill>
                <a:latin typeface="+mn-lt"/>
              </a:rPr>
              <a:t> </a:t>
            </a:r>
            <a:r>
              <a:rPr lang="en-US" dirty="0" err="1" smtClean="0">
                <a:solidFill>
                  <a:srgbClr val="00FFFF"/>
                </a:solidFill>
                <a:latin typeface="+mn-lt"/>
              </a:rPr>
              <a:t>di</a:t>
            </a:r>
            <a:r>
              <a:rPr lang="en-US" dirty="0" smtClean="0">
                <a:solidFill>
                  <a:srgbClr val="00FFFF"/>
                </a:solidFill>
                <a:latin typeface="+mn-lt"/>
              </a:rPr>
              <a:t> </a:t>
            </a:r>
            <a:r>
              <a:rPr lang="en-US" dirty="0" err="1" smtClean="0">
                <a:solidFill>
                  <a:srgbClr val="00FFFF"/>
                </a:solidFill>
                <a:latin typeface="+mn-lt"/>
              </a:rPr>
              <a:t>diametro</a:t>
            </a:r>
            <a:r>
              <a:rPr lang="en-US" dirty="0" smtClean="0">
                <a:solidFill>
                  <a:srgbClr val="00FFFF"/>
                </a:solidFill>
                <a:latin typeface="+mn-lt"/>
              </a:rPr>
              <a:t> </a:t>
            </a:r>
            <a:r>
              <a:rPr lang="en-US" dirty="0" err="1" smtClean="0">
                <a:solidFill>
                  <a:srgbClr val="00FFFF"/>
                </a:solidFill>
                <a:latin typeface="+mn-lt"/>
              </a:rPr>
              <a:t>pari</a:t>
            </a:r>
            <a:r>
              <a:rPr lang="en-US" dirty="0" smtClean="0">
                <a:solidFill>
                  <a:srgbClr val="00FFFF"/>
                </a:solidFill>
                <a:latin typeface="+mn-lt"/>
              </a:rPr>
              <a:t> </a:t>
            </a:r>
            <a:r>
              <a:rPr lang="en-US" dirty="0">
                <a:solidFill>
                  <a:srgbClr val="00FFFF"/>
                </a:solidFill>
                <a:latin typeface="+mn-lt"/>
              </a:rPr>
              <a:t>a </a:t>
            </a:r>
            <a:r>
              <a:rPr lang="en-US" dirty="0" err="1">
                <a:solidFill>
                  <a:srgbClr val="00FFFF"/>
                </a:solidFill>
                <a:latin typeface="+mn-lt"/>
              </a:rPr>
              <a:t>quello</a:t>
            </a:r>
            <a:r>
              <a:rPr lang="en-US" dirty="0">
                <a:solidFill>
                  <a:srgbClr val="00FFFF"/>
                </a:solidFill>
                <a:latin typeface="+mn-lt"/>
              </a:rPr>
              <a:t> del </a:t>
            </a:r>
            <a:r>
              <a:rPr lang="en-US" dirty="0" err="1">
                <a:solidFill>
                  <a:srgbClr val="00FFFF"/>
                </a:solidFill>
                <a:latin typeface="+mn-lt"/>
              </a:rPr>
              <a:t>Sistema</a:t>
            </a:r>
            <a:r>
              <a:rPr lang="en-US" dirty="0">
                <a:solidFill>
                  <a:srgbClr val="00FFFF"/>
                </a:solidFill>
                <a:latin typeface="+mn-lt"/>
              </a:rPr>
              <a:t> </a:t>
            </a:r>
            <a:r>
              <a:rPr lang="en-US" dirty="0" err="1" smtClean="0">
                <a:solidFill>
                  <a:srgbClr val="00FFFF"/>
                </a:solidFill>
                <a:latin typeface="+mn-lt"/>
              </a:rPr>
              <a:t>Solare</a:t>
            </a:r>
            <a:r>
              <a:rPr lang="en-US" dirty="0" smtClean="0">
                <a:solidFill>
                  <a:srgbClr val="00FFFF"/>
                </a:solidFill>
                <a:latin typeface="+mn-lt"/>
              </a:rPr>
              <a:t>.</a:t>
            </a:r>
          </a:p>
          <a:p>
            <a:endParaRPr lang="en-US" dirty="0" smtClean="0">
              <a:solidFill>
                <a:srgbClr val="00FFFF"/>
              </a:solidFill>
              <a:latin typeface="+mn-lt"/>
            </a:endParaRPr>
          </a:p>
          <a:p>
            <a:r>
              <a:rPr lang="en-US" dirty="0" smtClean="0">
                <a:solidFill>
                  <a:schemeClr val="accent5"/>
                </a:solidFill>
                <a:latin typeface="+mn-lt"/>
              </a:rPr>
              <a:t>Si </a:t>
            </a:r>
            <a:r>
              <a:rPr lang="en-US" dirty="0" err="1" smtClean="0">
                <a:solidFill>
                  <a:schemeClr val="accent5"/>
                </a:solidFill>
                <a:latin typeface="+mn-lt"/>
              </a:rPr>
              <a:t>nutrono</a:t>
            </a:r>
            <a:r>
              <a:rPr lang="en-US" dirty="0" smtClean="0">
                <a:solidFill>
                  <a:schemeClr val="accent5"/>
                </a:solidFill>
                <a:latin typeface="+mn-lt"/>
              </a:rPr>
              <a:t> del </a:t>
            </a:r>
            <a:r>
              <a:rPr lang="en-US" dirty="0" err="1" smtClean="0">
                <a:solidFill>
                  <a:schemeClr val="accent5"/>
                </a:solidFill>
                <a:latin typeface="+mn-lt"/>
              </a:rPr>
              <a:t>materiale</a:t>
            </a:r>
            <a:r>
              <a:rPr lang="en-US" dirty="0" smtClean="0">
                <a:solidFill>
                  <a:schemeClr val="accent5"/>
                </a:solidFill>
                <a:latin typeface="+mn-lt"/>
              </a:rPr>
              <a:t> </a:t>
            </a:r>
            <a:r>
              <a:rPr lang="en-US" dirty="0" err="1" smtClean="0">
                <a:solidFill>
                  <a:schemeClr val="accent5"/>
                </a:solidFill>
                <a:latin typeface="+mn-lt"/>
              </a:rPr>
              <a:t>circostante</a:t>
            </a:r>
            <a:r>
              <a:rPr lang="en-US" dirty="0" smtClean="0">
                <a:solidFill>
                  <a:schemeClr val="accent5"/>
                </a:solidFill>
                <a:latin typeface="+mn-lt"/>
              </a:rPr>
              <a:t>, </a:t>
            </a:r>
            <a:r>
              <a:rPr lang="en-US" dirty="0" err="1" smtClean="0">
                <a:solidFill>
                  <a:schemeClr val="accent5"/>
                </a:solidFill>
                <a:latin typeface="+mn-lt"/>
              </a:rPr>
              <a:t>da</a:t>
            </a:r>
            <a:r>
              <a:rPr lang="en-US" dirty="0" smtClean="0">
                <a:solidFill>
                  <a:schemeClr val="accent5"/>
                </a:solidFill>
                <a:latin typeface="+mn-lt"/>
              </a:rPr>
              <a:t> 1 Sole </a:t>
            </a:r>
            <a:r>
              <a:rPr lang="en-US" dirty="0" err="1" smtClean="0">
                <a:solidFill>
                  <a:schemeClr val="accent5"/>
                </a:solidFill>
                <a:latin typeface="+mn-lt"/>
              </a:rPr>
              <a:t>alla</a:t>
            </a:r>
            <a:r>
              <a:rPr lang="en-US" dirty="0" smtClean="0">
                <a:solidFill>
                  <a:schemeClr val="accent5"/>
                </a:solidFill>
                <a:latin typeface="+mn-lt"/>
              </a:rPr>
              <a:t> </a:t>
            </a:r>
            <a:r>
              <a:rPr lang="en-US" dirty="0" err="1" smtClean="0">
                <a:solidFill>
                  <a:schemeClr val="accent5"/>
                </a:solidFill>
                <a:latin typeface="+mn-lt"/>
              </a:rPr>
              <a:t>settimana</a:t>
            </a:r>
            <a:r>
              <a:rPr lang="en-US" dirty="0" smtClean="0">
                <a:solidFill>
                  <a:schemeClr val="accent5"/>
                </a:solidFill>
                <a:latin typeface="+mn-lt"/>
              </a:rPr>
              <a:t> a 1 Sole </a:t>
            </a:r>
            <a:r>
              <a:rPr lang="en-US" dirty="0" err="1" smtClean="0">
                <a:solidFill>
                  <a:schemeClr val="accent5"/>
                </a:solidFill>
                <a:latin typeface="+mn-lt"/>
              </a:rPr>
              <a:t>all’anno</a:t>
            </a:r>
            <a:endParaRPr lang="en-US" dirty="0" smtClean="0">
              <a:solidFill>
                <a:schemeClr val="accent5"/>
              </a:solidFill>
              <a:latin typeface="+mn-lt"/>
            </a:endParaRPr>
          </a:p>
          <a:p>
            <a:endParaRPr lang="en-US" dirty="0" smtClean="0">
              <a:solidFill>
                <a:srgbClr val="00FFFF"/>
              </a:solidFill>
              <a:latin typeface="+mn-lt"/>
            </a:endParaRPr>
          </a:p>
          <a:p>
            <a:r>
              <a:rPr lang="en-US" dirty="0" err="1" smtClean="0">
                <a:solidFill>
                  <a:srgbClr val="00FFFF"/>
                </a:solidFill>
                <a:latin typeface="+mn-lt"/>
              </a:rPr>
              <a:t>Una</a:t>
            </a:r>
            <a:r>
              <a:rPr lang="en-US" dirty="0" smtClean="0">
                <a:solidFill>
                  <a:srgbClr val="00FFFF"/>
                </a:solidFill>
                <a:latin typeface="+mn-lt"/>
              </a:rPr>
              <a:t> </a:t>
            </a:r>
            <a:r>
              <a:rPr lang="en-US" dirty="0" err="1" smtClean="0">
                <a:solidFill>
                  <a:srgbClr val="00FFFF"/>
                </a:solidFill>
                <a:latin typeface="+mn-lt"/>
              </a:rPr>
              <a:t>piccola</a:t>
            </a:r>
            <a:r>
              <a:rPr lang="en-US" dirty="0" smtClean="0">
                <a:solidFill>
                  <a:srgbClr val="00FFFF"/>
                </a:solidFill>
                <a:latin typeface="+mn-lt"/>
              </a:rPr>
              <a:t> </a:t>
            </a:r>
            <a:r>
              <a:rPr lang="en-US" dirty="0" err="1" smtClean="0">
                <a:solidFill>
                  <a:srgbClr val="00FFFF"/>
                </a:solidFill>
                <a:latin typeface="+mn-lt"/>
              </a:rPr>
              <a:t>frazione</a:t>
            </a:r>
            <a:r>
              <a:rPr lang="en-US" dirty="0" smtClean="0">
                <a:solidFill>
                  <a:srgbClr val="00FFFF"/>
                </a:solidFill>
                <a:latin typeface="+mn-lt"/>
              </a:rPr>
              <a:t> </a:t>
            </a:r>
            <a:r>
              <a:rPr lang="en-US" dirty="0" err="1" smtClean="0">
                <a:solidFill>
                  <a:srgbClr val="00FFFF"/>
                </a:solidFill>
                <a:latin typeface="+mn-lt"/>
              </a:rPr>
              <a:t>presenta</a:t>
            </a:r>
            <a:r>
              <a:rPr lang="en-US" dirty="0" smtClean="0">
                <a:solidFill>
                  <a:srgbClr val="00FFFF"/>
                </a:solidFill>
                <a:latin typeface="+mn-lt"/>
              </a:rPr>
              <a:t> </a:t>
            </a:r>
            <a:r>
              <a:rPr lang="en-US" dirty="0" err="1" smtClean="0">
                <a:solidFill>
                  <a:srgbClr val="00FFFF"/>
                </a:solidFill>
                <a:latin typeface="+mn-lt"/>
              </a:rPr>
              <a:t>getti</a:t>
            </a:r>
            <a:r>
              <a:rPr lang="en-US" dirty="0" smtClean="0">
                <a:solidFill>
                  <a:srgbClr val="00FFFF"/>
                </a:solidFill>
                <a:latin typeface="+mn-lt"/>
              </a:rPr>
              <a:t> </a:t>
            </a:r>
            <a:r>
              <a:rPr lang="en-US" dirty="0" err="1" smtClean="0">
                <a:solidFill>
                  <a:srgbClr val="00FFFF"/>
                </a:solidFill>
                <a:latin typeface="+mn-lt"/>
              </a:rPr>
              <a:t>ed</a:t>
            </a:r>
            <a:r>
              <a:rPr lang="en-US" dirty="0" smtClean="0">
                <a:solidFill>
                  <a:srgbClr val="00FFFF"/>
                </a:solidFill>
                <a:latin typeface="+mn-lt"/>
              </a:rPr>
              <a:t> </a:t>
            </a:r>
            <a:r>
              <a:rPr lang="en-US" dirty="0" err="1" smtClean="0">
                <a:solidFill>
                  <a:srgbClr val="00FFFF"/>
                </a:solidFill>
                <a:latin typeface="+mn-lt"/>
              </a:rPr>
              <a:t>emissione</a:t>
            </a:r>
            <a:r>
              <a:rPr lang="en-US" dirty="0" smtClean="0">
                <a:solidFill>
                  <a:srgbClr val="00FFFF"/>
                </a:solidFill>
                <a:latin typeface="+mn-lt"/>
              </a:rPr>
              <a:t> radio </a:t>
            </a:r>
            <a:r>
              <a:rPr lang="en-US" dirty="0" err="1" smtClean="0">
                <a:solidFill>
                  <a:srgbClr val="00FFFF"/>
                </a:solidFill>
                <a:latin typeface="+mn-lt"/>
              </a:rPr>
              <a:t>collimata</a:t>
            </a:r>
            <a:endParaRPr lang="en-US" dirty="0">
              <a:solidFill>
                <a:srgbClr val="00FFFF"/>
              </a:solidFill>
              <a:latin typeface="+mn-lt"/>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9378" name="Text Box 2"/>
          <p:cNvSpPr txBox="1">
            <a:spLocks noChangeArrowheads="1"/>
          </p:cNvSpPr>
          <p:nvPr/>
        </p:nvSpPr>
        <p:spPr bwMode="auto">
          <a:xfrm>
            <a:off x="207963" y="207963"/>
            <a:ext cx="8709025" cy="6140132"/>
          </a:xfrm>
          <a:prstGeom prst="rect">
            <a:avLst/>
          </a:prstGeom>
          <a:noFill/>
          <a:ln w="9525">
            <a:noFill/>
            <a:miter lim="800000"/>
            <a:headEnd/>
            <a:tailEnd/>
          </a:ln>
          <a:effectLst/>
        </p:spPr>
        <p:txBody>
          <a:bodyPr lIns="91430" tIns="45715" rIns="91430" bIns="45715">
            <a:prstTxWarp prst="textNoShape">
              <a:avLst/>
            </a:prstTxWarp>
            <a:spAutoFit/>
          </a:bodyPr>
          <a:lstStyle/>
          <a:p>
            <a:pPr eaLnBrk="0" hangingPunct="0"/>
            <a:r>
              <a:rPr lang="it-IT" sz="4900" dirty="0">
                <a:solidFill>
                  <a:srgbClr val="FF0000"/>
                </a:solidFill>
                <a:effectLst>
                  <a:outerShdw blurRad="38100" dist="38100" dir="2700000" algn="tl">
                    <a:srgbClr val="FFFFFF"/>
                  </a:outerShdw>
                </a:effectLst>
                <a:latin typeface="Textile" charset="0"/>
              </a:rPr>
              <a:t> </a:t>
            </a:r>
            <a:r>
              <a:rPr lang="it-IT" sz="3300" dirty="0">
                <a:solidFill>
                  <a:srgbClr val="FF0000"/>
                </a:solidFill>
                <a:effectLst>
                  <a:outerShdw blurRad="38100" dist="38100" dir="2700000" algn="tl">
                    <a:srgbClr val="FFFFFF"/>
                  </a:outerShdw>
                </a:effectLst>
                <a:latin typeface="+mn-lt"/>
              </a:rPr>
              <a:t>Abbiamo visto che:</a:t>
            </a:r>
          </a:p>
          <a:p>
            <a:pPr eaLnBrk="0" hangingPunct="0"/>
            <a:endParaRPr lang="it-IT" sz="1600" dirty="0">
              <a:solidFill>
                <a:srgbClr val="FF0000"/>
              </a:solidFill>
              <a:effectLst>
                <a:outerShdw blurRad="38100" dist="38100" dir="2700000" algn="tl">
                  <a:srgbClr val="FFFFFF"/>
                </a:outerShdw>
              </a:effectLst>
              <a:latin typeface="+mn-lt"/>
            </a:endParaRPr>
          </a:p>
          <a:p>
            <a:pPr eaLnBrk="0" hangingPunct="0">
              <a:buFontTx/>
              <a:buChar char="•"/>
            </a:pPr>
            <a:r>
              <a:rPr lang="it-IT" sz="2400" dirty="0">
                <a:solidFill>
                  <a:srgbClr val="FF0000"/>
                </a:solidFill>
                <a:effectLst>
                  <a:outerShdw blurRad="38100" dist="38100" dir="2700000" algn="tl">
                    <a:srgbClr val="FFFFFF"/>
                  </a:outerShdw>
                </a:effectLst>
                <a:latin typeface="+mn-lt"/>
              </a:rPr>
              <a:t> Le galassie sono sede di fenomeni “violenti</a:t>
            </a:r>
            <a:r>
              <a:rPr lang="it-IT" sz="2400" dirty="0" smtClean="0">
                <a:solidFill>
                  <a:srgbClr val="FF0000"/>
                </a:solidFill>
                <a:effectLst>
                  <a:outerShdw blurRad="38100" dist="38100" dir="2700000" algn="tl">
                    <a:srgbClr val="FFFFFF"/>
                  </a:outerShdw>
                </a:effectLst>
                <a:latin typeface="+mn-lt"/>
              </a:rPr>
              <a:t>”</a:t>
            </a:r>
          </a:p>
          <a:p>
            <a:pPr eaLnBrk="0" hangingPunct="0">
              <a:buFontTx/>
              <a:buChar char="•"/>
            </a:pPr>
            <a:r>
              <a:rPr lang="it-IT" sz="2400" dirty="0">
                <a:solidFill>
                  <a:srgbClr val="FF0000"/>
                </a:solidFill>
                <a:effectLst>
                  <a:outerShdw blurRad="38100" dist="38100" dir="2700000" algn="tl">
                    <a:srgbClr val="FFFFFF"/>
                  </a:outerShdw>
                </a:effectLst>
                <a:latin typeface="+mn-lt"/>
              </a:rPr>
              <a:t> La causa è la caduta di materia per gravità verso la regione centrale </a:t>
            </a:r>
          </a:p>
          <a:p>
            <a:pPr eaLnBrk="0" hangingPunct="0">
              <a:buFontTx/>
              <a:buChar char="•"/>
            </a:pPr>
            <a:endParaRPr lang="it-IT" sz="1600" dirty="0">
              <a:solidFill>
                <a:srgbClr val="FF0000"/>
              </a:solidFill>
              <a:effectLst>
                <a:outerShdw blurRad="38100" dist="38100" dir="2700000" algn="tl">
                  <a:srgbClr val="FFFFFF"/>
                </a:outerShdw>
              </a:effectLst>
              <a:latin typeface="+mn-lt"/>
            </a:endParaRPr>
          </a:p>
          <a:p>
            <a:pPr eaLnBrk="0" hangingPunct="0"/>
            <a:r>
              <a:rPr lang="it-IT" sz="2900" dirty="0">
                <a:solidFill>
                  <a:srgbClr val="FF0000"/>
                </a:solidFill>
                <a:effectLst>
                  <a:outerShdw blurRad="38100" dist="38100" dir="2700000" algn="tl">
                    <a:srgbClr val="FFFFFF"/>
                  </a:outerShdw>
                </a:effectLst>
                <a:latin typeface="+mn-lt"/>
              </a:rPr>
              <a:t> </a:t>
            </a:r>
            <a:r>
              <a:rPr lang="it-IT" sz="3300" dirty="0">
                <a:solidFill>
                  <a:srgbClr val="FF0000"/>
                </a:solidFill>
                <a:effectLst>
                  <a:outerShdw blurRad="38100" dist="38100" dir="2700000" algn="tl">
                    <a:srgbClr val="FFFFFF"/>
                  </a:outerShdw>
                </a:effectLst>
                <a:latin typeface="+mn-lt"/>
              </a:rPr>
              <a:t>Resta da capire:</a:t>
            </a:r>
          </a:p>
          <a:p>
            <a:pPr eaLnBrk="0" hangingPunct="0">
              <a:buFontTx/>
              <a:buChar char="•"/>
            </a:pPr>
            <a:endParaRPr lang="it-IT" sz="1600" dirty="0">
              <a:solidFill>
                <a:srgbClr val="FF0000"/>
              </a:solidFill>
              <a:effectLst>
                <a:outerShdw blurRad="38100" dist="38100" dir="2700000" algn="tl">
                  <a:srgbClr val="FFFFFF"/>
                </a:outerShdw>
              </a:effectLst>
              <a:latin typeface="+mn-lt"/>
            </a:endParaRPr>
          </a:p>
          <a:p>
            <a:pPr eaLnBrk="0" hangingPunct="0">
              <a:buFontTx/>
              <a:buChar char="•"/>
            </a:pPr>
            <a:r>
              <a:rPr lang="it-IT" sz="2900" dirty="0">
                <a:solidFill>
                  <a:srgbClr val="FF0000"/>
                </a:solidFill>
                <a:effectLst>
                  <a:outerShdw blurRad="38100" dist="38100" dir="2700000" algn="tl">
                    <a:srgbClr val="FFFFFF"/>
                  </a:outerShdw>
                </a:effectLst>
                <a:latin typeface="+mn-lt"/>
              </a:rPr>
              <a:t> </a:t>
            </a:r>
            <a:r>
              <a:rPr lang="it-IT" sz="2400" dirty="0">
                <a:solidFill>
                  <a:srgbClr val="FF0000"/>
                </a:solidFill>
                <a:effectLst>
                  <a:outerShdw blurRad="38100" dist="38100" dir="2700000" algn="tl">
                    <a:srgbClr val="FFFFFF"/>
                  </a:outerShdw>
                </a:effectLst>
                <a:latin typeface="+mn-lt"/>
              </a:rPr>
              <a:t>Come si estrae l’energia dal buco nero per trasmetterla ai getti</a:t>
            </a:r>
            <a:r>
              <a:rPr lang="it-IT" sz="2400" dirty="0" smtClean="0">
                <a:solidFill>
                  <a:srgbClr val="FF0000"/>
                </a:solidFill>
                <a:effectLst>
                  <a:outerShdw blurRad="38100" dist="38100" dir="2700000" algn="tl">
                    <a:srgbClr val="FFFFFF"/>
                  </a:outerShdw>
                </a:effectLst>
                <a:latin typeface="+mn-lt"/>
              </a:rPr>
              <a:t>?</a:t>
            </a:r>
          </a:p>
          <a:p>
            <a:pPr eaLnBrk="0" hangingPunct="0">
              <a:buFontTx/>
              <a:buChar char="•"/>
            </a:pPr>
            <a:r>
              <a:rPr lang="it-IT" sz="2400" dirty="0">
                <a:solidFill>
                  <a:srgbClr val="FF0000"/>
                </a:solidFill>
                <a:effectLst>
                  <a:outerShdw blurRad="38100" dist="38100" dir="2700000" algn="tl">
                    <a:srgbClr val="FFFFFF"/>
                  </a:outerShdw>
                </a:effectLst>
                <a:latin typeface="+mn-lt"/>
              </a:rPr>
              <a:t> Se ogni galassia attiva ha un buco nero centrale, perché solo alcune hanno getti radio</a:t>
            </a:r>
            <a:r>
              <a:rPr lang="it-IT" sz="2400" dirty="0" smtClean="0">
                <a:solidFill>
                  <a:srgbClr val="FF0000"/>
                </a:solidFill>
                <a:effectLst>
                  <a:outerShdw blurRad="38100" dist="38100" dir="2700000" algn="tl">
                    <a:srgbClr val="FFFFFF"/>
                  </a:outerShdw>
                </a:effectLst>
                <a:latin typeface="+mn-lt"/>
              </a:rPr>
              <a:t>?</a:t>
            </a:r>
          </a:p>
          <a:p>
            <a:pPr eaLnBrk="0" hangingPunct="0">
              <a:buFontTx/>
              <a:buChar char="•"/>
            </a:pPr>
            <a:r>
              <a:rPr lang="it-IT" sz="2400" dirty="0" smtClean="0">
                <a:solidFill>
                  <a:srgbClr val="FF0000"/>
                </a:solidFill>
                <a:effectLst>
                  <a:outerShdw blurRad="38100" dist="38100" dir="2700000" algn="tl">
                    <a:srgbClr val="FFFFFF"/>
                  </a:outerShdw>
                </a:effectLst>
                <a:latin typeface="+mn-lt"/>
              </a:rPr>
              <a:t>Perché non ce ne sono vicini a noi?</a:t>
            </a:r>
          </a:p>
          <a:p>
            <a:pPr eaLnBrk="0" hangingPunct="0">
              <a:buFontTx/>
              <a:buChar char="•"/>
            </a:pPr>
            <a:endParaRPr lang="it-IT" sz="1600" dirty="0">
              <a:solidFill>
                <a:srgbClr val="FF0000"/>
              </a:solidFill>
              <a:effectLst>
                <a:outerShdw blurRad="38100" dist="38100" dir="2700000" algn="tl">
                  <a:srgbClr val="FFFFFF"/>
                </a:outerShdw>
              </a:effectLst>
              <a:latin typeface="+mn-lt"/>
            </a:endParaRPr>
          </a:p>
          <a:p>
            <a:pPr eaLnBrk="0" hangingPunct="0">
              <a:buFontTx/>
              <a:buChar char="•"/>
            </a:pPr>
            <a:r>
              <a:rPr lang="it-IT" sz="2500" dirty="0">
                <a:solidFill>
                  <a:srgbClr val="FF0000"/>
                </a:solidFill>
                <a:effectLst>
                  <a:outerShdw blurRad="38100" dist="38100" dir="2700000" algn="tl">
                    <a:srgbClr val="FFFFFF"/>
                  </a:outerShdw>
                </a:effectLst>
                <a:latin typeface="+mn-lt"/>
              </a:rPr>
              <a:t>..</a:t>
            </a:r>
            <a:r>
              <a:rPr lang="it-IT" sz="2500" dirty="0" smtClean="0">
                <a:solidFill>
                  <a:srgbClr val="FF0000"/>
                </a:solidFill>
                <a:effectLst>
                  <a:outerShdw blurRad="38100" dist="38100" dir="2700000" algn="tl">
                    <a:srgbClr val="FFFFFF"/>
                  </a:outerShdw>
                </a:effectLst>
                <a:latin typeface="+mn-lt"/>
              </a:rPr>
              <a:t>.</a:t>
            </a:r>
          </a:p>
          <a:p>
            <a:pPr algn="r" eaLnBrk="0" hangingPunct="0"/>
            <a:r>
              <a:rPr lang="it-IT" sz="2500" dirty="0" smtClean="0">
                <a:solidFill>
                  <a:srgbClr val="FF0000"/>
                </a:solidFill>
                <a:effectLst>
                  <a:outerShdw blurRad="38100" dist="38100" dir="2700000" algn="tl">
                    <a:srgbClr val="FFFFFF"/>
                  </a:outerShdw>
                </a:effectLst>
                <a:latin typeface="+mn-lt"/>
              </a:rPr>
              <a:t>                   Cosmologia </a:t>
            </a:r>
            <a:r>
              <a:rPr lang="it-IT" sz="2500" dirty="0" smtClean="0">
                <a:solidFill>
                  <a:srgbClr val="FF0000"/>
                </a:solidFill>
                <a:effectLst>
                  <a:outerShdw blurRad="38100" dist="38100" dir="2700000" algn="tl">
                    <a:srgbClr val="FFFFFF"/>
                  </a:outerShdw>
                </a:effectLst>
                <a:latin typeface="+mn-lt"/>
                <a:sym typeface="Wingdings"/>
              </a:rPr>
              <a:t> </a:t>
            </a:r>
            <a:endParaRPr lang="it-IT" sz="2500" dirty="0">
              <a:solidFill>
                <a:srgbClr val="FF0000"/>
              </a:solidFill>
              <a:effectLst>
                <a:outerShdw blurRad="38100" dist="38100" dir="2700000" algn="tl">
                  <a:srgbClr val="FFFFFF"/>
                </a:outerShdw>
              </a:effectLst>
              <a:latin typeface="+mn-lt"/>
            </a:endParaRPr>
          </a:p>
        </p:txBody>
      </p:sp>
      <p:sp>
        <p:nvSpPr>
          <p:cNvPr id="197635" name="Text Box 3"/>
          <p:cNvSpPr txBox="1">
            <a:spLocks noChangeArrowheads="1"/>
          </p:cNvSpPr>
          <p:nvPr/>
        </p:nvSpPr>
        <p:spPr bwMode="auto">
          <a:xfrm>
            <a:off x="4403725" y="1081088"/>
            <a:ext cx="184150" cy="519112"/>
          </a:xfrm>
          <a:prstGeom prst="rect">
            <a:avLst/>
          </a:prstGeom>
          <a:noFill/>
          <a:ln w="9525">
            <a:noFill/>
            <a:miter lim="800000"/>
            <a:headEnd/>
            <a:tailEnd/>
          </a:ln>
        </p:spPr>
        <p:txBody>
          <a:bodyPr wrap="none" lIns="91430" tIns="45715" rIns="91430" bIns="45715">
            <a:prstTxWarp prst="textNoShape">
              <a:avLst/>
            </a:prstTxWarp>
            <a:spAutoFit/>
          </a:bodyPr>
          <a:lstStyle/>
          <a:p>
            <a:pPr eaLnBrk="0" hangingPunct="0"/>
            <a:endParaRPr lang="it-IT" sz="2800">
              <a:solidFill>
                <a:schemeClr val="bg1"/>
              </a:solidFill>
              <a:latin typeface="Times" charset="0"/>
            </a:endParaRPr>
          </a:p>
        </p:txBody>
      </p:sp>
      <p:sp>
        <p:nvSpPr>
          <p:cNvPr id="197636" name="Rectangle 4"/>
          <p:cNvSpPr>
            <a:spLocks noChangeArrowheads="1"/>
          </p:cNvSpPr>
          <p:nvPr/>
        </p:nvSpPr>
        <p:spPr bwMode="auto">
          <a:xfrm>
            <a:off x="5773738" y="3565525"/>
            <a:ext cx="184150" cy="396875"/>
          </a:xfrm>
          <a:prstGeom prst="rect">
            <a:avLst/>
          </a:prstGeom>
          <a:noFill/>
          <a:ln w="9525">
            <a:noFill/>
            <a:miter lim="800000"/>
            <a:headEnd/>
            <a:tailEnd/>
          </a:ln>
        </p:spPr>
        <p:txBody>
          <a:bodyPr wrap="none" lIns="91430" tIns="45715" rIns="91430" bIns="45715">
            <a:prstTxWarp prst="textNoShape">
              <a:avLst/>
            </a:prstTxWarp>
            <a:spAutoFit/>
          </a:bodyPr>
          <a:lstStyle/>
          <a:p>
            <a:pPr algn="r" eaLnBrk="0" hangingPunct="0"/>
            <a:endParaRPr lang="it-IT" sz="2000" b="1">
              <a:latin typeface="Times" charset="0"/>
            </a:endParaRP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dirty="0" smtClean="0">
                <a:solidFill>
                  <a:schemeClr val="tx1"/>
                </a:solidFill>
              </a:rPr>
              <a:t>Cosmologia</a:t>
            </a:r>
            <a:endParaRPr lang="it-IT" dirty="0">
              <a:solidFill>
                <a:schemeClr val="tx1"/>
              </a:solidFill>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4" name="Immagine 3"/>
          <p:cNvPicPr>
            <a:picLocks noChangeAspect="1"/>
          </p:cNvPicPr>
          <p:nvPr/>
        </p:nvPicPr>
        <p:blipFill>
          <a:blip r:embed="rId2"/>
          <a:stretch>
            <a:fillRect/>
          </a:stretch>
        </p:blipFill>
        <p:spPr>
          <a:xfrm>
            <a:off x="457200" y="304800"/>
            <a:ext cx="8313878" cy="6019800"/>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solidFill>
        <a:effectLst/>
      </p:bgPr>
    </p:bg>
    <p:spTree>
      <p:nvGrpSpPr>
        <p:cNvPr id="1" name=""/>
        <p:cNvGrpSpPr/>
        <p:nvPr/>
      </p:nvGrpSpPr>
      <p:grpSpPr>
        <a:xfrm>
          <a:off x="0" y="0"/>
          <a:ext cx="0" cy="0"/>
          <a:chOff x="0" y="0"/>
          <a:chExt cx="0" cy="0"/>
        </a:xfrm>
      </p:grpSpPr>
      <p:pic>
        <p:nvPicPr>
          <p:cNvPr id="791554" name="Picture 1"/>
          <p:cNvPicPr>
            <a:picLocks noChangeAspect="1" noChangeArrowheads="1"/>
          </p:cNvPicPr>
          <p:nvPr/>
        </p:nvPicPr>
        <p:blipFill>
          <a:blip r:embed="rId2"/>
          <a:srcRect/>
          <a:stretch>
            <a:fillRect/>
          </a:stretch>
        </p:blipFill>
        <p:spPr bwMode="auto">
          <a:xfrm>
            <a:off x="0" y="-695325"/>
            <a:ext cx="6500446" cy="8248650"/>
          </a:xfrm>
          <a:prstGeom prst="rect">
            <a:avLst/>
          </a:prstGeom>
          <a:noFill/>
          <a:ln w="12700">
            <a:noFill/>
            <a:miter lim="800000"/>
            <a:headEnd/>
            <a:tailEnd/>
          </a:ln>
        </p:spPr>
      </p:pic>
      <p:sp>
        <p:nvSpPr>
          <p:cNvPr id="791555" name="Rectangle 2"/>
          <p:cNvSpPr>
            <a:spLocks noGrp="1" noChangeArrowheads="1"/>
          </p:cNvSpPr>
          <p:nvPr>
            <p:ph type="title"/>
          </p:nvPr>
        </p:nvSpPr>
        <p:spPr>
          <a:xfrm>
            <a:off x="6477000" y="457200"/>
            <a:ext cx="2667000" cy="6400800"/>
          </a:xfrm>
        </p:spPr>
        <p:txBody>
          <a:bodyPr/>
          <a:lstStyle/>
          <a:p>
            <a:pPr algn="l" eaLnBrk="1" hangingPunct="1"/>
            <a:r>
              <a:rPr lang="en-US" sz="2000" dirty="0" smtClean="0"/>
              <a:t>Le </a:t>
            </a:r>
            <a:r>
              <a:rPr lang="en-US" sz="2000" dirty="0" err="1" smtClean="0"/>
              <a:t>profondita</a:t>
            </a:r>
            <a:r>
              <a:rPr lang="en-US" sz="2000" dirty="0"/>
              <a:t>’</a:t>
            </a:r>
            <a:r>
              <a:rPr lang="en-US" sz="2000" dirty="0" smtClean="0"/>
              <a:t> del </a:t>
            </a:r>
            <a:r>
              <a:rPr lang="en-US" sz="2000" dirty="0" err="1"/>
              <a:t>cosmo</a:t>
            </a:r>
            <a:r>
              <a:rPr lang="en-US" sz="2000" dirty="0" smtClean="0"/>
              <a:t> con </a:t>
            </a:r>
            <a:r>
              <a:rPr lang="en-US" sz="2000" dirty="0"/>
              <a:t>XMM-</a:t>
            </a:r>
            <a:r>
              <a:rPr lang="en-US" sz="2000" dirty="0" smtClean="0"/>
              <a:t>Newton </a:t>
            </a:r>
            <a:r>
              <a:rPr lang="en-US" sz="2000" dirty="0" err="1" smtClean="0"/>
              <a:t>e</a:t>
            </a:r>
            <a:r>
              <a:rPr lang="en-US" sz="2000" dirty="0" smtClean="0"/>
              <a:t> Chandra</a:t>
            </a:r>
            <a:br>
              <a:rPr lang="en-US" sz="2000" dirty="0" smtClean="0"/>
            </a:br>
            <a:r>
              <a:rPr lang="en-US" sz="2000" dirty="0" smtClean="0"/>
              <a:t/>
            </a:r>
            <a:br>
              <a:rPr lang="en-US" sz="2000" dirty="0" smtClean="0"/>
            </a:br>
            <a:r>
              <a:rPr lang="en-US" sz="2000" dirty="0" smtClean="0"/>
              <a:t>La </a:t>
            </a:r>
            <a:r>
              <a:rPr lang="en-US" sz="2000" dirty="0" err="1" smtClean="0"/>
              <a:t>maggioranza</a:t>
            </a:r>
            <a:r>
              <a:rPr lang="en-US" sz="2000" dirty="0" smtClean="0"/>
              <a:t> </a:t>
            </a:r>
            <a:r>
              <a:rPr lang="en-US" sz="2000" dirty="0" err="1" smtClean="0"/>
              <a:t>di</a:t>
            </a:r>
            <a:r>
              <a:rPr lang="en-US" sz="2000" dirty="0" smtClean="0"/>
              <a:t> </a:t>
            </a:r>
            <a:r>
              <a:rPr lang="en-US" sz="2000" dirty="0" err="1" smtClean="0"/>
              <a:t>queste</a:t>
            </a:r>
            <a:r>
              <a:rPr lang="en-US" sz="2000" dirty="0" smtClean="0"/>
              <a:t> </a:t>
            </a:r>
            <a:r>
              <a:rPr lang="en-US" sz="2000" dirty="0" err="1" smtClean="0"/>
              <a:t>sorgenti</a:t>
            </a:r>
            <a:r>
              <a:rPr lang="en-US" sz="2000" dirty="0" smtClean="0"/>
              <a:t> </a:t>
            </a:r>
            <a:r>
              <a:rPr lang="en-US" sz="2000" dirty="0" err="1" smtClean="0"/>
              <a:t>sono</a:t>
            </a:r>
            <a:r>
              <a:rPr lang="en-US" sz="2000" dirty="0" smtClean="0"/>
              <a:t> quasar (AGN)</a:t>
            </a:r>
            <a:br>
              <a:rPr lang="en-US" sz="2000" dirty="0" smtClean="0"/>
            </a:br>
            <a:r>
              <a:rPr lang="en-US" sz="2000" dirty="0" smtClean="0"/>
              <a:t>l’80% circa del “</a:t>
            </a:r>
            <a:r>
              <a:rPr lang="en-US" sz="2000" dirty="0" err="1" smtClean="0"/>
              <a:t>fondo</a:t>
            </a:r>
            <a:r>
              <a:rPr lang="en-US" sz="2000" dirty="0" smtClean="0"/>
              <a:t> </a:t>
            </a:r>
            <a:r>
              <a:rPr lang="en-US" sz="2000" dirty="0" err="1" smtClean="0"/>
              <a:t>cosmico</a:t>
            </a:r>
            <a:r>
              <a:rPr lang="en-US" sz="2000" dirty="0" smtClean="0"/>
              <a:t>” in </a:t>
            </a:r>
            <a:r>
              <a:rPr lang="en-US" sz="2000" dirty="0" err="1" smtClean="0"/>
              <a:t>raggi</a:t>
            </a:r>
            <a:r>
              <a:rPr lang="en-US" sz="2000" dirty="0" smtClean="0"/>
              <a:t> X </a:t>
            </a:r>
            <a:r>
              <a:rPr lang="en-US" sz="2400" dirty="0" smtClean="0"/>
              <a:t/>
            </a:r>
            <a:br>
              <a:rPr lang="en-US" sz="2400" dirty="0" smtClean="0"/>
            </a:br>
            <a:endParaRPr lang="en-US" sz="2400" dirty="0"/>
          </a:p>
        </p:txBody>
      </p:sp>
      <p:pic>
        <p:nvPicPr>
          <p:cNvPr id="4" name="Immagine 3" descr="cdfs_xray.jpg"/>
          <p:cNvPicPr>
            <a:picLocks noChangeAspect="1"/>
          </p:cNvPicPr>
          <p:nvPr/>
        </p:nvPicPr>
        <p:blipFill>
          <a:blip r:embed="rId3"/>
          <a:srcRect/>
          <a:stretch>
            <a:fillRect/>
          </a:stretch>
        </p:blipFill>
        <p:spPr bwMode="auto">
          <a:xfrm>
            <a:off x="0" y="0"/>
            <a:ext cx="6189785" cy="6781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2162"/>
          </a:xfrm>
        </p:spPr>
        <p:txBody>
          <a:bodyPr/>
          <a:lstStyle/>
          <a:p>
            <a:r>
              <a:rPr lang="it-IT" sz="3600" dirty="0" smtClean="0">
                <a:solidFill>
                  <a:srgbClr val="DAEDEF"/>
                </a:solidFill>
                <a:latin typeface="+mn-lt"/>
              </a:rPr>
              <a:t>Viaggio nell’Universo noto</a:t>
            </a:r>
            <a:endParaRPr lang="it-IT" sz="3600" dirty="0">
              <a:solidFill>
                <a:srgbClr val="DAEDEF"/>
              </a:solidFill>
              <a:latin typeface="+mn-lt"/>
            </a:endParaRPr>
          </a:p>
        </p:txBody>
      </p:sp>
      <p:pic>
        <p:nvPicPr>
          <p:cNvPr id="4" name="theknownuniverse_640x512_3Mbps.mov">
            <a:hlinkClick r:id="" action="ppaction://media"/>
          </p:cNvPr>
          <p:cNvPicPr/>
          <p:nvPr>
            <p:ph idx="1"/>
            <a:videoFile r:link="rId1"/>
          </p:nvPr>
        </p:nvPicPr>
        <p:blipFill>
          <a:blip r:embed="rId3"/>
          <a:stretch>
            <a:fillRect/>
          </a:stretch>
        </p:blipFill>
        <p:spPr>
          <a:xfrm>
            <a:off x="1399976" y="1241902"/>
            <a:ext cx="6448623" cy="5158898"/>
          </a:xfrm>
          <a:ln>
            <a:solidFill>
              <a:schemeClr val="accent5"/>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4626" name="Rectangle 1"/>
          <p:cNvSpPr>
            <a:spLocks noGrp="1" noChangeArrowheads="1"/>
          </p:cNvSpPr>
          <p:nvPr>
            <p:ph type="title"/>
          </p:nvPr>
        </p:nvSpPr>
        <p:spPr>
          <a:xfrm>
            <a:off x="536330" y="0"/>
            <a:ext cx="8302870" cy="3429000"/>
          </a:xfrm>
        </p:spPr>
        <p:txBody>
          <a:bodyPr/>
          <a:lstStyle/>
          <a:p>
            <a:pPr eaLnBrk="1" hangingPunct="1"/>
            <a:r>
              <a:rPr lang="en-US" sz="2000" dirty="0">
                <a:solidFill>
                  <a:srgbClr val="DAEDEF"/>
                </a:solidFill>
                <a:latin typeface="+mn-lt"/>
              </a:rPr>
              <a:t>...on the other hand, when experiments are in hopeless conflict</a:t>
            </a:r>
            <a:r>
              <a:rPr lang="en-US" sz="2000" dirty="0" smtClean="0">
                <a:solidFill>
                  <a:srgbClr val="DAEDEF"/>
                </a:solidFill>
                <a:latin typeface="+mn-lt"/>
              </a:rPr>
              <a:t> – or when </a:t>
            </a:r>
            <a:r>
              <a:rPr lang="en-US" sz="2000" dirty="0">
                <a:solidFill>
                  <a:srgbClr val="DAEDEF"/>
                </a:solidFill>
                <a:latin typeface="+mn-lt"/>
              </a:rPr>
              <a:t>the observations do </a:t>
            </a:r>
            <a:r>
              <a:rPr lang="en-US" sz="2000" dirty="0" smtClean="0">
                <a:solidFill>
                  <a:srgbClr val="DAEDEF"/>
                </a:solidFill>
                <a:latin typeface="+mn-lt"/>
              </a:rPr>
              <a:t>not make </a:t>
            </a:r>
            <a:r>
              <a:rPr lang="en-US" sz="2000" dirty="0">
                <a:solidFill>
                  <a:srgbClr val="DAEDEF"/>
                </a:solidFill>
                <a:latin typeface="+mn-lt"/>
              </a:rPr>
              <a:t>sense according to</a:t>
            </a:r>
            <a:r>
              <a:rPr lang="en-US" sz="2000" dirty="0" smtClean="0">
                <a:solidFill>
                  <a:srgbClr val="DAEDEF"/>
                </a:solidFill>
                <a:latin typeface="+mn-lt"/>
              </a:rPr>
              <a:t> conventional </a:t>
            </a:r>
            <a:r>
              <a:rPr lang="en-US" sz="2000" dirty="0">
                <a:solidFill>
                  <a:srgbClr val="DAEDEF"/>
                </a:solidFill>
                <a:latin typeface="+mn-lt"/>
              </a:rPr>
              <a:t>ideas, or when none of the new models seems to work, </a:t>
            </a:r>
            <a:br>
              <a:rPr lang="en-US" sz="2000" dirty="0">
                <a:solidFill>
                  <a:srgbClr val="DAEDEF"/>
                </a:solidFill>
                <a:latin typeface="+mn-lt"/>
              </a:rPr>
            </a:br>
            <a:r>
              <a:rPr lang="en-US" sz="2000" dirty="0">
                <a:solidFill>
                  <a:srgbClr val="DAEDEF"/>
                </a:solidFill>
                <a:latin typeface="+mn-lt"/>
              </a:rPr>
              <a:t>in short when the situation is an unholy mess- that is when one is </a:t>
            </a:r>
            <a:r>
              <a:rPr lang="en-US" sz="2000" dirty="0">
                <a:solidFill>
                  <a:schemeClr val="accent1"/>
                </a:solidFill>
                <a:latin typeface="+mn-lt"/>
              </a:rPr>
              <a:t>really making hidden progress </a:t>
            </a:r>
            <a:r>
              <a:rPr lang="en-US" sz="2000" dirty="0">
                <a:solidFill>
                  <a:srgbClr val="DAEDEF"/>
                </a:solidFill>
                <a:latin typeface="+mn-lt"/>
              </a:rPr>
              <a:t/>
            </a:r>
            <a:br>
              <a:rPr lang="en-US" sz="2000" dirty="0">
                <a:solidFill>
                  <a:srgbClr val="DAEDEF"/>
                </a:solidFill>
                <a:latin typeface="+mn-lt"/>
              </a:rPr>
            </a:br>
            <a:r>
              <a:rPr lang="en-US" sz="2000" dirty="0">
                <a:solidFill>
                  <a:srgbClr val="DAEDEF"/>
                </a:solidFill>
                <a:latin typeface="+mn-lt"/>
              </a:rPr>
              <a:t>and a breakthrough is just around the corner!</a:t>
            </a:r>
          </a:p>
        </p:txBody>
      </p:sp>
      <p:sp>
        <p:nvSpPr>
          <p:cNvPr id="794627" name="Rectangle 2"/>
          <p:cNvSpPr>
            <a:spLocks noGrp="1" noChangeArrowheads="1"/>
          </p:cNvSpPr>
          <p:nvPr>
            <p:ph type="body" idx="1"/>
          </p:nvPr>
        </p:nvSpPr>
        <p:spPr>
          <a:xfrm>
            <a:off x="6900497" y="4857750"/>
            <a:ext cx="2243503" cy="552450"/>
          </a:xfrm>
        </p:spPr>
        <p:txBody>
          <a:bodyPr/>
          <a:lstStyle/>
          <a:p>
            <a:pPr marL="0" indent="0" eaLnBrk="1" hangingPunct="1"/>
            <a:r>
              <a:rPr lang="en-US"/>
              <a:t>Richard P.  Feynman </a:t>
            </a:r>
          </a:p>
        </p:txBody>
      </p:sp>
      <p:sp>
        <p:nvSpPr>
          <p:cNvPr id="5" name="Rettangolo 4"/>
          <p:cNvSpPr/>
          <p:nvPr/>
        </p:nvSpPr>
        <p:spPr>
          <a:xfrm>
            <a:off x="4572000" y="5257800"/>
            <a:ext cx="4572000" cy="1015663"/>
          </a:xfrm>
          <a:prstGeom prst="rect">
            <a:avLst/>
          </a:prstGeom>
        </p:spPr>
        <p:txBody>
          <a:bodyPr>
            <a:spAutoFit/>
          </a:bodyPr>
          <a:lstStyle/>
          <a:p>
            <a:r>
              <a:rPr lang="it-IT" dirty="0" smtClean="0"/>
              <a:t>(</a:t>
            </a:r>
            <a:r>
              <a:rPr lang="it-IT" dirty="0" smtClean="0">
                <a:solidFill>
                  <a:srgbClr val="DAEDEF"/>
                </a:solidFill>
              </a:rPr>
              <a:t>R. </a:t>
            </a:r>
            <a:r>
              <a:rPr lang="it-IT" dirty="0" err="1" smtClean="0">
                <a:solidFill>
                  <a:srgbClr val="DAEDEF"/>
                </a:solidFill>
              </a:rPr>
              <a:t>Feynman</a:t>
            </a:r>
            <a:r>
              <a:rPr lang="it-IT" dirty="0" smtClean="0">
                <a:solidFill>
                  <a:srgbClr val="DAEDEF"/>
                </a:solidFill>
              </a:rPr>
              <a:t>, 1973 Hawaii </a:t>
            </a:r>
            <a:r>
              <a:rPr lang="it-IT" dirty="0" err="1" smtClean="0">
                <a:solidFill>
                  <a:srgbClr val="DAEDEF"/>
                </a:solidFill>
              </a:rPr>
              <a:t>Summer</a:t>
            </a:r>
            <a:r>
              <a:rPr lang="it-IT" dirty="0" smtClean="0">
                <a:solidFill>
                  <a:srgbClr val="DAEDEF"/>
                </a:solidFill>
              </a:rPr>
              <a:t> </a:t>
            </a:r>
            <a:r>
              <a:rPr lang="it-IT" dirty="0" err="1" smtClean="0">
                <a:solidFill>
                  <a:srgbClr val="DAEDEF"/>
                </a:solidFill>
              </a:rPr>
              <a:t>Institute</a:t>
            </a:r>
            <a:r>
              <a:rPr lang="it-IT" dirty="0" smtClean="0">
                <a:solidFill>
                  <a:srgbClr val="DAEDEF"/>
                </a:solidFill>
              </a:rPr>
              <a:t>, </a:t>
            </a:r>
            <a:r>
              <a:rPr lang="it-IT" dirty="0" err="1" smtClean="0">
                <a:solidFill>
                  <a:srgbClr val="DAEDEF"/>
                </a:solidFill>
              </a:rPr>
              <a:t>cited</a:t>
            </a:r>
            <a:r>
              <a:rPr lang="it-IT" dirty="0" smtClean="0">
                <a:solidFill>
                  <a:srgbClr val="DAEDEF"/>
                </a:solidFill>
              </a:rPr>
              <a:t> </a:t>
            </a:r>
            <a:r>
              <a:rPr lang="it-IT" dirty="0" err="1" smtClean="0">
                <a:solidFill>
                  <a:srgbClr val="DAEDEF"/>
                </a:solidFill>
              </a:rPr>
              <a:t>by</a:t>
            </a:r>
            <a:r>
              <a:rPr lang="it-IT" dirty="0" smtClean="0">
                <a:solidFill>
                  <a:srgbClr val="DAEDEF"/>
                </a:solidFill>
              </a:rPr>
              <a:t> D. </a:t>
            </a:r>
            <a:r>
              <a:rPr lang="it-IT" dirty="0" err="1" smtClean="0">
                <a:solidFill>
                  <a:srgbClr val="DAEDEF"/>
                </a:solidFill>
              </a:rPr>
              <a:t>Perkins</a:t>
            </a:r>
            <a:r>
              <a:rPr lang="it-IT" dirty="0" smtClean="0">
                <a:solidFill>
                  <a:srgbClr val="DAEDEF"/>
                </a:solidFill>
              </a:rPr>
              <a:t> at the 1995 EPS </a:t>
            </a:r>
            <a:r>
              <a:rPr lang="it-IT" dirty="0" err="1" smtClean="0">
                <a:solidFill>
                  <a:srgbClr val="DAEDEF"/>
                </a:solidFill>
              </a:rPr>
              <a:t>Conference</a:t>
            </a:r>
            <a:r>
              <a:rPr lang="it-IT" dirty="0" smtClean="0">
                <a:solidFill>
                  <a:srgbClr val="DAEDEF"/>
                </a:solidFill>
              </a:rPr>
              <a:t>, </a:t>
            </a:r>
            <a:r>
              <a:rPr lang="it-IT" dirty="0" err="1" smtClean="0">
                <a:solidFill>
                  <a:srgbClr val="DAEDEF"/>
                </a:solidFill>
              </a:rPr>
              <a:t>Brussels</a:t>
            </a:r>
            <a:r>
              <a:rPr lang="it-IT" dirty="0" smtClean="0">
                <a:solidFill>
                  <a:srgbClr val="DAEDEF"/>
                </a:solidFill>
              </a:rPr>
              <a:t>). </a:t>
            </a:r>
            <a:endParaRPr lang="it-IT" dirty="0">
              <a:solidFill>
                <a:srgbClr val="DAEDEF"/>
              </a:solidFill>
            </a:endParaRPr>
          </a:p>
        </p:txBody>
      </p:sp>
      <p:pic>
        <p:nvPicPr>
          <p:cNvPr id="6" name="Immagine 5"/>
          <p:cNvPicPr>
            <a:picLocks noChangeAspect="1"/>
          </p:cNvPicPr>
          <p:nvPr/>
        </p:nvPicPr>
        <p:blipFill>
          <a:blip r:embed="rId2"/>
          <a:stretch>
            <a:fillRect/>
          </a:stretch>
        </p:blipFill>
        <p:spPr>
          <a:xfrm>
            <a:off x="228601" y="3352800"/>
            <a:ext cx="3884506" cy="2819400"/>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8444</TotalTime>
  <Words>3039</Words>
  <Application>Microsoft Macintosh PowerPoint</Application>
  <PresentationFormat>Presentazione su schermo (4:3)</PresentationFormat>
  <Paragraphs>381</Paragraphs>
  <Slides>98</Slides>
  <Notes>33</Notes>
  <HiddenSlides>3</HiddenSlides>
  <MMClips>2</MMClips>
  <ScaleCrop>false</ScaleCrop>
  <HeadingPairs>
    <vt:vector size="6" baseType="variant">
      <vt:variant>
        <vt:lpstr>Modello struttura</vt:lpstr>
      </vt:variant>
      <vt:variant>
        <vt:i4>1</vt:i4>
      </vt:variant>
      <vt:variant>
        <vt:lpstr>Server OLE incorporati</vt:lpstr>
      </vt:variant>
      <vt:variant>
        <vt:i4>1</vt:i4>
      </vt:variant>
      <vt:variant>
        <vt:lpstr>Titoli diapositive</vt:lpstr>
      </vt:variant>
      <vt:variant>
        <vt:i4>98</vt:i4>
      </vt:variant>
    </vt:vector>
  </HeadingPairs>
  <TitlesOfParts>
    <vt:vector size="100" baseType="lpstr">
      <vt:lpstr>Struttura predefinita</vt:lpstr>
      <vt:lpstr>Equation</vt:lpstr>
      <vt:lpstr>Diapositiva 1</vt:lpstr>
      <vt:lpstr>Diapositiva 2</vt:lpstr>
      <vt:lpstr>Diapositiva 3</vt:lpstr>
      <vt:lpstr>Diapositiva 4</vt:lpstr>
      <vt:lpstr>Diapositiva 5</vt:lpstr>
      <vt:lpstr>Diapositiva 6</vt:lpstr>
      <vt:lpstr>Massa del Buco Nero</vt:lpstr>
      <vt:lpstr>Diapositiva 8</vt:lpstr>
      <vt:lpstr>M31 --  Andromeda distanza con Cefeidi (stelle variabili)</vt:lpstr>
      <vt:lpstr>Diapositiva 10</vt:lpstr>
      <vt:lpstr>Diapositiva 11</vt:lpstr>
      <vt:lpstr>Diapositiva 12</vt:lpstr>
      <vt:lpstr>Diapositiva 13</vt:lpstr>
      <vt:lpstr>Diapositiva 14</vt:lpstr>
      <vt:lpstr>Diapositiva 15</vt:lpstr>
      <vt:lpstr>Diapositiva 16</vt:lpstr>
      <vt:lpstr>Diapositiva 17</vt:lpstr>
      <vt:lpstr>Diapositiva 18</vt:lpstr>
      <vt:lpstr>Transizioni quantizzate</vt:lpstr>
      <vt:lpstr>Diapositiva 20</vt:lpstr>
      <vt:lpstr>Spettro di una galassia</vt:lpstr>
      <vt:lpstr>Diapositiva 22</vt:lpstr>
      <vt:lpstr>Diapositiva 23</vt:lpstr>
      <vt:lpstr>Diapositiva 24</vt:lpstr>
      <vt:lpstr>Classificazione delle galassie</vt:lpstr>
      <vt:lpstr>Diapositiva 26</vt:lpstr>
      <vt:lpstr>Diapositiva 27</vt:lpstr>
      <vt:lpstr>Diapositiva 28</vt:lpstr>
      <vt:lpstr>Diapositiva 29</vt:lpstr>
      <vt:lpstr>Com’e` fatto l’Universo  (nel 1960)?</vt:lpstr>
      <vt:lpstr>Identificazione delle radio sorgenti</vt:lpstr>
      <vt:lpstr>Osservazione di 3C 273</vt:lpstr>
      <vt:lpstr>Diapositiva 33</vt:lpstr>
      <vt:lpstr>Diapositiva 34</vt:lpstr>
      <vt:lpstr>QUASAR</vt:lpstr>
      <vt:lpstr>Diapositiva 36</vt:lpstr>
      <vt:lpstr>Diapositiva 37</vt:lpstr>
      <vt:lpstr>La ricerca continua</vt:lpstr>
      <vt:lpstr>Diapositiva 39</vt:lpstr>
      <vt:lpstr>Propriet à</vt:lpstr>
      <vt:lpstr>Propriet à</vt:lpstr>
      <vt:lpstr>Diapositiva 42</vt:lpstr>
      <vt:lpstr>Spettro di emissione</vt:lpstr>
      <vt:lpstr>Propriet à</vt:lpstr>
      <vt:lpstr>Diapositiva 45</vt:lpstr>
      <vt:lpstr>Diapositiva 46</vt:lpstr>
      <vt:lpstr>Propriet à</vt:lpstr>
      <vt:lpstr>3C273</vt:lpstr>
      <vt:lpstr>Diapositiva 49</vt:lpstr>
      <vt:lpstr>Diapositiva 50</vt:lpstr>
      <vt:lpstr>Diapositiva 51</vt:lpstr>
      <vt:lpstr>Propriet à</vt:lpstr>
      <vt:lpstr>AGN models</vt:lpstr>
      <vt:lpstr>Diapositiva 54</vt:lpstr>
      <vt:lpstr>Propriet à</vt:lpstr>
      <vt:lpstr>Diapositiva 56</vt:lpstr>
      <vt:lpstr>M87 </vt:lpstr>
      <vt:lpstr>   </vt:lpstr>
      <vt:lpstr>PKS2356-61 (z = 0.1) </vt:lpstr>
      <vt:lpstr>Diapositiva 60</vt:lpstr>
      <vt:lpstr>Diapositiva 61</vt:lpstr>
      <vt:lpstr>Diapositiva 62</vt:lpstr>
      <vt:lpstr>Diapositiva 63</vt:lpstr>
      <vt:lpstr>Propriet à</vt:lpstr>
      <vt:lpstr>Moti superluminali</vt:lpstr>
      <vt:lpstr>Diapositiva 66</vt:lpstr>
      <vt:lpstr>Più veloce della luce!!!</vt:lpstr>
      <vt:lpstr>Diapositiva 68</vt:lpstr>
      <vt:lpstr>Modello Unificato</vt:lpstr>
      <vt:lpstr>Diapositiva 70</vt:lpstr>
      <vt:lpstr>Diapositiva 71</vt:lpstr>
      <vt:lpstr>Diapositiva 72</vt:lpstr>
      <vt:lpstr>Diapositiva 73</vt:lpstr>
      <vt:lpstr>Diapositiva 74</vt:lpstr>
      <vt:lpstr>Scenario</vt:lpstr>
      <vt:lpstr>Diapositiva 76</vt:lpstr>
      <vt:lpstr>Modello Unificato BH + Disco + Toro</vt:lpstr>
      <vt:lpstr>Diapositiva 78</vt:lpstr>
      <vt:lpstr>Diapositiva 79</vt:lpstr>
      <vt:lpstr>Diapositiva 80</vt:lpstr>
      <vt:lpstr>Diapositiva 81</vt:lpstr>
      <vt:lpstr>Al centro di una grande galassia</vt:lpstr>
      <vt:lpstr>Diapositiva 83</vt:lpstr>
      <vt:lpstr>  </vt:lpstr>
      <vt:lpstr>NGC 4261</vt:lpstr>
      <vt:lpstr>Diapositiva 86</vt:lpstr>
      <vt:lpstr>MBH-M / MBH-s relation </vt:lpstr>
      <vt:lpstr>Diapositiva 88</vt:lpstr>
      <vt:lpstr>Diapositiva 89</vt:lpstr>
      <vt:lpstr>Diapositiva 90</vt:lpstr>
      <vt:lpstr>Onde Gravitazionali</vt:lpstr>
      <vt:lpstr>Ma cosa sono infine gli AGN? </vt:lpstr>
      <vt:lpstr>Diapositiva 93</vt:lpstr>
      <vt:lpstr>Cosmologia</vt:lpstr>
      <vt:lpstr>Diapositiva 95</vt:lpstr>
      <vt:lpstr>Le profondita’ del cosmo con XMM-Newton e Chandra  La maggioranza di queste sorgenti sono quasar (AGN) l’80% circa del “fondo cosmico” in raggi X  </vt:lpstr>
      <vt:lpstr>Viaggio nell’Universo noto</vt:lpstr>
      <vt:lpstr>...on the other hand, when experiments are in hopeless conflict – or when the observations do not make sense according to conventional ideas, or when none of the new models seems to work,  in short when the situation is an unholy mess- that is when one is really making hidden progress  and a breakthrough is just around the corner!</vt:lpstr>
    </vt:vector>
  </TitlesOfParts>
  <Manager/>
  <Company>inaf - osservatorio astronomico di brera</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Agn</dc:title>
  <dc:subject/>
  <dc:creator>anna wolter</dc:creator>
  <cp:keywords/>
  <dc:description/>
  <cp:lastModifiedBy>Anna Wolter</cp:lastModifiedBy>
  <cp:revision>257</cp:revision>
  <dcterms:created xsi:type="dcterms:W3CDTF">2013-03-14T18:18:25Z</dcterms:created>
  <dcterms:modified xsi:type="dcterms:W3CDTF">2013-03-14T18:25:07Z</dcterms:modified>
  <cp:category/>
</cp:coreProperties>
</file>