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6"/>
  </p:notesMasterIdLst>
  <p:sldIdLst>
    <p:sldId id="344" r:id="rId4"/>
    <p:sldId id="260" r:id="rId5"/>
    <p:sldId id="299" r:id="rId6"/>
    <p:sldId id="345" r:id="rId7"/>
    <p:sldId id="319" r:id="rId8"/>
    <p:sldId id="328" r:id="rId9"/>
    <p:sldId id="257" r:id="rId10"/>
    <p:sldId id="346" r:id="rId11"/>
    <p:sldId id="261" r:id="rId12"/>
    <p:sldId id="347" r:id="rId13"/>
    <p:sldId id="262" r:id="rId14"/>
    <p:sldId id="350" r:id="rId15"/>
    <p:sldId id="351" r:id="rId16"/>
    <p:sldId id="352" r:id="rId17"/>
    <p:sldId id="353" r:id="rId18"/>
    <p:sldId id="354" r:id="rId19"/>
    <p:sldId id="355" r:id="rId20"/>
    <p:sldId id="366" r:id="rId21"/>
    <p:sldId id="365" r:id="rId22"/>
    <p:sldId id="368" r:id="rId23"/>
    <p:sldId id="367" r:id="rId24"/>
    <p:sldId id="263" r:id="rId25"/>
    <p:sldId id="264" r:id="rId26"/>
    <p:sldId id="265" r:id="rId27"/>
    <p:sldId id="266" r:id="rId28"/>
    <p:sldId id="267" r:id="rId29"/>
    <p:sldId id="269" r:id="rId30"/>
    <p:sldId id="270" r:id="rId31"/>
    <p:sldId id="271" r:id="rId32"/>
    <p:sldId id="272" r:id="rId33"/>
    <p:sldId id="333" r:id="rId34"/>
    <p:sldId id="273" r:id="rId35"/>
    <p:sldId id="274" r:id="rId36"/>
    <p:sldId id="276" r:id="rId37"/>
    <p:sldId id="281" r:id="rId38"/>
    <p:sldId id="370" r:id="rId39"/>
    <p:sldId id="356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349" r:id="rId50"/>
    <p:sldId id="371" r:id="rId51"/>
    <p:sldId id="330" r:id="rId52"/>
    <p:sldId id="331" r:id="rId53"/>
    <p:sldId id="334" r:id="rId54"/>
    <p:sldId id="335" r:id="rId55"/>
    <p:sldId id="337" r:id="rId56"/>
    <p:sldId id="294" r:id="rId57"/>
    <p:sldId id="369" r:id="rId58"/>
    <p:sldId id="295" r:id="rId59"/>
    <p:sldId id="296" r:id="rId60"/>
    <p:sldId id="339" r:id="rId61"/>
    <p:sldId id="340" r:id="rId62"/>
    <p:sldId id="357" r:id="rId63"/>
    <p:sldId id="358" r:id="rId64"/>
    <p:sldId id="341" r:id="rId65"/>
    <p:sldId id="342" r:id="rId66"/>
    <p:sldId id="359" r:id="rId67"/>
    <p:sldId id="360" r:id="rId68"/>
    <p:sldId id="361" r:id="rId69"/>
    <p:sldId id="362" r:id="rId70"/>
    <p:sldId id="338" r:id="rId71"/>
    <p:sldId id="297" r:id="rId72"/>
    <p:sldId id="298" r:id="rId73"/>
    <p:sldId id="301" r:id="rId74"/>
    <p:sldId id="300" r:id="rId75"/>
    <p:sldId id="302" r:id="rId76"/>
    <p:sldId id="303" r:id="rId77"/>
    <p:sldId id="304" r:id="rId78"/>
    <p:sldId id="305" r:id="rId79"/>
    <p:sldId id="306" r:id="rId80"/>
    <p:sldId id="308" r:id="rId81"/>
    <p:sldId id="307" r:id="rId82"/>
    <p:sldId id="310" r:id="rId83"/>
    <p:sldId id="309" r:id="rId84"/>
    <p:sldId id="311" r:id="rId85"/>
    <p:sldId id="312" r:id="rId86"/>
    <p:sldId id="329" r:id="rId87"/>
    <p:sldId id="320" r:id="rId88"/>
    <p:sldId id="325" r:id="rId89"/>
    <p:sldId id="363" r:id="rId90"/>
    <p:sldId id="327" r:id="rId91"/>
    <p:sldId id="322" r:id="rId92"/>
    <p:sldId id="323" r:id="rId93"/>
    <p:sldId id="324" r:id="rId94"/>
    <p:sldId id="364" r:id="rId95"/>
  </p:sldIdLst>
  <p:sldSz cx="9144000" cy="6858000" type="screen4x3"/>
  <p:notesSz cx="6858000" cy="9144000"/>
  <p:defaultTextStyle>
    <a:defPPr>
      <a:defRPr lang="it-IT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69" autoAdjust="0"/>
  </p:normalViewPr>
  <p:slideViewPr>
    <p:cSldViewPr>
      <p:cViewPr varScale="1">
        <p:scale>
          <a:sx n="63" d="100"/>
          <a:sy n="63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7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7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E501BE-5434-4421-97A0-1F1A789AE749}" type="datetimeFigureOut">
              <a:rPr lang="it-IT"/>
              <a:pPr>
                <a:defRPr/>
              </a:pPr>
              <a:t>13/02/2013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7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7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1EFBC8D-C48F-465D-B662-355814C04D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42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10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76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946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3025" y="915988"/>
            <a:ext cx="4171950" cy="3130550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6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6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6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6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6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70437" cy="34766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41438" y="915988"/>
            <a:ext cx="4175125" cy="31321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5" y="2130432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5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761A-950A-4E29-ABC4-79994FBCE4DF}" type="datetimeFigureOut">
              <a:rPr lang="it-IT"/>
              <a:pPr>
                <a:defRPr/>
              </a:pPr>
              <a:t>13/02/2013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0EDB-0F23-4C60-866C-5B7AAB2495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D5463-0A33-41A8-97CC-2115EBCC27CD}" type="datetimeFigureOut">
              <a:rPr lang="it-IT"/>
              <a:pPr>
                <a:defRPr/>
              </a:pPr>
              <a:t>13/02/2013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633AC-5C9C-47DA-8AFB-0DF23E665F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4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1C218-6A62-43F9-A50B-2C5C238D355F}" type="datetimeFigureOut">
              <a:rPr lang="it-IT"/>
              <a:pPr>
                <a:defRPr/>
              </a:pPr>
              <a:t>13/02/2013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CF78D-DE3C-4519-9142-DD5CCE530C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656" y="2130531"/>
            <a:ext cx="7772688" cy="146977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312" y="3886777"/>
            <a:ext cx="6401376" cy="1751929"/>
          </a:xfrm>
        </p:spPr>
        <p:txBody>
          <a:bodyPr/>
          <a:lstStyle>
            <a:lvl1pPr marL="0" indent="0" algn="ctr">
              <a:buNone/>
              <a:defRPr/>
            </a:lvl1pPr>
            <a:lvl2pPr marL="414425" indent="0" algn="ctr">
              <a:buNone/>
              <a:defRPr/>
            </a:lvl2pPr>
            <a:lvl3pPr marL="828850" indent="0" algn="ctr">
              <a:buNone/>
              <a:defRPr/>
            </a:lvl3pPr>
            <a:lvl4pPr marL="1243275" indent="0" algn="ctr">
              <a:buNone/>
              <a:defRPr/>
            </a:lvl4pPr>
            <a:lvl5pPr marL="1657700" indent="0" algn="ctr">
              <a:buNone/>
              <a:defRPr/>
            </a:lvl5pPr>
            <a:lvl6pPr marL="2072126" indent="0" algn="ctr">
              <a:buNone/>
              <a:defRPr/>
            </a:lvl6pPr>
            <a:lvl7pPr marL="2486552" indent="0" algn="ctr">
              <a:buNone/>
              <a:defRPr/>
            </a:lvl7pPr>
            <a:lvl8pPr marL="2900977" indent="0" algn="ctr">
              <a:buNone/>
              <a:defRPr/>
            </a:lvl8pPr>
            <a:lvl9pPr marL="3315402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1668" y="4406460"/>
            <a:ext cx="7772688" cy="136181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1668" y="2906445"/>
            <a:ext cx="7772688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425" indent="0">
              <a:buNone/>
              <a:defRPr sz="1600"/>
            </a:lvl2pPr>
            <a:lvl3pPr marL="828850" indent="0">
              <a:buNone/>
              <a:defRPr sz="1500"/>
            </a:lvl3pPr>
            <a:lvl4pPr marL="1243275" indent="0">
              <a:buNone/>
              <a:defRPr sz="1300"/>
            </a:lvl4pPr>
            <a:lvl5pPr marL="1657700" indent="0">
              <a:buNone/>
              <a:defRPr sz="1300"/>
            </a:lvl5pPr>
            <a:lvl6pPr marL="2072126" indent="0">
              <a:buNone/>
              <a:defRPr sz="1300"/>
            </a:lvl6pPr>
            <a:lvl7pPr marL="2486552" indent="0">
              <a:buNone/>
              <a:defRPr sz="1300"/>
            </a:lvl7pPr>
            <a:lvl8pPr marL="2900977" indent="0">
              <a:buNone/>
              <a:defRPr sz="1300"/>
            </a:lvl8pPr>
            <a:lvl9pPr marL="3315402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71254" y="1905967"/>
            <a:ext cx="3834488" cy="431720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4030" y="1905967"/>
            <a:ext cx="3835929" cy="431720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629" y="274954"/>
            <a:ext cx="82307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6628" y="1534557"/>
            <a:ext cx="4040472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25" indent="0">
              <a:buNone/>
              <a:defRPr sz="1800" b="1"/>
            </a:lvl2pPr>
            <a:lvl3pPr marL="828850" indent="0">
              <a:buNone/>
              <a:defRPr sz="1600" b="1"/>
            </a:lvl3pPr>
            <a:lvl4pPr marL="1243275" indent="0">
              <a:buNone/>
              <a:defRPr sz="1500" b="1"/>
            </a:lvl4pPr>
            <a:lvl5pPr marL="1657700" indent="0">
              <a:buNone/>
              <a:defRPr sz="1500" b="1"/>
            </a:lvl5pPr>
            <a:lvl6pPr marL="2072126" indent="0">
              <a:buNone/>
              <a:defRPr sz="1500" b="1"/>
            </a:lvl6pPr>
            <a:lvl7pPr marL="2486552" indent="0">
              <a:buNone/>
              <a:defRPr sz="1500" b="1"/>
            </a:lvl7pPr>
            <a:lvl8pPr marL="2900977" indent="0">
              <a:buNone/>
              <a:defRPr sz="1500" b="1"/>
            </a:lvl8pPr>
            <a:lvl9pPr marL="3315402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6628" y="2175163"/>
            <a:ext cx="4040472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471" y="1534557"/>
            <a:ext cx="4041913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25" indent="0">
              <a:buNone/>
              <a:defRPr sz="1800" b="1"/>
            </a:lvl2pPr>
            <a:lvl3pPr marL="828850" indent="0">
              <a:buNone/>
              <a:defRPr sz="1600" b="1"/>
            </a:lvl3pPr>
            <a:lvl4pPr marL="1243275" indent="0">
              <a:buNone/>
              <a:defRPr sz="1500" b="1"/>
            </a:lvl4pPr>
            <a:lvl5pPr marL="1657700" indent="0">
              <a:buNone/>
              <a:defRPr sz="1500" b="1"/>
            </a:lvl5pPr>
            <a:lvl6pPr marL="2072126" indent="0">
              <a:buNone/>
              <a:defRPr sz="1500" b="1"/>
            </a:lvl6pPr>
            <a:lvl7pPr marL="2486552" indent="0">
              <a:buNone/>
              <a:defRPr sz="1500" b="1"/>
            </a:lvl7pPr>
            <a:lvl8pPr marL="2900977" indent="0">
              <a:buNone/>
              <a:defRPr sz="1500" b="1"/>
            </a:lvl8pPr>
            <a:lvl9pPr marL="3315402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471" y="2175163"/>
            <a:ext cx="4041913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632" y="273521"/>
            <a:ext cx="3009107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09" y="273515"/>
            <a:ext cx="5112171" cy="585319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6632" y="1435228"/>
            <a:ext cx="3009107" cy="4691482"/>
          </a:xfrm>
        </p:spPr>
        <p:txBody>
          <a:bodyPr/>
          <a:lstStyle>
            <a:lvl1pPr marL="0" indent="0">
              <a:buNone/>
              <a:defRPr sz="1300"/>
            </a:lvl1pPr>
            <a:lvl2pPr marL="414425" indent="0">
              <a:buNone/>
              <a:defRPr sz="1100"/>
            </a:lvl2pPr>
            <a:lvl3pPr marL="828850" indent="0">
              <a:buNone/>
              <a:defRPr sz="900"/>
            </a:lvl3pPr>
            <a:lvl4pPr marL="1243275" indent="0">
              <a:buNone/>
              <a:defRPr sz="800"/>
            </a:lvl4pPr>
            <a:lvl5pPr marL="1657700" indent="0">
              <a:buNone/>
              <a:defRPr sz="800"/>
            </a:lvl5pPr>
            <a:lvl6pPr marL="2072126" indent="0">
              <a:buNone/>
              <a:defRPr sz="800"/>
            </a:lvl6pPr>
            <a:lvl7pPr marL="2486552" indent="0">
              <a:buNone/>
              <a:defRPr sz="800"/>
            </a:lvl7pPr>
            <a:lvl8pPr marL="2900977" indent="0">
              <a:buNone/>
              <a:defRPr sz="800"/>
            </a:lvl8pPr>
            <a:lvl9pPr marL="3315402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10447-6ECA-4EF4-90E2-19E46BD1E355}" type="datetimeFigureOut">
              <a:rPr lang="it-IT"/>
              <a:pPr>
                <a:defRPr/>
              </a:pPr>
              <a:t>13/02/2013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63017-6208-4553-A90F-5228B4C905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931" y="4800896"/>
            <a:ext cx="5486689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931" y="613247"/>
            <a:ext cx="5486689" cy="4114224"/>
          </a:xfrm>
        </p:spPr>
        <p:txBody>
          <a:bodyPr/>
          <a:lstStyle>
            <a:lvl1pPr marL="0" indent="0">
              <a:buNone/>
              <a:defRPr sz="2900"/>
            </a:lvl1pPr>
            <a:lvl2pPr marL="414425" indent="0">
              <a:buNone/>
              <a:defRPr sz="2500"/>
            </a:lvl2pPr>
            <a:lvl3pPr marL="828850" indent="0">
              <a:buNone/>
              <a:defRPr sz="2200"/>
            </a:lvl3pPr>
            <a:lvl4pPr marL="1243275" indent="0">
              <a:buNone/>
              <a:defRPr sz="1800"/>
            </a:lvl4pPr>
            <a:lvl5pPr marL="1657700" indent="0">
              <a:buNone/>
              <a:defRPr sz="1800"/>
            </a:lvl5pPr>
            <a:lvl6pPr marL="2072126" indent="0">
              <a:buNone/>
              <a:defRPr sz="1800"/>
            </a:lvl6pPr>
            <a:lvl7pPr marL="2486552" indent="0">
              <a:buNone/>
              <a:defRPr sz="1800"/>
            </a:lvl7pPr>
            <a:lvl8pPr marL="2900977" indent="0">
              <a:buNone/>
              <a:defRPr sz="1800"/>
            </a:lvl8pPr>
            <a:lvl9pPr marL="3315402" indent="0">
              <a:buNone/>
              <a:defRPr sz="18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931" y="5366630"/>
            <a:ext cx="5486689" cy="806146"/>
          </a:xfrm>
        </p:spPr>
        <p:txBody>
          <a:bodyPr/>
          <a:lstStyle>
            <a:lvl1pPr marL="0" indent="0">
              <a:buNone/>
              <a:defRPr sz="1300"/>
            </a:lvl1pPr>
            <a:lvl2pPr marL="414425" indent="0">
              <a:buNone/>
              <a:defRPr sz="1100"/>
            </a:lvl2pPr>
            <a:lvl3pPr marL="828850" indent="0">
              <a:buNone/>
              <a:defRPr sz="900"/>
            </a:lvl3pPr>
            <a:lvl4pPr marL="1243275" indent="0">
              <a:buNone/>
              <a:defRPr sz="800"/>
            </a:lvl4pPr>
            <a:lvl5pPr marL="1657700" indent="0">
              <a:buNone/>
              <a:defRPr sz="800"/>
            </a:lvl5pPr>
            <a:lvl6pPr marL="2072126" indent="0">
              <a:buNone/>
              <a:defRPr sz="800"/>
            </a:lvl6pPr>
            <a:lvl7pPr marL="2486552" indent="0">
              <a:buNone/>
              <a:defRPr sz="800"/>
            </a:lvl7pPr>
            <a:lvl8pPr marL="2900977" indent="0">
              <a:buNone/>
              <a:defRPr sz="800"/>
            </a:lvl8pPr>
            <a:lvl9pPr marL="3315402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28144" y="568621"/>
            <a:ext cx="1951815" cy="565453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259" y="568621"/>
            <a:ext cx="5718601" cy="565453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656" y="2130531"/>
            <a:ext cx="7772688" cy="146977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312" y="3886777"/>
            <a:ext cx="6401376" cy="1751929"/>
          </a:xfrm>
        </p:spPr>
        <p:txBody>
          <a:bodyPr/>
          <a:lstStyle>
            <a:lvl1pPr marL="0" indent="0" algn="ctr">
              <a:buNone/>
              <a:defRPr/>
            </a:lvl1pPr>
            <a:lvl2pPr marL="414511" indent="0" algn="ctr">
              <a:buNone/>
              <a:defRPr/>
            </a:lvl2pPr>
            <a:lvl3pPr marL="829022" indent="0" algn="ctr">
              <a:buNone/>
              <a:defRPr/>
            </a:lvl3pPr>
            <a:lvl4pPr marL="1243533" indent="0" algn="ctr">
              <a:buNone/>
              <a:defRPr/>
            </a:lvl4pPr>
            <a:lvl5pPr marL="1658044" indent="0" algn="ctr">
              <a:buNone/>
              <a:defRPr/>
            </a:lvl5pPr>
            <a:lvl6pPr marL="2072556" indent="0" algn="ctr">
              <a:buNone/>
              <a:defRPr/>
            </a:lvl6pPr>
            <a:lvl7pPr marL="2487067" indent="0" algn="ctr">
              <a:buNone/>
              <a:defRPr/>
            </a:lvl7pPr>
            <a:lvl8pPr marL="2901578" indent="0" algn="ctr">
              <a:buNone/>
              <a:defRPr/>
            </a:lvl8pPr>
            <a:lvl9pPr marL="331608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1668" y="4406458"/>
            <a:ext cx="7772688" cy="136181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1668" y="2906445"/>
            <a:ext cx="7772688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11" indent="0">
              <a:buNone/>
              <a:defRPr sz="1600"/>
            </a:lvl2pPr>
            <a:lvl3pPr marL="829022" indent="0">
              <a:buNone/>
              <a:defRPr sz="1500"/>
            </a:lvl3pPr>
            <a:lvl4pPr marL="1243533" indent="0">
              <a:buNone/>
              <a:defRPr sz="1300"/>
            </a:lvl4pPr>
            <a:lvl5pPr marL="1658044" indent="0">
              <a:buNone/>
              <a:defRPr sz="1300"/>
            </a:lvl5pPr>
            <a:lvl6pPr marL="2072556" indent="0">
              <a:buNone/>
              <a:defRPr sz="1300"/>
            </a:lvl6pPr>
            <a:lvl7pPr marL="2487067" indent="0">
              <a:buNone/>
              <a:defRPr sz="1300"/>
            </a:lvl7pPr>
            <a:lvl8pPr marL="2901578" indent="0">
              <a:buNone/>
              <a:defRPr sz="1300"/>
            </a:lvl8pPr>
            <a:lvl9pPr marL="3316089" indent="0">
              <a:buNone/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71254" y="1905965"/>
            <a:ext cx="3834488" cy="431720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4028" y="1905965"/>
            <a:ext cx="3835929" cy="431720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629" y="274954"/>
            <a:ext cx="82307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6628" y="1534557"/>
            <a:ext cx="4040472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11" indent="0">
              <a:buNone/>
              <a:defRPr sz="1800" b="1"/>
            </a:lvl2pPr>
            <a:lvl3pPr marL="829022" indent="0">
              <a:buNone/>
              <a:defRPr sz="1600" b="1"/>
            </a:lvl3pPr>
            <a:lvl4pPr marL="1243533" indent="0">
              <a:buNone/>
              <a:defRPr sz="1500" b="1"/>
            </a:lvl4pPr>
            <a:lvl5pPr marL="1658044" indent="0">
              <a:buNone/>
              <a:defRPr sz="1500" b="1"/>
            </a:lvl5pPr>
            <a:lvl6pPr marL="2072556" indent="0">
              <a:buNone/>
              <a:defRPr sz="1500" b="1"/>
            </a:lvl6pPr>
            <a:lvl7pPr marL="2487067" indent="0">
              <a:buNone/>
              <a:defRPr sz="1500" b="1"/>
            </a:lvl7pPr>
            <a:lvl8pPr marL="2901578" indent="0">
              <a:buNone/>
              <a:defRPr sz="1500" b="1"/>
            </a:lvl8pPr>
            <a:lvl9pPr marL="3316089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6628" y="2175161"/>
            <a:ext cx="4040472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469" y="1534557"/>
            <a:ext cx="4041913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11" indent="0">
              <a:buNone/>
              <a:defRPr sz="1800" b="1"/>
            </a:lvl2pPr>
            <a:lvl3pPr marL="829022" indent="0">
              <a:buNone/>
              <a:defRPr sz="1600" b="1"/>
            </a:lvl3pPr>
            <a:lvl4pPr marL="1243533" indent="0">
              <a:buNone/>
              <a:defRPr sz="1500" b="1"/>
            </a:lvl4pPr>
            <a:lvl5pPr marL="1658044" indent="0">
              <a:buNone/>
              <a:defRPr sz="1500" b="1"/>
            </a:lvl5pPr>
            <a:lvl6pPr marL="2072556" indent="0">
              <a:buNone/>
              <a:defRPr sz="1500" b="1"/>
            </a:lvl6pPr>
            <a:lvl7pPr marL="2487067" indent="0">
              <a:buNone/>
              <a:defRPr sz="1500" b="1"/>
            </a:lvl7pPr>
            <a:lvl8pPr marL="2901578" indent="0">
              <a:buNone/>
              <a:defRPr sz="1500" b="1"/>
            </a:lvl8pPr>
            <a:lvl9pPr marL="3316089" indent="0">
              <a:buNone/>
              <a:defRPr sz="15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469" y="2175161"/>
            <a:ext cx="4041913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4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A15B4-A9C3-40FF-860A-BF0BF2781872}" type="datetimeFigureOut">
              <a:rPr lang="it-IT"/>
              <a:pPr>
                <a:defRPr/>
              </a:pPr>
              <a:t>13/02/2013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0D4A-11AD-40BF-A7A8-DB4042C9E0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630" y="273519"/>
            <a:ext cx="3009107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09" y="273515"/>
            <a:ext cx="5112171" cy="585319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6630" y="1435228"/>
            <a:ext cx="3009107" cy="4691482"/>
          </a:xfrm>
        </p:spPr>
        <p:txBody>
          <a:bodyPr/>
          <a:lstStyle>
            <a:lvl1pPr marL="0" indent="0">
              <a:buNone/>
              <a:defRPr sz="1300"/>
            </a:lvl1pPr>
            <a:lvl2pPr marL="414511" indent="0">
              <a:buNone/>
              <a:defRPr sz="1100"/>
            </a:lvl2pPr>
            <a:lvl3pPr marL="829022" indent="0">
              <a:buNone/>
              <a:defRPr sz="900"/>
            </a:lvl3pPr>
            <a:lvl4pPr marL="1243533" indent="0">
              <a:buNone/>
              <a:defRPr sz="800"/>
            </a:lvl4pPr>
            <a:lvl5pPr marL="1658044" indent="0">
              <a:buNone/>
              <a:defRPr sz="800"/>
            </a:lvl5pPr>
            <a:lvl6pPr marL="2072556" indent="0">
              <a:buNone/>
              <a:defRPr sz="800"/>
            </a:lvl6pPr>
            <a:lvl7pPr marL="2487067" indent="0">
              <a:buNone/>
              <a:defRPr sz="800"/>
            </a:lvl7pPr>
            <a:lvl8pPr marL="2901578" indent="0">
              <a:buNone/>
              <a:defRPr sz="800"/>
            </a:lvl8pPr>
            <a:lvl9pPr marL="3316089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1929" y="4800894"/>
            <a:ext cx="5486689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1929" y="613247"/>
            <a:ext cx="5486689" cy="4114224"/>
          </a:xfrm>
        </p:spPr>
        <p:txBody>
          <a:bodyPr/>
          <a:lstStyle>
            <a:lvl1pPr marL="0" indent="0">
              <a:buNone/>
              <a:defRPr sz="2900"/>
            </a:lvl1pPr>
            <a:lvl2pPr marL="414511" indent="0">
              <a:buNone/>
              <a:defRPr sz="2500"/>
            </a:lvl2pPr>
            <a:lvl3pPr marL="829022" indent="0">
              <a:buNone/>
              <a:defRPr sz="2200"/>
            </a:lvl3pPr>
            <a:lvl4pPr marL="1243533" indent="0">
              <a:buNone/>
              <a:defRPr sz="1800"/>
            </a:lvl4pPr>
            <a:lvl5pPr marL="1658044" indent="0">
              <a:buNone/>
              <a:defRPr sz="1800"/>
            </a:lvl5pPr>
            <a:lvl6pPr marL="2072556" indent="0">
              <a:buNone/>
              <a:defRPr sz="1800"/>
            </a:lvl6pPr>
            <a:lvl7pPr marL="2487067" indent="0">
              <a:buNone/>
              <a:defRPr sz="1800"/>
            </a:lvl7pPr>
            <a:lvl8pPr marL="2901578" indent="0">
              <a:buNone/>
              <a:defRPr sz="1800"/>
            </a:lvl8pPr>
            <a:lvl9pPr marL="3316089" indent="0">
              <a:buNone/>
              <a:defRPr sz="18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1929" y="5366630"/>
            <a:ext cx="5486689" cy="806146"/>
          </a:xfrm>
        </p:spPr>
        <p:txBody>
          <a:bodyPr/>
          <a:lstStyle>
            <a:lvl1pPr marL="0" indent="0">
              <a:buNone/>
              <a:defRPr sz="1300"/>
            </a:lvl1pPr>
            <a:lvl2pPr marL="414511" indent="0">
              <a:buNone/>
              <a:defRPr sz="1100"/>
            </a:lvl2pPr>
            <a:lvl3pPr marL="829022" indent="0">
              <a:buNone/>
              <a:defRPr sz="900"/>
            </a:lvl3pPr>
            <a:lvl4pPr marL="1243533" indent="0">
              <a:buNone/>
              <a:defRPr sz="800"/>
            </a:lvl4pPr>
            <a:lvl5pPr marL="1658044" indent="0">
              <a:buNone/>
              <a:defRPr sz="800"/>
            </a:lvl5pPr>
            <a:lvl6pPr marL="2072556" indent="0">
              <a:buNone/>
              <a:defRPr sz="800"/>
            </a:lvl6pPr>
            <a:lvl7pPr marL="2487067" indent="0">
              <a:buNone/>
              <a:defRPr sz="800"/>
            </a:lvl7pPr>
            <a:lvl8pPr marL="2901578" indent="0">
              <a:buNone/>
              <a:defRPr sz="800"/>
            </a:lvl8pPr>
            <a:lvl9pPr marL="3316089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28142" y="568621"/>
            <a:ext cx="1951815" cy="565453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257" y="568621"/>
            <a:ext cx="5718601" cy="565453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5685-27F3-40C2-A67C-BA0838C362E2}" type="datetimeFigureOut">
              <a:rPr lang="it-IT"/>
              <a:pPr>
                <a:defRPr/>
              </a:pPr>
              <a:t>13/02/2013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2CF1E-894B-4991-A81C-F3FC44565B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2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2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CD8A-8B07-414B-84E6-5307A07C64F6}" type="datetimeFigureOut">
              <a:rPr lang="it-IT"/>
              <a:pPr>
                <a:defRPr/>
              </a:pPr>
              <a:t>13/02/2013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C501F-77EC-402C-9B3B-C2A0445A98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20D4-DAFA-4637-A505-6A596F286790}" type="datetimeFigureOut">
              <a:rPr lang="it-IT"/>
              <a:pPr>
                <a:defRPr/>
              </a:pPr>
              <a:t>13/02/2013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60766-4D64-478E-B374-F17E8F1AF3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276DA-B5B9-4F50-B92D-DB4F5AA2B86A}" type="datetimeFigureOut">
              <a:rPr lang="it-IT"/>
              <a:pPr>
                <a:defRPr/>
              </a:pPr>
              <a:t>13/02/2013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81269-2389-4917-9C62-ACED3F8F5B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E981-1F5E-4718-8C34-226931C1A095}" type="datetimeFigureOut">
              <a:rPr lang="it-IT"/>
              <a:pPr>
                <a:defRPr/>
              </a:pPr>
              <a:t>13/02/2013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91E98-5A27-43CC-8732-537A3DE47A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67" indent="0">
              <a:buNone/>
              <a:defRPr sz="2800"/>
            </a:lvl2pPr>
            <a:lvl3pPr marL="913737" indent="0">
              <a:buNone/>
              <a:defRPr sz="2400"/>
            </a:lvl3pPr>
            <a:lvl4pPr marL="1370606" indent="0">
              <a:buNone/>
              <a:defRPr sz="2000"/>
            </a:lvl4pPr>
            <a:lvl5pPr marL="1827473" indent="0">
              <a:buNone/>
              <a:defRPr sz="2000"/>
            </a:lvl5pPr>
            <a:lvl6pPr marL="2284342" indent="0">
              <a:buNone/>
              <a:defRPr sz="2000"/>
            </a:lvl6pPr>
            <a:lvl7pPr marL="2741210" indent="0">
              <a:buNone/>
              <a:defRPr sz="2000"/>
            </a:lvl7pPr>
            <a:lvl8pPr marL="3198076" indent="0">
              <a:buNone/>
              <a:defRPr sz="2000"/>
            </a:lvl8pPr>
            <a:lvl9pPr marL="3654946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7AEE6-E7C2-4F54-B19E-487000204142}" type="datetimeFigureOut">
              <a:rPr lang="it-IT"/>
              <a:pPr>
                <a:defRPr/>
              </a:pPr>
              <a:t>13/02/2013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3280-DC6C-457F-8A24-B3CF75520D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70" tIns="45687" rIns="91370" bIns="45687" rtlCol="0" anchor="ctr"/>
          <a:lstStyle>
            <a:lvl1pPr algn="l" defTabSz="913737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A4A64F-554C-43D1-95BE-C55CB0405E09}" type="datetimeFigureOut">
              <a:rPr lang="it-IT"/>
              <a:pPr>
                <a:defRPr/>
              </a:pPr>
              <a:t>13/02/2013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70" tIns="45687" rIns="91370" bIns="45687" rtlCol="0" anchor="ctr"/>
          <a:lstStyle>
            <a:lvl1pPr algn="ctr" defTabSz="91373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70" tIns="45687" rIns="91370" bIns="45687" rtlCol="0" anchor="ctr"/>
          <a:lstStyle>
            <a:lvl1pPr algn="r" defTabSz="913737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905B0E-7C8B-40FC-BC24-15A304992B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76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44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13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80" indent="-228435" algn="l" defTabSz="9137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8325"/>
            <a:ext cx="7808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8912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" pitchFamily="16" charset="0"/>
        </a:defRPr>
      </a:lvl2pPr>
      <a:lvl3pPr algn="ctr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" pitchFamily="16" charset="0"/>
        </a:defRPr>
      </a:lvl3pPr>
      <a:lvl4pPr algn="ctr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" pitchFamily="16" charset="0"/>
        </a:defRPr>
      </a:lvl4pPr>
      <a:lvl5pPr algn="ctr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" pitchFamily="16" charset="0"/>
        </a:defRPr>
      </a:lvl5pPr>
      <a:lvl6pPr marL="1719577" algn="l" defTabSz="414425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</a:defRPr>
      </a:lvl6pPr>
      <a:lvl7pPr marL="2134003" algn="l" defTabSz="414425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</a:defRPr>
      </a:lvl7pPr>
      <a:lvl8pPr marL="2548427" algn="l" defTabSz="414425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</a:defRPr>
      </a:lvl8pPr>
      <a:lvl9pPr marL="2962853" algn="l" defTabSz="414425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</a:defRPr>
      </a:lvl9pPr>
    </p:titleStyle>
    <p:bodyStyle>
      <a:lvl1pPr marL="390525" indent="-292100" algn="l" defTabSz="414338" rtl="0" eaLnBrk="0" fontAlgn="base" hangingPunct="0">
        <a:spcBef>
          <a:spcPct val="0"/>
        </a:spcBef>
        <a:spcAft>
          <a:spcPts val="1288"/>
        </a:spcAft>
        <a:buClr>
          <a:srgbClr val="000000"/>
        </a:buClr>
        <a:buSzPct val="45000"/>
        <a:buFont typeface="StarSymbol"/>
        <a:buChar char="●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81050" indent="-258763" algn="l" defTabSz="414338" rtl="0" eaLnBrk="0" fontAlgn="base" hangingPunct="0">
        <a:spcBef>
          <a:spcPct val="0"/>
        </a:spcBef>
        <a:spcAft>
          <a:spcPts val="1038"/>
        </a:spcAft>
        <a:buClr>
          <a:srgbClr val="000000"/>
        </a:buClr>
        <a:buSzPct val="75000"/>
        <a:buFont typeface="StarSymbol"/>
        <a:buChar char="–"/>
        <a:defRPr sz="2500">
          <a:solidFill>
            <a:srgbClr val="000000"/>
          </a:solidFill>
          <a:latin typeface="+mn-lt"/>
        </a:defRPr>
      </a:lvl2pPr>
      <a:lvl3pPr marL="1173163" indent="-195263" algn="l" defTabSz="414338" rtl="0" eaLnBrk="0" fontAlgn="base" hangingPunct="0">
        <a:spcBef>
          <a:spcPct val="0"/>
        </a:spcBef>
        <a:spcAft>
          <a:spcPts val="775"/>
        </a:spcAft>
        <a:buClr>
          <a:srgbClr val="000000"/>
        </a:buClr>
        <a:buSzPct val="45000"/>
        <a:buFont typeface="StarSymbol"/>
        <a:buChar char="●"/>
        <a:defRPr sz="2200">
          <a:solidFill>
            <a:srgbClr val="000000"/>
          </a:solidFill>
          <a:latin typeface="+mn-lt"/>
        </a:defRPr>
      </a:lvl3pPr>
      <a:lvl4pPr marL="1565275" indent="-195263" algn="l" defTabSz="414338" rtl="0" eaLnBrk="0" fontAlgn="base" hangingPunct="0">
        <a:spcBef>
          <a:spcPct val="0"/>
        </a:spcBef>
        <a:spcAft>
          <a:spcPts val="525"/>
        </a:spcAft>
        <a:buClr>
          <a:srgbClr val="000000"/>
        </a:buClr>
        <a:buSzPct val="75000"/>
        <a:buFont typeface="StarSymbol"/>
        <a:buChar char="–"/>
        <a:defRPr>
          <a:solidFill>
            <a:srgbClr val="000000"/>
          </a:solidFill>
          <a:latin typeface="+mn-lt"/>
        </a:defRPr>
      </a:lvl4pPr>
      <a:lvl5pPr marL="1955800" indent="-195263" algn="l" defTabSz="414338" rtl="0" eaLnBrk="0" fontAlgn="base" hangingPunct="0"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/>
        <a:buChar char="●"/>
        <a:defRPr>
          <a:solidFill>
            <a:srgbClr val="000000"/>
          </a:solidFill>
          <a:latin typeface="+mn-lt"/>
        </a:defRPr>
      </a:lvl5pPr>
      <a:lvl6pPr marL="2371433" indent="-195702" algn="l" defTabSz="414425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</a:defRPr>
      </a:lvl6pPr>
      <a:lvl7pPr marL="2785858" indent="-195702" algn="l" defTabSz="414425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</a:defRPr>
      </a:lvl7pPr>
      <a:lvl8pPr marL="3200283" indent="-195702" algn="l" defTabSz="414425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</a:defRPr>
      </a:lvl8pPr>
      <a:lvl9pPr marL="3614708" indent="-195702" algn="l" defTabSz="414425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</a:defRPr>
      </a:lvl9pPr>
    </p:bodyStyle>
    <p:otherStyle>
      <a:defPPr>
        <a:defRPr lang="it-IT"/>
      </a:defPPr>
      <a:lvl1pPr marL="0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25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850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275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700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126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552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977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402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8325"/>
            <a:ext cx="7808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8912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" pitchFamily="16" charset="0"/>
        </a:defRPr>
      </a:lvl2pPr>
      <a:lvl3pPr algn="ctr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" pitchFamily="16" charset="0"/>
        </a:defRPr>
      </a:lvl3pPr>
      <a:lvl4pPr algn="ctr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" pitchFamily="16" charset="0"/>
        </a:defRPr>
      </a:lvl4pPr>
      <a:lvl5pPr algn="ctr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" pitchFamily="16" charset="0"/>
        </a:defRPr>
      </a:lvl5pPr>
      <a:lvl6pPr marL="1719933" algn="l" defTabSz="41451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</a:defRPr>
      </a:lvl6pPr>
      <a:lvl7pPr marL="2134445" algn="l" defTabSz="41451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</a:defRPr>
      </a:lvl7pPr>
      <a:lvl8pPr marL="2548955" algn="l" defTabSz="41451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</a:defRPr>
      </a:lvl8pPr>
      <a:lvl9pPr marL="2963468" algn="l" defTabSz="41451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</a:defRPr>
      </a:lvl9pPr>
    </p:titleStyle>
    <p:bodyStyle>
      <a:lvl1pPr marL="390525" indent="-292100" algn="l" defTabSz="414338" rtl="0" eaLnBrk="0" fontAlgn="base" hangingPunct="0">
        <a:spcBef>
          <a:spcPct val="0"/>
        </a:spcBef>
        <a:spcAft>
          <a:spcPts val="1288"/>
        </a:spcAft>
        <a:buClr>
          <a:srgbClr val="000000"/>
        </a:buClr>
        <a:buSzPct val="45000"/>
        <a:buFont typeface="StarSymbol"/>
        <a:buChar char="●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81050" indent="-258763" algn="l" defTabSz="414338" rtl="0" eaLnBrk="0" fontAlgn="base" hangingPunct="0">
        <a:spcBef>
          <a:spcPct val="0"/>
        </a:spcBef>
        <a:spcAft>
          <a:spcPts val="1038"/>
        </a:spcAft>
        <a:buClr>
          <a:srgbClr val="000000"/>
        </a:buClr>
        <a:buSzPct val="75000"/>
        <a:buFont typeface="StarSymbol"/>
        <a:buChar char="–"/>
        <a:defRPr sz="2500">
          <a:solidFill>
            <a:srgbClr val="000000"/>
          </a:solidFill>
          <a:latin typeface="+mn-lt"/>
        </a:defRPr>
      </a:lvl2pPr>
      <a:lvl3pPr marL="1173163" indent="-195263" algn="l" defTabSz="414338" rtl="0" eaLnBrk="0" fontAlgn="base" hangingPunct="0">
        <a:spcBef>
          <a:spcPct val="0"/>
        </a:spcBef>
        <a:spcAft>
          <a:spcPts val="775"/>
        </a:spcAft>
        <a:buClr>
          <a:srgbClr val="000000"/>
        </a:buClr>
        <a:buSzPct val="45000"/>
        <a:buFont typeface="StarSymbol"/>
        <a:buChar char="●"/>
        <a:defRPr sz="2200">
          <a:solidFill>
            <a:srgbClr val="000000"/>
          </a:solidFill>
          <a:latin typeface="+mn-lt"/>
        </a:defRPr>
      </a:lvl3pPr>
      <a:lvl4pPr marL="1565275" indent="-195263" algn="l" defTabSz="414338" rtl="0" eaLnBrk="0" fontAlgn="base" hangingPunct="0">
        <a:spcBef>
          <a:spcPct val="0"/>
        </a:spcBef>
        <a:spcAft>
          <a:spcPts val="525"/>
        </a:spcAft>
        <a:buClr>
          <a:srgbClr val="000000"/>
        </a:buClr>
        <a:buSzPct val="75000"/>
        <a:buFont typeface="StarSymbol"/>
        <a:buChar char="–"/>
        <a:defRPr>
          <a:solidFill>
            <a:srgbClr val="000000"/>
          </a:solidFill>
          <a:latin typeface="+mn-lt"/>
        </a:defRPr>
      </a:lvl4pPr>
      <a:lvl5pPr marL="1957388" indent="-195263" algn="l" defTabSz="414338" rtl="0" eaLnBrk="0" fontAlgn="base" hangingPunct="0"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/>
        <a:buChar char="●"/>
        <a:defRPr>
          <a:solidFill>
            <a:srgbClr val="000000"/>
          </a:solidFill>
          <a:latin typeface="+mn-lt"/>
        </a:defRPr>
      </a:lvl5pPr>
      <a:lvl6pPr marL="2371925" indent="-195743" algn="l" defTabSz="414511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</a:defRPr>
      </a:lvl6pPr>
      <a:lvl7pPr marL="2786436" indent="-195743" algn="l" defTabSz="414511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</a:defRPr>
      </a:lvl7pPr>
      <a:lvl8pPr marL="3200947" indent="-195743" algn="l" defTabSz="414511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</a:defRPr>
      </a:lvl8pPr>
      <a:lvl9pPr marL="3615458" indent="-195743" algn="l" defTabSz="414511" rtl="0" fontAlgn="base" hangingPunct="0"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</a:defRPr>
      </a:lvl9pPr>
    </p:bodyStyle>
    <p:otherStyle>
      <a:defPPr>
        <a:defRPr lang="it-IT"/>
      </a:defPPr>
      <a:lvl1pPr marL="0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11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022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33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044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556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067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578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089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Documents%20and%20Settings\Mario\Documenti\Papers\EXOPLAN\esp3\doc\tip_tilt_aniso.mp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Documents%20and%20Settings\Mario\Documenti\Papers\EXOPLAN\esp3\doc\movie_ttau_NAOS.mpeg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Documents%20and%20Settings\Mario\Documenti\Papers\EXOPLAN\esp3\doc\anim_transit.av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4" descr="Hardy_HD70642_hi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0" cy="689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2411413" y="188914"/>
            <a:ext cx="4248150" cy="3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it-IT" sz="1600" b="1" dirty="0">
                <a:latin typeface="Verdana" pitchFamily="34" charset="0"/>
              </a:rPr>
              <a:t>Istituto Nazionale di Astrofisica</a:t>
            </a:r>
          </a:p>
        </p:txBody>
      </p:sp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2244725" y="800100"/>
            <a:ext cx="4630738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it-IT">
                <a:latin typeface="Verdana" pitchFamily="34" charset="0"/>
              </a:rPr>
              <a:t>Osservatorio astronomico di Brera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389542" y="1671638"/>
            <a:ext cx="504655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Verdana" pitchFamily="34" charset="0"/>
              </a:rPr>
              <a:t>Universo in </a:t>
            </a:r>
            <a:r>
              <a:rPr lang="it-IT" i="1" dirty="0" smtClean="0">
                <a:solidFill>
                  <a:schemeClr val="bg1"/>
                </a:solidFill>
                <a:latin typeface="Verdana" pitchFamily="34" charset="0"/>
              </a:rPr>
              <a:t>fiore – Corso base 2012-2013</a:t>
            </a:r>
            <a:endParaRPr lang="it-IT" i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7316138" y="6237312"/>
            <a:ext cx="1382089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it-IT" sz="1100" dirty="0" smtClean="0">
                <a:solidFill>
                  <a:schemeClr val="bg1"/>
                </a:solidFill>
                <a:latin typeface="Verdana" pitchFamily="34" charset="0"/>
              </a:rPr>
              <a:t>23 gennaio 2013</a:t>
            </a:r>
            <a:endParaRPr lang="it-IT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1475656" y="2515553"/>
            <a:ext cx="6497271" cy="76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sz="4400" b="1" dirty="0" smtClean="0">
                <a:solidFill>
                  <a:schemeClr val="bg1"/>
                </a:solidFill>
                <a:latin typeface="Verdana" pitchFamily="34" charset="0"/>
                <a:cs typeface="Calibri" pitchFamily="34" charset="0"/>
              </a:rPr>
              <a:t>I pianeti extrasolari</a:t>
            </a:r>
          </a:p>
        </p:txBody>
      </p:sp>
      <p:sp>
        <p:nvSpPr>
          <p:cNvPr id="2056" name="Text Box 42"/>
          <p:cNvSpPr txBox="1">
            <a:spLocks noChangeArrowheads="1"/>
          </p:cNvSpPr>
          <p:nvPr/>
        </p:nvSpPr>
        <p:spPr bwMode="auto">
          <a:xfrm>
            <a:off x="179512" y="4365104"/>
            <a:ext cx="3281391" cy="116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it-IT" sz="1400" i="1" dirty="0">
                <a:solidFill>
                  <a:schemeClr val="bg1"/>
                </a:solidFill>
                <a:latin typeface="Verdana" pitchFamily="34" charset="0"/>
              </a:rPr>
              <a:t>M</a:t>
            </a:r>
            <a:r>
              <a:rPr lang="it-IT" sz="1400" i="1" dirty="0" smtClean="0">
                <a:solidFill>
                  <a:schemeClr val="bg1"/>
                </a:solidFill>
                <a:latin typeface="Verdana" pitchFamily="34" charset="0"/>
              </a:rPr>
              <a:t>ario Carpino</a:t>
            </a:r>
            <a:endParaRPr lang="it-IT" sz="1400" i="1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endParaRPr lang="it-IT" sz="1400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it-IT" sz="1400" dirty="0" smtClean="0">
                <a:solidFill>
                  <a:schemeClr val="bg1"/>
                </a:solidFill>
                <a:latin typeface="Verdana" pitchFamily="34" charset="0"/>
              </a:rPr>
              <a:t>Mario.Carpino@brera.inaf.it</a:t>
            </a:r>
            <a:endParaRPr lang="it-IT" sz="1400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it-IT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 algn="ctr"/>
            <a:r>
              <a:rPr lang="it-IT" sz="1400" dirty="0" smtClean="0">
                <a:solidFill>
                  <a:schemeClr val="bg1"/>
                </a:solidFill>
                <a:latin typeface="Verdana" pitchFamily="34" charset="0"/>
              </a:rPr>
              <a:t>Osservatorio </a:t>
            </a:r>
            <a:r>
              <a:rPr lang="it-IT" sz="1400" dirty="0">
                <a:solidFill>
                  <a:schemeClr val="bg1"/>
                </a:solidFill>
                <a:latin typeface="Verdana" pitchFamily="34" charset="0"/>
              </a:rPr>
              <a:t>Astronomico di Brera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1"/>
            <a:ext cx="9144000" cy="165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0" y="1412875"/>
            <a:ext cx="9144000" cy="165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059" name="Immagin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5101"/>
            <a:ext cx="914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494088" y="660400"/>
            <a:ext cx="21558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655638" algn="l"/>
                <a:tab pos="1311275" algn="l"/>
                <a:tab pos="1968500" algn="l"/>
              </a:tabLst>
            </a:pPr>
            <a:r>
              <a:rPr lang="en-GB">
                <a:solidFill>
                  <a:srgbClr val="FFFFFF"/>
                </a:solidFill>
              </a:rPr>
              <a:t>Anelli di polvere</a:t>
            </a:r>
          </a:p>
          <a:p>
            <a:pPr algn="ctr">
              <a:buClr>
                <a:srgbClr val="000000"/>
              </a:buClr>
              <a:buSzPct val="45000"/>
              <a:tabLst>
                <a:tab pos="655638" algn="l"/>
                <a:tab pos="1311275" algn="l"/>
                <a:tab pos="1968500" algn="l"/>
              </a:tabLst>
            </a:pPr>
            <a:r>
              <a:rPr lang="en-GB">
                <a:solidFill>
                  <a:srgbClr val="FFFFFF"/>
                </a:solidFill>
              </a:rPr>
              <a:t>attorno ad altre stelle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1150" y="1808163"/>
            <a:ext cx="3455988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6863" y="1947863"/>
            <a:ext cx="347345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494088" y="660400"/>
            <a:ext cx="21558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655638" algn="l"/>
                <a:tab pos="1311275" algn="l"/>
                <a:tab pos="1968500" algn="l"/>
              </a:tabLst>
            </a:pPr>
            <a:r>
              <a:rPr lang="en-GB">
                <a:solidFill>
                  <a:srgbClr val="FFFFFF"/>
                </a:solidFill>
              </a:rPr>
              <a:t>Anelli di polvere</a:t>
            </a:r>
          </a:p>
          <a:p>
            <a:pPr algn="ctr">
              <a:buClr>
                <a:srgbClr val="000000"/>
              </a:buClr>
              <a:buSzPct val="45000"/>
              <a:tabLst>
                <a:tab pos="655638" algn="l"/>
                <a:tab pos="1311275" algn="l"/>
                <a:tab pos="1968500" algn="l"/>
              </a:tabLst>
            </a:pPr>
            <a:r>
              <a:rPr lang="en-GB">
                <a:solidFill>
                  <a:srgbClr val="FFFFFF"/>
                </a:solidFill>
              </a:rPr>
              <a:t>attorno ad altre stelle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786063"/>
            <a:ext cx="8689975" cy="1143000"/>
          </a:xfrm>
        </p:spPr>
        <p:txBody>
          <a:bodyPr/>
          <a:lstStyle/>
          <a:p>
            <a:pPr eaLnBrk="1"/>
            <a:r>
              <a:rPr lang="it-IT" sz="4400" smtClean="0"/>
              <a:t>Meccanismo di formazione</a:t>
            </a:r>
            <a:br>
              <a:rPr lang="it-IT" sz="4400" smtClean="0"/>
            </a:br>
            <a:r>
              <a:rPr lang="it-IT" sz="4400" smtClean="0"/>
              <a:t>dei sistemi planetari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2152650" y="528638"/>
            <a:ext cx="5111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</a:tabLst>
            </a:pPr>
            <a:r>
              <a:rPr lang="en-GB" sz="2200">
                <a:latin typeface="Times" pitchFamily="18" charset="0"/>
              </a:rPr>
              <a:t>Formazione del Sistema Solare - 1 </a:t>
            </a: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400" y="1433513"/>
            <a:ext cx="4321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2152650" y="528638"/>
            <a:ext cx="5111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</a:tabLst>
            </a:pPr>
            <a:r>
              <a:rPr lang="en-GB" sz="2200">
                <a:latin typeface="Times" pitchFamily="18" charset="0"/>
              </a:rPr>
              <a:t>Formazione del Sistema Solare - 2 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863" y="1447800"/>
            <a:ext cx="58943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1314450" y="4843463"/>
            <a:ext cx="635793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</a:tabLst>
            </a:pPr>
            <a:r>
              <a:rPr lang="en-GB" sz="2200">
                <a:latin typeface="Times" pitchFamily="18" charset="0"/>
              </a:rPr>
              <a:t>Collassando la nube accelera la sua velocità di rotazione</a:t>
            </a:r>
          </a:p>
          <a:p>
            <a:pP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  <a:tab pos="5251450" algn="l"/>
                <a:tab pos="5908675" algn="l"/>
              </a:tabLst>
            </a:pPr>
            <a:r>
              <a:rPr lang="en-GB" sz="2200">
                <a:latin typeface="Times" pitchFamily="18" charset="0"/>
              </a:rPr>
              <a:t>per la conservazione del momento angolare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2152650" y="528638"/>
            <a:ext cx="5111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</a:tabLst>
            </a:pPr>
            <a:r>
              <a:rPr lang="en-GB" sz="2200">
                <a:latin typeface="Times" pitchFamily="18" charset="0"/>
              </a:rPr>
              <a:t>Formazione del Sistema Solare - 3 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1222375"/>
            <a:ext cx="871220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2886075" y="5738813"/>
            <a:ext cx="4341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</a:tabLst>
            </a:pPr>
            <a:r>
              <a:rPr lang="en-GB" sz="2200">
                <a:latin typeface="Times" pitchFamily="18" charset="0"/>
              </a:rPr>
              <a:t>Formazione del disco (veduta laterale)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2152650" y="528638"/>
            <a:ext cx="5111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</a:tabLst>
            </a:pPr>
            <a:r>
              <a:rPr lang="en-GB" sz="2200">
                <a:latin typeface="Times" pitchFamily="18" charset="0"/>
              </a:rPr>
              <a:t>Formazione del Sistema Solare - 4 </a:t>
            </a: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3338"/>
            <a:ext cx="9144000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2152650" y="528638"/>
            <a:ext cx="5111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5813" algn="l"/>
              </a:tabLst>
            </a:pPr>
            <a:r>
              <a:rPr lang="en-GB" sz="2200" dirty="0" err="1">
                <a:latin typeface="Times" pitchFamily="18" charset="0"/>
              </a:rPr>
              <a:t>Formazione</a:t>
            </a:r>
            <a:r>
              <a:rPr lang="en-GB" sz="2200" dirty="0">
                <a:latin typeface="Times" pitchFamily="18" charset="0"/>
              </a:rPr>
              <a:t> del </a:t>
            </a:r>
            <a:r>
              <a:rPr lang="en-GB" sz="2200" dirty="0" err="1">
                <a:latin typeface="Times" pitchFamily="18" charset="0"/>
              </a:rPr>
              <a:t>Sistema</a:t>
            </a:r>
            <a:r>
              <a:rPr lang="en-GB" sz="2200" dirty="0">
                <a:latin typeface="Times" pitchFamily="18" charset="0"/>
              </a:rPr>
              <a:t> </a:t>
            </a:r>
            <a:r>
              <a:rPr lang="en-GB" sz="2200" dirty="0" err="1" smtClean="0">
                <a:latin typeface="Times" pitchFamily="18" charset="0"/>
              </a:rPr>
              <a:t>Solare</a:t>
            </a:r>
            <a:r>
              <a:rPr lang="en-GB" sz="2200" dirty="0" smtClean="0">
                <a:latin typeface="Times" pitchFamily="18" charset="0"/>
              </a:rPr>
              <a:t> - 5 </a:t>
            </a:r>
            <a:endParaRPr lang="en-GB" sz="2200" dirty="0">
              <a:latin typeface="Times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863" y="1149350"/>
            <a:ext cx="74676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0" y="61197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Verdana" pitchFamily="34" charset="0"/>
              </a:rPr>
              <a:t>Struttura del Sistema Solare</a:t>
            </a:r>
            <a:endParaRPr lang="it-IT" sz="3200" dirty="0">
              <a:latin typeface="Verdana" pitchFamily="34" charset="0"/>
            </a:endParaRPr>
          </a:p>
        </p:txBody>
      </p:sp>
      <p:pic>
        <p:nvPicPr>
          <p:cNvPr id="7" name="Immagine 6" descr="planet_orbit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27224"/>
            <a:ext cx="9180000" cy="36620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0" y="33265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Verdana" pitchFamily="34" charset="0"/>
              </a:rPr>
              <a:t>Struttura del Sistema Solare</a:t>
            </a:r>
            <a:endParaRPr lang="it-IT" sz="3200" dirty="0">
              <a:latin typeface="Verdana" pitchFamily="34" charset="0"/>
            </a:endParaRPr>
          </a:p>
        </p:txBody>
      </p:sp>
      <p:pic>
        <p:nvPicPr>
          <p:cNvPr id="7" name="Immagine 6" descr="planet_orbit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80000"/>
            <a:ext cx="9180000" cy="51667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1"/>
          <p:cNvSpPr txBox="1">
            <a:spLocks noChangeArrowheads="1"/>
          </p:cNvSpPr>
          <p:nvPr/>
        </p:nvSpPr>
        <p:spPr bwMode="auto">
          <a:xfrm>
            <a:off x="2051720" y="980728"/>
            <a:ext cx="4942237" cy="70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spAutoFit/>
          </a:bodyPr>
          <a:lstStyle/>
          <a:p>
            <a:pPr algn="ctr"/>
            <a:r>
              <a:rPr lang="it-IT" sz="4000" b="1" dirty="0" smtClean="0"/>
              <a:t>Ordini di grandezza</a:t>
            </a:r>
            <a:endParaRPr lang="it-IT" sz="4000" b="1" i="1" dirty="0"/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2555776" y="3140968"/>
            <a:ext cx="3600400" cy="195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0" tIns="45687" rIns="91370" bIns="45687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dirty="0" smtClean="0"/>
              <a:t>Distanza</a:t>
            </a:r>
          </a:p>
          <a:p>
            <a:pPr algn="ctr">
              <a:lnSpc>
                <a:spcPct val="150000"/>
              </a:lnSpc>
            </a:pPr>
            <a:r>
              <a:rPr lang="it-IT" sz="2800" dirty="0" smtClean="0"/>
              <a:t>Luminosità</a:t>
            </a:r>
          </a:p>
          <a:p>
            <a:pPr algn="ctr">
              <a:lnSpc>
                <a:spcPct val="150000"/>
              </a:lnSpc>
            </a:pPr>
            <a:r>
              <a:rPr lang="it-IT" sz="2800" dirty="0" smtClean="0"/>
              <a:t>Massa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lanet_orbit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6840000" cy="5200173"/>
          </a:xfrm>
          <a:prstGeom prst="rect">
            <a:avLst/>
          </a:prstGeom>
          <a:effectLst/>
        </p:spPr>
      </p:pic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0" y="33265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Verdana" pitchFamily="34" charset="0"/>
              </a:rPr>
              <a:t>Differenze di composizione interna</a:t>
            </a:r>
            <a:endParaRPr lang="it-IT" sz="3200" dirty="0">
              <a:latin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380312" y="2132856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Verdana" pitchFamily="34" charset="0"/>
              </a:rPr>
              <a:t>pianeti “terrestri”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Verdana" pitchFamily="34" charset="0"/>
              </a:rPr>
              <a:t>(interni)</a:t>
            </a:r>
            <a:endParaRPr lang="it-IT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308304" y="4221088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Verdana" pitchFamily="34" charset="0"/>
              </a:rPr>
              <a:t>pianeti “giganti”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Verdana" pitchFamily="34" charset="0"/>
              </a:rPr>
              <a:t>(esterni)</a:t>
            </a:r>
            <a:endParaRPr lang="it-IT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lanet_orbit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7920000" cy="4425300"/>
          </a:xfrm>
          <a:prstGeom prst="rect">
            <a:avLst/>
          </a:prstGeom>
          <a:effectLst/>
        </p:spPr>
      </p:pic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0" y="33265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Verdana" pitchFamily="34" charset="0"/>
              </a:rPr>
              <a:t>Gradiente di temperatura</a:t>
            </a:r>
            <a:endParaRPr lang="it-IT" sz="3200" dirty="0"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43608" y="4221088"/>
            <a:ext cx="7344816" cy="1944216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410" name="CasellaDiTesto 1"/>
          <p:cNvSpPr txBox="1">
            <a:spLocks noChangeArrowheads="1"/>
          </p:cNvSpPr>
          <p:nvPr/>
        </p:nvSpPr>
        <p:spPr bwMode="auto">
          <a:xfrm>
            <a:off x="1928813" y="785813"/>
            <a:ext cx="4941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spAutoFit/>
          </a:bodyPr>
          <a:lstStyle/>
          <a:p>
            <a:r>
              <a:rPr lang="it-IT" sz="4000" b="1"/>
              <a:t>Metodi di detezione</a:t>
            </a:r>
          </a:p>
        </p:txBody>
      </p:sp>
      <p:sp>
        <p:nvSpPr>
          <p:cNvPr id="4" name="Rettangolo 3"/>
          <p:cNvSpPr/>
          <p:nvPr/>
        </p:nvSpPr>
        <p:spPr>
          <a:xfrm>
            <a:off x="971600" y="1988840"/>
            <a:ext cx="5760640" cy="936104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1143000" y="2000250"/>
            <a:ext cx="7110413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2800" dirty="0"/>
              <a:t> spettroscopia (velocità radiale)</a:t>
            </a:r>
          </a:p>
          <a:p>
            <a:pPr>
              <a:buFont typeface="Wingdings" pitchFamily="2" charset="2"/>
              <a:buChar char="§"/>
            </a:pPr>
            <a:r>
              <a:rPr lang="it-IT" sz="2800" dirty="0"/>
              <a:t> fotometria (occultazioni)</a:t>
            </a:r>
          </a:p>
          <a:p>
            <a:pPr>
              <a:buFont typeface="Wingdings" pitchFamily="2" charset="2"/>
              <a:buChar char="§"/>
            </a:pPr>
            <a:r>
              <a:rPr lang="it-IT" sz="2800" dirty="0"/>
              <a:t> ritardi nei segnali di </a:t>
            </a:r>
            <a:r>
              <a:rPr lang="it-IT" sz="2800" i="1" dirty="0"/>
              <a:t>pulsar</a:t>
            </a:r>
          </a:p>
          <a:p>
            <a:pPr>
              <a:buFont typeface="Wingdings" pitchFamily="2" charset="2"/>
              <a:buChar char="§"/>
            </a:pPr>
            <a:r>
              <a:rPr lang="it-IT" sz="2800" dirty="0"/>
              <a:t> astrometria di precisione</a:t>
            </a:r>
          </a:p>
          <a:p>
            <a:pPr>
              <a:buFont typeface="Wingdings" pitchFamily="2" charset="2"/>
              <a:buChar char="§"/>
            </a:pPr>
            <a:r>
              <a:rPr lang="it-IT" sz="2800" dirty="0"/>
              <a:t> </a:t>
            </a:r>
            <a:r>
              <a:rPr lang="it-IT" sz="2800" i="1" dirty="0" err="1"/>
              <a:t>microlensing</a:t>
            </a:r>
            <a:r>
              <a:rPr lang="it-IT" sz="2800" dirty="0"/>
              <a:t> gravitazionale</a:t>
            </a:r>
          </a:p>
          <a:p>
            <a:pPr>
              <a:buFont typeface="Wingdings" pitchFamily="2" charset="2"/>
              <a:buChar char="§"/>
            </a:pPr>
            <a:r>
              <a:rPr lang="it-IT" sz="2800" dirty="0"/>
              <a:t> immagini dirette:</a:t>
            </a:r>
          </a:p>
          <a:p>
            <a:pPr lvl="1" indent="0">
              <a:buFont typeface="Wingdings" pitchFamily="2" charset="2"/>
              <a:buChar char="§"/>
            </a:pPr>
            <a:r>
              <a:rPr lang="it-IT" sz="2800" dirty="0"/>
              <a:t> ottiche adattive</a:t>
            </a:r>
          </a:p>
          <a:p>
            <a:pPr lvl="1" indent="0">
              <a:buFont typeface="Wingdings" pitchFamily="2" charset="2"/>
              <a:buChar char="§"/>
            </a:pPr>
            <a:r>
              <a:rPr lang="it-IT" sz="2800" dirty="0"/>
              <a:t> interferometria (da terra e dallo spazio)</a:t>
            </a:r>
          </a:p>
          <a:p>
            <a:pPr lvl="1" indent="0">
              <a:buFont typeface="Wingdings" pitchFamily="2" charset="2"/>
              <a:buChar char="§"/>
            </a:pPr>
            <a:r>
              <a:rPr lang="it-IT" sz="2800" dirty="0"/>
              <a:t> immagini nell’infrarosso termico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1"/>
          <p:cNvSpPr txBox="1">
            <a:spLocks noChangeArrowheads="1"/>
          </p:cNvSpPr>
          <p:nvPr/>
        </p:nvSpPr>
        <p:spPr bwMode="auto">
          <a:xfrm>
            <a:off x="1285875" y="2928938"/>
            <a:ext cx="639603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spAutoFit/>
          </a:bodyPr>
          <a:lstStyle/>
          <a:p>
            <a:pPr algn="ctr"/>
            <a:r>
              <a:rPr lang="it-IT" sz="4400">
                <a:solidFill>
                  <a:schemeClr val="bg1"/>
                </a:solidFill>
              </a:rPr>
              <a:t>Misure di velocità radiale</a:t>
            </a:r>
          </a:p>
          <a:p>
            <a:pPr algn="ctr"/>
            <a:r>
              <a:rPr lang="it-IT" sz="4400">
                <a:solidFill>
                  <a:schemeClr val="bg1"/>
                </a:solidFill>
              </a:rPr>
              <a:t>(effetto Doppler)</a:t>
            </a:r>
          </a:p>
        </p:txBody>
      </p:sp>
      <p:sp>
        <p:nvSpPr>
          <p:cNvPr id="18435" name="CasellaDiTesto 2"/>
          <p:cNvSpPr txBox="1">
            <a:spLocks noChangeArrowheads="1"/>
          </p:cNvSpPr>
          <p:nvPr/>
        </p:nvSpPr>
        <p:spPr bwMode="auto">
          <a:xfrm>
            <a:off x="2714625" y="1214438"/>
            <a:ext cx="3305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spAutoFit/>
          </a:bodyPr>
          <a:lstStyle/>
          <a:p>
            <a:r>
              <a:rPr lang="it-IT" sz="2800">
                <a:solidFill>
                  <a:schemeClr val="bg1"/>
                </a:solidFill>
              </a:rPr>
              <a:t>Metodi di detezione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magine 3" descr="202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785938"/>
            <a:ext cx="766286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1285875" y="5643563"/>
            <a:ext cx="70056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885" tIns="41442" rIns="82885" bIns="41442">
            <a:spAutoFit/>
          </a:bodyPr>
          <a:lstStyle/>
          <a:p>
            <a:r>
              <a:rPr lang="it-IT" sz="2900">
                <a:solidFill>
                  <a:schemeClr val="bg1"/>
                </a:solidFill>
              </a:rPr>
              <a:t>Ma è proprio vero che il Sole è immobile?</a:t>
            </a:r>
          </a:p>
        </p:txBody>
      </p:sp>
      <p:sp>
        <p:nvSpPr>
          <p:cNvPr id="19460" name="CasellaDiTesto 3"/>
          <p:cNvSpPr txBox="1">
            <a:spLocks noChangeArrowheads="1"/>
          </p:cNvSpPr>
          <p:nvPr/>
        </p:nvSpPr>
        <p:spPr bwMode="auto">
          <a:xfrm>
            <a:off x="1571625" y="642938"/>
            <a:ext cx="59721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885" tIns="41442" rIns="82885" bIns="41442">
            <a:spAutoFit/>
          </a:bodyPr>
          <a:lstStyle/>
          <a:p>
            <a:r>
              <a:rPr lang="it-IT" sz="2900">
                <a:solidFill>
                  <a:schemeClr val="bg1"/>
                </a:solidFill>
              </a:rPr>
              <a:t>I pianeti si muovono attorno al Sole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2" descr="Orbit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714500"/>
            <a:ext cx="6913563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magine 3" descr="Orbit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3288" y="903288"/>
            <a:ext cx="51863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539552" y="5589240"/>
            <a:ext cx="2765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M</a:t>
            </a:r>
            <a:r>
              <a:rPr lang="it-IT" sz="3200" baseline="-25000" dirty="0" smtClean="0">
                <a:solidFill>
                  <a:schemeClr val="bg1"/>
                </a:solidFill>
              </a:rPr>
              <a:t>1</a:t>
            </a:r>
            <a:r>
              <a:rPr lang="it-IT" sz="3200" dirty="0" smtClean="0">
                <a:solidFill>
                  <a:schemeClr val="bg1"/>
                </a:solidFill>
              </a:rPr>
              <a:t> R</a:t>
            </a:r>
            <a:r>
              <a:rPr lang="it-IT" sz="3200" baseline="-25000" dirty="0" smtClean="0">
                <a:solidFill>
                  <a:schemeClr val="bg1"/>
                </a:solidFill>
              </a:rPr>
              <a:t>1</a:t>
            </a:r>
            <a:r>
              <a:rPr lang="it-IT" sz="3200" dirty="0" smtClean="0">
                <a:solidFill>
                  <a:schemeClr val="bg1"/>
                </a:solidFill>
              </a:rPr>
              <a:t> = M</a:t>
            </a:r>
            <a:r>
              <a:rPr lang="it-IT" sz="3200" baseline="-25000" dirty="0" smtClean="0">
                <a:solidFill>
                  <a:schemeClr val="bg1"/>
                </a:solidFill>
              </a:rPr>
              <a:t>2</a:t>
            </a:r>
            <a:r>
              <a:rPr lang="it-IT" sz="3200" dirty="0" smtClean="0">
                <a:solidFill>
                  <a:schemeClr val="bg1"/>
                </a:solidFill>
              </a:rPr>
              <a:t> R</a:t>
            </a:r>
            <a:r>
              <a:rPr lang="it-IT" sz="3200" baseline="-25000" dirty="0" smtClean="0">
                <a:solidFill>
                  <a:schemeClr val="bg1"/>
                </a:solidFill>
              </a:rPr>
              <a:t>2</a:t>
            </a:r>
            <a:endParaRPr lang="it-IT" sz="3200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4700" y="1550988"/>
            <a:ext cx="5807075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5738813" y="2143125"/>
            <a:ext cx="976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buSzPct val="45000"/>
              <a:tabLst>
                <a:tab pos="655638" algn="l"/>
              </a:tabLst>
            </a:pPr>
            <a:r>
              <a:rPr lang="en-GB" sz="2200"/>
              <a:t>Stella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071563" y="1343025"/>
            <a:ext cx="1181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buSzPct val="45000"/>
              <a:tabLst>
                <a:tab pos="655638" algn="l"/>
              </a:tabLst>
            </a:pPr>
            <a:r>
              <a:rPr lang="en-GB" sz="2200"/>
              <a:t>Pianeta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5738813" y="2143125"/>
            <a:ext cx="1190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buSzPct val="45000"/>
              <a:tabLst>
                <a:tab pos="655638" algn="l"/>
              </a:tabLst>
            </a:pPr>
            <a:r>
              <a:rPr lang="en-GB" sz="2200"/>
              <a:t>Stella</a:t>
            </a:r>
          </a:p>
        </p:txBody>
      </p:sp>
      <p:pic>
        <p:nvPicPr>
          <p:cNvPr id="23555" name="Immagine 4" descr="astrometry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8200" y="1614488"/>
            <a:ext cx="5800725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357188" y="571500"/>
            <a:ext cx="83581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</a:tabLst>
            </a:pPr>
            <a:r>
              <a:rPr lang="en-GB" sz="4000">
                <a:solidFill>
                  <a:schemeClr val="bg1"/>
                </a:solidFill>
              </a:rPr>
              <a:t>Scomposizione spettrale della luce</a:t>
            </a:r>
          </a:p>
        </p:txBody>
      </p:sp>
      <p:pic>
        <p:nvPicPr>
          <p:cNvPr id="24579" name="Immagine 4" descr="Spect-Prism-s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675" y="1679575"/>
            <a:ext cx="62230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1"/>
          <p:cNvSpPr txBox="1">
            <a:spLocks noChangeArrowheads="1"/>
          </p:cNvSpPr>
          <p:nvPr/>
        </p:nvSpPr>
        <p:spPr bwMode="auto">
          <a:xfrm>
            <a:off x="3176875" y="961630"/>
            <a:ext cx="3041076" cy="52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spAutoFit/>
          </a:bodyPr>
          <a:lstStyle/>
          <a:p>
            <a:pPr algn="ctr"/>
            <a:r>
              <a:rPr lang="it-IT" sz="2800" b="1" dirty="0" smtClean="0"/>
              <a:t>Unità di </a:t>
            </a:r>
            <a:r>
              <a:rPr lang="it-IT" sz="2800" b="1" dirty="0"/>
              <a:t>distanza</a:t>
            </a:r>
            <a:endParaRPr lang="it-IT" sz="2800" b="1" i="1" dirty="0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285750" y="2182258"/>
            <a:ext cx="8197656" cy="304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0" tIns="45697" rIns="91390" bIns="45697">
            <a:spAutoFit/>
          </a:bodyPr>
          <a:lstStyle/>
          <a:p>
            <a:r>
              <a:rPr lang="it-IT" sz="2400" dirty="0">
                <a:latin typeface="Calibri" pitchFamily="34" charset="0"/>
              </a:rPr>
              <a:t>1 Unità Astronomica (AU) = 1.496 × 10</a:t>
            </a:r>
            <a:r>
              <a:rPr lang="it-IT" sz="2400" baseline="30000" dirty="0">
                <a:latin typeface="Calibri" pitchFamily="34" charset="0"/>
              </a:rPr>
              <a:t>8</a:t>
            </a:r>
            <a:r>
              <a:rPr lang="it-IT" sz="2400" dirty="0">
                <a:latin typeface="Calibri" pitchFamily="34" charset="0"/>
              </a:rPr>
              <a:t> km = 149.6 milioni di km</a:t>
            </a:r>
          </a:p>
          <a:p>
            <a:pPr lvl="1" indent="0"/>
            <a:r>
              <a:rPr lang="it-IT" sz="2400" dirty="0">
                <a:latin typeface="Calibri" pitchFamily="34" charset="0"/>
              </a:rPr>
              <a:t> (dimensioni del Sistema Solare ≈ 30-40 AU)</a:t>
            </a:r>
          </a:p>
          <a:p>
            <a:endParaRPr lang="it-IT" sz="2400" dirty="0">
              <a:latin typeface="Calibri" pitchFamily="34" charset="0"/>
            </a:endParaRPr>
          </a:p>
          <a:p>
            <a:r>
              <a:rPr lang="it-IT" sz="2400" dirty="0">
                <a:latin typeface="Calibri" pitchFamily="34" charset="0"/>
              </a:rPr>
              <a:t>1 anno luce = 63241 AU</a:t>
            </a:r>
          </a:p>
          <a:p>
            <a:pPr lvl="1" indent="0"/>
            <a:r>
              <a:rPr lang="it-IT" sz="2400" dirty="0">
                <a:latin typeface="Calibri" pitchFamily="34" charset="0"/>
              </a:rPr>
              <a:t>(distanza stella più vicina ≈ 4.22 anni luce)</a:t>
            </a:r>
          </a:p>
          <a:p>
            <a:pPr lvl="1" indent="0"/>
            <a:r>
              <a:rPr lang="it-IT" sz="2400" dirty="0">
                <a:latin typeface="Calibri" pitchFamily="34" charset="0"/>
              </a:rPr>
              <a:t>(diametro della Galassia ≈ 10</a:t>
            </a:r>
            <a:r>
              <a:rPr lang="it-IT" sz="2400" baseline="30000" dirty="0">
                <a:latin typeface="Calibri" pitchFamily="34" charset="0"/>
              </a:rPr>
              <a:t>5</a:t>
            </a:r>
            <a:r>
              <a:rPr lang="it-IT" sz="2400" dirty="0">
                <a:latin typeface="Calibri" pitchFamily="34" charset="0"/>
              </a:rPr>
              <a:t> anni luce)</a:t>
            </a:r>
          </a:p>
          <a:p>
            <a:pPr lvl="1" indent="0"/>
            <a:r>
              <a:rPr lang="it-IT" sz="2400" dirty="0">
                <a:latin typeface="Calibri" pitchFamily="34" charset="0"/>
              </a:rPr>
              <a:t>(distanza della galassia più vicina ≈ 2 × 10</a:t>
            </a:r>
            <a:r>
              <a:rPr lang="it-IT" sz="2400" baseline="30000" dirty="0">
                <a:latin typeface="Calibri" pitchFamily="34" charset="0"/>
              </a:rPr>
              <a:t>6</a:t>
            </a:r>
            <a:r>
              <a:rPr lang="it-IT" sz="2400" dirty="0">
                <a:latin typeface="Calibri" pitchFamily="34" charset="0"/>
              </a:rPr>
              <a:t> anni luce)</a:t>
            </a:r>
          </a:p>
          <a:p>
            <a:pPr lvl="1" indent="0"/>
            <a:endParaRPr lang="it-IT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em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038" y="2057400"/>
            <a:ext cx="61722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958975" y="687388"/>
            <a:ext cx="5726113" cy="446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7088"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1050" algn="l"/>
                <a:tab pos="5248275" algn="l"/>
                <a:tab pos="5905500" algn="l"/>
                <a:tab pos="6557963" algn="l"/>
                <a:tab pos="7213600" algn="l"/>
              </a:tabLst>
            </a:pPr>
            <a:r>
              <a:rPr lang="it-IT" sz="2900"/>
              <a:t>Scomposizione spettrale della luce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sellaDiTesto 2"/>
          <p:cNvSpPr txBox="1">
            <a:spLocks noChangeArrowheads="1"/>
          </p:cNvSpPr>
          <p:nvPr/>
        </p:nvSpPr>
        <p:spPr bwMode="auto">
          <a:xfrm>
            <a:off x="2286000" y="428625"/>
            <a:ext cx="473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/>
              <a:t>Radiazione di corpo nero</a:t>
            </a:r>
          </a:p>
        </p:txBody>
      </p:sp>
      <p:pic>
        <p:nvPicPr>
          <p:cNvPr id="27651" name="Immagine 3" descr="black-body-radiation-curv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571625"/>
            <a:ext cx="80803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ydro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75" y="979488"/>
            <a:ext cx="70945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i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2936875"/>
            <a:ext cx="70945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magnes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975" y="1957388"/>
            <a:ext cx="70945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calc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975" y="3914775"/>
            <a:ext cx="709453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2284413" y="363538"/>
            <a:ext cx="3649662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7088"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1050" algn="l"/>
                <a:tab pos="5248275" algn="l"/>
                <a:tab pos="5905500" algn="l"/>
                <a:tab pos="6557963" algn="l"/>
                <a:tab pos="7213600" algn="l"/>
              </a:tabLst>
            </a:pPr>
            <a:r>
              <a:rPr lang="it-IT" sz="2000"/>
              <a:t>Spettri di alcuni elementi chimici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95263" y="5060950"/>
            <a:ext cx="8620125" cy="1214438"/>
            <a:chOff x="135" y="3516"/>
            <a:chExt cx="5985" cy="843"/>
          </a:xfrm>
        </p:grpSpPr>
        <p:pic>
          <p:nvPicPr>
            <p:cNvPr id="28680" name="Picture 7" descr="solar_spec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5" y="4060"/>
              <a:ext cx="59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Text Box 10"/>
            <p:cNvSpPr txBox="1">
              <a:spLocks noChangeArrowheads="1"/>
            </p:cNvSpPr>
            <p:nvPr/>
          </p:nvSpPr>
          <p:spPr bwMode="auto">
            <a:xfrm>
              <a:off x="1859" y="3516"/>
              <a:ext cx="1910" cy="2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7088">
                <a:tabLst>
                  <a:tab pos="655638" algn="l"/>
                  <a:tab pos="1311275" algn="l"/>
                  <a:tab pos="1968500" algn="l"/>
                  <a:tab pos="2624138" algn="l"/>
                  <a:tab pos="3279775" algn="l"/>
                  <a:tab pos="3937000" algn="l"/>
                  <a:tab pos="4591050" algn="l"/>
                  <a:tab pos="5248275" algn="l"/>
                  <a:tab pos="5905500" algn="l"/>
                  <a:tab pos="6557963" algn="l"/>
                  <a:tab pos="7213600" algn="l"/>
                </a:tabLst>
              </a:pPr>
              <a:r>
                <a:rPr lang="it-IT" sz="2000"/>
                <a:t>Spettro della luce solare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201738" y="233224"/>
            <a:ext cx="725963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</a:tabLst>
            </a:pPr>
            <a:r>
              <a:rPr lang="en-GB" sz="4000" dirty="0">
                <a:latin typeface="Calibri" pitchFamily="34" charset="0"/>
              </a:rPr>
              <a:t> </a:t>
            </a:r>
            <a:r>
              <a:rPr lang="en-GB" sz="4000" dirty="0" err="1">
                <a:solidFill>
                  <a:schemeClr val="bg1"/>
                </a:solidFill>
                <a:latin typeface="Calibri" pitchFamily="34" charset="0"/>
              </a:rPr>
              <a:t>Effetto</a:t>
            </a:r>
            <a:r>
              <a:rPr lang="en-GB" sz="4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4000" dirty="0" smtClean="0">
                <a:solidFill>
                  <a:schemeClr val="bg1"/>
                </a:solidFill>
                <a:latin typeface="Calibri" pitchFamily="34" charset="0"/>
              </a:rPr>
              <a:t>Doppler</a:t>
            </a:r>
          </a:p>
          <a:p>
            <a:pPr algn="ctr"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</a:tabLst>
            </a:pP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(la </a:t>
            </a:r>
            <a:r>
              <a:rPr lang="en-GB" sz="2800" dirty="0" err="1" smtClean="0">
                <a:solidFill>
                  <a:schemeClr val="bg1"/>
                </a:solidFill>
                <a:latin typeface="Calibri" pitchFamily="34" charset="0"/>
              </a:rPr>
              <a:t>frequenza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Calibri" pitchFamily="34" charset="0"/>
              </a:rPr>
              <a:t>dipende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Calibri" pitchFamily="34" charset="0"/>
              </a:rPr>
              <a:t>dalla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Calibri" pitchFamily="34" charset="0"/>
              </a:rPr>
              <a:t>velocità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Calibri" pitchFamily="34" charset="0"/>
              </a:rPr>
              <a:t>radiale</a:t>
            </a:r>
            <a:r>
              <a:rPr lang="en-GB" sz="28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n-GB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9699" name="Immagine 3" descr="180px-Redshif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100" y="1646386"/>
            <a:ext cx="2722563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265488" y="282575"/>
            <a:ext cx="27765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buSzPct val="45000"/>
              <a:tabLst>
                <a:tab pos="655638" algn="l"/>
                <a:tab pos="1311275" algn="l"/>
                <a:tab pos="1968500" algn="l"/>
                <a:tab pos="2624138" algn="l"/>
              </a:tabLst>
            </a:pPr>
            <a:r>
              <a:rPr lang="en-GB">
                <a:solidFill>
                  <a:schemeClr val="bg1"/>
                </a:solidFill>
              </a:rPr>
              <a:t>Metodi di detezione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024063" y="747713"/>
            <a:ext cx="52260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</a:tabLst>
            </a:pPr>
            <a:r>
              <a:rPr lang="en-GB" sz="4000"/>
              <a:t> </a:t>
            </a:r>
            <a:r>
              <a:rPr lang="en-GB" sz="4000">
                <a:solidFill>
                  <a:schemeClr val="bg1"/>
                </a:solidFill>
              </a:rPr>
              <a:t>Effetto Doppler</a:t>
            </a:r>
          </a:p>
        </p:txBody>
      </p:sp>
      <p:pic>
        <p:nvPicPr>
          <p:cNvPr id="32772" name="Immagine 4" descr="Stellar_Wobble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485900"/>
            <a:ext cx="68707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"/>
          <p:cNvSpPr txBox="1">
            <a:spLocks noChangeArrowheads="1"/>
          </p:cNvSpPr>
          <p:nvPr/>
        </p:nvSpPr>
        <p:spPr bwMode="auto">
          <a:xfrm>
            <a:off x="539552" y="723473"/>
            <a:ext cx="80648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</a:tabLst>
            </a:pPr>
            <a:r>
              <a:rPr lang="en-GB" sz="3600" dirty="0" err="1"/>
              <a:t>Effetto</a:t>
            </a:r>
            <a:r>
              <a:rPr lang="en-GB" sz="3600" dirty="0"/>
              <a:t> Doppler: </a:t>
            </a:r>
            <a:r>
              <a:rPr lang="en-GB" sz="3600" dirty="0" err="1"/>
              <a:t>aspetti</a:t>
            </a:r>
            <a:r>
              <a:rPr lang="en-GB" sz="3600" dirty="0"/>
              <a:t> </a:t>
            </a:r>
            <a:r>
              <a:rPr lang="en-GB" sz="3600" dirty="0" err="1"/>
              <a:t>quantitativi</a:t>
            </a:r>
            <a:endParaRPr lang="en-GB" sz="3600" dirty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187624" y="2276872"/>
            <a:ext cx="6912768" cy="3939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57200" indent="-457200"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  <a:tab pos="6561138" algn="l"/>
              </a:tabLst>
            </a:pPr>
            <a:r>
              <a:rPr lang="it-IT" sz="2400" dirty="0" smtClean="0"/>
              <a:t>La variazione di velocità radiale della stella:</a:t>
            </a:r>
          </a:p>
          <a:p>
            <a:pPr marL="457200" indent="-457200">
              <a:buAutoNum type="arabicParenR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  <a:tab pos="6561138" algn="l"/>
              </a:tabLst>
            </a:pPr>
            <a:r>
              <a:rPr lang="it-IT" sz="2400" dirty="0" smtClean="0"/>
              <a:t>è proporzionale</a:t>
            </a:r>
            <a:r>
              <a:rPr lang="it-IT" sz="2400" dirty="0"/>
              <a:t> </a:t>
            </a:r>
            <a:r>
              <a:rPr lang="it-IT" sz="2400" dirty="0" smtClean="0"/>
              <a:t>alla massa del pianeta;</a:t>
            </a:r>
            <a:r>
              <a:rPr lang="it-IT" sz="4000" dirty="0" smtClean="0"/>
              <a:t> </a:t>
            </a:r>
          </a:p>
          <a:p>
            <a:pPr marL="457200" indent="-457200">
              <a:buAutoNum type="arabicParenR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  <a:tab pos="6561138" algn="l"/>
              </a:tabLst>
            </a:pPr>
            <a:r>
              <a:rPr lang="it-IT" sz="2400" dirty="0" smtClean="0"/>
              <a:t>è maggiore per pianeti vicini alla stella (terza</a:t>
            </a:r>
            <a:r>
              <a:rPr lang="it-IT" sz="4000" dirty="0" smtClean="0"/>
              <a:t> </a:t>
            </a:r>
            <a:r>
              <a:rPr lang="it-IT" sz="2400" dirty="0" smtClean="0"/>
              <a:t>legge di Keplero)</a:t>
            </a:r>
          </a:p>
          <a:p>
            <a:pPr marL="457200" indent="-457200">
              <a:buAutoNum type="arabicParenR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  <a:tab pos="6561138" algn="l"/>
              </a:tabLst>
            </a:pPr>
            <a:r>
              <a:rPr lang="it-IT" sz="2400" dirty="0" smtClean="0"/>
              <a:t>non dipende dalla distanza della stella da noi</a:t>
            </a:r>
            <a:r>
              <a:rPr lang="it-IT" sz="4000" dirty="0" smtClean="0"/>
              <a:t> </a:t>
            </a:r>
            <a:r>
              <a:rPr lang="it-IT" sz="2400" dirty="0" smtClean="0"/>
              <a:t>(ma …)</a:t>
            </a:r>
          </a:p>
          <a:p>
            <a:pPr marL="457200" indent="-457200">
              <a:buAutoNum type="arabicParenR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  <a:tab pos="6561138" algn="l"/>
              </a:tabLst>
            </a:pPr>
            <a:r>
              <a:rPr lang="it-IT" sz="2400" dirty="0" smtClean="0"/>
              <a:t>incertezza sull’inclinazione dell’orbita</a:t>
            </a:r>
            <a:r>
              <a:rPr lang="it-IT" sz="4000" dirty="0" smtClean="0"/>
              <a:t> </a:t>
            </a:r>
          </a:p>
          <a:p>
            <a:pPr marL="457200" indent="-457200">
              <a:buAutoNum type="arabicParenR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  <a:tab pos="6561138" algn="l"/>
              </a:tabLst>
            </a:pPr>
            <a:endParaRPr lang="it-IT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0" y="47667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Verdana" pitchFamily="34" charset="0"/>
              </a:rPr>
              <a:t>Metodo della velocità radiale</a:t>
            </a:r>
            <a:endParaRPr lang="it-IT" sz="3200" dirty="0">
              <a:latin typeface="Verdan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03648" y="2132856"/>
            <a:ext cx="51122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Verdana" pitchFamily="34" charset="0"/>
              </a:rPr>
              <a:t>Permette di determinare:</a:t>
            </a:r>
          </a:p>
          <a:p>
            <a:endParaRPr lang="it-IT" sz="2400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Verdana" pitchFamily="34" charset="0"/>
              </a:rPr>
              <a:t> periodo orbitale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Verdana" pitchFamily="34" charset="0"/>
              </a:rPr>
              <a:t> semiasse maggiore dell’orbita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Verdana" pitchFamily="34" charset="0"/>
              </a:rPr>
              <a:t> massa (limite inferiore)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Verdana" pitchFamily="34" charset="0"/>
              </a:rPr>
              <a:t> forma dell’orbita (eccentricità)</a:t>
            </a:r>
            <a:endParaRPr lang="it-IT" sz="2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1"/>
          <p:cNvSpPr txBox="1">
            <a:spLocks noChangeArrowheads="1"/>
          </p:cNvSpPr>
          <p:nvPr/>
        </p:nvSpPr>
        <p:spPr bwMode="auto">
          <a:xfrm>
            <a:off x="1975105" y="2928938"/>
            <a:ext cx="5017579" cy="144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spAutoFit/>
          </a:bodyPr>
          <a:lstStyle/>
          <a:p>
            <a:pPr algn="ctr"/>
            <a:r>
              <a:rPr lang="it-IT" sz="4400" dirty="0" smtClean="0">
                <a:solidFill>
                  <a:schemeClr val="bg1"/>
                </a:solidFill>
              </a:rPr>
              <a:t>Metodo fotometrico</a:t>
            </a:r>
            <a:endParaRPr lang="it-IT" sz="4400" dirty="0">
              <a:solidFill>
                <a:schemeClr val="bg1"/>
              </a:solidFill>
            </a:endParaRPr>
          </a:p>
          <a:p>
            <a:pPr algn="ctr"/>
            <a:r>
              <a:rPr lang="it-IT" sz="4400" dirty="0" smtClean="0">
                <a:solidFill>
                  <a:schemeClr val="bg1"/>
                </a:solidFill>
              </a:rPr>
              <a:t>(occultazioni)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18435" name="CasellaDiTesto 2"/>
          <p:cNvSpPr txBox="1">
            <a:spLocks noChangeArrowheads="1"/>
          </p:cNvSpPr>
          <p:nvPr/>
        </p:nvSpPr>
        <p:spPr bwMode="auto">
          <a:xfrm>
            <a:off x="2714625" y="1214438"/>
            <a:ext cx="3305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spAutoFit/>
          </a:bodyPr>
          <a:lstStyle/>
          <a:p>
            <a:r>
              <a:rPr lang="it-IT" sz="2800">
                <a:solidFill>
                  <a:schemeClr val="bg1"/>
                </a:solidFill>
              </a:rPr>
              <a:t>Metodi di detezione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265488" y="282575"/>
            <a:ext cx="27765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buSzPct val="45000"/>
              <a:tabLst>
                <a:tab pos="655638" algn="l"/>
                <a:tab pos="1311275" algn="l"/>
                <a:tab pos="1968500" algn="l"/>
                <a:tab pos="2624138" algn="l"/>
              </a:tabLst>
            </a:pPr>
            <a:r>
              <a:rPr lang="en-GB">
                <a:solidFill>
                  <a:schemeClr val="bg1"/>
                </a:solidFill>
                <a:latin typeface="Calibri" pitchFamily="34" charset="0"/>
              </a:rPr>
              <a:t>Metodi di detezione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82638" y="747713"/>
            <a:ext cx="72517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</a:tabLst>
            </a:pPr>
            <a:r>
              <a:rPr lang="en-GB" sz="4000">
                <a:latin typeface="Calibri" pitchFamily="34" charset="0"/>
              </a:rPr>
              <a:t> </a:t>
            </a:r>
            <a:r>
              <a:rPr lang="it-IT" sz="4000">
                <a:solidFill>
                  <a:schemeClr val="bg1"/>
                </a:solidFill>
                <a:latin typeface="Calibri" pitchFamily="34" charset="0"/>
              </a:rPr>
              <a:t>Fotometria (occultazioni</a:t>
            </a:r>
            <a:r>
              <a:rPr lang="en-GB" sz="4000">
                <a:solidFill>
                  <a:schemeClr val="bg1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113" y="2101850"/>
            <a:ext cx="6637337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"/>
          <p:cNvSpPr>
            <a:spLocks noChangeArrowheads="1"/>
          </p:cNvSpPr>
          <p:nvPr/>
        </p:nvSpPr>
        <p:spPr bwMode="auto">
          <a:xfrm>
            <a:off x="-366713" y="0"/>
            <a:ext cx="9598026" cy="6983413"/>
          </a:xfrm>
          <a:prstGeom prst="roundRect">
            <a:avLst>
              <a:gd name="adj" fmla="val 19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876" tIns="41438" rIns="82876" bIns="41438" anchor="ctr"/>
          <a:lstStyle/>
          <a:p>
            <a:pPr hangingPunct="0">
              <a:spcBef>
                <a:spcPts val="263"/>
              </a:spcBef>
              <a:buClr>
                <a:srgbClr val="000000"/>
              </a:buClr>
              <a:buSzPct val="130000"/>
              <a:buFontTx/>
              <a:buChar char="•"/>
            </a:pPr>
            <a:endParaRPr lang="it-IT" sz="2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905125" y="520700"/>
            <a:ext cx="3852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hangingPunct="0">
              <a:buClr>
                <a:srgbClr val="000000"/>
              </a:buClr>
              <a:buSzPct val="45000"/>
              <a:tabLst>
                <a:tab pos="655638" algn="l"/>
                <a:tab pos="1311275" algn="l"/>
                <a:tab pos="1966913" algn="l"/>
                <a:tab pos="2624138" algn="l"/>
                <a:tab pos="3279775" algn="l"/>
              </a:tabLst>
            </a:pPr>
            <a:r>
              <a:rPr lang="en-GB" sz="2200">
                <a:solidFill>
                  <a:srgbClr val="FFFFFF"/>
                </a:solidFill>
                <a:latin typeface="Times New Roman" pitchFamily="18" charset="0"/>
              </a:rPr>
              <a:t>Sistema HD209458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3838" y="1492250"/>
            <a:ext cx="6637337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1"/>
          <p:cNvSpPr txBox="1">
            <a:spLocks noChangeArrowheads="1"/>
          </p:cNvSpPr>
          <p:nvPr/>
        </p:nvSpPr>
        <p:spPr bwMode="auto">
          <a:xfrm>
            <a:off x="2508414" y="500063"/>
            <a:ext cx="4379584" cy="95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spAutoFit/>
          </a:bodyPr>
          <a:lstStyle/>
          <a:p>
            <a:pPr algn="ctr"/>
            <a:r>
              <a:rPr lang="it-IT" sz="2800" b="1" dirty="0" smtClean="0"/>
              <a:t>Luminosità</a:t>
            </a:r>
            <a:endParaRPr lang="it-IT" sz="2800" b="1" dirty="0"/>
          </a:p>
          <a:p>
            <a:pPr algn="ctr"/>
            <a:r>
              <a:rPr lang="it-IT" sz="2800" b="1" dirty="0" smtClean="0"/>
              <a:t>La </a:t>
            </a:r>
            <a:r>
              <a:rPr lang="it-IT" sz="2800" b="1" dirty="0"/>
              <a:t>scala di </a:t>
            </a:r>
            <a:r>
              <a:rPr lang="it-IT" sz="2800" b="1" i="1" dirty="0"/>
              <a:t>magnitudine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2123728" y="3284984"/>
            <a:ext cx="4924605" cy="144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spAutoFit/>
          </a:bodyPr>
          <a:lstStyle/>
          <a:p>
            <a:pPr algn="ctr"/>
            <a:r>
              <a:rPr lang="it-IT" sz="4000" b="1" dirty="0"/>
              <a:t>m = -2.5 log</a:t>
            </a:r>
            <a:r>
              <a:rPr lang="it-IT" sz="4000" b="1" baseline="-25000" dirty="0"/>
              <a:t>10</a:t>
            </a:r>
            <a:r>
              <a:rPr lang="it-IT" sz="4000" b="1" dirty="0"/>
              <a:t> </a:t>
            </a:r>
            <a:r>
              <a:rPr lang="it-IT" sz="4000" b="1" dirty="0" smtClean="0"/>
              <a:t>L/L</a:t>
            </a:r>
            <a:r>
              <a:rPr lang="it-IT" sz="4000" b="1" baseline="-25000" dirty="0" smtClean="0"/>
              <a:t>0</a:t>
            </a:r>
          </a:p>
          <a:p>
            <a:pPr algn="ctr"/>
            <a:endParaRPr lang="it-IT" sz="2400" b="1" dirty="0" smtClean="0"/>
          </a:p>
          <a:p>
            <a:pPr algn="ctr"/>
            <a:r>
              <a:rPr lang="it-IT" sz="2400" b="1" dirty="0" smtClean="0"/>
              <a:t>5 magnitudini = luminosità x 100</a:t>
            </a:r>
            <a:endParaRPr lang="it-IT" sz="2400" b="1" dirty="0"/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928688" y="1988840"/>
            <a:ext cx="7643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0" tIns="45687" rIns="91370" bIns="45687">
            <a:spAutoFit/>
          </a:bodyPr>
          <a:lstStyle/>
          <a:p>
            <a:r>
              <a:rPr lang="it-IT" dirty="0"/>
              <a:t>Magnitudine (“grandezza stellare”) = luminosità della stella espressa in</a:t>
            </a:r>
          </a:p>
          <a:p>
            <a:r>
              <a:rPr lang="it-IT" dirty="0"/>
              <a:t>                                                           scala logaritmica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411760" y="2852936"/>
          <a:ext cx="4320480" cy="3321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728192"/>
              </a:tblGrid>
              <a:tr h="141417">
                <a:tc>
                  <a:txBody>
                    <a:bodyPr/>
                    <a:lstStyle/>
                    <a:p>
                      <a:r>
                        <a:rPr lang="it-IT" dirty="0" smtClean="0"/>
                        <a:t>Oggetto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Magnitudine apparente</a:t>
                      </a:r>
                      <a:endParaRPr lang="it-IT" dirty="0"/>
                    </a:p>
                  </a:txBody>
                  <a:tcPr/>
                </a:tc>
              </a:tr>
              <a:tr h="383041">
                <a:tc>
                  <a:txBody>
                    <a:bodyPr/>
                    <a:lstStyle/>
                    <a:p>
                      <a:r>
                        <a:rPr lang="it-IT" dirty="0" smtClean="0"/>
                        <a:t>Sole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-27</a:t>
                      </a:r>
                      <a:endParaRPr lang="it-IT" dirty="0"/>
                    </a:p>
                  </a:txBody>
                  <a:tcPr/>
                </a:tc>
              </a:tr>
              <a:tr h="383041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Luna</a:t>
                      </a:r>
                      <a:r>
                        <a:rPr lang="it-IT" baseline="0" dirty="0" smtClean="0"/>
                        <a:t> piena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-13</a:t>
                      </a:r>
                      <a:endParaRPr lang="it-IT" dirty="0"/>
                    </a:p>
                  </a:txBody>
                  <a:tcPr/>
                </a:tc>
              </a:tr>
              <a:tr h="383041">
                <a:tc>
                  <a:txBody>
                    <a:bodyPr/>
                    <a:lstStyle/>
                    <a:p>
                      <a:r>
                        <a:rPr lang="it-IT" dirty="0" smtClean="0"/>
                        <a:t>Venere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-4</a:t>
                      </a:r>
                    </a:p>
                  </a:txBody>
                  <a:tcPr/>
                </a:tc>
              </a:tr>
              <a:tr h="383041">
                <a:tc>
                  <a:txBody>
                    <a:bodyPr/>
                    <a:lstStyle/>
                    <a:p>
                      <a:r>
                        <a:rPr lang="it-IT" dirty="0" smtClean="0"/>
                        <a:t>Stelle più luminose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-1, 0</a:t>
                      </a:r>
                    </a:p>
                  </a:txBody>
                  <a:tcPr/>
                </a:tc>
              </a:tr>
              <a:tr h="383041">
                <a:tc>
                  <a:txBody>
                    <a:bodyPr/>
                    <a:lstStyle/>
                    <a:p>
                      <a:r>
                        <a:rPr lang="it-IT" dirty="0" smtClean="0"/>
                        <a:t>Limite occhio nudo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 (???)</a:t>
                      </a:r>
                    </a:p>
                  </a:txBody>
                  <a:tcPr/>
                </a:tc>
              </a:tr>
              <a:tr h="383041">
                <a:tc>
                  <a:txBody>
                    <a:bodyPr/>
                    <a:lstStyle/>
                    <a:p>
                      <a:r>
                        <a:rPr lang="it-IT" dirty="0" smtClean="0"/>
                        <a:t>Limite telescopio</a:t>
                      </a:r>
                      <a:r>
                        <a:rPr lang="it-IT" baseline="0" dirty="0" smtClean="0"/>
                        <a:t> 10 cm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13</a:t>
                      </a:r>
                    </a:p>
                  </a:txBody>
                  <a:tcPr/>
                </a:tc>
              </a:tr>
              <a:tr h="383041">
                <a:tc>
                  <a:txBody>
                    <a:bodyPr/>
                    <a:lstStyle/>
                    <a:p>
                      <a:r>
                        <a:rPr lang="it-IT" dirty="0" smtClean="0"/>
                        <a:t>Limite HST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4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1"/>
          <p:cNvSpPr>
            <a:spLocks noChangeArrowheads="1"/>
          </p:cNvSpPr>
          <p:nvPr/>
        </p:nvSpPr>
        <p:spPr bwMode="auto">
          <a:xfrm>
            <a:off x="-366713" y="0"/>
            <a:ext cx="9598026" cy="6983413"/>
          </a:xfrm>
          <a:prstGeom prst="roundRect">
            <a:avLst>
              <a:gd name="adj" fmla="val 19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876" tIns="41438" rIns="82876" bIns="41438" anchor="ctr"/>
          <a:lstStyle/>
          <a:p>
            <a:pPr hangingPunct="0">
              <a:spcBef>
                <a:spcPts val="263"/>
              </a:spcBef>
              <a:buClr>
                <a:srgbClr val="000000"/>
              </a:buClr>
              <a:buSzPct val="130000"/>
              <a:buFontTx/>
              <a:buChar char="•"/>
            </a:pPr>
            <a:endParaRPr lang="it-IT" sz="2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2905125" y="520700"/>
            <a:ext cx="3852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hangingPunct="0">
              <a:buClr>
                <a:srgbClr val="000000"/>
              </a:buClr>
              <a:buSzPct val="45000"/>
              <a:tabLst>
                <a:tab pos="655638" algn="l"/>
                <a:tab pos="1311275" algn="l"/>
                <a:tab pos="1966913" algn="l"/>
                <a:tab pos="2624138" algn="l"/>
                <a:tab pos="3279775" algn="l"/>
              </a:tabLst>
            </a:pPr>
            <a:r>
              <a:rPr lang="en-GB" sz="2200">
                <a:solidFill>
                  <a:srgbClr val="FFFFFF"/>
                </a:solidFill>
                <a:latin typeface="Times New Roman" pitchFamily="18" charset="0"/>
              </a:rPr>
              <a:t>Sistema HD209458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3838" y="1492250"/>
            <a:ext cx="6637337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-366713" y="0"/>
            <a:ext cx="9598026" cy="6983413"/>
          </a:xfrm>
          <a:prstGeom prst="roundRect">
            <a:avLst>
              <a:gd name="adj" fmla="val 19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876" tIns="41438" rIns="82876" bIns="41438" anchor="ctr"/>
          <a:lstStyle/>
          <a:p>
            <a:pPr hangingPunct="0">
              <a:spcBef>
                <a:spcPts val="263"/>
              </a:spcBef>
              <a:buClr>
                <a:srgbClr val="000000"/>
              </a:buClr>
              <a:buSzPct val="130000"/>
              <a:buFontTx/>
              <a:buChar char="•"/>
            </a:pPr>
            <a:endParaRPr lang="it-IT" sz="2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2905125" y="520700"/>
            <a:ext cx="3852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hangingPunct="0">
              <a:buClr>
                <a:srgbClr val="000000"/>
              </a:buClr>
              <a:buSzPct val="45000"/>
              <a:tabLst>
                <a:tab pos="655638" algn="l"/>
                <a:tab pos="1311275" algn="l"/>
                <a:tab pos="1966913" algn="l"/>
                <a:tab pos="2624138" algn="l"/>
                <a:tab pos="3279775" algn="l"/>
              </a:tabLst>
            </a:pPr>
            <a:r>
              <a:rPr lang="en-GB" sz="2200">
                <a:solidFill>
                  <a:srgbClr val="FFFFFF"/>
                </a:solidFill>
                <a:latin typeface="Times New Roman" pitchFamily="18" charset="0"/>
              </a:rPr>
              <a:t>Sistema HD209458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3838" y="1492250"/>
            <a:ext cx="6637337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-366713" y="0"/>
            <a:ext cx="9598026" cy="6983413"/>
          </a:xfrm>
          <a:prstGeom prst="roundRect">
            <a:avLst>
              <a:gd name="adj" fmla="val 19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876" tIns="41438" rIns="82876" bIns="41438" anchor="ctr"/>
          <a:lstStyle/>
          <a:p>
            <a:pPr hangingPunct="0">
              <a:spcBef>
                <a:spcPts val="263"/>
              </a:spcBef>
              <a:buClr>
                <a:srgbClr val="000000"/>
              </a:buClr>
              <a:buSzPct val="130000"/>
              <a:buFontTx/>
              <a:buChar char="•"/>
            </a:pPr>
            <a:endParaRPr lang="it-IT" sz="2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2905125" y="520700"/>
            <a:ext cx="3852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hangingPunct="0">
              <a:buClr>
                <a:srgbClr val="000000"/>
              </a:buClr>
              <a:buSzPct val="45000"/>
              <a:tabLst>
                <a:tab pos="655638" algn="l"/>
                <a:tab pos="1311275" algn="l"/>
                <a:tab pos="1966913" algn="l"/>
                <a:tab pos="2624138" algn="l"/>
                <a:tab pos="3279775" algn="l"/>
              </a:tabLst>
            </a:pPr>
            <a:r>
              <a:rPr lang="en-GB" sz="2200">
                <a:solidFill>
                  <a:srgbClr val="FFFFFF"/>
                </a:solidFill>
                <a:latin typeface="Times New Roman" pitchFamily="18" charset="0"/>
              </a:rPr>
              <a:t>Sistema HD209458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3838" y="1492250"/>
            <a:ext cx="6637337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"/>
          <p:cNvSpPr>
            <a:spLocks noChangeArrowheads="1"/>
          </p:cNvSpPr>
          <p:nvPr/>
        </p:nvSpPr>
        <p:spPr bwMode="auto">
          <a:xfrm>
            <a:off x="-366713" y="0"/>
            <a:ext cx="9598026" cy="6983413"/>
          </a:xfrm>
          <a:prstGeom prst="roundRect">
            <a:avLst>
              <a:gd name="adj" fmla="val 19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876" tIns="41438" rIns="82876" bIns="41438" anchor="ctr"/>
          <a:lstStyle/>
          <a:p>
            <a:pPr hangingPunct="0">
              <a:spcBef>
                <a:spcPts val="263"/>
              </a:spcBef>
              <a:buClr>
                <a:srgbClr val="000000"/>
              </a:buClr>
              <a:buSzPct val="130000"/>
              <a:buFontTx/>
              <a:buChar char="•"/>
            </a:pPr>
            <a:endParaRPr lang="it-IT" sz="2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2905125" y="520700"/>
            <a:ext cx="3852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hangingPunct="0">
              <a:buClr>
                <a:srgbClr val="000000"/>
              </a:buClr>
              <a:buSzPct val="45000"/>
              <a:tabLst>
                <a:tab pos="655638" algn="l"/>
                <a:tab pos="1311275" algn="l"/>
                <a:tab pos="1966913" algn="l"/>
                <a:tab pos="2624138" algn="l"/>
                <a:tab pos="3279775" algn="l"/>
              </a:tabLst>
            </a:pPr>
            <a:r>
              <a:rPr lang="en-GB" sz="2200">
                <a:solidFill>
                  <a:srgbClr val="FFFFFF"/>
                </a:solidFill>
                <a:latin typeface="Times New Roman" pitchFamily="18" charset="0"/>
              </a:rPr>
              <a:t>Sistema HD209458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3838" y="1492250"/>
            <a:ext cx="6637337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"/>
          <p:cNvSpPr>
            <a:spLocks noChangeArrowheads="1"/>
          </p:cNvSpPr>
          <p:nvPr/>
        </p:nvSpPr>
        <p:spPr bwMode="auto">
          <a:xfrm>
            <a:off x="-366713" y="0"/>
            <a:ext cx="9598026" cy="6983413"/>
          </a:xfrm>
          <a:prstGeom prst="roundRect">
            <a:avLst>
              <a:gd name="adj" fmla="val 19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876" tIns="41438" rIns="82876" bIns="41438" anchor="ctr"/>
          <a:lstStyle/>
          <a:p>
            <a:pPr hangingPunct="0">
              <a:spcBef>
                <a:spcPts val="263"/>
              </a:spcBef>
              <a:buClr>
                <a:srgbClr val="000000"/>
              </a:buClr>
              <a:buSzPct val="130000"/>
              <a:buFontTx/>
              <a:buChar char="•"/>
            </a:pPr>
            <a:endParaRPr lang="it-IT" sz="2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2905125" y="520700"/>
            <a:ext cx="3852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hangingPunct="0">
              <a:buClr>
                <a:srgbClr val="000000"/>
              </a:buClr>
              <a:buSzPct val="45000"/>
              <a:tabLst>
                <a:tab pos="655638" algn="l"/>
                <a:tab pos="1311275" algn="l"/>
                <a:tab pos="1966913" algn="l"/>
                <a:tab pos="2624138" algn="l"/>
                <a:tab pos="3279775" algn="l"/>
              </a:tabLst>
            </a:pPr>
            <a:r>
              <a:rPr lang="en-GB" sz="2200">
                <a:solidFill>
                  <a:srgbClr val="FFFFFF"/>
                </a:solidFill>
                <a:latin typeface="Times New Roman" pitchFamily="18" charset="0"/>
              </a:rPr>
              <a:t>Sistema HD209458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3838" y="1492250"/>
            <a:ext cx="6637337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1"/>
          <p:cNvSpPr>
            <a:spLocks noChangeArrowheads="1"/>
          </p:cNvSpPr>
          <p:nvPr/>
        </p:nvSpPr>
        <p:spPr bwMode="auto">
          <a:xfrm>
            <a:off x="-366713" y="0"/>
            <a:ext cx="9598026" cy="6983413"/>
          </a:xfrm>
          <a:prstGeom prst="roundRect">
            <a:avLst>
              <a:gd name="adj" fmla="val 19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876" tIns="41438" rIns="82876" bIns="41438" anchor="ctr"/>
          <a:lstStyle/>
          <a:p>
            <a:pPr hangingPunct="0">
              <a:spcBef>
                <a:spcPts val="263"/>
              </a:spcBef>
              <a:buClr>
                <a:srgbClr val="000000"/>
              </a:buClr>
              <a:buSzPct val="130000"/>
              <a:buFontTx/>
              <a:buChar char="•"/>
            </a:pPr>
            <a:endParaRPr lang="it-IT" sz="2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2905125" y="520700"/>
            <a:ext cx="3852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hangingPunct="0">
              <a:buClr>
                <a:srgbClr val="000000"/>
              </a:buClr>
              <a:buSzPct val="45000"/>
              <a:tabLst>
                <a:tab pos="655638" algn="l"/>
                <a:tab pos="1311275" algn="l"/>
                <a:tab pos="1966913" algn="l"/>
                <a:tab pos="2624138" algn="l"/>
                <a:tab pos="3279775" algn="l"/>
              </a:tabLst>
            </a:pPr>
            <a:r>
              <a:rPr lang="en-GB" sz="2200">
                <a:solidFill>
                  <a:srgbClr val="FFFFFF"/>
                </a:solidFill>
                <a:latin typeface="Times New Roman" pitchFamily="18" charset="0"/>
              </a:rPr>
              <a:t>Sistema HD209458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3838" y="1492250"/>
            <a:ext cx="6637337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-366713" y="0"/>
            <a:ext cx="9598026" cy="6983413"/>
          </a:xfrm>
          <a:prstGeom prst="roundRect">
            <a:avLst>
              <a:gd name="adj" fmla="val 19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876" tIns="41438" rIns="82876" bIns="41438" anchor="ctr"/>
          <a:lstStyle/>
          <a:p>
            <a:pPr hangingPunct="0">
              <a:spcBef>
                <a:spcPts val="263"/>
              </a:spcBef>
              <a:buClr>
                <a:srgbClr val="000000"/>
              </a:buClr>
              <a:buSzPct val="130000"/>
              <a:buFontTx/>
              <a:buChar char="•"/>
            </a:pPr>
            <a:endParaRPr lang="it-IT" sz="25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2905125" y="520700"/>
            <a:ext cx="3852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hangingPunct="0">
              <a:buClr>
                <a:srgbClr val="000000"/>
              </a:buClr>
              <a:buSzPct val="45000"/>
              <a:tabLst>
                <a:tab pos="655638" algn="l"/>
                <a:tab pos="1311275" algn="l"/>
                <a:tab pos="1966913" algn="l"/>
                <a:tab pos="2624138" algn="l"/>
                <a:tab pos="3279775" algn="l"/>
              </a:tabLst>
            </a:pPr>
            <a:r>
              <a:rPr lang="en-GB" sz="2200">
                <a:solidFill>
                  <a:srgbClr val="FFFFFF"/>
                </a:solidFill>
                <a:latin typeface="Times New Roman" pitchFamily="18" charset="0"/>
              </a:rPr>
              <a:t>Sistema HD209458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3838" y="1492250"/>
            <a:ext cx="6637337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"/>
          <p:cNvSpPr txBox="1">
            <a:spLocks noChangeArrowheads="1"/>
          </p:cNvSpPr>
          <p:nvPr/>
        </p:nvSpPr>
        <p:spPr bwMode="auto">
          <a:xfrm>
            <a:off x="539552" y="723473"/>
            <a:ext cx="80648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</a:tabLst>
            </a:pPr>
            <a:r>
              <a:rPr lang="en-GB" sz="3600" dirty="0" err="1" smtClean="0"/>
              <a:t>Fotometria</a:t>
            </a:r>
            <a:r>
              <a:rPr lang="en-GB" sz="3600" dirty="0" smtClean="0"/>
              <a:t>: </a:t>
            </a:r>
            <a:r>
              <a:rPr lang="en-GB" sz="3600" dirty="0" err="1"/>
              <a:t>aspetti</a:t>
            </a:r>
            <a:r>
              <a:rPr lang="en-GB" sz="3600" dirty="0"/>
              <a:t> </a:t>
            </a:r>
            <a:r>
              <a:rPr lang="en-GB" sz="3600" dirty="0" err="1"/>
              <a:t>quantitativi</a:t>
            </a:r>
            <a:endParaRPr lang="en-GB" sz="3600" dirty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187624" y="2276872"/>
            <a:ext cx="6912768" cy="4308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57200" indent="-457200"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  <a:tab pos="6561138" algn="l"/>
              </a:tabLst>
            </a:pPr>
            <a:r>
              <a:rPr lang="it-IT" sz="2400" dirty="0" smtClean="0"/>
              <a:t>La variazione di luminosità della stella:</a:t>
            </a:r>
          </a:p>
          <a:p>
            <a:pPr marL="457200" indent="-457200">
              <a:buAutoNum type="arabicParenR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  <a:tab pos="6561138" algn="l"/>
              </a:tabLst>
            </a:pPr>
            <a:r>
              <a:rPr lang="it-IT" sz="2400" dirty="0" smtClean="0"/>
              <a:t>dipende</a:t>
            </a:r>
            <a:r>
              <a:rPr lang="it-IT" sz="4000" dirty="0" smtClean="0"/>
              <a:t> </a:t>
            </a:r>
            <a:r>
              <a:rPr lang="it-IT" sz="2400" dirty="0" smtClean="0"/>
              <a:t>dal diametro del pianeta (non dalla massa)</a:t>
            </a:r>
            <a:endParaRPr lang="it-IT" sz="4000" dirty="0" smtClean="0"/>
          </a:p>
          <a:p>
            <a:pPr marL="457200" indent="-457200">
              <a:buAutoNum type="arabicParenR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  <a:tab pos="6561138" algn="l"/>
              </a:tabLst>
            </a:pPr>
            <a:r>
              <a:rPr lang="it-IT" sz="2400" dirty="0" smtClean="0"/>
              <a:t>non dipende</a:t>
            </a:r>
            <a:r>
              <a:rPr lang="it-IT" sz="4000" dirty="0" smtClean="0"/>
              <a:t> </a:t>
            </a:r>
            <a:r>
              <a:rPr lang="it-IT" sz="2400" dirty="0" smtClean="0"/>
              <a:t>dalla distanza del pianeta dalla stella</a:t>
            </a:r>
          </a:p>
          <a:p>
            <a:pPr marL="457200" indent="-457200">
              <a:buAutoNum type="arabicParenR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  <a:tab pos="6561138" algn="l"/>
              </a:tabLst>
            </a:pPr>
            <a:r>
              <a:rPr lang="it-IT" sz="2400" dirty="0" smtClean="0"/>
              <a:t>non dipende dalla distanza della stella da noi</a:t>
            </a:r>
            <a:r>
              <a:rPr lang="it-IT" sz="4000" dirty="0" smtClean="0"/>
              <a:t> </a:t>
            </a:r>
            <a:r>
              <a:rPr lang="it-IT" sz="2400" dirty="0" smtClean="0"/>
              <a:t>(ma …)</a:t>
            </a:r>
          </a:p>
          <a:p>
            <a:pPr marL="457200" indent="-457200">
              <a:buAutoNum type="arabicParenR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  <a:tab pos="6561138" algn="l"/>
              </a:tabLst>
            </a:pPr>
            <a:r>
              <a:rPr lang="it-IT" sz="2400" dirty="0" smtClean="0"/>
              <a:t>suggerisce l’inclinazione dell’orbita</a:t>
            </a:r>
            <a:r>
              <a:rPr lang="it-IT" sz="4000" dirty="0" smtClean="0"/>
              <a:t> </a:t>
            </a:r>
          </a:p>
          <a:p>
            <a:pPr marL="457200" indent="-457200">
              <a:buAutoNum type="arabicParenR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  <a:tab pos="6561138" algn="l"/>
              </a:tabLst>
            </a:pPr>
            <a:endParaRPr lang="it-IT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0" y="47667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Verdana" pitchFamily="34" charset="0"/>
              </a:rPr>
              <a:t>Metodo fotometrico</a:t>
            </a:r>
            <a:endParaRPr lang="it-IT" sz="3200" dirty="0">
              <a:latin typeface="Verdan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35696" y="2276872"/>
            <a:ext cx="50209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Verdana" pitchFamily="34" charset="0"/>
              </a:rPr>
              <a:t>Permette di determinare:</a:t>
            </a:r>
          </a:p>
          <a:p>
            <a:endParaRPr lang="it-IT" sz="2400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Verdana" pitchFamily="34" charset="0"/>
              </a:rPr>
              <a:t> periodo orbitale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Verdana" pitchFamily="34" charset="0"/>
              </a:rPr>
              <a:t> semiasse maggiore dell’orbita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Verdana" pitchFamily="34" charset="0"/>
              </a:rPr>
              <a:t> diametro del pianeta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  <a:latin typeface="Verdana" pitchFamily="34" charset="0"/>
              </a:rPr>
              <a:t> orientazione dell’orbita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magine 2" descr="Coro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1785938"/>
            <a:ext cx="57277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CasellaDiTesto 3"/>
          <p:cNvSpPr txBox="1">
            <a:spLocks noChangeArrowheads="1"/>
          </p:cNvSpPr>
          <p:nvPr/>
        </p:nvSpPr>
        <p:spPr bwMode="auto">
          <a:xfrm>
            <a:off x="1000125" y="714375"/>
            <a:ext cx="7627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COROT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b="1" dirty="0" err="1">
                <a:solidFill>
                  <a:schemeClr val="bg1"/>
                </a:solidFill>
              </a:rPr>
              <a:t>CO</a:t>
            </a:r>
            <a:r>
              <a:rPr lang="en-US" sz="2400" dirty="0" err="1">
                <a:solidFill>
                  <a:schemeClr val="bg1"/>
                </a:solidFill>
              </a:rPr>
              <a:t>nvection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RO</a:t>
            </a:r>
            <a:r>
              <a:rPr lang="en-US" sz="2400" dirty="0" err="1">
                <a:solidFill>
                  <a:schemeClr val="bg1"/>
                </a:solidFill>
              </a:rPr>
              <a:t>tation</a:t>
            </a:r>
            <a:r>
              <a:rPr lang="en-US" sz="2400" dirty="0">
                <a:solidFill>
                  <a:schemeClr val="bg1"/>
                </a:solidFill>
              </a:rPr>
              <a:t> and planetary </a:t>
            </a:r>
            <a:r>
              <a:rPr lang="en-US" sz="2400" b="1" dirty="0">
                <a:solidFill>
                  <a:schemeClr val="bg1"/>
                </a:solidFill>
              </a:rPr>
              <a:t>T</a:t>
            </a:r>
            <a:r>
              <a:rPr lang="en-US" sz="2400" dirty="0">
                <a:solidFill>
                  <a:schemeClr val="bg1"/>
                </a:solidFill>
              </a:rPr>
              <a:t>ransits)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6516216" y="6021288"/>
            <a:ext cx="2036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(2007-2015?)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1"/>
          <p:cNvSpPr txBox="1">
            <a:spLocks noChangeArrowheads="1"/>
          </p:cNvSpPr>
          <p:nvPr/>
        </p:nvSpPr>
        <p:spPr bwMode="auto">
          <a:xfrm>
            <a:off x="2000264" y="817614"/>
            <a:ext cx="5395888" cy="52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spAutoFit/>
          </a:bodyPr>
          <a:lstStyle/>
          <a:p>
            <a:pPr algn="ctr"/>
            <a:r>
              <a:rPr lang="it-IT" sz="2800" b="1" dirty="0" smtClean="0"/>
              <a:t>Massa: unità di misura e limiti</a:t>
            </a:r>
            <a:endParaRPr lang="it-IT" sz="2800" b="1" i="1" dirty="0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785813" y="2071688"/>
            <a:ext cx="7699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0" tIns="45697" rIns="91390" bIns="45697">
            <a:spAutoFit/>
          </a:bodyPr>
          <a:lstStyle/>
          <a:p>
            <a:r>
              <a:rPr lang="it-IT" sz="3200">
                <a:latin typeface="Calibri" pitchFamily="34" charset="0"/>
              </a:rPr>
              <a:t>massa terrestre (M</a:t>
            </a:r>
            <a:r>
              <a:rPr lang="it-IT" sz="3200" baseline="-25000">
                <a:latin typeface="Calibri" pitchFamily="34" charset="0"/>
              </a:rPr>
              <a:t>E</a:t>
            </a:r>
            <a:r>
              <a:rPr lang="it-IT" sz="3200">
                <a:latin typeface="Calibri" pitchFamily="34" charset="0"/>
              </a:rPr>
              <a:t>) = 5.97 × 10</a:t>
            </a:r>
            <a:r>
              <a:rPr lang="it-IT" sz="3200" baseline="30000">
                <a:latin typeface="Calibri" pitchFamily="34" charset="0"/>
              </a:rPr>
              <a:t>24</a:t>
            </a:r>
            <a:r>
              <a:rPr lang="it-IT" sz="3200">
                <a:latin typeface="Calibri" pitchFamily="34" charset="0"/>
              </a:rPr>
              <a:t> kg</a:t>
            </a:r>
          </a:p>
          <a:p>
            <a:r>
              <a:rPr lang="it-IT" sz="3200">
                <a:latin typeface="Calibri" pitchFamily="34" charset="0"/>
              </a:rPr>
              <a:t>massa di Giove (M</a:t>
            </a:r>
            <a:r>
              <a:rPr lang="it-IT" sz="3200" baseline="-25000">
                <a:latin typeface="Calibri" pitchFamily="34" charset="0"/>
              </a:rPr>
              <a:t>J</a:t>
            </a:r>
            <a:r>
              <a:rPr lang="it-IT" sz="3200">
                <a:latin typeface="Calibri" pitchFamily="34" charset="0"/>
              </a:rPr>
              <a:t>) = 318 M</a:t>
            </a:r>
            <a:r>
              <a:rPr lang="it-IT" sz="3200" baseline="-25000">
                <a:latin typeface="Calibri" pitchFamily="34" charset="0"/>
              </a:rPr>
              <a:t>E</a:t>
            </a:r>
            <a:endParaRPr lang="it-IT" sz="3200">
              <a:latin typeface="Calibri" pitchFamily="34" charset="0"/>
            </a:endParaRPr>
          </a:p>
          <a:p>
            <a:r>
              <a:rPr lang="it-IT" sz="3200">
                <a:latin typeface="Calibri" pitchFamily="34" charset="0"/>
              </a:rPr>
              <a:t>massa del Sole (M</a:t>
            </a:r>
            <a:r>
              <a:rPr lang="it-IT" sz="3200" baseline="-25000">
                <a:latin typeface="Calibri" pitchFamily="34" charset="0"/>
              </a:rPr>
              <a:t>S</a:t>
            </a:r>
            <a:r>
              <a:rPr lang="it-IT" sz="3200">
                <a:latin typeface="Calibri" pitchFamily="34" charset="0"/>
              </a:rPr>
              <a:t>) = 333000 M</a:t>
            </a:r>
            <a:r>
              <a:rPr lang="it-IT" sz="3200" baseline="-25000">
                <a:latin typeface="Calibri" pitchFamily="34" charset="0"/>
              </a:rPr>
              <a:t>E</a:t>
            </a:r>
            <a:r>
              <a:rPr lang="it-IT" sz="3200">
                <a:latin typeface="Calibri" pitchFamily="34" charset="0"/>
              </a:rPr>
              <a:t>  = 1047 M</a:t>
            </a:r>
            <a:r>
              <a:rPr lang="it-IT" sz="3200" baseline="-25000">
                <a:latin typeface="Calibri" pitchFamily="34" charset="0"/>
              </a:rPr>
              <a:t>J</a:t>
            </a:r>
            <a:endParaRPr lang="it-IT" sz="3200">
              <a:latin typeface="Calibri" pitchFamily="34" charset="0"/>
            </a:endParaRPr>
          </a:p>
          <a:p>
            <a:pPr lvl="1" indent="0"/>
            <a:endParaRPr lang="it-IT" baseline="30000">
              <a:latin typeface="Calibri" pitchFamily="34" charset="0"/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785813" y="4357688"/>
            <a:ext cx="7286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it-IT" sz="3200">
                <a:latin typeface="Calibri" pitchFamily="34" charset="0"/>
              </a:rPr>
              <a:t>pianeta:                                 M  &lt; 13 M</a:t>
            </a:r>
            <a:r>
              <a:rPr lang="it-IT" sz="3200" baseline="-25000">
                <a:latin typeface="Calibri" pitchFamily="34" charset="0"/>
              </a:rPr>
              <a:t>J</a:t>
            </a:r>
            <a:r>
              <a:rPr lang="it-IT" sz="3200">
                <a:latin typeface="Calibri" pitchFamily="34" charset="0"/>
              </a:rPr>
              <a:t> </a:t>
            </a:r>
          </a:p>
          <a:p>
            <a:r>
              <a:rPr lang="it-IT" sz="3200">
                <a:latin typeface="Calibri" pitchFamily="34" charset="0"/>
              </a:rPr>
              <a:t>nana bruna:      13 M</a:t>
            </a:r>
            <a:r>
              <a:rPr lang="it-IT" sz="3200" baseline="-25000">
                <a:latin typeface="Calibri" pitchFamily="34" charset="0"/>
              </a:rPr>
              <a:t>J</a:t>
            </a:r>
            <a:r>
              <a:rPr lang="it-IT" sz="3200">
                <a:latin typeface="Calibri" pitchFamily="34" charset="0"/>
              </a:rPr>
              <a:t>      &lt;  M  &lt; 70-80 M</a:t>
            </a:r>
            <a:r>
              <a:rPr lang="it-IT" sz="3200" baseline="-25000">
                <a:latin typeface="Calibri" pitchFamily="34" charset="0"/>
              </a:rPr>
              <a:t>J</a:t>
            </a:r>
          </a:p>
          <a:p>
            <a:r>
              <a:rPr lang="it-IT" sz="3200">
                <a:latin typeface="Calibri" pitchFamily="34" charset="0"/>
              </a:rPr>
              <a:t>stella :                70-80 M</a:t>
            </a:r>
            <a:r>
              <a:rPr lang="it-IT" sz="3200" baseline="-25000">
                <a:latin typeface="Calibri" pitchFamily="34" charset="0"/>
              </a:rPr>
              <a:t>J</a:t>
            </a:r>
            <a:r>
              <a:rPr lang="it-IT" sz="3200">
                <a:latin typeface="Calibri" pitchFamily="34" charset="0"/>
              </a:rPr>
              <a:t> &lt;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sellaDiTesto 3"/>
          <p:cNvSpPr txBox="1">
            <a:spLocks noChangeArrowheads="1"/>
          </p:cNvSpPr>
          <p:nvPr/>
        </p:nvSpPr>
        <p:spPr bwMode="auto">
          <a:xfrm>
            <a:off x="1000125" y="714375"/>
            <a:ext cx="7627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COROT</a:t>
            </a:r>
            <a:r>
              <a:rPr lang="en-US" sz="2400">
                <a:solidFill>
                  <a:schemeClr val="bg1"/>
                </a:solidFill>
              </a:rPr>
              <a:t> (</a:t>
            </a:r>
            <a:r>
              <a:rPr lang="en-US" sz="2400" b="1">
                <a:solidFill>
                  <a:schemeClr val="bg1"/>
                </a:solidFill>
              </a:rPr>
              <a:t>CO</a:t>
            </a:r>
            <a:r>
              <a:rPr lang="en-US" sz="2400">
                <a:solidFill>
                  <a:schemeClr val="bg1"/>
                </a:solidFill>
              </a:rPr>
              <a:t>nvection </a:t>
            </a:r>
            <a:r>
              <a:rPr lang="en-US" sz="2400" b="1">
                <a:solidFill>
                  <a:schemeClr val="bg1"/>
                </a:solidFill>
              </a:rPr>
              <a:t>RO</a:t>
            </a:r>
            <a:r>
              <a:rPr lang="en-US" sz="2400">
                <a:solidFill>
                  <a:schemeClr val="bg1"/>
                </a:solidFill>
              </a:rPr>
              <a:t>tation and planetary </a:t>
            </a:r>
            <a:r>
              <a:rPr lang="en-US" sz="2400" b="1">
                <a:solidFill>
                  <a:schemeClr val="bg1"/>
                </a:solidFill>
              </a:rPr>
              <a:t>T</a:t>
            </a:r>
            <a:r>
              <a:rPr lang="en-US" sz="2400">
                <a:solidFill>
                  <a:schemeClr val="bg1"/>
                </a:solidFill>
              </a:rPr>
              <a:t>ransits)</a:t>
            </a:r>
            <a:endParaRPr lang="it-IT" sz="2400">
              <a:solidFill>
                <a:schemeClr val="bg1"/>
              </a:solidFill>
            </a:endParaRPr>
          </a:p>
        </p:txBody>
      </p:sp>
      <p:pic>
        <p:nvPicPr>
          <p:cNvPr id="45059" name="Immagine 4" descr="Transit_CoRoT-Exo-1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357313"/>
            <a:ext cx="8286750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magine 4" descr="Kepler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0"/>
            <a:ext cx="4549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CasellaDiTesto 5"/>
          <p:cNvSpPr txBox="1">
            <a:spLocks noChangeArrowheads="1"/>
          </p:cNvSpPr>
          <p:nvPr/>
        </p:nvSpPr>
        <p:spPr bwMode="auto">
          <a:xfrm>
            <a:off x="5929313" y="1857375"/>
            <a:ext cx="247967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4400"/>
              <a:t>Kepler</a:t>
            </a:r>
          </a:p>
          <a:p>
            <a:pPr algn="ctr"/>
            <a:r>
              <a:rPr lang="it-IT"/>
              <a:t>(lancio: 6 marzo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magine 1" descr="aas2010-1wbLightCurv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91440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CasellaDiTesto 2"/>
          <p:cNvSpPr txBox="1">
            <a:spLocks noChangeArrowheads="1"/>
          </p:cNvSpPr>
          <p:nvPr/>
        </p:nvSpPr>
        <p:spPr bwMode="auto">
          <a:xfrm>
            <a:off x="3643313" y="285750"/>
            <a:ext cx="1965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800">
                <a:solidFill>
                  <a:schemeClr val="bg1"/>
                </a:solidFill>
              </a:rPr>
              <a:t>Kepler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1"/>
          <p:cNvSpPr txBox="1">
            <a:spLocks noChangeArrowheads="1"/>
          </p:cNvSpPr>
          <p:nvPr/>
        </p:nvSpPr>
        <p:spPr bwMode="auto">
          <a:xfrm>
            <a:off x="1802783" y="2928938"/>
            <a:ext cx="5362225" cy="144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spAutoFit/>
          </a:bodyPr>
          <a:lstStyle/>
          <a:p>
            <a:pPr algn="ctr"/>
            <a:r>
              <a:rPr lang="it-IT" sz="4400" dirty="0" smtClean="0">
                <a:solidFill>
                  <a:schemeClr val="bg1"/>
                </a:solidFill>
              </a:rPr>
              <a:t>Osservazione diretta</a:t>
            </a:r>
            <a:endParaRPr lang="it-IT" sz="4400" dirty="0">
              <a:solidFill>
                <a:schemeClr val="bg1"/>
              </a:solidFill>
            </a:endParaRPr>
          </a:p>
          <a:p>
            <a:pPr algn="ctr"/>
            <a:r>
              <a:rPr lang="it-IT" sz="4400" dirty="0" smtClean="0">
                <a:solidFill>
                  <a:schemeClr val="bg1"/>
                </a:solidFill>
              </a:rPr>
              <a:t>(ottico o infrarosso)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18435" name="CasellaDiTesto 2"/>
          <p:cNvSpPr txBox="1">
            <a:spLocks noChangeArrowheads="1"/>
          </p:cNvSpPr>
          <p:nvPr/>
        </p:nvSpPr>
        <p:spPr bwMode="auto">
          <a:xfrm>
            <a:off x="2714625" y="1214438"/>
            <a:ext cx="3305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spAutoFit/>
          </a:bodyPr>
          <a:lstStyle/>
          <a:p>
            <a:r>
              <a:rPr lang="it-IT" sz="2800">
                <a:solidFill>
                  <a:schemeClr val="bg1"/>
                </a:solidFill>
              </a:rPr>
              <a:t>Metodi di detezione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2790825" y="360363"/>
            <a:ext cx="3613150" cy="554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27088"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1050" algn="l"/>
                <a:tab pos="5249863" algn="l"/>
                <a:tab pos="5905500" algn="l"/>
                <a:tab pos="6557963" algn="l"/>
                <a:tab pos="7215188" algn="l"/>
              </a:tabLst>
            </a:pPr>
            <a:r>
              <a:rPr lang="it-IT">
                <a:solidFill>
                  <a:schemeClr val="bg1"/>
                </a:solidFill>
              </a:rPr>
              <a:t>Effetto della turbolenza atmosferica</a:t>
            </a:r>
          </a:p>
          <a:p>
            <a:pPr algn="ctr" defTabSz="827088"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1050" algn="l"/>
                <a:tab pos="5249863" algn="l"/>
                <a:tab pos="5905500" algn="l"/>
                <a:tab pos="6557963" algn="l"/>
                <a:tab pos="7215188" algn="l"/>
              </a:tabLst>
            </a:pPr>
            <a:r>
              <a:rPr lang="it-IT">
                <a:solidFill>
                  <a:schemeClr val="bg1"/>
                </a:solidFill>
              </a:rPr>
              <a:t>sulla risoluzione dell’immagine</a:t>
            </a:r>
          </a:p>
        </p:txBody>
      </p:sp>
      <p:pic>
        <p:nvPicPr>
          <p:cNvPr id="4" name="tip_tilt_aniso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1357313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0" y="76470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  <a:latin typeface="Verdana" pitchFamily="34" charset="0"/>
              </a:rPr>
              <a:t>Effetti della turbolenza atmosferica</a:t>
            </a:r>
            <a:endParaRPr lang="it-IT" sz="3200" dirty="0">
              <a:latin typeface="Verdana" pitchFamily="34" charset="0"/>
            </a:endParaRPr>
          </a:p>
        </p:txBody>
      </p:sp>
      <p:pic>
        <p:nvPicPr>
          <p:cNvPr id="6" name="Immagine 5" descr="see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996952"/>
            <a:ext cx="6480000" cy="110204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5"/>
          <p:cNvSpPr txBox="1">
            <a:spLocks noChangeArrowheads="1"/>
          </p:cNvSpPr>
          <p:nvPr/>
        </p:nvSpPr>
        <p:spPr bwMode="auto">
          <a:xfrm>
            <a:off x="2214563" y="571500"/>
            <a:ext cx="4641850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27088"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1050" algn="l"/>
                <a:tab pos="5249863" algn="l"/>
                <a:tab pos="5905500" algn="l"/>
                <a:tab pos="6557963" algn="l"/>
                <a:tab pos="7215188" algn="l"/>
              </a:tabLst>
            </a:pPr>
            <a:r>
              <a:rPr lang="it-IT" dirty="0">
                <a:solidFill>
                  <a:schemeClr val="bg1"/>
                </a:solidFill>
              </a:rPr>
              <a:t>Miglioramento della risoluzione dell’immagine</a:t>
            </a:r>
          </a:p>
          <a:p>
            <a:pPr algn="ctr" defTabSz="827088"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1050" algn="l"/>
                <a:tab pos="5249863" algn="l"/>
                <a:tab pos="5905500" algn="l"/>
                <a:tab pos="6557963" algn="l"/>
                <a:tab pos="7215188" algn="l"/>
              </a:tabLst>
            </a:pPr>
            <a:r>
              <a:rPr lang="it-IT" dirty="0">
                <a:solidFill>
                  <a:schemeClr val="bg1"/>
                </a:solidFill>
              </a:rPr>
              <a:t>per mezzo di </a:t>
            </a:r>
            <a:r>
              <a:rPr lang="it-IT" i="1" dirty="0">
                <a:solidFill>
                  <a:srgbClr val="FFFF00"/>
                </a:solidFill>
              </a:rPr>
              <a:t>ottiche adattive</a:t>
            </a:r>
          </a:p>
        </p:txBody>
      </p:sp>
      <p:pic>
        <p:nvPicPr>
          <p:cNvPr id="4" name="movie_ttau_NAOS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500188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265488" y="282575"/>
            <a:ext cx="27765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buSzPct val="45000"/>
              <a:tabLst>
                <a:tab pos="655638" algn="l"/>
                <a:tab pos="1311275" algn="l"/>
                <a:tab pos="1968500" algn="l"/>
                <a:tab pos="2624138" algn="l"/>
              </a:tabLst>
            </a:pPr>
            <a:r>
              <a:rPr lang="en-GB">
                <a:solidFill>
                  <a:schemeClr val="bg1"/>
                </a:solidFill>
                <a:latin typeface="Times" pitchFamily="18" charset="0"/>
              </a:rPr>
              <a:t>Metodi di detezione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024063" y="747713"/>
            <a:ext cx="52260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9863" algn="l"/>
                <a:tab pos="5905500" algn="l"/>
              </a:tabLst>
            </a:pPr>
            <a:r>
              <a:rPr lang="en-GB" sz="4000">
                <a:latin typeface="Times" pitchFamily="18" charset="0"/>
              </a:rPr>
              <a:t> </a:t>
            </a:r>
            <a:r>
              <a:rPr lang="it-IT" sz="4000">
                <a:solidFill>
                  <a:schemeClr val="bg1"/>
                </a:solidFill>
                <a:latin typeface="Times" pitchFamily="18" charset="0"/>
              </a:rPr>
              <a:t>Ottiche adattive</a:t>
            </a:r>
          </a:p>
        </p:txBody>
      </p:sp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7038" y="1536700"/>
            <a:ext cx="5807075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2154238" y="6040438"/>
            <a:ext cx="1455737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7088"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1050" algn="l"/>
                <a:tab pos="5249863" algn="l"/>
                <a:tab pos="5905500" algn="l"/>
                <a:tab pos="6557963" algn="l"/>
                <a:tab pos="7215188" algn="l"/>
              </a:tabLst>
            </a:pPr>
            <a:r>
              <a:rPr lang="it-IT">
                <a:solidFill>
                  <a:schemeClr val="bg1"/>
                </a:solidFill>
                <a:latin typeface="Times" pitchFamily="18" charset="0"/>
              </a:rPr>
              <a:t>(ottica adattiva)</a:t>
            </a:r>
          </a:p>
        </p:txBody>
      </p:sp>
      <p:sp>
        <p:nvSpPr>
          <p:cNvPr id="51206" name="Text Box 9"/>
          <p:cNvSpPr txBox="1">
            <a:spLocks noChangeArrowheads="1"/>
          </p:cNvSpPr>
          <p:nvPr/>
        </p:nvSpPr>
        <p:spPr bwMode="auto">
          <a:xfrm>
            <a:off x="4703763" y="6040438"/>
            <a:ext cx="1890712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7088"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1050" algn="l"/>
                <a:tab pos="5249863" algn="l"/>
                <a:tab pos="5905500" algn="l"/>
                <a:tab pos="6557963" algn="l"/>
                <a:tab pos="7215188" algn="l"/>
              </a:tabLst>
            </a:pPr>
            <a:r>
              <a:rPr lang="it-IT">
                <a:solidFill>
                  <a:schemeClr val="bg1"/>
                </a:solidFill>
                <a:latin typeface="Times" pitchFamily="18" charset="0"/>
              </a:rPr>
              <a:t>(telescopio spaziale)</a:t>
            </a:r>
          </a:p>
        </p:txBody>
      </p:sp>
      <p:sp>
        <p:nvSpPr>
          <p:cNvPr id="9" name="Rettangolo 8"/>
          <p:cNvSpPr/>
          <p:nvPr/>
        </p:nvSpPr>
        <p:spPr bwMode="auto">
          <a:xfrm>
            <a:off x="5220072" y="4293096"/>
            <a:ext cx="2664296" cy="4314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2813" rtl="0" eaLnBrk="1" fontAlgn="base" latinLnBrk="0" hangingPunct="0">
              <a:lnSpc>
                <a:spcPct val="100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30000"/>
              <a:buFontTx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9725" algn="l"/>
              </a:tabLst>
            </a:pPr>
            <a:endParaRPr kumimoji="0" lang="it-IT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572000" y="2060848"/>
            <a:ext cx="3672408" cy="432048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652120" y="1125905"/>
            <a:ext cx="2920671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27088"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1050" algn="l"/>
                <a:tab pos="5249863" algn="l"/>
                <a:tab pos="5905500" algn="l"/>
                <a:tab pos="6557963" algn="l"/>
                <a:tab pos="7215188" algn="l"/>
              </a:tabLst>
            </a:pPr>
            <a:r>
              <a:rPr lang="it-IT" sz="2800" dirty="0" smtClean="0">
                <a:solidFill>
                  <a:schemeClr val="bg1"/>
                </a:solidFill>
              </a:rPr>
              <a:t>Pianeta 2M1207 b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24128" y="2865710"/>
            <a:ext cx="2844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Distanza: 170 anni luce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Scoperta: 2004</a:t>
            </a:r>
          </a:p>
        </p:txBody>
      </p:sp>
      <p:pic>
        <p:nvPicPr>
          <p:cNvPr id="5" name="Immagine 4" descr="intro_2M1207-39_nor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4680520" cy="5505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06634" y="548680"/>
            <a:ext cx="2920671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27088"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1050" algn="l"/>
                <a:tab pos="5249863" algn="l"/>
                <a:tab pos="5905500" algn="l"/>
                <a:tab pos="6557963" algn="l"/>
                <a:tab pos="7215188" algn="l"/>
              </a:tabLst>
            </a:pPr>
            <a:r>
              <a:rPr lang="it-IT" sz="2800" dirty="0" smtClean="0">
                <a:solidFill>
                  <a:schemeClr val="bg1"/>
                </a:solidFill>
              </a:rPr>
              <a:t>Pianeta 2M1207 b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2060848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Massa: 4 </a:t>
            </a:r>
            <a:r>
              <a:rPr lang="it-IT" sz="2800" dirty="0" err="1" smtClean="0">
                <a:solidFill>
                  <a:schemeClr val="bg1"/>
                </a:solidFill>
              </a:rPr>
              <a:t>M</a:t>
            </a:r>
            <a:r>
              <a:rPr lang="it-IT" sz="2800" baseline="-25000" dirty="0" err="1" smtClean="0">
                <a:solidFill>
                  <a:schemeClr val="bg1"/>
                </a:solidFill>
              </a:rPr>
              <a:t>Giove</a:t>
            </a:r>
            <a:endParaRPr lang="it-IT" sz="2800" baseline="-25000" dirty="0" smtClean="0">
              <a:solidFill>
                <a:schemeClr val="bg1"/>
              </a:solidFill>
            </a:endParaRPr>
          </a:p>
          <a:p>
            <a:endParaRPr lang="it-IT" sz="2800" dirty="0" smtClean="0">
              <a:solidFill>
                <a:schemeClr val="bg1"/>
              </a:solidFill>
            </a:endParaRPr>
          </a:p>
          <a:p>
            <a:r>
              <a:rPr lang="it-IT" sz="2800" dirty="0" smtClean="0">
                <a:solidFill>
                  <a:schemeClr val="bg1"/>
                </a:solidFill>
              </a:rPr>
              <a:t>Raggio orbitale: 45-50 AU</a:t>
            </a:r>
          </a:p>
          <a:p>
            <a:endParaRPr lang="it-IT" sz="2800" dirty="0" smtClean="0">
              <a:solidFill>
                <a:schemeClr val="bg1"/>
              </a:solidFill>
            </a:endParaRPr>
          </a:p>
          <a:p>
            <a:r>
              <a:rPr lang="it-IT" sz="2800" dirty="0" smtClean="0">
                <a:solidFill>
                  <a:schemeClr val="bg1"/>
                </a:solidFill>
              </a:rPr>
              <a:t>Forte emissione infrarossa (contrazione gravitazionale)</a:t>
            </a:r>
          </a:p>
          <a:p>
            <a:endParaRPr lang="it-IT" sz="2800" dirty="0" smtClean="0">
              <a:solidFill>
                <a:schemeClr val="bg1"/>
              </a:solidFill>
            </a:endParaRPr>
          </a:p>
          <a:p>
            <a:r>
              <a:rPr lang="it-IT" sz="2800" dirty="0" smtClean="0">
                <a:solidFill>
                  <a:schemeClr val="bg1"/>
                </a:solidFill>
              </a:rPr>
              <a:t>La stella è una nana bruna (25 </a:t>
            </a:r>
            <a:r>
              <a:rPr lang="it-IT" sz="2800" dirty="0" err="1" smtClean="0">
                <a:solidFill>
                  <a:schemeClr val="bg1"/>
                </a:solidFill>
              </a:rPr>
              <a:t>M</a:t>
            </a:r>
            <a:r>
              <a:rPr lang="it-IT" sz="2800" baseline="-25000" dirty="0" err="1" smtClean="0">
                <a:solidFill>
                  <a:schemeClr val="bg1"/>
                </a:solidFill>
              </a:rPr>
              <a:t>Giove</a:t>
            </a:r>
            <a:r>
              <a:rPr lang="it-IT" sz="2800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500188"/>
            <a:ext cx="57245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000250" y="571500"/>
            <a:ext cx="537647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7088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2725" algn="l"/>
                <a:tab pos="7219950" algn="l"/>
              </a:tabLst>
            </a:pPr>
            <a:r>
              <a:rPr lang="it-IT" sz="2400" dirty="0" smtClean="0">
                <a:solidFill>
                  <a:schemeClr val="bg1"/>
                </a:solidFill>
              </a:rPr>
              <a:t>Stella, nana rossa, </a:t>
            </a:r>
            <a:r>
              <a:rPr lang="it-IT" sz="2400" dirty="0">
                <a:solidFill>
                  <a:schemeClr val="bg1"/>
                </a:solidFill>
              </a:rPr>
              <a:t>nana </a:t>
            </a:r>
            <a:r>
              <a:rPr lang="it-IT" sz="2400" dirty="0" smtClean="0">
                <a:solidFill>
                  <a:schemeClr val="bg1"/>
                </a:solidFill>
              </a:rPr>
              <a:t>bruna, pianeta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987824" y="548680"/>
            <a:ext cx="3358292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27088"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1050" algn="l"/>
                <a:tab pos="5249863" algn="l"/>
                <a:tab pos="5905500" algn="l"/>
                <a:tab pos="6557963" algn="l"/>
                <a:tab pos="7215188" algn="l"/>
              </a:tabLst>
            </a:pPr>
            <a:r>
              <a:rPr lang="it-IT" sz="2800" dirty="0" smtClean="0">
                <a:solidFill>
                  <a:schemeClr val="bg1"/>
                </a:solidFill>
              </a:rPr>
              <a:t>Pianeta 1RXS1609 b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3" name="Immagine 2" descr="exoplanet_gemini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980728"/>
            <a:ext cx="5401994" cy="540199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51520" y="580526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Distanza: 500 anni luce        Scoperta: settembre 2008        Conferma: luglio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987824" y="548680"/>
            <a:ext cx="3358292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27088"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1050" algn="l"/>
                <a:tab pos="5249863" algn="l"/>
                <a:tab pos="5905500" algn="l"/>
                <a:tab pos="6557963" algn="l"/>
                <a:tab pos="7215188" algn="l"/>
              </a:tabLst>
            </a:pPr>
            <a:r>
              <a:rPr lang="it-IT" sz="2800" dirty="0" smtClean="0">
                <a:solidFill>
                  <a:schemeClr val="bg1"/>
                </a:solidFill>
              </a:rPr>
              <a:t>Pianeta 1RXS1609 b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2060848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Massa: 14 </a:t>
            </a:r>
            <a:r>
              <a:rPr lang="it-IT" sz="2800" dirty="0" err="1" smtClean="0">
                <a:solidFill>
                  <a:schemeClr val="bg1"/>
                </a:solidFill>
              </a:rPr>
              <a:t>M</a:t>
            </a:r>
            <a:r>
              <a:rPr lang="it-IT" sz="2800" baseline="-25000" dirty="0" err="1" smtClean="0">
                <a:solidFill>
                  <a:schemeClr val="bg1"/>
                </a:solidFill>
              </a:rPr>
              <a:t>Giove</a:t>
            </a:r>
            <a:endParaRPr lang="it-IT" sz="2800" baseline="-25000" dirty="0" smtClean="0">
              <a:solidFill>
                <a:schemeClr val="bg1"/>
              </a:solidFill>
            </a:endParaRPr>
          </a:p>
          <a:p>
            <a:endParaRPr lang="it-IT" sz="2800" dirty="0" smtClean="0">
              <a:solidFill>
                <a:schemeClr val="bg1"/>
              </a:solidFill>
            </a:endParaRPr>
          </a:p>
          <a:p>
            <a:r>
              <a:rPr lang="it-IT" sz="2800" dirty="0" smtClean="0">
                <a:solidFill>
                  <a:schemeClr val="bg1"/>
                </a:solidFill>
              </a:rPr>
              <a:t>Raggio: 1.7 </a:t>
            </a:r>
            <a:r>
              <a:rPr lang="it-IT" sz="2800" dirty="0" err="1" smtClean="0">
                <a:solidFill>
                  <a:schemeClr val="bg1"/>
                </a:solidFill>
              </a:rPr>
              <a:t>R</a:t>
            </a:r>
            <a:r>
              <a:rPr lang="it-IT" sz="2800" baseline="-25000" dirty="0" err="1" smtClean="0">
                <a:solidFill>
                  <a:schemeClr val="bg1"/>
                </a:solidFill>
              </a:rPr>
              <a:t>Giove</a:t>
            </a:r>
            <a:endParaRPr lang="it-IT" sz="2800" dirty="0" smtClean="0">
              <a:solidFill>
                <a:schemeClr val="bg1"/>
              </a:solidFill>
            </a:endParaRPr>
          </a:p>
          <a:p>
            <a:endParaRPr lang="it-IT" sz="2800" dirty="0" smtClean="0">
              <a:solidFill>
                <a:schemeClr val="bg1"/>
              </a:solidFill>
            </a:endParaRPr>
          </a:p>
          <a:p>
            <a:r>
              <a:rPr lang="it-IT" sz="2800" dirty="0" smtClean="0">
                <a:solidFill>
                  <a:schemeClr val="bg1"/>
                </a:solidFill>
              </a:rPr>
              <a:t>Raggio orbitale: 330 AU</a:t>
            </a:r>
          </a:p>
          <a:p>
            <a:endParaRPr lang="it-IT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hr8799_ke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5580231" cy="5616624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868144" y="2420888"/>
            <a:ext cx="3024336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27088"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1050" algn="l"/>
                <a:tab pos="5249863" algn="l"/>
                <a:tab pos="5905500" algn="l"/>
                <a:tab pos="6557963" algn="l"/>
                <a:tab pos="7215188" algn="l"/>
              </a:tabLst>
            </a:pPr>
            <a:r>
              <a:rPr lang="it-IT" sz="2800" dirty="0" smtClean="0">
                <a:solidFill>
                  <a:schemeClr val="bg1"/>
                </a:solidFill>
              </a:rPr>
              <a:t>Sistema planetario di HR 8799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Distanza: 130 anni luce           Scoperta: novembre 2008 (telescopio </a:t>
            </a:r>
            <a:r>
              <a:rPr lang="it-IT" dirty="0" err="1" smtClean="0">
                <a:solidFill>
                  <a:schemeClr val="bg1"/>
                </a:solidFill>
              </a:rPr>
              <a:t>Keck</a:t>
            </a:r>
            <a:r>
              <a:rPr lang="it-IT" dirty="0" smtClean="0">
                <a:solidFill>
                  <a:schemeClr val="bg1"/>
                </a:solidFill>
              </a:rPr>
              <a:t>, Hawaii)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868144" y="2420888"/>
            <a:ext cx="3024336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27088"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1050" algn="l"/>
                <a:tab pos="5249863" algn="l"/>
                <a:tab pos="5905500" algn="l"/>
                <a:tab pos="6557963" algn="l"/>
                <a:tab pos="7215188" algn="l"/>
              </a:tabLst>
            </a:pPr>
            <a:r>
              <a:rPr lang="it-IT" sz="2800" dirty="0" smtClean="0">
                <a:solidFill>
                  <a:schemeClr val="bg1"/>
                </a:solidFill>
              </a:rPr>
              <a:t>Sistema planetario di HR 8799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3" name="Immagine 2" descr="exoplanet_gemini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31" y="476672"/>
            <a:ext cx="5151187" cy="540199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51520" y="6237312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Distanza: 130 anni luce         Scoperta: novembre 2008 (telescopio Gemini, Hawaii)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11560" y="260648"/>
            <a:ext cx="799288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27088"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1050" algn="l"/>
                <a:tab pos="5249863" algn="l"/>
                <a:tab pos="5905500" algn="l"/>
                <a:tab pos="6557963" algn="l"/>
                <a:tab pos="7215188" algn="l"/>
              </a:tabLst>
            </a:pPr>
            <a:r>
              <a:rPr lang="it-IT" sz="2800" dirty="0" smtClean="0">
                <a:solidFill>
                  <a:schemeClr val="bg1"/>
                </a:solidFill>
              </a:rPr>
              <a:t>Sistema planetario di HR 8799 (quarto pianeta)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3" name="Immagine 2" descr="exoplanet_gemini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6787365" cy="480771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51520" y="6237312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Distanza: 130 anni luce         Scoperta: dicembre 2010 (telescopio </a:t>
            </a:r>
            <a:r>
              <a:rPr lang="it-IT" dirty="0" err="1" smtClean="0">
                <a:solidFill>
                  <a:schemeClr val="bg1"/>
                </a:solidFill>
              </a:rPr>
              <a:t>Keck</a:t>
            </a:r>
            <a:r>
              <a:rPr lang="it-IT" dirty="0" smtClean="0">
                <a:solidFill>
                  <a:schemeClr val="bg1"/>
                </a:solidFill>
              </a:rPr>
              <a:t> II, Hawaii)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7544" y="476672"/>
            <a:ext cx="8136904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27088"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1050" algn="l"/>
                <a:tab pos="5249863" algn="l"/>
                <a:tab pos="5905500" algn="l"/>
                <a:tab pos="6557963" algn="l"/>
                <a:tab pos="7215188" algn="l"/>
              </a:tabLst>
            </a:pPr>
            <a:r>
              <a:rPr lang="it-IT" sz="3600" dirty="0" smtClean="0">
                <a:solidFill>
                  <a:schemeClr val="bg1"/>
                </a:solidFill>
              </a:rPr>
              <a:t>Sistema planetario di HR 8799</a:t>
            </a:r>
            <a:endParaRPr lang="it-IT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043608" y="1772817"/>
          <a:ext cx="7200801" cy="396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674"/>
                <a:gridCol w="1625694"/>
                <a:gridCol w="1728192"/>
                <a:gridCol w="2160241"/>
              </a:tblGrid>
              <a:tr h="1248787"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Pianeta</a:t>
                      </a:r>
                      <a:endParaRPr lang="it-I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Massa (M</a:t>
                      </a:r>
                      <a:r>
                        <a:rPr lang="it-IT" sz="3200" baseline="-25000" dirty="0" smtClean="0"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it-I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Raggio</a:t>
                      </a:r>
                    </a:p>
                    <a:p>
                      <a:pPr algn="ctr"/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(R</a:t>
                      </a:r>
                      <a:r>
                        <a:rPr lang="it-IT" sz="3200" baseline="-25000" dirty="0" smtClean="0"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it-I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Distanza (AU)</a:t>
                      </a:r>
                      <a:endParaRPr lang="it-I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7913"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it-I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it-I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it-I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it-I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7913"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it-I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it-I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  <a:endParaRPr lang="it-I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it-I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7913"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endParaRPr lang="it-I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it-I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it-I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it-I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7913"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lang="it-I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it-I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it-IT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FomalhautSystem2012-717874main_p1301aw-orig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093" y="0"/>
            <a:ext cx="844581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339752" y="908720"/>
            <a:ext cx="4733668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827088"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1050" algn="l"/>
                <a:tab pos="5249863" algn="l"/>
                <a:tab pos="5905500" algn="l"/>
                <a:tab pos="6557963" algn="l"/>
                <a:tab pos="7215188" algn="l"/>
              </a:tabLst>
            </a:pPr>
            <a:r>
              <a:rPr lang="it-IT" sz="4000" dirty="0" smtClean="0">
                <a:solidFill>
                  <a:schemeClr val="bg1"/>
                </a:solidFill>
              </a:rPr>
              <a:t>Pianeta </a:t>
            </a:r>
            <a:r>
              <a:rPr lang="it-IT" sz="4000" dirty="0" err="1" smtClean="0">
                <a:solidFill>
                  <a:schemeClr val="bg1"/>
                </a:solidFill>
              </a:rPr>
              <a:t>Fomalhaut</a:t>
            </a:r>
            <a:r>
              <a:rPr lang="it-IT" sz="4000" dirty="0" smtClean="0">
                <a:solidFill>
                  <a:schemeClr val="bg1"/>
                </a:solidFill>
              </a:rPr>
              <a:t> b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3212976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Massa: 2 </a:t>
            </a:r>
            <a:r>
              <a:rPr lang="it-IT" sz="2800" dirty="0" err="1" smtClean="0">
                <a:solidFill>
                  <a:schemeClr val="bg1"/>
                </a:solidFill>
              </a:rPr>
              <a:t>M</a:t>
            </a:r>
            <a:r>
              <a:rPr lang="it-IT" sz="2800" baseline="-25000" dirty="0" err="1" smtClean="0">
                <a:solidFill>
                  <a:schemeClr val="bg1"/>
                </a:solidFill>
              </a:rPr>
              <a:t>Giove</a:t>
            </a:r>
            <a:endParaRPr lang="it-IT" sz="2800" baseline="-25000" dirty="0" smtClean="0">
              <a:solidFill>
                <a:schemeClr val="bg1"/>
              </a:solidFill>
            </a:endParaRPr>
          </a:p>
          <a:p>
            <a:endParaRPr lang="it-IT" sz="2800" dirty="0" smtClean="0">
              <a:solidFill>
                <a:schemeClr val="bg1"/>
              </a:solidFill>
            </a:endParaRPr>
          </a:p>
          <a:p>
            <a:r>
              <a:rPr lang="it-IT" sz="2800" dirty="0" smtClean="0">
                <a:solidFill>
                  <a:schemeClr val="bg1"/>
                </a:solidFill>
              </a:rPr>
              <a:t>Raggio orbitale: 115 AU</a:t>
            </a:r>
          </a:p>
          <a:p>
            <a:endParaRPr lang="it-IT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1"/>
          <p:cNvSpPr txBox="1">
            <a:spLocks noChangeArrowheads="1"/>
          </p:cNvSpPr>
          <p:nvPr/>
        </p:nvSpPr>
        <p:spPr bwMode="auto">
          <a:xfrm>
            <a:off x="2007972" y="2928938"/>
            <a:ext cx="4951855" cy="76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spAutoFit/>
          </a:bodyPr>
          <a:lstStyle/>
          <a:p>
            <a:pPr algn="ctr"/>
            <a:r>
              <a:rPr lang="it-IT" sz="4400" dirty="0" smtClean="0">
                <a:solidFill>
                  <a:schemeClr val="bg1"/>
                </a:solidFill>
              </a:rPr>
              <a:t>Metodi </a:t>
            </a:r>
            <a:r>
              <a:rPr lang="it-IT" sz="4400" dirty="0" err="1" smtClean="0">
                <a:solidFill>
                  <a:schemeClr val="bg1"/>
                </a:solidFill>
              </a:rPr>
              <a:t>astrometrici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18435" name="CasellaDiTesto 2"/>
          <p:cNvSpPr txBox="1">
            <a:spLocks noChangeArrowheads="1"/>
          </p:cNvSpPr>
          <p:nvPr/>
        </p:nvSpPr>
        <p:spPr bwMode="auto">
          <a:xfrm>
            <a:off x="2714625" y="1214438"/>
            <a:ext cx="3305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0" tIns="45687" rIns="91370" bIns="45687">
            <a:spAutoFit/>
          </a:bodyPr>
          <a:lstStyle/>
          <a:p>
            <a:r>
              <a:rPr lang="it-IT" sz="2800">
                <a:solidFill>
                  <a:schemeClr val="bg1"/>
                </a:solidFill>
              </a:rPr>
              <a:t>Metodi di detezione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265488" y="230188"/>
            <a:ext cx="27765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defTabSz="828675" hangingPunct="0">
              <a:buClr>
                <a:srgbClr val="000000"/>
              </a:buClr>
              <a:buSzPct val="45000"/>
              <a:tabLst>
                <a:tab pos="655638" algn="l"/>
                <a:tab pos="1311275" algn="l"/>
                <a:tab pos="1968500" algn="l"/>
                <a:tab pos="2624138" algn="l"/>
              </a:tabLst>
            </a:pPr>
            <a:r>
              <a:rPr lang="en-GB" sz="2500">
                <a:solidFill>
                  <a:srgbClr val="000000"/>
                </a:solidFill>
                <a:latin typeface="Times New Roman" pitchFamily="18" charset="0"/>
              </a:rPr>
              <a:t>Metodi di detezione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024063" y="747713"/>
            <a:ext cx="52260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defTabSz="828675" hangingPunct="0">
              <a:buClr>
                <a:srgbClr val="000000"/>
              </a:buClr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9863" algn="l"/>
                <a:tab pos="5905500" algn="l"/>
              </a:tabLst>
            </a:pPr>
            <a:r>
              <a:rPr lang="en-GB" sz="40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it-IT" sz="4000">
                <a:solidFill>
                  <a:srgbClr val="000000"/>
                </a:solidFill>
                <a:latin typeface="Times New Roman" pitchFamily="18" charset="0"/>
              </a:rPr>
              <a:t>Astrometria</a:t>
            </a:r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263" y="1536700"/>
            <a:ext cx="4149725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1443038" y="5413375"/>
            <a:ext cx="640873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828675" hangingPunct="0">
              <a:buClr>
                <a:srgbClr val="000000"/>
              </a:buClr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9863" algn="l"/>
                <a:tab pos="59055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Spostamento del Sole causato dal moto orbitale di Giove</a:t>
            </a:r>
          </a:p>
          <a:p>
            <a:pPr defTabSz="828675" hangingPunct="0">
              <a:buClr>
                <a:srgbClr val="000000"/>
              </a:buClr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9863" algn="l"/>
                <a:tab pos="5905500" algn="l"/>
              </a:tabLst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visto da una distanza di 10 parsec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3" descr="planete_cache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1928813"/>
            <a:ext cx="3810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1"/>
          <p:cNvSpPr>
            <a:spLocks noChangeArrowheads="1"/>
          </p:cNvSpPr>
          <p:nvPr/>
        </p:nvSpPr>
        <p:spPr bwMode="auto">
          <a:xfrm>
            <a:off x="-101600" y="0"/>
            <a:ext cx="9599613" cy="6927850"/>
          </a:xfrm>
          <a:prstGeom prst="roundRect">
            <a:avLst>
              <a:gd name="adj" fmla="val 19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894" tIns="41446" rIns="82894" bIns="41446" anchor="ctr"/>
          <a:lstStyle/>
          <a:p>
            <a:pPr defTabSz="828675" hangingPunct="0">
              <a:spcBef>
                <a:spcPts val="263"/>
              </a:spcBef>
              <a:buClr>
                <a:srgbClr val="000000"/>
              </a:buClr>
              <a:buSzPct val="130000"/>
              <a:buFontTx/>
              <a:buChar char="•"/>
            </a:pPr>
            <a:endParaRPr lang="it-IT" sz="25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165100"/>
            <a:ext cx="4978400" cy="65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714625"/>
            <a:ext cx="8689975" cy="1143000"/>
          </a:xfrm>
        </p:spPr>
        <p:txBody>
          <a:bodyPr/>
          <a:lstStyle/>
          <a:p>
            <a:pPr eaLnBrk="1"/>
            <a:r>
              <a:rPr lang="it-IT" sz="4900" smtClean="0"/>
              <a:t>Alcuni esempi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3063875" y="431800"/>
            <a:ext cx="3016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buSzPct val="45000"/>
              <a:tabLst>
                <a:tab pos="655638" algn="l"/>
                <a:tab pos="1311275" algn="l"/>
                <a:tab pos="1968500" algn="l"/>
                <a:tab pos="2624138" algn="l"/>
              </a:tabLst>
            </a:pPr>
            <a:r>
              <a:rPr lang="en-GB" sz="2200">
                <a:latin typeface="Times" pitchFamily="18" charset="0"/>
              </a:rPr>
              <a:t>Sistema HD187123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1175" y="1395413"/>
            <a:ext cx="5357813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AutoShape 3"/>
          <p:cNvSpPr>
            <a:spLocks noChangeArrowheads="1"/>
          </p:cNvSpPr>
          <p:nvPr/>
        </p:nvSpPr>
        <p:spPr bwMode="auto">
          <a:xfrm>
            <a:off x="7216775" y="5532438"/>
            <a:ext cx="1141413" cy="496887"/>
          </a:xfrm>
          <a:prstGeom prst="roundRect">
            <a:avLst>
              <a:gd name="adj" fmla="val 28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10" tIns="41455" rIns="82910" bIns="41455" anchor="ctr"/>
          <a:lstStyle/>
          <a:p>
            <a:endParaRPr lang="it-IT">
              <a:latin typeface="Times" pitchFamily="18" charset="0"/>
            </a:endParaRP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820738" y="5610225"/>
            <a:ext cx="7508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81363" algn="l"/>
                <a:tab pos="3937000" algn="l"/>
                <a:tab pos="4594225" algn="l"/>
                <a:tab pos="5249863" algn="l"/>
                <a:tab pos="5907088" algn="l"/>
                <a:tab pos="6562725" algn="l"/>
                <a:tab pos="7219950" algn="l"/>
              </a:tabLst>
            </a:pPr>
            <a:r>
              <a:rPr lang="en-GB" sz="2200" i="1">
                <a:latin typeface="Times" pitchFamily="18" charset="0"/>
              </a:rPr>
              <a:t>M sinI</a:t>
            </a:r>
            <a:r>
              <a:rPr lang="en-GB" sz="2200">
                <a:latin typeface="Times" pitchFamily="18" charset="0"/>
              </a:rPr>
              <a:t> = 0.52 </a:t>
            </a:r>
            <a:r>
              <a:rPr lang="en-GB" sz="2200" i="1">
                <a:latin typeface="Times" pitchFamily="18" charset="0"/>
              </a:rPr>
              <a:t>M</a:t>
            </a:r>
            <a:r>
              <a:rPr lang="en-GB" sz="1300">
                <a:latin typeface="Times" pitchFamily="18" charset="0"/>
              </a:rPr>
              <a:t>Giove</a:t>
            </a:r>
            <a:r>
              <a:rPr lang="en-GB" sz="2200">
                <a:latin typeface="Times" pitchFamily="18" charset="0"/>
              </a:rPr>
              <a:t>     </a:t>
            </a:r>
            <a:r>
              <a:rPr lang="en-GB" sz="2200" i="1">
                <a:latin typeface="Times" pitchFamily="18" charset="0"/>
              </a:rPr>
              <a:t>a</a:t>
            </a:r>
            <a:r>
              <a:rPr lang="en-GB" sz="2200">
                <a:latin typeface="Times" pitchFamily="18" charset="0"/>
              </a:rPr>
              <a:t> = 0.042 AU    periodo = 3.09 d    </a:t>
            </a:r>
            <a:r>
              <a:rPr lang="en-GB" sz="2200" i="1">
                <a:latin typeface="Times" pitchFamily="18" charset="0"/>
              </a:rPr>
              <a:t>e =</a:t>
            </a:r>
            <a:r>
              <a:rPr lang="en-GB" sz="2200">
                <a:latin typeface="Times" pitchFamily="18" charset="0"/>
              </a:rPr>
              <a:t> 0.03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1"/>
          <p:cNvSpPr>
            <a:spLocks noChangeArrowheads="1"/>
          </p:cNvSpPr>
          <p:nvPr/>
        </p:nvSpPr>
        <p:spPr bwMode="auto">
          <a:xfrm>
            <a:off x="6886575" y="5532438"/>
            <a:ext cx="1379538" cy="487362"/>
          </a:xfrm>
          <a:prstGeom prst="roundRect">
            <a:avLst>
              <a:gd name="adj" fmla="val 292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18" tIns="41460" rIns="82918" bIns="41460" anchor="ctr"/>
          <a:lstStyle/>
          <a:p>
            <a:endParaRPr lang="it-IT">
              <a:latin typeface="Times" pitchFamily="18" charset="0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3190875" y="465138"/>
            <a:ext cx="30892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7088">
              <a:buSzPct val="45000"/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en-GB" sz="2200">
                <a:latin typeface="Times" pitchFamily="18" charset="0"/>
              </a:rPr>
              <a:t>Sistema  16 </a:t>
            </a:r>
            <a:r>
              <a:rPr lang="en-GB" sz="2200" i="1">
                <a:latin typeface="Times" pitchFamily="18" charset="0"/>
              </a:rPr>
              <a:t>Cyg </a:t>
            </a:r>
            <a:r>
              <a:rPr lang="en-GB" sz="2200">
                <a:latin typeface="Times" pitchFamily="18" charset="0"/>
              </a:rPr>
              <a:t>B</a:t>
            </a:r>
            <a:r>
              <a:rPr lang="en-GB" sz="2200">
                <a:latin typeface="Symbol" pitchFamily="18" charset="2"/>
              </a:rPr>
              <a:t>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865188" y="5610225"/>
            <a:ext cx="7212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827088"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2638" algn="l"/>
                <a:tab pos="5251450" algn="l"/>
                <a:tab pos="5907088" algn="l"/>
                <a:tab pos="6561138" algn="l"/>
              </a:tabLst>
            </a:pPr>
            <a:r>
              <a:rPr lang="en-GB" sz="2200" i="1">
                <a:latin typeface="Times" pitchFamily="18" charset="0"/>
              </a:rPr>
              <a:t>M sinI</a:t>
            </a:r>
            <a:r>
              <a:rPr lang="en-GB" sz="2200">
                <a:latin typeface="Times" pitchFamily="18" charset="0"/>
              </a:rPr>
              <a:t> = 1.5 </a:t>
            </a:r>
            <a:r>
              <a:rPr lang="en-GB" sz="2200" i="1">
                <a:latin typeface="Times" pitchFamily="18" charset="0"/>
              </a:rPr>
              <a:t>M</a:t>
            </a:r>
            <a:r>
              <a:rPr lang="en-GB" sz="2200" baseline="-25000">
                <a:latin typeface="Times" pitchFamily="18" charset="0"/>
              </a:rPr>
              <a:t>Giove</a:t>
            </a:r>
            <a:r>
              <a:rPr lang="en-GB" sz="2200">
                <a:latin typeface="Times" pitchFamily="18" charset="0"/>
              </a:rPr>
              <a:t>     </a:t>
            </a:r>
            <a:r>
              <a:rPr lang="en-GB" sz="2200" i="1">
                <a:latin typeface="Times" pitchFamily="18" charset="0"/>
              </a:rPr>
              <a:t>a</a:t>
            </a:r>
            <a:r>
              <a:rPr lang="en-GB" sz="2200">
                <a:latin typeface="Times" pitchFamily="18" charset="0"/>
              </a:rPr>
              <a:t> = 1.72 AU    periodo = 804 d    </a:t>
            </a:r>
            <a:r>
              <a:rPr lang="en-GB" sz="2200" i="1">
                <a:latin typeface="Times" pitchFamily="18" charset="0"/>
              </a:rPr>
              <a:t>e =</a:t>
            </a:r>
            <a:r>
              <a:rPr lang="en-GB" sz="2200">
                <a:latin typeface="Times" pitchFamily="18" charset="0"/>
              </a:rPr>
              <a:t> 0.63</a:t>
            </a:r>
          </a:p>
        </p:txBody>
      </p:sp>
      <p:pic>
        <p:nvPicPr>
          <p:cNvPr id="563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1313" y="1179513"/>
            <a:ext cx="5583237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7038" y="1209675"/>
            <a:ext cx="5913437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2938463" y="284163"/>
            <a:ext cx="3640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27088"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GB">
                <a:latin typeface="Times" pitchFamily="18" charset="0"/>
              </a:rPr>
              <a:t>Seconda legge di Keplero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436688" y="6040438"/>
            <a:ext cx="633412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7088"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2638" algn="l"/>
                <a:tab pos="5251450" algn="l"/>
                <a:tab pos="5907088" algn="l"/>
                <a:tab pos="6561138" algn="l"/>
                <a:tab pos="7216775" algn="l"/>
              </a:tabLst>
            </a:pPr>
            <a:r>
              <a:rPr lang="it-IT">
                <a:latin typeface="Times" pitchFamily="18" charset="0"/>
              </a:rPr>
              <a:t>(velocità </a:t>
            </a:r>
            <a:r>
              <a:rPr lang="it-IT" i="1">
                <a:latin typeface="Times" pitchFamily="18" charset="0"/>
              </a:rPr>
              <a:t>areolare</a:t>
            </a:r>
            <a:r>
              <a:rPr lang="it-IT">
                <a:latin typeface="Times" pitchFamily="18" charset="0"/>
              </a:rPr>
              <a:t> costante </a:t>
            </a:r>
            <a:r>
              <a:rPr lang="it-IT">
                <a:latin typeface="Times" pitchFamily="18" charset="0"/>
                <a:cs typeface="Times New Roman" pitchFamily="18" charset="0"/>
              </a:rPr>
              <a:t>→ velocità </a:t>
            </a:r>
            <a:r>
              <a:rPr lang="it-IT" i="1">
                <a:latin typeface="Times" pitchFamily="18" charset="0"/>
                <a:cs typeface="Times New Roman" pitchFamily="18" charset="0"/>
              </a:rPr>
              <a:t>lineare</a:t>
            </a:r>
            <a:r>
              <a:rPr lang="it-IT">
                <a:latin typeface="Times" pitchFamily="18" charset="0"/>
                <a:cs typeface="Times New Roman" pitchFamily="18" charset="0"/>
              </a:rPr>
              <a:t> maggiore al periastro)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1"/>
          <p:cNvSpPr>
            <a:spLocks noChangeArrowheads="1"/>
          </p:cNvSpPr>
          <p:nvPr/>
        </p:nvSpPr>
        <p:spPr bwMode="auto">
          <a:xfrm>
            <a:off x="2868613" y="6211888"/>
            <a:ext cx="3484562" cy="477837"/>
          </a:xfrm>
          <a:prstGeom prst="roundRect">
            <a:avLst>
              <a:gd name="adj" fmla="val 301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it-IT">
              <a:latin typeface="Times" pitchFamily="18" charset="0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3269741" y="6262480"/>
            <a:ext cx="27315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 defTabSz="827088">
              <a:buSzPct val="45000"/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en-GB" sz="2200" dirty="0" err="1">
                <a:latin typeface="Times" pitchFamily="18" charset="0"/>
              </a:rPr>
              <a:t>densità</a:t>
            </a:r>
            <a:r>
              <a:rPr lang="en-GB" sz="2200" dirty="0">
                <a:latin typeface="Times" pitchFamily="18" charset="0"/>
              </a:rPr>
              <a:t> = </a:t>
            </a:r>
            <a:r>
              <a:rPr lang="en-GB" sz="2200" dirty="0" smtClean="0">
                <a:latin typeface="Times" pitchFamily="18" charset="0"/>
              </a:rPr>
              <a:t>1/3 </a:t>
            </a:r>
            <a:r>
              <a:rPr lang="en-GB" sz="2200" dirty="0" err="1">
                <a:latin typeface="Times" pitchFamily="18" charset="0"/>
              </a:rPr>
              <a:t>dell'acqua</a:t>
            </a:r>
            <a:endParaRPr lang="en-GB" sz="2200" dirty="0">
              <a:latin typeface="Times" pitchFamily="18" charset="0"/>
            </a:endParaRP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981075"/>
            <a:ext cx="5808662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AutoShape 4"/>
          <p:cNvSpPr>
            <a:spLocks noChangeArrowheads="1"/>
          </p:cNvSpPr>
          <p:nvPr/>
        </p:nvSpPr>
        <p:spPr bwMode="auto">
          <a:xfrm>
            <a:off x="683568" y="5568950"/>
            <a:ext cx="2029470" cy="460375"/>
          </a:xfrm>
          <a:prstGeom prst="roundRect">
            <a:avLst>
              <a:gd name="adj" fmla="val 310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it-IT">
              <a:latin typeface="Times" pitchFamily="18" charset="0"/>
            </a:endParaRPr>
          </a:p>
        </p:txBody>
      </p:sp>
      <p:sp>
        <p:nvSpPr>
          <p:cNvPr id="58374" name="AutoShape 5"/>
          <p:cNvSpPr>
            <a:spLocks noChangeArrowheads="1"/>
          </p:cNvSpPr>
          <p:nvPr/>
        </p:nvSpPr>
        <p:spPr bwMode="auto">
          <a:xfrm>
            <a:off x="6588224" y="5589240"/>
            <a:ext cx="1872208" cy="431800"/>
          </a:xfrm>
          <a:prstGeom prst="roundRect">
            <a:avLst>
              <a:gd name="adj" fmla="val 33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it-IT">
              <a:latin typeface="Times" pitchFamily="18" charset="0"/>
            </a:endParaRPr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3063875" y="431800"/>
            <a:ext cx="3016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7088">
              <a:buSzPct val="45000"/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en-GB" sz="2200">
                <a:latin typeface="Times" pitchFamily="18" charset="0"/>
              </a:rPr>
              <a:t>Sistema HD209458</a:t>
            </a:r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716693" y="5621130"/>
            <a:ext cx="76820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827088"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  <a:tab pos="4592638" algn="l"/>
                <a:tab pos="5251450" algn="l"/>
                <a:tab pos="5907088" algn="l"/>
                <a:tab pos="6561138" algn="l"/>
                <a:tab pos="7218363" algn="l"/>
              </a:tabLst>
            </a:pPr>
            <a:r>
              <a:rPr lang="en-GB" sz="2200" i="1" dirty="0">
                <a:latin typeface="Times" pitchFamily="18" charset="0"/>
              </a:rPr>
              <a:t>M</a:t>
            </a:r>
            <a:r>
              <a:rPr lang="en-GB" sz="2200" dirty="0">
                <a:latin typeface="Times" pitchFamily="18" charset="0"/>
              </a:rPr>
              <a:t> = </a:t>
            </a:r>
            <a:r>
              <a:rPr lang="en-GB" sz="2200" dirty="0" smtClean="0">
                <a:latin typeface="Times" pitchFamily="18" charset="0"/>
              </a:rPr>
              <a:t>0.71 </a:t>
            </a:r>
            <a:r>
              <a:rPr lang="en-GB" sz="2200" i="1" dirty="0" err="1">
                <a:latin typeface="Times" pitchFamily="18" charset="0"/>
              </a:rPr>
              <a:t>M</a:t>
            </a:r>
            <a:r>
              <a:rPr lang="en-GB" sz="2200" baseline="-25000" dirty="0" err="1">
                <a:latin typeface="Times" pitchFamily="18" charset="0"/>
              </a:rPr>
              <a:t>Giove</a:t>
            </a:r>
            <a:r>
              <a:rPr lang="en-GB" sz="2200" dirty="0">
                <a:latin typeface="Times" pitchFamily="18" charset="0"/>
              </a:rPr>
              <a:t>     </a:t>
            </a:r>
            <a:r>
              <a:rPr lang="en-GB" sz="2200" i="1" dirty="0">
                <a:latin typeface="Times" pitchFamily="18" charset="0"/>
              </a:rPr>
              <a:t>a</a:t>
            </a:r>
            <a:r>
              <a:rPr lang="en-GB" sz="2200" dirty="0">
                <a:latin typeface="Times" pitchFamily="18" charset="0"/>
              </a:rPr>
              <a:t> = 0.045 AU    </a:t>
            </a:r>
            <a:r>
              <a:rPr lang="en-GB" sz="2200" dirty="0" err="1">
                <a:latin typeface="Times" pitchFamily="18" charset="0"/>
              </a:rPr>
              <a:t>periodo</a:t>
            </a:r>
            <a:r>
              <a:rPr lang="en-GB" sz="2200" dirty="0">
                <a:latin typeface="Times" pitchFamily="18" charset="0"/>
              </a:rPr>
              <a:t> = 3.5 d    </a:t>
            </a:r>
            <a:r>
              <a:rPr lang="en-GB" sz="2200" i="1" dirty="0">
                <a:latin typeface="Times" pitchFamily="18" charset="0"/>
              </a:rPr>
              <a:t>R =</a:t>
            </a:r>
            <a:r>
              <a:rPr lang="en-GB" sz="2200" dirty="0">
                <a:latin typeface="Times" pitchFamily="18" charset="0"/>
              </a:rPr>
              <a:t> </a:t>
            </a:r>
            <a:r>
              <a:rPr lang="en-GB" sz="2200" dirty="0" smtClean="0">
                <a:latin typeface="Times" pitchFamily="18" charset="0"/>
              </a:rPr>
              <a:t>1.38 </a:t>
            </a:r>
            <a:r>
              <a:rPr lang="en-GB" sz="2200" i="1" dirty="0" err="1">
                <a:latin typeface="Times" pitchFamily="18" charset="0"/>
              </a:rPr>
              <a:t>R</a:t>
            </a:r>
            <a:r>
              <a:rPr lang="en-GB" sz="2200" baseline="-25000" dirty="0" err="1">
                <a:latin typeface="Times" pitchFamily="18" charset="0"/>
              </a:rPr>
              <a:t>Giove</a:t>
            </a:r>
            <a:endParaRPr lang="en-GB" sz="2200" baseline="-25000" dirty="0">
              <a:latin typeface="Times" pitchFamily="18" charset="0"/>
            </a:endParaRP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1782763" y="6110288"/>
            <a:ext cx="984250" cy="339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27" tIns="41464" rIns="82927" bIns="41464"/>
          <a:lstStyle/>
          <a:p>
            <a:endParaRPr lang="it-IT"/>
          </a:p>
        </p:txBody>
      </p:sp>
      <p:sp>
        <p:nvSpPr>
          <p:cNvPr id="58378" name="Line 9"/>
          <p:cNvSpPr>
            <a:spLocks noChangeShapeType="1"/>
          </p:cNvSpPr>
          <p:nvPr/>
        </p:nvSpPr>
        <p:spPr bwMode="auto">
          <a:xfrm flipH="1">
            <a:off x="6415088" y="6073775"/>
            <a:ext cx="1014412" cy="404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27" tIns="41464" rIns="82927" bIns="41464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1"/>
          <p:cNvSpPr>
            <a:spLocks noChangeArrowheads="1"/>
          </p:cNvSpPr>
          <p:nvPr/>
        </p:nvSpPr>
        <p:spPr bwMode="auto">
          <a:xfrm>
            <a:off x="-366713" y="0"/>
            <a:ext cx="9598026" cy="6983413"/>
          </a:xfrm>
          <a:prstGeom prst="roundRect">
            <a:avLst>
              <a:gd name="adj" fmla="val 19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it-IT">
              <a:latin typeface="Times" pitchFamily="18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2905125" y="520700"/>
            <a:ext cx="3852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GB" sz="2200">
                <a:solidFill>
                  <a:srgbClr val="FFFFFF"/>
                </a:solidFill>
                <a:latin typeface="Times" pitchFamily="18" charset="0"/>
              </a:rPr>
              <a:t>Sistema HD209458</a:t>
            </a:r>
          </a:p>
        </p:txBody>
      </p:sp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25" y="1314450"/>
            <a:ext cx="6638925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1"/>
          <p:cNvSpPr>
            <a:spLocks noChangeArrowheads="1"/>
          </p:cNvSpPr>
          <p:nvPr/>
        </p:nvSpPr>
        <p:spPr bwMode="auto">
          <a:xfrm>
            <a:off x="-366713" y="0"/>
            <a:ext cx="9598026" cy="6983413"/>
          </a:xfrm>
          <a:prstGeom prst="roundRect">
            <a:avLst>
              <a:gd name="adj" fmla="val 19"/>
            </a:avLst>
          </a:prstGeom>
          <a:solidFill>
            <a:srgbClr val="16090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27" tIns="41464" rIns="82927" bIns="41464" anchor="ctr"/>
          <a:lstStyle/>
          <a:p>
            <a:endParaRPr lang="it-IT">
              <a:latin typeface="Times" pitchFamily="18" charset="0"/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2905125" y="520700"/>
            <a:ext cx="3852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GB" sz="2200">
                <a:solidFill>
                  <a:srgbClr val="FFFFFF"/>
                </a:solidFill>
                <a:latin typeface="Times" pitchFamily="18" charset="0"/>
              </a:rPr>
              <a:t>Sistema HD209458</a:t>
            </a:r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30325"/>
            <a:ext cx="6637338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heic0303b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3525" y="-1468438"/>
            <a:ext cx="10374313" cy="129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im_transi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90550"/>
            <a:ext cx="68580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857250" y="620688"/>
            <a:ext cx="671353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</a:tabLst>
            </a:pPr>
            <a:r>
              <a:rPr lang="en-GB" sz="4000" dirty="0" err="1" smtClean="0"/>
              <a:t>Tappe</a:t>
            </a:r>
            <a:r>
              <a:rPr lang="en-GB" sz="4000" dirty="0" smtClean="0"/>
              <a:t> </a:t>
            </a:r>
            <a:r>
              <a:rPr lang="en-GB" sz="4000" dirty="0" err="1" smtClean="0"/>
              <a:t>della</a:t>
            </a:r>
            <a:r>
              <a:rPr lang="en-GB" sz="4000" dirty="0" smtClean="0"/>
              <a:t> </a:t>
            </a:r>
            <a:r>
              <a:rPr lang="en-GB" sz="4000" dirty="0" err="1" smtClean="0"/>
              <a:t>scoperta</a:t>
            </a:r>
            <a:endParaRPr lang="en-GB" sz="4000" dirty="0"/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755576" y="1619509"/>
            <a:ext cx="762952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</a:tabLst>
            </a:pPr>
            <a:r>
              <a:rPr lang="it-IT" sz="2400" b="1" dirty="0" smtClean="0"/>
              <a:t>1984</a:t>
            </a:r>
            <a:r>
              <a:rPr lang="it-IT" sz="2400" dirty="0" smtClean="0"/>
              <a:t>: anello di polveri attorno a </a:t>
            </a:r>
            <a:r>
              <a:rPr lang="it-IT" sz="2400" dirty="0" smtClean="0">
                <a:sym typeface="Symbol"/>
              </a:rPr>
              <a:t> </a:t>
            </a:r>
            <a:r>
              <a:rPr lang="it-IT" sz="2400" dirty="0" err="1" smtClean="0">
                <a:sym typeface="Symbol"/>
              </a:rPr>
              <a:t>Pictoris</a:t>
            </a:r>
            <a:endParaRPr lang="it-IT" sz="2400" dirty="0" smtClean="0">
              <a:sym typeface="Symbol"/>
            </a:endParaRPr>
          </a:p>
          <a:p>
            <a:pPr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</a:tabLst>
            </a:pPr>
            <a:endParaRPr lang="it-IT" sz="2400" dirty="0" smtClean="0"/>
          </a:p>
          <a:p>
            <a:pPr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</a:tabLst>
            </a:pPr>
            <a:r>
              <a:rPr lang="it-IT" sz="2400" b="1" dirty="0" smtClean="0"/>
              <a:t>1988</a:t>
            </a:r>
            <a:r>
              <a:rPr lang="it-IT" sz="2400" dirty="0" smtClean="0"/>
              <a:t>: prima scoperta di un pianeta extrasolare</a:t>
            </a:r>
          </a:p>
          <a:p>
            <a:pPr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</a:tabLst>
            </a:pPr>
            <a:r>
              <a:rPr lang="it-IT" sz="2400" dirty="0" smtClean="0"/>
              <a:t>         (</a:t>
            </a:r>
            <a:r>
              <a:rPr lang="it-IT" sz="2400" dirty="0" smtClean="0">
                <a:sym typeface="Symbol"/>
              </a:rPr>
              <a:t> </a:t>
            </a:r>
            <a:r>
              <a:rPr lang="it-IT" sz="2400" dirty="0" err="1" smtClean="0">
                <a:sym typeface="Symbol"/>
              </a:rPr>
              <a:t>Cephei</a:t>
            </a:r>
            <a:r>
              <a:rPr lang="it-IT" sz="2400" dirty="0" smtClean="0">
                <a:sym typeface="Symbol"/>
              </a:rPr>
              <a:t>, conferma 2003)</a:t>
            </a:r>
          </a:p>
          <a:p>
            <a:pPr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</a:tabLst>
            </a:pPr>
            <a:endParaRPr lang="it-IT" sz="2400" dirty="0" smtClean="0">
              <a:sym typeface="Symbol"/>
            </a:endParaRPr>
          </a:p>
          <a:p>
            <a:pPr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</a:tabLst>
            </a:pPr>
            <a:r>
              <a:rPr lang="it-IT" sz="2400" b="1" dirty="0" smtClean="0">
                <a:sym typeface="Symbol"/>
              </a:rPr>
              <a:t>1992</a:t>
            </a:r>
            <a:r>
              <a:rPr lang="it-IT" sz="2400" dirty="0" smtClean="0">
                <a:sym typeface="Symbol"/>
              </a:rPr>
              <a:t>: primo pianeta attorno a una pulsar</a:t>
            </a:r>
          </a:p>
          <a:p>
            <a:pPr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</a:tabLst>
            </a:pPr>
            <a:endParaRPr lang="it-IT" sz="2400" dirty="0" smtClean="0">
              <a:sym typeface="Symbol"/>
            </a:endParaRPr>
          </a:p>
          <a:p>
            <a:pPr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</a:tabLst>
            </a:pPr>
            <a:r>
              <a:rPr lang="it-IT" sz="2400" b="1" dirty="0" smtClean="0">
                <a:sym typeface="Symbol"/>
              </a:rPr>
              <a:t>1995</a:t>
            </a:r>
            <a:r>
              <a:rPr lang="it-IT" sz="2400" dirty="0" smtClean="0">
                <a:sym typeface="Symbol"/>
              </a:rPr>
              <a:t>: prima scoperta sicura (51 Pegasi)</a:t>
            </a:r>
          </a:p>
          <a:p>
            <a:pPr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</a:tabLst>
            </a:pPr>
            <a:endParaRPr lang="it-IT" sz="2400" dirty="0" smtClean="0">
              <a:sym typeface="Symbol"/>
            </a:endParaRPr>
          </a:p>
          <a:p>
            <a:pPr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</a:tabLst>
            </a:pPr>
            <a:r>
              <a:rPr lang="it-IT" sz="2400" b="1" dirty="0" smtClean="0">
                <a:sym typeface="Symbol"/>
              </a:rPr>
              <a:t>2004</a:t>
            </a:r>
            <a:r>
              <a:rPr lang="it-IT" sz="2400" dirty="0" smtClean="0">
                <a:sym typeface="Symbol"/>
              </a:rPr>
              <a:t>: prima osservazione ottica diretta</a:t>
            </a:r>
          </a:p>
          <a:p>
            <a:pPr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</a:tabLst>
            </a:pPr>
            <a:endParaRPr lang="it-IT" sz="2400" dirty="0" smtClean="0">
              <a:sym typeface="Symbol"/>
            </a:endParaRPr>
          </a:p>
          <a:p>
            <a:pPr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</a:tabLst>
            </a:pPr>
            <a:r>
              <a:rPr lang="it-IT" sz="2400" b="1" dirty="0" smtClean="0">
                <a:sym typeface="Symbol"/>
              </a:rPr>
              <a:t>2013</a:t>
            </a:r>
            <a:r>
              <a:rPr lang="it-IT" sz="2400" dirty="0" smtClean="0">
                <a:sym typeface="Symbol"/>
              </a:rPr>
              <a:t>: 859 pianeti, 676 sistemi planetari</a:t>
            </a:r>
          </a:p>
          <a:p>
            <a:pPr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  <a:tab pos="4592638" algn="l"/>
                <a:tab pos="5248275" algn="l"/>
                <a:tab pos="5905500" algn="l"/>
              </a:tabLst>
            </a:pPr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2647950" y="506413"/>
            <a:ext cx="4238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</a:tabLst>
            </a:pPr>
            <a:r>
              <a:rPr lang="en-GB" sz="2200">
                <a:latin typeface="Times" pitchFamily="18" charset="0"/>
              </a:rPr>
              <a:t>Sistema   </a:t>
            </a:r>
            <a:r>
              <a:rPr lang="en-GB" sz="2200">
                <a:latin typeface="Symbol" pitchFamily="18" charset="2"/>
              </a:rPr>
              <a:t></a:t>
            </a:r>
            <a:r>
              <a:rPr lang="en-GB" sz="2200" i="1">
                <a:latin typeface="Times" pitchFamily="18" charset="0"/>
              </a:rPr>
              <a:t>Andromedae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975" y="1077913"/>
            <a:ext cx="6637338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2647950" y="506413"/>
            <a:ext cx="4238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</a:tabLst>
            </a:pPr>
            <a:r>
              <a:rPr lang="en-GB" sz="2200">
                <a:latin typeface="Times" pitchFamily="18" charset="0"/>
              </a:rPr>
              <a:t>Sistema   </a:t>
            </a:r>
            <a:r>
              <a:rPr lang="en-GB" sz="2200">
                <a:latin typeface="Symbol" pitchFamily="18" charset="2"/>
              </a:rPr>
              <a:t></a:t>
            </a:r>
            <a:r>
              <a:rPr lang="en-GB" sz="2200" i="1">
                <a:latin typeface="Times" pitchFamily="18" charset="0"/>
              </a:rPr>
              <a:t>Andromedae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5225" y="1069975"/>
            <a:ext cx="68453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647950" y="506413"/>
            <a:ext cx="4238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</a:tabLst>
            </a:pPr>
            <a:r>
              <a:rPr lang="en-GB" sz="2200">
                <a:latin typeface="Times" pitchFamily="18" charset="0"/>
              </a:rPr>
              <a:t>Sistema   </a:t>
            </a:r>
            <a:r>
              <a:rPr lang="en-GB" sz="2200">
                <a:latin typeface="Symbol" pitchFamily="18" charset="2"/>
              </a:rPr>
              <a:t></a:t>
            </a:r>
            <a:r>
              <a:rPr lang="en-GB" sz="2200" i="1">
                <a:latin typeface="Times" pitchFamily="18" charset="0"/>
              </a:rPr>
              <a:t>Andromedae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1481138"/>
            <a:ext cx="9074150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1"/>
          <p:cNvSpPr>
            <a:spLocks noChangeArrowheads="1"/>
          </p:cNvSpPr>
          <p:nvPr/>
        </p:nvSpPr>
        <p:spPr bwMode="auto">
          <a:xfrm>
            <a:off x="-184150" y="-53975"/>
            <a:ext cx="9553575" cy="6981825"/>
          </a:xfrm>
          <a:prstGeom prst="roundRect">
            <a:avLst>
              <a:gd name="adj" fmla="val 19"/>
            </a:avLst>
          </a:prstGeom>
          <a:solidFill>
            <a:srgbClr val="29292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2936" tIns="41469" rIns="82936" bIns="41469" anchor="ctr"/>
          <a:lstStyle/>
          <a:p>
            <a:endParaRPr lang="it-IT">
              <a:latin typeface="Times" pitchFamily="18" charset="0"/>
            </a:endParaRP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608013"/>
            <a:ext cx="8469313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0" y="661948"/>
            <a:ext cx="9017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7088"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</a:pPr>
            <a:r>
              <a:rPr lang="it-IT" sz="4400" dirty="0"/>
              <a:t>Statistica dei sistemi trovati </a:t>
            </a:r>
            <a:r>
              <a:rPr lang="it-IT" sz="4400" dirty="0" smtClean="0"/>
              <a:t>finora</a:t>
            </a:r>
          </a:p>
          <a:p>
            <a:pPr algn="ctr" defTabSz="827088"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</a:tabLst>
            </a:pPr>
            <a:r>
              <a:rPr lang="it-IT" sz="4400" dirty="0" smtClean="0"/>
              <a:t>(gennaio 2013)</a:t>
            </a:r>
            <a:endParaRPr lang="it-IT" sz="4400" dirty="0"/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455613" y="2141538"/>
            <a:ext cx="8037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27088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2725" algn="l"/>
                <a:tab pos="7219950" algn="l"/>
              </a:tabLst>
            </a:pPr>
            <a:endParaRPr lang="it-IT">
              <a:latin typeface="Times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57375" y="2786063"/>
            <a:ext cx="4786313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27088">
              <a:lnSpc>
                <a:spcPct val="150000"/>
              </a:lnSpc>
              <a:spcBef>
                <a:spcPts val="27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2725" algn="l"/>
                <a:tab pos="7219950" algn="l"/>
              </a:tabLst>
            </a:pPr>
            <a:r>
              <a:rPr lang="it-IT" sz="2800" dirty="0" smtClean="0"/>
              <a:t>676 </a:t>
            </a:r>
            <a:r>
              <a:rPr lang="it-IT" sz="2800" dirty="0"/>
              <a:t>sistemi planetari</a:t>
            </a:r>
          </a:p>
          <a:p>
            <a:pPr defTabSz="827088">
              <a:lnSpc>
                <a:spcPct val="150000"/>
              </a:lnSpc>
              <a:spcBef>
                <a:spcPts val="27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2725" algn="l"/>
                <a:tab pos="7219950" algn="l"/>
              </a:tabLst>
            </a:pPr>
            <a:r>
              <a:rPr lang="it-IT" sz="2800" dirty="0" smtClean="0"/>
              <a:t>859 </a:t>
            </a:r>
            <a:r>
              <a:rPr lang="it-IT" sz="2800" dirty="0"/>
              <a:t>pianeti</a:t>
            </a:r>
          </a:p>
          <a:p>
            <a:pPr defTabSz="827088">
              <a:lnSpc>
                <a:spcPct val="150000"/>
              </a:lnSpc>
              <a:spcBef>
                <a:spcPts val="27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2725" algn="l"/>
                <a:tab pos="7219950" algn="l"/>
              </a:tabLst>
            </a:pPr>
            <a:r>
              <a:rPr lang="it-IT" sz="2800" dirty="0" smtClean="0"/>
              <a:t>128 </a:t>
            </a:r>
            <a:r>
              <a:rPr lang="it-IT" sz="2800" dirty="0"/>
              <a:t>sistemi multipli</a:t>
            </a:r>
          </a:p>
          <a:p>
            <a:pPr defTabSz="827088">
              <a:lnSpc>
                <a:spcPct val="150000"/>
              </a:lnSpc>
              <a:spcBef>
                <a:spcPts val="275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2725" algn="l"/>
                <a:tab pos="7219950" algn="l"/>
              </a:tabLst>
            </a:pPr>
            <a:endParaRPr lang="it-IT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-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-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-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Immagine 1" descr="eso0915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5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Immagine 1" descr="e_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" y="482600"/>
            <a:ext cx="793432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3494088" y="660400"/>
            <a:ext cx="21558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655638" algn="l"/>
                <a:tab pos="1311275" algn="l"/>
                <a:tab pos="1968500" algn="l"/>
              </a:tabLst>
            </a:pPr>
            <a:r>
              <a:rPr lang="en-GB">
                <a:solidFill>
                  <a:srgbClr val="FFFFFF"/>
                </a:solidFill>
              </a:rPr>
              <a:t>Anelli di polvere</a:t>
            </a:r>
          </a:p>
          <a:p>
            <a:pPr algn="ctr">
              <a:buClr>
                <a:srgbClr val="000000"/>
              </a:buClr>
              <a:buSzPct val="45000"/>
              <a:tabLst>
                <a:tab pos="655638" algn="l"/>
                <a:tab pos="1311275" algn="l"/>
                <a:tab pos="1968500" algn="l"/>
              </a:tabLst>
            </a:pPr>
            <a:r>
              <a:rPr lang="en-GB">
                <a:solidFill>
                  <a:srgbClr val="FFFFFF"/>
                </a:solidFill>
              </a:rPr>
              <a:t>attorno ad altre stelle</a:t>
            </a:r>
          </a:p>
        </p:txBody>
      </p:sp>
      <p:pic>
        <p:nvPicPr>
          <p:cNvPr id="4" name="Immagine 3" descr="BetaPic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844824"/>
            <a:ext cx="7772400" cy="43891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Immagine 2" descr="e_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" y="482600"/>
            <a:ext cx="793432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428625" y="642938"/>
            <a:ext cx="8286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sz="3200">
                <a:latin typeface="Times" pitchFamily="18" charset="0"/>
              </a:rPr>
              <a:t>Le teorie tradizionali di formazione planetaria</a:t>
            </a:r>
          </a:p>
        </p:txBody>
      </p:sp>
      <p:grpSp>
        <p:nvGrpSpPr>
          <p:cNvPr id="81923" name="Group 9"/>
          <p:cNvGrpSpPr>
            <a:grpSpLocks/>
          </p:cNvGrpSpPr>
          <p:nvPr/>
        </p:nvGrpSpPr>
        <p:grpSpPr bwMode="auto">
          <a:xfrm>
            <a:off x="847725" y="2163763"/>
            <a:ext cx="7531100" cy="1098550"/>
            <a:chOff x="574" y="1713"/>
            <a:chExt cx="5228" cy="763"/>
          </a:xfrm>
        </p:grpSpPr>
        <p:sp>
          <p:nvSpPr>
            <p:cNvPr id="81928" name="Text Box 2"/>
            <p:cNvSpPr txBox="1">
              <a:spLocks noChangeArrowheads="1"/>
            </p:cNvSpPr>
            <p:nvPr/>
          </p:nvSpPr>
          <p:spPr bwMode="auto">
            <a:xfrm>
              <a:off x="574" y="1713"/>
              <a:ext cx="4787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>
                <a:buSzPct val="75000"/>
                <a:buFont typeface="StarSymbol"/>
                <a:buChar char="●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5813" algn="l"/>
                  <a:tab pos="5253038" algn="l"/>
                  <a:tab pos="5908675" algn="l"/>
                  <a:tab pos="6565900" algn="l"/>
                </a:tabLst>
              </a:pPr>
              <a:r>
                <a:rPr lang="en-GB" sz="2200">
                  <a:latin typeface="Times" pitchFamily="18" charset="0"/>
                </a:rPr>
                <a:t> la differenza di temperatura crea un gradiente chimico:</a:t>
              </a:r>
            </a:p>
          </p:txBody>
        </p:sp>
        <p:sp>
          <p:nvSpPr>
            <p:cNvPr id="81929" name="Text Box 3"/>
            <p:cNvSpPr txBox="1">
              <a:spLocks noChangeArrowheads="1"/>
            </p:cNvSpPr>
            <p:nvPr/>
          </p:nvSpPr>
          <p:spPr bwMode="auto">
            <a:xfrm>
              <a:off x="1321" y="2006"/>
              <a:ext cx="4481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buSzPct val="45000"/>
                <a:buFont typeface="StarSymbol"/>
                <a:buChar char="●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5813" algn="l"/>
                  <a:tab pos="5253038" algn="l"/>
                  <a:tab pos="5908675" algn="l"/>
                </a:tabLst>
              </a:pPr>
              <a:r>
                <a:rPr lang="en-GB" sz="2200">
                  <a:latin typeface="Times" pitchFamily="18" charset="0"/>
                </a:rPr>
                <a:t> Sistema Solare interno: elementi pesanti, pianeti piccoli</a:t>
              </a:r>
            </a:p>
            <a:p>
              <a:pPr>
                <a:buSzPct val="45000"/>
                <a:buFont typeface="StarSymbol"/>
                <a:buChar char="●"/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5813" algn="l"/>
                  <a:tab pos="5253038" algn="l"/>
                  <a:tab pos="5908675" algn="l"/>
                </a:tabLst>
              </a:pPr>
              <a:r>
                <a:rPr lang="en-GB" sz="2200">
                  <a:latin typeface="Times" pitchFamily="18" charset="0"/>
                </a:rPr>
                <a:t> Sistema Solare esterno: elementi leggeri, pianeti giganti</a:t>
              </a:r>
            </a:p>
          </p:txBody>
        </p:sp>
      </p:grp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09625" y="4219575"/>
            <a:ext cx="439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buSzPct val="75000"/>
              <a:buFont typeface="StarSymbol"/>
              <a:buChar char="●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</a:tabLst>
            </a:pPr>
            <a:r>
              <a:rPr lang="en-GB" sz="2200">
                <a:latin typeface="Times" pitchFamily="18" charset="0"/>
              </a:rPr>
              <a:t> come si formano i "Giovi caldi" ?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943100" y="4683125"/>
            <a:ext cx="3492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buSzPct val="45000"/>
              <a:buFont typeface="StarSymbol"/>
              <a:buChar char="●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2200">
                <a:latin typeface="Times" pitchFamily="18" charset="0"/>
              </a:rPr>
              <a:t> migrazione di pianeti esterni?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043238" y="5027613"/>
            <a:ext cx="28289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buSzPct val="45000"/>
              <a:buFont typeface="StarSymbol"/>
              <a:buChar char="●"/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en-GB" sz="2200">
                <a:latin typeface="Times" pitchFamily="18" charset="0"/>
              </a:rPr>
              <a:t> frizione nel protodisco?</a:t>
            </a:r>
          </a:p>
          <a:p>
            <a:pPr>
              <a:buSzPct val="45000"/>
              <a:buFont typeface="StarSymbol"/>
              <a:buChar char="●"/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en-GB" sz="2200">
                <a:latin typeface="Times" pitchFamily="18" charset="0"/>
              </a:rPr>
              <a:t> incontri ravvicinati?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966913" y="5830888"/>
            <a:ext cx="56864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buSzPct val="45000"/>
              <a:buFont typeface="StarSymbol"/>
              <a:buChar char="●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</a:tabLst>
            </a:pPr>
            <a:r>
              <a:rPr lang="en-GB" sz="2200">
                <a:latin typeface="Times" pitchFamily="18" charset="0"/>
              </a:rPr>
              <a:t> formazione </a:t>
            </a:r>
            <a:r>
              <a:rPr lang="en-GB" sz="2200" i="1">
                <a:latin typeface="Times" pitchFamily="18" charset="0"/>
              </a:rPr>
              <a:t>in loco</a:t>
            </a:r>
            <a:r>
              <a:rPr lang="en-GB" sz="2200">
                <a:latin typeface="Times" pitchFamily="18" charset="0"/>
              </a:rPr>
              <a:t> per instabilità gravitazionale?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428625" y="519669"/>
            <a:ext cx="82867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sz="4800" dirty="0" err="1" smtClean="0"/>
              <a:t>Bibliografia</a:t>
            </a:r>
            <a:endParaRPr lang="en-GB" sz="4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187624" y="2204864"/>
            <a:ext cx="7200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</a:t>
            </a:r>
            <a:r>
              <a:rPr lang="it-IT" sz="3200" dirty="0" err="1" smtClean="0"/>
              <a:t>Wikipedia</a:t>
            </a:r>
            <a:r>
              <a:rPr lang="it-IT" sz="3200" dirty="0" smtClean="0"/>
              <a:t> (inglese!)</a:t>
            </a:r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The </a:t>
            </a:r>
            <a:r>
              <a:rPr lang="it-IT" sz="3200" dirty="0" err="1" smtClean="0"/>
              <a:t>Extrasolar</a:t>
            </a:r>
            <a:r>
              <a:rPr lang="it-IT" sz="3200" dirty="0" smtClean="0"/>
              <a:t> </a:t>
            </a:r>
            <a:r>
              <a:rPr lang="it-IT" sz="3200" dirty="0" err="1" smtClean="0"/>
              <a:t>Planet</a:t>
            </a:r>
            <a:r>
              <a:rPr lang="it-IT" sz="3200" dirty="0" smtClean="0"/>
              <a:t> </a:t>
            </a:r>
            <a:r>
              <a:rPr lang="it-IT" sz="3200" dirty="0" err="1" smtClean="0"/>
              <a:t>Encyclopedia</a:t>
            </a:r>
            <a:r>
              <a:rPr lang="it-IT" sz="3200" dirty="0" smtClean="0"/>
              <a:t>       	(</a:t>
            </a:r>
            <a:r>
              <a:rPr lang="it-IT" sz="3200" dirty="0" err="1" smtClean="0">
                <a:latin typeface="Lucida Sans Typewriter" pitchFamily="49" charset="0"/>
              </a:rPr>
              <a:t>exoplanet.eu</a:t>
            </a:r>
            <a:r>
              <a:rPr lang="it-IT" sz="32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Iris </a:t>
            </a:r>
            <a:r>
              <a:rPr lang="it-IT" sz="3200" dirty="0" err="1" smtClean="0"/>
              <a:t>Fry</a:t>
            </a:r>
            <a:r>
              <a:rPr lang="it-IT" sz="3200" dirty="0" smtClean="0"/>
              <a:t>, L’origine della vita sulla Terra, 	Garzanti (2002, </a:t>
            </a:r>
            <a:r>
              <a:rPr lang="it-IT" sz="3200" dirty="0" err="1" smtClean="0"/>
              <a:t>orig</a:t>
            </a:r>
            <a:r>
              <a:rPr lang="it-IT" sz="3200" dirty="0" smtClean="0"/>
              <a:t>. 2000)</a:t>
            </a:r>
            <a:endParaRPr lang="it-IT" sz="3200" dirty="0"/>
          </a:p>
        </p:txBody>
      </p:sp>
      <p:pic>
        <p:nvPicPr>
          <p:cNvPr id="11" name="Immagine 10" descr="Exopla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65"/>
            <a:ext cx="9144000" cy="6848669"/>
          </a:xfrm>
          <a:prstGeom prst="rect">
            <a:avLst/>
          </a:prstGeom>
        </p:spPr>
      </p:pic>
      <p:pic>
        <p:nvPicPr>
          <p:cNvPr id="12" name="Immagine 11" descr="IrisFry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715516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2813" rtl="0" eaLnBrk="1" fontAlgn="base" latinLnBrk="0" hangingPunct="0">
          <a:lnSpc>
            <a:spcPct val="100000"/>
          </a:lnSpc>
          <a:spcBef>
            <a:spcPts val="288"/>
          </a:spcBef>
          <a:spcAft>
            <a:spcPct val="0"/>
          </a:spcAft>
          <a:buClr>
            <a:srgbClr val="000000"/>
          </a:buClr>
          <a:buSzPct val="130000"/>
          <a:buFontTx/>
          <a:buChar char="•"/>
          <a:tabLst>
            <a:tab pos="723900" algn="l"/>
            <a:tab pos="1447800" algn="l"/>
            <a:tab pos="2171700" algn="l"/>
            <a:tab pos="2895600" algn="l"/>
            <a:tab pos="3619500" algn="l"/>
            <a:tab pos="4343400" algn="l"/>
            <a:tab pos="5065713" algn="l"/>
            <a:tab pos="5791200" algn="l"/>
            <a:tab pos="6515100" algn="l"/>
            <a:tab pos="7235825" algn="l"/>
            <a:tab pos="7959725" algn="l"/>
          </a:tabLst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2813" rtl="0" eaLnBrk="1" fontAlgn="base" latinLnBrk="0" hangingPunct="0">
          <a:lnSpc>
            <a:spcPct val="100000"/>
          </a:lnSpc>
          <a:spcBef>
            <a:spcPts val="288"/>
          </a:spcBef>
          <a:spcAft>
            <a:spcPct val="0"/>
          </a:spcAft>
          <a:buClr>
            <a:srgbClr val="000000"/>
          </a:buClr>
          <a:buSzPct val="130000"/>
          <a:buFontTx/>
          <a:buChar char="•"/>
          <a:tabLst>
            <a:tab pos="723900" algn="l"/>
            <a:tab pos="1447800" algn="l"/>
            <a:tab pos="2171700" algn="l"/>
            <a:tab pos="2895600" algn="l"/>
            <a:tab pos="3619500" algn="l"/>
            <a:tab pos="4343400" algn="l"/>
            <a:tab pos="5065713" algn="l"/>
            <a:tab pos="5791200" algn="l"/>
            <a:tab pos="6515100" algn="l"/>
            <a:tab pos="7235825" algn="l"/>
            <a:tab pos="7959725" algn="l"/>
          </a:tabLst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2813" rtl="0" eaLnBrk="1" fontAlgn="base" latinLnBrk="0" hangingPunct="0">
          <a:lnSpc>
            <a:spcPct val="100000"/>
          </a:lnSpc>
          <a:spcBef>
            <a:spcPts val="288"/>
          </a:spcBef>
          <a:spcAft>
            <a:spcPct val="0"/>
          </a:spcAft>
          <a:buClr>
            <a:srgbClr val="000000"/>
          </a:buClr>
          <a:buSzPct val="130000"/>
          <a:buFontTx/>
          <a:buChar char="•"/>
          <a:tabLst>
            <a:tab pos="723900" algn="l"/>
            <a:tab pos="1447800" algn="l"/>
            <a:tab pos="2171700" algn="l"/>
            <a:tab pos="2895600" algn="l"/>
            <a:tab pos="3619500" algn="l"/>
            <a:tab pos="4343400" algn="l"/>
            <a:tab pos="5065713" algn="l"/>
            <a:tab pos="5791200" algn="l"/>
            <a:tab pos="6515100" algn="l"/>
            <a:tab pos="7235825" algn="l"/>
            <a:tab pos="7959725" algn="l"/>
          </a:tabLst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2813" rtl="0" eaLnBrk="1" fontAlgn="base" latinLnBrk="0" hangingPunct="0">
          <a:lnSpc>
            <a:spcPct val="100000"/>
          </a:lnSpc>
          <a:spcBef>
            <a:spcPts val="288"/>
          </a:spcBef>
          <a:spcAft>
            <a:spcPct val="0"/>
          </a:spcAft>
          <a:buClr>
            <a:srgbClr val="000000"/>
          </a:buClr>
          <a:buSzPct val="130000"/>
          <a:buFontTx/>
          <a:buChar char="•"/>
          <a:tabLst>
            <a:tab pos="723900" algn="l"/>
            <a:tab pos="1447800" algn="l"/>
            <a:tab pos="2171700" algn="l"/>
            <a:tab pos="2895600" algn="l"/>
            <a:tab pos="3619500" algn="l"/>
            <a:tab pos="4343400" algn="l"/>
            <a:tab pos="5065713" algn="l"/>
            <a:tab pos="5791200" algn="l"/>
            <a:tab pos="6515100" algn="l"/>
            <a:tab pos="7235825" algn="l"/>
            <a:tab pos="7959725" algn="l"/>
          </a:tabLst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1157</Words>
  <Application>Microsoft Office PowerPoint</Application>
  <PresentationFormat>Presentazione su schermo (4:3)</PresentationFormat>
  <Paragraphs>265</Paragraphs>
  <Slides>92</Slides>
  <Notes>52</Notes>
  <HiddenSlides>0</HiddenSlides>
  <MMClips>3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92</vt:i4>
      </vt:variant>
    </vt:vector>
  </HeadingPairs>
  <TitlesOfParts>
    <vt:vector size="95" baseType="lpstr">
      <vt:lpstr>Tema di Office</vt:lpstr>
      <vt:lpstr>Struttura predefinita</vt:lpstr>
      <vt:lpstr>1_Struttura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Meccanismo di formazione dei sistemi planetari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Alcuni esempi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Acer Customer</dc:creator>
  <cp:lastModifiedBy>Valued Acer Customer</cp:lastModifiedBy>
  <cp:revision>108</cp:revision>
  <dcterms:created xsi:type="dcterms:W3CDTF">2010-01-21T10:56:41Z</dcterms:created>
  <dcterms:modified xsi:type="dcterms:W3CDTF">2013-02-13T10:41:42Z</dcterms:modified>
</cp:coreProperties>
</file>