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40"/>
  </p:notesMasterIdLst>
  <p:handoutMasterIdLst>
    <p:handoutMasterId r:id="rId141"/>
  </p:handoutMasterIdLst>
  <p:sldIdLst>
    <p:sldId id="384" r:id="rId4"/>
    <p:sldId id="564" r:id="rId5"/>
    <p:sldId id="526" r:id="rId6"/>
    <p:sldId id="527" r:id="rId7"/>
    <p:sldId id="637" r:id="rId8"/>
    <p:sldId id="528" r:id="rId9"/>
    <p:sldId id="625" r:id="rId10"/>
    <p:sldId id="627" r:id="rId11"/>
    <p:sldId id="628" r:id="rId12"/>
    <p:sldId id="529" r:id="rId13"/>
    <p:sldId id="566" r:id="rId14"/>
    <p:sldId id="629" r:id="rId15"/>
    <p:sldId id="530" r:id="rId16"/>
    <p:sldId id="531" r:id="rId17"/>
    <p:sldId id="565" r:id="rId18"/>
    <p:sldId id="532" r:id="rId19"/>
    <p:sldId id="533" r:id="rId20"/>
    <p:sldId id="535" r:id="rId21"/>
    <p:sldId id="549" r:id="rId22"/>
    <p:sldId id="560" r:id="rId23"/>
    <p:sldId id="630" r:id="rId24"/>
    <p:sldId id="631" r:id="rId25"/>
    <p:sldId id="567" r:id="rId26"/>
    <p:sldId id="414" r:id="rId27"/>
    <p:sldId id="412" r:id="rId28"/>
    <p:sldId id="413" r:id="rId29"/>
    <p:sldId id="569" r:id="rId30"/>
    <p:sldId id="570" r:id="rId31"/>
    <p:sldId id="571" r:id="rId32"/>
    <p:sldId id="411" r:id="rId33"/>
    <p:sldId id="593" r:id="rId34"/>
    <p:sldId id="573" r:id="rId35"/>
    <p:sldId id="574" r:id="rId36"/>
    <p:sldId id="575" r:id="rId37"/>
    <p:sldId id="576" r:id="rId38"/>
    <p:sldId id="577" r:id="rId39"/>
    <p:sldId id="578" r:id="rId40"/>
    <p:sldId id="579" r:id="rId41"/>
    <p:sldId id="580" r:id="rId42"/>
    <p:sldId id="590" r:id="rId43"/>
    <p:sldId id="581" r:id="rId44"/>
    <p:sldId id="582" r:id="rId45"/>
    <p:sldId id="583" r:id="rId46"/>
    <p:sldId id="584" r:id="rId47"/>
    <p:sldId id="589" r:id="rId48"/>
    <p:sldId id="585" r:id="rId49"/>
    <p:sldId id="586" r:id="rId50"/>
    <p:sldId id="588" r:id="rId51"/>
    <p:sldId id="587" r:id="rId52"/>
    <p:sldId id="594" r:id="rId53"/>
    <p:sldId id="591" r:id="rId54"/>
    <p:sldId id="592" r:id="rId55"/>
    <p:sldId id="595" r:id="rId56"/>
    <p:sldId id="441" r:id="rId57"/>
    <p:sldId id="444" r:id="rId58"/>
    <p:sldId id="470" r:id="rId59"/>
    <p:sldId id="445" r:id="rId60"/>
    <p:sldId id="446" r:id="rId61"/>
    <p:sldId id="447" r:id="rId62"/>
    <p:sldId id="448" r:id="rId63"/>
    <p:sldId id="449" r:id="rId64"/>
    <p:sldId id="450" r:id="rId65"/>
    <p:sldId id="451" r:id="rId66"/>
    <p:sldId id="604" r:id="rId67"/>
    <p:sldId id="452" r:id="rId68"/>
    <p:sldId id="453" r:id="rId69"/>
    <p:sldId id="605" r:id="rId70"/>
    <p:sldId id="606" r:id="rId71"/>
    <p:sldId id="467" r:id="rId72"/>
    <p:sldId id="468" r:id="rId73"/>
    <p:sldId id="469" r:id="rId74"/>
    <p:sldId id="455" r:id="rId75"/>
    <p:sldId id="457" r:id="rId76"/>
    <p:sldId id="456" r:id="rId77"/>
    <p:sldId id="459" r:id="rId78"/>
    <p:sldId id="454" r:id="rId79"/>
    <p:sldId id="458" r:id="rId80"/>
    <p:sldId id="596" r:id="rId81"/>
    <p:sldId id="461" r:id="rId82"/>
    <p:sldId id="460" r:id="rId83"/>
    <p:sldId id="462" r:id="rId84"/>
    <p:sldId id="598" r:id="rId85"/>
    <p:sldId id="638" r:id="rId86"/>
    <p:sldId id="626" r:id="rId87"/>
    <p:sldId id="632" r:id="rId88"/>
    <p:sldId id="633" r:id="rId89"/>
    <p:sldId id="634" r:id="rId90"/>
    <p:sldId id="635" r:id="rId91"/>
    <p:sldId id="636" r:id="rId92"/>
    <p:sldId id="599" r:id="rId93"/>
    <p:sldId id="600" r:id="rId94"/>
    <p:sldId id="603" r:id="rId95"/>
    <p:sldId id="602" r:id="rId96"/>
    <p:sldId id="601" r:id="rId97"/>
    <p:sldId id="498" r:id="rId98"/>
    <p:sldId id="501" r:id="rId99"/>
    <p:sldId id="503" r:id="rId100"/>
    <p:sldId id="504" r:id="rId101"/>
    <p:sldId id="505" r:id="rId102"/>
    <p:sldId id="506" r:id="rId103"/>
    <p:sldId id="508" r:id="rId104"/>
    <p:sldId id="507" r:id="rId105"/>
    <p:sldId id="509" r:id="rId106"/>
    <p:sldId id="511" r:id="rId107"/>
    <p:sldId id="510" r:id="rId108"/>
    <p:sldId id="512" r:id="rId109"/>
    <p:sldId id="513" r:id="rId110"/>
    <p:sldId id="514" r:id="rId111"/>
    <p:sldId id="515" r:id="rId112"/>
    <p:sldId id="516" r:id="rId113"/>
    <p:sldId id="517" r:id="rId114"/>
    <p:sldId id="518" r:id="rId115"/>
    <p:sldId id="519" r:id="rId116"/>
    <p:sldId id="520" r:id="rId117"/>
    <p:sldId id="521" r:id="rId118"/>
    <p:sldId id="522" r:id="rId119"/>
    <p:sldId id="523" r:id="rId120"/>
    <p:sldId id="524" r:id="rId121"/>
    <p:sldId id="525" r:id="rId122"/>
    <p:sldId id="619" r:id="rId123"/>
    <p:sldId id="617" r:id="rId124"/>
    <p:sldId id="607" r:id="rId125"/>
    <p:sldId id="608" r:id="rId126"/>
    <p:sldId id="609" r:id="rId127"/>
    <p:sldId id="610" r:id="rId128"/>
    <p:sldId id="611" r:id="rId129"/>
    <p:sldId id="612" r:id="rId130"/>
    <p:sldId id="613" r:id="rId131"/>
    <p:sldId id="614" r:id="rId132"/>
    <p:sldId id="615" r:id="rId133"/>
    <p:sldId id="616" r:id="rId134"/>
    <p:sldId id="622" r:id="rId135"/>
    <p:sldId id="620" r:id="rId136"/>
    <p:sldId id="623" r:id="rId137"/>
    <p:sldId id="621" r:id="rId138"/>
    <p:sldId id="624" r:id="rId139"/>
  </p:sldIdLst>
  <p:sldSz cx="9144000" cy="6858000" type="screen4x3"/>
  <p:notesSz cx="6858000" cy="9144000"/>
  <p:defaultTextStyle>
    <a:defPPr>
      <a:defRPr lang="it-IT"/>
    </a:defPPr>
    <a:lvl1pPr algn="l" rtl="0" fontAlgn="base">
      <a:spcBef>
        <a:spcPct val="0"/>
      </a:spcBef>
      <a:spcAft>
        <a:spcPct val="0"/>
      </a:spcAft>
      <a:defRPr sz="2000" kern="1200">
        <a:solidFill>
          <a:schemeClr val="tx1"/>
        </a:solidFill>
        <a:latin typeface="Arial" charset="0"/>
        <a:ea typeface="+mn-ea"/>
        <a:cs typeface="Arial" charset="0"/>
      </a:defRPr>
    </a:lvl1pPr>
    <a:lvl2pPr marL="457106" algn="l" rtl="0" fontAlgn="base">
      <a:spcBef>
        <a:spcPct val="0"/>
      </a:spcBef>
      <a:spcAft>
        <a:spcPct val="0"/>
      </a:spcAft>
      <a:defRPr sz="2000" kern="1200">
        <a:solidFill>
          <a:schemeClr val="tx1"/>
        </a:solidFill>
        <a:latin typeface="Arial" charset="0"/>
        <a:ea typeface="+mn-ea"/>
        <a:cs typeface="Arial" charset="0"/>
      </a:defRPr>
    </a:lvl2pPr>
    <a:lvl3pPr marL="914210" algn="l" rtl="0" fontAlgn="base">
      <a:spcBef>
        <a:spcPct val="0"/>
      </a:spcBef>
      <a:spcAft>
        <a:spcPct val="0"/>
      </a:spcAft>
      <a:defRPr sz="2000" kern="1200">
        <a:solidFill>
          <a:schemeClr val="tx1"/>
        </a:solidFill>
        <a:latin typeface="Arial" charset="0"/>
        <a:ea typeface="+mn-ea"/>
        <a:cs typeface="Arial" charset="0"/>
      </a:defRPr>
    </a:lvl3pPr>
    <a:lvl4pPr marL="1371316" algn="l" rtl="0" fontAlgn="base">
      <a:spcBef>
        <a:spcPct val="0"/>
      </a:spcBef>
      <a:spcAft>
        <a:spcPct val="0"/>
      </a:spcAft>
      <a:defRPr sz="2000" kern="1200">
        <a:solidFill>
          <a:schemeClr val="tx1"/>
        </a:solidFill>
        <a:latin typeface="Arial" charset="0"/>
        <a:ea typeface="+mn-ea"/>
        <a:cs typeface="Arial" charset="0"/>
      </a:defRPr>
    </a:lvl4pPr>
    <a:lvl5pPr marL="1828421" algn="l" rtl="0" fontAlgn="base">
      <a:spcBef>
        <a:spcPct val="0"/>
      </a:spcBef>
      <a:spcAft>
        <a:spcPct val="0"/>
      </a:spcAft>
      <a:defRPr sz="2000" kern="1200">
        <a:solidFill>
          <a:schemeClr val="tx1"/>
        </a:solidFill>
        <a:latin typeface="Arial" charset="0"/>
        <a:ea typeface="+mn-ea"/>
        <a:cs typeface="Arial" charset="0"/>
      </a:defRPr>
    </a:lvl5pPr>
    <a:lvl6pPr marL="2285526" algn="l" defTabSz="914210" rtl="0" eaLnBrk="1" latinLnBrk="0" hangingPunct="1">
      <a:defRPr sz="2000" kern="1200">
        <a:solidFill>
          <a:schemeClr val="tx1"/>
        </a:solidFill>
        <a:latin typeface="Arial" charset="0"/>
        <a:ea typeface="+mn-ea"/>
        <a:cs typeface="Arial" charset="0"/>
      </a:defRPr>
    </a:lvl6pPr>
    <a:lvl7pPr marL="2742630" algn="l" defTabSz="914210" rtl="0" eaLnBrk="1" latinLnBrk="0" hangingPunct="1">
      <a:defRPr sz="2000" kern="1200">
        <a:solidFill>
          <a:schemeClr val="tx1"/>
        </a:solidFill>
        <a:latin typeface="Arial" charset="0"/>
        <a:ea typeface="+mn-ea"/>
        <a:cs typeface="Arial" charset="0"/>
      </a:defRPr>
    </a:lvl7pPr>
    <a:lvl8pPr marL="3199736" algn="l" defTabSz="914210" rtl="0" eaLnBrk="1" latinLnBrk="0" hangingPunct="1">
      <a:defRPr sz="2000" kern="1200">
        <a:solidFill>
          <a:schemeClr val="tx1"/>
        </a:solidFill>
        <a:latin typeface="Arial" charset="0"/>
        <a:ea typeface="+mn-ea"/>
        <a:cs typeface="Arial" charset="0"/>
      </a:defRPr>
    </a:lvl8pPr>
    <a:lvl9pPr marL="3656841" algn="l" defTabSz="914210" rtl="0" eaLnBrk="1" latinLnBrk="0" hangingPunct="1">
      <a:defRPr sz="20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3300"/>
    <a:srgbClr val="00FFFF"/>
    <a:srgbClr val="66FF33"/>
    <a:srgbClr val="FFFF00"/>
    <a:srgbClr val="33CCFF"/>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88" autoAdjust="0"/>
    <p:restoredTop sz="61141" autoAdjust="0"/>
  </p:normalViewPr>
  <p:slideViewPr>
    <p:cSldViewPr>
      <p:cViewPr>
        <p:scale>
          <a:sx n="75" d="100"/>
          <a:sy n="75" d="100"/>
        </p:scale>
        <p:origin x="-870"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2490"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9DC73C-49BE-487E-98BD-924F23E13C2F}" type="datetimeFigureOut">
              <a:rPr lang="it-IT" smtClean="0"/>
              <a:pPr/>
              <a:t>12/04/2018</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485F34-F494-460D-A388-563764A0C23D}" type="slidenum">
              <a:rPr lang="it-IT" smtClean="0"/>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it-IT"/>
          </a:p>
        </p:txBody>
      </p:sp>
      <p:sp>
        <p:nvSpPr>
          <p:cNvPr id="450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EB72D35B-BBF9-4772-86DB-35EB19527BF2}" type="datetimeFigureOut">
              <a:rPr lang="it-IT"/>
              <a:pPr>
                <a:defRPr/>
              </a:pPr>
              <a:t>12/04/2018</a:t>
            </a:fld>
            <a:endParaRPr lang="it-IT"/>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it-IT"/>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6B896C0B-1B11-422F-AD7C-E32D913C3C0F}"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106"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21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316"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421"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5526" algn="l" defTabSz="914210" rtl="0" eaLnBrk="1" latinLnBrk="0" hangingPunct="1">
      <a:defRPr sz="1200" kern="1200">
        <a:solidFill>
          <a:schemeClr val="tx1"/>
        </a:solidFill>
        <a:latin typeface="+mn-lt"/>
        <a:ea typeface="+mn-ea"/>
        <a:cs typeface="+mn-cs"/>
      </a:defRPr>
    </a:lvl6pPr>
    <a:lvl7pPr marL="2742630" algn="l" defTabSz="914210" rtl="0" eaLnBrk="1" latinLnBrk="0" hangingPunct="1">
      <a:defRPr sz="1200" kern="1200">
        <a:solidFill>
          <a:schemeClr val="tx1"/>
        </a:solidFill>
        <a:latin typeface="+mn-lt"/>
        <a:ea typeface="+mn-ea"/>
        <a:cs typeface="+mn-cs"/>
      </a:defRPr>
    </a:lvl7pPr>
    <a:lvl8pPr marL="3199736" algn="l" defTabSz="914210" rtl="0" eaLnBrk="1" latinLnBrk="0" hangingPunct="1">
      <a:defRPr sz="1200" kern="1200">
        <a:solidFill>
          <a:schemeClr val="tx1"/>
        </a:solidFill>
        <a:latin typeface="+mn-lt"/>
        <a:ea typeface="+mn-ea"/>
        <a:cs typeface="+mn-cs"/>
      </a:defRPr>
    </a:lvl8pPr>
    <a:lvl9pPr marL="3656841" algn="l" defTabSz="9142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xfrm>
            <a:off x="1143000" y="685800"/>
            <a:ext cx="4572000" cy="3429000"/>
          </a:xfrm>
          <a:ln/>
        </p:spPr>
      </p:sp>
      <p:sp>
        <p:nvSpPr>
          <p:cNvPr id="22835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343025" y="915988"/>
            <a:ext cx="4171950" cy="313055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055"/>
          <p:cNvSpPr>
            <a:spLocks noGrp="1" noChangeArrowheads="1"/>
          </p:cNvSpPr>
          <p:nvPr>
            <p:ph type="sldNum" sz="quarter" idx="4294967295"/>
          </p:nvPr>
        </p:nvSpPr>
        <p:spPr bwMode="auto">
          <a:xfrm>
            <a:off x="3884240" y="8684990"/>
            <a:ext cx="2972360" cy="457562"/>
          </a:xfrm>
          <a:prstGeom prst="rect">
            <a:avLst/>
          </a:prstGeom>
          <a:noFill/>
          <a:ln>
            <a:miter lim="800000"/>
            <a:headEnd/>
            <a:tailEnd/>
          </a:ln>
        </p:spPr>
        <p:txBody>
          <a:bodyPr lIns="91438" tIns="45719" rIns="91438" bIns="45719"/>
          <a:lstStyle/>
          <a:p>
            <a:fld id="{3733102A-6D5C-4E12-9826-59CD1F603107}" type="slidenum">
              <a:rPr lang="it-IT" altLang="en-US">
                <a:solidFill>
                  <a:prstClr val="black"/>
                </a:solidFill>
              </a:rPr>
              <a:pPr/>
              <a:t>16</a:t>
            </a:fld>
            <a:endParaRPr lang="it-IT" altLang="en-US">
              <a:solidFill>
                <a:prstClr val="black"/>
              </a:solidFill>
            </a:endParaRPr>
          </a:p>
        </p:txBody>
      </p:sp>
      <p:sp>
        <p:nvSpPr>
          <p:cNvPr id="177155" name="Rectangle 2"/>
          <p:cNvSpPr>
            <a:spLocks noGrp="1" noRot="1" noChangeAspect="1" noChangeArrowheads="1" noTextEdit="1"/>
          </p:cNvSpPr>
          <p:nvPr>
            <p:ph type="sldImg"/>
          </p:nvPr>
        </p:nvSpPr>
        <p:spPr>
          <a:xfrm>
            <a:off x="1343025" y="915988"/>
            <a:ext cx="4171950" cy="3130550"/>
          </a:xfrm>
        </p:spPr>
      </p:sp>
      <p:sp>
        <p:nvSpPr>
          <p:cNvPr id="177156" name="Rectangle 3"/>
          <p:cNvSpPr txBox="1">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055"/>
          <p:cNvSpPr>
            <a:spLocks noGrp="1" noChangeArrowheads="1"/>
          </p:cNvSpPr>
          <p:nvPr>
            <p:ph type="sldNum" sz="quarter" idx="4294967295"/>
          </p:nvPr>
        </p:nvSpPr>
        <p:spPr bwMode="auto">
          <a:xfrm>
            <a:off x="3884240" y="8684990"/>
            <a:ext cx="2972360" cy="457562"/>
          </a:xfrm>
          <a:prstGeom prst="rect">
            <a:avLst/>
          </a:prstGeom>
          <a:noFill/>
          <a:ln>
            <a:miter lim="800000"/>
            <a:headEnd/>
            <a:tailEnd/>
          </a:ln>
        </p:spPr>
        <p:txBody>
          <a:bodyPr lIns="91438" tIns="45719" rIns="91438" bIns="45719"/>
          <a:lstStyle/>
          <a:p>
            <a:fld id="{E7522135-2E4C-4D52-9D9D-534259F2FD1B}" type="slidenum">
              <a:rPr lang="it-IT" altLang="en-US">
                <a:solidFill>
                  <a:prstClr val="black"/>
                </a:solidFill>
              </a:rPr>
              <a:pPr/>
              <a:t>17</a:t>
            </a:fld>
            <a:endParaRPr lang="it-IT" altLang="en-US">
              <a:solidFill>
                <a:prstClr val="black"/>
              </a:solidFill>
            </a:endParaRPr>
          </a:p>
        </p:txBody>
      </p:sp>
      <p:sp>
        <p:nvSpPr>
          <p:cNvPr id="178179" name="Rectangle 2"/>
          <p:cNvSpPr>
            <a:spLocks noGrp="1" noRot="1" noChangeAspect="1" noChangeArrowheads="1" noTextEdit="1"/>
          </p:cNvSpPr>
          <p:nvPr>
            <p:ph type="sldImg"/>
          </p:nvPr>
        </p:nvSpPr>
        <p:spPr>
          <a:xfrm>
            <a:off x="1343025" y="915988"/>
            <a:ext cx="4171950" cy="3130550"/>
          </a:xfrm>
        </p:spPr>
      </p:sp>
      <p:sp>
        <p:nvSpPr>
          <p:cNvPr id="178180" name="Rectangle 3"/>
          <p:cNvSpPr txBox="1">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055"/>
          <p:cNvSpPr>
            <a:spLocks noGrp="1" noChangeArrowheads="1"/>
          </p:cNvSpPr>
          <p:nvPr>
            <p:ph type="sldNum" sz="quarter" idx="4294967295"/>
          </p:nvPr>
        </p:nvSpPr>
        <p:spPr bwMode="auto">
          <a:xfrm>
            <a:off x="3884240" y="8684990"/>
            <a:ext cx="2972360" cy="457562"/>
          </a:xfrm>
          <a:prstGeom prst="rect">
            <a:avLst/>
          </a:prstGeom>
          <a:noFill/>
          <a:ln>
            <a:miter lim="800000"/>
            <a:headEnd/>
            <a:tailEnd/>
          </a:ln>
        </p:spPr>
        <p:txBody>
          <a:bodyPr lIns="91438" tIns="45719" rIns="91438" bIns="45719"/>
          <a:lstStyle/>
          <a:p>
            <a:fld id="{56C55961-6CD1-4EF0-B554-81661062EC47}" type="slidenum">
              <a:rPr lang="it-IT" altLang="en-US">
                <a:solidFill>
                  <a:prstClr val="black"/>
                </a:solidFill>
              </a:rPr>
              <a:pPr/>
              <a:t>18</a:t>
            </a:fld>
            <a:endParaRPr lang="it-IT" altLang="en-US">
              <a:solidFill>
                <a:prstClr val="black"/>
              </a:solidFill>
            </a:endParaRPr>
          </a:p>
        </p:txBody>
      </p:sp>
      <p:sp>
        <p:nvSpPr>
          <p:cNvPr id="179203" name="Rectangle 2"/>
          <p:cNvSpPr>
            <a:spLocks noGrp="1" noRot="1" noChangeAspect="1" noChangeArrowheads="1" noTextEdit="1"/>
          </p:cNvSpPr>
          <p:nvPr>
            <p:ph type="sldImg"/>
          </p:nvPr>
        </p:nvSpPr>
        <p:spPr>
          <a:xfrm>
            <a:off x="1343025" y="915988"/>
            <a:ext cx="4171950" cy="3130550"/>
          </a:xfrm>
        </p:spPr>
      </p:sp>
      <p:sp>
        <p:nvSpPr>
          <p:cNvPr id="179204" name="Rectangle 3"/>
          <p:cNvSpPr txBox="1">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055"/>
          <p:cNvSpPr>
            <a:spLocks noGrp="1" noChangeArrowheads="1"/>
          </p:cNvSpPr>
          <p:nvPr>
            <p:ph type="sldNum" sz="quarter" idx="4294967295"/>
          </p:nvPr>
        </p:nvSpPr>
        <p:spPr bwMode="auto">
          <a:xfrm>
            <a:off x="3884240" y="8684990"/>
            <a:ext cx="2972360" cy="457562"/>
          </a:xfrm>
          <a:prstGeom prst="rect">
            <a:avLst/>
          </a:prstGeom>
          <a:noFill/>
          <a:ln>
            <a:miter lim="800000"/>
            <a:headEnd/>
            <a:tailEnd/>
          </a:ln>
        </p:spPr>
        <p:txBody>
          <a:bodyPr lIns="91438" tIns="45719" rIns="91438" bIns="45719"/>
          <a:lstStyle/>
          <a:p>
            <a:fld id="{79E66309-5CAC-4602-94C3-EDFD08EB88CB}" type="slidenum">
              <a:rPr lang="it-IT" altLang="en-US">
                <a:solidFill>
                  <a:prstClr val="black"/>
                </a:solidFill>
              </a:rPr>
              <a:pPr/>
              <a:t>19</a:t>
            </a:fld>
            <a:endParaRPr lang="it-IT" altLang="en-US">
              <a:solidFill>
                <a:prstClr val="black"/>
              </a:solidFill>
            </a:endParaRPr>
          </a:p>
        </p:txBody>
      </p:sp>
      <p:sp>
        <p:nvSpPr>
          <p:cNvPr id="180227" name="Rectangle 2"/>
          <p:cNvSpPr>
            <a:spLocks noGrp="1" noRot="1" noChangeAspect="1" noChangeArrowheads="1" noTextEdit="1"/>
          </p:cNvSpPr>
          <p:nvPr>
            <p:ph type="sldImg"/>
          </p:nvPr>
        </p:nvSpPr>
        <p:spPr>
          <a:xfrm>
            <a:off x="1343025" y="915988"/>
            <a:ext cx="4171950" cy="3130550"/>
          </a:xfrm>
        </p:spPr>
      </p:sp>
      <p:sp>
        <p:nvSpPr>
          <p:cNvPr id="180228" name="Rectangle 3"/>
          <p:cNvSpPr txBox="1">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343025" y="915988"/>
            <a:ext cx="4171950" cy="313055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43025" y="915988"/>
            <a:ext cx="4171950" cy="3130550"/>
          </a:xfrm>
        </p:spPr>
      </p:sp>
      <p:sp>
        <p:nvSpPr>
          <p:cNvPr id="3" name="Segnaposto note 2"/>
          <p:cNvSpPr>
            <a:spLocks noGrp="1"/>
          </p:cNvSpPr>
          <p:nvPr>
            <p:ph type="body" idx="1"/>
          </p:nvPr>
        </p:nvSpPr>
        <p:spPr/>
        <p:txBody>
          <a:bodyPr>
            <a:normAutofit/>
          </a:bodyPr>
          <a:lstStyle/>
          <a:p>
            <a:r>
              <a:rPr lang="it-IT" sz="1000" dirty="0" smtClean="0"/>
              <a:t>Il fatto che la scala di tempi su cui avvengono i fenomeni astronomici sia molto più lunga della durata della vita umana – in molti casi, molto più lunga anche dell’età del genere umano – ci ha abituati a pensare all’Universo, e in particolare al Sistema Solare, come a sistema essenzialmente stazionario o in lentissima evoluzione. In realtà le scoperte dell’astronomia dell’ultimo secolo hanno reso chiaro come spesso i corpi celesti siano soggetti a trasformazioni repentine e catastrofiche, a partire dalla nascita dell’Universo con il Big Bang, all’esplosione di stelle, fino alle collisioni tra asteroidi e pianeti.</a:t>
            </a:r>
            <a:endParaRPr lang="it-IT" sz="10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43025" y="915988"/>
            <a:ext cx="4171950" cy="3130550"/>
          </a:xfrm>
        </p:spPr>
      </p:sp>
      <p:sp>
        <p:nvSpPr>
          <p:cNvPr id="3" name="Segnaposto note 2"/>
          <p:cNvSpPr>
            <a:spLocks noGrp="1"/>
          </p:cNvSpPr>
          <p:nvPr>
            <p:ph type="body" idx="1"/>
          </p:nvPr>
        </p:nvSpPr>
        <p:spPr/>
        <p:txBody>
          <a:bodyPr>
            <a:normAutofit/>
          </a:bodyPr>
          <a:lstStyle/>
          <a:p>
            <a:r>
              <a:rPr lang="it-IT" sz="1000" dirty="0" smtClean="0"/>
              <a:t>Questa lezione, divisa in sei capitoli, ha lo scopo di fornire una spiegazione introduttiva al fenomeno delle collisioni di asteroidi con la Terra, descrivendo sia le caratteristiche dinamiche e orbitali che portano a una collisione, sia il modo in cui gli astronomi riescono a osservare gli asteroidi, calcolare le loro orbite e prevederne la posizione futura, comprese le circostanze di incontri ravvicinati e impatti con la Terra. Verrà inoltre descritto brevemente quanto si conosce sulla collisione asteroidale avvenuta a Tunguska nel giugno del 1908.</a:t>
            </a:r>
            <a:endParaRPr lang="it-IT" sz="10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43025" y="915988"/>
            <a:ext cx="4171950" cy="3130550"/>
          </a:xfrm>
        </p:spPr>
      </p:sp>
      <p:sp>
        <p:nvSpPr>
          <p:cNvPr id="3" name="Segnaposto note 2"/>
          <p:cNvSpPr>
            <a:spLocks noGrp="1"/>
          </p:cNvSpPr>
          <p:nvPr>
            <p:ph type="body" idx="1"/>
          </p:nvPr>
        </p:nvSpPr>
        <p:spPr/>
        <p:txBody>
          <a:bodyPr>
            <a:normAutofit/>
          </a:bodyPr>
          <a:lstStyle/>
          <a:p>
            <a:r>
              <a:rPr lang="it-IT" sz="1000" dirty="0" smtClean="0"/>
              <a:t>Il fatto che la scala di tempi su cui avvengono i fenomeni astronomici sia molto più lunga della durata della vita umana – in molti casi, molto più lunga anche dell’età del genere umano – ci ha abituati a pensare all’Universo, e in particolare al Sistema Solare, come a sistema essenzialmente stazionario o in lentissima evoluzione. In realtà le scoperte dell’astronomia dell’ultimo secolo hanno reso chiaro come spesso i corpi celesti siano soggetti a trasformazioni repentine e catastrofiche, a partire dalla nascita dell’Universo con il Big Bang, all’esplosione di stelle, fino alle collisioni tra asteroidi e pianeti.</a:t>
            </a:r>
            <a:endParaRPr lang="it-IT" sz="10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43025" y="915988"/>
            <a:ext cx="4171950" cy="3130550"/>
          </a:xfrm>
        </p:spPr>
      </p:sp>
      <p:sp>
        <p:nvSpPr>
          <p:cNvPr id="3" name="Segnaposto note 2"/>
          <p:cNvSpPr>
            <a:spLocks noGrp="1"/>
          </p:cNvSpPr>
          <p:nvPr>
            <p:ph type="body" idx="1"/>
          </p:nvPr>
        </p:nvSpPr>
        <p:spPr/>
        <p:txBody>
          <a:bodyPr>
            <a:normAutofit/>
          </a:bodyPr>
          <a:lstStyle/>
          <a:p>
            <a:r>
              <a:rPr lang="it-IT" sz="1000" dirty="0" smtClean="0"/>
              <a:t>Il fatto che la scala di tempi su cui avvengono i fenomeni astronomici sia molto più lunga della durata della vita umana – in molti casi, molto più lunga anche dell’età del genere umano – ci ha abituati a pensare all’Universo, e in particolare al Sistema Solare, come a sistema essenzialmente stazionario o in lentissima evoluzione. In realtà le scoperte dell’astronomia dell’ultimo secolo hanno reso chiaro come spesso i corpi celesti siano soggetti a trasformazioni repentine e catastrofiche, a partire dalla nascita dell’Universo con il Big Bang, all’esplosione di stelle, fino alle collisioni tra asteroidi e pianeti.</a:t>
            </a:r>
            <a:endParaRPr lang="it-IT" sz="10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r>
              <a:rPr lang="it-IT" sz="1100" dirty="0" smtClean="0">
                <a:latin typeface="Times New Roman" pitchFamily="18" charset="0"/>
                <a:cs typeface="Times New Roman" pitchFamily="18" charset="0"/>
              </a:rPr>
              <a:t>Le nubi molecolari giganti hanno una composizione</a:t>
            </a:r>
            <a:r>
              <a:rPr lang="it-IT" sz="1100" baseline="0" dirty="0" smtClean="0">
                <a:latin typeface="Times New Roman" pitchFamily="18" charset="0"/>
                <a:cs typeface="Times New Roman" pitchFamily="18" charset="0"/>
              </a:rPr>
              <a:t> del tutto simile alla composizione chimica media della galassia in cui si formano, e che è tipica della composizione dell’Universo: circa ¾ di idrogeno, ¼ di elio, e piccole percentuali di tutti gli altri elementi più pesanti. Si pensa che l’idrogeno e l’elio siano stati prodotti direttamente dal Big Bang, l’esplosione iniziale che ha dato origine all’Universo, mentre tutti gli altri elementi siano stati prodotti dalle reazioni nucleari avvenute all’interno di stelle che successivamente sono esplose (</a:t>
            </a:r>
            <a:r>
              <a:rPr lang="it-IT" sz="1100" i="1" baseline="0" dirty="0" err="1" smtClean="0">
                <a:latin typeface="Times New Roman" pitchFamily="18" charset="0"/>
                <a:cs typeface="Times New Roman" pitchFamily="18" charset="0"/>
              </a:rPr>
              <a:t>supernovae</a:t>
            </a:r>
            <a:r>
              <a:rPr lang="it-IT" sz="1100" baseline="0" dirty="0" smtClean="0">
                <a:latin typeface="Times New Roman" pitchFamily="18" charset="0"/>
                <a:cs typeface="Times New Roman" pitchFamily="18" charset="0"/>
              </a:rPr>
              <a:t>) arricchendo la materia interstellare dei nuovi isotopi generati al loro interno.</a:t>
            </a:r>
            <a:endParaRPr lang="it-IT" sz="1100" dirty="0" smtClean="0">
              <a:latin typeface="Times New Roman" pitchFamily="18" charset="0"/>
              <a:cs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055"/>
          <p:cNvSpPr>
            <a:spLocks noGrp="1" noChangeArrowheads="1"/>
          </p:cNvSpPr>
          <p:nvPr>
            <p:ph type="sldNum" sz="quarter" idx="4294967295"/>
          </p:nvPr>
        </p:nvSpPr>
        <p:spPr bwMode="auto">
          <a:xfrm>
            <a:off x="3884240" y="8684990"/>
            <a:ext cx="2972360" cy="457562"/>
          </a:xfrm>
          <a:prstGeom prst="rect">
            <a:avLst/>
          </a:prstGeom>
          <a:noFill/>
          <a:ln>
            <a:miter lim="800000"/>
            <a:headEnd/>
            <a:tailEnd/>
          </a:ln>
        </p:spPr>
        <p:txBody>
          <a:bodyPr lIns="91438" tIns="45719" rIns="91438" bIns="45719"/>
          <a:lstStyle/>
          <a:p>
            <a:fld id="{77E53698-4B99-4CF2-8359-05AC7A50E54C}" type="slidenum">
              <a:rPr lang="it-IT" altLang="en-US">
                <a:solidFill>
                  <a:prstClr val="black"/>
                </a:solidFill>
              </a:rPr>
              <a:pPr/>
              <a:t>4</a:t>
            </a:fld>
            <a:endParaRPr lang="it-IT" altLang="en-US">
              <a:solidFill>
                <a:prstClr val="black"/>
              </a:solidFill>
            </a:endParaRPr>
          </a:p>
        </p:txBody>
      </p:sp>
      <p:sp>
        <p:nvSpPr>
          <p:cNvPr id="173059" name="Rectangle 2"/>
          <p:cNvSpPr>
            <a:spLocks noGrp="1" noRot="1" noChangeAspect="1" noChangeArrowheads="1" noTextEdit="1"/>
          </p:cNvSpPr>
          <p:nvPr>
            <p:ph type="sldImg"/>
          </p:nvPr>
        </p:nvSpPr>
        <p:spPr>
          <a:xfrm>
            <a:off x="1343025" y="915988"/>
            <a:ext cx="4171950" cy="3130550"/>
          </a:xfrm>
        </p:spPr>
      </p:sp>
      <p:sp>
        <p:nvSpPr>
          <p:cNvPr id="173060" name="Rectangle 3"/>
          <p:cNvSpPr txBox="1">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43025" y="915988"/>
            <a:ext cx="4171950" cy="3130550"/>
          </a:xfrm>
        </p:spPr>
      </p:sp>
      <p:sp>
        <p:nvSpPr>
          <p:cNvPr id="3" name="Segnaposto note 2"/>
          <p:cNvSpPr>
            <a:spLocks noGrp="1"/>
          </p:cNvSpPr>
          <p:nvPr>
            <p:ph type="body" idx="1"/>
          </p:nvPr>
        </p:nvSpPr>
        <p:spPr/>
        <p:txBody>
          <a:bodyPr>
            <a:normAutofit/>
          </a:bodyPr>
          <a:lstStyle/>
          <a:p>
            <a:r>
              <a:rPr lang="it-IT" sz="1000" dirty="0" smtClean="0"/>
              <a:t>Il fatto che la scala di tempi su cui avvengono i fenomeni astronomici sia molto più lunga della durata della vita umana – in molti casi, molto più lunga anche dell’età del genere umano – ci ha abituati a pensare all’Universo, e in particolare al Sistema Solare, come a sistema essenzialmente stazionario o in lentissima evoluzione. In realtà le scoperte dell’astronomia dell’ultimo secolo hanno reso chiaro come spesso i corpi celesti siano soggetti a trasformazioni repentine e catastrofiche, a partire dalla nascita dell’Universo con il Big Bang, all’esplosione di stelle, fino alle collisioni tra asteroidi e pianeti.</a:t>
            </a:r>
            <a:endParaRPr lang="it-IT" sz="10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055"/>
          <p:cNvSpPr>
            <a:spLocks noGrp="1" noChangeArrowheads="1"/>
          </p:cNvSpPr>
          <p:nvPr>
            <p:ph type="sldNum" sz="quarter" idx="4294967295"/>
          </p:nvPr>
        </p:nvSpPr>
        <p:spPr bwMode="auto">
          <a:xfrm>
            <a:off x="3884240" y="8684990"/>
            <a:ext cx="2972360" cy="457562"/>
          </a:xfrm>
          <a:prstGeom prst="rect">
            <a:avLst/>
          </a:prstGeom>
          <a:noFill/>
          <a:ln>
            <a:miter lim="800000"/>
            <a:headEnd/>
            <a:tailEnd/>
          </a:ln>
        </p:spPr>
        <p:txBody>
          <a:bodyPr lIns="91438" tIns="45719" rIns="91438" bIns="45719"/>
          <a:lstStyle/>
          <a:p>
            <a:fld id="{77E53698-4B99-4CF2-8359-05AC7A50E54C}" type="slidenum">
              <a:rPr lang="it-IT" altLang="en-US"/>
              <a:pPr/>
              <a:t>5</a:t>
            </a:fld>
            <a:endParaRPr lang="it-IT" altLang="en-US"/>
          </a:p>
        </p:txBody>
      </p:sp>
      <p:sp>
        <p:nvSpPr>
          <p:cNvPr id="173059" name="Rectangle 2"/>
          <p:cNvSpPr>
            <a:spLocks noGrp="1" noRot="1" noChangeAspect="1" noChangeArrowheads="1" noTextEdit="1"/>
          </p:cNvSpPr>
          <p:nvPr>
            <p:ph type="sldImg"/>
          </p:nvPr>
        </p:nvSpPr>
        <p:spPr>
          <a:xfrm>
            <a:off x="1343025" y="915988"/>
            <a:ext cx="4171950" cy="3130550"/>
          </a:xfrm>
        </p:spPr>
      </p:sp>
      <p:sp>
        <p:nvSpPr>
          <p:cNvPr id="173060" name="Rectangle 3"/>
          <p:cNvSpPr txBox="1">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1"/>
          <p:cNvSpPr>
            <a:spLocks noGrp="1" noRot="1" noChangeAspect="1" noChangeArrowheads="1" noTextEdit="1"/>
          </p:cNvSpPr>
          <p:nvPr>
            <p:ph type="sldImg"/>
          </p:nvPr>
        </p:nvSpPr>
        <p:spPr>
          <a:xfrm>
            <a:off x="1343025" y="915988"/>
            <a:ext cx="4171950" cy="3130550"/>
          </a:xfrm>
          <a:ln>
            <a:solidFill>
              <a:srgbClr val="000000"/>
            </a:solidFill>
          </a:ln>
        </p:spPr>
      </p:sp>
      <p:sp>
        <p:nvSpPr>
          <p:cNvPr id="151555" name="Rectangle 2"/>
          <p:cNvSpPr txBox="1">
            <a:spLocks noGrp="1" noChangeArrowheads="1"/>
          </p:cNvSpPr>
          <p:nvPr>
            <p:ph type="body" idx="1"/>
          </p:nvPr>
        </p:nvSpPr>
        <p:spPr>
          <a:xfrm>
            <a:off x="685800" y="4343400"/>
            <a:ext cx="5486400" cy="1323439"/>
          </a:xfrm>
          <a:noFill/>
          <a:ln/>
        </p:spPr>
        <p:txBody>
          <a:bodyPr>
            <a:spAutoFit/>
          </a:bodyPr>
          <a:lstStyle/>
          <a:p>
            <a:r>
              <a:rPr lang="it-IT" sz="1000" dirty="0" smtClean="0"/>
              <a:t>In realtà anche sulla superficie terrestre sono state scoperte alcune centinaia di strutture da impatto, che non sono evidenti come sulla Luna solo perché la Terra è un pianeta molto attivo, la cui superficie viene costantemente rimodellata da fenomeni meteorologici (vento, pioggia, gelo), biologici (vegetazione) e geologici (tettonica a placche). Per inciso, l’apparente concentrazione delle strutture da impatto in alcune zone del globo che è mostrata dalla mappa è solamente un effetto di selezione: infatti si conoscono più crateri nelle regioni che sono state studiate più a fondo dai geologi (Europa, America del Nord) oppure in cui un cratere risulta più facilmente visibile a causa dell’assenza di vegetazione e di strutture geologiche complesse (deserti del Sahara, del Kalahari, dell’Australia).</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1"/>
          <p:cNvSpPr>
            <a:spLocks noGrp="1" noRot="1" noChangeAspect="1" noChangeArrowheads="1" noTextEdit="1"/>
          </p:cNvSpPr>
          <p:nvPr>
            <p:ph type="sldImg"/>
          </p:nvPr>
        </p:nvSpPr>
        <p:spPr>
          <a:xfrm>
            <a:off x="1343025" y="915988"/>
            <a:ext cx="4171950" cy="3130550"/>
          </a:xfrm>
          <a:ln>
            <a:solidFill>
              <a:srgbClr val="000000"/>
            </a:solidFill>
          </a:ln>
        </p:spPr>
      </p:sp>
      <p:sp>
        <p:nvSpPr>
          <p:cNvPr id="148483" name="Rectangle 2"/>
          <p:cNvSpPr txBox="1">
            <a:spLocks noGrp="1" noChangeArrowheads="1"/>
          </p:cNvSpPr>
          <p:nvPr>
            <p:ph type="body" idx="1"/>
          </p:nvPr>
        </p:nvSpPr>
        <p:spPr>
          <a:xfrm>
            <a:off x="685800" y="4343400"/>
            <a:ext cx="5486400" cy="553998"/>
          </a:xfrm>
          <a:noFill/>
          <a:ln/>
        </p:spPr>
        <p:txBody>
          <a:bodyPr>
            <a:spAutoFit/>
          </a:bodyPr>
          <a:lstStyle/>
          <a:p>
            <a:r>
              <a:rPr lang="it-IT" sz="1000" dirty="0" smtClean="0"/>
              <a:t>Eventi di questo tipo non devono essere rari perché qualcosa di simile è accaduto anche pochi anni fa, quando il nucleo della cometa </a:t>
            </a:r>
            <a:r>
              <a:rPr lang="it-IT" sz="1000" dirty="0" err="1" smtClean="0"/>
              <a:t>Shoemaker-Levy</a:t>
            </a:r>
            <a:r>
              <a:rPr lang="it-IT" sz="1000" dirty="0" smtClean="0"/>
              <a:t> 9 è stato sgretolato dalla forte attrazione gravitazionale di Giove in una serie di frammenti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055"/>
          <p:cNvSpPr>
            <a:spLocks noGrp="1" noChangeArrowheads="1"/>
          </p:cNvSpPr>
          <p:nvPr>
            <p:ph type="sldNum" sz="quarter" idx="4294967295"/>
          </p:nvPr>
        </p:nvSpPr>
        <p:spPr bwMode="auto">
          <a:xfrm>
            <a:off x="3884240" y="8684990"/>
            <a:ext cx="2972360" cy="457562"/>
          </a:xfrm>
          <a:prstGeom prst="rect">
            <a:avLst/>
          </a:prstGeom>
          <a:noFill/>
          <a:ln>
            <a:miter lim="800000"/>
            <a:headEnd/>
            <a:tailEnd/>
          </a:ln>
        </p:spPr>
        <p:txBody>
          <a:bodyPr lIns="91438" tIns="45719" rIns="91438" bIns="45719"/>
          <a:lstStyle/>
          <a:p>
            <a:fld id="{C336D02F-4357-4652-A278-24B6EFCC4FF8}" type="slidenum">
              <a:rPr lang="it-IT" altLang="en-US">
                <a:solidFill>
                  <a:prstClr val="black"/>
                </a:solidFill>
              </a:rPr>
              <a:pPr/>
              <a:t>6</a:t>
            </a:fld>
            <a:endParaRPr lang="it-IT" altLang="en-US">
              <a:solidFill>
                <a:prstClr val="black"/>
              </a:solidFill>
            </a:endParaRPr>
          </a:p>
        </p:txBody>
      </p:sp>
      <p:sp>
        <p:nvSpPr>
          <p:cNvPr id="174083" name="Rectangle 2"/>
          <p:cNvSpPr>
            <a:spLocks noGrp="1" noRot="1" noChangeAspect="1" noChangeArrowheads="1" noTextEdit="1"/>
          </p:cNvSpPr>
          <p:nvPr>
            <p:ph type="sldImg"/>
          </p:nvPr>
        </p:nvSpPr>
        <p:spPr>
          <a:xfrm>
            <a:off x="1343025" y="915988"/>
            <a:ext cx="4171950" cy="3130550"/>
          </a:xfrm>
        </p:spPr>
      </p:sp>
      <p:sp>
        <p:nvSpPr>
          <p:cNvPr id="174084" name="Rectangle 3"/>
          <p:cNvSpPr txBox="1">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1"/>
          <p:cNvSpPr>
            <a:spLocks noGrp="1" noRot="1" noChangeAspect="1" noChangeArrowheads="1" noTextEdit="1"/>
          </p:cNvSpPr>
          <p:nvPr>
            <p:ph type="sldImg"/>
          </p:nvPr>
        </p:nvSpPr>
        <p:spPr>
          <a:xfrm>
            <a:off x="1343025" y="915988"/>
            <a:ext cx="4171950" cy="3130550"/>
          </a:xfrm>
          <a:ln>
            <a:solidFill>
              <a:srgbClr val="000000"/>
            </a:solidFill>
          </a:ln>
        </p:spPr>
      </p:sp>
      <p:sp>
        <p:nvSpPr>
          <p:cNvPr id="149507" name="Rectangle 2"/>
          <p:cNvSpPr txBox="1">
            <a:spLocks noGrp="1" noChangeArrowheads="1"/>
          </p:cNvSpPr>
          <p:nvPr>
            <p:ph type="body" idx="1"/>
          </p:nvPr>
        </p:nvSpPr>
        <p:spPr>
          <a:xfrm>
            <a:off x="685800" y="4343400"/>
            <a:ext cx="5486400" cy="400110"/>
          </a:xfrm>
          <a:noFill/>
          <a:ln/>
        </p:spPr>
        <p:txBody>
          <a:bodyPr>
            <a:spAutoFit/>
          </a:bodyPr>
          <a:lstStyle/>
          <a:p>
            <a:r>
              <a:rPr lang="it-IT" sz="1000" dirty="0" smtClean="0"/>
              <a:t>che sono poi andati a collidere contro l’atmosfera gassosa del pianeta, generando una serie di esplosioni che sono state osservate anche dai telescopi terrestri.</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055"/>
          <p:cNvSpPr>
            <a:spLocks noGrp="1" noChangeArrowheads="1"/>
          </p:cNvSpPr>
          <p:nvPr>
            <p:ph type="sldNum" sz="quarter" idx="4294967295"/>
          </p:nvPr>
        </p:nvSpPr>
        <p:spPr bwMode="auto">
          <a:xfrm>
            <a:off x="3884240" y="8684990"/>
            <a:ext cx="2972360" cy="457562"/>
          </a:xfrm>
          <a:prstGeom prst="rect">
            <a:avLst/>
          </a:prstGeom>
          <a:noFill/>
          <a:ln>
            <a:miter lim="800000"/>
            <a:headEnd/>
            <a:tailEnd/>
          </a:ln>
        </p:spPr>
        <p:txBody>
          <a:bodyPr lIns="91438" tIns="45719" rIns="91438" bIns="45719"/>
          <a:lstStyle/>
          <a:p>
            <a:fld id="{65C32517-70CA-4DD0-B260-CE98E23F76BF}" type="slidenum">
              <a:rPr lang="it-IT" altLang="en-US"/>
              <a:pPr/>
              <a:t>8</a:t>
            </a:fld>
            <a:endParaRPr lang="it-IT" altLang="en-US"/>
          </a:p>
        </p:txBody>
      </p:sp>
      <p:sp>
        <p:nvSpPr>
          <p:cNvPr id="175107" name="Rectangle 2"/>
          <p:cNvSpPr>
            <a:spLocks noGrp="1" noRot="1" noChangeAspect="1" noChangeArrowheads="1" noTextEdit="1"/>
          </p:cNvSpPr>
          <p:nvPr>
            <p:ph type="sldImg"/>
          </p:nvPr>
        </p:nvSpPr>
        <p:spPr>
          <a:xfrm>
            <a:off x="1343025" y="915988"/>
            <a:ext cx="4171950" cy="3130550"/>
          </a:xfrm>
        </p:spPr>
      </p:sp>
      <p:sp>
        <p:nvSpPr>
          <p:cNvPr id="175108" name="Rectangle 3"/>
          <p:cNvSpPr txBox="1">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a:noFill/>
        </p:spPr>
        <p:txBody>
          <a:bodyPr/>
          <a:lstStyle/>
          <a:p>
            <a:endParaRPr lang="it-IT"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
          <p:cNvSpPr>
            <a:spLocks noGrp="1" noRot="1" noChangeAspect="1" noChangeArrowheads="1" noTextEdit="1"/>
          </p:cNvSpPr>
          <p:nvPr>
            <p:ph type="sldImg"/>
          </p:nvPr>
        </p:nvSpPr>
        <p:spPr>
          <a:xfrm>
            <a:off x="941388" y="625475"/>
            <a:ext cx="4167187" cy="3125788"/>
          </a:xfrm>
          <a:ln>
            <a:solidFill>
              <a:srgbClr val="000000"/>
            </a:solidFill>
          </a:ln>
        </p:spPr>
      </p:sp>
      <p:sp>
        <p:nvSpPr>
          <p:cNvPr id="162819" name="Rectangle 2"/>
          <p:cNvSpPr txBox="1">
            <a:spLocks noGrp="1" noChangeArrowheads="1"/>
          </p:cNvSpPr>
          <p:nvPr>
            <p:ph type="body" idx="1"/>
          </p:nvPr>
        </p:nvSpPr>
        <p:spPr>
          <a:xfrm>
            <a:off x="806824" y="3961676"/>
            <a:ext cx="4436129" cy="276999"/>
          </a:xfrm>
          <a:noFill/>
          <a:ln/>
        </p:spPr>
        <p:txBody>
          <a:bodyPr>
            <a:spAutoFit/>
          </a:bodyPr>
          <a:lstStyle/>
          <a:p>
            <a:endParaRPr lang="it-IT"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
          <p:cNvSpPr>
            <a:spLocks noGrp="1" noRot="1" noChangeAspect="1" noChangeArrowheads="1" noTextEdit="1"/>
          </p:cNvSpPr>
          <p:nvPr>
            <p:ph type="sldImg"/>
          </p:nvPr>
        </p:nvSpPr>
        <p:spPr>
          <a:xfrm>
            <a:off x="941388" y="625475"/>
            <a:ext cx="4167187" cy="3125788"/>
          </a:xfrm>
          <a:ln>
            <a:solidFill>
              <a:srgbClr val="000000"/>
            </a:solidFill>
          </a:ln>
        </p:spPr>
      </p:sp>
      <p:sp>
        <p:nvSpPr>
          <p:cNvPr id="162819" name="Rectangle 2"/>
          <p:cNvSpPr txBox="1">
            <a:spLocks noGrp="1" noChangeArrowheads="1"/>
          </p:cNvSpPr>
          <p:nvPr>
            <p:ph type="body" idx="1"/>
          </p:nvPr>
        </p:nvSpPr>
        <p:spPr>
          <a:xfrm>
            <a:off x="806824" y="3961676"/>
            <a:ext cx="4436129" cy="276999"/>
          </a:xfrm>
          <a:noFill/>
          <a:ln/>
        </p:spPr>
        <p:txBody>
          <a:bodyPr>
            <a:spAutoFit/>
          </a:bodyPr>
          <a:lstStyle/>
          <a:p>
            <a:endParaRPr lang="it-IT"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
          <p:cNvSpPr>
            <a:spLocks noGrp="1" noRot="1" noChangeAspect="1" noChangeArrowheads="1" noTextEdit="1"/>
          </p:cNvSpPr>
          <p:nvPr>
            <p:ph type="sldImg"/>
          </p:nvPr>
        </p:nvSpPr>
        <p:spPr>
          <a:xfrm>
            <a:off x="941388" y="625475"/>
            <a:ext cx="4167187" cy="3125788"/>
          </a:xfrm>
          <a:ln>
            <a:solidFill>
              <a:srgbClr val="000000"/>
            </a:solidFill>
          </a:ln>
        </p:spPr>
      </p:sp>
      <p:sp>
        <p:nvSpPr>
          <p:cNvPr id="162819" name="Rectangle 2"/>
          <p:cNvSpPr txBox="1">
            <a:spLocks noGrp="1" noChangeArrowheads="1"/>
          </p:cNvSpPr>
          <p:nvPr>
            <p:ph type="body" idx="1"/>
          </p:nvPr>
        </p:nvSpPr>
        <p:spPr>
          <a:xfrm>
            <a:off x="806824" y="3961676"/>
            <a:ext cx="4436129" cy="276999"/>
          </a:xfrm>
          <a:noFill/>
          <a:ln/>
        </p:spPr>
        <p:txBody>
          <a:bodyPr>
            <a:spAutoFit/>
          </a:bodyPr>
          <a:lstStyle/>
          <a:p>
            <a:endParaRPr lang="it-IT"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
          <p:cNvSpPr>
            <a:spLocks noGrp="1" noRot="1" noChangeAspect="1" noChangeArrowheads="1" noTextEdit="1"/>
          </p:cNvSpPr>
          <p:nvPr>
            <p:ph type="sldImg"/>
          </p:nvPr>
        </p:nvSpPr>
        <p:spPr>
          <a:xfrm>
            <a:off x="941388" y="625475"/>
            <a:ext cx="4167187" cy="3125788"/>
          </a:xfrm>
          <a:ln>
            <a:solidFill>
              <a:srgbClr val="000000"/>
            </a:solidFill>
          </a:ln>
        </p:spPr>
      </p:sp>
      <p:sp>
        <p:nvSpPr>
          <p:cNvPr id="162819" name="Rectangle 2"/>
          <p:cNvSpPr txBox="1">
            <a:spLocks noGrp="1" noChangeArrowheads="1"/>
          </p:cNvSpPr>
          <p:nvPr>
            <p:ph type="body" idx="1"/>
          </p:nvPr>
        </p:nvSpPr>
        <p:spPr>
          <a:xfrm>
            <a:off x="806824" y="3961676"/>
            <a:ext cx="4436129" cy="276999"/>
          </a:xfrm>
          <a:noFill/>
          <a:ln/>
        </p:spPr>
        <p:txBody>
          <a:bodyPr>
            <a:spAutoFit/>
          </a:bodyPr>
          <a:lstStyle/>
          <a:p>
            <a:endParaRPr lang="it-IT"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1"/>
          <p:cNvSpPr>
            <a:spLocks noGrp="1" noRot="1" noChangeAspect="1" noChangeArrowheads="1" noTextEdit="1"/>
          </p:cNvSpPr>
          <p:nvPr>
            <p:ph type="sldImg"/>
          </p:nvPr>
        </p:nvSpPr>
        <p:spPr>
          <a:xfrm>
            <a:off x="1343025" y="915988"/>
            <a:ext cx="4171950" cy="3130550"/>
          </a:xfrm>
          <a:ln>
            <a:solidFill>
              <a:srgbClr val="000000"/>
            </a:solidFill>
          </a:ln>
        </p:spPr>
      </p:sp>
      <p:sp>
        <p:nvSpPr>
          <p:cNvPr id="167939" name="Rectangle 2"/>
          <p:cNvSpPr txBox="1">
            <a:spLocks noGrp="1" noChangeArrowheads="1"/>
          </p:cNvSpPr>
          <p:nvPr>
            <p:ph type="body" idx="1"/>
          </p:nvPr>
        </p:nvSpPr>
        <p:spPr>
          <a:xfrm>
            <a:off x="685800" y="4343400"/>
            <a:ext cx="5486400" cy="276999"/>
          </a:xfrm>
          <a:noFill/>
          <a:ln/>
        </p:spPr>
        <p:txBody>
          <a:bodyPr>
            <a:spAutoFit/>
          </a:bodyPr>
          <a:lstStyle/>
          <a:p>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055"/>
          <p:cNvSpPr>
            <a:spLocks noGrp="1" noChangeArrowheads="1"/>
          </p:cNvSpPr>
          <p:nvPr>
            <p:ph type="sldNum" sz="quarter" idx="4294967295"/>
          </p:nvPr>
        </p:nvSpPr>
        <p:spPr bwMode="auto">
          <a:xfrm>
            <a:off x="3884240" y="8684990"/>
            <a:ext cx="2972360" cy="457562"/>
          </a:xfrm>
          <a:prstGeom prst="rect">
            <a:avLst/>
          </a:prstGeom>
          <a:noFill/>
          <a:ln>
            <a:miter lim="800000"/>
            <a:headEnd/>
            <a:tailEnd/>
          </a:ln>
        </p:spPr>
        <p:txBody>
          <a:bodyPr lIns="91438" tIns="45719" rIns="91438" bIns="45719"/>
          <a:lstStyle/>
          <a:p>
            <a:fld id="{65C32517-70CA-4DD0-B260-CE98E23F76BF}" type="slidenum">
              <a:rPr lang="it-IT" altLang="en-US">
                <a:solidFill>
                  <a:prstClr val="black"/>
                </a:solidFill>
              </a:rPr>
              <a:pPr/>
              <a:t>10</a:t>
            </a:fld>
            <a:endParaRPr lang="it-IT" altLang="en-US">
              <a:solidFill>
                <a:prstClr val="black"/>
              </a:solidFill>
            </a:endParaRPr>
          </a:p>
        </p:txBody>
      </p:sp>
      <p:sp>
        <p:nvSpPr>
          <p:cNvPr id="175107" name="Rectangle 2"/>
          <p:cNvSpPr>
            <a:spLocks noGrp="1" noRot="1" noChangeAspect="1" noChangeArrowheads="1" noTextEdit="1"/>
          </p:cNvSpPr>
          <p:nvPr>
            <p:ph type="sldImg"/>
          </p:nvPr>
        </p:nvSpPr>
        <p:spPr>
          <a:xfrm>
            <a:off x="1343025" y="915988"/>
            <a:ext cx="4171950" cy="3130550"/>
          </a:xfrm>
        </p:spPr>
      </p:sp>
      <p:sp>
        <p:nvSpPr>
          <p:cNvPr id="175108" name="Rectangle 3"/>
          <p:cNvSpPr txBox="1">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1"/>
          <p:cNvSpPr>
            <a:spLocks noGrp="1" noRot="1" noChangeAspect="1" noChangeArrowheads="1" noTextEdit="1"/>
          </p:cNvSpPr>
          <p:nvPr>
            <p:ph type="sldImg"/>
          </p:nvPr>
        </p:nvSpPr>
        <p:spPr>
          <a:xfrm>
            <a:off x="1343025" y="915988"/>
            <a:ext cx="4171950" cy="3130550"/>
          </a:xfrm>
          <a:ln>
            <a:solidFill>
              <a:srgbClr val="000000"/>
            </a:solidFill>
          </a:ln>
        </p:spPr>
      </p:sp>
      <p:sp>
        <p:nvSpPr>
          <p:cNvPr id="168963" name="Rectangle 2"/>
          <p:cNvSpPr txBox="1">
            <a:spLocks noGrp="1" noChangeArrowheads="1"/>
          </p:cNvSpPr>
          <p:nvPr>
            <p:ph type="body" idx="1"/>
          </p:nvPr>
        </p:nvSpPr>
        <p:spPr>
          <a:xfrm>
            <a:off x="685800" y="4343400"/>
            <a:ext cx="5486400" cy="276999"/>
          </a:xfrm>
          <a:noFill/>
          <a:ln/>
        </p:spPr>
        <p:txBody>
          <a:bodyPr>
            <a:spAutoFit/>
          </a:bodyPr>
          <a:lstStyle/>
          <a:p>
            <a:endParaRPr lang="it-IT"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
          <p:cNvSpPr>
            <a:spLocks noGrp="1" noRot="1" noChangeAspect="1" noChangeArrowheads="1" noTextEdit="1"/>
          </p:cNvSpPr>
          <p:nvPr>
            <p:ph type="sldImg"/>
          </p:nvPr>
        </p:nvSpPr>
        <p:spPr>
          <a:xfrm>
            <a:off x="941388" y="625475"/>
            <a:ext cx="4167187" cy="3125788"/>
          </a:xfrm>
          <a:ln>
            <a:solidFill>
              <a:srgbClr val="000000"/>
            </a:solidFill>
          </a:ln>
        </p:spPr>
      </p:sp>
      <p:sp>
        <p:nvSpPr>
          <p:cNvPr id="162819" name="Rectangle 2"/>
          <p:cNvSpPr txBox="1">
            <a:spLocks noGrp="1" noChangeArrowheads="1"/>
          </p:cNvSpPr>
          <p:nvPr>
            <p:ph type="body" idx="1"/>
          </p:nvPr>
        </p:nvSpPr>
        <p:spPr>
          <a:xfrm>
            <a:off x="806824" y="3961676"/>
            <a:ext cx="4436129" cy="276999"/>
          </a:xfrm>
          <a:noFill/>
          <a:ln/>
        </p:spPr>
        <p:txBody>
          <a:bodyPr>
            <a:spAutoFit/>
          </a:bodyPr>
          <a:lstStyle/>
          <a:p>
            <a:endParaRPr lang="it-IT"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
          <p:cNvSpPr>
            <a:spLocks noGrp="1" noRot="1" noChangeAspect="1" noChangeArrowheads="1" noTextEdit="1"/>
          </p:cNvSpPr>
          <p:nvPr>
            <p:ph type="sldImg"/>
          </p:nvPr>
        </p:nvSpPr>
        <p:spPr>
          <a:xfrm>
            <a:off x="941388" y="625475"/>
            <a:ext cx="4167187" cy="3125788"/>
          </a:xfrm>
          <a:ln>
            <a:solidFill>
              <a:srgbClr val="000000"/>
            </a:solidFill>
          </a:ln>
        </p:spPr>
      </p:sp>
      <p:sp>
        <p:nvSpPr>
          <p:cNvPr id="162819" name="Rectangle 2"/>
          <p:cNvSpPr txBox="1">
            <a:spLocks noGrp="1" noChangeArrowheads="1"/>
          </p:cNvSpPr>
          <p:nvPr>
            <p:ph type="body" idx="1"/>
          </p:nvPr>
        </p:nvSpPr>
        <p:spPr>
          <a:xfrm>
            <a:off x="806824" y="3961676"/>
            <a:ext cx="4436129" cy="276999"/>
          </a:xfrm>
          <a:noFill/>
          <a:ln/>
        </p:spPr>
        <p:txBody>
          <a:bodyPr>
            <a:spAutoFit/>
          </a:bodyPr>
          <a:lstStyle/>
          <a:p>
            <a:endParaRPr lang="it-IT"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
          <p:cNvSpPr>
            <a:spLocks noGrp="1" noRot="1" noChangeAspect="1" noChangeArrowheads="1" noTextEdit="1"/>
          </p:cNvSpPr>
          <p:nvPr>
            <p:ph type="sldImg"/>
          </p:nvPr>
        </p:nvSpPr>
        <p:spPr>
          <a:xfrm>
            <a:off x="941388" y="625475"/>
            <a:ext cx="4167187" cy="3125788"/>
          </a:xfrm>
          <a:ln>
            <a:solidFill>
              <a:srgbClr val="000000"/>
            </a:solidFill>
          </a:ln>
        </p:spPr>
      </p:sp>
      <p:sp>
        <p:nvSpPr>
          <p:cNvPr id="162819" name="Rectangle 2"/>
          <p:cNvSpPr txBox="1">
            <a:spLocks noGrp="1" noChangeArrowheads="1"/>
          </p:cNvSpPr>
          <p:nvPr>
            <p:ph type="body" idx="1"/>
          </p:nvPr>
        </p:nvSpPr>
        <p:spPr>
          <a:xfrm>
            <a:off x="806824" y="3961676"/>
            <a:ext cx="4436129" cy="276999"/>
          </a:xfrm>
          <a:noFill/>
          <a:ln/>
        </p:spPr>
        <p:txBody>
          <a:bodyPr>
            <a:spAutoFit/>
          </a:bodyPr>
          <a:lstStyle/>
          <a:p>
            <a:endParaRPr lang="it-IT"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
          <p:cNvSpPr>
            <a:spLocks noGrp="1" noRot="1" noChangeAspect="1" noChangeArrowheads="1" noTextEdit="1"/>
          </p:cNvSpPr>
          <p:nvPr>
            <p:ph type="sldImg"/>
          </p:nvPr>
        </p:nvSpPr>
        <p:spPr>
          <a:xfrm>
            <a:off x="941388" y="625475"/>
            <a:ext cx="4167187" cy="3125788"/>
          </a:xfrm>
          <a:ln>
            <a:solidFill>
              <a:srgbClr val="000000"/>
            </a:solidFill>
          </a:ln>
        </p:spPr>
      </p:sp>
      <p:sp>
        <p:nvSpPr>
          <p:cNvPr id="162819" name="Rectangle 2"/>
          <p:cNvSpPr txBox="1">
            <a:spLocks noGrp="1" noChangeArrowheads="1"/>
          </p:cNvSpPr>
          <p:nvPr>
            <p:ph type="body" idx="1"/>
          </p:nvPr>
        </p:nvSpPr>
        <p:spPr>
          <a:xfrm>
            <a:off x="806824" y="3961676"/>
            <a:ext cx="4436129" cy="276999"/>
          </a:xfrm>
          <a:noFill/>
          <a:ln/>
        </p:spPr>
        <p:txBody>
          <a:bodyPr>
            <a:spAutoFit/>
          </a:bodyPr>
          <a:lstStyle/>
          <a:p>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055"/>
          <p:cNvSpPr>
            <a:spLocks noGrp="1" noChangeArrowheads="1"/>
          </p:cNvSpPr>
          <p:nvPr>
            <p:ph type="sldNum" sz="quarter" idx="4294967295"/>
          </p:nvPr>
        </p:nvSpPr>
        <p:spPr bwMode="auto">
          <a:xfrm>
            <a:off x="3884240" y="8684990"/>
            <a:ext cx="2972360" cy="457562"/>
          </a:xfrm>
          <a:prstGeom prst="rect">
            <a:avLst/>
          </a:prstGeom>
          <a:noFill/>
          <a:ln>
            <a:miter lim="800000"/>
            <a:headEnd/>
            <a:tailEnd/>
          </a:ln>
        </p:spPr>
        <p:txBody>
          <a:bodyPr lIns="91438" tIns="45719" rIns="91438" bIns="45719"/>
          <a:lstStyle/>
          <a:p>
            <a:fld id="{7ACB7B65-26DF-44AF-8029-038036A4D5EA}" type="slidenum">
              <a:rPr lang="it-IT" altLang="en-US">
                <a:solidFill>
                  <a:prstClr val="black"/>
                </a:solidFill>
              </a:rPr>
              <a:pPr/>
              <a:t>13</a:t>
            </a:fld>
            <a:endParaRPr lang="it-IT" altLang="en-US">
              <a:solidFill>
                <a:prstClr val="black"/>
              </a:solidFill>
            </a:endParaRPr>
          </a:p>
        </p:txBody>
      </p:sp>
      <p:sp>
        <p:nvSpPr>
          <p:cNvPr id="176131" name="Rectangle 2"/>
          <p:cNvSpPr>
            <a:spLocks noGrp="1" noRot="1" noChangeAspect="1" noChangeArrowheads="1" noTextEdit="1"/>
          </p:cNvSpPr>
          <p:nvPr>
            <p:ph type="sldImg"/>
          </p:nvPr>
        </p:nvSpPr>
        <p:spPr>
          <a:xfrm>
            <a:off x="1343025" y="915988"/>
            <a:ext cx="4171950" cy="3130550"/>
          </a:xfrm>
        </p:spPr>
      </p:sp>
      <p:sp>
        <p:nvSpPr>
          <p:cNvPr id="176132" name="Rectangle 3"/>
          <p:cNvSpPr txBox="1">
            <a:spLocks noGrp="1" noChangeArrowheads="1"/>
          </p:cNvSpPr>
          <p:nvPr>
            <p:ph type="body" idx="1"/>
          </p:nvPr>
        </p:nvSpPr>
        <p:spPr>
          <a:noFill/>
          <a:ln/>
        </p:spPr>
        <p:txBody>
          <a:bodyPr/>
          <a:lstStyle/>
          <a:p>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2" y="213042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2" y="3886200"/>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F2E004D-4700-4C81-B633-CBB2E4D66979}" type="slidenum">
              <a:rPr lang="it-IT"/>
              <a:pPr>
                <a:defRPr/>
              </a:pPr>
              <a:t>‹N›</a:t>
            </a:fld>
            <a:endParaRPr lang="it-IT"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E2E7B77-A2CA-41BD-B598-B1F7840A9A13}" type="slidenum">
              <a:rPr lang="it-IT"/>
              <a:pPr>
                <a:defRPr/>
              </a:pPr>
              <a:t>‹N›</a:t>
            </a:fld>
            <a:endParaRPr lang="it-I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2"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44FB116-8477-4D69-B05C-B588ED6B4FF1}" type="slidenum">
              <a:rPr lang="it-IT"/>
              <a:pPr>
                <a:defRPr/>
              </a:pPr>
              <a:t>‹N›</a:t>
            </a:fld>
            <a:endParaRPr lang="it-IT"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656" y="2130531"/>
            <a:ext cx="7772688" cy="1469778"/>
          </a:xfrm>
          <a:prstGeom prst="rect">
            <a:avLst/>
          </a:prstGeom>
        </p:spPr>
        <p:txBody>
          <a:bodyPr lIns="82927" tIns="41464" rIns="82927" bIns="41464"/>
          <a:lstStyle/>
          <a:p>
            <a:r>
              <a:rPr lang="it-IT" smtClean="0"/>
              <a:t>Fare clic per modificare lo stile del titolo</a:t>
            </a:r>
            <a:endParaRPr lang="it-IT"/>
          </a:p>
        </p:txBody>
      </p:sp>
      <p:sp>
        <p:nvSpPr>
          <p:cNvPr id="3" name="Sottotitolo 2"/>
          <p:cNvSpPr>
            <a:spLocks noGrp="1"/>
          </p:cNvSpPr>
          <p:nvPr>
            <p:ph type="subTitle" idx="1"/>
          </p:nvPr>
        </p:nvSpPr>
        <p:spPr>
          <a:xfrm>
            <a:off x="1371312" y="3886777"/>
            <a:ext cx="6401376" cy="1751929"/>
          </a:xfrm>
          <a:prstGeom prst="rect">
            <a:avLst/>
          </a:prstGeom>
        </p:spPr>
        <p:txBody>
          <a:bodyPr lIns="82927" tIns="41464" rIns="82927" bIns="41464"/>
          <a:lstStyle>
            <a:lvl1pPr marL="0" indent="0" algn="ctr">
              <a:buNone/>
              <a:defRPr/>
            </a:lvl1pPr>
            <a:lvl2pPr marL="414640" indent="0" algn="ctr">
              <a:buNone/>
              <a:defRPr/>
            </a:lvl2pPr>
            <a:lvl3pPr marL="829280" indent="0" algn="ctr">
              <a:buNone/>
              <a:defRPr/>
            </a:lvl3pPr>
            <a:lvl4pPr marL="1243920" indent="0" algn="ctr">
              <a:buNone/>
              <a:defRPr/>
            </a:lvl4pPr>
            <a:lvl5pPr marL="1658560" indent="0" algn="ctr">
              <a:buNone/>
              <a:defRPr/>
            </a:lvl5pPr>
            <a:lvl6pPr marL="2073201" indent="0" algn="ctr">
              <a:buNone/>
              <a:defRPr/>
            </a:lvl6pPr>
            <a:lvl7pPr marL="2487841" indent="0" algn="ctr">
              <a:buNone/>
              <a:defRPr/>
            </a:lvl7pPr>
            <a:lvl8pPr marL="2902481" indent="0" algn="ctr">
              <a:buNone/>
              <a:defRPr/>
            </a:lvl8pPr>
            <a:lvl9pPr marL="3317121" indent="0" algn="ctr">
              <a:buNone/>
              <a:defRPr/>
            </a:lvl9pPr>
          </a:lstStyle>
          <a:p>
            <a:r>
              <a:rPr lang="it-IT" smtClean="0"/>
              <a:t>Fare clic per modificare lo stile del sottotitolo dello schema</a:t>
            </a:r>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6627" y="274954"/>
            <a:ext cx="8230752" cy="1143000"/>
          </a:xfrm>
          <a:prstGeom prst="rect">
            <a:avLst/>
          </a:prstGeom>
        </p:spPr>
        <p:txBody>
          <a:bodyPr lIns="82927" tIns="41464" rIns="82927" bIns="41464"/>
          <a:lstStyle/>
          <a:p>
            <a:r>
              <a:rPr lang="it-IT" smtClean="0"/>
              <a:t>Fare clic per modificare lo stile del titolo</a:t>
            </a:r>
            <a:endParaRPr lang="it-IT"/>
          </a:p>
        </p:txBody>
      </p:sp>
      <p:sp>
        <p:nvSpPr>
          <p:cNvPr id="3" name="Segnaposto contenuto 2"/>
          <p:cNvSpPr>
            <a:spLocks noGrp="1"/>
          </p:cNvSpPr>
          <p:nvPr>
            <p:ph idx="1"/>
          </p:nvPr>
        </p:nvSpPr>
        <p:spPr>
          <a:xfrm>
            <a:off x="456627" y="1600778"/>
            <a:ext cx="8230752" cy="4525935"/>
          </a:xfrm>
          <a:prstGeom prst="rect">
            <a:avLst/>
          </a:prstGeom>
        </p:spPr>
        <p:txBody>
          <a:bodyPr lIns="82927" tIns="41464" rIns="82927" bIns="41464"/>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1668" y="4406455"/>
            <a:ext cx="7772688" cy="1361811"/>
          </a:xfrm>
          <a:prstGeom prst="rect">
            <a:avLst/>
          </a:prstGeom>
        </p:spPr>
        <p:txBody>
          <a:bodyPr lIns="82927" tIns="41464" rIns="82927" bIns="41464" anchor="t"/>
          <a:lstStyle>
            <a:lvl1pPr algn="l">
              <a:defRPr sz="36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1668" y="2906445"/>
            <a:ext cx="7772688" cy="1500008"/>
          </a:xfrm>
          <a:prstGeom prst="rect">
            <a:avLst/>
          </a:prstGeom>
        </p:spPr>
        <p:txBody>
          <a:bodyPr lIns="82927" tIns="41464" rIns="82927" bIns="41464" anchor="b"/>
          <a:lstStyle>
            <a:lvl1pPr marL="0" indent="0">
              <a:buNone/>
              <a:defRPr sz="1800"/>
            </a:lvl1pPr>
            <a:lvl2pPr marL="414640" indent="0">
              <a:buNone/>
              <a:defRPr sz="1600"/>
            </a:lvl2pPr>
            <a:lvl3pPr marL="829280" indent="0">
              <a:buNone/>
              <a:defRPr sz="1500"/>
            </a:lvl3pPr>
            <a:lvl4pPr marL="1243920" indent="0">
              <a:buNone/>
              <a:defRPr sz="1300"/>
            </a:lvl4pPr>
            <a:lvl5pPr marL="1658560" indent="0">
              <a:buNone/>
              <a:defRPr sz="1300"/>
            </a:lvl5pPr>
            <a:lvl6pPr marL="2073201" indent="0">
              <a:buNone/>
              <a:defRPr sz="1300"/>
            </a:lvl6pPr>
            <a:lvl7pPr marL="2487841" indent="0">
              <a:buNone/>
              <a:defRPr sz="1300"/>
            </a:lvl7pPr>
            <a:lvl8pPr marL="2902481" indent="0">
              <a:buNone/>
              <a:defRPr sz="1300"/>
            </a:lvl8pPr>
            <a:lvl9pPr marL="3317121" indent="0">
              <a:buNone/>
              <a:defRPr sz="1300"/>
            </a:lvl9pPr>
          </a:lstStyle>
          <a:p>
            <a:pPr lvl="0"/>
            <a:r>
              <a:rPr lang="it-IT" smtClean="0"/>
              <a:t>Fare clic per modificare stili del testo dello schema</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6627" y="274954"/>
            <a:ext cx="8230752" cy="1143000"/>
          </a:xfrm>
          <a:prstGeom prst="rect">
            <a:avLst/>
          </a:prstGeom>
        </p:spPr>
        <p:txBody>
          <a:bodyPr lIns="82927" tIns="41464" rIns="82927" bIns="41464"/>
          <a:lstStyle/>
          <a:p>
            <a:r>
              <a:rPr lang="it-IT" smtClean="0"/>
              <a:t>Fare clic per modificare lo stile del titolo</a:t>
            </a:r>
            <a:endParaRPr lang="it-IT"/>
          </a:p>
        </p:txBody>
      </p:sp>
      <p:sp>
        <p:nvSpPr>
          <p:cNvPr id="3" name="Segnaposto contenuto 2"/>
          <p:cNvSpPr>
            <a:spLocks noGrp="1"/>
          </p:cNvSpPr>
          <p:nvPr>
            <p:ph sz="half" idx="1"/>
          </p:nvPr>
        </p:nvSpPr>
        <p:spPr>
          <a:xfrm>
            <a:off x="456627" y="1600778"/>
            <a:ext cx="4046234" cy="4525935"/>
          </a:xfrm>
          <a:prstGeom prst="rect">
            <a:avLst/>
          </a:prstGeom>
        </p:spPr>
        <p:txBody>
          <a:bodyPr lIns="82927" tIns="41464" rIns="82927" bIns="41464"/>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1144" y="1600778"/>
            <a:ext cx="4046235" cy="4525935"/>
          </a:xfrm>
          <a:prstGeom prst="rect">
            <a:avLst/>
          </a:prstGeom>
        </p:spPr>
        <p:txBody>
          <a:bodyPr lIns="82927" tIns="41464" rIns="82927" bIns="41464"/>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6627" y="274954"/>
            <a:ext cx="8230752" cy="1143000"/>
          </a:xfrm>
          <a:prstGeom prst="rect">
            <a:avLst/>
          </a:prstGeom>
        </p:spPr>
        <p:txBody>
          <a:bodyPr lIns="82927" tIns="41464" rIns="82927" bIns="41464"/>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6627" y="1534557"/>
            <a:ext cx="4040472" cy="640599"/>
          </a:xfrm>
          <a:prstGeom prst="rect">
            <a:avLst/>
          </a:prstGeom>
        </p:spPr>
        <p:txBody>
          <a:bodyPr lIns="82927" tIns="41464" rIns="82927" bIns="41464" anchor="b"/>
          <a:lstStyle>
            <a:lvl1pPr marL="0" indent="0">
              <a:buNone/>
              <a:defRPr sz="2200" b="1"/>
            </a:lvl1pPr>
            <a:lvl2pPr marL="414640" indent="0">
              <a:buNone/>
              <a:defRPr sz="1800" b="1"/>
            </a:lvl2pPr>
            <a:lvl3pPr marL="829280" indent="0">
              <a:buNone/>
              <a:defRPr sz="1600" b="1"/>
            </a:lvl3pPr>
            <a:lvl4pPr marL="1243920" indent="0">
              <a:buNone/>
              <a:defRPr sz="1500" b="1"/>
            </a:lvl4pPr>
            <a:lvl5pPr marL="1658560" indent="0">
              <a:buNone/>
              <a:defRPr sz="1500" b="1"/>
            </a:lvl5pPr>
            <a:lvl6pPr marL="2073201" indent="0">
              <a:buNone/>
              <a:defRPr sz="1500" b="1"/>
            </a:lvl6pPr>
            <a:lvl7pPr marL="2487841" indent="0">
              <a:buNone/>
              <a:defRPr sz="1500" b="1"/>
            </a:lvl7pPr>
            <a:lvl8pPr marL="2902481" indent="0">
              <a:buNone/>
              <a:defRPr sz="1500" b="1"/>
            </a:lvl8pPr>
            <a:lvl9pPr marL="3317121" indent="0">
              <a:buNone/>
              <a:defRPr sz="15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6627" y="2175158"/>
            <a:ext cx="4040472" cy="3951555"/>
          </a:xfrm>
          <a:prstGeom prst="rect">
            <a:avLst/>
          </a:prstGeom>
        </p:spPr>
        <p:txBody>
          <a:bodyPr lIns="82927" tIns="41464" rIns="82927" bIns="41464"/>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466" y="1534557"/>
            <a:ext cx="4041913" cy="640599"/>
          </a:xfrm>
          <a:prstGeom prst="rect">
            <a:avLst/>
          </a:prstGeom>
        </p:spPr>
        <p:txBody>
          <a:bodyPr lIns="82927" tIns="41464" rIns="82927" bIns="41464" anchor="b"/>
          <a:lstStyle>
            <a:lvl1pPr marL="0" indent="0">
              <a:buNone/>
              <a:defRPr sz="2200" b="1"/>
            </a:lvl1pPr>
            <a:lvl2pPr marL="414640" indent="0">
              <a:buNone/>
              <a:defRPr sz="1800" b="1"/>
            </a:lvl2pPr>
            <a:lvl3pPr marL="829280" indent="0">
              <a:buNone/>
              <a:defRPr sz="1600" b="1"/>
            </a:lvl3pPr>
            <a:lvl4pPr marL="1243920" indent="0">
              <a:buNone/>
              <a:defRPr sz="1500" b="1"/>
            </a:lvl4pPr>
            <a:lvl5pPr marL="1658560" indent="0">
              <a:buNone/>
              <a:defRPr sz="1500" b="1"/>
            </a:lvl5pPr>
            <a:lvl6pPr marL="2073201" indent="0">
              <a:buNone/>
              <a:defRPr sz="1500" b="1"/>
            </a:lvl6pPr>
            <a:lvl7pPr marL="2487841" indent="0">
              <a:buNone/>
              <a:defRPr sz="1500" b="1"/>
            </a:lvl7pPr>
            <a:lvl8pPr marL="2902481" indent="0">
              <a:buNone/>
              <a:defRPr sz="1500" b="1"/>
            </a:lvl8pPr>
            <a:lvl9pPr marL="3317121" indent="0">
              <a:buNone/>
              <a:defRPr sz="15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466" y="2175158"/>
            <a:ext cx="4041913" cy="3951555"/>
          </a:xfrm>
          <a:prstGeom prst="rect">
            <a:avLst/>
          </a:prstGeom>
        </p:spPr>
        <p:txBody>
          <a:bodyPr lIns="82927" tIns="41464" rIns="82927" bIns="41464"/>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6627" y="274954"/>
            <a:ext cx="8230752" cy="1143000"/>
          </a:xfrm>
          <a:prstGeom prst="rect">
            <a:avLst/>
          </a:prstGeom>
        </p:spPr>
        <p:txBody>
          <a:bodyPr lIns="82927" tIns="41464" rIns="82927" bIns="41464"/>
          <a:lstStyle/>
          <a:p>
            <a:r>
              <a:rPr lang="it-IT" smtClean="0"/>
              <a:t>Fare clic per modificare lo stile del titolo</a:t>
            </a:r>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6627" y="273516"/>
            <a:ext cx="3009107" cy="1161715"/>
          </a:xfrm>
          <a:prstGeom prst="rect">
            <a:avLst/>
          </a:prstGeom>
        </p:spPr>
        <p:txBody>
          <a:bodyPr lIns="82927" tIns="41464" rIns="82927" bIns="41464" anchor="b"/>
          <a:lstStyle>
            <a:lvl1pPr algn="l">
              <a:defRPr sz="1800" b="1"/>
            </a:lvl1pPr>
          </a:lstStyle>
          <a:p>
            <a:r>
              <a:rPr lang="it-IT" smtClean="0"/>
              <a:t>Fare clic per modificare lo stile del titolo</a:t>
            </a:r>
            <a:endParaRPr lang="it-IT"/>
          </a:p>
        </p:txBody>
      </p:sp>
      <p:sp>
        <p:nvSpPr>
          <p:cNvPr id="3" name="Segnaposto contenuto 2"/>
          <p:cNvSpPr>
            <a:spLocks noGrp="1"/>
          </p:cNvSpPr>
          <p:nvPr>
            <p:ph idx="1"/>
          </p:nvPr>
        </p:nvSpPr>
        <p:spPr>
          <a:xfrm>
            <a:off x="3575208" y="273515"/>
            <a:ext cx="5112171" cy="5853196"/>
          </a:xfrm>
          <a:prstGeom prst="rect">
            <a:avLst/>
          </a:prstGeom>
        </p:spPr>
        <p:txBody>
          <a:bodyPr lIns="82927" tIns="41464" rIns="82927" bIns="41464"/>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6627" y="1435228"/>
            <a:ext cx="3009107" cy="4691482"/>
          </a:xfrm>
          <a:prstGeom prst="rect">
            <a:avLst/>
          </a:prstGeom>
        </p:spPr>
        <p:txBody>
          <a:bodyPr lIns="82927" tIns="41464" rIns="82927" bIns="41464"/>
          <a:lstStyle>
            <a:lvl1pPr marL="0" indent="0">
              <a:buNone/>
              <a:defRPr sz="1300"/>
            </a:lvl1pPr>
            <a:lvl2pPr marL="414640" indent="0">
              <a:buNone/>
              <a:defRPr sz="1100"/>
            </a:lvl2pPr>
            <a:lvl3pPr marL="829280" indent="0">
              <a:buNone/>
              <a:defRPr sz="900"/>
            </a:lvl3pPr>
            <a:lvl4pPr marL="1243920" indent="0">
              <a:buNone/>
              <a:defRPr sz="800"/>
            </a:lvl4pPr>
            <a:lvl5pPr marL="1658560" indent="0">
              <a:buNone/>
              <a:defRPr sz="800"/>
            </a:lvl5pPr>
            <a:lvl6pPr marL="2073201" indent="0">
              <a:buNone/>
              <a:defRPr sz="800"/>
            </a:lvl6pPr>
            <a:lvl7pPr marL="2487841" indent="0">
              <a:buNone/>
              <a:defRPr sz="800"/>
            </a:lvl7pPr>
            <a:lvl8pPr marL="2902481" indent="0">
              <a:buNone/>
              <a:defRPr sz="800"/>
            </a:lvl8pPr>
            <a:lvl9pPr marL="3317121" indent="0">
              <a:buNone/>
              <a:defRPr sz="800"/>
            </a:lvl9pPr>
          </a:lstStyle>
          <a:p>
            <a:pPr lvl="0"/>
            <a:r>
              <a:rPr lang="it-IT" smtClean="0"/>
              <a:t>Fare clic per modificare stili del testo dello schema</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E5A49B1-6DDE-4095-A702-6663C510945C}" type="slidenum">
              <a:rPr lang="it-IT"/>
              <a:pPr>
                <a:defRPr/>
              </a:pPr>
              <a:t>‹N›</a:t>
            </a:fld>
            <a:endParaRPr lang="it-IT"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1926" y="4800891"/>
            <a:ext cx="5486689" cy="565741"/>
          </a:xfrm>
          <a:prstGeom prst="rect">
            <a:avLst/>
          </a:prstGeom>
        </p:spPr>
        <p:txBody>
          <a:bodyPr lIns="82927" tIns="41464" rIns="82927" bIns="41464" anchor="b"/>
          <a:lstStyle>
            <a:lvl1pPr algn="l">
              <a:defRPr sz="18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1926" y="613247"/>
            <a:ext cx="5486689" cy="4114224"/>
          </a:xfrm>
          <a:prstGeom prst="rect">
            <a:avLst/>
          </a:prstGeom>
        </p:spPr>
        <p:txBody>
          <a:bodyPr lIns="82927" tIns="41464" rIns="82927" bIns="41464"/>
          <a:lstStyle>
            <a:lvl1pPr marL="0" indent="0">
              <a:buNone/>
              <a:defRPr sz="2900"/>
            </a:lvl1pPr>
            <a:lvl2pPr marL="414640" indent="0">
              <a:buNone/>
              <a:defRPr sz="2500"/>
            </a:lvl2pPr>
            <a:lvl3pPr marL="829280" indent="0">
              <a:buNone/>
              <a:defRPr sz="2200"/>
            </a:lvl3pPr>
            <a:lvl4pPr marL="1243920" indent="0">
              <a:buNone/>
              <a:defRPr sz="1800"/>
            </a:lvl4pPr>
            <a:lvl5pPr marL="1658560" indent="0">
              <a:buNone/>
              <a:defRPr sz="1800"/>
            </a:lvl5pPr>
            <a:lvl6pPr marL="2073201" indent="0">
              <a:buNone/>
              <a:defRPr sz="1800"/>
            </a:lvl6pPr>
            <a:lvl7pPr marL="2487841" indent="0">
              <a:buNone/>
              <a:defRPr sz="1800"/>
            </a:lvl7pPr>
            <a:lvl8pPr marL="2902481" indent="0">
              <a:buNone/>
              <a:defRPr sz="1800"/>
            </a:lvl8pPr>
            <a:lvl9pPr marL="3317121" indent="0">
              <a:buNone/>
              <a:defRPr sz="1800"/>
            </a:lvl9pPr>
          </a:lstStyle>
          <a:p>
            <a:pPr lvl="0"/>
            <a:endParaRPr lang="it-IT" noProof="0" smtClean="0"/>
          </a:p>
        </p:txBody>
      </p:sp>
      <p:sp>
        <p:nvSpPr>
          <p:cNvPr id="4" name="Segnaposto testo 3"/>
          <p:cNvSpPr>
            <a:spLocks noGrp="1"/>
          </p:cNvSpPr>
          <p:nvPr>
            <p:ph type="body" sz="half" idx="2"/>
          </p:nvPr>
        </p:nvSpPr>
        <p:spPr>
          <a:xfrm>
            <a:off x="1791926" y="5366630"/>
            <a:ext cx="5486689" cy="806146"/>
          </a:xfrm>
          <a:prstGeom prst="rect">
            <a:avLst/>
          </a:prstGeom>
        </p:spPr>
        <p:txBody>
          <a:bodyPr lIns="82927" tIns="41464" rIns="82927" bIns="41464"/>
          <a:lstStyle>
            <a:lvl1pPr marL="0" indent="0">
              <a:buNone/>
              <a:defRPr sz="1300"/>
            </a:lvl1pPr>
            <a:lvl2pPr marL="414640" indent="0">
              <a:buNone/>
              <a:defRPr sz="1100"/>
            </a:lvl2pPr>
            <a:lvl3pPr marL="829280" indent="0">
              <a:buNone/>
              <a:defRPr sz="900"/>
            </a:lvl3pPr>
            <a:lvl4pPr marL="1243920" indent="0">
              <a:buNone/>
              <a:defRPr sz="800"/>
            </a:lvl4pPr>
            <a:lvl5pPr marL="1658560" indent="0">
              <a:buNone/>
              <a:defRPr sz="800"/>
            </a:lvl5pPr>
            <a:lvl6pPr marL="2073201" indent="0">
              <a:buNone/>
              <a:defRPr sz="800"/>
            </a:lvl6pPr>
            <a:lvl7pPr marL="2487841" indent="0">
              <a:buNone/>
              <a:defRPr sz="800"/>
            </a:lvl7pPr>
            <a:lvl8pPr marL="2902481" indent="0">
              <a:buNone/>
              <a:defRPr sz="800"/>
            </a:lvl8pPr>
            <a:lvl9pPr marL="3317121" indent="0">
              <a:buNone/>
              <a:defRPr sz="800"/>
            </a:lvl9pPr>
          </a:lstStyle>
          <a:p>
            <a:pPr lvl="0"/>
            <a:r>
              <a:rPr lang="it-IT" smtClean="0"/>
              <a:t>Fare clic per modificare stili del testo dello schema</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6627" y="274954"/>
            <a:ext cx="8230752" cy="1143000"/>
          </a:xfrm>
          <a:prstGeom prst="rect">
            <a:avLst/>
          </a:prstGeom>
        </p:spPr>
        <p:txBody>
          <a:bodyPr lIns="82927" tIns="41464" rIns="82927" bIns="41464"/>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6627" y="1600778"/>
            <a:ext cx="8230752" cy="4525935"/>
          </a:xfrm>
          <a:prstGeom prst="rect">
            <a:avLst/>
          </a:prstGeom>
        </p:spPr>
        <p:txBody>
          <a:bodyPr vert="eaVert" lIns="82927" tIns="41464" rIns="82927" bIns="41464"/>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0409" y="274955"/>
            <a:ext cx="2056968" cy="5851756"/>
          </a:xfrm>
          <a:prstGeom prst="rect">
            <a:avLst/>
          </a:prstGeom>
        </p:spPr>
        <p:txBody>
          <a:bodyPr vert="eaVert" lIns="82927" tIns="41464" rIns="82927" bIns="41464"/>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6627" y="274955"/>
            <a:ext cx="6035501" cy="5851756"/>
          </a:xfrm>
          <a:prstGeom prst="rect">
            <a:avLst/>
          </a:prstGeom>
        </p:spPr>
        <p:txBody>
          <a:bodyPr vert="eaVert" lIns="82927" tIns="41464" rIns="82927" bIns="41464"/>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2" y="213042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2" y="3886200"/>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E004D-4700-4C81-B633-CBB2E4D66979}" type="slidenum">
              <a:rPr lang="it-IT">
                <a:solidFill>
                  <a:srgbClr val="000000"/>
                </a:solidFill>
              </a:rPr>
              <a:pPr>
                <a:defRPr/>
              </a:pPr>
              <a:t>‹N›</a:t>
            </a:fld>
            <a:endParaRPr lang="it-IT" dirty="0">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49B1-6DDE-4095-A702-6663C510945C}" type="slidenum">
              <a:rPr lang="it-IT">
                <a:solidFill>
                  <a:srgbClr val="000000"/>
                </a:solidFill>
              </a:rPr>
              <a:pPr>
                <a:defRPr/>
              </a:pPr>
              <a:t>‹N›</a:t>
            </a:fld>
            <a:endParaRPr lang="it-IT" dirty="0">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4"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4"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E5AB43-C308-4E97-88AC-3BCD395D8C98}" type="slidenum">
              <a:rPr lang="it-IT">
                <a:solidFill>
                  <a:srgbClr val="000000"/>
                </a:solidFill>
              </a:rPr>
              <a:pPr>
                <a:defRPr/>
              </a:pPr>
              <a:t>‹N›</a:t>
            </a:fld>
            <a:endParaRPr lang="it-IT" dirty="0">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A2E576-D22F-483E-8B49-66239E1D881C}" type="slidenum">
              <a:rPr lang="it-IT">
                <a:solidFill>
                  <a:srgbClr val="000000"/>
                </a:solidFill>
              </a:rPr>
              <a:pPr>
                <a:defRPr/>
              </a:pPr>
              <a:t>‹N›</a:t>
            </a:fld>
            <a:endParaRPr lang="it-IT" dirty="0">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5"/>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7" y="1535115"/>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7" y="217487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1A75C0-416B-40EB-B947-6AF3A1121977}" type="slidenum">
              <a:rPr lang="it-IT">
                <a:solidFill>
                  <a:srgbClr val="000000"/>
                </a:solidFill>
              </a:rPr>
              <a:pPr>
                <a:defRPr/>
              </a:pPr>
              <a:t>‹N›</a:t>
            </a:fld>
            <a:endParaRPr lang="it-IT" dirty="0">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B7DA7B-E115-4702-969F-2020CA22C473}" type="slidenum">
              <a:rPr lang="it-IT">
                <a:solidFill>
                  <a:srgbClr val="000000"/>
                </a:solidFill>
              </a:rPr>
              <a:pPr>
                <a:defRPr/>
              </a:pPr>
              <a:t>‹N›</a:t>
            </a:fld>
            <a:endParaRPr lang="it-IT" dirty="0">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F98C65C-FC40-4437-863B-171BFDAD7F71}" type="slidenum">
              <a:rPr lang="it-IT">
                <a:solidFill>
                  <a:srgbClr val="000000"/>
                </a:solidFill>
              </a:rPr>
              <a:pPr>
                <a:defRPr/>
              </a:pPr>
              <a:t>‹N›</a:t>
            </a:fld>
            <a:endParaRPr lang="it-IT"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4"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4"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1E5AB43-C308-4E97-88AC-3BCD395D8C98}" type="slidenum">
              <a:rPr lang="it-IT"/>
              <a:pPr>
                <a:defRPr/>
              </a:pPr>
              <a:t>‹N›</a:t>
            </a:fld>
            <a:endParaRPr lang="it-IT"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0582CB-483C-4A47-8877-B9A3B8569800}" type="slidenum">
              <a:rPr lang="it-IT">
                <a:solidFill>
                  <a:srgbClr val="000000"/>
                </a:solidFill>
              </a:rPr>
              <a:pPr>
                <a:defRPr/>
              </a:pPr>
              <a:t>‹N›</a:t>
            </a:fld>
            <a:endParaRPr lang="it-IT" dirty="0">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37F4AB-4843-480E-B82D-EB1956B31B15}" type="slidenum">
              <a:rPr lang="it-IT">
                <a:solidFill>
                  <a:srgbClr val="000000"/>
                </a:solidFill>
              </a:rPr>
              <a:pPr>
                <a:defRPr/>
              </a:pPr>
              <a:t>‹N›</a:t>
            </a:fld>
            <a:endParaRPr lang="it-IT" dirty="0">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E7B77-A2CA-41BD-B598-B1F7840A9A13}" type="slidenum">
              <a:rPr lang="it-IT">
                <a:solidFill>
                  <a:srgbClr val="000000"/>
                </a:solidFill>
              </a:rPr>
              <a:pPr>
                <a:defRPr/>
              </a:pPr>
              <a:t>‹N›</a:t>
            </a:fld>
            <a:endParaRPr lang="it-IT" dirty="0">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2"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4FB116-8477-4D69-B05C-B588ED6B4FF1}" type="slidenum">
              <a:rPr lang="it-IT">
                <a:solidFill>
                  <a:srgbClr val="000000"/>
                </a:solidFill>
              </a:rPr>
              <a:pPr>
                <a:defRPr/>
              </a:pPr>
              <a:t>‹N›</a:t>
            </a:fld>
            <a:endParaRPr lang="it-IT" dirty="0">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7A2E576-D22F-483E-8B49-66239E1D881C}" type="slidenum">
              <a:rPr lang="it-IT"/>
              <a:pPr>
                <a:defRPr/>
              </a:pPr>
              <a:t>‹N›</a:t>
            </a:fld>
            <a:endParaRPr lang="it-I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5"/>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7" y="1535115"/>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7" y="217487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51A75C0-416B-40EB-B947-6AF3A1121977}" type="slidenum">
              <a:rPr lang="it-IT"/>
              <a:pPr>
                <a:defRPr/>
              </a:pPr>
              <a:t>‹N›</a:t>
            </a:fld>
            <a:endParaRPr lang="it-I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9BB7DA7B-E115-4702-969F-2020CA22C473}" type="slidenum">
              <a:rPr lang="it-IT"/>
              <a:pPr>
                <a:defRPr/>
              </a:pPr>
              <a:t>‹N›</a:t>
            </a:fld>
            <a:endParaRPr lang="it-I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Geografia astronomica (pagina di copertin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F98C65C-FC40-4437-863B-171BFDAD7F71}" type="slidenum">
              <a:rPr lang="it-IT"/>
              <a:pPr>
                <a:defRPr/>
              </a:pPr>
              <a:t>‹N›</a:t>
            </a:fld>
            <a:endParaRPr lang="it-I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10582CB-483C-4A47-8877-B9A3B8569800}" type="slidenum">
              <a:rPr lang="it-IT"/>
              <a:pPr>
                <a:defRPr/>
              </a:pPr>
              <a:t>‹N›</a:t>
            </a:fld>
            <a:endParaRPr lang="it-IT"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437F4AB-4843-480E-B82D-EB1956B31B15}" type="slidenum">
              <a:rPr lang="it-IT"/>
              <a:pPr>
                <a:defRPr/>
              </a:pPr>
              <a:t>‹N›</a:t>
            </a:fld>
            <a:endParaRPr lang="it-IT"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2" y="274640"/>
            <a:ext cx="82296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2" y="1600202"/>
            <a:ext cx="8229600" cy="4525963"/>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2" y="6245225"/>
            <a:ext cx="2133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defRPr sz="1400">
                <a:latin typeface="Verdana" pitchFamily="34"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2" y="6245225"/>
            <a:ext cx="2895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a:defRPr sz="1400">
                <a:latin typeface="Verdana" pitchFamily="34"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2" y="6245225"/>
            <a:ext cx="2133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a:defRPr sz="1400">
                <a:latin typeface="Verdana" pitchFamily="34" charset="0"/>
                <a:cs typeface="+mn-cs"/>
              </a:defRPr>
            </a:lvl1pPr>
          </a:lstStyle>
          <a:p>
            <a:pPr>
              <a:defRPr/>
            </a:pPr>
            <a:fld id="{2E3C1DD0-A033-4791-9A56-7E1D3F9E662C}" type="slidenum">
              <a:rPr lang="it-IT"/>
              <a:pPr>
                <a:defRPr/>
              </a:pPr>
              <a:t>‹N›</a:t>
            </a:fld>
            <a:endParaRPr lang="it-I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Verdana" pitchFamily="34" charset="0"/>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106" algn="ctr" rtl="0" fontAlgn="base">
        <a:spcBef>
          <a:spcPct val="0"/>
        </a:spcBef>
        <a:spcAft>
          <a:spcPct val="0"/>
        </a:spcAft>
        <a:defRPr sz="4400">
          <a:solidFill>
            <a:schemeClr val="tx2"/>
          </a:solidFill>
          <a:latin typeface="Arial" charset="0"/>
        </a:defRPr>
      </a:lvl6pPr>
      <a:lvl7pPr marL="914210" algn="ctr" rtl="0" fontAlgn="base">
        <a:spcBef>
          <a:spcPct val="0"/>
        </a:spcBef>
        <a:spcAft>
          <a:spcPct val="0"/>
        </a:spcAft>
        <a:defRPr sz="4400">
          <a:solidFill>
            <a:schemeClr val="tx2"/>
          </a:solidFill>
          <a:latin typeface="Arial" charset="0"/>
        </a:defRPr>
      </a:lvl7pPr>
      <a:lvl8pPr marL="1371316" algn="ctr" rtl="0" fontAlgn="base">
        <a:spcBef>
          <a:spcPct val="0"/>
        </a:spcBef>
        <a:spcAft>
          <a:spcPct val="0"/>
        </a:spcAft>
        <a:defRPr sz="4400">
          <a:solidFill>
            <a:schemeClr val="tx2"/>
          </a:solidFill>
          <a:latin typeface="Arial" charset="0"/>
        </a:defRPr>
      </a:lvl8pPr>
      <a:lvl9pPr marL="1828421" algn="ctr" rtl="0" fontAlgn="base">
        <a:spcBef>
          <a:spcPct val="0"/>
        </a:spcBef>
        <a:spcAft>
          <a:spcPct val="0"/>
        </a:spcAft>
        <a:defRPr sz="4400">
          <a:solidFill>
            <a:schemeClr val="tx2"/>
          </a:solidFill>
          <a:latin typeface="Arial" charset="0"/>
        </a:defRPr>
      </a:lvl9pPr>
    </p:titleStyle>
    <p:bodyStyle>
      <a:lvl1pPr marL="342829" indent="-342829" algn="l" rtl="0" eaLnBrk="0" fontAlgn="base" hangingPunct="0">
        <a:spcBef>
          <a:spcPct val="20000"/>
        </a:spcBef>
        <a:spcAft>
          <a:spcPct val="0"/>
        </a:spcAft>
        <a:buChar char="•"/>
        <a:defRPr sz="3200">
          <a:solidFill>
            <a:schemeClr val="tx1"/>
          </a:solidFill>
          <a:latin typeface="Verdana" pitchFamily="34" charset="0"/>
          <a:ea typeface="+mn-ea"/>
          <a:cs typeface="+mn-cs"/>
        </a:defRPr>
      </a:lvl1pPr>
      <a:lvl2pPr marL="742796" indent="-285690" algn="l" rtl="0" eaLnBrk="0" fontAlgn="base" hangingPunct="0">
        <a:spcBef>
          <a:spcPct val="20000"/>
        </a:spcBef>
        <a:spcAft>
          <a:spcPct val="0"/>
        </a:spcAft>
        <a:buChar char="–"/>
        <a:defRPr sz="2800">
          <a:solidFill>
            <a:schemeClr val="tx1"/>
          </a:solidFill>
          <a:latin typeface="Verdana" pitchFamily="34" charset="0"/>
        </a:defRPr>
      </a:lvl2pPr>
      <a:lvl3pPr marL="1142764" indent="-228553" algn="l" rtl="0" eaLnBrk="0" fontAlgn="base" hangingPunct="0">
        <a:spcBef>
          <a:spcPct val="20000"/>
        </a:spcBef>
        <a:spcAft>
          <a:spcPct val="0"/>
        </a:spcAft>
        <a:buChar char="•"/>
        <a:defRPr sz="2400">
          <a:solidFill>
            <a:schemeClr val="tx1"/>
          </a:solidFill>
          <a:latin typeface="Verdana" pitchFamily="34" charset="0"/>
        </a:defRPr>
      </a:lvl3pPr>
      <a:lvl4pPr marL="1599868" indent="-228553" algn="l" rtl="0" eaLnBrk="0" fontAlgn="base" hangingPunct="0">
        <a:spcBef>
          <a:spcPct val="20000"/>
        </a:spcBef>
        <a:spcAft>
          <a:spcPct val="0"/>
        </a:spcAft>
        <a:buChar char="–"/>
        <a:defRPr sz="2000">
          <a:solidFill>
            <a:schemeClr val="tx1"/>
          </a:solidFill>
          <a:latin typeface="Verdana" pitchFamily="34" charset="0"/>
        </a:defRPr>
      </a:lvl4pPr>
      <a:lvl5pPr marL="2056974" indent="-228553" algn="l" rtl="0" eaLnBrk="0" fontAlgn="base" hangingPunct="0">
        <a:spcBef>
          <a:spcPct val="20000"/>
        </a:spcBef>
        <a:spcAft>
          <a:spcPct val="0"/>
        </a:spcAft>
        <a:buChar char="»"/>
        <a:defRPr sz="2000">
          <a:solidFill>
            <a:schemeClr val="tx1"/>
          </a:solidFill>
          <a:latin typeface="Verdana" pitchFamily="34" charset="0"/>
        </a:defRPr>
      </a:lvl5pPr>
      <a:lvl6pPr marL="2514079" indent="-228553" algn="l" rtl="0" fontAlgn="base">
        <a:spcBef>
          <a:spcPct val="20000"/>
        </a:spcBef>
        <a:spcAft>
          <a:spcPct val="0"/>
        </a:spcAft>
        <a:buChar char="»"/>
        <a:defRPr sz="2000">
          <a:solidFill>
            <a:schemeClr val="tx1"/>
          </a:solidFill>
          <a:latin typeface="+mn-lt"/>
        </a:defRPr>
      </a:lvl6pPr>
      <a:lvl7pPr marL="2971184" indent="-228553" algn="l" rtl="0" fontAlgn="base">
        <a:spcBef>
          <a:spcPct val="20000"/>
        </a:spcBef>
        <a:spcAft>
          <a:spcPct val="0"/>
        </a:spcAft>
        <a:buChar char="»"/>
        <a:defRPr sz="2000">
          <a:solidFill>
            <a:schemeClr val="tx1"/>
          </a:solidFill>
          <a:latin typeface="+mn-lt"/>
        </a:defRPr>
      </a:lvl7pPr>
      <a:lvl8pPr marL="3428289" indent="-228553" algn="l" rtl="0" fontAlgn="base">
        <a:spcBef>
          <a:spcPct val="20000"/>
        </a:spcBef>
        <a:spcAft>
          <a:spcPct val="0"/>
        </a:spcAft>
        <a:buChar char="»"/>
        <a:defRPr sz="2000">
          <a:solidFill>
            <a:schemeClr val="tx1"/>
          </a:solidFill>
          <a:latin typeface="+mn-lt"/>
        </a:defRPr>
      </a:lvl8pPr>
      <a:lvl9pPr marL="3885394" indent="-228553"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14640" rtl="0" eaLnBrk="0" fontAlgn="base" hangingPunct="0">
        <a:spcBef>
          <a:spcPct val="0"/>
        </a:spcBef>
        <a:spcAft>
          <a:spcPct val="0"/>
        </a:spcAft>
        <a:buClr>
          <a:srgbClr val="000000"/>
        </a:buClr>
        <a:buSzPct val="45000"/>
        <a:buFont typeface="StarBats" charset="0"/>
        <a:defRPr sz="4000">
          <a:solidFill>
            <a:srgbClr val="000000"/>
          </a:solidFill>
          <a:latin typeface="+mj-lt"/>
          <a:ea typeface="+mj-ea"/>
          <a:cs typeface="+mj-cs"/>
        </a:defRPr>
      </a:lvl1pPr>
      <a:lvl2pPr algn="ctr" defTabSz="414640" rtl="0" eaLnBrk="0" fontAlgn="base" hangingPunct="0">
        <a:spcBef>
          <a:spcPct val="0"/>
        </a:spcBef>
        <a:spcAft>
          <a:spcPct val="0"/>
        </a:spcAft>
        <a:buClr>
          <a:srgbClr val="000000"/>
        </a:buClr>
        <a:buSzPct val="45000"/>
        <a:buFont typeface="StarBats" charset="0"/>
        <a:defRPr sz="4000">
          <a:solidFill>
            <a:srgbClr val="000000"/>
          </a:solidFill>
          <a:latin typeface="Lucidabright" charset="0"/>
        </a:defRPr>
      </a:lvl2pPr>
      <a:lvl3pPr algn="ctr" defTabSz="414640" rtl="0" eaLnBrk="0" fontAlgn="base" hangingPunct="0">
        <a:spcBef>
          <a:spcPct val="0"/>
        </a:spcBef>
        <a:spcAft>
          <a:spcPct val="0"/>
        </a:spcAft>
        <a:buClr>
          <a:srgbClr val="000000"/>
        </a:buClr>
        <a:buSzPct val="45000"/>
        <a:buFont typeface="StarBats" charset="0"/>
        <a:defRPr sz="4000">
          <a:solidFill>
            <a:srgbClr val="000000"/>
          </a:solidFill>
          <a:latin typeface="Lucidabright" charset="0"/>
        </a:defRPr>
      </a:lvl3pPr>
      <a:lvl4pPr algn="ctr" defTabSz="414640" rtl="0" eaLnBrk="0" fontAlgn="base" hangingPunct="0">
        <a:spcBef>
          <a:spcPct val="0"/>
        </a:spcBef>
        <a:spcAft>
          <a:spcPct val="0"/>
        </a:spcAft>
        <a:buClr>
          <a:srgbClr val="000000"/>
        </a:buClr>
        <a:buSzPct val="45000"/>
        <a:buFont typeface="StarBats" charset="0"/>
        <a:defRPr sz="4000">
          <a:solidFill>
            <a:srgbClr val="000000"/>
          </a:solidFill>
          <a:latin typeface="Lucidabright" charset="0"/>
        </a:defRPr>
      </a:lvl4pPr>
      <a:lvl5pPr algn="ctr" defTabSz="414640" rtl="0" eaLnBrk="0" fontAlgn="base" hangingPunct="0">
        <a:spcBef>
          <a:spcPct val="0"/>
        </a:spcBef>
        <a:spcAft>
          <a:spcPct val="0"/>
        </a:spcAft>
        <a:buClr>
          <a:srgbClr val="000000"/>
        </a:buClr>
        <a:buSzPct val="45000"/>
        <a:buFont typeface="StarBats" charset="0"/>
        <a:defRPr sz="4000">
          <a:solidFill>
            <a:srgbClr val="000000"/>
          </a:solidFill>
          <a:latin typeface="Lucidabright" charset="0"/>
        </a:defRPr>
      </a:lvl5pPr>
      <a:lvl6pPr marL="1720468" algn="l" defTabSz="414640" rtl="0" eaLnBrk="0" fontAlgn="base" hangingPunct="0">
        <a:spcBef>
          <a:spcPct val="0"/>
        </a:spcBef>
        <a:spcAft>
          <a:spcPct val="0"/>
        </a:spcAft>
        <a:buClr>
          <a:srgbClr val="000000"/>
        </a:buClr>
        <a:buSzPct val="45000"/>
        <a:buFont typeface="StarBats" charset="0"/>
        <a:defRPr sz="4000">
          <a:solidFill>
            <a:srgbClr val="000000"/>
          </a:solidFill>
          <a:latin typeface="Times New Roman" pitchFamily="18" charset="0"/>
        </a:defRPr>
      </a:lvl6pPr>
      <a:lvl7pPr marL="2135109" algn="l" defTabSz="414640" rtl="0" eaLnBrk="0" fontAlgn="base" hangingPunct="0">
        <a:spcBef>
          <a:spcPct val="0"/>
        </a:spcBef>
        <a:spcAft>
          <a:spcPct val="0"/>
        </a:spcAft>
        <a:buClr>
          <a:srgbClr val="000000"/>
        </a:buClr>
        <a:buSzPct val="45000"/>
        <a:buFont typeface="StarBats" charset="0"/>
        <a:defRPr sz="4000">
          <a:solidFill>
            <a:srgbClr val="000000"/>
          </a:solidFill>
          <a:latin typeface="Times New Roman" pitchFamily="18" charset="0"/>
        </a:defRPr>
      </a:lvl7pPr>
      <a:lvl8pPr marL="2549748" algn="l" defTabSz="414640" rtl="0" eaLnBrk="0" fontAlgn="base" hangingPunct="0">
        <a:spcBef>
          <a:spcPct val="0"/>
        </a:spcBef>
        <a:spcAft>
          <a:spcPct val="0"/>
        </a:spcAft>
        <a:buClr>
          <a:srgbClr val="000000"/>
        </a:buClr>
        <a:buSzPct val="45000"/>
        <a:buFont typeface="StarBats" charset="0"/>
        <a:defRPr sz="4000">
          <a:solidFill>
            <a:srgbClr val="000000"/>
          </a:solidFill>
          <a:latin typeface="Times New Roman" pitchFamily="18" charset="0"/>
        </a:defRPr>
      </a:lvl8pPr>
      <a:lvl9pPr marL="2964390" algn="l" defTabSz="414640" rtl="0" eaLnBrk="0" fontAlgn="base" hangingPunct="0">
        <a:spcBef>
          <a:spcPct val="0"/>
        </a:spcBef>
        <a:spcAft>
          <a:spcPct val="0"/>
        </a:spcAft>
        <a:buClr>
          <a:srgbClr val="000000"/>
        </a:buClr>
        <a:buSzPct val="45000"/>
        <a:buFont typeface="StarBats" charset="0"/>
        <a:defRPr sz="4000">
          <a:solidFill>
            <a:srgbClr val="000000"/>
          </a:solidFill>
          <a:latin typeface="Times New Roman" pitchFamily="18" charset="0"/>
        </a:defRPr>
      </a:lvl9pPr>
    </p:titleStyle>
    <p:bodyStyle>
      <a:lvl1pPr marL="391604" indent="-293703" algn="l" defTabSz="414640" rtl="0" eaLnBrk="0" fontAlgn="base" hangingPunct="0">
        <a:spcBef>
          <a:spcPct val="0"/>
        </a:spcBef>
        <a:spcAft>
          <a:spcPts val="1282"/>
        </a:spcAft>
        <a:buClr>
          <a:srgbClr val="000000"/>
        </a:buClr>
        <a:buSzPct val="45000"/>
        <a:buFont typeface="StarBats" charset="0"/>
        <a:buChar char="&quot;"/>
        <a:defRPr sz="2900">
          <a:solidFill>
            <a:srgbClr val="000000"/>
          </a:solidFill>
          <a:latin typeface="+mn-lt"/>
          <a:ea typeface="+mn-ea"/>
          <a:cs typeface="+mn-cs"/>
        </a:defRPr>
      </a:lvl1pPr>
      <a:lvl2pPr marL="783210" indent="-260590" algn="l" defTabSz="414640" rtl="0" eaLnBrk="0" fontAlgn="base" hangingPunct="0">
        <a:spcBef>
          <a:spcPct val="0"/>
        </a:spcBef>
        <a:spcAft>
          <a:spcPts val="1020"/>
        </a:spcAft>
        <a:buClr>
          <a:srgbClr val="000000"/>
        </a:buClr>
        <a:buSzPct val="75000"/>
        <a:buFont typeface="StarBats" charset="0"/>
        <a:buChar char=""/>
        <a:defRPr sz="2500">
          <a:solidFill>
            <a:srgbClr val="000000"/>
          </a:solidFill>
          <a:latin typeface="+mn-lt"/>
        </a:defRPr>
      </a:lvl2pPr>
      <a:lvl3pPr marL="1174813" indent="-195803" algn="l" defTabSz="414640" rtl="0" eaLnBrk="0" fontAlgn="base" hangingPunct="0">
        <a:spcBef>
          <a:spcPct val="0"/>
        </a:spcBef>
        <a:spcAft>
          <a:spcPts val="771"/>
        </a:spcAft>
        <a:buClr>
          <a:srgbClr val="000000"/>
        </a:buClr>
        <a:buSzPct val="45000"/>
        <a:buFont typeface="StarBats" charset="0"/>
        <a:buChar char="&quot;"/>
        <a:defRPr sz="2200">
          <a:solidFill>
            <a:srgbClr val="000000"/>
          </a:solidFill>
          <a:latin typeface="+mn-lt"/>
        </a:defRPr>
      </a:lvl3pPr>
      <a:lvl4pPr marL="1566418" indent="-195803" algn="l" defTabSz="414640" rtl="0" eaLnBrk="0" fontAlgn="base" hangingPunct="0">
        <a:spcBef>
          <a:spcPct val="0"/>
        </a:spcBef>
        <a:spcAft>
          <a:spcPts val="511"/>
        </a:spcAft>
        <a:buClr>
          <a:srgbClr val="000000"/>
        </a:buClr>
        <a:buSzPct val="75000"/>
        <a:buFont typeface="StarBats" charset="0"/>
        <a:buChar char=""/>
        <a:defRPr sz="1800">
          <a:solidFill>
            <a:srgbClr val="000000"/>
          </a:solidFill>
          <a:latin typeface="+mn-lt"/>
        </a:defRPr>
      </a:lvl4pPr>
      <a:lvl5pPr marL="1958023" indent="-195803" algn="l" defTabSz="414640" rtl="0" eaLnBrk="0" fontAlgn="base" hangingPunct="0">
        <a:spcBef>
          <a:spcPct val="0"/>
        </a:spcBef>
        <a:spcAft>
          <a:spcPts val="249"/>
        </a:spcAft>
        <a:buClr>
          <a:srgbClr val="000000"/>
        </a:buClr>
        <a:buSzPct val="45000"/>
        <a:buFont typeface="StarBats" charset="0"/>
        <a:buChar char="&quot;"/>
        <a:defRPr sz="1800">
          <a:solidFill>
            <a:srgbClr val="000000"/>
          </a:solidFill>
          <a:latin typeface="+mn-lt"/>
        </a:defRPr>
      </a:lvl5pPr>
      <a:lvl6pPr marL="2372663" indent="-195803" algn="l" defTabSz="414640" rtl="0" eaLnBrk="0" fontAlgn="base" hangingPunct="0">
        <a:spcBef>
          <a:spcPct val="0"/>
        </a:spcBef>
        <a:spcAft>
          <a:spcPts val="249"/>
        </a:spcAft>
        <a:buClr>
          <a:srgbClr val="000000"/>
        </a:buClr>
        <a:buSzPct val="45000"/>
        <a:buFont typeface="StarBats" charset="0"/>
        <a:buChar char="&quot;"/>
        <a:defRPr sz="1800">
          <a:solidFill>
            <a:srgbClr val="000000"/>
          </a:solidFill>
          <a:latin typeface="+mn-lt"/>
        </a:defRPr>
      </a:lvl6pPr>
      <a:lvl7pPr marL="2787303" indent="-195803" algn="l" defTabSz="414640" rtl="0" eaLnBrk="0" fontAlgn="base" hangingPunct="0">
        <a:spcBef>
          <a:spcPct val="0"/>
        </a:spcBef>
        <a:spcAft>
          <a:spcPts val="249"/>
        </a:spcAft>
        <a:buClr>
          <a:srgbClr val="000000"/>
        </a:buClr>
        <a:buSzPct val="45000"/>
        <a:buFont typeface="StarBats" charset="0"/>
        <a:buChar char="&quot;"/>
        <a:defRPr sz="1800">
          <a:solidFill>
            <a:srgbClr val="000000"/>
          </a:solidFill>
          <a:latin typeface="+mn-lt"/>
        </a:defRPr>
      </a:lvl7pPr>
      <a:lvl8pPr marL="3201943" indent="-195803" algn="l" defTabSz="414640" rtl="0" eaLnBrk="0" fontAlgn="base" hangingPunct="0">
        <a:spcBef>
          <a:spcPct val="0"/>
        </a:spcBef>
        <a:spcAft>
          <a:spcPts val="249"/>
        </a:spcAft>
        <a:buClr>
          <a:srgbClr val="000000"/>
        </a:buClr>
        <a:buSzPct val="45000"/>
        <a:buFont typeface="StarBats" charset="0"/>
        <a:buChar char="&quot;"/>
        <a:defRPr sz="1800">
          <a:solidFill>
            <a:srgbClr val="000000"/>
          </a:solidFill>
          <a:latin typeface="+mn-lt"/>
        </a:defRPr>
      </a:lvl8pPr>
      <a:lvl9pPr marL="3616583" indent="-195803" algn="l" defTabSz="414640" rtl="0" eaLnBrk="0" fontAlgn="base" hangingPunct="0">
        <a:spcBef>
          <a:spcPct val="0"/>
        </a:spcBef>
        <a:spcAft>
          <a:spcPts val="249"/>
        </a:spcAft>
        <a:buClr>
          <a:srgbClr val="000000"/>
        </a:buClr>
        <a:buSzPct val="45000"/>
        <a:buFont typeface="StarBats" charset="0"/>
        <a:buChar char="&quot;"/>
        <a:defRPr sz="1800">
          <a:solidFill>
            <a:srgbClr val="000000"/>
          </a:solidFill>
          <a:latin typeface="+mn-lt"/>
        </a:defRPr>
      </a:lvl9pPr>
    </p:bodyStyle>
    <p:otherStyle>
      <a:defPPr>
        <a:defRPr lang="it-IT"/>
      </a:defPPr>
      <a:lvl1pPr marL="0" algn="l" defTabSz="829280" rtl="0" eaLnBrk="1" latinLnBrk="0" hangingPunct="1">
        <a:defRPr sz="1600" kern="1200">
          <a:solidFill>
            <a:schemeClr val="tx1"/>
          </a:solidFill>
          <a:latin typeface="+mn-lt"/>
          <a:ea typeface="+mn-ea"/>
          <a:cs typeface="+mn-cs"/>
        </a:defRPr>
      </a:lvl1pPr>
      <a:lvl2pPr marL="414640" algn="l" defTabSz="829280" rtl="0" eaLnBrk="1" latinLnBrk="0" hangingPunct="1">
        <a:defRPr sz="1600" kern="1200">
          <a:solidFill>
            <a:schemeClr val="tx1"/>
          </a:solidFill>
          <a:latin typeface="+mn-lt"/>
          <a:ea typeface="+mn-ea"/>
          <a:cs typeface="+mn-cs"/>
        </a:defRPr>
      </a:lvl2pPr>
      <a:lvl3pPr marL="829280" algn="l" defTabSz="829280" rtl="0" eaLnBrk="1" latinLnBrk="0" hangingPunct="1">
        <a:defRPr sz="1600" kern="1200">
          <a:solidFill>
            <a:schemeClr val="tx1"/>
          </a:solidFill>
          <a:latin typeface="+mn-lt"/>
          <a:ea typeface="+mn-ea"/>
          <a:cs typeface="+mn-cs"/>
        </a:defRPr>
      </a:lvl3pPr>
      <a:lvl4pPr marL="1243920" algn="l" defTabSz="829280" rtl="0" eaLnBrk="1" latinLnBrk="0" hangingPunct="1">
        <a:defRPr sz="1600" kern="1200">
          <a:solidFill>
            <a:schemeClr val="tx1"/>
          </a:solidFill>
          <a:latin typeface="+mn-lt"/>
          <a:ea typeface="+mn-ea"/>
          <a:cs typeface="+mn-cs"/>
        </a:defRPr>
      </a:lvl4pPr>
      <a:lvl5pPr marL="1658560" algn="l" defTabSz="829280" rtl="0" eaLnBrk="1" latinLnBrk="0" hangingPunct="1">
        <a:defRPr sz="1600" kern="1200">
          <a:solidFill>
            <a:schemeClr val="tx1"/>
          </a:solidFill>
          <a:latin typeface="+mn-lt"/>
          <a:ea typeface="+mn-ea"/>
          <a:cs typeface="+mn-cs"/>
        </a:defRPr>
      </a:lvl5pPr>
      <a:lvl6pPr marL="2073201" algn="l" defTabSz="829280" rtl="0" eaLnBrk="1" latinLnBrk="0" hangingPunct="1">
        <a:defRPr sz="1600" kern="1200">
          <a:solidFill>
            <a:schemeClr val="tx1"/>
          </a:solidFill>
          <a:latin typeface="+mn-lt"/>
          <a:ea typeface="+mn-ea"/>
          <a:cs typeface="+mn-cs"/>
        </a:defRPr>
      </a:lvl6pPr>
      <a:lvl7pPr marL="2487841" algn="l" defTabSz="829280" rtl="0" eaLnBrk="1" latinLnBrk="0" hangingPunct="1">
        <a:defRPr sz="1600" kern="1200">
          <a:solidFill>
            <a:schemeClr val="tx1"/>
          </a:solidFill>
          <a:latin typeface="+mn-lt"/>
          <a:ea typeface="+mn-ea"/>
          <a:cs typeface="+mn-cs"/>
        </a:defRPr>
      </a:lvl7pPr>
      <a:lvl8pPr marL="2902481" algn="l" defTabSz="829280" rtl="0" eaLnBrk="1" latinLnBrk="0" hangingPunct="1">
        <a:defRPr sz="1600" kern="1200">
          <a:solidFill>
            <a:schemeClr val="tx1"/>
          </a:solidFill>
          <a:latin typeface="+mn-lt"/>
          <a:ea typeface="+mn-ea"/>
          <a:cs typeface="+mn-cs"/>
        </a:defRPr>
      </a:lvl8pPr>
      <a:lvl9pPr marL="3317121" algn="l" defTabSz="82928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2" y="274640"/>
            <a:ext cx="82296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2" y="1600202"/>
            <a:ext cx="8229600" cy="4525963"/>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2" y="6245225"/>
            <a:ext cx="2133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defRPr sz="1400">
                <a:latin typeface="Verdana" pitchFamily="34" charset="0"/>
                <a:cs typeface="+mn-cs"/>
              </a:defRPr>
            </a:lvl1pPr>
          </a:lstStyle>
          <a:p>
            <a:pPr>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2" y="6245225"/>
            <a:ext cx="2895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a:defRPr sz="1400">
                <a:latin typeface="Verdana" pitchFamily="34" charset="0"/>
                <a:cs typeface="+mn-cs"/>
              </a:defRPr>
            </a:lvl1pPr>
          </a:lstStyle>
          <a:p>
            <a:pPr>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2" y="6245225"/>
            <a:ext cx="2133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a:defRPr sz="1400">
                <a:latin typeface="Verdana" pitchFamily="34" charset="0"/>
                <a:cs typeface="+mn-cs"/>
              </a:defRPr>
            </a:lvl1pPr>
          </a:lstStyle>
          <a:p>
            <a:pPr>
              <a:defRPr/>
            </a:pPr>
            <a:fld id="{2E3C1DD0-A033-4791-9A56-7E1D3F9E662C}" type="slidenum">
              <a:rPr lang="it-IT">
                <a:solidFill>
                  <a:srgbClr val="000000"/>
                </a:solidFill>
              </a:rPr>
              <a:pPr>
                <a:defRPr/>
              </a:pPr>
              <a:t>‹N›</a:t>
            </a:fld>
            <a:endParaRPr lang="it-IT"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Verdana" pitchFamily="34" charset="0"/>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106" algn="ctr" rtl="0" fontAlgn="base">
        <a:spcBef>
          <a:spcPct val="0"/>
        </a:spcBef>
        <a:spcAft>
          <a:spcPct val="0"/>
        </a:spcAft>
        <a:defRPr sz="4400">
          <a:solidFill>
            <a:schemeClr val="tx2"/>
          </a:solidFill>
          <a:latin typeface="Arial" charset="0"/>
        </a:defRPr>
      </a:lvl6pPr>
      <a:lvl7pPr marL="914210" algn="ctr" rtl="0" fontAlgn="base">
        <a:spcBef>
          <a:spcPct val="0"/>
        </a:spcBef>
        <a:spcAft>
          <a:spcPct val="0"/>
        </a:spcAft>
        <a:defRPr sz="4400">
          <a:solidFill>
            <a:schemeClr val="tx2"/>
          </a:solidFill>
          <a:latin typeface="Arial" charset="0"/>
        </a:defRPr>
      </a:lvl7pPr>
      <a:lvl8pPr marL="1371316" algn="ctr" rtl="0" fontAlgn="base">
        <a:spcBef>
          <a:spcPct val="0"/>
        </a:spcBef>
        <a:spcAft>
          <a:spcPct val="0"/>
        </a:spcAft>
        <a:defRPr sz="4400">
          <a:solidFill>
            <a:schemeClr val="tx2"/>
          </a:solidFill>
          <a:latin typeface="Arial" charset="0"/>
        </a:defRPr>
      </a:lvl8pPr>
      <a:lvl9pPr marL="1828421" algn="ctr" rtl="0" fontAlgn="base">
        <a:spcBef>
          <a:spcPct val="0"/>
        </a:spcBef>
        <a:spcAft>
          <a:spcPct val="0"/>
        </a:spcAft>
        <a:defRPr sz="4400">
          <a:solidFill>
            <a:schemeClr val="tx2"/>
          </a:solidFill>
          <a:latin typeface="Arial" charset="0"/>
        </a:defRPr>
      </a:lvl9pPr>
    </p:titleStyle>
    <p:bodyStyle>
      <a:lvl1pPr marL="342829" indent="-342829" algn="l" rtl="0" eaLnBrk="0" fontAlgn="base" hangingPunct="0">
        <a:spcBef>
          <a:spcPct val="20000"/>
        </a:spcBef>
        <a:spcAft>
          <a:spcPct val="0"/>
        </a:spcAft>
        <a:buChar char="•"/>
        <a:defRPr sz="3200">
          <a:solidFill>
            <a:schemeClr val="tx1"/>
          </a:solidFill>
          <a:latin typeface="Verdana" pitchFamily="34" charset="0"/>
          <a:ea typeface="+mn-ea"/>
          <a:cs typeface="+mn-cs"/>
        </a:defRPr>
      </a:lvl1pPr>
      <a:lvl2pPr marL="742796" indent="-285690" algn="l" rtl="0" eaLnBrk="0" fontAlgn="base" hangingPunct="0">
        <a:spcBef>
          <a:spcPct val="20000"/>
        </a:spcBef>
        <a:spcAft>
          <a:spcPct val="0"/>
        </a:spcAft>
        <a:buChar char="–"/>
        <a:defRPr sz="2800">
          <a:solidFill>
            <a:schemeClr val="tx1"/>
          </a:solidFill>
          <a:latin typeface="Verdana" pitchFamily="34" charset="0"/>
        </a:defRPr>
      </a:lvl2pPr>
      <a:lvl3pPr marL="1142764" indent="-228553" algn="l" rtl="0" eaLnBrk="0" fontAlgn="base" hangingPunct="0">
        <a:spcBef>
          <a:spcPct val="20000"/>
        </a:spcBef>
        <a:spcAft>
          <a:spcPct val="0"/>
        </a:spcAft>
        <a:buChar char="•"/>
        <a:defRPr sz="2400">
          <a:solidFill>
            <a:schemeClr val="tx1"/>
          </a:solidFill>
          <a:latin typeface="Verdana" pitchFamily="34" charset="0"/>
        </a:defRPr>
      </a:lvl3pPr>
      <a:lvl4pPr marL="1599868" indent="-228553" algn="l" rtl="0" eaLnBrk="0" fontAlgn="base" hangingPunct="0">
        <a:spcBef>
          <a:spcPct val="20000"/>
        </a:spcBef>
        <a:spcAft>
          <a:spcPct val="0"/>
        </a:spcAft>
        <a:buChar char="–"/>
        <a:defRPr sz="2000">
          <a:solidFill>
            <a:schemeClr val="tx1"/>
          </a:solidFill>
          <a:latin typeface="Verdana" pitchFamily="34" charset="0"/>
        </a:defRPr>
      </a:lvl4pPr>
      <a:lvl5pPr marL="2056974" indent="-228553" algn="l" rtl="0" eaLnBrk="0" fontAlgn="base" hangingPunct="0">
        <a:spcBef>
          <a:spcPct val="20000"/>
        </a:spcBef>
        <a:spcAft>
          <a:spcPct val="0"/>
        </a:spcAft>
        <a:buChar char="»"/>
        <a:defRPr sz="2000">
          <a:solidFill>
            <a:schemeClr val="tx1"/>
          </a:solidFill>
          <a:latin typeface="Verdana" pitchFamily="34" charset="0"/>
        </a:defRPr>
      </a:lvl5pPr>
      <a:lvl6pPr marL="2514079" indent="-228553" algn="l" rtl="0" fontAlgn="base">
        <a:spcBef>
          <a:spcPct val="20000"/>
        </a:spcBef>
        <a:spcAft>
          <a:spcPct val="0"/>
        </a:spcAft>
        <a:buChar char="»"/>
        <a:defRPr sz="2000">
          <a:solidFill>
            <a:schemeClr val="tx1"/>
          </a:solidFill>
          <a:latin typeface="+mn-lt"/>
        </a:defRPr>
      </a:lvl6pPr>
      <a:lvl7pPr marL="2971184" indent="-228553" algn="l" rtl="0" fontAlgn="base">
        <a:spcBef>
          <a:spcPct val="20000"/>
        </a:spcBef>
        <a:spcAft>
          <a:spcPct val="0"/>
        </a:spcAft>
        <a:buChar char="»"/>
        <a:defRPr sz="2000">
          <a:solidFill>
            <a:schemeClr val="tx1"/>
          </a:solidFill>
          <a:latin typeface="+mn-lt"/>
        </a:defRPr>
      </a:lvl7pPr>
      <a:lvl8pPr marL="3428289" indent="-228553" algn="l" rtl="0" fontAlgn="base">
        <a:spcBef>
          <a:spcPct val="20000"/>
        </a:spcBef>
        <a:spcAft>
          <a:spcPct val="0"/>
        </a:spcAft>
        <a:buChar char="»"/>
        <a:defRPr sz="2000">
          <a:solidFill>
            <a:schemeClr val="tx1"/>
          </a:solidFill>
          <a:latin typeface="+mn-lt"/>
        </a:defRPr>
      </a:lvl8pPr>
      <a:lvl9pPr marL="3885394" indent="-228553"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12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Immagin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552" y="1484313"/>
            <a:ext cx="7129463" cy="640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1" name="Text Box 8"/>
          <p:cNvSpPr txBox="1">
            <a:spLocks noChangeArrowheads="1"/>
          </p:cNvSpPr>
          <p:nvPr/>
        </p:nvSpPr>
        <p:spPr bwMode="auto">
          <a:xfrm>
            <a:off x="2411413" y="188915"/>
            <a:ext cx="4248150" cy="34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1600" b="1" dirty="0">
                <a:solidFill>
                  <a:schemeClr val="tx2"/>
                </a:solidFill>
                <a:latin typeface="Verdana" pitchFamily="34" charset="0"/>
              </a:rPr>
              <a:t>Istituto Nazionale di Astrofisica</a:t>
            </a:r>
          </a:p>
        </p:txBody>
      </p:sp>
      <p:sp>
        <p:nvSpPr>
          <p:cNvPr id="152580" name="Text Box 10"/>
          <p:cNvSpPr txBox="1">
            <a:spLocks noChangeArrowheads="1"/>
          </p:cNvSpPr>
          <p:nvPr/>
        </p:nvSpPr>
        <p:spPr bwMode="auto">
          <a:xfrm>
            <a:off x="395537" y="2060849"/>
            <a:ext cx="4967288" cy="461962"/>
          </a:xfrm>
          <a:prstGeom prst="rect">
            <a:avLst/>
          </a:prstGeom>
          <a:noFill/>
          <a:ln>
            <a:noFill/>
          </a:ln>
          <a:extLst/>
        </p:spPr>
        <p:txBody>
          <a:bodyPr lIns="91420" tIns="45711" rIns="91420" bIns="45711">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r>
              <a:rPr lang="it-IT" altLang="it-IT" sz="2400" i="1" dirty="0" smtClean="0">
                <a:solidFill>
                  <a:schemeClr val="accent1">
                    <a:lumMod val="20000"/>
                    <a:lumOff val="80000"/>
                  </a:schemeClr>
                </a:solidFill>
                <a:latin typeface="Verdana" pitchFamily="34" charset="0"/>
              </a:rPr>
              <a:t>Universo in fiore</a:t>
            </a:r>
          </a:p>
        </p:txBody>
      </p:sp>
      <p:sp>
        <p:nvSpPr>
          <p:cNvPr id="135173" name="Text Box 11"/>
          <p:cNvSpPr txBox="1">
            <a:spLocks noChangeArrowheads="1"/>
          </p:cNvSpPr>
          <p:nvPr/>
        </p:nvSpPr>
        <p:spPr bwMode="auto">
          <a:xfrm>
            <a:off x="7028749" y="6237289"/>
            <a:ext cx="1896889" cy="307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1400" dirty="0" smtClean="0">
                <a:solidFill>
                  <a:schemeClr val="bg1"/>
                </a:solidFill>
                <a:latin typeface="Verdana" pitchFamily="34" charset="0"/>
              </a:rPr>
              <a:t>14 novembre 2017</a:t>
            </a:r>
            <a:endParaRPr lang="it-IT" altLang="it-IT" sz="1400" dirty="0">
              <a:solidFill>
                <a:schemeClr val="bg1"/>
              </a:solidFill>
              <a:latin typeface="Verdana" pitchFamily="34" charset="0"/>
            </a:endParaRPr>
          </a:p>
        </p:txBody>
      </p:sp>
      <p:sp>
        <p:nvSpPr>
          <p:cNvPr id="167942" name="Text Box 41"/>
          <p:cNvSpPr txBox="1">
            <a:spLocks noChangeArrowheads="1"/>
          </p:cNvSpPr>
          <p:nvPr/>
        </p:nvSpPr>
        <p:spPr bwMode="auto">
          <a:xfrm>
            <a:off x="1619673" y="3140969"/>
            <a:ext cx="5988399" cy="1320289"/>
          </a:xfrm>
          <a:prstGeom prst="rect">
            <a:avLst/>
          </a:prstGeom>
          <a:noFill/>
          <a:ln>
            <a:noFill/>
          </a:ln>
          <a:extLst/>
        </p:spPr>
        <p:txBody>
          <a:bodyPr wrap="square" lIns="91420" tIns="45711" rIns="91420" bIns="45711">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r>
              <a:rPr lang="it-IT" altLang="it-IT" sz="4000" b="1" dirty="0" smtClean="0">
                <a:solidFill>
                  <a:schemeClr val="accent5">
                    <a:lumMod val="60000"/>
                    <a:lumOff val="40000"/>
                  </a:schemeClr>
                </a:solidFill>
                <a:latin typeface="Batang" pitchFamily="18" charset="-127"/>
                <a:ea typeface="Batang" pitchFamily="18" charset="-127"/>
                <a:cs typeface="Calibri" pitchFamily="34" charset="0"/>
              </a:rPr>
              <a:t>Il Sistema Solare: origini e caratteristiche</a:t>
            </a:r>
          </a:p>
        </p:txBody>
      </p:sp>
      <p:sp>
        <p:nvSpPr>
          <p:cNvPr id="135175" name="Text Box 42"/>
          <p:cNvSpPr txBox="1">
            <a:spLocks noChangeArrowheads="1"/>
          </p:cNvSpPr>
          <p:nvPr/>
        </p:nvSpPr>
        <p:spPr bwMode="auto">
          <a:xfrm>
            <a:off x="125415" y="5229225"/>
            <a:ext cx="3084458" cy="738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i="1" dirty="0" smtClean="0">
                <a:solidFill>
                  <a:schemeClr val="bg1"/>
                </a:solidFill>
                <a:latin typeface="Batang" pitchFamily="18" charset="-127"/>
                <a:ea typeface="Batang" pitchFamily="18" charset="-127"/>
              </a:rPr>
              <a:t>Mario Carpino</a:t>
            </a:r>
            <a:endParaRPr lang="it-IT" altLang="it-IT" sz="1400" i="1" dirty="0">
              <a:solidFill>
                <a:schemeClr val="bg1"/>
              </a:solidFill>
              <a:latin typeface="Batang" pitchFamily="18" charset="-127"/>
              <a:ea typeface="Batang" pitchFamily="18" charset="-127"/>
            </a:endParaRPr>
          </a:p>
          <a:p>
            <a:pPr eaLnBrk="1" hangingPunct="1">
              <a:spcBef>
                <a:spcPct val="0"/>
              </a:spcBef>
              <a:buFontTx/>
              <a:buNone/>
            </a:pPr>
            <a:endParaRPr lang="it-IT" altLang="it-IT" sz="1400" dirty="0">
              <a:solidFill>
                <a:schemeClr val="bg1"/>
              </a:solidFill>
              <a:latin typeface="Batang" pitchFamily="18" charset="-127"/>
              <a:ea typeface="Batang" pitchFamily="18" charset="-127"/>
            </a:endParaRPr>
          </a:p>
          <a:p>
            <a:pPr eaLnBrk="1" hangingPunct="1">
              <a:spcBef>
                <a:spcPct val="0"/>
              </a:spcBef>
              <a:buFontTx/>
              <a:buNone/>
            </a:pPr>
            <a:r>
              <a:rPr lang="it-IT" altLang="it-IT" sz="1400" dirty="0" smtClean="0">
                <a:solidFill>
                  <a:schemeClr val="bg1"/>
                </a:solidFill>
                <a:latin typeface="DejaVu Sans Mono" pitchFamily="49" charset="0"/>
                <a:ea typeface="DejaVu Sans Mono" pitchFamily="49" charset="0"/>
                <a:cs typeface="DejaVu Sans Mono" pitchFamily="49" charset="0"/>
              </a:rPr>
              <a:t>Mario.Carpino@brera.inaf.it</a:t>
            </a:r>
            <a:endParaRPr lang="it-IT" altLang="it-IT" sz="1400" dirty="0">
              <a:solidFill>
                <a:schemeClr val="bg1"/>
              </a:solidFill>
              <a:latin typeface="DejaVu Sans Mono" pitchFamily="49" charset="0"/>
              <a:ea typeface="DejaVu Sans Mono" pitchFamily="49" charset="0"/>
              <a:cs typeface="DejaVu Sans Mono" pitchFamily="49" charset="0"/>
            </a:endParaRPr>
          </a:p>
        </p:txBody>
      </p:sp>
      <p:sp>
        <p:nvSpPr>
          <p:cNvPr id="4" name="Rettangolo 3"/>
          <p:cNvSpPr/>
          <p:nvPr/>
        </p:nvSpPr>
        <p:spPr>
          <a:xfrm>
            <a:off x="0" y="2"/>
            <a:ext cx="9144000" cy="1651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anchor="ctr"/>
          <a:lstStyle/>
          <a:p>
            <a:pPr algn="ctr">
              <a:defRPr/>
            </a:pPr>
            <a:endParaRPr lang="it-IT"/>
          </a:p>
        </p:txBody>
      </p:sp>
      <p:sp>
        <p:nvSpPr>
          <p:cNvPr id="18" name="Rettangolo 17"/>
          <p:cNvSpPr/>
          <p:nvPr/>
        </p:nvSpPr>
        <p:spPr>
          <a:xfrm>
            <a:off x="0" y="1412875"/>
            <a:ext cx="9144000" cy="1651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anchor="ctr"/>
          <a:lstStyle/>
          <a:p>
            <a:pPr algn="ctr">
              <a:defRPr/>
            </a:pPr>
            <a:endParaRPr lang="it-IT"/>
          </a:p>
        </p:txBody>
      </p:sp>
      <p:pic>
        <p:nvPicPr>
          <p:cNvPr id="135178" name="Immagine 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65102"/>
            <a:ext cx="9144000"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7062245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ext Box 1026"/>
          <p:cNvSpPr txBox="1">
            <a:spLocks noChangeArrowheads="1"/>
          </p:cNvSpPr>
          <p:nvPr/>
        </p:nvSpPr>
        <p:spPr bwMode="auto">
          <a:xfrm>
            <a:off x="857072" y="520971"/>
            <a:ext cx="7357837" cy="584747"/>
          </a:xfrm>
          <a:prstGeom prst="rect">
            <a:avLst/>
          </a:prstGeom>
          <a:noFill/>
          <a:ln w="9525">
            <a:noFill/>
            <a:miter lim="800000"/>
            <a:headEnd/>
            <a:tailEnd/>
          </a:ln>
        </p:spPr>
        <p:txBody>
          <a:bodyPr lIns="91400" tIns="45702" rIns="91400" bIns="45702" anchor="ctr">
            <a:spAutoFit/>
          </a:bodyPr>
          <a:lstStyle/>
          <a:p>
            <a:pPr algn="ctr" eaLnBrk="0" hangingPunct="0"/>
            <a:r>
              <a:rPr lang="it-IT" sz="3200" dirty="0">
                <a:latin typeface="Arial" pitchFamily="34" charset="0"/>
                <a:cs typeface="Arial" pitchFamily="34" charset="0"/>
              </a:rPr>
              <a:t>Eccentricità di un’ellisse</a:t>
            </a:r>
          </a:p>
        </p:txBody>
      </p:sp>
      <p:pic>
        <p:nvPicPr>
          <p:cNvPr id="50179" name="Immagine 4" descr="kep5.gif"/>
          <p:cNvPicPr>
            <a:picLocks noChangeAspect="1"/>
          </p:cNvPicPr>
          <p:nvPr/>
        </p:nvPicPr>
        <p:blipFill>
          <a:blip r:embed="rId3" cstate="print"/>
          <a:srcRect/>
          <a:stretch>
            <a:fillRect/>
          </a:stretch>
        </p:blipFill>
        <p:spPr bwMode="auto">
          <a:xfrm>
            <a:off x="1643561" y="1571985"/>
            <a:ext cx="6195391" cy="4857030"/>
          </a:xfrm>
          <a:prstGeom prst="rect">
            <a:avLst/>
          </a:prstGeom>
          <a:solidFill>
            <a:schemeClr val="bg1"/>
          </a:solidFill>
          <a:ln w="9525">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opo0647b.jpg"/>
          <p:cNvPicPr>
            <a:picLocks noChangeAspect="1"/>
          </p:cNvPicPr>
          <p:nvPr/>
        </p:nvPicPr>
        <p:blipFill>
          <a:blip r:embed="rId2" cstate="print"/>
          <a:stretch>
            <a:fillRect/>
          </a:stretch>
        </p:blipFill>
        <p:spPr>
          <a:xfrm>
            <a:off x="0" y="0"/>
            <a:ext cx="6858000" cy="6858000"/>
          </a:xfrm>
          <a:prstGeom prst="rect">
            <a:avLst/>
          </a:prstGeom>
        </p:spPr>
      </p:pic>
      <p:sp>
        <p:nvSpPr>
          <p:cNvPr id="3" name="CasellaDiTesto 2"/>
          <p:cNvSpPr txBox="1"/>
          <p:nvPr/>
        </p:nvSpPr>
        <p:spPr>
          <a:xfrm>
            <a:off x="7524328" y="404666"/>
            <a:ext cx="1165704" cy="523220"/>
          </a:xfrm>
          <a:prstGeom prst="rect">
            <a:avLst/>
          </a:prstGeom>
          <a:noFill/>
        </p:spPr>
        <p:txBody>
          <a:bodyPr wrap="none" lIns="91420" tIns="45711" rIns="91420" bIns="45711" rtlCol="0">
            <a:spAutoFit/>
          </a:bodyPr>
          <a:lstStyle/>
          <a:p>
            <a:r>
              <a:rPr lang="it-IT" sz="2800" dirty="0" smtClean="0">
                <a:solidFill>
                  <a:schemeClr val="bg1"/>
                </a:solidFill>
              </a:rPr>
              <a:t>Urano</a:t>
            </a:r>
            <a:endParaRPr lang="it-IT" sz="2800" dirty="0">
              <a:solidFill>
                <a:schemeClr val="bg1"/>
              </a:solidFill>
            </a:endParaRPr>
          </a:p>
        </p:txBody>
      </p:sp>
      <p:sp>
        <p:nvSpPr>
          <p:cNvPr id="5" name="CasellaDiTesto 4"/>
          <p:cNvSpPr txBox="1"/>
          <p:nvPr/>
        </p:nvSpPr>
        <p:spPr>
          <a:xfrm>
            <a:off x="7020274" y="5157194"/>
            <a:ext cx="1843774" cy="1323439"/>
          </a:xfrm>
          <a:prstGeom prst="rect">
            <a:avLst/>
          </a:prstGeom>
          <a:noFill/>
        </p:spPr>
        <p:txBody>
          <a:bodyPr wrap="none" lIns="91420" tIns="45711" rIns="91420" bIns="45711" rtlCol="0">
            <a:spAutoFit/>
          </a:bodyPr>
          <a:lstStyle/>
          <a:p>
            <a:r>
              <a:rPr lang="it-IT" dirty="0" smtClean="0">
                <a:solidFill>
                  <a:schemeClr val="bg1"/>
                </a:solidFill>
              </a:rPr>
              <a:t>d = 19.20 AU</a:t>
            </a:r>
          </a:p>
          <a:p>
            <a:r>
              <a:rPr lang="it-IT" dirty="0" err="1" smtClean="0">
                <a:solidFill>
                  <a:schemeClr val="bg1"/>
                </a:solidFill>
              </a:rPr>
              <a:t>P</a:t>
            </a:r>
            <a:r>
              <a:rPr lang="it-IT" baseline="-25000" dirty="0" err="1" smtClean="0">
                <a:solidFill>
                  <a:schemeClr val="bg1"/>
                </a:solidFill>
              </a:rPr>
              <a:t>orb</a:t>
            </a:r>
            <a:r>
              <a:rPr lang="it-IT" dirty="0" smtClean="0">
                <a:solidFill>
                  <a:schemeClr val="bg1"/>
                </a:solidFill>
              </a:rPr>
              <a:t> = 84.0 y</a:t>
            </a:r>
          </a:p>
          <a:p>
            <a:r>
              <a:rPr lang="it-IT" dirty="0" err="1" smtClean="0">
                <a:solidFill>
                  <a:schemeClr val="bg1"/>
                </a:solidFill>
              </a:rPr>
              <a:t>P</a:t>
            </a:r>
            <a:r>
              <a:rPr lang="it-IT" baseline="-25000" dirty="0" err="1" smtClean="0">
                <a:solidFill>
                  <a:schemeClr val="bg1"/>
                </a:solidFill>
              </a:rPr>
              <a:t>rot</a:t>
            </a:r>
            <a:r>
              <a:rPr lang="it-IT" dirty="0" smtClean="0">
                <a:solidFill>
                  <a:schemeClr val="bg1"/>
                </a:solidFill>
              </a:rPr>
              <a:t> = 17h 14m</a:t>
            </a:r>
          </a:p>
          <a:p>
            <a:r>
              <a:rPr lang="it-IT" dirty="0" smtClean="0">
                <a:solidFill>
                  <a:schemeClr val="bg1"/>
                </a:solidFill>
              </a:rPr>
              <a:t>R = 25560 km</a:t>
            </a:r>
            <a:endParaRPr lang="it-IT"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uranus.jpg"/>
          <p:cNvPicPr>
            <a:picLocks noChangeAspect="1"/>
          </p:cNvPicPr>
          <p:nvPr/>
        </p:nvPicPr>
        <p:blipFill>
          <a:blip r:embed="rId2" cstate="print"/>
          <a:stretch>
            <a:fillRect/>
          </a:stretch>
        </p:blipFill>
        <p:spPr>
          <a:xfrm>
            <a:off x="323528" y="51444"/>
            <a:ext cx="6840760" cy="6806557"/>
          </a:xfrm>
          <a:prstGeom prst="rect">
            <a:avLst/>
          </a:prstGeom>
        </p:spPr>
      </p:pic>
      <p:sp>
        <p:nvSpPr>
          <p:cNvPr id="3" name="CasellaDiTesto 2"/>
          <p:cNvSpPr txBox="1"/>
          <p:nvPr/>
        </p:nvSpPr>
        <p:spPr>
          <a:xfrm>
            <a:off x="6047657" y="6165304"/>
            <a:ext cx="3096344" cy="523220"/>
          </a:xfrm>
          <a:prstGeom prst="rect">
            <a:avLst/>
          </a:prstGeom>
          <a:noFill/>
        </p:spPr>
        <p:txBody>
          <a:bodyPr wrap="square" lIns="91420" tIns="45711" rIns="91420" bIns="45711" rtlCol="0">
            <a:spAutoFit/>
          </a:bodyPr>
          <a:lstStyle/>
          <a:p>
            <a:r>
              <a:rPr lang="it-IT" sz="2800" dirty="0" smtClean="0">
                <a:solidFill>
                  <a:schemeClr val="bg1"/>
                </a:solidFill>
              </a:rPr>
              <a:t>Gli anelli di Urano</a:t>
            </a:r>
            <a:endParaRPr lang="it-IT" sz="2800" dirty="0">
              <a:solidFill>
                <a:schemeClr val="bg1"/>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neptune.jpg"/>
          <p:cNvPicPr>
            <a:picLocks noChangeAspect="1"/>
          </p:cNvPicPr>
          <p:nvPr/>
        </p:nvPicPr>
        <p:blipFill>
          <a:blip r:embed="rId2" cstate="print"/>
          <a:stretch>
            <a:fillRect/>
          </a:stretch>
        </p:blipFill>
        <p:spPr>
          <a:xfrm>
            <a:off x="251522" y="0"/>
            <a:ext cx="6866583" cy="6858000"/>
          </a:xfrm>
          <a:prstGeom prst="rect">
            <a:avLst/>
          </a:prstGeom>
        </p:spPr>
      </p:pic>
      <p:sp>
        <p:nvSpPr>
          <p:cNvPr id="3" name="CasellaDiTesto 2"/>
          <p:cNvSpPr txBox="1"/>
          <p:nvPr/>
        </p:nvSpPr>
        <p:spPr>
          <a:xfrm>
            <a:off x="7308304" y="620688"/>
            <a:ext cx="1444626" cy="523220"/>
          </a:xfrm>
          <a:prstGeom prst="rect">
            <a:avLst/>
          </a:prstGeom>
          <a:noFill/>
        </p:spPr>
        <p:txBody>
          <a:bodyPr wrap="none" lIns="91420" tIns="45711" rIns="91420" bIns="45711" rtlCol="0">
            <a:spAutoFit/>
          </a:bodyPr>
          <a:lstStyle/>
          <a:p>
            <a:r>
              <a:rPr lang="it-IT" sz="2800" dirty="0" smtClean="0">
                <a:solidFill>
                  <a:schemeClr val="bg1"/>
                </a:solidFill>
              </a:rPr>
              <a:t>Nettuno</a:t>
            </a:r>
            <a:endParaRPr lang="it-IT" sz="2800" dirty="0">
              <a:solidFill>
                <a:schemeClr val="bg1"/>
              </a:solidFill>
            </a:endParaRPr>
          </a:p>
        </p:txBody>
      </p:sp>
      <p:sp>
        <p:nvSpPr>
          <p:cNvPr id="4" name="CasellaDiTesto 3"/>
          <p:cNvSpPr txBox="1"/>
          <p:nvPr/>
        </p:nvSpPr>
        <p:spPr>
          <a:xfrm>
            <a:off x="7020274" y="5157194"/>
            <a:ext cx="1843774" cy="1323439"/>
          </a:xfrm>
          <a:prstGeom prst="rect">
            <a:avLst/>
          </a:prstGeom>
          <a:noFill/>
        </p:spPr>
        <p:txBody>
          <a:bodyPr wrap="none" lIns="91420" tIns="45711" rIns="91420" bIns="45711" rtlCol="0">
            <a:spAutoFit/>
          </a:bodyPr>
          <a:lstStyle/>
          <a:p>
            <a:r>
              <a:rPr lang="it-IT" dirty="0" smtClean="0">
                <a:solidFill>
                  <a:schemeClr val="bg1"/>
                </a:solidFill>
              </a:rPr>
              <a:t>d = 30.1 AU</a:t>
            </a:r>
          </a:p>
          <a:p>
            <a:r>
              <a:rPr lang="it-IT" dirty="0" err="1" smtClean="0">
                <a:solidFill>
                  <a:schemeClr val="bg1"/>
                </a:solidFill>
              </a:rPr>
              <a:t>P</a:t>
            </a:r>
            <a:r>
              <a:rPr lang="it-IT" baseline="-25000" dirty="0" err="1" smtClean="0">
                <a:solidFill>
                  <a:schemeClr val="bg1"/>
                </a:solidFill>
              </a:rPr>
              <a:t>orb</a:t>
            </a:r>
            <a:r>
              <a:rPr lang="it-IT" dirty="0" smtClean="0">
                <a:solidFill>
                  <a:schemeClr val="bg1"/>
                </a:solidFill>
              </a:rPr>
              <a:t> = 164.8 y</a:t>
            </a:r>
          </a:p>
          <a:p>
            <a:r>
              <a:rPr lang="it-IT" dirty="0" err="1" smtClean="0">
                <a:solidFill>
                  <a:schemeClr val="bg1"/>
                </a:solidFill>
              </a:rPr>
              <a:t>P</a:t>
            </a:r>
            <a:r>
              <a:rPr lang="it-IT" baseline="-25000" dirty="0" err="1" smtClean="0">
                <a:solidFill>
                  <a:schemeClr val="bg1"/>
                </a:solidFill>
              </a:rPr>
              <a:t>rot</a:t>
            </a:r>
            <a:r>
              <a:rPr lang="it-IT" dirty="0" smtClean="0">
                <a:solidFill>
                  <a:schemeClr val="bg1"/>
                </a:solidFill>
              </a:rPr>
              <a:t> = 16h 7m</a:t>
            </a:r>
          </a:p>
          <a:p>
            <a:r>
              <a:rPr lang="it-IT" dirty="0" smtClean="0">
                <a:solidFill>
                  <a:schemeClr val="bg1"/>
                </a:solidFill>
              </a:rPr>
              <a:t>R = 24764 km</a:t>
            </a:r>
            <a:endParaRPr lang="it-IT"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04665"/>
            <a:ext cx="9144000" cy="461665"/>
          </a:xfrm>
          <a:prstGeom prst="rect">
            <a:avLst/>
          </a:prstGeom>
          <a:noFill/>
        </p:spPr>
        <p:txBody>
          <a:bodyPr wrap="square" lIns="91420" tIns="45711" rIns="91420" bIns="45711" rtlCol="0">
            <a:spAutoFit/>
          </a:bodyPr>
          <a:lstStyle/>
          <a:p>
            <a:pPr algn="ctr"/>
            <a:r>
              <a:rPr lang="it-IT" sz="2400" dirty="0" smtClean="0">
                <a:solidFill>
                  <a:schemeClr val="bg1"/>
                </a:solidFill>
              </a:rPr>
              <a:t>L’interno dei giganti gassosi</a:t>
            </a:r>
            <a:endParaRPr lang="it-IT" sz="2400" dirty="0">
              <a:solidFill>
                <a:schemeClr val="bg1"/>
              </a:solidFill>
            </a:endParaRPr>
          </a:p>
        </p:txBody>
      </p:sp>
      <p:pic>
        <p:nvPicPr>
          <p:cNvPr id="4" name="Immagine 3" descr="Gas_Giant_Interiors.jpg"/>
          <p:cNvPicPr>
            <a:picLocks noChangeAspect="1"/>
          </p:cNvPicPr>
          <p:nvPr/>
        </p:nvPicPr>
        <p:blipFill>
          <a:blip r:embed="rId2" cstate="print"/>
          <a:stretch>
            <a:fillRect/>
          </a:stretch>
        </p:blipFill>
        <p:spPr>
          <a:xfrm>
            <a:off x="0" y="1435562"/>
            <a:ext cx="9144000" cy="5449824"/>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1691680" y="2204861"/>
          <a:ext cx="5256584" cy="3843147"/>
        </p:xfrm>
        <a:graphic>
          <a:graphicData uri="http://schemas.openxmlformats.org/drawingml/2006/table">
            <a:tbl>
              <a:tblPr firstRow="1" bandRow="1">
                <a:tableStyleId>{5C22544A-7EE6-4342-B048-85BDC9FD1C3A}</a:tableStyleId>
              </a:tblPr>
              <a:tblGrid>
                <a:gridCol w="1738591"/>
                <a:gridCol w="3517993"/>
              </a:tblGrid>
              <a:tr h="549021">
                <a:tc>
                  <a:txBody>
                    <a:bodyPr/>
                    <a:lstStyle/>
                    <a:p>
                      <a:r>
                        <a:rPr lang="it-IT" sz="2800" dirty="0" smtClean="0">
                          <a:solidFill>
                            <a:schemeClr val="tx1"/>
                          </a:solidFill>
                        </a:rPr>
                        <a:t>Pianeta</a:t>
                      </a:r>
                      <a:endParaRPr lang="it-IT" sz="2800" dirty="0">
                        <a:solidFill>
                          <a:schemeClr val="tx1"/>
                        </a:solidFill>
                      </a:endParaRPr>
                    </a:p>
                  </a:txBody>
                  <a:tcPr/>
                </a:tc>
                <a:tc>
                  <a:txBody>
                    <a:bodyPr/>
                    <a:lstStyle/>
                    <a:p>
                      <a:pPr algn="ctr"/>
                      <a:r>
                        <a:rPr lang="it-IT" sz="2800" dirty="0" smtClean="0">
                          <a:solidFill>
                            <a:schemeClr val="tx1"/>
                          </a:solidFill>
                        </a:rPr>
                        <a:t>Numero satelliti</a:t>
                      </a:r>
                      <a:endParaRPr lang="it-IT" sz="2800" dirty="0">
                        <a:solidFill>
                          <a:schemeClr val="tx1"/>
                        </a:solidFill>
                      </a:endParaRPr>
                    </a:p>
                  </a:txBody>
                  <a:tcPr/>
                </a:tc>
              </a:tr>
              <a:tr h="549021">
                <a:tc>
                  <a:txBody>
                    <a:bodyPr/>
                    <a:lstStyle/>
                    <a:p>
                      <a:r>
                        <a:rPr lang="it-IT" sz="2800" dirty="0" smtClean="0">
                          <a:solidFill>
                            <a:schemeClr val="tx1"/>
                          </a:solidFill>
                        </a:rPr>
                        <a:t>Terra</a:t>
                      </a:r>
                      <a:endParaRPr lang="it-IT" sz="2800" dirty="0">
                        <a:solidFill>
                          <a:schemeClr val="tx1"/>
                        </a:solidFill>
                      </a:endParaRPr>
                    </a:p>
                  </a:txBody>
                  <a:tcPr/>
                </a:tc>
                <a:tc>
                  <a:txBody>
                    <a:bodyPr/>
                    <a:lstStyle/>
                    <a:p>
                      <a:pPr algn="ctr"/>
                      <a:r>
                        <a:rPr lang="it-IT" sz="2800" dirty="0" smtClean="0">
                          <a:solidFill>
                            <a:schemeClr val="tx1"/>
                          </a:solidFill>
                        </a:rPr>
                        <a:t>1</a:t>
                      </a:r>
                      <a:endParaRPr lang="it-IT" sz="2800" dirty="0">
                        <a:solidFill>
                          <a:schemeClr val="tx1"/>
                        </a:solidFill>
                      </a:endParaRPr>
                    </a:p>
                  </a:txBody>
                  <a:tcPr/>
                </a:tc>
              </a:tr>
              <a:tr h="549021">
                <a:tc>
                  <a:txBody>
                    <a:bodyPr/>
                    <a:lstStyle/>
                    <a:p>
                      <a:r>
                        <a:rPr lang="it-IT" sz="2800" dirty="0" smtClean="0">
                          <a:solidFill>
                            <a:schemeClr val="tx1"/>
                          </a:solidFill>
                        </a:rPr>
                        <a:t>Marte</a:t>
                      </a:r>
                      <a:endParaRPr lang="it-IT" sz="2800" dirty="0">
                        <a:solidFill>
                          <a:schemeClr val="tx1"/>
                        </a:solidFill>
                      </a:endParaRPr>
                    </a:p>
                  </a:txBody>
                  <a:tcPr/>
                </a:tc>
                <a:tc>
                  <a:txBody>
                    <a:bodyPr/>
                    <a:lstStyle/>
                    <a:p>
                      <a:pPr algn="ctr"/>
                      <a:r>
                        <a:rPr lang="it-IT" sz="2800" dirty="0" smtClean="0">
                          <a:solidFill>
                            <a:schemeClr val="tx1"/>
                          </a:solidFill>
                        </a:rPr>
                        <a:t>2</a:t>
                      </a:r>
                      <a:endParaRPr lang="it-IT" sz="2800" dirty="0">
                        <a:solidFill>
                          <a:schemeClr val="tx1"/>
                        </a:solidFill>
                      </a:endParaRPr>
                    </a:p>
                  </a:txBody>
                  <a:tcPr/>
                </a:tc>
              </a:tr>
              <a:tr h="549021">
                <a:tc>
                  <a:txBody>
                    <a:bodyPr/>
                    <a:lstStyle/>
                    <a:p>
                      <a:r>
                        <a:rPr lang="it-IT" sz="2800" dirty="0" smtClean="0">
                          <a:solidFill>
                            <a:schemeClr val="tx1"/>
                          </a:solidFill>
                        </a:rPr>
                        <a:t>Giove</a:t>
                      </a:r>
                      <a:endParaRPr lang="it-IT" sz="2800" dirty="0">
                        <a:solidFill>
                          <a:schemeClr val="tx1"/>
                        </a:solidFill>
                      </a:endParaRPr>
                    </a:p>
                  </a:txBody>
                  <a:tcPr/>
                </a:tc>
                <a:tc>
                  <a:txBody>
                    <a:bodyPr/>
                    <a:lstStyle/>
                    <a:p>
                      <a:pPr algn="ctr"/>
                      <a:r>
                        <a:rPr lang="it-IT" sz="2800" dirty="0" smtClean="0">
                          <a:solidFill>
                            <a:schemeClr val="tx1"/>
                          </a:solidFill>
                        </a:rPr>
                        <a:t>67</a:t>
                      </a:r>
                      <a:endParaRPr lang="it-IT" sz="2800" dirty="0">
                        <a:solidFill>
                          <a:schemeClr val="tx1"/>
                        </a:solidFill>
                      </a:endParaRPr>
                    </a:p>
                  </a:txBody>
                  <a:tcPr/>
                </a:tc>
              </a:tr>
              <a:tr h="549021">
                <a:tc>
                  <a:txBody>
                    <a:bodyPr/>
                    <a:lstStyle/>
                    <a:p>
                      <a:r>
                        <a:rPr lang="it-IT" sz="2800" dirty="0" smtClean="0">
                          <a:solidFill>
                            <a:schemeClr val="tx1"/>
                          </a:solidFill>
                        </a:rPr>
                        <a:t>Saturno</a:t>
                      </a:r>
                      <a:endParaRPr lang="it-IT" sz="2800" dirty="0">
                        <a:solidFill>
                          <a:schemeClr val="tx1"/>
                        </a:solidFill>
                      </a:endParaRPr>
                    </a:p>
                  </a:txBody>
                  <a:tcPr/>
                </a:tc>
                <a:tc>
                  <a:txBody>
                    <a:bodyPr/>
                    <a:lstStyle/>
                    <a:p>
                      <a:pPr algn="ctr"/>
                      <a:r>
                        <a:rPr lang="it-IT" sz="2800" dirty="0" smtClean="0">
                          <a:solidFill>
                            <a:schemeClr val="tx1"/>
                          </a:solidFill>
                        </a:rPr>
                        <a:t>62</a:t>
                      </a:r>
                      <a:endParaRPr lang="it-IT" sz="2800" dirty="0">
                        <a:solidFill>
                          <a:schemeClr val="tx1"/>
                        </a:solidFill>
                      </a:endParaRPr>
                    </a:p>
                  </a:txBody>
                  <a:tcPr/>
                </a:tc>
              </a:tr>
              <a:tr h="549021">
                <a:tc>
                  <a:txBody>
                    <a:bodyPr/>
                    <a:lstStyle/>
                    <a:p>
                      <a:r>
                        <a:rPr lang="it-IT" sz="2800" dirty="0" smtClean="0">
                          <a:solidFill>
                            <a:schemeClr val="tx1"/>
                          </a:solidFill>
                        </a:rPr>
                        <a:t>Urano</a:t>
                      </a:r>
                      <a:endParaRPr lang="it-IT" sz="2800" dirty="0">
                        <a:solidFill>
                          <a:schemeClr val="tx1"/>
                        </a:solidFill>
                      </a:endParaRPr>
                    </a:p>
                  </a:txBody>
                  <a:tcPr/>
                </a:tc>
                <a:tc>
                  <a:txBody>
                    <a:bodyPr/>
                    <a:lstStyle/>
                    <a:p>
                      <a:pPr algn="ctr"/>
                      <a:r>
                        <a:rPr lang="it-IT" sz="2800" dirty="0" smtClean="0">
                          <a:solidFill>
                            <a:schemeClr val="tx1"/>
                          </a:solidFill>
                        </a:rPr>
                        <a:t>27</a:t>
                      </a:r>
                      <a:endParaRPr lang="it-IT" sz="2800" dirty="0">
                        <a:solidFill>
                          <a:schemeClr val="tx1"/>
                        </a:solidFill>
                      </a:endParaRPr>
                    </a:p>
                  </a:txBody>
                  <a:tcPr/>
                </a:tc>
              </a:tr>
              <a:tr h="549021">
                <a:tc>
                  <a:txBody>
                    <a:bodyPr/>
                    <a:lstStyle/>
                    <a:p>
                      <a:r>
                        <a:rPr lang="it-IT" sz="2800" dirty="0" smtClean="0">
                          <a:solidFill>
                            <a:schemeClr val="tx1"/>
                          </a:solidFill>
                        </a:rPr>
                        <a:t>Nettuno</a:t>
                      </a:r>
                      <a:endParaRPr lang="it-IT" sz="2800" dirty="0">
                        <a:solidFill>
                          <a:schemeClr val="tx1"/>
                        </a:solidFill>
                      </a:endParaRPr>
                    </a:p>
                  </a:txBody>
                  <a:tcPr/>
                </a:tc>
                <a:tc>
                  <a:txBody>
                    <a:bodyPr/>
                    <a:lstStyle/>
                    <a:p>
                      <a:pPr algn="ctr"/>
                      <a:r>
                        <a:rPr lang="it-IT" sz="2800" dirty="0" smtClean="0">
                          <a:solidFill>
                            <a:schemeClr val="tx1"/>
                          </a:solidFill>
                        </a:rPr>
                        <a:t>14</a:t>
                      </a:r>
                      <a:endParaRPr lang="it-IT" sz="2800" dirty="0">
                        <a:solidFill>
                          <a:schemeClr val="tx1"/>
                        </a:solidFill>
                      </a:endParaRPr>
                    </a:p>
                  </a:txBody>
                  <a:tcPr/>
                </a:tc>
              </a:tr>
            </a:tbl>
          </a:graphicData>
        </a:graphic>
      </p:graphicFrame>
      <p:sp>
        <p:nvSpPr>
          <p:cNvPr id="3" name="CasellaDiTesto 2"/>
          <p:cNvSpPr txBox="1"/>
          <p:nvPr/>
        </p:nvSpPr>
        <p:spPr>
          <a:xfrm>
            <a:off x="0" y="836712"/>
            <a:ext cx="9144000" cy="707886"/>
          </a:xfrm>
          <a:prstGeom prst="rect">
            <a:avLst/>
          </a:prstGeom>
          <a:noFill/>
        </p:spPr>
        <p:txBody>
          <a:bodyPr wrap="square" lIns="91420" tIns="45711" rIns="91420" bIns="45711" rtlCol="0">
            <a:spAutoFit/>
          </a:bodyPr>
          <a:lstStyle/>
          <a:p>
            <a:pPr algn="ctr"/>
            <a:r>
              <a:rPr lang="it-IT" sz="4000" dirty="0" smtClean="0">
                <a:solidFill>
                  <a:schemeClr val="bg1"/>
                </a:solidFill>
              </a:rPr>
              <a:t>I satelliti nel Sistema Solare</a:t>
            </a:r>
            <a:endParaRPr lang="it-IT" sz="4000" dirty="0">
              <a:solidFill>
                <a:schemeClr val="bg1"/>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oons_of_solar_system_v7.jpg"/>
          <p:cNvPicPr>
            <a:picLocks noChangeAspect="1"/>
          </p:cNvPicPr>
          <p:nvPr/>
        </p:nvPicPr>
        <p:blipFill>
          <a:blip r:embed="rId2" cstate="print"/>
          <a:stretch>
            <a:fillRect/>
          </a:stretch>
        </p:blipFill>
        <p:spPr>
          <a:xfrm>
            <a:off x="0" y="201707"/>
            <a:ext cx="9144000" cy="6454589"/>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phobos1_marsexpress_big.jpg"/>
          <p:cNvPicPr>
            <a:picLocks noChangeAspect="1"/>
          </p:cNvPicPr>
          <p:nvPr/>
        </p:nvPicPr>
        <p:blipFill>
          <a:blip r:embed="rId2" cstate="print"/>
          <a:stretch>
            <a:fillRect/>
          </a:stretch>
        </p:blipFill>
        <p:spPr>
          <a:xfrm>
            <a:off x="179512" y="0"/>
            <a:ext cx="8289540" cy="6858000"/>
          </a:xfrm>
          <a:prstGeom prst="rect">
            <a:avLst/>
          </a:prstGeom>
        </p:spPr>
      </p:pic>
      <p:sp>
        <p:nvSpPr>
          <p:cNvPr id="3" name="CasellaDiTesto 2"/>
          <p:cNvSpPr txBox="1"/>
          <p:nvPr/>
        </p:nvSpPr>
        <p:spPr>
          <a:xfrm>
            <a:off x="611562" y="476672"/>
            <a:ext cx="1992853" cy="400110"/>
          </a:xfrm>
          <a:prstGeom prst="rect">
            <a:avLst/>
          </a:prstGeom>
          <a:noFill/>
        </p:spPr>
        <p:txBody>
          <a:bodyPr wrap="none" lIns="91420" tIns="45711" rIns="91420" bIns="45711" rtlCol="0">
            <a:spAutoFit/>
          </a:bodyPr>
          <a:lstStyle/>
          <a:p>
            <a:r>
              <a:rPr lang="it-IT" dirty="0" err="1" smtClean="0">
                <a:solidFill>
                  <a:schemeClr val="bg1"/>
                </a:solidFill>
              </a:rPr>
              <a:t>Phobos</a:t>
            </a:r>
            <a:r>
              <a:rPr lang="it-IT" dirty="0" smtClean="0">
                <a:solidFill>
                  <a:schemeClr val="bg1"/>
                </a:solidFill>
              </a:rPr>
              <a:t> (22 km)</a:t>
            </a:r>
            <a:endParaRPr lang="it-IT" dirty="0">
              <a:solidFill>
                <a:schemeClr val="bg1"/>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11562" y="476672"/>
            <a:ext cx="1992853" cy="400110"/>
          </a:xfrm>
          <a:prstGeom prst="rect">
            <a:avLst/>
          </a:prstGeom>
          <a:noFill/>
        </p:spPr>
        <p:txBody>
          <a:bodyPr wrap="none" lIns="91420" tIns="45711" rIns="91420" bIns="45711" rtlCol="0">
            <a:spAutoFit/>
          </a:bodyPr>
          <a:lstStyle/>
          <a:p>
            <a:r>
              <a:rPr lang="it-IT" dirty="0" err="1" smtClean="0">
                <a:solidFill>
                  <a:schemeClr val="bg1"/>
                </a:solidFill>
              </a:rPr>
              <a:t>Phobos</a:t>
            </a:r>
            <a:r>
              <a:rPr lang="it-IT" dirty="0" smtClean="0">
                <a:solidFill>
                  <a:schemeClr val="bg1"/>
                </a:solidFill>
              </a:rPr>
              <a:t> (22 km)</a:t>
            </a:r>
            <a:endParaRPr lang="it-IT" dirty="0">
              <a:solidFill>
                <a:schemeClr val="bg1"/>
              </a:solidFill>
            </a:endParaRPr>
          </a:p>
        </p:txBody>
      </p:sp>
      <p:pic>
        <p:nvPicPr>
          <p:cNvPr id="4" name="Immagine 3" descr="phobos1.jpg"/>
          <p:cNvPicPr>
            <a:picLocks noChangeAspect="1"/>
          </p:cNvPicPr>
          <p:nvPr/>
        </p:nvPicPr>
        <p:blipFill>
          <a:blip r:embed="rId2" cstate="print"/>
          <a:stretch>
            <a:fillRect/>
          </a:stretch>
        </p:blipFill>
        <p:spPr>
          <a:xfrm>
            <a:off x="2699794" y="0"/>
            <a:ext cx="6137205" cy="6858000"/>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phobos6.gif"/>
          <p:cNvPicPr>
            <a:picLocks noChangeAspect="1"/>
          </p:cNvPicPr>
          <p:nvPr/>
        </p:nvPicPr>
        <p:blipFill>
          <a:blip r:embed="rId2" cstate="print"/>
          <a:stretch>
            <a:fillRect/>
          </a:stretch>
        </p:blipFill>
        <p:spPr>
          <a:xfrm>
            <a:off x="0" y="571502"/>
            <a:ext cx="9144000" cy="5715000"/>
          </a:xfrm>
          <a:prstGeom prst="rect">
            <a:avLst/>
          </a:prstGeom>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deimos6.jpg"/>
          <p:cNvPicPr>
            <a:picLocks noChangeAspect="1"/>
          </p:cNvPicPr>
          <p:nvPr/>
        </p:nvPicPr>
        <p:blipFill>
          <a:blip r:embed="rId2" cstate="print"/>
          <a:stretch>
            <a:fillRect/>
          </a:stretch>
        </p:blipFill>
        <p:spPr>
          <a:xfrm>
            <a:off x="0" y="954360"/>
            <a:ext cx="9144000" cy="5715000"/>
          </a:xfrm>
          <a:prstGeom prst="rect">
            <a:avLst/>
          </a:prstGeom>
        </p:spPr>
      </p:pic>
      <p:sp>
        <p:nvSpPr>
          <p:cNvPr id="3" name="CasellaDiTesto 2"/>
          <p:cNvSpPr txBox="1"/>
          <p:nvPr/>
        </p:nvSpPr>
        <p:spPr>
          <a:xfrm>
            <a:off x="6804249" y="332656"/>
            <a:ext cx="1992853" cy="400110"/>
          </a:xfrm>
          <a:prstGeom prst="rect">
            <a:avLst/>
          </a:prstGeom>
          <a:noFill/>
        </p:spPr>
        <p:txBody>
          <a:bodyPr wrap="none" lIns="91420" tIns="45711" rIns="91420" bIns="45711" rtlCol="0">
            <a:spAutoFit/>
          </a:bodyPr>
          <a:lstStyle/>
          <a:p>
            <a:r>
              <a:rPr lang="it-IT" dirty="0" err="1" smtClean="0">
                <a:solidFill>
                  <a:schemeClr val="bg1"/>
                </a:solidFill>
              </a:rPr>
              <a:t>Deimos</a:t>
            </a:r>
            <a:r>
              <a:rPr lang="it-IT" dirty="0" smtClean="0">
                <a:solidFill>
                  <a:schemeClr val="bg1"/>
                </a:solidFill>
              </a:rPr>
              <a:t> (12 km)</a:t>
            </a:r>
            <a:endParaRPr lang="it-IT" dirty="0">
              <a:solidFill>
                <a:schemeClr val="bg1"/>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coordsys-9m.gif"/>
          <p:cNvPicPr>
            <a:picLocks noChangeAspect="1"/>
          </p:cNvPicPr>
          <p:nvPr/>
        </p:nvPicPr>
        <p:blipFill>
          <a:blip r:embed="rId2" cstate="print"/>
          <a:stretch>
            <a:fillRect/>
          </a:stretch>
        </p:blipFill>
        <p:spPr>
          <a:xfrm>
            <a:off x="0" y="0"/>
            <a:ext cx="9231923" cy="6858000"/>
          </a:xfrm>
          <a:prstGeom prst="rect">
            <a:avLst/>
          </a:prstGeom>
        </p:spPr>
      </p:pic>
      <p:cxnSp>
        <p:nvCxnSpPr>
          <p:cNvPr id="4" name="Connettore 2 3"/>
          <p:cNvCxnSpPr/>
          <p:nvPr/>
        </p:nvCxnSpPr>
        <p:spPr bwMode="auto">
          <a:xfrm flipV="1">
            <a:off x="8280000" y="1340768"/>
            <a:ext cx="0" cy="2088232"/>
          </a:xfrm>
          <a:prstGeom prst="straightConnector1">
            <a:avLst/>
          </a:prstGeom>
          <a:solidFill>
            <a:schemeClr val="accent1"/>
          </a:solidFill>
          <a:ln w="73080" cap="flat" cmpd="sng" algn="ctr">
            <a:solidFill>
              <a:srgbClr val="FF3366"/>
            </a:solidFill>
            <a:prstDash val="solid"/>
            <a:round/>
            <a:headEnd type="none" w="med" len="med"/>
            <a:tailEnd type="arrow"/>
          </a:ln>
          <a:effectLst/>
        </p:spPr>
      </p:cxnSp>
      <p:sp>
        <p:nvSpPr>
          <p:cNvPr id="8" name="Ovale 7"/>
          <p:cNvSpPr/>
          <p:nvPr/>
        </p:nvSpPr>
        <p:spPr bwMode="auto">
          <a:xfrm flipH="1" flipV="1">
            <a:off x="8172400" y="3356992"/>
            <a:ext cx="216024" cy="216024"/>
          </a:xfrm>
          <a:prstGeom prst="ellipse">
            <a:avLst/>
          </a:prstGeom>
          <a:solidFill>
            <a:srgbClr val="FF0000"/>
          </a:solidFill>
          <a:ln w="7308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11_Jupiter_Satellites.jpg"/>
          <p:cNvPicPr>
            <a:picLocks noChangeAspect="1"/>
          </p:cNvPicPr>
          <p:nvPr/>
        </p:nvPicPr>
        <p:blipFill>
          <a:blip r:embed="rId2" cstate="print"/>
          <a:stretch>
            <a:fillRect/>
          </a:stretch>
        </p:blipFill>
        <p:spPr>
          <a:xfrm>
            <a:off x="827586" y="810344"/>
            <a:ext cx="7620000" cy="5715000"/>
          </a:xfrm>
          <a:prstGeom prst="rect">
            <a:avLst/>
          </a:prstGeom>
        </p:spPr>
      </p:pic>
      <p:sp>
        <p:nvSpPr>
          <p:cNvPr id="3" name="CasellaDiTesto 2"/>
          <p:cNvSpPr txBox="1"/>
          <p:nvPr/>
        </p:nvSpPr>
        <p:spPr>
          <a:xfrm>
            <a:off x="0" y="908722"/>
            <a:ext cx="9144000" cy="461665"/>
          </a:xfrm>
          <a:prstGeom prst="rect">
            <a:avLst/>
          </a:prstGeom>
          <a:noFill/>
        </p:spPr>
        <p:txBody>
          <a:bodyPr wrap="square" lIns="91420" tIns="45711" rIns="91420" bIns="45711" rtlCol="0">
            <a:spAutoFit/>
          </a:bodyPr>
          <a:lstStyle/>
          <a:p>
            <a:pPr algn="ctr"/>
            <a:r>
              <a:rPr lang="it-IT" sz="2400" dirty="0" smtClean="0">
                <a:solidFill>
                  <a:schemeClr val="bg1"/>
                </a:solidFill>
              </a:rPr>
              <a:t>Satelliti principali di Giove (“medicei”)</a:t>
            </a:r>
            <a:endParaRPr lang="it-IT" sz="2400" dirty="0">
              <a:solidFill>
                <a:schemeClr val="bg1"/>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Ganymede_g1_true_2.jpg"/>
          <p:cNvPicPr>
            <a:picLocks noChangeAspect="1"/>
          </p:cNvPicPr>
          <p:nvPr/>
        </p:nvPicPr>
        <p:blipFill>
          <a:blip r:embed="rId2" cstate="print"/>
          <a:stretch>
            <a:fillRect/>
          </a:stretch>
        </p:blipFill>
        <p:spPr>
          <a:xfrm>
            <a:off x="3016698" y="203202"/>
            <a:ext cx="6019800" cy="6451600"/>
          </a:xfrm>
          <a:prstGeom prst="rect">
            <a:avLst/>
          </a:prstGeom>
        </p:spPr>
      </p:pic>
      <p:sp>
        <p:nvSpPr>
          <p:cNvPr id="3" name="CasellaDiTesto 2"/>
          <p:cNvSpPr txBox="1"/>
          <p:nvPr/>
        </p:nvSpPr>
        <p:spPr>
          <a:xfrm>
            <a:off x="648072" y="940658"/>
            <a:ext cx="3347864" cy="400110"/>
          </a:xfrm>
          <a:prstGeom prst="rect">
            <a:avLst/>
          </a:prstGeom>
          <a:noFill/>
        </p:spPr>
        <p:txBody>
          <a:bodyPr wrap="square" lIns="91420" tIns="45711" rIns="91420" bIns="45711" rtlCol="0">
            <a:spAutoFit/>
          </a:bodyPr>
          <a:lstStyle/>
          <a:p>
            <a:r>
              <a:rPr lang="it-IT" dirty="0" smtClean="0">
                <a:solidFill>
                  <a:schemeClr val="bg1"/>
                </a:solidFill>
              </a:rPr>
              <a:t>Ganimede (5270 km)</a:t>
            </a:r>
            <a:endParaRPr lang="it-IT" dirty="0">
              <a:solidFill>
                <a:schemeClr val="bg1"/>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Callisto.jpg"/>
          <p:cNvPicPr>
            <a:picLocks noChangeAspect="1"/>
          </p:cNvPicPr>
          <p:nvPr/>
        </p:nvPicPr>
        <p:blipFill>
          <a:blip r:embed="rId2" cstate="print"/>
          <a:stretch>
            <a:fillRect/>
          </a:stretch>
        </p:blipFill>
        <p:spPr>
          <a:xfrm>
            <a:off x="1792839" y="0"/>
            <a:ext cx="6739602" cy="6858000"/>
          </a:xfrm>
          <a:prstGeom prst="rect">
            <a:avLst/>
          </a:prstGeom>
        </p:spPr>
      </p:pic>
      <p:sp>
        <p:nvSpPr>
          <p:cNvPr id="3" name="CasellaDiTesto 2"/>
          <p:cNvSpPr txBox="1"/>
          <p:nvPr/>
        </p:nvSpPr>
        <p:spPr>
          <a:xfrm>
            <a:off x="539552" y="940658"/>
            <a:ext cx="3347864" cy="400110"/>
          </a:xfrm>
          <a:prstGeom prst="rect">
            <a:avLst/>
          </a:prstGeom>
          <a:noFill/>
        </p:spPr>
        <p:txBody>
          <a:bodyPr wrap="square" lIns="91420" tIns="45711" rIns="91420" bIns="45711" rtlCol="0">
            <a:spAutoFit/>
          </a:bodyPr>
          <a:lstStyle/>
          <a:p>
            <a:r>
              <a:rPr lang="it-IT" dirty="0" smtClean="0">
                <a:solidFill>
                  <a:schemeClr val="bg1"/>
                </a:solidFill>
              </a:rPr>
              <a:t>Callisto (4816 km)</a:t>
            </a:r>
            <a:endParaRPr lang="it-IT" dirty="0">
              <a:solidFill>
                <a:schemeClr val="bg1"/>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Europa-moon.jpg"/>
          <p:cNvPicPr>
            <a:picLocks noChangeAspect="1"/>
          </p:cNvPicPr>
          <p:nvPr/>
        </p:nvPicPr>
        <p:blipFill>
          <a:blip r:embed="rId2" cstate="print"/>
          <a:stretch>
            <a:fillRect/>
          </a:stretch>
        </p:blipFill>
        <p:spPr>
          <a:xfrm>
            <a:off x="2178496" y="260648"/>
            <a:ext cx="6353944" cy="6353944"/>
          </a:xfrm>
          <a:prstGeom prst="rect">
            <a:avLst/>
          </a:prstGeom>
        </p:spPr>
      </p:pic>
      <p:sp>
        <p:nvSpPr>
          <p:cNvPr id="3" name="CasellaDiTesto 2"/>
          <p:cNvSpPr txBox="1"/>
          <p:nvPr/>
        </p:nvSpPr>
        <p:spPr>
          <a:xfrm>
            <a:off x="-252536" y="908720"/>
            <a:ext cx="3347864" cy="400110"/>
          </a:xfrm>
          <a:prstGeom prst="rect">
            <a:avLst/>
          </a:prstGeom>
          <a:noFill/>
        </p:spPr>
        <p:txBody>
          <a:bodyPr wrap="square" lIns="91420" tIns="45711" rIns="91420" bIns="45711" rtlCol="0">
            <a:spAutoFit/>
          </a:bodyPr>
          <a:lstStyle/>
          <a:p>
            <a:pPr algn="ctr"/>
            <a:r>
              <a:rPr lang="it-IT" dirty="0" smtClean="0">
                <a:solidFill>
                  <a:schemeClr val="bg1"/>
                </a:solidFill>
              </a:rPr>
              <a:t>Europa (3120 km)</a:t>
            </a:r>
            <a:endParaRPr lang="it-IT" dirty="0">
              <a:solidFill>
                <a:schemeClr val="bg1"/>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2536" y="908720"/>
            <a:ext cx="3347864" cy="400110"/>
          </a:xfrm>
          <a:prstGeom prst="rect">
            <a:avLst/>
          </a:prstGeom>
          <a:noFill/>
        </p:spPr>
        <p:txBody>
          <a:bodyPr wrap="square" lIns="91420" tIns="45711" rIns="91420" bIns="45711" rtlCol="0">
            <a:spAutoFit/>
          </a:bodyPr>
          <a:lstStyle/>
          <a:p>
            <a:pPr algn="ctr"/>
            <a:r>
              <a:rPr lang="it-IT" dirty="0" smtClean="0">
                <a:solidFill>
                  <a:schemeClr val="bg1"/>
                </a:solidFill>
              </a:rPr>
              <a:t>Io (3636 km)</a:t>
            </a:r>
            <a:endParaRPr lang="it-IT" dirty="0">
              <a:solidFill>
                <a:schemeClr val="bg1"/>
              </a:solidFill>
            </a:endParaRPr>
          </a:p>
        </p:txBody>
      </p:sp>
      <p:pic>
        <p:nvPicPr>
          <p:cNvPr id="4" name="Immagine 3" descr="800px-Io_highest_resolution_true_color.jpg"/>
          <p:cNvPicPr>
            <a:picLocks noChangeAspect="1"/>
          </p:cNvPicPr>
          <p:nvPr/>
        </p:nvPicPr>
        <p:blipFill>
          <a:blip r:embed="rId2" cstate="print"/>
          <a:stretch>
            <a:fillRect/>
          </a:stretch>
        </p:blipFill>
        <p:spPr>
          <a:xfrm>
            <a:off x="2267744" y="548680"/>
            <a:ext cx="5877272" cy="5877272"/>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volcano-on-Jupiters-volcanic-moon-Io_m.jpg"/>
          <p:cNvPicPr>
            <a:picLocks noChangeAspect="1"/>
          </p:cNvPicPr>
          <p:nvPr/>
        </p:nvPicPr>
        <p:blipFill>
          <a:blip r:embed="rId2" cstate="print"/>
          <a:stretch>
            <a:fillRect/>
          </a:stretch>
        </p:blipFill>
        <p:spPr>
          <a:xfrm>
            <a:off x="1311052" y="0"/>
            <a:ext cx="7509420" cy="6858000"/>
          </a:xfrm>
          <a:prstGeom prst="rect">
            <a:avLst/>
          </a:prstGeom>
        </p:spPr>
      </p:pic>
      <p:sp>
        <p:nvSpPr>
          <p:cNvPr id="3" name="CasellaDiTesto 2"/>
          <p:cNvSpPr txBox="1"/>
          <p:nvPr/>
        </p:nvSpPr>
        <p:spPr>
          <a:xfrm>
            <a:off x="-252536" y="908720"/>
            <a:ext cx="3347864" cy="400110"/>
          </a:xfrm>
          <a:prstGeom prst="rect">
            <a:avLst/>
          </a:prstGeom>
          <a:noFill/>
        </p:spPr>
        <p:txBody>
          <a:bodyPr wrap="square" lIns="91420" tIns="45711" rIns="91420" bIns="45711" rtlCol="0">
            <a:spAutoFit/>
          </a:bodyPr>
          <a:lstStyle/>
          <a:p>
            <a:pPr algn="ctr"/>
            <a:r>
              <a:rPr lang="it-IT" dirty="0" smtClean="0">
                <a:solidFill>
                  <a:schemeClr val="bg1"/>
                </a:solidFill>
              </a:rPr>
              <a:t>Io (3636 km)</a:t>
            </a:r>
            <a:endParaRPr lang="it-IT" dirty="0">
              <a:solidFill>
                <a:schemeClr val="bg1"/>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IA02584.jpg"/>
          <p:cNvPicPr>
            <a:picLocks noChangeAspect="1"/>
          </p:cNvPicPr>
          <p:nvPr/>
        </p:nvPicPr>
        <p:blipFill>
          <a:blip r:embed="rId2" cstate="print"/>
          <a:stretch>
            <a:fillRect/>
          </a:stretch>
        </p:blipFill>
        <p:spPr>
          <a:xfrm>
            <a:off x="0" y="1053000"/>
            <a:ext cx="9144000" cy="4752000"/>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55578" y="1268760"/>
            <a:ext cx="3347864" cy="400110"/>
          </a:xfrm>
          <a:prstGeom prst="rect">
            <a:avLst/>
          </a:prstGeom>
          <a:noFill/>
        </p:spPr>
        <p:txBody>
          <a:bodyPr wrap="square" lIns="91420" tIns="45711" rIns="91420" bIns="45711" rtlCol="0">
            <a:spAutoFit/>
          </a:bodyPr>
          <a:lstStyle/>
          <a:p>
            <a:pPr algn="ctr"/>
            <a:r>
              <a:rPr lang="it-IT" dirty="0" err="1" smtClean="0">
                <a:solidFill>
                  <a:schemeClr val="bg1"/>
                </a:solidFill>
              </a:rPr>
              <a:t>Thebe</a:t>
            </a:r>
            <a:r>
              <a:rPr lang="it-IT" dirty="0" smtClean="0">
                <a:solidFill>
                  <a:schemeClr val="bg1"/>
                </a:solidFill>
              </a:rPr>
              <a:t> (100 km)</a:t>
            </a:r>
            <a:endParaRPr lang="it-IT" dirty="0">
              <a:solidFill>
                <a:schemeClr val="bg1"/>
              </a:solidFill>
            </a:endParaRPr>
          </a:p>
        </p:txBody>
      </p:sp>
      <p:pic>
        <p:nvPicPr>
          <p:cNvPr id="4" name="Immagine 3" descr="Thebe.jpg"/>
          <p:cNvPicPr>
            <a:picLocks noChangeAspect="1"/>
          </p:cNvPicPr>
          <p:nvPr/>
        </p:nvPicPr>
        <p:blipFill>
          <a:blip r:embed="rId2" cstate="print"/>
          <a:stretch>
            <a:fillRect/>
          </a:stretch>
        </p:blipFill>
        <p:spPr>
          <a:xfrm>
            <a:off x="3481388" y="2543919"/>
            <a:ext cx="2181225" cy="2181225"/>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Titan_in_natural_color_Cassini.jpg"/>
          <p:cNvPicPr>
            <a:picLocks noChangeAspect="1"/>
          </p:cNvPicPr>
          <p:nvPr/>
        </p:nvPicPr>
        <p:blipFill>
          <a:blip r:embed="rId2" cstate="print"/>
          <a:stretch>
            <a:fillRect/>
          </a:stretch>
        </p:blipFill>
        <p:spPr>
          <a:xfrm>
            <a:off x="2250504" y="260648"/>
            <a:ext cx="6353944" cy="6353944"/>
          </a:xfrm>
          <a:prstGeom prst="rect">
            <a:avLst/>
          </a:prstGeom>
        </p:spPr>
      </p:pic>
      <p:sp>
        <p:nvSpPr>
          <p:cNvPr id="3" name="CasellaDiTesto 2"/>
          <p:cNvSpPr txBox="1"/>
          <p:nvPr/>
        </p:nvSpPr>
        <p:spPr>
          <a:xfrm>
            <a:off x="251520" y="980728"/>
            <a:ext cx="3347864" cy="400110"/>
          </a:xfrm>
          <a:prstGeom prst="rect">
            <a:avLst/>
          </a:prstGeom>
          <a:noFill/>
        </p:spPr>
        <p:txBody>
          <a:bodyPr wrap="square" lIns="91420" tIns="45711" rIns="91420" bIns="45711" rtlCol="0">
            <a:spAutoFit/>
          </a:bodyPr>
          <a:lstStyle/>
          <a:p>
            <a:pPr algn="ctr"/>
            <a:r>
              <a:rPr lang="it-IT" dirty="0" smtClean="0">
                <a:solidFill>
                  <a:schemeClr val="bg1"/>
                </a:solidFill>
              </a:rPr>
              <a:t>Titano (5150 km)</a:t>
            </a:r>
            <a:endParaRPr lang="it-IT" dirty="0">
              <a:solidFill>
                <a:schemeClr val="bg1"/>
              </a:solidFill>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Gallery_Image_11208.jpg"/>
          <p:cNvPicPr>
            <a:picLocks noChangeAspect="1"/>
          </p:cNvPicPr>
          <p:nvPr/>
        </p:nvPicPr>
        <p:blipFill>
          <a:blip r:embed="rId2" cstate="print"/>
          <a:stretch>
            <a:fillRect/>
          </a:stretch>
        </p:blipFill>
        <p:spPr>
          <a:xfrm>
            <a:off x="1115616" y="0"/>
            <a:ext cx="7156174"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oordsys-9.gif"/>
          <p:cNvPicPr>
            <a:picLocks noChangeAspect="1"/>
          </p:cNvPicPr>
          <p:nvPr/>
        </p:nvPicPr>
        <p:blipFill>
          <a:blip r:embed="rId2" cstate="print"/>
          <a:stretch>
            <a:fillRect/>
          </a:stretch>
        </p:blipFill>
        <p:spPr>
          <a:xfrm>
            <a:off x="1" y="0"/>
            <a:ext cx="9231923" cy="6858000"/>
          </a:xfrm>
          <a:prstGeom prst="rect">
            <a:avLst/>
          </a:prstGeom>
        </p:spPr>
      </p:pic>
      <p:cxnSp>
        <p:nvCxnSpPr>
          <p:cNvPr id="4" name="Connettore 2 3"/>
          <p:cNvCxnSpPr/>
          <p:nvPr/>
        </p:nvCxnSpPr>
        <p:spPr bwMode="auto">
          <a:xfrm flipV="1">
            <a:off x="8280000" y="1340768"/>
            <a:ext cx="0" cy="2088232"/>
          </a:xfrm>
          <a:prstGeom prst="straightConnector1">
            <a:avLst/>
          </a:prstGeom>
          <a:solidFill>
            <a:schemeClr val="accent1"/>
          </a:solidFill>
          <a:ln w="73080" cap="flat" cmpd="sng" algn="ctr">
            <a:solidFill>
              <a:srgbClr val="FF3366"/>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332658"/>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Asteroidi: fascia principale e Troiani</a:t>
            </a:r>
            <a:endParaRPr lang="it-IT" sz="3200" dirty="0">
              <a:latin typeface="Verdana" pitchFamily="34" charset="0"/>
            </a:endParaRPr>
          </a:p>
        </p:txBody>
      </p:sp>
      <p:pic>
        <p:nvPicPr>
          <p:cNvPr id="7" name="Immagine 6" descr="planet_orbits.gif"/>
          <p:cNvPicPr>
            <a:picLocks noChangeAspect="1"/>
          </p:cNvPicPr>
          <p:nvPr/>
        </p:nvPicPr>
        <p:blipFill>
          <a:blip r:embed="rId3" cstate="print"/>
          <a:stretch>
            <a:fillRect/>
          </a:stretch>
        </p:blipFill>
        <p:spPr>
          <a:xfrm>
            <a:off x="2195736" y="1196752"/>
            <a:ext cx="4738462" cy="5040000"/>
          </a:xfrm>
          <a:prstGeom prst="rect">
            <a:avLst/>
          </a:prstGeom>
        </p:spPr>
      </p:pic>
    </p:spTree>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amperr"/>
          <p:cNvPicPr>
            <a:picLocks noChangeAspect="1" noChangeArrowheads="1"/>
          </p:cNvPicPr>
          <p:nvPr/>
        </p:nvPicPr>
        <p:blipFill>
          <a:blip r:embed="rId2" cstate="print"/>
          <a:srcRect/>
          <a:stretch>
            <a:fillRect/>
          </a:stretch>
        </p:blipFill>
        <p:spPr bwMode="auto">
          <a:xfrm>
            <a:off x="1619672" y="582407"/>
            <a:ext cx="6180986" cy="4790811"/>
          </a:xfrm>
          <a:prstGeom prst="rect">
            <a:avLst/>
          </a:prstGeom>
          <a:noFill/>
          <a:ln w="9525">
            <a:noFill/>
            <a:miter lim="800000"/>
            <a:headEnd/>
            <a:tailEnd/>
          </a:ln>
        </p:spPr>
      </p:pic>
      <p:sp>
        <p:nvSpPr>
          <p:cNvPr id="72707" name="Text Box 6"/>
          <p:cNvSpPr txBox="1">
            <a:spLocks noChangeArrowheads="1"/>
          </p:cNvSpPr>
          <p:nvPr/>
        </p:nvSpPr>
        <p:spPr bwMode="auto">
          <a:xfrm>
            <a:off x="1907704" y="5733256"/>
            <a:ext cx="5527455" cy="400099"/>
          </a:xfrm>
          <a:prstGeom prst="rect">
            <a:avLst/>
          </a:prstGeom>
          <a:noFill/>
          <a:ln w="9525">
            <a:noFill/>
            <a:miter lim="800000"/>
            <a:headEnd/>
            <a:tailEnd/>
          </a:ln>
        </p:spPr>
        <p:txBody>
          <a:bodyPr wrap="none" lIns="91410" tIns="45706" rIns="91410" bIns="45706">
            <a:spAutoFit/>
          </a:bodyPr>
          <a:lstStyle/>
          <a:p>
            <a:r>
              <a:rPr lang="it-IT" dirty="0">
                <a:solidFill>
                  <a:schemeClr val="bg1"/>
                </a:solidFill>
                <a:latin typeface="Arial" pitchFamily="34" charset="0"/>
                <a:cs typeface="Arial" pitchFamily="34" charset="0"/>
              </a:rPr>
              <a:t>Deflessione prodotta da un incontro ravvicinato</a:t>
            </a: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Vesta_PIA14894.jpg"/>
          <p:cNvPicPr>
            <a:picLocks noChangeAspect="1"/>
          </p:cNvPicPr>
          <p:nvPr/>
        </p:nvPicPr>
        <p:blipFill>
          <a:blip r:embed="rId3" cstate="print"/>
          <a:stretch>
            <a:fillRect/>
          </a:stretch>
        </p:blipFill>
        <p:spPr>
          <a:xfrm>
            <a:off x="325028" y="360044"/>
            <a:ext cx="8457015" cy="5680833"/>
          </a:xfrm>
          <a:prstGeom prst="rect">
            <a:avLst/>
          </a:prstGeom>
        </p:spPr>
      </p:pic>
      <p:sp>
        <p:nvSpPr>
          <p:cNvPr id="24578" name="Text Box 1"/>
          <p:cNvSpPr txBox="1">
            <a:spLocks noChangeArrowheads="1"/>
          </p:cNvSpPr>
          <p:nvPr/>
        </p:nvSpPr>
        <p:spPr bwMode="auto">
          <a:xfrm>
            <a:off x="782392" y="4669643"/>
            <a:ext cx="2156156" cy="307777"/>
          </a:xfrm>
          <a:prstGeom prst="rect">
            <a:avLst/>
          </a:prstGeom>
          <a:noFill/>
          <a:ln w="9525">
            <a:noFill/>
            <a:miter lim="800000"/>
            <a:headEnd/>
            <a:tailEnd/>
          </a:ln>
        </p:spPr>
        <p:txBody>
          <a:bodyPr wrap="square" lIns="0" tIns="0" rIns="0" bIns="0">
            <a:spAutoFit/>
          </a:bodyPr>
          <a:lstStyle/>
          <a:p>
            <a:pPr>
              <a:buClr>
                <a:srgbClr val="000000"/>
              </a:buClr>
              <a:buSzPct val="27000"/>
              <a:tabLst>
                <a:tab pos="656514" algn="l"/>
                <a:tab pos="1313025" algn="l"/>
                <a:tab pos="1969541" algn="l"/>
                <a:tab pos="2626055" algn="l"/>
                <a:tab pos="3282566" algn="l"/>
                <a:tab pos="3939082" algn="l"/>
                <a:tab pos="4595595" algn="l"/>
                <a:tab pos="5252108" algn="l"/>
              </a:tabLst>
            </a:pPr>
            <a:r>
              <a:rPr lang="en-GB" dirty="0" err="1" smtClean="0">
                <a:solidFill>
                  <a:srgbClr val="FFFFFF"/>
                </a:solidFill>
                <a:latin typeface="Arial" pitchFamily="34" charset="0"/>
                <a:cs typeface="Arial" pitchFamily="34" charset="0"/>
              </a:rPr>
              <a:t>Cerere</a:t>
            </a:r>
            <a:r>
              <a:rPr lang="en-GB" dirty="0" smtClean="0">
                <a:solidFill>
                  <a:srgbClr val="FFFFFF"/>
                </a:solidFill>
                <a:latin typeface="Arial" pitchFamily="34" charset="0"/>
                <a:cs typeface="Arial" pitchFamily="34" charset="0"/>
              </a:rPr>
              <a:t> (975 km)</a:t>
            </a:r>
            <a:endParaRPr lang="en-GB" dirty="0">
              <a:solidFill>
                <a:srgbClr val="FFFFFF"/>
              </a:solidFill>
              <a:latin typeface="Arial" pitchFamily="34" charset="0"/>
              <a:cs typeface="Arial" pitchFamily="34" charset="0"/>
            </a:endParaRPr>
          </a:p>
        </p:txBody>
      </p:sp>
      <p:sp>
        <p:nvSpPr>
          <p:cNvPr id="5" name="Text Box 1"/>
          <p:cNvSpPr txBox="1">
            <a:spLocks noChangeArrowheads="1"/>
          </p:cNvSpPr>
          <p:nvPr/>
        </p:nvSpPr>
        <p:spPr bwMode="auto">
          <a:xfrm>
            <a:off x="717054" y="2841329"/>
            <a:ext cx="2156156" cy="307777"/>
          </a:xfrm>
          <a:prstGeom prst="rect">
            <a:avLst/>
          </a:prstGeom>
          <a:noFill/>
          <a:ln w="9525">
            <a:noFill/>
            <a:miter lim="800000"/>
            <a:headEnd/>
            <a:tailEnd/>
          </a:ln>
        </p:spPr>
        <p:txBody>
          <a:bodyPr wrap="square" lIns="0" tIns="0" rIns="0" bIns="0">
            <a:spAutoFit/>
          </a:bodyPr>
          <a:lstStyle/>
          <a:p>
            <a:pPr>
              <a:buClr>
                <a:srgbClr val="000000"/>
              </a:buClr>
              <a:buSzPct val="27000"/>
              <a:tabLst>
                <a:tab pos="656514" algn="l"/>
                <a:tab pos="1313025" algn="l"/>
                <a:tab pos="1969541" algn="l"/>
                <a:tab pos="2626055" algn="l"/>
                <a:tab pos="3282566" algn="l"/>
                <a:tab pos="3939082" algn="l"/>
                <a:tab pos="4595595" algn="l"/>
                <a:tab pos="5252108" algn="l"/>
              </a:tabLst>
            </a:pPr>
            <a:r>
              <a:rPr lang="en-GB" dirty="0" smtClean="0">
                <a:solidFill>
                  <a:srgbClr val="FFFFFF"/>
                </a:solidFill>
                <a:latin typeface="Arial" pitchFamily="34" charset="0"/>
                <a:cs typeface="Arial" pitchFamily="34" charset="0"/>
              </a:rPr>
              <a:t>Luna (3474 km)</a:t>
            </a:r>
            <a:endParaRPr lang="en-GB" dirty="0">
              <a:solidFill>
                <a:srgbClr val="FFFFFF"/>
              </a:solidFill>
              <a:latin typeface="Arial" pitchFamily="34" charset="0"/>
              <a:cs typeface="Arial" pitchFamily="34" charset="0"/>
            </a:endParaRPr>
          </a:p>
        </p:txBody>
      </p:sp>
      <p:sp>
        <p:nvSpPr>
          <p:cNvPr id="6" name="Text Box 1"/>
          <p:cNvSpPr txBox="1">
            <a:spLocks noChangeArrowheads="1"/>
          </p:cNvSpPr>
          <p:nvPr/>
        </p:nvSpPr>
        <p:spPr bwMode="auto">
          <a:xfrm>
            <a:off x="4833352" y="6040877"/>
            <a:ext cx="2156156" cy="307777"/>
          </a:xfrm>
          <a:prstGeom prst="rect">
            <a:avLst/>
          </a:prstGeom>
          <a:noFill/>
          <a:ln w="9525">
            <a:noFill/>
            <a:miter lim="800000"/>
            <a:headEnd/>
            <a:tailEnd/>
          </a:ln>
        </p:spPr>
        <p:txBody>
          <a:bodyPr wrap="square" lIns="0" tIns="0" rIns="0" bIns="0">
            <a:spAutoFit/>
          </a:bodyPr>
          <a:lstStyle/>
          <a:p>
            <a:pPr>
              <a:buClr>
                <a:srgbClr val="000000"/>
              </a:buClr>
              <a:buSzPct val="27000"/>
              <a:tabLst>
                <a:tab pos="656514" algn="l"/>
                <a:tab pos="1313025" algn="l"/>
                <a:tab pos="1969541" algn="l"/>
                <a:tab pos="2626055" algn="l"/>
                <a:tab pos="3282566" algn="l"/>
                <a:tab pos="3939082" algn="l"/>
                <a:tab pos="4595595" algn="l"/>
                <a:tab pos="5252108" algn="l"/>
              </a:tabLst>
            </a:pPr>
            <a:r>
              <a:rPr lang="en-GB" dirty="0" smtClean="0">
                <a:solidFill>
                  <a:srgbClr val="FFFFFF"/>
                </a:solidFill>
                <a:latin typeface="Arial" pitchFamily="34" charset="0"/>
                <a:cs typeface="Arial" pitchFamily="34" charset="0"/>
              </a:rPr>
              <a:t>Terra (12742 km)</a:t>
            </a:r>
            <a:endParaRPr lang="en-GB" dirty="0">
              <a:solidFill>
                <a:srgbClr val="FFFFFF"/>
              </a:solidFill>
              <a:latin typeface="Arial" pitchFamily="34" charset="0"/>
              <a:cs typeface="Arial" pitchFamily="34" charset="0"/>
            </a:endParaRPr>
          </a:p>
        </p:txBody>
      </p:sp>
      <p:pic>
        <p:nvPicPr>
          <p:cNvPr id="7" name="Immagine 6" descr="Vesta_PIA14894.jpg"/>
          <p:cNvPicPr>
            <a:picLocks noChangeAspect="1"/>
          </p:cNvPicPr>
          <p:nvPr/>
        </p:nvPicPr>
        <p:blipFill>
          <a:blip r:embed="rId4" cstate="print"/>
          <a:stretch>
            <a:fillRect/>
          </a:stretch>
        </p:blipFill>
        <p:spPr>
          <a:xfrm>
            <a:off x="1697127" y="5506492"/>
            <a:ext cx="212325" cy="207903"/>
          </a:xfrm>
          <a:prstGeom prst="rect">
            <a:avLst/>
          </a:prstGeom>
        </p:spPr>
      </p:pic>
      <p:sp>
        <p:nvSpPr>
          <p:cNvPr id="8" name="Text Box 1"/>
          <p:cNvSpPr txBox="1">
            <a:spLocks noChangeArrowheads="1"/>
          </p:cNvSpPr>
          <p:nvPr/>
        </p:nvSpPr>
        <p:spPr bwMode="auto">
          <a:xfrm>
            <a:off x="847730" y="6040877"/>
            <a:ext cx="2156156" cy="307777"/>
          </a:xfrm>
          <a:prstGeom prst="rect">
            <a:avLst/>
          </a:prstGeom>
          <a:noFill/>
          <a:ln w="9525">
            <a:noFill/>
            <a:miter lim="800000"/>
            <a:headEnd/>
            <a:tailEnd/>
          </a:ln>
        </p:spPr>
        <p:txBody>
          <a:bodyPr wrap="square" lIns="0" tIns="0" rIns="0" bIns="0">
            <a:spAutoFit/>
          </a:bodyPr>
          <a:lstStyle/>
          <a:p>
            <a:pPr>
              <a:buClr>
                <a:srgbClr val="000000"/>
              </a:buClr>
              <a:buSzPct val="27000"/>
              <a:tabLst>
                <a:tab pos="656514" algn="l"/>
                <a:tab pos="1313025" algn="l"/>
                <a:tab pos="1969541" algn="l"/>
                <a:tab pos="2626055" algn="l"/>
                <a:tab pos="3282566" algn="l"/>
                <a:tab pos="3939082" algn="l"/>
                <a:tab pos="4595595" algn="l"/>
                <a:tab pos="5252108" algn="l"/>
              </a:tabLst>
            </a:pPr>
            <a:r>
              <a:rPr lang="en-GB" dirty="0" err="1" smtClean="0">
                <a:solidFill>
                  <a:srgbClr val="FFFFFF"/>
                </a:solidFill>
                <a:latin typeface="Arial" pitchFamily="34" charset="0"/>
                <a:cs typeface="Arial" pitchFamily="34" charset="0"/>
              </a:rPr>
              <a:t>Vesta</a:t>
            </a:r>
            <a:r>
              <a:rPr lang="en-GB" dirty="0" smtClean="0">
                <a:solidFill>
                  <a:srgbClr val="FFFFFF"/>
                </a:solidFill>
                <a:latin typeface="Arial" pitchFamily="34" charset="0"/>
                <a:cs typeface="Arial" pitchFamily="34" charset="0"/>
              </a:rPr>
              <a:t> (530 km)</a:t>
            </a:r>
            <a:endParaRPr lang="en-GB"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Eros_PIA03141.jpg"/>
          <p:cNvPicPr>
            <a:picLocks noChangeAspect="1"/>
          </p:cNvPicPr>
          <p:nvPr/>
        </p:nvPicPr>
        <p:blipFill>
          <a:blip r:embed="rId3" cstate="print"/>
          <a:stretch>
            <a:fillRect/>
          </a:stretch>
        </p:blipFill>
        <p:spPr>
          <a:xfrm>
            <a:off x="521041" y="3"/>
            <a:ext cx="8297935" cy="6757527"/>
          </a:xfrm>
          <a:prstGeom prst="rect">
            <a:avLst/>
          </a:prstGeo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Vesta_PIA14894.jpg"/>
          <p:cNvPicPr>
            <a:picLocks noChangeAspect="1"/>
          </p:cNvPicPr>
          <p:nvPr/>
        </p:nvPicPr>
        <p:blipFill>
          <a:blip r:embed="rId3" cstate="print"/>
          <a:stretch>
            <a:fillRect/>
          </a:stretch>
        </p:blipFill>
        <p:spPr>
          <a:xfrm>
            <a:off x="259687" y="1066486"/>
            <a:ext cx="5761582" cy="5757954"/>
          </a:xfrm>
          <a:prstGeom prst="rect">
            <a:avLst/>
          </a:prstGeom>
        </p:spPr>
      </p:pic>
      <p:sp>
        <p:nvSpPr>
          <p:cNvPr id="24578" name="Text Box 1"/>
          <p:cNvSpPr txBox="1">
            <a:spLocks noChangeArrowheads="1"/>
          </p:cNvSpPr>
          <p:nvPr/>
        </p:nvSpPr>
        <p:spPr bwMode="auto">
          <a:xfrm>
            <a:off x="4833353" y="353726"/>
            <a:ext cx="4050960" cy="1061829"/>
          </a:xfrm>
          <a:prstGeom prst="rect">
            <a:avLst/>
          </a:prstGeom>
          <a:noFill/>
          <a:ln w="9525">
            <a:noFill/>
            <a:miter lim="800000"/>
            <a:headEnd/>
            <a:tailEnd/>
          </a:ln>
        </p:spPr>
        <p:txBody>
          <a:bodyPr wrap="square" lIns="0" tIns="0" rIns="0" bIns="0">
            <a:spAutoFit/>
          </a:bodyPr>
          <a:lstStyle/>
          <a:p>
            <a:pPr>
              <a:buClr>
                <a:srgbClr val="000000"/>
              </a:buClr>
              <a:buSzPct val="27000"/>
              <a:tabLst>
                <a:tab pos="656514" algn="l"/>
                <a:tab pos="1313025" algn="l"/>
                <a:tab pos="1969541" algn="l"/>
                <a:tab pos="2626055" algn="l"/>
                <a:tab pos="3282566" algn="l"/>
                <a:tab pos="3939082" algn="l"/>
                <a:tab pos="4595595" algn="l"/>
                <a:tab pos="5252108" algn="l"/>
              </a:tabLst>
            </a:pPr>
            <a:r>
              <a:rPr lang="en-GB" dirty="0" err="1" smtClean="0">
                <a:solidFill>
                  <a:srgbClr val="FFFFFF"/>
                </a:solidFill>
                <a:latin typeface="Arial" pitchFamily="34" charset="0"/>
                <a:cs typeface="Arial" pitchFamily="34" charset="0"/>
              </a:rPr>
              <a:t>Cerere</a:t>
            </a:r>
            <a:r>
              <a:rPr lang="en-GB" dirty="0" smtClean="0">
                <a:solidFill>
                  <a:srgbClr val="FFFFFF"/>
                </a:solidFill>
                <a:latin typeface="Arial" pitchFamily="34" charset="0"/>
                <a:cs typeface="Arial" pitchFamily="34" charset="0"/>
              </a:rPr>
              <a:t> (</a:t>
            </a:r>
            <a:r>
              <a:rPr lang="en-GB" sz="2900" dirty="0" smtClean="0">
                <a:solidFill>
                  <a:srgbClr val="FFFFFF"/>
                </a:solidFill>
                <a:latin typeface="Arial" pitchFamily="34" charset="0"/>
                <a:cs typeface="Arial" pitchFamily="34" charset="0"/>
              </a:rPr>
              <a:t>ø</a:t>
            </a:r>
            <a:r>
              <a:rPr lang="en-GB" dirty="0" smtClean="0">
                <a:solidFill>
                  <a:srgbClr val="FFFFFF"/>
                </a:solidFill>
                <a:latin typeface="Arial" pitchFamily="34" charset="0"/>
                <a:cs typeface="Arial" pitchFamily="34" charset="0"/>
              </a:rPr>
              <a:t> 975 km) </a:t>
            </a:r>
            <a:r>
              <a:rPr lang="en-GB" dirty="0" err="1" smtClean="0">
                <a:solidFill>
                  <a:srgbClr val="FFFFFF"/>
                </a:solidFill>
                <a:latin typeface="Arial" pitchFamily="34" charset="0"/>
                <a:cs typeface="Arial" pitchFamily="34" charset="0"/>
              </a:rPr>
              <a:t>ripreso</a:t>
            </a:r>
            <a:r>
              <a:rPr lang="en-GB"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dal</a:t>
            </a:r>
            <a:r>
              <a:rPr lang="en-GB"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Telescopio</a:t>
            </a:r>
            <a:r>
              <a:rPr lang="en-GB"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Spaziale</a:t>
            </a:r>
            <a:r>
              <a:rPr lang="en-GB" dirty="0" smtClean="0">
                <a:solidFill>
                  <a:srgbClr val="FFFFFF"/>
                </a:solidFill>
                <a:latin typeface="Arial" pitchFamily="34" charset="0"/>
                <a:cs typeface="Arial" pitchFamily="34" charset="0"/>
              </a:rPr>
              <a:t> Hubble (23/1/2004)</a:t>
            </a:r>
            <a:endParaRPr lang="en-GB"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Vesta_PIA14894.jpg"/>
          <p:cNvPicPr>
            <a:picLocks noChangeAspect="1"/>
          </p:cNvPicPr>
          <p:nvPr/>
        </p:nvPicPr>
        <p:blipFill>
          <a:blip r:embed="rId3" cstate="print"/>
          <a:stretch>
            <a:fillRect/>
          </a:stretch>
        </p:blipFill>
        <p:spPr>
          <a:xfrm>
            <a:off x="390365" y="817123"/>
            <a:ext cx="5880426" cy="5757954"/>
          </a:xfrm>
          <a:prstGeom prst="rect">
            <a:avLst/>
          </a:prstGeom>
        </p:spPr>
      </p:pic>
      <p:sp>
        <p:nvSpPr>
          <p:cNvPr id="24578" name="Text Box 1"/>
          <p:cNvSpPr txBox="1">
            <a:spLocks noChangeArrowheads="1"/>
          </p:cNvSpPr>
          <p:nvPr/>
        </p:nvSpPr>
        <p:spPr bwMode="auto">
          <a:xfrm>
            <a:off x="4702678" y="229450"/>
            <a:ext cx="4185711" cy="781458"/>
          </a:xfrm>
          <a:prstGeom prst="rect">
            <a:avLst/>
          </a:prstGeom>
          <a:noFill/>
          <a:ln w="9525">
            <a:noFill/>
            <a:miter lim="800000"/>
            <a:headEnd/>
            <a:tailEnd/>
          </a:ln>
        </p:spPr>
        <p:txBody>
          <a:bodyPr wrap="square" lIns="0" tIns="0" rIns="0" bIns="0">
            <a:spAutoFit/>
          </a:bodyPr>
          <a:lstStyle/>
          <a:p>
            <a:pPr>
              <a:buClr>
                <a:srgbClr val="000000"/>
              </a:buClr>
              <a:buSzPct val="27000"/>
              <a:tabLst>
                <a:tab pos="656514" algn="l"/>
                <a:tab pos="1313025" algn="l"/>
                <a:tab pos="1969541" algn="l"/>
                <a:tab pos="2626055" algn="l"/>
                <a:tab pos="3282566" algn="l"/>
                <a:tab pos="3939082" algn="l"/>
                <a:tab pos="4595595" algn="l"/>
                <a:tab pos="5252108" algn="l"/>
              </a:tabLst>
            </a:pPr>
            <a:r>
              <a:rPr lang="en-GB" dirty="0" err="1" smtClean="0">
                <a:solidFill>
                  <a:srgbClr val="FFFFFF"/>
                </a:solidFill>
                <a:latin typeface="Arial" pitchFamily="34" charset="0"/>
                <a:cs typeface="Arial" pitchFamily="34" charset="0"/>
              </a:rPr>
              <a:t>Vesta</a:t>
            </a:r>
            <a:r>
              <a:rPr lang="en-GB" dirty="0" smtClean="0">
                <a:solidFill>
                  <a:srgbClr val="FFFFFF"/>
                </a:solidFill>
                <a:latin typeface="Arial" pitchFamily="34" charset="0"/>
                <a:cs typeface="Arial" pitchFamily="34" charset="0"/>
              </a:rPr>
              <a:t> (</a:t>
            </a:r>
            <a:r>
              <a:rPr lang="en-GB" sz="2900" dirty="0" smtClean="0">
                <a:solidFill>
                  <a:srgbClr val="FFFFFF"/>
                </a:solidFill>
                <a:latin typeface="Arial" pitchFamily="34" charset="0"/>
                <a:cs typeface="Arial" pitchFamily="34" charset="0"/>
              </a:rPr>
              <a:t>ø</a:t>
            </a:r>
            <a:r>
              <a:rPr lang="en-GB" dirty="0" smtClean="0">
                <a:solidFill>
                  <a:srgbClr val="FFFFFF"/>
                </a:solidFill>
                <a:latin typeface="Arial" pitchFamily="34" charset="0"/>
                <a:cs typeface="Arial" pitchFamily="34" charset="0"/>
              </a:rPr>
              <a:t> 530 km) </a:t>
            </a:r>
            <a:r>
              <a:rPr lang="en-GB" dirty="0" err="1" smtClean="0">
                <a:solidFill>
                  <a:srgbClr val="FFFFFF"/>
                </a:solidFill>
                <a:latin typeface="Arial" pitchFamily="34" charset="0"/>
                <a:cs typeface="Arial" pitchFamily="34" charset="0"/>
              </a:rPr>
              <a:t>ripreso</a:t>
            </a:r>
            <a:r>
              <a:rPr lang="en-GB"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dalla</a:t>
            </a:r>
            <a:r>
              <a:rPr lang="en-GB"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sonda</a:t>
            </a:r>
            <a:r>
              <a:rPr lang="en-GB" dirty="0" smtClean="0">
                <a:solidFill>
                  <a:srgbClr val="FFFFFF"/>
                </a:solidFill>
                <a:latin typeface="Arial" pitchFamily="34" charset="0"/>
                <a:cs typeface="Arial" pitchFamily="34" charset="0"/>
              </a:rPr>
              <a:t> Dawn (12/10/2011)</a:t>
            </a:r>
            <a:endParaRPr lang="en-GB"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455702" y="5705968"/>
            <a:ext cx="8363272" cy="307777"/>
          </a:xfrm>
          <a:prstGeom prst="rect">
            <a:avLst/>
          </a:prstGeom>
          <a:noFill/>
          <a:ln w="9525">
            <a:noFill/>
            <a:miter lim="800000"/>
            <a:headEnd/>
            <a:tailEnd/>
          </a:ln>
        </p:spPr>
        <p:txBody>
          <a:bodyPr wrap="square" lIns="0" tIns="0" rIns="0" bIns="0">
            <a:spAutoFit/>
          </a:bodyPr>
          <a:lstStyle/>
          <a:p>
            <a:pPr>
              <a:buClr>
                <a:srgbClr val="000000"/>
              </a:buClr>
              <a:buSzPct val="45000"/>
              <a:tabLst>
                <a:tab pos="656514" algn="l"/>
                <a:tab pos="1313025" algn="l"/>
                <a:tab pos="1969541" algn="l"/>
                <a:tab pos="2626055" algn="l"/>
                <a:tab pos="3282566" algn="l"/>
                <a:tab pos="3939082" algn="l"/>
                <a:tab pos="4595595" algn="l"/>
                <a:tab pos="5252108" algn="l"/>
                <a:tab pos="5908622" algn="l"/>
                <a:tab pos="6565136" algn="l"/>
                <a:tab pos="7221649" algn="l"/>
              </a:tabLst>
            </a:pPr>
            <a:r>
              <a:rPr lang="en-GB" dirty="0" smtClean="0">
                <a:solidFill>
                  <a:srgbClr val="FFFFFF"/>
                </a:solidFill>
                <a:latin typeface="Arial" pitchFamily="34" charset="0"/>
                <a:cs typeface="Arial" pitchFamily="34" charset="0"/>
              </a:rPr>
              <a:t>Ida</a:t>
            </a:r>
            <a:r>
              <a:rPr lang="en-GB" i="1" dirty="0" smtClean="0">
                <a:solidFill>
                  <a:srgbClr val="FFFFFF"/>
                </a:solidFill>
                <a:latin typeface="Arial" pitchFamily="34" charset="0"/>
                <a:cs typeface="Arial" pitchFamily="34" charset="0"/>
              </a:rPr>
              <a:t> </a:t>
            </a:r>
            <a:r>
              <a:rPr lang="en-GB" dirty="0" smtClean="0">
                <a:solidFill>
                  <a:srgbClr val="FFFFFF"/>
                </a:solidFill>
                <a:latin typeface="Arial" pitchFamily="34" charset="0"/>
                <a:cs typeface="Arial" pitchFamily="34" charset="0"/>
              </a:rPr>
              <a:t>(54</a:t>
            </a:r>
            <a:r>
              <a:rPr lang="en-GB" dirty="0" smtClean="0">
                <a:solidFill>
                  <a:srgbClr val="FFFFFF"/>
                </a:solidFill>
                <a:latin typeface="Arial" pitchFamily="34" charset="0"/>
                <a:cs typeface="Arial" pitchFamily="34" charset="0"/>
                <a:sym typeface="Symbol"/>
              </a:rPr>
              <a:t>2415</a:t>
            </a:r>
            <a:r>
              <a:rPr lang="en-GB" dirty="0" smtClean="0">
                <a:solidFill>
                  <a:srgbClr val="FFFFFF"/>
                </a:solidFill>
                <a:latin typeface="Arial" pitchFamily="34" charset="0"/>
                <a:cs typeface="Arial" pitchFamily="34" charset="0"/>
              </a:rPr>
              <a:t> km)</a:t>
            </a:r>
            <a:r>
              <a:rPr lang="en-GB" i="1"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ripreso</a:t>
            </a:r>
            <a:r>
              <a:rPr lang="en-GB" dirty="0" smtClean="0">
                <a:solidFill>
                  <a:srgbClr val="FFFFFF"/>
                </a:solidFill>
                <a:latin typeface="Arial" pitchFamily="34" charset="0"/>
                <a:cs typeface="Arial" pitchFamily="34" charset="0"/>
              </a:rPr>
              <a:t> </a:t>
            </a:r>
            <a:r>
              <a:rPr lang="en-GB" dirty="0" err="1">
                <a:solidFill>
                  <a:srgbClr val="FFFFFF"/>
                </a:solidFill>
                <a:latin typeface="Arial" pitchFamily="34" charset="0"/>
                <a:cs typeface="Arial" pitchFamily="34" charset="0"/>
              </a:rPr>
              <a:t>dalla</a:t>
            </a:r>
            <a:r>
              <a:rPr lang="en-GB" dirty="0">
                <a:solidFill>
                  <a:srgbClr val="FFFFFF"/>
                </a:solidFill>
                <a:latin typeface="Arial" pitchFamily="34" charset="0"/>
                <a:cs typeface="Arial" pitchFamily="34" charset="0"/>
              </a:rPr>
              <a:t> </a:t>
            </a:r>
            <a:r>
              <a:rPr lang="en-GB" dirty="0" err="1">
                <a:solidFill>
                  <a:srgbClr val="FFFFFF"/>
                </a:solidFill>
                <a:latin typeface="Arial" pitchFamily="34" charset="0"/>
                <a:cs typeface="Arial" pitchFamily="34" charset="0"/>
              </a:rPr>
              <a:t>sonda</a:t>
            </a:r>
            <a:r>
              <a:rPr lang="en-GB" dirty="0">
                <a:solidFill>
                  <a:srgbClr val="FFFFFF"/>
                </a:solidFill>
                <a:latin typeface="Arial" pitchFamily="34" charset="0"/>
                <a:cs typeface="Arial" pitchFamily="34" charset="0"/>
              </a:rPr>
              <a:t> </a:t>
            </a:r>
            <a:r>
              <a:rPr lang="en-GB" dirty="0" smtClean="0">
                <a:solidFill>
                  <a:srgbClr val="FFFFFF"/>
                </a:solidFill>
                <a:latin typeface="Arial" pitchFamily="34" charset="0"/>
                <a:cs typeface="Arial" pitchFamily="34" charset="0"/>
              </a:rPr>
              <a:t>Galileo </a:t>
            </a:r>
            <a:r>
              <a:rPr lang="en-GB" dirty="0">
                <a:solidFill>
                  <a:srgbClr val="FFFFFF"/>
                </a:solidFill>
                <a:latin typeface="Arial" pitchFamily="34" charset="0"/>
                <a:cs typeface="Arial" pitchFamily="34" charset="0"/>
              </a:rPr>
              <a:t>(</a:t>
            </a:r>
            <a:r>
              <a:rPr lang="en-GB" dirty="0" err="1">
                <a:solidFill>
                  <a:srgbClr val="FFFFFF"/>
                </a:solidFill>
                <a:latin typeface="Arial" pitchFamily="34" charset="0"/>
                <a:cs typeface="Arial" pitchFamily="34" charset="0"/>
              </a:rPr>
              <a:t>agosto</a:t>
            </a:r>
            <a:r>
              <a:rPr lang="en-GB" dirty="0">
                <a:solidFill>
                  <a:srgbClr val="FFFFFF"/>
                </a:solidFill>
                <a:latin typeface="Arial" pitchFamily="34" charset="0"/>
                <a:cs typeface="Arial" pitchFamily="34" charset="0"/>
              </a:rPr>
              <a:t> 1993)</a:t>
            </a:r>
          </a:p>
        </p:txBody>
      </p:sp>
      <p:pic>
        <p:nvPicPr>
          <p:cNvPr id="32771" name="Picture 2"/>
          <p:cNvPicPr>
            <a:picLocks noChangeAspect="1" noChangeArrowheads="1"/>
          </p:cNvPicPr>
          <p:nvPr/>
        </p:nvPicPr>
        <p:blipFill>
          <a:blip r:embed="rId3" cstate="print"/>
          <a:srcRect/>
          <a:stretch>
            <a:fillRect/>
          </a:stretch>
        </p:blipFill>
        <p:spPr bwMode="auto">
          <a:xfrm>
            <a:off x="1006879" y="643478"/>
            <a:ext cx="7634405" cy="44697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1565774" y="5890627"/>
            <a:ext cx="5977598" cy="307777"/>
          </a:xfrm>
          <a:prstGeom prst="rect">
            <a:avLst/>
          </a:prstGeom>
          <a:noFill/>
          <a:ln w="9525">
            <a:noFill/>
            <a:miter lim="800000"/>
            <a:headEnd/>
            <a:tailEnd/>
          </a:ln>
        </p:spPr>
        <p:txBody>
          <a:bodyPr wrap="none" lIns="0" tIns="0" rIns="0" bIns="0">
            <a:spAutoFit/>
          </a:bodyPr>
          <a:lstStyle/>
          <a:p>
            <a:pPr>
              <a:buClr>
                <a:srgbClr val="000000"/>
              </a:buClr>
              <a:buSzPct val="45000"/>
              <a:tabLst>
                <a:tab pos="656514" algn="l"/>
                <a:tab pos="1313025" algn="l"/>
                <a:tab pos="1969541" algn="l"/>
                <a:tab pos="2626055" algn="l"/>
                <a:tab pos="3282566" algn="l"/>
                <a:tab pos="3939082" algn="l"/>
                <a:tab pos="4595595" algn="l"/>
                <a:tab pos="5252108" algn="l"/>
                <a:tab pos="5908622" algn="l"/>
              </a:tabLst>
            </a:pPr>
            <a:r>
              <a:rPr lang="en-GB" dirty="0" err="1">
                <a:solidFill>
                  <a:srgbClr val="FFFFFF"/>
                </a:solidFill>
                <a:latin typeface="Arial" pitchFamily="34" charset="0"/>
                <a:cs typeface="Arial" pitchFamily="34" charset="0"/>
              </a:rPr>
              <a:t>Aspetto</a:t>
            </a:r>
            <a:r>
              <a:rPr lang="en-GB" dirty="0">
                <a:solidFill>
                  <a:srgbClr val="FFFFFF"/>
                </a:solidFill>
                <a:latin typeface="Arial" pitchFamily="34" charset="0"/>
                <a:cs typeface="Arial" pitchFamily="34" charset="0"/>
              </a:rPr>
              <a:t> </a:t>
            </a:r>
            <a:r>
              <a:rPr lang="en-GB" dirty="0" err="1">
                <a:solidFill>
                  <a:srgbClr val="FFFFFF"/>
                </a:solidFill>
                <a:latin typeface="Arial" pitchFamily="34" charset="0"/>
                <a:cs typeface="Arial" pitchFamily="34" charset="0"/>
              </a:rPr>
              <a:t>dell'asteroide</a:t>
            </a:r>
            <a:r>
              <a:rPr lang="en-GB" dirty="0">
                <a:solidFill>
                  <a:srgbClr val="FFFFFF"/>
                </a:solidFill>
                <a:latin typeface="Arial" pitchFamily="34" charset="0"/>
                <a:cs typeface="Arial" pitchFamily="34" charset="0"/>
              </a:rPr>
              <a:t> Ida</a:t>
            </a:r>
            <a:r>
              <a:rPr lang="en-GB" i="1" dirty="0">
                <a:solidFill>
                  <a:srgbClr val="FFFFFF"/>
                </a:solidFill>
                <a:latin typeface="Arial" pitchFamily="34" charset="0"/>
                <a:cs typeface="Arial" pitchFamily="34" charset="0"/>
              </a:rPr>
              <a:t> </a:t>
            </a:r>
            <a:r>
              <a:rPr lang="en-GB" dirty="0">
                <a:solidFill>
                  <a:srgbClr val="FFFFFF"/>
                </a:solidFill>
                <a:latin typeface="Arial" pitchFamily="34" charset="0"/>
                <a:cs typeface="Arial" pitchFamily="34" charset="0"/>
              </a:rPr>
              <a:t>in </a:t>
            </a:r>
            <a:r>
              <a:rPr lang="en-GB" dirty="0" err="1">
                <a:solidFill>
                  <a:srgbClr val="FFFFFF"/>
                </a:solidFill>
                <a:latin typeface="Arial" pitchFamily="34" charset="0"/>
                <a:cs typeface="Arial" pitchFamily="34" charset="0"/>
              </a:rPr>
              <a:t>varie</a:t>
            </a:r>
            <a:r>
              <a:rPr lang="en-GB" dirty="0">
                <a:solidFill>
                  <a:srgbClr val="FFFFFF"/>
                </a:solidFill>
                <a:latin typeface="Arial" pitchFamily="34" charset="0"/>
                <a:cs typeface="Arial" pitchFamily="34" charset="0"/>
              </a:rPr>
              <a:t> </a:t>
            </a:r>
            <a:r>
              <a:rPr lang="en-GB" dirty="0" err="1">
                <a:solidFill>
                  <a:srgbClr val="FFFFFF"/>
                </a:solidFill>
                <a:latin typeface="Arial" pitchFamily="34" charset="0"/>
                <a:cs typeface="Arial" pitchFamily="34" charset="0"/>
              </a:rPr>
              <a:t>fasi</a:t>
            </a:r>
            <a:r>
              <a:rPr lang="en-GB" dirty="0">
                <a:solidFill>
                  <a:srgbClr val="FFFFFF"/>
                </a:solidFill>
                <a:latin typeface="Arial" pitchFamily="34" charset="0"/>
                <a:cs typeface="Arial" pitchFamily="34" charset="0"/>
              </a:rPr>
              <a:t> </a:t>
            </a:r>
            <a:r>
              <a:rPr lang="en-GB" dirty="0" err="1">
                <a:solidFill>
                  <a:srgbClr val="FFFFFF"/>
                </a:solidFill>
                <a:latin typeface="Arial" pitchFamily="34" charset="0"/>
                <a:cs typeface="Arial" pitchFamily="34" charset="0"/>
              </a:rPr>
              <a:t>della</a:t>
            </a:r>
            <a:r>
              <a:rPr lang="en-GB" dirty="0">
                <a:solidFill>
                  <a:srgbClr val="FFFFFF"/>
                </a:solidFill>
                <a:latin typeface="Arial" pitchFamily="34" charset="0"/>
                <a:cs typeface="Arial" pitchFamily="34" charset="0"/>
              </a:rPr>
              <a:t> </a:t>
            </a:r>
            <a:r>
              <a:rPr lang="en-GB" dirty="0" err="1">
                <a:solidFill>
                  <a:srgbClr val="FFFFFF"/>
                </a:solidFill>
                <a:latin typeface="Arial" pitchFamily="34" charset="0"/>
                <a:cs typeface="Arial" pitchFamily="34" charset="0"/>
              </a:rPr>
              <a:t>rotazione</a:t>
            </a:r>
            <a:endParaRPr lang="en-GB" dirty="0">
              <a:solidFill>
                <a:srgbClr val="FFFFFF"/>
              </a:solidFill>
              <a:latin typeface="Arial" pitchFamily="34" charset="0"/>
              <a:cs typeface="Arial" pitchFamily="34" charset="0"/>
            </a:endParaRPr>
          </a:p>
        </p:txBody>
      </p:sp>
      <p:pic>
        <p:nvPicPr>
          <p:cNvPr id="33795" name="Picture 2"/>
          <p:cNvPicPr>
            <a:picLocks noChangeAspect="1" noChangeArrowheads="1"/>
          </p:cNvPicPr>
          <p:nvPr/>
        </p:nvPicPr>
        <p:blipFill>
          <a:blip r:embed="rId3" cstate="print"/>
          <a:srcRect/>
          <a:stretch>
            <a:fillRect/>
          </a:stretch>
        </p:blipFill>
        <p:spPr bwMode="auto">
          <a:xfrm>
            <a:off x="326986" y="211614"/>
            <a:ext cx="8523164" cy="5486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325026" y="5583801"/>
            <a:ext cx="8559287" cy="446548"/>
          </a:xfrm>
          <a:prstGeom prst="rect">
            <a:avLst/>
          </a:prstGeom>
          <a:noFill/>
          <a:ln w="9525">
            <a:noFill/>
            <a:miter lim="800000"/>
            <a:headEnd/>
            <a:tailEnd/>
          </a:ln>
        </p:spPr>
        <p:txBody>
          <a:bodyPr wrap="square" lIns="0" tIns="0" rIns="0" bIns="0">
            <a:spAutoFit/>
          </a:bodyPr>
          <a:lstStyle/>
          <a:p>
            <a:pPr>
              <a:buClr>
                <a:srgbClr val="000000"/>
              </a:buClr>
              <a:buSzPct val="27000"/>
              <a:tabLst>
                <a:tab pos="656514" algn="l"/>
                <a:tab pos="1313025" algn="l"/>
                <a:tab pos="1969541" algn="l"/>
                <a:tab pos="2626055" algn="l"/>
                <a:tab pos="3282566" algn="l"/>
                <a:tab pos="3939082" algn="l"/>
                <a:tab pos="4595595" algn="l"/>
                <a:tab pos="5252108" algn="l"/>
              </a:tabLst>
            </a:pPr>
            <a:r>
              <a:rPr lang="en-GB" dirty="0" err="1" smtClean="0">
                <a:solidFill>
                  <a:srgbClr val="FFFFFF"/>
                </a:solidFill>
                <a:latin typeface="Arial" pitchFamily="34" charset="0"/>
                <a:cs typeface="Arial" pitchFamily="34" charset="0"/>
              </a:rPr>
              <a:t>Mathilde</a:t>
            </a:r>
            <a:r>
              <a:rPr lang="en-GB" dirty="0" smtClean="0">
                <a:solidFill>
                  <a:srgbClr val="FFFFFF"/>
                </a:solidFill>
                <a:latin typeface="Arial" pitchFamily="34" charset="0"/>
                <a:cs typeface="Arial" pitchFamily="34" charset="0"/>
              </a:rPr>
              <a:t> (</a:t>
            </a:r>
            <a:r>
              <a:rPr lang="en-GB" sz="2900" dirty="0" smtClean="0">
                <a:solidFill>
                  <a:srgbClr val="FFFFFF"/>
                </a:solidFill>
                <a:latin typeface="Arial" pitchFamily="34" charset="0"/>
                <a:cs typeface="Arial" pitchFamily="34" charset="0"/>
              </a:rPr>
              <a:t>ø</a:t>
            </a:r>
            <a:r>
              <a:rPr lang="en-GB" dirty="0" smtClean="0">
                <a:solidFill>
                  <a:srgbClr val="FFFFFF"/>
                </a:solidFill>
                <a:latin typeface="Arial" pitchFamily="34" charset="0"/>
                <a:cs typeface="Arial" pitchFamily="34" charset="0"/>
              </a:rPr>
              <a:t> 53 km) </a:t>
            </a:r>
            <a:r>
              <a:rPr lang="en-GB" dirty="0" err="1" smtClean="0">
                <a:solidFill>
                  <a:srgbClr val="FFFFFF"/>
                </a:solidFill>
                <a:latin typeface="Arial" pitchFamily="34" charset="0"/>
                <a:cs typeface="Arial" pitchFamily="34" charset="0"/>
              </a:rPr>
              <a:t>ripreso</a:t>
            </a:r>
            <a:r>
              <a:rPr lang="en-GB"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dalla</a:t>
            </a:r>
            <a:r>
              <a:rPr lang="en-GB"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sonda</a:t>
            </a:r>
            <a:r>
              <a:rPr lang="en-GB" dirty="0" smtClean="0">
                <a:solidFill>
                  <a:srgbClr val="FFFFFF"/>
                </a:solidFill>
                <a:latin typeface="Arial" pitchFamily="34" charset="0"/>
                <a:cs typeface="Arial" pitchFamily="34" charset="0"/>
              </a:rPr>
              <a:t> NEAR (27/6/1997)</a:t>
            </a:r>
            <a:endParaRPr lang="en-GB" dirty="0">
              <a:solidFill>
                <a:srgbClr val="FFFFFF"/>
              </a:solidFill>
              <a:latin typeface="Arial" pitchFamily="34" charset="0"/>
              <a:cs typeface="Arial" pitchFamily="34" charset="0"/>
            </a:endParaRPr>
          </a:p>
        </p:txBody>
      </p:sp>
      <p:pic>
        <p:nvPicPr>
          <p:cNvPr id="5" name="Immagine 4" descr="Eros_PIA03141.jpg"/>
          <p:cNvPicPr>
            <a:picLocks noChangeAspect="1"/>
          </p:cNvPicPr>
          <p:nvPr/>
        </p:nvPicPr>
        <p:blipFill>
          <a:blip r:embed="rId3" cstate="print"/>
          <a:srcRect l="23622" t="19040" r="23622" b="19040"/>
          <a:stretch>
            <a:fillRect/>
          </a:stretch>
        </p:blipFill>
        <p:spPr>
          <a:xfrm>
            <a:off x="1697127" y="621235"/>
            <a:ext cx="5945765" cy="4326098"/>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1475658" y="5713511"/>
            <a:ext cx="6839262" cy="307777"/>
          </a:xfrm>
          <a:prstGeom prst="rect">
            <a:avLst/>
          </a:prstGeom>
          <a:noFill/>
          <a:ln w="9525">
            <a:noFill/>
            <a:miter lim="800000"/>
            <a:headEnd/>
            <a:tailEnd/>
          </a:ln>
        </p:spPr>
        <p:txBody>
          <a:bodyPr wrap="square" lIns="0" tIns="0" rIns="0" bIns="0">
            <a:spAutoFit/>
          </a:bodyPr>
          <a:lstStyle/>
          <a:p>
            <a:pPr>
              <a:buClr>
                <a:srgbClr val="000000"/>
              </a:buClr>
              <a:buSzPct val="27000"/>
              <a:tabLst>
                <a:tab pos="656514" algn="l"/>
                <a:tab pos="1313025" algn="l"/>
                <a:tab pos="1969541" algn="l"/>
                <a:tab pos="2626055" algn="l"/>
                <a:tab pos="3282566" algn="l"/>
                <a:tab pos="3939082" algn="l"/>
                <a:tab pos="4595595" algn="l"/>
                <a:tab pos="5252108" algn="l"/>
              </a:tabLst>
            </a:pPr>
            <a:r>
              <a:rPr lang="en-GB" dirty="0" smtClean="0">
                <a:solidFill>
                  <a:srgbClr val="FFFFFF"/>
                </a:solidFill>
                <a:latin typeface="Arial" pitchFamily="34" charset="0"/>
                <a:cs typeface="Arial" pitchFamily="34" charset="0"/>
              </a:rPr>
              <a:t>Eros (34</a:t>
            </a:r>
            <a:r>
              <a:rPr lang="en-GB" dirty="0" smtClean="0">
                <a:solidFill>
                  <a:srgbClr val="FFFFFF"/>
                </a:solidFill>
                <a:latin typeface="Arial" pitchFamily="34" charset="0"/>
                <a:cs typeface="Arial" pitchFamily="34" charset="0"/>
                <a:sym typeface="Symbol"/>
              </a:rPr>
              <a:t></a:t>
            </a:r>
            <a:r>
              <a:rPr lang="en-GB" dirty="0" smtClean="0">
                <a:solidFill>
                  <a:srgbClr val="FFFFFF"/>
                </a:solidFill>
                <a:latin typeface="Arial" pitchFamily="34" charset="0"/>
                <a:cs typeface="Arial" pitchFamily="34" charset="0"/>
              </a:rPr>
              <a:t>11 km) </a:t>
            </a:r>
            <a:r>
              <a:rPr lang="en-GB" dirty="0" err="1" smtClean="0">
                <a:solidFill>
                  <a:srgbClr val="FFFFFF"/>
                </a:solidFill>
                <a:latin typeface="Arial" pitchFamily="34" charset="0"/>
                <a:cs typeface="Arial" pitchFamily="34" charset="0"/>
              </a:rPr>
              <a:t>ripreso</a:t>
            </a:r>
            <a:r>
              <a:rPr lang="en-GB"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dalla</a:t>
            </a:r>
            <a:r>
              <a:rPr lang="en-GB"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sonda</a:t>
            </a:r>
            <a:r>
              <a:rPr lang="en-GB" dirty="0" smtClean="0">
                <a:solidFill>
                  <a:srgbClr val="FFFFFF"/>
                </a:solidFill>
                <a:latin typeface="Arial" pitchFamily="34" charset="0"/>
                <a:cs typeface="Arial" pitchFamily="34" charset="0"/>
              </a:rPr>
              <a:t> NEAR (12/2/2001)</a:t>
            </a:r>
            <a:endParaRPr lang="en-GB" dirty="0">
              <a:solidFill>
                <a:srgbClr val="FFFFFF"/>
              </a:solidFill>
              <a:latin typeface="Arial" pitchFamily="34" charset="0"/>
              <a:cs typeface="Arial" pitchFamily="34" charset="0"/>
            </a:endParaRPr>
          </a:p>
        </p:txBody>
      </p:sp>
      <p:pic>
        <p:nvPicPr>
          <p:cNvPr id="5" name="Immagine 4" descr="Eros_PIA03141.jpg"/>
          <p:cNvPicPr>
            <a:picLocks noChangeAspect="1"/>
          </p:cNvPicPr>
          <p:nvPr/>
        </p:nvPicPr>
        <p:blipFill>
          <a:blip r:embed="rId3" cstate="print"/>
          <a:stretch>
            <a:fillRect/>
          </a:stretch>
        </p:blipFill>
        <p:spPr>
          <a:xfrm>
            <a:off x="341116" y="360046"/>
            <a:ext cx="8477861" cy="458223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026"/>
          <p:cNvSpPr txBox="1">
            <a:spLocks noChangeArrowheads="1"/>
          </p:cNvSpPr>
          <p:nvPr/>
        </p:nvSpPr>
        <p:spPr bwMode="auto">
          <a:xfrm>
            <a:off x="1428933" y="428988"/>
            <a:ext cx="6382651" cy="708257"/>
          </a:xfrm>
          <a:prstGeom prst="rect">
            <a:avLst/>
          </a:prstGeom>
          <a:noFill/>
          <a:ln w="9525">
            <a:noFill/>
            <a:miter lim="800000"/>
            <a:headEnd/>
            <a:tailEnd/>
          </a:ln>
        </p:spPr>
        <p:txBody>
          <a:bodyPr lIns="91400" tIns="45702" rIns="91400" bIns="45702" anchor="ctr">
            <a:spAutoFit/>
          </a:bodyPr>
          <a:lstStyle/>
          <a:p>
            <a:pPr algn="ctr" eaLnBrk="0" hangingPunct="0"/>
            <a:r>
              <a:rPr lang="it-IT" sz="4000" dirty="0">
                <a:solidFill>
                  <a:srgbClr val="FFFFFF"/>
                </a:solidFill>
                <a:latin typeface="Arial" pitchFamily="34" charset="0"/>
                <a:cs typeface="Arial" pitchFamily="34" charset="0"/>
              </a:rPr>
              <a:t>Seconda legge di Keplero</a:t>
            </a:r>
          </a:p>
        </p:txBody>
      </p:sp>
      <p:sp>
        <p:nvSpPr>
          <p:cNvPr id="51203" name="Text Box 1026"/>
          <p:cNvSpPr txBox="1">
            <a:spLocks noChangeArrowheads="1"/>
          </p:cNvSpPr>
          <p:nvPr/>
        </p:nvSpPr>
        <p:spPr bwMode="auto">
          <a:xfrm>
            <a:off x="5803588" y="2970031"/>
            <a:ext cx="2927002" cy="1107959"/>
          </a:xfrm>
          <a:prstGeom prst="rect">
            <a:avLst/>
          </a:prstGeom>
          <a:noFill/>
          <a:ln w="9525">
            <a:noFill/>
            <a:miter lim="800000"/>
            <a:headEnd/>
            <a:tailEnd/>
          </a:ln>
        </p:spPr>
        <p:txBody>
          <a:bodyPr lIns="91400" tIns="45702" rIns="91400" bIns="45702" anchor="ctr">
            <a:spAutoFit/>
          </a:bodyPr>
          <a:lstStyle/>
          <a:p>
            <a:pPr eaLnBrk="0" hangingPunct="0"/>
            <a:r>
              <a:rPr lang="it-IT" sz="2200" dirty="0">
                <a:solidFill>
                  <a:srgbClr val="FFFFFF"/>
                </a:solidFill>
                <a:latin typeface="Arial" pitchFamily="34" charset="0"/>
                <a:cs typeface="Arial" pitchFamily="34" charset="0"/>
              </a:rPr>
              <a:t>Il </a:t>
            </a:r>
            <a:r>
              <a:rPr lang="it-IT" sz="2200" dirty="0">
                <a:solidFill>
                  <a:srgbClr val="FFFF00"/>
                </a:solidFill>
                <a:latin typeface="Arial" pitchFamily="34" charset="0"/>
                <a:cs typeface="Arial" pitchFamily="34" charset="0"/>
              </a:rPr>
              <a:t>raggio vettore</a:t>
            </a:r>
            <a:r>
              <a:rPr lang="it-IT" sz="2200" dirty="0">
                <a:solidFill>
                  <a:srgbClr val="FFFFFF"/>
                </a:solidFill>
                <a:latin typeface="Arial" pitchFamily="34" charset="0"/>
                <a:cs typeface="Arial" pitchFamily="34" charset="0"/>
              </a:rPr>
              <a:t> del pianeta descrive </a:t>
            </a:r>
            <a:r>
              <a:rPr lang="it-IT" sz="2200" dirty="0">
                <a:solidFill>
                  <a:srgbClr val="FFFF00"/>
                </a:solidFill>
                <a:latin typeface="Arial" pitchFamily="34" charset="0"/>
                <a:cs typeface="Arial" pitchFamily="34" charset="0"/>
              </a:rPr>
              <a:t>aree</a:t>
            </a:r>
            <a:r>
              <a:rPr lang="it-IT" sz="2200" dirty="0">
                <a:solidFill>
                  <a:srgbClr val="FFFFFF"/>
                </a:solidFill>
                <a:latin typeface="Arial" pitchFamily="34" charset="0"/>
                <a:cs typeface="Arial" pitchFamily="34" charset="0"/>
              </a:rPr>
              <a:t> uguali in tempi uguali</a:t>
            </a:r>
          </a:p>
        </p:txBody>
      </p:sp>
      <p:pic>
        <p:nvPicPr>
          <p:cNvPr id="9220" name="Immagine 3" descr="Keplero_ellisse.jpg"/>
          <p:cNvPicPr>
            <a:picLocks noChangeAspect="1"/>
          </p:cNvPicPr>
          <p:nvPr/>
        </p:nvPicPr>
        <p:blipFill>
          <a:blip r:embed="rId3" cstate="print"/>
          <a:srcRect/>
          <a:stretch>
            <a:fillRect/>
          </a:stretch>
        </p:blipFill>
        <p:spPr bwMode="auto">
          <a:xfrm>
            <a:off x="357233" y="1796558"/>
            <a:ext cx="5213002" cy="425817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901090" y="5929537"/>
            <a:ext cx="7487334" cy="307777"/>
          </a:xfrm>
          <a:prstGeom prst="rect">
            <a:avLst/>
          </a:prstGeom>
          <a:noFill/>
          <a:ln w="9525">
            <a:noFill/>
            <a:miter lim="800000"/>
            <a:headEnd/>
            <a:tailEnd/>
          </a:ln>
        </p:spPr>
        <p:txBody>
          <a:bodyPr wrap="square" lIns="0" tIns="0" rIns="0" bIns="0">
            <a:spAutoFit/>
          </a:bodyPr>
          <a:lstStyle/>
          <a:p>
            <a:pPr>
              <a:buClr>
                <a:srgbClr val="000000"/>
              </a:buClr>
              <a:buSzPct val="27000"/>
              <a:tabLst>
                <a:tab pos="656514" algn="l"/>
                <a:tab pos="1313025" algn="l"/>
                <a:tab pos="1969541" algn="l"/>
                <a:tab pos="2626055" algn="l"/>
                <a:tab pos="3282566" algn="l"/>
                <a:tab pos="3939082" algn="l"/>
                <a:tab pos="4595595" algn="l"/>
                <a:tab pos="5252108" algn="l"/>
              </a:tabLst>
            </a:pPr>
            <a:r>
              <a:rPr lang="en-GB" dirty="0" err="1" smtClean="0">
                <a:solidFill>
                  <a:srgbClr val="FFFFFF"/>
                </a:solidFill>
                <a:latin typeface="Arial" pitchFamily="34" charset="0"/>
                <a:cs typeface="Arial" pitchFamily="34" charset="0"/>
              </a:rPr>
              <a:t>Itokawa</a:t>
            </a:r>
            <a:r>
              <a:rPr lang="en-GB" dirty="0" smtClean="0">
                <a:solidFill>
                  <a:srgbClr val="FFFFFF"/>
                </a:solidFill>
                <a:latin typeface="Arial" pitchFamily="34" charset="0"/>
                <a:cs typeface="Arial" pitchFamily="34" charset="0"/>
              </a:rPr>
              <a:t> (330 m) </a:t>
            </a:r>
            <a:r>
              <a:rPr lang="en-GB" dirty="0" err="1" smtClean="0">
                <a:solidFill>
                  <a:srgbClr val="FFFFFF"/>
                </a:solidFill>
                <a:latin typeface="Arial" pitchFamily="34" charset="0"/>
                <a:cs typeface="Arial" pitchFamily="34" charset="0"/>
              </a:rPr>
              <a:t>ripreso</a:t>
            </a:r>
            <a:r>
              <a:rPr lang="en-GB"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dalla</a:t>
            </a:r>
            <a:r>
              <a:rPr lang="en-GB"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sonda</a:t>
            </a:r>
            <a:r>
              <a:rPr lang="en-GB"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Hayabusa</a:t>
            </a:r>
            <a:r>
              <a:rPr lang="en-GB" dirty="0" smtClean="0">
                <a:solidFill>
                  <a:srgbClr val="FFFFFF"/>
                </a:solidFill>
                <a:latin typeface="Arial" pitchFamily="34" charset="0"/>
                <a:cs typeface="Arial" pitchFamily="34" charset="0"/>
              </a:rPr>
              <a:t> (</a:t>
            </a:r>
            <a:r>
              <a:rPr lang="en-GB" dirty="0" err="1" smtClean="0">
                <a:solidFill>
                  <a:srgbClr val="FFFFFF"/>
                </a:solidFill>
                <a:latin typeface="Arial" pitchFamily="34" charset="0"/>
                <a:cs typeface="Arial" pitchFamily="34" charset="0"/>
              </a:rPr>
              <a:t>ottobre</a:t>
            </a:r>
            <a:r>
              <a:rPr lang="en-GB" dirty="0" smtClean="0">
                <a:solidFill>
                  <a:srgbClr val="FFFFFF"/>
                </a:solidFill>
                <a:latin typeface="Arial" pitchFamily="34" charset="0"/>
                <a:cs typeface="Arial" pitchFamily="34" charset="0"/>
              </a:rPr>
              <a:t> 2005)</a:t>
            </a:r>
            <a:endParaRPr lang="en-GB" dirty="0">
              <a:solidFill>
                <a:srgbClr val="FFFFFF"/>
              </a:solidFill>
              <a:latin typeface="Arial" pitchFamily="34" charset="0"/>
              <a:cs typeface="Arial" pitchFamily="34" charset="0"/>
            </a:endParaRPr>
          </a:p>
        </p:txBody>
      </p:sp>
      <p:pic>
        <p:nvPicPr>
          <p:cNvPr id="5" name="Immagine 4" descr="Eros_PIA03141.jpg"/>
          <p:cNvPicPr>
            <a:picLocks noChangeAspect="1"/>
          </p:cNvPicPr>
          <p:nvPr/>
        </p:nvPicPr>
        <p:blipFill>
          <a:blip r:embed="rId3" cstate="print"/>
          <a:stretch>
            <a:fillRect/>
          </a:stretch>
        </p:blipFill>
        <p:spPr>
          <a:xfrm>
            <a:off x="521039" y="-619409"/>
            <a:ext cx="8207512" cy="6154244"/>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1827804" y="621232"/>
            <a:ext cx="5790047" cy="615553"/>
          </a:xfrm>
          <a:prstGeom prst="rect">
            <a:avLst/>
          </a:prstGeom>
          <a:noFill/>
          <a:ln w="9525">
            <a:noFill/>
            <a:miter lim="800000"/>
            <a:headEnd/>
            <a:tailEnd/>
          </a:ln>
        </p:spPr>
        <p:txBody>
          <a:bodyPr wrap="none" lIns="0" tIns="0" rIns="0" bIns="0">
            <a:spAutoFit/>
          </a:bodyPr>
          <a:lstStyle/>
          <a:p>
            <a:pPr>
              <a:buClr>
                <a:srgbClr val="000000"/>
              </a:buClr>
              <a:buSzPct val="27000"/>
              <a:tabLst>
                <a:tab pos="656514" algn="l"/>
                <a:tab pos="1313025" algn="l"/>
                <a:tab pos="1969541" algn="l"/>
                <a:tab pos="2626055" algn="l"/>
                <a:tab pos="3282566" algn="l"/>
                <a:tab pos="3939082" algn="l"/>
                <a:tab pos="4595595" algn="l"/>
                <a:tab pos="5252108" algn="l"/>
              </a:tabLst>
            </a:pPr>
            <a:r>
              <a:rPr lang="en-GB" sz="4000" dirty="0" err="1" smtClean="0">
                <a:solidFill>
                  <a:srgbClr val="FFFFFF"/>
                </a:solidFill>
                <a:latin typeface="Arial" pitchFamily="34" charset="0"/>
                <a:cs typeface="Arial" pitchFamily="34" charset="0"/>
              </a:rPr>
              <a:t>Quanti</a:t>
            </a:r>
            <a:r>
              <a:rPr lang="en-GB" sz="4000" dirty="0" smtClean="0">
                <a:solidFill>
                  <a:srgbClr val="FFFFFF"/>
                </a:solidFill>
                <a:latin typeface="Arial" pitchFamily="34" charset="0"/>
                <a:cs typeface="Arial" pitchFamily="34" charset="0"/>
              </a:rPr>
              <a:t> </a:t>
            </a:r>
            <a:r>
              <a:rPr lang="en-GB" sz="4000" dirty="0" err="1" smtClean="0">
                <a:solidFill>
                  <a:srgbClr val="FFFFFF"/>
                </a:solidFill>
                <a:latin typeface="Arial" pitchFamily="34" charset="0"/>
                <a:cs typeface="Arial" pitchFamily="34" charset="0"/>
              </a:rPr>
              <a:t>sono</a:t>
            </a:r>
            <a:r>
              <a:rPr lang="en-GB" sz="4000" dirty="0" smtClean="0">
                <a:solidFill>
                  <a:srgbClr val="FFFFFF"/>
                </a:solidFill>
                <a:latin typeface="Arial" pitchFamily="34" charset="0"/>
                <a:cs typeface="Arial" pitchFamily="34" charset="0"/>
              </a:rPr>
              <a:t> </a:t>
            </a:r>
            <a:r>
              <a:rPr lang="en-GB" sz="4000" dirty="0" err="1" smtClean="0">
                <a:solidFill>
                  <a:srgbClr val="FFFFFF"/>
                </a:solidFill>
                <a:latin typeface="Arial" pitchFamily="34" charset="0"/>
                <a:cs typeface="Arial" pitchFamily="34" charset="0"/>
              </a:rPr>
              <a:t>gli</a:t>
            </a:r>
            <a:r>
              <a:rPr lang="en-GB" sz="4000" dirty="0" smtClean="0">
                <a:solidFill>
                  <a:srgbClr val="FFFFFF"/>
                </a:solidFill>
                <a:latin typeface="Arial" pitchFamily="34" charset="0"/>
                <a:cs typeface="Arial" pitchFamily="34" charset="0"/>
              </a:rPr>
              <a:t> </a:t>
            </a:r>
            <a:r>
              <a:rPr lang="en-GB" sz="4000" dirty="0" err="1" smtClean="0">
                <a:solidFill>
                  <a:srgbClr val="FFFFFF"/>
                </a:solidFill>
                <a:latin typeface="Arial" pitchFamily="34" charset="0"/>
                <a:cs typeface="Arial" pitchFamily="34" charset="0"/>
              </a:rPr>
              <a:t>asteroidi</a:t>
            </a:r>
            <a:r>
              <a:rPr lang="en-GB" sz="4000" dirty="0" smtClean="0">
                <a:solidFill>
                  <a:srgbClr val="FFFFFF"/>
                </a:solidFill>
                <a:latin typeface="Arial" pitchFamily="34" charset="0"/>
                <a:cs typeface="Arial" pitchFamily="34" charset="0"/>
              </a:rPr>
              <a:t>?</a:t>
            </a:r>
            <a:endParaRPr lang="en-GB" sz="4000" dirty="0">
              <a:solidFill>
                <a:srgbClr val="FFFFFF"/>
              </a:solidFill>
              <a:latin typeface="Arial" pitchFamily="34" charset="0"/>
              <a:cs typeface="Arial" pitchFamily="34" charset="0"/>
            </a:endParaRPr>
          </a:p>
        </p:txBody>
      </p:sp>
      <p:sp>
        <p:nvSpPr>
          <p:cNvPr id="6146" name="Text Box 2"/>
          <p:cNvSpPr txBox="1">
            <a:spLocks noChangeArrowheads="1"/>
          </p:cNvSpPr>
          <p:nvPr/>
        </p:nvSpPr>
        <p:spPr bwMode="auto">
          <a:xfrm>
            <a:off x="539552" y="2067238"/>
            <a:ext cx="8352928" cy="3508653"/>
          </a:xfrm>
          <a:prstGeom prst="rect">
            <a:avLst/>
          </a:prstGeom>
          <a:noFill/>
          <a:ln w="9525">
            <a:noFill/>
            <a:miter lim="800000"/>
            <a:headEnd/>
            <a:tailEnd/>
          </a:ln>
        </p:spPr>
        <p:txBody>
          <a:bodyPr wrap="square" lIns="0" tIns="0" rIns="0" bIns="0">
            <a:spAutoFit/>
          </a:bodyPr>
          <a:lstStyle/>
          <a:p>
            <a:pPr>
              <a:buClr>
                <a:srgbClr val="000000"/>
              </a:buClr>
              <a:buSzPct val="45000"/>
              <a:tabLst>
                <a:tab pos="656514" algn="l"/>
                <a:tab pos="1313025" algn="l"/>
                <a:tab pos="1969541" algn="l"/>
                <a:tab pos="2626055" algn="l"/>
                <a:tab pos="3282566" algn="l"/>
                <a:tab pos="3939082" algn="l"/>
                <a:tab pos="4595595" algn="l"/>
                <a:tab pos="5252108" algn="l"/>
                <a:tab pos="5908622" algn="l"/>
                <a:tab pos="6565136" algn="l"/>
                <a:tab pos="7221649" algn="l"/>
              </a:tabLst>
            </a:pPr>
            <a:r>
              <a:rPr lang="en-GB" sz="2500" dirty="0" err="1" smtClean="0">
                <a:solidFill>
                  <a:srgbClr val="FFFFFF"/>
                </a:solidFill>
                <a:latin typeface="Arial" pitchFamily="34" charset="0"/>
                <a:cs typeface="Arial" pitchFamily="34" charset="0"/>
              </a:rPr>
              <a:t>Dipende</a:t>
            </a:r>
            <a:r>
              <a:rPr lang="en-GB" sz="2500" dirty="0" smtClean="0">
                <a:solidFill>
                  <a:srgbClr val="FFFFFF"/>
                </a:solidFill>
                <a:latin typeface="Arial" pitchFamily="34" charset="0"/>
                <a:cs typeface="Arial" pitchFamily="34" charset="0"/>
              </a:rPr>
              <a:t> </a:t>
            </a:r>
            <a:r>
              <a:rPr lang="en-GB" sz="2500" dirty="0" err="1" smtClean="0">
                <a:solidFill>
                  <a:srgbClr val="FFFFFF"/>
                </a:solidFill>
                <a:latin typeface="Arial" pitchFamily="34" charset="0"/>
                <a:cs typeface="Arial" pitchFamily="34" charset="0"/>
              </a:rPr>
              <a:t>dalle</a:t>
            </a:r>
            <a:r>
              <a:rPr lang="en-GB" sz="2500" dirty="0" smtClean="0">
                <a:solidFill>
                  <a:srgbClr val="FFFFFF"/>
                </a:solidFill>
                <a:latin typeface="Arial" pitchFamily="34" charset="0"/>
                <a:cs typeface="Arial" pitchFamily="34" charset="0"/>
              </a:rPr>
              <a:t> </a:t>
            </a:r>
            <a:r>
              <a:rPr lang="en-GB" sz="2500" dirty="0" err="1" smtClean="0">
                <a:solidFill>
                  <a:srgbClr val="FFFFFF"/>
                </a:solidFill>
                <a:latin typeface="Arial" pitchFamily="34" charset="0"/>
                <a:cs typeface="Arial" pitchFamily="34" charset="0"/>
              </a:rPr>
              <a:t>dimensioni</a:t>
            </a:r>
            <a:r>
              <a:rPr lang="en-GB" sz="2500" dirty="0" smtClean="0">
                <a:solidFill>
                  <a:srgbClr val="FFFFFF"/>
                </a:solidFill>
                <a:latin typeface="Arial" pitchFamily="34" charset="0"/>
                <a:cs typeface="Arial" pitchFamily="34" charset="0"/>
              </a:rPr>
              <a:t>:</a:t>
            </a:r>
          </a:p>
          <a:p>
            <a:pPr>
              <a:buClr>
                <a:srgbClr val="000000"/>
              </a:buClr>
              <a:buSzPct val="45000"/>
              <a:tabLst>
                <a:tab pos="656514" algn="l"/>
                <a:tab pos="1313025" algn="l"/>
                <a:tab pos="1969541" algn="l"/>
                <a:tab pos="2626055" algn="l"/>
                <a:tab pos="3282566" algn="l"/>
                <a:tab pos="3939082" algn="l"/>
                <a:tab pos="4595595" algn="l"/>
                <a:tab pos="5252108" algn="l"/>
                <a:tab pos="5908622" algn="l"/>
                <a:tab pos="6565136" algn="l"/>
                <a:tab pos="7221649" algn="l"/>
              </a:tabLst>
            </a:pPr>
            <a:endParaRPr lang="en-GB" sz="2500" dirty="0">
              <a:solidFill>
                <a:srgbClr val="FFFFFF"/>
              </a:solidFill>
              <a:latin typeface="Arial" pitchFamily="34" charset="0"/>
              <a:cs typeface="Arial" pitchFamily="34" charset="0"/>
            </a:endParaRPr>
          </a:p>
          <a:p>
            <a:pPr>
              <a:buClr>
                <a:srgbClr val="000000"/>
              </a:buClr>
              <a:buSzPct val="45000"/>
              <a:tabLst>
                <a:tab pos="656514" algn="l"/>
                <a:tab pos="1313025" algn="l"/>
                <a:tab pos="1969541" algn="l"/>
                <a:tab pos="2626055" algn="l"/>
                <a:tab pos="3282566" algn="l"/>
                <a:tab pos="3939082" algn="l"/>
                <a:tab pos="4595595" algn="l"/>
                <a:tab pos="5252108" algn="l"/>
                <a:tab pos="5908622" algn="l"/>
                <a:tab pos="6565136" algn="l"/>
                <a:tab pos="7221649" algn="l"/>
              </a:tabLst>
            </a:pPr>
            <a:r>
              <a:rPr lang="en-GB" sz="2500" dirty="0">
                <a:solidFill>
                  <a:srgbClr val="FFFFFF"/>
                </a:solidFill>
                <a:latin typeface="Arial" pitchFamily="34" charset="0"/>
                <a:cs typeface="Arial" pitchFamily="34" charset="0"/>
              </a:rPr>
              <a:t>                      1 : </a:t>
            </a:r>
            <a:r>
              <a:rPr lang="en-GB" sz="2500" dirty="0" err="1">
                <a:solidFill>
                  <a:srgbClr val="FFFFFF"/>
                </a:solidFill>
                <a:latin typeface="Arial" pitchFamily="34" charset="0"/>
                <a:cs typeface="Arial" pitchFamily="34" charset="0"/>
              </a:rPr>
              <a:t>diametro</a:t>
            </a:r>
            <a:r>
              <a:rPr lang="en-GB" sz="2500" dirty="0">
                <a:solidFill>
                  <a:srgbClr val="FFFFFF"/>
                </a:solidFill>
                <a:latin typeface="Arial" pitchFamily="34" charset="0"/>
                <a:cs typeface="Arial" pitchFamily="34" charset="0"/>
              </a:rPr>
              <a:t> = 930 km (</a:t>
            </a:r>
            <a:r>
              <a:rPr lang="en-GB" sz="2500" dirty="0" err="1">
                <a:solidFill>
                  <a:srgbClr val="FFFFFF"/>
                </a:solidFill>
                <a:latin typeface="Arial" pitchFamily="34" charset="0"/>
                <a:cs typeface="Arial" pitchFamily="34" charset="0"/>
              </a:rPr>
              <a:t>Cerere</a:t>
            </a:r>
            <a:r>
              <a:rPr lang="en-GB" sz="2500" dirty="0">
                <a:solidFill>
                  <a:srgbClr val="FFFFFF"/>
                </a:solidFill>
                <a:latin typeface="Arial" pitchFamily="34" charset="0"/>
                <a:cs typeface="Arial" pitchFamily="34" charset="0"/>
              </a:rPr>
              <a:t>)</a:t>
            </a:r>
          </a:p>
          <a:p>
            <a:pPr>
              <a:buClr>
                <a:srgbClr val="000000"/>
              </a:buClr>
              <a:buSzPct val="45000"/>
              <a:tabLst>
                <a:tab pos="656514" algn="l"/>
                <a:tab pos="1313025" algn="l"/>
                <a:tab pos="1969541" algn="l"/>
                <a:tab pos="2626055" algn="l"/>
                <a:tab pos="3282566" algn="l"/>
                <a:tab pos="3939082" algn="l"/>
                <a:tab pos="4595595" algn="l"/>
                <a:tab pos="5252108" algn="l"/>
                <a:tab pos="5908622" algn="l"/>
                <a:tab pos="6565136" algn="l"/>
                <a:tab pos="7221649" algn="l"/>
              </a:tabLst>
            </a:pPr>
            <a:r>
              <a:rPr lang="en-GB" sz="2500" dirty="0">
                <a:solidFill>
                  <a:srgbClr val="FFFFFF"/>
                </a:solidFill>
                <a:latin typeface="Arial" pitchFamily="34" charset="0"/>
                <a:cs typeface="Arial" pitchFamily="34" charset="0"/>
              </a:rPr>
              <a:t>                      4 :              </a:t>
            </a:r>
            <a:r>
              <a:rPr lang="en-GB" sz="2500" dirty="0" err="1">
                <a:solidFill>
                  <a:srgbClr val="FFFFFF"/>
                </a:solidFill>
                <a:latin typeface="Arial" pitchFamily="34" charset="0"/>
                <a:cs typeface="Arial" pitchFamily="34" charset="0"/>
              </a:rPr>
              <a:t>diametro</a:t>
            </a:r>
            <a:r>
              <a:rPr lang="en-GB" sz="2500" dirty="0">
                <a:solidFill>
                  <a:srgbClr val="FFFFFF"/>
                </a:solidFill>
                <a:latin typeface="Arial" pitchFamily="34" charset="0"/>
                <a:cs typeface="Arial" pitchFamily="34" charset="0"/>
              </a:rPr>
              <a:t> &gt; 400 km</a:t>
            </a:r>
          </a:p>
          <a:p>
            <a:pPr>
              <a:buClr>
                <a:srgbClr val="000000"/>
              </a:buClr>
              <a:buSzPct val="45000"/>
              <a:tabLst>
                <a:tab pos="656514" algn="l"/>
                <a:tab pos="1313025" algn="l"/>
                <a:tab pos="1969541" algn="l"/>
                <a:tab pos="2626055" algn="l"/>
                <a:tab pos="3282566" algn="l"/>
                <a:tab pos="3939082" algn="l"/>
                <a:tab pos="4595595" algn="l"/>
                <a:tab pos="5252108" algn="l"/>
                <a:tab pos="5908622" algn="l"/>
                <a:tab pos="6565136" algn="l"/>
                <a:tab pos="7221649" algn="l"/>
              </a:tabLst>
            </a:pPr>
            <a:r>
              <a:rPr lang="en-GB" sz="2500" dirty="0">
                <a:solidFill>
                  <a:srgbClr val="FFFFFF"/>
                </a:solidFill>
                <a:latin typeface="Arial" pitchFamily="34" charset="0"/>
                <a:cs typeface="Arial" pitchFamily="34" charset="0"/>
              </a:rPr>
              <a:t>                    30 :              </a:t>
            </a:r>
            <a:r>
              <a:rPr lang="en-GB" sz="2500" dirty="0" err="1">
                <a:solidFill>
                  <a:srgbClr val="FFFFFF"/>
                </a:solidFill>
                <a:latin typeface="Arial" pitchFamily="34" charset="0"/>
                <a:cs typeface="Arial" pitchFamily="34" charset="0"/>
              </a:rPr>
              <a:t>diametro</a:t>
            </a:r>
            <a:r>
              <a:rPr lang="en-GB" sz="2500" dirty="0">
                <a:solidFill>
                  <a:srgbClr val="FFFFFF"/>
                </a:solidFill>
                <a:latin typeface="Arial" pitchFamily="34" charset="0"/>
                <a:cs typeface="Arial" pitchFamily="34" charset="0"/>
              </a:rPr>
              <a:t> &gt; 200 km</a:t>
            </a:r>
          </a:p>
          <a:p>
            <a:pPr>
              <a:buClr>
                <a:srgbClr val="000000"/>
              </a:buClr>
              <a:buSzPct val="45000"/>
              <a:tabLst>
                <a:tab pos="656514" algn="l"/>
                <a:tab pos="1313025" algn="l"/>
                <a:tab pos="1969541" algn="l"/>
                <a:tab pos="2626055" algn="l"/>
                <a:tab pos="3282566" algn="l"/>
                <a:tab pos="3939082" algn="l"/>
                <a:tab pos="4595595" algn="l"/>
                <a:tab pos="5252108" algn="l"/>
                <a:tab pos="5908622" algn="l"/>
                <a:tab pos="6565136" algn="l"/>
                <a:tab pos="7221649" algn="l"/>
              </a:tabLst>
            </a:pPr>
            <a:r>
              <a:rPr lang="en-GB" sz="2500" dirty="0">
                <a:solidFill>
                  <a:srgbClr val="FFFFFF"/>
                </a:solidFill>
                <a:latin typeface="Arial" pitchFamily="34" charset="0"/>
                <a:cs typeface="Arial" pitchFamily="34" charset="0"/>
              </a:rPr>
              <a:t>                  250 :              </a:t>
            </a:r>
            <a:r>
              <a:rPr lang="en-GB" sz="2500" dirty="0" err="1">
                <a:solidFill>
                  <a:srgbClr val="FFFFFF"/>
                </a:solidFill>
                <a:latin typeface="Arial" pitchFamily="34" charset="0"/>
                <a:cs typeface="Arial" pitchFamily="34" charset="0"/>
              </a:rPr>
              <a:t>diametro</a:t>
            </a:r>
            <a:r>
              <a:rPr lang="en-GB" sz="2500" dirty="0">
                <a:solidFill>
                  <a:srgbClr val="FFFFFF"/>
                </a:solidFill>
                <a:latin typeface="Arial" pitchFamily="34" charset="0"/>
                <a:cs typeface="Arial" pitchFamily="34" charset="0"/>
              </a:rPr>
              <a:t> &gt; 100 km</a:t>
            </a:r>
          </a:p>
          <a:p>
            <a:pPr>
              <a:buClr>
                <a:srgbClr val="000000"/>
              </a:buClr>
              <a:buSzPct val="45000"/>
              <a:tabLst>
                <a:tab pos="656514" algn="l"/>
                <a:tab pos="1313025" algn="l"/>
                <a:tab pos="1969541" algn="l"/>
                <a:tab pos="2626055" algn="l"/>
                <a:tab pos="3282566" algn="l"/>
                <a:tab pos="3939082" algn="l"/>
                <a:tab pos="4595595" algn="l"/>
                <a:tab pos="5252108" algn="l"/>
                <a:tab pos="5908622" algn="l"/>
                <a:tab pos="6565136" algn="l"/>
                <a:tab pos="7221649" algn="l"/>
              </a:tabLst>
            </a:pPr>
            <a:r>
              <a:rPr lang="en-GB" sz="2500" dirty="0">
                <a:solidFill>
                  <a:srgbClr val="FFFFFF"/>
                </a:solidFill>
                <a:latin typeface="Arial" pitchFamily="34" charset="0"/>
                <a:cs typeface="Arial" pitchFamily="34" charset="0"/>
              </a:rPr>
              <a:t>     1,000,000 ? :              </a:t>
            </a:r>
            <a:r>
              <a:rPr lang="en-GB" sz="2500" dirty="0" err="1">
                <a:solidFill>
                  <a:srgbClr val="FFFFFF"/>
                </a:solidFill>
                <a:latin typeface="Arial" pitchFamily="34" charset="0"/>
                <a:cs typeface="Arial" pitchFamily="34" charset="0"/>
              </a:rPr>
              <a:t>diametro</a:t>
            </a:r>
            <a:r>
              <a:rPr lang="en-GB" sz="2500" dirty="0">
                <a:solidFill>
                  <a:srgbClr val="FFFFFF"/>
                </a:solidFill>
                <a:latin typeface="Arial" pitchFamily="34" charset="0"/>
                <a:cs typeface="Arial" pitchFamily="34" charset="0"/>
              </a:rPr>
              <a:t> &gt; 1 </a:t>
            </a:r>
            <a:r>
              <a:rPr lang="en-GB" sz="2500" dirty="0" smtClean="0">
                <a:solidFill>
                  <a:srgbClr val="FFFFFF"/>
                </a:solidFill>
                <a:latin typeface="Arial" pitchFamily="34" charset="0"/>
                <a:cs typeface="Arial" pitchFamily="34" charset="0"/>
              </a:rPr>
              <a:t>km</a:t>
            </a:r>
          </a:p>
          <a:p>
            <a:pPr>
              <a:buClr>
                <a:srgbClr val="000000"/>
              </a:buClr>
              <a:buSzPct val="45000"/>
              <a:tabLst>
                <a:tab pos="656514" algn="l"/>
                <a:tab pos="1313025" algn="l"/>
                <a:tab pos="1969541" algn="l"/>
                <a:tab pos="2626055" algn="l"/>
                <a:tab pos="3282566" algn="l"/>
                <a:tab pos="3939082" algn="l"/>
                <a:tab pos="4595595" algn="l"/>
                <a:tab pos="5252108" algn="l"/>
                <a:tab pos="5908622" algn="l"/>
                <a:tab pos="6565136" algn="l"/>
                <a:tab pos="7221649" algn="l"/>
              </a:tabLst>
            </a:pPr>
            <a:endParaRPr lang="en-GB" sz="2500" dirty="0">
              <a:solidFill>
                <a:srgbClr val="FFFFFF"/>
              </a:solidFill>
              <a:latin typeface="Arial" pitchFamily="34" charset="0"/>
              <a:cs typeface="Arial" pitchFamily="34" charset="0"/>
            </a:endParaRPr>
          </a:p>
          <a:p>
            <a:pPr>
              <a:buClr>
                <a:srgbClr val="000000"/>
              </a:buClr>
              <a:buSzPct val="45000"/>
              <a:tabLst>
                <a:tab pos="656514" algn="l"/>
                <a:tab pos="1313025" algn="l"/>
                <a:tab pos="1969541" algn="l"/>
                <a:tab pos="2626055" algn="l"/>
                <a:tab pos="3282566" algn="l"/>
                <a:tab pos="3939082" algn="l"/>
                <a:tab pos="4595595" algn="l"/>
                <a:tab pos="5252108" algn="l"/>
                <a:tab pos="5908622" algn="l"/>
                <a:tab pos="6565136" algn="l"/>
                <a:tab pos="7221649" algn="l"/>
              </a:tabLst>
            </a:pPr>
            <a:r>
              <a:rPr lang="en-GB" sz="2500" dirty="0" err="1" smtClean="0">
                <a:solidFill>
                  <a:srgbClr val="FFFFFF"/>
                </a:solidFill>
                <a:latin typeface="Arial" pitchFamily="34" charset="0"/>
                <a:cs typeface="Arial" pitchFamily="34" charset="0"/>
              </a:rPr>
              <a:t>Numero</a:t>
            </a:r>
            <a:r>
              <a:rPr lang="en-GB" sz="2500" dirty="0" smtClean="0">
                <a:solidFill>
                  <a:srgbClr val="FFFFFF"/>
                </a:solidFill>
                <a:latin typeface="Arial" pitchFamily="34" charset="0"/>
                <a:cs typeface="Arial" pitchFamily="34" charset="0"/>
              </a:rPr>
              <a:t> </a:t>
            </a:r>
            <a:r>
              <a:rPr lang="en-GB" sz="2500" dirty="0" err="1" smtClean="0">
                <a:solidFill>
                  <a:srgbClr val="FFFFFF"/>
                </a:solidFill>
                <a:latin typeface="Arial" pitchFamily="34" charset="0"/>
                <a:cs typeface="Arial" pitchFamily="34" charset="0"/>
              </a:rPr>
              <a:t>di</a:t>
            </a:r>
            <a:r>
              <a:rPr lang="en-GB" sz="2500" dirty="0" smtClean="0">
                <a:solidFill>
                  <a:srgbClr val="FFFFFF"/>
                </a:solidFill>
                <a:latin typeface="Arial" pitchFamily="34" charset="0"/>
                <a:cs typeface="Arial" pitchFamily="34" charset="0"/>
              </a:rPr>
              <a:t> </a:t>
            </a:r>
            <a:r>
              <a:rPr lang="en-GB" sz="2500" dirty="0" err="1" smtClean="0">
                <a:solidFill>
                  <a:srgbClr val="FFFFFF"/>
                </a:solidFill>
                <a:latin typeface="Arial" pitchFamily="34" charset="0"/>
                <a:cs typeface="Arial" pitchFamily="34" charset="0"/>
              </a:rPr>
              <a:t>asteroidi</a:t>
            </a:r>
            <a:r>
              <a:rPr lang="en-GB" sz="2500" dirty="0" smtClean="0">
                <a:solidFill>
                  <a:srgbClr val="FFFFFF"/>
                </a:solidFill>
                <a:latin typeface="Arial" pitchFamily="34" charset="0"/>
                <a:cs typeface="Arial" pitchFamily="34" charset="0"/>
              </a:rPr>
              <a:t> “</a:t>
            </a:r>
            <a:r>
              <a:rPr lang="en-GB" sz="2500" dirty="0" err="1" smtClean="0">
                <a:solidFill>
                  <a:srgbClr val="FFFFFF"/>
                </a:solidFill>
                <a:latin typeface="Arial" pitchFamily="34" charset="0"/>
                <a:cs typeface="Arial" pitchFamily="34" charset="0"/>
              </a:rPr>
              <a:t>conosciuti</a:t>
            </a:r>
            <a:r>
              <a:rPr lang="en-GB" sz="2500" dirty="0" smtClean="0">
                <a:solidFill>
                  <a:srgbClr val="FFFFFF"/>
                </a:solidFill>
                <a:latin typeface="Arial" pitchFamily="34" charset="0"/>
                <a:cs typeface="Arial" pitchFamily="34" charset="0"/>
              </a:rPr>
              <a:t>”:  circa 1.300.000</a:t>
            </a:r>
            <a:endParaRPr lang="en-GB" sz="2500"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4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Kuiper_belt_plot_objects_of_outer_solar_system.png"/>
          <p:cNvPicPr>
            <a:picLocks noChangeAspect="1"/>
          </p:cNvPicPr>
          <p:nvPr/>
        </p:nvPicPr>
        <p:blipFill>
          <a:blip r:embed="rId2" cstate="print"/>
          <a:stretch>
            <a:fillRect/>
          </a:stretch>
        </p:blipFill>
        <p:spPr>
          <a:xfrm>
            <a:off x="251520" y="0"/>
            <a:ext cx="6858000" cy="6858000"/>
          </a:xfrm>
          <a:prstGeom prst="rect">
            <a:avLst/>
          </a:prstGeom>
        </p:spPr>
      </p:pic>
      <p:sp>
        <p:nvSpPr>
          <p:cNvPr id="3" name="CasellaDiTesto 2"/>
          <p:cNvSpPr txBox="1"/>
          <p:nvPr/>
        </p:nvSpPr>
        <p:spPr>
          <a:xfrm>
            <a:off x="6732240" y="332656"/>
            <a:ext cx="1943120" cy="523202"/>
          </a:xfrm>
          <a:prstGeom prst="rect">
            <a:avLst/>
          </a:prstGeom>
          <a:noFill/>
        </p:spPr>
        <p:txBody>
          <a:bodyPr wrap="none" lIns="91420" tIns="45711" rIns="91420" bIns="45711" rtlCol="0">
            <a:spAutoFit/>
          </a:bodyPr>
          <a:lstStyle/>
          <a:p>
            <a:r>
              <a:rPr lang="it-IT" sz="2800" dirty="0" smtClean="0">
                <a:solidFill>
                  <a:schemeClr val="bg1"/>
                </a:solidFill>
              </a:rPr>
              <a:t>Kuiper </a:t>
            </a:r>
            <a:r>
              <a:rPr lang="it-IT" sz="2800" dirty="0" err="1" smtClean="0">
                <a:solidFill>
                  <a:schemeClr val="bg1"/>
                </a:solidFill>
              </a:rPr>
              <a:t>Belt</a:t>
            </a:r>
            <a:endParaRPr lang="it-IT" sz="2800" dirty="0">
              <a:solidFill>
                <a:schemeClr val="bg1"/>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h-pluto-in-true-color_2x_JPEG.jpg"/>
          <p:cNvPicPr>
            <a:picLocks noChangeAspect="1"/>
          </p:cNvPicPr>
          <p:nvPr/>
        </p:nvPicPr>
        <p:blipFill>
          <a:blip r:embed="rId2" cstate="print"/>
          <a:stretch>
            <a:fillRect/>
          </a:stretch>
        </p:blipFill>
        <p:spPr>
          <a:xfrm>
            <a:off x="306288" y="0"/>
            <a:ext cx="6858000" cy="6858000"/>
          </a:xfrm>
          <a:prstGeom prst="rect">
            <a:avLst/>
          </a:prstGeom>
        </p:spPr>
      </p:pic>
      <p:sp>
        <p:nvSpPr>
          <p:cNvPr id="3" name="CasellaDiTesto 2"/>
          <p:cNvSpPr txBox="1"/>
          <p:nvPr/>
        </p:nvSpPr>
        <p:spPr>
          <a:xfrm>
            <a:off x="7236297" y="548680"/>
            <a:ext cx="1404531" cy="523210"/>
          </a:xfrm>
          <a:prstGeom prst="rect">
            <a:avLst/>
          </a:prstGeom>
          <a:noFill/>
        </p:spPr>
        <p:txBody>
          <a:bodyPr wrap="none" lIns="91420" tIns="45711" rIns="91420" bIns="45711" rtlCol="0">
            <a:spAutoFit/>
          </a:bodyPr>
          <a:lstStyle/>
          <a:p>
            <a:r>
              <a:rPr lang="it-IT" sz="2800" dirty="0" smtClean="0">
                <a:solidFill>
                  <a:schemeClr val="bg1"/>
                </a:solidFill>
              </a:rPr>
              <a:t>Plutone</a:t>
            </a:r>
            <a:endParaRPr lang="it-IT" sz="2800" dirty="0">
              <a:solidFill>
                <a:schemeClr val="bg1"/>
              </a:solidFill>
            </a:endParaRPr>
          </a:p>
        </p:txBody>
      </p:sp>
      <p:sp>
        <p:nvSpPr>
          <p:cNvPr id="4" name="CasellaDiTesto 3"/>
          <p:cNvSpPr txBox="1"/>
          <p:nvPr/>
        </p:nvSpPr>
        <p:spPr>
          <a:xfrm>
            <a:off x="7236297" y="4437112"/>
            <a:ext cx="1624335" cy="1323429"/>
          </a:xfrm>
          <a:prstGeom prst="rect">
            <a:avLst/>
          </a:prstGeom>
          <a:noFill/>
        </p:spPr>
        <p:txBody>
          <a:bodyPr wrap="none" lIns="91420" tIns="45711" rIns="91420" bIns="45711" rtlCol="0">
            <a:spAutoFit/>
          </a:bodyPr>
          <a:lstStyle/>
          <a:p>
            <a:r>
              <a:rPr lang="it-IT" dirty="0" smtClean="0">
                <a:solidFill>
                  <a:schemeClr val="bg1"/>
                </a:solidFill>
              </a:rPr>
              <a:t>d = 39.5 AU</a:t>
            </a:r>
          </a:p>
          <a:p>
            <a:r>
              <a:rPr lang="it-IT" dirty="0" err="1" smtClean="0">
                <a:solidFill>
                  <a:schemeClr val="bg1"/>
                </a:solidFill>
              </a:rPr>
              <a:t>P</a:t>
            </a:r>
            <a:r>
              <a:rPr lang="it-IT" baseline="-25000" dirty="0" err="1" smtClean="0">
                <a:solidFill>
                  <a:schemeClr val="bg1"/>
                </a:solidFill>
              </a:rPr>
              <a:t>orb</a:t>
            </a:r>
            <a:r>
              <a:rPr lang="it-IT" dirty="0" smtClean="0">
                <a:solidFill>
                  <a:schemeClr val="bg1"/>
                </a:solidFill>
              </a:rPr>
              <a:t> = 248 y</a:t>
            </a:r>
          </a:p>
          <a:p>
            <a:r>
              <a:rPr lang="it-IT" dirty="0" err="1" smtClean="0">
                <a:solidFill>
                  <a:schemeClr val="bg1"/>
                </a:solidFill>
              </a:rPr>
              <a:t>P</a:t>
            </a:r>
            <a:r>
              <a:rPr lang="it-IT" baseline="-25000" dirty="0" err="1" smtClean="0">
                <a:solidFill>
                  <a:schemeClr val="bg1"/>
                </a:solidFill>
              </a:rPr>
              <a:t>rot</a:t>
            </a:r>
            <a:r>
              <a:rPr lang="it-IT" dirty="0" smtClean="0">
                <a:solidFill>
                  <a:schemeClr val="bg1"/>
                </a:solidFill>
              </a:rPr>
              <a:t> = 6.4 d</a:t>
            </a:r>
          </a:p>
          <a:p>
            <a:r>
              <a:rPr lang="it-IT" dirty="0" smtClean="0">
                <a:solidFill>
                  <a:schemeClr val="bg1"/>
                </a:solidFill>
              </a:rPr>
              <a:t>R = 1187 km</a:t>
            </a:r>
            <a:endParaRPr lang="it-IT" dirty="0">
              <a:solidFill>
                <a:schemeClr val="bg1"/>
              </a:solidFill>
            </a:endParaRPr>
          </a:p>
        </p:txBody>
      </p:sp>
      <p:sp>
        <p:nvSpPr>
          <p:cNvPr id="5" name="CasellaDiTesto 4"/>
          <p:cNvSpPr txBox="1"/>
          <p:nvPr/>
        </p:nvSpPr>
        <p:spPr>
          <a:xfrm>
            <a:off x="6012160" y="6237313"/>
            <a:ext cx="2880320" cy="338536"/>
          </a:xfrm>
          <a:prstGeom prst="rect">
            <a:avLst/>
          </a:prstGeom>
          <a:noFill/>
        </p:spPr>
        <p:txBody>
          <a:bodyPr wrap="square" lIns="91420" tIns="45711" rIns="91420" bIns="45711" rtlCol="0">
            <a:spAutoFit/>
          </a:bodyPr>
          <a:lstStyle/>
          <a:p>
            <a:r>
              <a:rPr lang="it-IT" sz="1600" dirty="0" smtClean="0">
                <a:solidFill>
                  <a:schemeClr val="bg1"/>
                </a:solidFill>
              </a:rPr>
              <a:t>New </a:t>
            </a:r>
            <a:r>
              <a:rPr lang="it-IT" sz="1600" dirty="0" err="1" smtClean="0">
                <a:solidFill>
                  <a:schemeClr val="bg1"/>
                </a:solidFill>
              </a:rPr>
              <a:t>Horizons</a:t>
            </a:r>
            <a:r>
              <a:rPr lang="it-IT" sz="1600" dirty="0" smtClean="0">
                <a:solidFill>
                  <a:schemeClr val="bg1"/>
                </a:solidFill>
              </a:rPr>
              <a:t> (luglio 2015)</a:t>
            </a:r>
            <a:endParaRPr lang="it-IT"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PIA19947-NH-Pluto-Norgay-Hillary-Mountains-2050714.jpg"/>
          <p:cNvPicPr>
            <a:picLocks noChangeAspect="1"/>
          </p:cNvPicPr>
          <p:nvPr/>
        </p:nvPicPr>
        <p:blipFill>
          <a:blip r:embed="rId2" cstate="print"/>
          <a:stretch>
            <a:fillRect/>
          </a:stretch>
        </p:blipFill>
        <p:spPr>
          <a:xfrm>
            <a:off x="0" y="490016"/>
            <a:ext cx="9144000" cy="5877968"/>
          </a:xfrm>
          <a:prstGeom prst="rect">
            <a:avLst/>
          </a:prstGeom>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Pluto_Charon_Comparison.jpg"/>
          <p:cNvPicPr>
            <a:picLocks noChangeAspect="1"/>
          </p:cNvPicPr>
          <p:nvPr/>
        </p:nvPicPr>
        <p:blipFill>
          <a:blip r:embed="rId2" cstate="print"/>
          <a:stretch>
            <a:fillRect/>
          </a:stretch>
        </p:blipFill>
        <p:spPr>
          <a:xfrm>
            <a:off x="0" y="247372"/>
            <a:ext cx="9144000" cy="6363257"/>
          </a:xfrm>
          <a:prstGeom prst="rect">
            <a:avLst/>
          </a:prstGeom>
        </p:spPr>
      </p:pic>
      <p:sp>
        <p:nvSpPr>
          <p:cNvPr id="3" name="CasellaDiTesto 2"/>
          <p:cNvSpPr txBox="1"/>
          <p:nvPr/>
        </p:nvSpPr>
        <p:spPr>
          <a:xfrm>
            <a:off x="5724129" y="404664"/>
            <a:ext cx="3084479" cy="523210"/>
          </a:xfrm>
          <a:prstGeom prst="rect">
            <a:avLst/>
          </a:prstGeom>
          <a:noFill/>
        </p:spPr>
        <p:txBody>
          <a:bodyPr wrap="none" lIns="91420" tIns="45711" rIns="91420" bIns="45711" rtlCol="0">
            <a:spAutoFit/>
          </a:bodyPr>
          <a:lstStyle/>
          <a:p>
            <a:r>
              <a:rPr lang="it-IT" sz="2800" dirty="0" smtClean="0">
                <a:solidFill>
                  <a:schemeClr val="bg1"/>
                </a:solidFill>
              </a:rPr>
              <a:t>Plutone e Caronte</a:t>
            </a:r>
            <a:endParaRPr lang="it-IT" sz="2800" dirty="0">
              <a:solidFill>
                <a:schemeClr val="bg1"/>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H-PlutoMoons-Nix-Hydra-20150714.jpg"/>
          <p:cNvPicPr>
            <a:picLocks noChangeAspect="1"/>
          </p:cNvPicPr>
          <p:nvPr/>
        </p:nvPicPr>
        <p:blipFill>
          <a:blip r:embed="rId2" cstate="print"/>
          <a:stretch>
            <a:fillRect/>
          </a:stretch>
        </p:blipFill>
        <p:spPr>
          <a:xfrm>
            <a:off x="121689" y="0"/>
            <a:ext cx="8900624" cy="6858000"/>
          </a:xfrm>
          <a:prstGeom prst="rect">
            <a:avLst/>
          </a:prstGeom>
        </p:spPr>
      </p:pic>
      <p:sp>
        <p:nvSpPr>
          <p:cNvPr id="3" name="CasellaDiTesto 2"/>
          <p:cNvSpPr txBox="1"/>
          <p:nvPr/>
        </p:nvSpPr>
        <p:spPr>
          <a:xfrm>
            <a:off x="1619673" y="1844824"/>
            <a:ext cx="1296144" cy="400099"/>
          </a:xfrm>
          <a:prstGeom prst="rect">
            <a:avLst/>
          </a:prstGeom>
          <a:noFill/>
        </p:spPr>
        <p:txBody>
          <a:bodyPr wrap="square" lIns="91430" tIns="45715" rIns="91430" bIns="45715" rtlCol="0">
            <a:spAutoFit/>
          </a:bodyPr>
          <a:lstStyle/>
          <a:p>
            <a:r>
              <a:rPr lang="it-IT" dirty="0" smtClean="0">
                <a:solidFill>
                  <a:schemeClr val="bg1"/>
                </a:solidFill>
              </a:rPr>
              <a:t>( </a:t>
            </a:r>
            <a:r>
              <a:rPr lang="it-IT" dirty="0" smtClean="0">
                <a:solidFill>
                  <a:schemeClr val="bg1"/>
                </a:solidFill>
                <a:latin typeface="Calibri"/>
              </a:rPr>
              <a:t>~ </a:t>
            </a:r>
            <a:r>
              <a:rPr lang="it-IT" dirty="0" smtClean="0">
                <a:solidFill>
                  <a:schemeClr val="bg1"/>
                </a:solidFill>
              </a:rPr>
              <a:t>50 km)</a:t>
            </a:r>
            <a:endParaRPr lang="it-IT" dirty="0">
              <a:solidFill>
                <a:schemeClr val="bg1"/>
              </a:solidFill>
            </a:endParaRPr>
          </a:p>
        </p:txBody>
      </p:sp>
      <p:sp>
        <p:nvSpPr>
          <p:cNvPr id="4" name="CasellaDiTesto 3"/>
          <p:cNvSpPr txBox="1"/>
          <p:nvPr/>
        </p:nvSpPr>
        <p:spPr>
          <a:xfrm>
            <a:off x="5580112" y="1700808"/>
            <a:ext cx="1296144" cy="400099"/>
          </a:xfrm>
          <a:prstGeom prst="rect">
            <a:avLst/>
          </a:prstGeom>
          <a:noFill/>
        </p:spPr>
        <p:txBody>
          <a:bodyPr wrap="square" lIns="91430" tIns="45715" rIns="91430" bIns="45715" rtlCol="0">
            <a:spAutoFit/>
          </a:bodyPr>
          <a:lstStyle/>
          <a:p>
            <a:r>
              <a:rPr lang="it-IT" dirty="0" smtClean="0">
                <a:solidFill>
                  <a:schemeClr val="bg1"/>
                </a:solidFill>
              </a:rPr>
              <a:t>( </a:t>
            </a:r>
            <a:r>
              <a:rPr lang="it-IT" dirty="0" smtClean="0">
                <a:solidFill>
                  <a:schemeClr val="bg1"/>
                </a:solidFill>
                <a:latin typeface="Calibri"/>
              </a:rPr>
              <a:t>~ </a:t>
            </a:r>
            <a:r>
              <a:rPr lang="it-IT" dirty="0" smtClean="0">
                <a:solidFill>
                  <a:schemeClr val="bg1"/>
                </a:solidFill>
              </a:rPr>
              <a:t>40 km)</a:t>
            </a:r>
            <a:endParaRPr lang="it-IT"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nvGraphicFramePr>
        <p:xfrm>
          <a:off x="651716" y="1299357"/>
          <a:ext cx="7905908" cy="5068011"/>
        </p:xfrm>
        <a:graphic>
          <a:graphicData uri="http://schemas.openxmlformats.org/drawingml/2006/table">
            <a:tbl>
              <a:tblPr firstRow="1" bandRow="1">
                <a:tableStyleId>{5C22544A-7EE6-4342-B048-85BDC9FD1C3A}</a:tableStyleId>
              </a:tblPr>
              <a:tblGrid>
                <a:gridCol w="2248469"/>
                <a:gridCol w="3022136"/>
                <a:gridCol w="2635303"/>
              </a:tblGrid>
              <a:tr h="1260003">
                <a:tc>
                  <a:txBody>
                    <a:bodyPr/>
                    <a:lstStyle/>
                    <a:p>
                      <a:pPr algn="ctr"/>
                      <a:r>
                        <a:rPr lang="it-IT" sz="2500" dirty="0" smtClean="0"/>
                        <a:t>Pianeta</a:t>
                      </a:r>
                      <a:endParaRPr lang="it-IT" sz="2500" dirty="0"/>
                    </a:p>
                  </a:txBody>
                  <a:tcPr marL="82970" marR="82970" marT="41459" marB="41459"/>
                </a:tc>
                <a:tc>
                  <a:txBody>
                    <a:bodyPr/>
                    <a:lstStyle/>
                    <a:p>
                      <a:pPr algn="ctr"/>
                      <a:r>
                        <a:rPr lang="it-IT" sz="2500" dirty="0" smtClean="0"/>
                        <a:t>Distanza dal Sole (AU)</a:t>
                      </a:r>
                      <a:endParaRPr lang="it-IT" sz="2500" dirty="0"/>
                    </a:p>
                  </a:txBody>
                  <a:tcPr marL="82970" marR="82970" marT="41459" marB="41459"/>
                </a:tc>
                <a:tc>
                  <a:txBody>
                    <a:bodyPr/>
                    <a:lstStyle/>
                    <a:p>
                      <a:pPr algn="ctr"/>
                      <a:r>
                        <a:rPr lang="it-IT" sz="2500" dirty="0" smtClean="0"/>
                        <a:t>Periodo orbitale</a:t>
                      </a:r>
                    </a:p>
                    <a:p>
                      <a:pPr algn="ctr"/>
                      <a:r>
                        <a:rPr lang="it-IT" sz="2500" dirty="0" smtClean="0"/>
                        <a:t>(anni)</a:t>
                      </a:r>
                      <a:endParaRPr lang="it-IT" sz="2500" dirty="0"/>
                    </a:p>
                  </a:txBody>
                  <a:tcPr marL="82970" marR="82970" marT="41459" marB="41459"/>
                </a:tc>
              </a:tr>
              <a:tr h="476001">
                <a:tc>
                  <a:txBody>
                    <a:bodyPr/>
                    <a:lstStyle/>
                    <a:p>
                      <a:pPr algn="ctr"/>
                      <a:r>
                        <a:rPr lang="it-IT" sz="2500" dirty="0" smtClean="0"/>
                        <a:t>Mercurio</a:t>
                      </a:r>
                    </a:p>
                  </a:txBody>
                  <a:tcPr marL="82970" marR="82970" marT="41459" marB="41459"/>
                </a:tc>
                <a:tc>
                  <a:txBody>
                    <a:bodyPr/>
                    <a:lstStyle/>
                    <a:p>
                      <a:pPr algn="ctr"/>
                      <a:r>
                        <a:rPr lang="it-IT" sz="2500" dirty="0" smtClean="0"/>
                        <a:t>0.387</a:t>
                      </a:r>
                      <a:endParaRPr lang="it-IT" sz="2500" dirty="0"/>
                    </a:p>
                  </a:txBody>
                  <a:tcPr marL="82970" marR="82970" marT="41459" marB="41459"/>
                </a:tc>
                <a:tc>
                  <a:txBody>
                    <a:bodyPr/>
                    <a:lstStyle/>
                    <a:p>
                      <a:pPr algn="ctr"/>
                      <a:r>
                        <a:rPr lang="it-IT" sz="2500" dirty="0" smtClean="0"/>
                        <a:t>0.241</a:t>
                      </a:r>
                      <a:endParaRPr lang="it-IT" sz="2500" dirty="0"/>
                    </a:p>
                  </a:txBody>
                  <a:tcPr marL="82970" marR="82970" marT="41459" marB="41459"/>
                </a:tc>
              </a:tr>
              <a:tr h="476001">
                <a:tc>
                  <a:txBody>
                    <a:bodyPr/>
                    <a:lstStyle/>
                    <a:p>
                      <a:pPr algn="ctr"/>
                      <a:r>
                        <a:rPr lang="it-IT" sz="2500" dirty="0" smtClean="0"/>
                        <a:t>Venere</a:t>
                      </a:r>
                      <a:endParaRPr lang="it-IT" sz="2500" dirty="0"/>
                    </a:p>
                  </a:txBody>
                  <a:tcPr marL="82970" marR="82970" marT="41459" marB="41459"/>
                </a:tc>
                <a:tc>
                  <a:txBody>
                    <a:bodyPr/>
                    <a:lstStyle/>
                    <a:p>
                      <a:pPr algn="ctr"/>
                      <a:r>
                        <a:rPr lang="it-IT" sz="2500" dirty="0" smtClean="0"/>
                        <a:t>0.723</a:t>
                      </a:r>
                      <a:endParaRPr lang="it-IT" sz="2500" dirty="0"/>
                    </a:p>
                  </a:txBody>
                  <a:tcPr marL="82970" marR="82970" marT="41459" marB="41459"/>
                </a:tc>
                <a:tc>
                  <a:txBody>
                    <a:bodyPr/>
                    <a:lstStyle/>
                    <a:p>
                      <a:pPr algn="ctr"/>
                      <a:r>
                        <a:rPr lang="it-IT" sz="2500" dirty="0" smtClean="0"/>
                        <a:t>0.615</a:t>
                      </a:r>
                      <a:endParaRPr lang="it-IT" sz="2500" dirty="0"/>
                    </a:p>
                  </a:txBody>
                  <a:tcPr marL="82970" marR="82970" marT="41459" marB="41459"/>
                </a:tc>
              </a:tr>
              <a:tr h="476001">
                <a:tc>
                  <a:txBody>
                    <a:bodyPr/>
                    <a:lstStyle/>
                    <a:p>
                      <a:pPr algn="ctr"/>
                      <a:r>
                        <a:rPr lang="it-IT" sz="2500" dirty="0" smtClean="0"/>
                        <a:t>Terra</a:t>
                      </a:r>
                      <a:endParaRPr lang="it-IT" sz="2500" dirty="0"/>
                    </a:p>
                  </a:txBody>
                  <a:tcPr marL="82970" marR="82970" marT="41459" marB="41459"/>
                </a:tc>
                <a:tc>
                  <a:txBody>
                    <a:bodyPr/>
                    <a:lstStyle/>
                    <a:p>
                      <a:pPr algn="ctr"/>
                      <a:r>
                        <a:rPr lang="it-IT" sz="2500" dirty="0" smtClean="0"/>
                        <a:t>1.000</a:t>
                      </a:r>
                      <a:endParaRPr lang="it-IT" sz="2500" dirty="0"/>
                    </a:p>
                  </a:txBody>
                  <a:tcPr marL="82970" marR="82970" marT="41459" marB="41459"/>
                </a:tc>
                <a:tc>
                  <a:txBody>
                    <a:bodyPr/>
                    <a:lstStyle/>
                    <a:p>
                      <a:pPr algn="ctr"/>
                      <a:r>
                        <a:rPr lang="it-IT" sz="2500" dirty="0" smtClean="0"/>
                        <a:t>1.000</a:t>
                      </a:r>
                      <a:endParaRPr lang="it-IT" sz="2500" dirty="0"/>
                    </a:p>
                  </a:txBody>
                  <a:tcPr marL="82970" marR="82970" marT="41459" marB="41459"/>
                </a:tc>
              </a:tr>
              <a:tr h="476001">
                <a:tc>
                  <a:txBody>
                    <a:bodyPr/>
                    <a:lstStyle/>
                    <a:p>
                      <a:pPr algn="ctr"/>
                      <a:r>
                        <a:rPr lang="it-IT" sz="2500" dirty="0" smtClean="0"/>
                        <a:t>Marte</a:t>
                      </a:r>
                      <a:endParaRPr lang="it-IT" sz="2500" dirty="0"/>
                    </a:p>
                  </a:txBody>
                  <a:tcPr marL="82970" marR="82970" marT="41459" marB="41459"/>
                </a:tc>
                <a:tc>
                  <a:txBody>
                    <a:bodyPr/>
                    <a:lstStyle/>
                    <a:p>
                      <a:pPr algn="ctr"/>
                      <a:r>
                        <a:rPr lang="it-IT" sz="2500" dirty="0" smtClean="0"/>
                        <a:t>1.52</a:t>
                      </a:r>
                      <a:endParaRPr lang="it-IT" sz="2500" dirty="0"/>
                    </a:p>
                  </a:txBody>
                  <a:tcPr marL="82970" marR="82970" marT="41459" marB="41459"/>
                </a:tc>
                <a:tc>
                  <a:txBody>
                    <a:bodyPr/>
                    <a:lstStyle/>
                    <a:p>
                      <a:pPr algn="ctr"/>
                      <a:r>
                        <a:rPr lang="it-IT" sz="2500" dirty="0" smtClean="0"/>
                        <a:t>1.88</a:t>
                      </a:r>
                      <a:endParaRPr lang="it-IT" sz="2500" dirty="0"/>
                    </a:p>
                  </a:txBody>
                  <a:tcPr marL="82970" marR="82970" marT="41459" marB="41459"/>
                </a:tc>
              </a:tr>
              <a:tr h="476001">
                <a:tc>
                  <a:txBody>
                    <a:bodyPr/>
                    <a:lstStyle/>
                    <a:p>
                      <a:pPr algn="ctr"/>
                      <a:r>
                        <a:rPr lang="it-IT" sz="2500" dirty="0" smtClean="0"/>
                        <a:t>Giove</a:t>
                      </a:r>
                      <a:endParaRPr lang="it-IT" sz="2500" dirty="0"/>
                    </a:p>
                  </a:txBody>
                  <a:tcPr marL="82970" marR="82970" marT="41459" marB="41459"/>
                </a:tc>
                <a:tc>
                  <a:txBody>
                    <a:bodyPr/>
                    <a:lstStyle/>
                    <a:p>
                      <a:pPr algn="ctr"/>
                      <a:r>
                        <a:rPr lang="it-IT" sz="2500" dirty="0" smtClean="0"/>
                        <a:t>5.20</a:t>
                      </a:r>
                      <a:endParaRPr lang="it-IT" sz="2500" dirty="0"/>
                    </a:p>
                  </a:txBody>
                  <a:tcPr marL="82970" marR="82970" marT="41459" marB="41459"/>
                </a:tc>
                <a:tc>
                  <a:txBody>
                    <a:bodyPr/>
                    <a:lstStyle/>
                    <a:p>
                      <a:pPr algn="ctr"/>
                      <a:r>
                        <a:rPr lang="it-IT" sz="2500" dirty="0" smtClean="0"/>
                        <a:t>11.9</a:t>
                      </a:r>
                      <a:endParaRPr lang="it-IT" sz="2500" dirty="0"/>
                    </a:p>
                  </a:txBody>
                  <a:tcPr marL="82970" marR="82970" marT="41459" marB="41459"/>
                </a:tc>
              </a:tr>
              <a:tr h="476001">
                <a:tc>
                  <a:txBody>
                    <a:bodyPr/>
                    <a:lstStyle/>
                    <a:p>
                      <a:pPr algn="ctr"/>
                      <a:r>
                        <a:rPr lang="it-IT" sz="2500" dirty="0" smtClean="0"/>
                        <a:t>Saturno</a:t>
                      </a:r>
                      <a:endParaRPr lang="it-IT" sz="2500" dirty="0"/>
                    </a:p>
                  </a:txBody>
                  <a:tcPr marL="82970" marR="82970" marT="41459" marB="41459"/>
                </a:tc>
                <a:tc>
                  <a:txBody>
                    <a:bodyPr/>
                    <a:lstStyle/>
                    <a:p>
                      <a:pPr algn="ctr"/>
                      <a:r>
                        <a:rPr lang="it-IT" sz="2500" dirty="0" smtClean="0"/>
                        <a:t>9.54</a:t>
                      </a:r>
                      <a:endParaRPr lang="it-IT" sz="2500" dirty="0"/>
                    </a:p>
                  </a:txBody>
                  <a:tcPr marL="82970" marR="82970" marT="41459" marB="41459"/>
                </a:tc>
                <a:tc>
                  <a:txBody>
                    <a:bodyPr/>
                    <a:lstStyle/>
                    <a:p>
                      <a:pPr algn="ctr"/>
                      <a:r>
                        <a:rPr lang="it-IT" sz="2500" dirty="0" smtClean="0"/>
                        <a:t>29.4</a:t>
                      </a:r>
                      <a:endParaRPr lang="it-IT" sz="2500" dirty="0"/>
                    </a:p>
                  </a:txBody>
                  <a:tcPr marL="82970" marR="82970" marT="41459" marB="41459"/>
                </a:tc>
              </a:tr>
              <a:tr h="476001">
                <a:tc>
                  <a:txBody>
                    <a:bodyPr/>
                    <a:lstStyle/>
                    <a:p>
                      <a:pPr algn="ctr"/>
                      <a:r>
                        <a:rPr lang="it-IT" sz="2500" dirty="0" smtClean="0"/>
                        <a:t>Urano</a:t>
                      </a:r>
                      <a:endParaRPr lang="it-IT" sz="2500" dirty="0"/>
                    </a:p>
                  </a:txBody>
                  <a:tcPr marL="82970" marR="82970" marT="41459" marB="41459"/>
                </a:tc>
                <a:tc>
                  <a:txBody>
                    <a:bodyPr/>
                    <a:lstStyle/>
                    <a:p>
                      <a:pPr algn="ctr"/>
                      <a:r>
                        <a:rPr lang="it-IT" sz="2500" dirty="0" smtClean="0"/>
                        <a:t>19.2</a:t>
                      </a:r>
                      <a:endParaRPr lang="it-IT" sz="2500" dirty="0"/>
                    </a:p>
                  </a:txBody>
                  <a:tcPr marL="82970" marR="82970" marT="41459" marB="41459"/>
                </a:tc>
                <a:tc>
                  <a:txBody>
                    <a:bodyPr/>
                    <a:lstStyle/>
                    <a:p>
                      <a:pPr algn="ctr"/>
                      <a:r>
                        <a:rPr lang="it-IT" sz="2500" dirty="0" smtClean="0"/>
                        <a:t>84.0</a:t>
                      </a:r>
                      <a:endParaRPr lang="it-IT" sz="2500" dirty="0"/>
                    </a:p>
                  </a:txBody>
                  <a:tcPr marL="82970" marR="82970" marT="41459" marB="41459"/>
                </a:tc>
              </a:tr>
              <a:tr h="476001">
                <a:tc>
                  <a:txBody>
                    <a:bodyPr/>
                    <a:lstStyle/>
                    <a:p>
                      <a:pPr algn="ctr"/>
                      <a:r>
                        <a:rPr lang="it-IT" sz="2500" dirty="0" smtClean="0"/>
                        <a:t>Nettuno</a:t>
                      </a:r>
                      <a:endParaRPr lang="it-IT" sz="2500" dirty="0"/>
                    </a:p>
                  </a:txBody>
                  <a:tcPr marL="82970" marR="82970" marT="41459" marB="41459"/>
                </a:tc>
                <a:tc>
                  <a:txBody>
                    <a:bodyPr/>
                    <a:lstStyle/>
                    <a:p>
                      <a:pPr algn="ctr"/>
                      <a:r>
                        <a:rPr lang="it-IT" sz="2500" dirty="0" smtClean="0"/>
                        <a:t>30.1</a:t>
                      </a:r>
                      <a:endParaRPr lang="it-IT" sz="2500" dirty="0"/>
                    </a:p>
                  </a:txBody>
                  <a:tcPr marL="82970" marR="82970" marT="41459" marB="41459"/>
                </a:tc>
                <a:tc>
                  <a:txBody>
                    <a:bodyPr/>
                    <a:lstStyle/>
                    <a:p>
                      <a:pPr algn="ctr"/>
                      <a:r>
                        <a:rPr lang="it-IT" sz="2500" dirty="0" smtClean="0"/>
                        <a:t>165</a:t>
                      </a:r>
                      <a:endParaRPr lang="it-IT" sz="2500" dirty="0"/>
                    </a:p>
                  </a:txBody>
                  <a:tcPr marL="82970" marR="82970" marT="41459" marB="41459"/>
                </a:tc>
              </a:tr>
            </a:tbl>
          </a:graphicData>
        </a:graphic>
      </p:graphicFrame>
      <p:sp>
        <p:nvSpPr>
          <p:cNvPr id="5" name="Text Box 1026"/>
          <p:cNvSpPr txBox="1">
            <a:spLocks noChangeArrowheads="1"/>
          </p:cNvSpPr>
          <p:nvPr/>
        </p:nvSpPr>
        <p:spPr bwMode="auto">
          <a:xfrm>
            <a:off x="1428933" y="332656"/>
            <a:ext cx="6382651" cy="646313"/>
          </a:xfrm>
          <a:prstGeom prst="rect">
            <a:avLst/>
          </a:prstGeom>
          <a:noFill/>
          <a:ln w="9525">
            <a:noFill/>
            <a:miter lim="800000"/>
            <a:headEnd/>
            <a:tailEnd/>
          </a:ln>
        </p:spPr>
        <p:txBody>
          <a:bodyPr lIns="91400" tIns="45702" rIns="91400" bIns="45702" anchor="ctr">
            <a:spAutoFit/>
          </a:bodyPr>
          <a:lstStyle/>
          <a:p>
            <a:pPr algn="ctr" eaLnBrk="0" hangingPunct="0"/>
            <a:r>
              <a:rPr lang="it-IT" sz="3600" dirty="0">
                <a:solidFill>
                  <a:srgbClr val="FFFFFF"/>
                </a:solidFill>
                <a:latin typeface="Arial" pitchFamily="34" charset="0"/>
                <a:cs typeface="Arial" pitchFamily="34" charset="0"/>
              </a:rPr>
              <a:t>Terza legge di Keplero</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G12_10.JPG"/>
          <p:cNvPicPr>
            <a:picLocks noChangeAspect="1"/>
          </p:cNvPicPr>
          <p:nvPr/>
        </p:nvPicPr>
        <p:blipFill>
          <a:blip r:embed="rId2" cstate="print"/>
          <a:stretch>
            <a:fillRect/>
          </a:stretch>
        </p:blipFill>
        <p:spPr>
          <a:xfrm>
            <a:off x="0" y="0"/>
            <a:ext cx="9144000" cy="6858000"/>
          </a:xfrm>
          <a:prstGeom prst="rect">
            <a:avLst/>
          </a:prstGeom>
        </p:spPr>
      </p:pic>
      <p:sp>
        <p:nvSpPr>
          <p:cNvPr id="3" name="Rettangolo 2"/>
          <p:cNvSpPr/>
          <p:nvPr/>
        </p:nvSpPr>
        <p:spPr bwMode="auto">
          <a:xfrm>
            <a:off x="6300192" y="260648"/>
            <a:ext cx="864096" cy="576064"/>
          </a:xfrm>
          <a:prstGeom prst="rect">
            <a:avLst/>
          </a:prstGeom>
          <a:solidFill>
            <a:schemeClr val="bg1"/>
          </a:solidFill>
          <a:ln w="7308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1428933" y="459960"/>
            <a:ext cx="6382651" cy="646313"/>
          </a:xfrm>
          <a:prstGeom prst="rect">
            <a:avLst/>
          </a:prstGeom>
          <a:noFill/>
          <a:ln w="9525">
            <a:noFill/>
            <a:miter lim="800000"/>
            <a:headEnd/>
            <a:tailEnd/>
          </a:ln>
        </p:spPr>
        <p:txBody>
          <a:bodyPr lIns="91400" tIns="45702" rIns="91400" bIns="45702" anchor="ctr">
            <a:spAutoFit/>
          </a:bodyPr>
          <a:lstStyle/>
          <a:p>
            <a:pPr algn="ctr" eaLnBrk="0" hangingPunct="0"/>
            <a:r>
              <a:rPr lang="it-IT" sz="3600" dirty="0">
                <a:solidFill>
                  <a:srgbClr val="FFFFFF"/>
                </a:solidFill>
                <a:latin typeface="Arial" pitchFamily="34" charset="0"/>
                <a:cs typeface="Arial" pitchFamily="34" charset="0"/>
              </a:rPr>
              <a:t>Terza legge di Keplero</a:t>
            </a:r>
          </a:p>
        </p:txBody>
      </p:sp>
      <p:sp>
        <p:nvSpPr>
          <p:cNvPr id="52227" name="Text Box 1026"/>
          <p:cNvSpPr txBox="1">
            <a:spLocks noChangeArrowheads="1"/>
          </p:cNvSpPr>
          <p:nvPr/>
        </p:nvSpPr>
        <p:spPr bwMode="auto">
          <a:xfrm>
            <a:off x="5421396" y="2188362"/>
            <a:ext cx="3353444" cy="1627299"/>
          </a:xfrm>
          <a:prstGeom prst="rect">
            <a:avLst/>
          </a:prstGeom>
          <a:noFill/>
          <a:ln w="9525">
            <a:noFill/>
            <a:miter lim="800000"/>
            <a:headEnd/>
            <a:tailEnd/>
          </a:ln>
        </p:spPr>
        <p:txBody>
          <a:bodyPr wrap="square" lIns="91400" tIns="45702" rIns="91400" bIns="45702" anchor="ctr">
            <a:spAutoFit/>
          </a:bodyPr>
          <a:lstStyle/>
          <a:p>
            <a:pPr eaLnBrk="0" hangingPunct="0"/>
            <a:r>
              <a:rPr lang="it-IT" dirty="0">
                <a:solidFill>
                  <a:srgbClr val="FFFFFF"/>
                </a:solidFill>
                <a:latin typeface="Arial" pitchFamily="34" charset="0"/>
                <a:cs typeface="Arial" pitchFamily="34" charset="0"/>
              </a:rPr>
              <a:t>I quadrati dei periodi di rivoluzione  sono direttamente proporzionali ai cubi dei semiassi maggiori delle loro orbite</a:t>
            </a:r>
          </a:p>
        </p:txBody>
      </p:sp>
      <p:pic>
        <p:nvPicPr>
          <p:cNvPr id="10244" name="Immagine 3" descr="Keplero_ellisse.jpg"/>
          <p:cNvPicPr>
            <a:picLocks noChangeAspect="1"/>
          </p:cNvPicPr>
          <p:nvPr/>
        </p:nvPicPr>
        <p:blipFill>
          <a:blip r:embed="rId3" cstate="print"/>
          <a:srcRect/>
          <a:stretch>
            <a:fillRect/>
          </a:stretch>
        </p:blipFill>
        <p:spPr bwMode="auto">
          <a:xfrm>
            <a:off x="1260399" y="1796558"/>
            <a:ext cx="3406673" cy="4258179"/>
          </a:xfrm>
          <a:prstGeom prst="rect">
            <a:avLst/>
          </a:prstGeom>
          <a:noFill/>
          <a:ln w="9525">
            <a:noFill/>
            <a:miter lim="800000"/>
            <a:headEnd/>
            <a:tailEnd/>
          </a:ln>
        </p:spPr>
      </p:pic>
      <p:pic>
        <p:nvPicPr>
          <p:cNvPr id="10245" name="Immagine 4" descr="kepler3.gif"/>
          <p:cNvPicPr>
            <a:picLocks noChangeAspect="1"/>
          </p:cNvPicPr>
          <p:nvPr/>
        </p:nvPicPr>
        <p:blipFill>
          <a:blip r:embed="rId4" cstate="print"/>
          <a:srcRect/>
          <a:stretch>
            <a:fillRect/>
          </a:stretch>
        </p:blipFill>
        <p:spPr bwMode="auto">
          <a:xfrm>
            <a:off x="6000933" y="4500023"/>
            <a:ext cx="2000791" cy="122649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additive="base">
                                        <p:cTn id="7" dur="500" fill="hold"/>
                                        <p:tgtEl>
                                          <p:spTgt spid="10245"/>
                                        </p:tgtEl>
                                        <p:attrNameLst>
                                          <p:attrName>ppt_x</p:attrName>
                                        </p:attrNameLst>
                                      </p:cBhvr>
                                      <p:tavLst>
                                        <p:tav tm="0">
                                          <p:val>
                                            <p:strVal val="#ppt_x"/>
                                          </p:val>
                                        </p:tav>
                                        <p:tav tm="100000">
                                          <p:val>
                                            <p:strVal val="#ppt_x"/>
                                          </p:val>
                                        </p:tav>
                                      </p:tavLst>
                                    </p:anim>
                                    <p:anim calcmode="lin" valueType="num">
                                      <p:cBhvr additive="base">
                                        <p:cTn id="8"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026"/>
          <p:cNvSpPr txBox="1">
            <a:spLocks noChangeArrowheads="1"/>
          </p:cNvSpPr>
          <p:nvPr/>
        </p:nvSpPr>
        <p:spPr bwMode="auto">
          <a:xfrm>
            <a:off x="1428933" y="428988"/>
            <a:ext cx="6382651" cy="708257"/>
          </a:xfrm>
          <a:prstGeom prst="rect">
            <a:avLst/>
          </a:prstGeom>
          <a:noFill/>
          <a:ln w="9525">
            <a:noFill/>
            <a:miter lim="800000"/>
            <a:headEnd/>
            <a:tailEnd/>
          </a:ln>
        </p:spPr>
        <p:txBody>
          <a:bodyPr lIns="91400" tIns="45702" rIns="91400" bIns="45702" anchor="ctr">
            <a:spAutoFit/>
          </a:bodyPr>
          <a:lstStyle/>
          <a:p>
            <a:pPr algn="ctr" eaLnBrk="0" hangingPunct="0"/>
            <a:r>
              <a:rPr lang="it-IT" sz="4000" dirty="0">
                <a:solidFill>
                  <a:srgbClr val="FFFFFF"/>
                </a:solidFill>
                <a:latin typeface="Arial" pitchFamily="34" charset="0"/>
                <a:cs typeface="Arial" pitchFamily="34" charset="0"/>
              </a:rPr>
              <a:t>Terza legge di Keplero</a:t>
            </a:r>
          </a:p>
        </p:txBody>
      </p:sp>
      <p:sp>
        <p:nvSpPr>
          <p:cNvPr id="53251" name="Text Box 1026"/>
          <p:cNvSpPr txBox="1">
            <a:spLocks noChangeArrowheads="1"/>
          </p:cNvSpPr>
          <p:nvPr/>
        </p:nvSpPr>
        <p:spPr bwMode="auto">
          <a:xfrm>
            <a:off x="6166583" y="1962873"/>
            <a:ext cx="2847776" cy="1938974"/>
          </a:xfrm>
          <a:prstGeom prst="rect">
            <a:avLst/>
          </a:prstGeom>
          <a:noFill/>
          <a:ln w="9525">
            <a:noFill/>
            <a:miter lim="800000"/>
            <a:headEnd/>
            <a:tailEnd/>
          </a:ln>
        </p:spPr>
        <p:txBody>
          <a:bodyPr lIns="91400" tIns="45702" rIns="91400" bIns="45702" anchor="ctr">
            <a:spAutoFit/>
          </a:bodyPr>
          <a:lstStyle/>
          <a:p>
            <a:pPr eaLnBrk="0" hangingPunct="0"/>
            <a:r>
              <a:rPr lang="it-IT">
                <a:solidFill>
                  <a:srgbClr val="FFFFFF"/>
                </a:solidFill>
                <a:latin typeface="Arial" pitchFamily="34" charset="0"/>
                <a:cs typeface="Arial" pitchFamily="34" charset="0"/>
              </a:rPr>
              <a:t>I quadrati dei periodi di rivoluzione  sono direttamente proporzionali ai cubi dei semiassi maggiori delle loro orbite</a:t>
            </a:r>
          </a:p>
        </p:txBody>
      </p:sp>
      <p:pic>
        <p:nvPicPr>
          <p:cNvPr id="53252" name="Immagine 4" descr="kepler3.gif"/>
          <p:cNvPicPr>
            <a:picLocks noChangeAspect="1"/>
          </p:cNvPicPr>
          <p:nvPr/>
        </p:nvPicPr>
        <p:blipFill>
          <a:blip r:embed="rId3" cstate="print"/>
          <a:srcRect/>
          <a:stretch>
            <a:fillRect/>
          </a:stretch>
        </p:blipFill>
        <p:spPr bwMode="auto">
          <a:xfrm>
            <a:off x="6556948" y="4278332"/>
            <a:ext cx="2000791" cy="1226494"/>
          </a:xfrm>
          <a:prstGeom prst="rect">
            <a:avLst/>
          </a:prstGeom>
          <a:noFill/>
          <a:ln w="9525">
            <a:noFill/>
            <a:miter lim="800000"/>
            <a:headEnd/>
            <a:tailEnd/>
          </a:ln>
        </p:spPr>
      </p:pic>
      <p:pic>
        <p:nvPicPr>
          <p:cNvPr id="53253" name="Immagine 5" descr="Keplero_terza_legge.jpg"/>
          <p:cNvPicPr>
            <a:picLocks noChangeAspect="1"/>
          </p:cNvPicPr>
          <p:nvPr/>
        </p:nvPicPr>
        <p:blipFill>
          <a:blip r:embed="rId4" cstate="print"/>
          <a:srcRect/>
          <a:stretch>
            <a:fillRect/>
          </a:stretch>
        </p:blipFill>
        <p:spPr bwMode="auto">
          <a:xfrm>
            <a:off x="194465" y="1992336"/>
            <a:ext cx="5769017" cy="398322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8"/>
          <p:cNvGrpSpPr>
            <a:grpSpLocks/>
          </p:cNvGrpSpPr>
          <p:nvPr/>
        </p:nvGrpSpPr>
        <p:grpSpPr bwMode="auto">
          <a:xfrm>
            <a:off x="1353286" y="882420"/>
            <a:ext cx="2820989" cy="4984166"/>
            <a:chOff x="1291531" y="1369600"/>
            <a:chExt cx="2821910" cy="4983753"/>
          </a:xfrm>
        </p:grpSpPr>
        <p:pic>
          <p:nvPicPr>
            <p:cNvPr id="54281" name="Immagine 5" descr="galileo3.jpg"/>
            <p:cNvPicPr>
              <a:picLocks noChangeAspect="1"/>
            </p:cNvPicPr>
            <p:nvPr/>
          </p:nvPicPr>
          <p:blipFill>
            <a:blip r:embed="rId3" cstate="print"/>
            <a:srcRect/>
            <a:stretch>
              <a:fillRect/>
            </a:stretch>
          </p:blipFill>
          <p:spPr bwMode="auto">
            <a:xfrm>
              <a:off x="1304591" y="2776106"/>
              <a:ext cx="2808850" cy="3577247"/>
            </a:xfrm>
            <a:prstGeom prst="rect">
              <a:avLst/>
            </a:prstGeom>
            <a:noFill/>
            <a:ln w="9525">
              <a:noFill/>
              <a:miter lim="800000"/>
              <a:headEnd/>
              <a:tailEnd/>
            </a:ln>
          </p:spPr>
        </p:pic>
        <p:sp>
          <p:nvSpPr>
            <p:cNvPr id="54282" name="CasellaDiTesto 6"/>
            <p:cNvSpPr txBox="1">
              <a:spLocks noChangeArrowheads="1"/>
            </p:cNvSpPr>
            <p:nvPr/>
          </p:nvSpPr>
          <p:spPr bwMode="auto">
            <a:xfrm>
              <a:off x="1291531" y="1369600"/>
              <a:ext cx="2762251" cy="769377"/>
            </a:xfrm>
            <a:prstGeom prst="rect">
              <a:avLst/>
            </a:prstGeom>
            <a:noFill/>
            <a:ln w="9525">
              <a:noFill/>
              <a:miter lim="800000"/>
              <a:headEnd/>
              <a:tailEnd/>
            </a:ln>
          </p:spPr>
          <p:txBody>
            <a:bodyPr>
              <a:spAutoFit/>
            </a:bodyPr>
            <a:lstStyle/>
            <a:p>
              <a:pPr algn="ctr" eaLnBrk="0" hangingPunct="0"/>
              <a:r>
                <a:rPr lang="it-IT" sz="2200" dirty="0">
                  <a:solidFill>
                    <a:srgbClr val="FFFFFF"/>
                  </a:solidFill>
                  <a:latin typeface="Arial" pitchFamily="34" charset="0"/>
                  <a:cs typeface="Arial" pitchFamily="34" charset="0"/>
                </a:rPr>
                <a:t>Galileo </a:t>
              </a:r>
              <a:r>
                <a:rPr lang="it-IT" sz="2200" dirty="0" smtClean="0">
                  <a:solidFill>
                    <a:srgbClr val="FFFFFF"/>
                  </a:solidFill>
                  <a:latin typeface="Arial" pitchFamily="34" charset="0"/>
                  <a:cs typeface="Arial" pitchFamily="34" charset="0"/>
                </a:rPr>
                <a:t>Galilei</a:t>
              </a:r>
            </a:p>
            <a:p>
              <a:pPr algn="ctr" eaLnBrk="0" hangingPunct="0"/>
              <a:r>
                <a:rPr lang="it-IT" sz="2200" dirty="0" smtClean="0">
                  <a:solidFill>
                    <a:srgbClr val="FFFFFF"/>
                  </a:solidFill>
                  <a:latin typeface="Arial" pitchFamily="34" charset="0"/>
                  <a:cs typeface="Arial" pitchFamily="34" charset="0"/>
                </a:rPr>
                <a:t>(1564-1642</a:t>
              </a:r>
              <a:r>
                <a:rPr lang="it-IT" sz="2200" dirty="0">
                  <a:solidFill>
                    <a:srgbClr val="FFFFFF"/>
                  </a:solidFill>
                  <a:latin typeface="Arial" pitchFamily="34" charset="0"/>
                  <a:cs typeface="Arial" pitchFamily="34" charset="0"/>
                </a:rPr>
                <a:t>)</a:t>
              </a:r>
            </a:p>
          </p:txBody>
        </p:sp>
      </p:grpSp>
      <p:grpSp>
        <p:nvGrpSpPr>
          <p:cNvPr id="3" name="Gruppo 9"/>
          <p:cNvGrpSpPr>
            <a:grpSpLocks/>
          </p:cNvGrpSpPr>
          <p:nvPr/>
        </p:nvGrpSpPr>
        <p:grpSpPr bwMode="auto">
          <a:xfrm>
            <a:off x="5094704" y="882421"/>
            <a:ext cx="2916354" cy="5027862"/>
            <a:chOff x="5119052" y="1239000"/>
            <a:chExt cx="2915785" cy="5027891"/>
          </a:xfrm>
        </p:grpSpPr>
        <p:sp>
          <p:nvSpPr>
            <p:cNvPr id="54279" name="CasellaDiTesto 7"/>
            <p:cNvSpPr txBox="1">
              <a:spLocks noChangeArrowheads="1"/>
            </p:cNvSpPr>
            <p:nvPr/>
          </p:nvSpPr>
          <p:spPr bwMode="auto">
            <a:xfrm>
              <a:off x="5165791" y="1239000"/>
              <a:ext cx="2762251" cy="769445"/>
            </a:xfrm>
            <a:prstGeom prst="rect">
              <a:avLst/>
            </a:prstGeom>
            <a:noFill/>
            <a:ln w="9525">
              <a:noFill/>
              <a:miter lim="800000"/>
              <a:headEnd/>
              <a:tailEnd/>
            </a:ln>
          </p:spPr>
          <p:txBody>
            <a:bodyPr>
              <a:spAutoFit/>
            </a:bodyPr>
            <a:lstStyle/>
            <a:p>
              <a:pPr algn="ctr" eaLnBrk="0" hangingPunct="0"/>
              <a:r>
                <a:rPr lang="it-IT" sz="2200" dirty="0">
                  <a:solidFill>
                    <a:srgbClr val="FFFFFF"/>
                  </a:solidFill>
                  <a:latin typeface="Arial" pitchFamily="34" charset="0"/>
                  <a:cs typeface="Arial" pitchFamily="34" charset="0"/>
                </a:rPr>
                <a:t>Isaac </a:t>
              </a:r>
              <a:r>
                <a:rPr lang="it-IT" sz="2200" dirty="0" smtClean="0">
                  <a:solidFill>
                    <a:srgbClr val="FFFFFF"/>
                  </a:solidFill>
                  <a:latin typeface="Arial" pitchFamily="34" charset="0"/>
                  <a:cs typeface="Arial" pitchFamily="34" charset="0"/>
                </a:rPr>
                <a:t>Newton</a:t>
              </a:r>
            </a:p>
            <a:p>
              <a:pPr algn="ctr" eaLnBrk="0" hangingPunct="0"/>
              <a:r>
                <a:rPr lang="it-IT" sz="2200" dirty="0" smtClean="0">
                  <a:solidFill>
                    <a:srgbClr val="FFFFFF"/>
                  </a:solidFill>
                  <a:latin typeface="Arial" pitchFamily="34" charset="0"/>
                  <a:cs typeface="Arial" pitchFamily="34" charset="0"/>
                </a:rPr>
                <a:t>(1642-1727</a:t>
              </a:r>
              <a:r>
                <a:rPr lang="it-IT" sz="2200" dirty="0">
                  <a:solidFill>
                    <a:srgbClr val="FFFFFF"/>
                  </a:solidFill>
                  <a:latin typeface="Arial" pitchFamily="34" charset="0"/>
                  <a:cs typeface="Arial" pitchFamily="34" charset="0"/>
                </a:rPr>
                <a:t>)</a:t>
              </a:r>
            </a:p>
          </p:txBody>
        </p:sp>
        <p:pic>
          <p:nvPicPr>
            <p:cNvPr id="54280" name="Immagine 8" descr="newton3.jpg"/>
            <p:cNvPicPr>
              <a:picLocks noChangeAspect="1"/>
            </p:cNvPicPr>
            <p:nvPr/>
          </p:nvPicPr>
          <p:blipFill>
            <a:blip r:embed="rId4" cstate="print"/>
            <a:srcRect/>
            <a:stretch>
              <a:fillRect/>
            </a:stretch>
          </p:blipFill>
          <p:spPr bwMode="auto">
            <a:xfrm>
              <a:off x="5119052" y="2636125"/>
              <a:ext cx="2915785" cy="3630766"/>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300" name="Connettore 2 6"/>
          <p:cNvCxnSpPr>
            <a:cxnSpLocks noChangeShapeType="1"/>
          </p:cNvCxnSpPr>
          <p:nvPr/>
        </p:nvCxnSpPr>
        <p:spPr bwMode="auto">
          <a:xfrm>
            <a:off x="2500631" y="1571985"/>
            <a:ext cx="914689" cy="914113"/>
          </a:xfrm>
          <a:prstGeom prst="straightConnector1">
            <a:avLst/>
          </a:prstGeom>
          <a:noFill/>
          <a:ln w="9525" algn="ctr">
            <a:solidFill>
              <a:schemeClr val="tx1"/>
            </a:solidFill>
            <a:round/>
            <a:headEnd/>
            <a:tailEnd type="arrow" w="med" len="med"/>
          </a:ln>
        </p:spPr>
      </p:cxnSp>
      <p:sp>
        <p:nvSpPr>
          <p:cNvPr id="12" name="CasellaDiTesto 11"/>
          <p:cNvSpPr txBox="1"/>
          <p:nvPr/>
        </p:nvSpPr>
        <p:spPr>
          <a:xfrm>
            <a:off x="548623" y="1013017"/>
            <a:ext cx="8243402" cy="591569"/>
          </a:xfrm>
          <a:prstGeom prst="rect">
            <a:avLst/>
          </a:prstGeom>
          <a:noFill/>
        </p:spPr>
        <p:txBody>
          <a:bodyPr wrap="none" lIns="82918" tIns="41460" rIns="82918" bIns="41460" rtlCol="0">
            <a:spAutoFit/>
          </a:bodyPr>
          <a:lstStyle/>
          <a:p>
            <a:pPr algn="ctr" eaLnBrk="0" hangingPunct="0"/>
            <a:r>
              <a:rPr lang="it-IT" sz="3300" dirty="0" smtClean="0">
                <a:solidFill>
                  <a:srgbClr val="FFFFFF"/>
                </a:solidFill>
                <a:latin typeface="Arial" pitchFamily="34" charset="0"/>
                <a:cs typeface="Arial" pitchFamily="34" charset="0"/>
              </a:rPr>
              <a:t>Legge di gravitazione universale di Newton</a:t>
            </a:r>
            <a:endParaRPr lang="it-IT" sz="3300" dirty="0">
              <a:solidFill>
                <a:srgbClr val="FFFFFF"/>
              </a:solidFill>
              <a:latin typeface="Arial" pitchFamily="34" charset="0"/>
              <a:cs typeface="Arial" pitchFamily="34" charset="0"/>
            </a:endParaRPr>
          </a:p>
        </p:txBody>
      </p:sp>
      <p:graphicFrame>
        <p:nvGraphicFramePr>
          <p:cNvPr id="5" name="Oggetto 4"/>
          <p:cNvGraphicFramePr>
            <a:graphicFrameLocks noChangeAspect="1"/>
          </p:cNvGraphicFramePr>
          <p:nvPr/>
        </p:nvGraphicFramePr>
        <p:xfrm>
          <a:off x="2699792" y="2780928"/>
          <a:ext cx="4032448" cy="2118744"/>
        </p:xfrm>
        <a:graphic>
          <a:graphicData uri="http://schemas.openxmlformats.org/presentationml/2006/ole">
            <p:oleObj spid="_x0000_s1026" name="Equazione" r:id="rId4" imgW="749160" imgH="393480" progId="Equation.3">
              <p:embed/>
            </p:oleObj>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sellaDiTesto 1"/>
          <p:cNvSpPr txBox="1">
            <a:spLocks noChangeArrowheads="1"/>
          </p:cNvSpPr>
          <p:nvPr/>
        </p:nvSpPr>
        <p:spPr bwMode="auto">
          <a:xfrm>
            <a:off x="2562567" y="643478"/>
            <a:ext cx="3030715" cy="837816"/>
          </a:xfrm>
          <a:prstGeom prst="rect">
            <a:avLst/>
          </a:prstGeom>
          <a:noFill/>
          <a:ln w="9525">
            <a:noFill/>
            <a:miter lim="800000"/>
            <a:headEnd/>
            <a:tailEnd/>
          </a:ln>
        </p:spPr>
        <p:txBody>
          <a:bodyPr wrap="none" lIns="82927" tIns="41464" rIns="82927" bIns="41464">
            <a:spAutoFit/>
          </a:bodyPr>
          <a:lstStyle/>
          <a:p>
            <a:r>
              <a:rPr lang="it-IT" sz="4900" dirty="0">
                <a:solidFill>
                  <a:schemeClr val="bg1"/>
                </a:solidFill>
                <a:latin typeface="Arial" pitchFamily="34" charset="0"/>
                <a:cs typeface="Arial" pitchFamily="34" charset="0"/>
              </a:rPr>
              <a:t>Sommario</a:t>
            </a:r>
          </a:p>
        </p:txBody>
      </p:sp>
      <p:sp>
        <p:nvSpPr>
          <p:cNvPr id="3" name="CasellaDiTesto 2"/>
          <p:cNvSpPr txBox="1">
            <a:spLocks noChangeArrowheads="1"/>
          </p:cNvSpPr>
          <p:nvPr/>
        </p:nvSpPr>
        <p:spPr bwMode="auto">
          <a:xfrm>
            <a:off x="1691680" y="2132857"/>
            <a:ext cx="5527915" cy="2769088"/>
          </a:xfrm>
          <a:prstGeom prst="rect">
            <a:avLst/>
          </a:prstGeom>
          <a:noFill/>
          <a:ln w="9525">
            <a:noFill/>
            <a:miter lim="800000"/>
            <a:headEnd/>
            <a:tailEnd/>
          </a:ln>
        </p:spPr>
        <p:txBody>
          <a:bodyPr wrap="none" lIns="82927" tIns="41464" rIns="82927" bIns="41464">
            <a:spAutoFit/>
          </a:bodyPr>
          <a:lstStyle/>
          <a:p>
            <a:pPr marL="414640" indent="-414640"/>
            <a:endParaRPr lang="it-IT" dirty="0">
              <a:solidFill>
                <a:schemeClr val="bg1"/>
              </a:solidFill>
              <a:latin typeface="Arial" pitchFamily="34" charset="0"/>
              <a:cs typeface="Arial" pitchFamily="34" charset="0"/>
            </a:endParaRPr>
          </a:p>
          <a:p>
            <a:pPr marL="414640" indent="-414640">
              <a:lnSpc>
                <a:spcPct val="150000"/>
              </a:lnSpc>
              <a:buFont typeface="Lucidabright" charset="0"/>
              <a:buAutoNum type="arabicPeriod"/>
            </a:pPr>
            <a:r>
              <a:rPr lang="it-IT" sz="2500" dirty="0" smtClean="0">
                <a:solidFill>
                  <a:schemeClr val="bg1"/>
                </a:solidFill>
                <a:latin typeface="Arial" pitchFamily="34" charset="0"/>
                <a:cs typeface="Arial" pitchFamily="34" charset="0"/>
              </a:rPr>
              <a:t> Le leggi del moto dei pianeti</a:t>
            </a:r>
          </a:p>
          <a:p>
            <a:pPr marL="414640" indent="-414640">
              <a:lnSpc>
                <a:spcPct val="150000"/>
              </a:lnSpc>
              <a:buFont typeface="Lucidabright" charset="0"/>
              <a:buAutoNum type="arabicPeriod"/>
            </a:pPr>
            <a:r>
              <a:rPr lang="it-IT" sz="2500" dirty="0" smtClean="0">
                <a:solidFill>
                  <a:schemeClr val="bg1"/>
                </a:solidFill>
                <a:latin typeface="Arial" pitchFamily="34" charset="0"/>
                <a:cs typeface="Arial" pitchFamily="34" charset="0"/>
              </a:rPr>
              <a:t> La struttura del Sistema Solare</a:t>
            </a:r>
          </a:p>
          <a:p>
            <a:pPr marL="414640" indent="-414640">
              <a:lnSpc>
                <a:spcPct val="150000"/>
              </a:lnSpc>
              <a:buFont typeface="Lucidabright" charset="0"/>
              <a:buAutoNum type="arabicPeriod"/>
            </a:pPr>
            <a:r>
              <a:rPr lang="it-IT" sz="2500" dirty="0" smtClean="0">
                <a:solidFill>
                  <a:schemeClr val="bg1"/>
                </a:solidFill>
                <a:latin typeface="Arial" pitchFamily="34" charset="0"/>
                <a:cs typeface="Arial" pitchFamily="34" charset="0"/>
              </a:rPr>
              <a:t> La formazione del Sistema Solare</a:t>
            </a:r>
          </a:p>
          <a:p>
            <a:pPr marL="414640" indent="-414640">
              <a:lnSpc>
                <a:spcPct val="150000"/>
              </a:lnSpc>
              <a:buFont typeface="Lucidabright" charset="0"/>
              <a:buAutoNum type="arabicPeriod"/>
            </a:pPr>
            <a:r>
              <a:rPr lang="it-IT" sz="2500" dirty="0" smtClean="0">
                <a:solidFill>
                  <a:schemeClr val="bg1"/>
                </a:solidFill>
                <a:latin typeface="Arial" pitchFamily="34" charset="0"/>
                <a:cs typeface="Arial" pitchFamily="34" charset="0"/>
              </a:rPr>
              <a:t> Un’occhiata al Sistema Solare</a:t>
            </a:r>
            <a:endParaRPr lang="it-IT" sz="2500"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3" descr="Keplero_ellisse.jpg"/>
          <p:cNvPicPr>
            <a:picLocks noChangeAspect="1"/>
          </p:cNvPicPr>
          <p:nvPr/>
        </p:nvPicPr>
        <p:blipFill>
          <a:blip r:embed="rId3" cstate="print"/>
          <a:srcRect/>
          <a:stretch>
            <a:fillRect/>
          </a:stretch>
        </p:blipFill>
        <p:spPr bwMode="auto">
          <a:xfrm>
            <a:off x="1331640" y="332656"/>
            <a:ext cx="6480000" cy="5679623"/>
          </a:xfrm>
          <a:prstGeom prst="rect">
            <a:avLst/>
          </a:prstGeom>
          <a:noFill/>
          <a:ln w="9525">
            <a:noFill/>
            <a:miter lim="800000"/>
            <a:headEnd/>
            <a:tailEnd/>
          </a:ln>
        </p:spPr>
      </p:pic>
      <p:cxnSp>
        <p:nvCxnSpPr>
          <p:cNvPr id="4" name="Connettore 2 3"/>
          <p:cNvCxnSpPr/>
          <p:nvPr/>
        </p:nvCxnSpPr>
        <p:spPr bwMode="auto">
          <a:xfrm>
            <a:off x="3059833" y="5229201"/>
            <a:ext cx="1152128" cy="648072"/>
          </a:xfrm>
          <a:prstGeom prst="straightConnector1">
            <a:avLst/>
          </a:prstGeom>
          <a:solidFill>
            <a:schemeClr val="accent1"/>
          </a:solidFill>
          <a:ln w="73080" cap="flat" cmpd="sng" algn="ctr">
            <a:solidFill>
              <a:srgbClr val="FF3366"/>
            </a:solidFill>
            <a:prstDash val="solid"/>
            <a:round/>
            <a:headEnd type="none" w="med" len="med"/>
            <a:tailEnd type="arrow"/>
          </a:ln>
          <a:effectLst/>
        </p:spPr>
      </p:cxnSp>
      <p:cxnSp>
        <p:nvCxnSpPr>
          <p:cNvPr id="5" name="Connettore 2 4"/>
          <p:cNvCxnSpPr/>
          <p:nvPr/>
        </p:nvCxnSpPr>
        <p:spPr bwMode="auto">
          <a:xfrm flipV="1">
            <a:off x="3131840" y="4005065"/>
            <a:ext cx="1800200" cy="1152128"/>
          </a:xfrm>
          <a:prstGeom prst="straightConnector1">
            <a:avLst/>
          </a:prstGeom>
          <a:solidFill>
            <a:schemeClr val="accent1"/>
          </a:solidFill>
          <a:ln w="73080" cap="flat" cmpd="sng" algn="ctr">
            <a:solidFill>
              <a:srgbClr val="00B0F0"/>
            </a:solidFill>
            <a:prstDash val="solid"/>
            <a:round/>
            <a:headEnd type="none" w="med" len="med"/>
            <a:tailEnd type="arrow"/>
          </a:ln>
          <a:effectLst/>
        </p:spPr>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descr="Angular_momentum.png"/>
          <p:cNvPicPr>
            <a:picLocks noChangeAspect="1"/>
          </p:cNvPicPr>
          <p:nvPr/>
        </p:nvPicPr>
        <p:blipFill>
          <a:blip r:embed="rId2" cstate="print"/>
          <a:stretch>
            <a:fillRect/>
          </a:stretch>
        </p:blipFill>
        <p:spPr>
          <a:xfrm>
            <a:off x="1259632" y="404665"/>
            <a:ext cx="7128792" cy="6027979"/>
          </a:xfrm>
          <a:prstGeom prst="rect">
            <a:avLst/>
          </a:prstGeom>
        </p:spPr>
      </p:pic>
      <p:sp>
        <p:nvSpPr>
          <p:cNvPr id="3" name="CasellaDiTesto 2"/>
          <p:cNvSpPr txBox="1"/>
          <p:nvPr/>
        </p:nvSpPr>
        <p:spPr>
          <a:xfrm>
            <a:off x="467544" y="548680"/>
            <a:ext cx="3187091" cy="523220"/>
          </a:xfrm>
          <a:prstGeom prst="rect">
            <a:avLst/>
          </a:prstGeom>
          <a:noFill/>
        </p:spPr>
        <p:txBody>
          <a:bodyPr wrap="none" rtlCol="0">
            <a:spAutoFit/>
          </a:bodyPr>
          <a:lstStyle/>
          <a:p>
            <a:r>
              <a:rPr lang="it-IT" sz="2800" dirty="0" smtClean="0"/>
              <a:t>Momento angolare</a:t>
            </a:r>
            <a:endParaRPr lang="it-IT" sz="2800" dirty="0"/>
          </a:p>
        </p:txBody>
      </p:sp>
      <p:sp>
        <p:nvSpPr>
          <p:cNvPr id="4" name="CasellaDiTesto 3"/>
          <p:cNvSpPr txBox="1"/>
          <p:nvPr/>
        </p:nvSpPr>
        <p:spPr>
          <a:xfrm>
            <a:off x="539552" y="5733256"/>
            <a:ext cx="3010761" cy="769441"/>
          </a:xfrm>
          <a:prstGeom prst="rect">
            <a:avLst/>
          </a:prstGeom>
          <a:noFill/>
        </p:spPr>
        <p:txBody>
          <a:bodyPr wrap="none" rtlCol="0">
            <a:spAutoFit/>
          </a:bodyPr>
          <a:lstStyle/>
          <a:p>
            <a:r>
              <a:rPr lang="it-IT" sz="4400" b="1" dirty="0" smtClean="0">
                <a:latin typeface="Century Schoolbook" pitchFamily="18" charset="0"/>
              </a:rPr>
              <a:t>L</a:t>
            </a:r>
            <a:r>
              <a:rPr lang="it-IT" sz="4400" dirty="0" smtClean="0">
                <a:latin typeface="Century Schoolbook" pitchFamily="18" charset="0"/>
              </a:rPr>
              <a:t> = </a:t>
            </a:r>
            <a:r>
              <a:rPr lang="it-IT" sz="4400" dirty="0" err="1" smtClean="0">
                <a:latin typeface="Century Schoolbook" pitchFamily="18" charset="0"/>
              </a:rPr>
              <a:t>m</a:t>
            </a:r>
            <a:r>
              <a:rPr lang="it-IT" sz="4400" b="1" dirty="0" err="1" smtClean="0">
                <a:latin typeface="Century Schoolbook" pitchFamily="18" charset="0"/>
              </a:rPr>
              <a:t>v</a:t>
            </a:r>
            <a:r>
              <a:rPr lang="it-IT" sz="4400" dirty="0" smtClean="0">
                <a:latin typeface="Century Schoolbook" pitchFamily="18" charset="0"/>
              </a:rPr>
              <a:t> </a:t>
            </a:r>
            <a:r>
              <a:rPr lang="it-IT" sz="4400" dirty="0" smtClean="0">
                <a:latin typeface="Century Schoolbook" pitchFamily="18" charset="0"/>
                <a:sym typeface="Symbol"/>
              </a:rPr>
              <a:t> </a:t>
            </a:r>
            <a:r>
              <a:rPr lang="it-IT" sz="4400" b="1" dirty="0" smtClean="0">
                <a:latin typeface="Century Schoolbook" pitchFamily="18" charset="0"/>
              </a:rPr>
              <a:t>r</a:t>
            </a:r>
            <a:endParaRPr lang="it-IT" sz="4400" b="1" dirty="0">
              <a:latin typeface="Century Schoolbook"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descr="amp1m.gif"/>
          <p:cNvPicPr>
            <a:picLocks noChangeAspect="1"/>
          </p:cNvPicPr>
          <p:nvPr/>
        </p:nvPicPr>
        <p:blipFill>
          <a:blip r:embed="rId2" cstate="print"/>
          <a:stretch>
            <a:fillRect/>
          </a:stretch>
        </p:blipFill>
        <p:spPr>
          <a:xfrm>
            <a:off x="1691680" y="260648"/>
            <a:ext cx="5688632" cy="613146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098" name="CasellaDiTesto 1"/>
          <p:cNvSpPr txBox="1">
            <a:spLocks noChangeArrowheads="1"/>
          </p:cNvSpPr>
          <p:nvPr/>
        </p:nvSpPr>
        <p:spPr bwMode="auto">
          <a:xfrm>
            <a:off x="0" y="1356053"/>
            <a:ext cx="9144000" cy="2692136"/>
          </a:xfrm>
          <a:prstGeom prst="rect">
            <a:avLst/>
          </a:prstGeom>
          <a:noFill/>
          <a:ln w="9525">
            <a:noFill/>
            <a:miter lim="800000"/>
            <a:headEnd/>
            <a:tailEnd/>
          </a:ln>
        </p:spPr>
        <p:txBody>
          <a:bodyPr lIns="82918" tIns="41460" rIns="82918" bIns="41460">
            <a:spAutoFit/>
          </a:bodyPr>
          <a:lstStyle/>
          <a:p>
            <a:pPr algn="ctr" eaLnBrk="0" hangingPunct="0">
              <a:lnSpc>
                <a:spcPct val="150000"/>
              </a:lnSpc>
            </a:pPr>
            <a:r>
              <a:rPr lang="it-IT" sz="7300" b="1" dirty="0" smtClean="0">
                <a:solidFill>
                  <a:srgbClr val="000000"/>
                </a:solidFill>
                <a:latin typeface="Arial" pitchFamily="34" charset="0"/>
                <a:cs typeface="Arial" pitchFamily="34" charset="0"/>
              </a:rPr>
              <a:t>2</a:t>
            </a:r>
            <a:endParaRPr lang="it-IT" sz="7300" b="1" dirty="0">
              <a:solidFill>
                <a:srgbClr val="000000"/>
              </a:solidFill>
              <a:latin typeface="Arial" pitchFamily="34" charset="0"/>
              <a:cs typeface="Arial" pitchFamily="34" charset="0"/>
            </a:endParaRPr>
          </a:p>
          <a:p>
            <a:pPr algn="ctr" eaLnBrk="0" hangingPunct="0">
              <a:lnSpc>
                <a:spcPct val="150000"/>
              </a:lnSpc>
            </a:pPr>
            <a:r>
              <a:rPr lang="it-IT" sz="3600" dirty="0" smtClean="0">
                <a:solidFill>
                  <a:srgbClr val="000000"/>
                </a:solidFill>
                <a:latin typeface="Arial" pitchFamily="34" charset="0"/>
                <a:cs typeface="Arial" pitchFamily="34" charset="0"/>
              </a:rPr>
              <a:t>La struttura del Sistema Solare</a:t>
            </a:r>
            <a:endParaRPr lang="it-IT" sz="3600" dirty="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332658"/>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Struttura del Sistema Solare</a:t>
            </a:r>
            <a:endParaRPr lang="it-IT" sz="3200" dirty="0">
              <a:latin typeface="Verdana" pitchFamily="34" charset="0"/>
            </a:endParaRPr>
          </a:p>
        </p:txBody>
      </p:sp>
      <p:pic>
        <p:nvPicPr>
          <p:cNvPr id="7" name="Immagine 6" descr="planet_orbits.gif"/>
          <p:cNvPicPr>
            <a:picLocks noChangeAspect="1"/>
          </p:cNvPicPr>
          <p:nvPr/>
        </p:nvPicPr>
        <p:blipFill>
          <a:blip r:embed="rId3" cstate="print"/>
          <a:stretch>
            <a:fillRect/>
          </a:stretch>
        </p:blipFill>
        <p:spPr>
          <a:xfrm>
            <a:off x="0" y="1711200"/>
            <a:ext cx="9180000" cy="3662016"/>
          </a:xfrm>
          <a:prstGeom prst="rect">
            <a:avLst/>
          </a:prstGeom>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332658"/>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Struttura del Sistema Solare</a:t>
            </a:r>
            <a:endParaRPr lang="it-IT" sz="3200" dirty="0">
              <a:latin typeface="Verdana" pitchFamily="34" charset="0"/>
            </a:endParaRPr>
          </a:p>
        </p:txBody>
      </p:sp>
      <p:pic>
        <p:nvPicPr>
          <p:cNvPr id="7" name="Immagine 6" descr="planet_orbits.gif"/>
          <p:cNvPicPr>
            <a:picLocks noChangeAspect="1"/>
          </p:cNvPicPr>
          <p:nvPr/>
        </p:nvPicPr>
        <p:blipFill>
          <a:blip r:embed="rId3" cstate="print"/>
          <a:stretch>
            <a:fillRect/>
          </a:stretch>
        </p:blipFill>
        <p:spPr>
          <a:xfrm>
            <a:off x="1907704" y="1268760"/>
            <a:ext cx="5256584" cy="5256584"/>
          </a:xfrm>
          <a:prstGeom prst="rect">
            <a:avLst/>
          </a:prstGeom>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332658"/>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Il Sistema Solare interno</a:t>
            </a:r>
            <a:endParaRPr lang="it-IT" sz="3200" dirty="0">
              <a:latin typeface="Verdana" pitchFamily="34" charset="0"/>
            </a:endParaRPr>
          </a:p>
        </p:txBody>
      </p:sp>
      <p:pic>
        <p:nvPicPr>
          <p:cNvPr id="7" name="Immagine 6" descr="planet_orbits.gif"/>
          <p:cNvPicPr>
            <a:picLocks noChangeAspect="1"/>
          </p:cNvPicPr>
          <p:nvPr/>
        </p:nvPicPr>
        <p:blipFill>
          <a:blip r:embed="rId3" cstate="print"/>
          <a:stretch>
            <a:fillRect/>
          </a:stretch>
        </p:blipFill>
        <p:spPr>
          <a:xfrm>
            <a:off x="2051720" y="1353216"/>
            <a:ext cx="4968552" cy="4942123"/>
          </a:xfrm>
          <a:prstGeom prst="rect">
            <a:avLst/>
          </a:prstGeom>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332658"/>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Asteroidi: fascia principale e Troiani</a:t>
            </a:r>
            <a:endParaRPr lang="it-IT" sz="3200" dirty="0">
              <a:latin typeface="Verdana" pitchFamily="34" charset="0"/>
            </a:endParaRPr>
          </a:p>
        </p:txBody>
      </p:sp>
      <p:pic>
        <p:nvPicPr>
          <p:cNvPr id="7" name="Immagine 6" descr="planet_orbits.gif"/>
          <p:cNvPicPr>
            <a:picLocks noChangeAspect="1"/>
          </p:cNvPicPr>
          <p:nvPr/>
        </p:nvPicPr>
        <p:blipFill>
          <a:blip r:embed="rId3" cstate="print"/>
          <a:stretch>
            <a:fillRect/>
          </a:stretch>
        </p:blipFill>
        <p:spPr>
          <a:xfrm>
            <a:off x="2195736" y="1196752"/>
            <a:ext cx="4738462" cy="5040000"/>
          </a:xfrm>
          <a:prstGeom prst="rect">
            <a:avLst/>
          </a:prstGeom>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395536" y="764704"/>
            <a:ext cx="8280000" cy="5405434"/>
          </a:xfrm>
          <a:prstGeom prst="rect">
            <a:avLst/>
          </a:prstGeom>
        </p:spPr>
      </p:pic>
      <p:sp>
        <p:nvSpPr>
          <p:cNvPr id="3074" name="Text Box 9"/>
          <p:cNvSpPr txBox="1">
            <a:spLocks noChangeArrowheads="1"/>
          </p:cNvSpPr>
          <p:nvPr/>
        </p:nvSpPr>
        <p:spPr bwMode="auto">
          <a:xfrm>
            <a:off x="0" y="332657"/>
            <a:ext cx="9144000" cy="584757"/>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Oggetti </a:t>
            </a:r>
            <a:r>
              <a:rPr lang="it-IT" sz="3200" dirty="0" err="1" smtClean="0">
                <a:solidFill>
                  <a:schemeClr val="bg1"/>
                </a:solidFill>
                <a:latin typeface="Verdana" pitchFamily="34" charset="0"/>
              </a:rPr>
              <a:t>transnettuniani</a:t>
            </a:r>
            <a:r>
              <a:rPr lang="it-IT" sz="3200" dirty="0" smtClean="0">
                <a:solidFill>
                  <a:schemeClr val="bg1"/>
                </a:solidFill>
                <a:latin typeface="Verdana" pitchFamily="34" charset="0"/>
              </a:rPr>
              <a:t> (</a:t>
            </a:r>
            <a:r>
              <a:rPr lang="it-IT" sz="3200" i="1" dirty="0" err="1" smtClean="0">
                <a:solidFill>
                  <a:schemeClr val="bg1"/>
                </a:solidFill>
                <a:latin typeface="Verdana" pitchFamily="34" charset="0"/>
              </a:rPr>
              <a:t>Kuiper</a:t>
            </a:r>
            <a:r>
              <a:rPr lang="it-IT" sz="3200" i="1" dirty="0" smtClean="0">
                <a:solidFill>
                  <a:schemeClr val="bg1"/>
                </a:solidFill>
                <a:latin typeface="Verdana" pitchFamily="34" charset="0"/>
              </a:rPr>
              <a:t> </a:t>
            </a:r>
            <a:r>
              <a:rPr lang="it-IT" sz="3200" i="1" dirty="0" err="1" smtClean="0">
                <a:solidFill>
                  <a:schemeClr val="bg1"/>
                </a:solidFill>
                <a:latin typeface="Verdana" pitchFamily="34" charset="0"/>
              </a:rPr>
              <a:t>belt</a:t>
            </a:r>
            <a:r>
              <a:rPr lang="it-IT" sz="3200" dirty="0" smtClean="0">
                <a:solidFill>
                  <a:schemeClr val="bg1"/>
                </a:solidFill>
                <a:latin typeface="Verdana" pitchFamily="34" charset="0"/>
              </a:rPr>
              <a:t>)</a:t>
            </a:r>
            <a:endParaRPr lang="it-IT" sz="3200" dirty="0">
              <a:latin typeface="Verdana" pitchFamily="34" charset="0"/>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1835696" y="1124744"/>
            <a:ext cx="5040000" cy="5040000"/>
          </a:xfrm>
          <a:prstGeom prst="rect">
            <a:avLst/>
          </a:prstGeom>
        </p:spPr>
      </p:pic>
      <p:sp>
        <p:nvSpPr>
          <p:cNvPr id="3074" name="Text Box 9"/>
          <p:cNvSpPr txBox="1">
            <a:spLocks noChangeArrowheads="1"/>
          </p:cNvSpPr>
          <p:nvPr/>
        </p:nvSpPr>
        <p:spPr bwMode="auto">
          <a:xfrm>
            <a:off x="0" y="332657"/>
            <a:ext cx="9144000" cy="584757"/>
          </a:xfrm>
          <a:prstGeom prst="rect">
            <a:avLst/>
          </a:prstGeom>
          <a:noFill/>
          <a:ln w="9525">
            <a:noFill/>
            <a:miter lim="800000"/>
            <a:headEnd/>
            <a:tailEnd/>
          </a:ln>
        </p:spPr>
        <p:txBody>
          <a:bodyPr wrap="square" lIns="91420" tIns="45711" rIns="91420" bIns="45711">
            <a:spAutoFit/>
          </a:bodyPr>
          <a:lstStyle/>
          <a:p>
            <a:pPr algn="ctr"/>
            <a:r>
              <a:rPr lang="it-IT" sz="3200" i="1" dirty="0" err="1" smtClean="0">
                <a:solidFill>
                  <a:schemeClr val="bg1"/>
                </a:solidFill>
                <a:latin typeface="Verdana" pitchFamily="34" charset="0"/>
              </a:rPr>
              <a:t>Near</a:t>
            </a:r>
            <a:r>
              <a:rPr lang="it-IT" sz="3200" i="1" dirty="0" smtClean="0">
                <a:solidFill>
                  <a:schemeClr val="bg1"/>
                </a:solidFill>
                <a:latin typeface="Verdana" pitchFamily="34" charset="0"/>
              </a:rPr>
              <a:t> </a:t>
            </a:r>
            <a:r>
              <a:rPr lang="it-IT" sz="3200" i="1" dirty="0" err="1" smtClean="0">
                <a:solidFill>
                  <a:schemeClr val="bg1"/>
                </a:solidFill>
                <a:latin typeface="Verdana" pitchFamily="34" charset="0"/>
              </a:rPr>
              <a:t>Earth</a:t>
            </a:r>
            <a:r>
              <a:rPr lang="it-IT" sz="3200" i="1" dirty="0" smtClean="0">
                <a:solidFill>
                  <a:schemeClr val="bg1"/>
                </a:solidFill>
                <a:latin typeface="Verdana" pitchFamily="34" charset="0"/>
              </a:rPr>
              <a:t> </a:t>
            </a:r>
            <a:r>
              <a:rPr lang="it-IT" sz="3200" i="1" dirty="0" err="1" smtClean="0">
                <a:solidFill>
                  <a:schemeClr val="bg1"/>
                </a:solidFill>
                <a:latin typeface="Verdana" pitchFamily="34" charset="0"/>
              </a:rPr>
              <a:t>Asteroids</a:t>
            </a:r>
            <a:r>
              <a:rPr lang="it-IT" sz="3200" i="1" dirty="0" smtClean="0">
                <a:solidFill>
                  <a:schemeClr val="bg1"/>
                </a:solidFill>
                <a:latin typeface="Verdana" pitchFamily="34" charset="0"/>
              </a:rPr>
              <a:t> (NEA)</a:t>
            </a:r>
            <a:endParaRPr lang="it-IT" sz="3200" i="1" dirty="0">
              <a:latin typeface="Verdana" pitchFamily="34" charset="0"/>
            </a:endParaRPr>
          </a:p>
        </p:txBody>
      </p:sp>
      <p:sp>
        <p:nvSpPr>
          <p:cNvPr id="6" name="CasellaDiTesto 5"/>
          <p:cNvSpPr txBox="1"/>
          <p:nvPr/>
        </p:nvSpPr>
        <p:spPr>
          <a:xfrm>
            <a:off x="4067944" y="5229200"/>
            <a:ext cx="936104" cy="400110"/>
          </a:xfrm>
          <a:prstGeom prst="rect">
            <a:avLst/>
          </a:prstGeom>
          <a:noFill/>
        </p:spPr>
        <p:txBody>
          <a:bodyPr wrap="square" lIns="91420" tIns="45711" rIns="91420" bIns="45711" rtlCol="0">
            <a:spAutoFit/>
          </a:bodyPr>
          <a:lstStyle/>
          <a:p>
            <a:r>
              <a:rPr lang="it-IT" dirty="0" smtClean="0">
                <a:solidFill>
                  <a:schemeClr val="bg1"/>
                </a:solidFill>
                <a:latin typeface="Verdana" pitchFamily="34" charset="0"/>
              </a:rPr>
              <a:t>Marte</a:t>
            </a:r>
            <a:endParaRPr lang="it-IT" dirty="0">
              <a:solidFill>
                <a:schemeClr val="bg1"/>
              </a:solidFill>
              <a:latin typeface="Verdana" pitchFamily="34" charset="0"/>
            </a:endParaRPr>
          </a:p>
        </p:txBody>
      </p:sp>
      <p:sp>
        <p:nvSpPr>
          <p:cNvPr id="8" name="CasellaDiTesto 7"/>
          <p:cNvSpPr txBox="1"/>
          <p:nvPr/>
        </p:nvSpPr>
        <p:spPr>
          <a:xfrm>
            <a:off x="3995936" y="4725144"/>
            <a:ext cx="936104" cy="400110"/>
          </a:xfrm>
          <a:prstGeom prst="rect">
            <a:avLst/>
          </a:prstGeom>
          <a:noFill/>
        </p:spPr>
        <p:txBody>
          <a:bodyPr wrap="square" lIns="91420" tIns="45711" rIns="91420" bIns="45711" rtlCol="0">
            <a:spAutoFit/>
          </a:bodyPr>
          <a:lstStyle/>
          <a:p>
            <a:r>
              <a:rPr lang="it-IT" dirty="0" smtClean="0">
                <a:solidFill>
                  <a:schemeClr val="bg1"/>
                </a:solidFill>
                <a:latin typeface="Verdana" pitchFamily="34" charset="0"/>
              </a:rPr>
              <a:t>Terra</a:t>
            </a:r>
            <a:endParaRPr lang="it-IT" dirty="0">
              <a:solidFill>
                <a:schemeClr val="bg1"/>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098" name="CasellaDiTesto 1"/>
          <p:cNvSpPr txBox="1">
            <a:spLocks noChangeArrowheads="1"/>
          </p:cNvSpPr>
          <p:nvPr/>
        </p:nvSpPr>
        <p:spPr bwMode="auto">
          <a:xfrm>
            <a:off x="0" y="1356053"/>
            <a:ext cx="9144000" cy="2692136"/>
          </a:xfrm>
          <a:prstGeom prst="rect">
            <a:avLst/>
          </a:prstGeom>
          <a:noFill/>
          <a:ln w="9525">
            <a:noFill/>
            <a:miter lim="800000"/>
            <a:headEnd/>
            <a:tailEnd/>
          </a:ln>
        </p:spPr>
        <p:txBody>
          <a:bodyPr lIns="82918" tIns="41460" rIns="82918" bIns="41460">
            <a:spAutoFit/>
          </a:bodyPr>
          <a:lstStyle/>
          <a:p>
            <a:pPr algn="ctr" eaLnBrk="0" hangingPunct="0">
              <a:lnSpc>
                <a:spcPct val="150000"/>
              </a:lnSpc>
            </a:pPr>
            <a:r>
              <a:rPr lang="it-IT" sz="7300" b="1" dirty="0" smtClean="0">
                <a:solidFill>
                  <a:srgbClr val="000000"/>
                </a:solidFill>
                <a:latin typeface="Arial" pitchFamily="34" charset="0"/>
                <a:cs typeface="Arial" pitchFamily="34" charset="0"/>
              </a:rPr>
              <a:t>1</a:t>
            </a:r>
            <a:endParaRPr lang="it-IT" sz="7300" b="1" dirty="0">
              <a:solidFill>
                <a:srgbClr val="000000"/>
              </a:solidFill>
              <a:latin typeface="Arial" pitchFamily="34" charset="0"/>
              <a:cs typeface="Arial" pitchFamily="34" charset="0"/>
            </a:endParaRPr>
          </a:p>
          <a:p>
            <a:pPr algn="ctr" eaLnBrk="0" hangingPunct="0">
              <a:lnSpc>
                <a:spcPct val="150000"/>
              </a:lnSpc>
            </a:pPr>
            <a:r>
              <a:rPr lang="it-IT" sz="3600" dirty="0" smtClean="0">
                <a:solidFill>
                  <a:srgbClr val="000000"/>
                </a:solidFill>
                <a:latin typeface="Arial" pitchFamily="34" charset="0"/>
                <a:cs typeface="Arial" pitchFamily="34" charset="0"/>
              </a:rPr>
              <a:t>Le leggi del moto dei pianeti</a:t>
            </a:r>
            <a:endParaRPr lang="it-IT" sz="3600" dirty="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332658"/>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Struttura del Sistema Solare</a:t>
            </a:r>
            <a:endParaRPr lang="it-IT" sz="3200" dirty="0">
              <a:latin typeface="Verdana" pitchFamily="34" charset="0"/>
            </a:endParaRPr>
          </a:p>
        </p:txBody>
      </p:sp>
      <p:pic>
        <p:nvPicPr>
          <p:cNvPr id="7" name="Immagine 6" descr="planet_orbits.gif"/>
          <p:cNvPicPr>
            <a:picLocks noChangeAspect="1"/>
          </p:cNvPicPr>
          <p:nvPr/>
        </p:nvPicPr>
        <p:blipFill>
          <a:blip r:embed="rId3" cstate="print"/>
          <a:stretch>
            <a:fillRect/>
          </a:stretch>
        </p:blipFill>
        <p:spPr>
          <a:xfrm>
            <a:off x="0" y="1214538"/>
            <a:ext cx="9180000" cy="5166792"/>
          </a:xfrm>
          <a:prstGeom prst="rect">
            <a:avLst/>
          </a:prstGeom>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098" name="CasellaDiTesto 1"/>
          <p:cNvSpPr txBox="1">
            <a:spLocks noChangeArrowheads="1"/>
          </p:cNvSpPr>
          <p:nvPr/>
        </p:nvSpPr>
        <p:spPr bwMode="auto">
          <a:xfrm>
            <a:off x="0" y="1356053"/>
            <a:ext cx="9144000" cy="2692136"/>
          </a:xfrm>
          <a:prstGeom prst="rect">
            <a:avLst/>
          </a:prstGeom>
          <a:noFill/>
          <a:ln w="9525">
            <a:noFill/>
            <a:miter lim="800000"/>
            <a:headEnd/>
            <a:tailEnd/>
          </a:ln>
        </p:spPr>
        <p:txBody>
          <a:bodyPr lIns="82918" tIns="41460" rIns="82918" bIns="41460">
            <a:spAutoFit/>
          </a:bodyPr>
          <a:lstStyle/>
          <a:p>
            <a:pPr algn="ctr" eaLnBrk="0" hangingPunct="0">
              <a:lnSpc>
                <a:spcPct val="150000"/>
              </a:lnSpc>
            </a:pPr>
            <a:r>
              <a:rPr lang="it-IT" sz="7300" b="1" dirty="0" smtClean="0">
                <a:solidFill>
                  <a:srgbClr val="000000"/>
                </a:solidFill>
                <a:latin typeface="Arial" pitchFamily="34" charset="0"/>
                <a:cs typeface="Arial" pitchFamily="34" charset="0"/>
              </a:rPr>
              <a:t>3</a:t>
            </a:r>
            <a:endParaRPr lang="it-IT" sz="7300" b="1" dirty="0">
              <a:solidFill>
                <a:srgbClr val="000000"/>
              </a:solidFill>
              <a:latin typeface="Arial" pitchFamily="34" charset="0"/>
              <a:cs typeface="Arial" pitchFamily="34" charset="0"/>
            </a:endParaRPr>
          </a:p>
          <a:p>
            <a:pPr algn="ctr" eaLnBrk="0" hangingPunct="0">
              <a:lnSpc>
                <a:spcPct val="150000"/>
              </a:lnSpc>
            </a:pPr>
            <a:r>
              <a:rPr lang="it-IT" sz="3600" dirty="0" smtClean="0">
                <a:solidFill>
                  <a:srgbClr val="000000"/>
                </a:solidFill>
                <a:latin typeface="Arial" pitchFamily="34" charset="0"/>
                <a:cs typeface="Arial" pitchFamily="34" charset="0"/>
              </a:rPr>
              <a:t>La formazione del Sistema Solare</a:t>
            </a:r>
            <a:endParaRPr lang="it-IT" sz="3600" dirty="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0" y="2"/>
            <a:ext cx="9180000" cy="6884999"/>
          </a:xfrm>
          <a:prstGeom prst="rect">
            <a:avLst/>
          </a:prstGeom>
        </p:spPr>
      </p:pic>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0" y="-531438"/>
            <a:ext cx="9180000" cy="6695384"/>
          </a:xfrm>
          <a:prstGeom prst="rect">
            <a:avLst/>
          </a:prstGeom>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539552" y="1115170"/>
            <a:ext cx="8136904" cy="5410174"/>
          </a:xfrm>
          <a:prstGeom prst="rect">
            <a:avLst/>
          </a:prstGeom>
        </p:spPr>
      </p:pic>
      <p:sp>
        <p:nvSpPr>
          <p:cNvPr id="3074" name="Text Box 9"/>
          <p:cNvSpPr txBox="1">
            <a:spLocks noChangeArrowheads="1"/>
          </p:cNvSpPr>
          <p:nvPr/>
        </p:nvSpPr>
        <p:spPr bwMode="auto">
          <a:xfrm>
            <a:off x="0" y="332658"/>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rgbClr val="FFFFFF"/>
                </a:solidFill>
                <a:latin typeface="Verdana" pitchFamily="34" charset="0"/>
              </a:rPr>
              <a:t>Nubi molecolari giganti</a:t>
            </a:r>
            <a:endParaRPr lang="it-IT" sz="3200" dirty="0">
              <a:solidFill>
                <a:srgbClr val="000000"/>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323530" y="1412776"/>
            <a:ext cx="3873103" cy="4320000"/>
          </a:xfrm>
          <a:prstGeom prst="rect">
            <a:avLst/>
          </a:prstGeom>
        </p:spPr>
      </p:pic>
      <p:sp>
        <p:nvSpPr>
          <p:cNvPr id="3074" name="Text Box 9"/>
          <p:cNvSpPr txBox="1">
            <a:spLocks noChangeArrowheads="1"/>
          </p:cNvSpPr>
          <p:nvPr/>
        </p:nvSpPr>
        <p:spPr bwMode="auto">
          <a:xfrm>
            <a:off x="0" y="332658"/>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rgbClr val="FFFFFF"/>
                </a:solidFill>
                <a:latin typeface="Verdana" pitchFamily="34" charset="0"/>
              </a:rPr>
              <a:t>Nubi molecolari giganti</a:t>
            </a:r>
            <a:endParaRPr lang="it-IT" sz="3200" dirty="0">
              <a:solidFill>
                <a:srgbClr val="000000"/>
              </a:solidFill>
              <a:latin typeface="Verdana" pitchFamily="34" charset="0"/>
            </a:endParaRPr>
          </a:p>
        </p:txBody>
      </p:sp>
      <p:pic>
        <p:nvPicPr>
          <p:cNvPr id="6" name="Immagine 5" descr="horsehead_nebula_big.jpg"/>
          <p:cNvPicPr>
            <a:picLocks noChangeAspect="1"/>
          </p:cNvPicPr>
          <p:nvPr/>
        </p:nvPicPr>
        <p:blipFill>
          <a:blip r:embed="rId4" cstate="print"/>
          <a:stretch>
            <a:fillRect/>
          </a:stretch>
        </p:blipFill>
        <p:spPr>
          <a:xfrm>
            <a:off x="4644008" y="1340768"/>
            <a:ext cx="4197040" cy="4320000"/>
          </a:xfrm>
          <a:prstGeom prst="rect">
            <a:avLst/>
          </a:prstGeom>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251520" y="1412776"/>
            <a:ext cx="4241304" cy="4320000"/>
          </a:xfrm>
          <a:prstGeom prst="rect">
            <a:avLst/>
          </a:prstGeom>
        </p:spPr>
      </p:pic>
      <p:sp>
        <p:nvSpPr>
          <p:cNvPr id="3074" name="Text Box 9"/>
          <p:cNvSpPr txBox="1">
            <a:spLocks noChangeArrowheads="1"/>
          </p:cNvSpPr>
          <p:nvPr/>
        </p:nvSpPr>
        <p:spPr bwMode="auto">
          <a:xfrm>
            <a:off x="0" y="332658"/>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rgbClr val="FFFFFF"/>
                </a:solidFill>
                <a:latin typeface="Verdana" pitchFamily="34" charset="0"/>
              </a:rPr>
              <a:t>Nubi molecolari giganti</a:t>
            </a:r>
            <a:endParaRPr lang="it-IT" sz="3200" dirty="0">
              <a:solidFill>
                <a:srgbClr val="000000"/>
              </a:solidFill>
              <a:latin typeface="Verdana" pitchFamily="34" charset="0"/>
            </a:endParaRPr>
          </a:p>
        </p:txBody>
      </p:sp>
      <p:pic>
        <p:nvPicPr>
          <p:cNvPr id="6" name="Immagine 5" descr="horsehead_nebula_big.jpg"/>
          <p:cNvPicPr>
            <a:picLocks noChangeAspect="1"/>
          </p:cNvPicPr>
          <p:nvPr/>
        </p:nvPicPr>
        <p:blipFill>
          <a:blip r:embed="rId4" cstate="print"/>
          <a:stretch>
            <a:fillRect/>
          </a:stretch>
        </p:blipFill>
        <p:spPr>
          <a:xfrm>
            <a:off x="4716016" y="2060848"/>
            <a:ext cx="4197040" cy="3117002"/>
          </a:xfrm>
          <a:prstGeom prst="rect">
            <a:avLst/>
          </a:prstGeom>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332658"/>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rgbClr val="FFFFFF"/>
                </a:solidFill>
                <a:latin typeface="Verdana" pitchFamily="34" charset="0"/>
              </a:rPr>
              <a:t>Abbondanza cosmica di elementi</a:t>
            </a:r>
            <a:endParaRPr lang="it-IT" sz="3200" dirty="0">
              <a:solidFill>
                <a:srgbClr val="000000"/>
              </a:solidFill>
              <a:latin typeface="Verdana" pitchFamily="34" charset="0"/>
            </a:endParaRPr>
          </a:p>
        </p:txBody>
      </p:sp>
      <p:sp>
        <p:nvSpPr>
          <p:cNvPr id="8" name="CasellaDiTesto 7"/>
          <p:cNvSpPr txBox="1"/>
          <p:nvPr/>
        </p:nvSpPr>
        <p:spPr>
          <a:xfrm>
            <a:off x="2267745" y="2420889"/>
            <a:ext cx="3922828" cy="2031307"/>
          </a:xfrm>
          <a:prstGeom prst="rect">
            <a:avLst/>
          </a:prstGeom>
          <a:noFill/>
        </p:spPr>
        <p:txBody>
          <a:bodyPr wrap="none" lIns="91420" tIns="45711" rIns="91420" bIns="45711" rtlCol="0">
            <a:spAutoFit/>
          </a:bodyPr>
          <a:lstStyle/>
          <a:p>
            <a:pPr>
              <a:lnSpc>
                <a:spcPct val="150000"/>
              </a:lnSpc>
            </a:pPr>
            <a:r>
              <a:rPr lang="it-IT" sz="2800" dirty="0" smtClean="0">
                <a:solidFill>
                  <a:srgbClr val="FFFFFF"/>
                </a:solidFill>
                <a:latin typeface="Verdana" pitchFamily="34" charset="0"/>
              </a:rPr>
              <a:t>Idrogeno (H):  74 %</a:t>
            </a:r>
          </a:p>
          <a:p>
            <a:pPr>
              <a:lnSpc>
                <a:spcPct val="150000"/>
              </a:lnSpc>
            </a:pPr>
            <a:r>
              <a:rPr lang="it-IT" sz="2800" dirty="0" smtClean="0">
                <a:solidFill>
                  <a:srgbClr val="FFFFFF"/>
                </a:solidFill>
                <a:latin typeface="Verdana" pitchFamily="34" charset="0"/>
              </a:rPr>
              <a:t>Elio (</a:t>
            </a:r>
            <a:r>
              <a:rPr lang="it-IT" sz="2800" dirty="0" err="1" smtClean="0">
                <a:solidFill>
                  <a:srgbClr val="FFFFFF"/>
                </a:solidFill>
                <a:latin typeface="Verdana" pitchFamily="34" charset="0"/>
              </a:rPr>
              <a:t>He</a:t>
            </a:r>
            <a:r>
              <a:rPr lang="it-IT" sz="2800" dirty="0" smtClean="0">
                <a:solidFill>
                  <a:srgbClr val="FFFFFF"/>
                </a:solidFill>
                <a:latin typeface="Verdana" pitchFamily="34" charset="0"/>
              </a:rPr>
              <a:t>):        24 %</a:t>
            </a:r>
          </a:p>
          <a:p>
            <a:pPr>
              <a:lnSpc>
                <a:spcPct val="150000"/>
              </a:lnSpc>
            </a:pPr>
            <a:r>
              <a:rPr lang="it-IT" sz="2800" dirty="0" smtClean="0">
                <a:solidFill>
                  <a:srgbClr val="FFFFFF"/>
                </a:solidFill>
                <a:latin typeface="Verdana" pitchFamily="34" charset="0"/>
              </a:rPr>
              <a:t>altri elementi:   2 %</a:t>
            </a:r>
            <a:endParaRPr lang="it-IT" sz="2800" dirty="0">
              <a:solidFill>
                <a:srgbClr val="FFFFFF"/>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332658"/>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rgbClr val="FFFFFF"/>
                </a:solidFill>
                <a:latin typeface="Verdana" pitchFamily="34" charset="0"/>
              </a:rPr>
              <a:t>Abbondanza cosmica di elementi</a:t>
            </a:r>
            <a:endParaRPr lang="it-IT" sz="3200" dirty="0">
              <a:solidFill>
                <a:srgbClr val="000000"/>
              </a:solidFill>
              <a:latin typeface="Verdana" pitchFamily="34" charset="0"/>
            </a:endParaRPr>
          </a:p>
        </p:txBody>
      </p:sp>
      <p:sp>
        <p:nvSpPr>
          <p:cNvPr id="8" name="CasellaDiTesto 7"/>
          <p:cNvSpPr txBox="1"/>
          <p:nvPr/>
        </p:nvSpPr>
        <p:spPr>
          <a:xfrm>
            <a:off x="2267745" y="2420889"/>
            <a:ext cx="3922828" cy="2031307"/>
          </a:xfrm>
          <a:prstGeom prst="rect">
            <a:avLst/>
          </a:prstGeom>
          <a:noFill/>
        </p:spPr>
        <p:txBody>
          <a:bodyPr wrap="none" lIns="91420" tIns="45711" rIns="91420" bIns="45711" rtlCol="0">
            <a:spAutoFit/>
          </a:bodyPr>
          <a:lstStyle/>
          <a:p>
            <a:pPr>
              <a:lnSpc>
                <a:spcPct val="150000"/>
              </a:lnSpc>
            </a:pPr>
            <a:r>
              <a:rPr lang="it-IT" sz="2800" dirty="0" smtClean="0">
                <a:solidFill>
                  <a:srgbClr val="FFFFFF"/>
                </a:solidFill>
                <a:latin typeface="Verdana" pitchFamily="34" charset="0"/>
              </a:rPr>
              <a:t>Idrogeno (H):  74 %</a:t>
            </a:r>
          </a:p>
          <a:p>
            <a:pPr>
              <a:lnSpc>
                <a:spcPct val="150000"/>
              </a:lnSpc>
            </a:pPr>
            <a:r>
              <a:rPr lang="it-IT" sz="2800" dirty="0" smtClean="0">
                <a:solidFill>
                  <a:srgbClr val="FFFFFF"/>
                </a:solidFill>
                <a:latin typeface="Verdana" pitchFamily="34" charset="0"/>
              </a:rPr>
              <a:t>Elio (</a:t>
            </a:r>
            <a:r>
              <a:rPr lang="it-IT" sz="2800" dirty="0" err="1" smtClean="0">
                <a:solidFill>
                  <a:srgbClr val="FFFFFF"/>
                </a:solidFill>
                <a:latin typeface="Verdana" pitchFamily="34" charset="0"/>
              </a:rPr>
              <a:t>He</a:t>
            </a:r>
            <a:r>
              <a:rPr lang="it-IT" sz="2800" dirty="0" smtClean="0">
                <a:solidFill>
                  <a:srgbClr val="FFFFFF"/>
                </a:solidFill>
                <a:latin typeface="Verdana" pitchFamily="34" charset="0"/>
              </a:rPr>
              <a:t>):        24 %</a:t>
            </a:r>
          </a:p>
          <a:p>
            <a:pPr>
              <a:lnSpc>
                <a:spcPct val="150000"/>
              </a:lnSpc>
            </a:pPr>
            <a:r>
              <a:rPr lang="it-IT" sz="2800" dirty="0" smtClean="0">
                <a:solidFill>
                  <a:srgbClr val="FFFFFF"/>
                </a:solidFill>
                <a:latin typeface="Verdana" pitchFamily="34" charset="0"/>
              </a:rPr>
              <a:t>altri elementi:   2 %</a:t>
            </a:r>
            <a:endParaRPr lang="it-IT" sz="2800" dirty="0">
              <a:solidFill>
                <a:srgbClr val="FFFFFF"/>
              </a:solidFill>
              <a:latin typeface="Verdana" pitchFamily="34" charset="0"/>
            </a:endParaRPr>
          </a:p>
        </p:txBody>
      </p:sp>
      <p:pic>
        <p:nvPicPr>
          <p:cNvPr id="7" name="Immagine 6" descr="planet_orbits.gif"/>
          <p:cNvPicPr>
            <a:picLocks noChangeAspect="1"/>
          </p:cNvPicPr>
          <p:nvPr/>
        </p:nvPicPr>
        <p:blipFill>
          <a:blip r:embed="rId3" cstate="print"/>
          <a:stretch>
            <a:fillRect/>
          </a:stretch>
        </p:blipFill>
        <p:spPr>
          <a:xfrm>
            <a:off x="251520" y="1844826"/>
            <a:ext cx="8640000" cy="3624357"/>
          </a:xfrm>
          <a:prstGeom prst="rect">
            <a:avLst/>
          </a:prstGeom>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332657"/>
            <a:ext cx="9144000" cy="523202"/>
          </a:xfrm>
          <a:prstGeom prst="rect">
            <a:avLst/>
          </a:prstGeom>
          <a:noFill/>
          <a:ln w="9525">
            <a:noFill/>
            <a:miter lim="800000"/>
            <a:headEnd/>
            <a:tailEnd/>
          </a:ln>
        </p:spPr>
        <p:txBody>
          <a:bodyPr wrap="square" lIns="91420" tIns="45711" rIns="91420" bIns="45711">
            <a:spAutoFit/>
          </a:bodyPr>
          <a:lstStyle/>
          <a:p>
            <a:pPr algn="ctr"/>
            <a:r>
              <a:rPr lang="it-IT" sz="2800" dirty="0" smtClean="0">
                <a:solidFill>
                  <a:srgbClr val="FFFFFF"/>
                </a:solidFill>
                <a:latin typeface="Verdana" pitchFamily="34" charset="0"/>
              </a:rPr>
              <a:t>Contrazione della </a:t>
            </a:r>
            <a:r>
              <a:rPr lang="it-IT" sz="2800" dirty="0" err="1" smtClean="0">
                <a:solidFill>
                  <a:srgbClr val="FFFFFF"/>
                </a:solidFill>
                <a:latin typeface="Verdana" pitchFamily="34" charset="0"/>
              </a:rPr>
              <a:t>protonebulosa</a:t>
            </a:r>
            <a:r>
              <a:rPr lang="it-IT" sz="2800" dirty="0" smtClean="0">
                <a:solidFill>
                  <a:srgbClr val="FFFFFF"/>
                </a:solidFill>
                <a:latin typeface="Verdana" pitchFamily="34" charset="0"/>
              </a:rPr>
              <a:t> solare</a:t>
            </a:r>
            <a:endParaRPr lang="it-IT" sz="2800" dirty="0">
              <a:solidFill>
                <a:srgbClr val="000000"/>
              </a:solidFill>
              <a:latin typeface="Verdana" pitchFamily="34" charset="0"/>
            </a:endParaRPr>
          </a:p>
        </p:txBody>
      </p:sp>
      <p:pic>
        <p:nvPicPr>
          <p:cNvPr id="7" name="Immagine 6" descr="planet_orbits.gif"/>
          <p:cNvPicPr>
            <a:picLocks noChangeAspect="1"/>
          </p:cNvPicPr>
          <p:nvPr/>
        </p:nvPicPr>
        <p:blipFill>
          <a:blip r:embed="rId3" cstate="print"/>
          <a:stretch>
            <a:fillRect/>
          </a:stretch>
        </p:blipFill>
        <p:spPr>
          <a:xfrm>
            <a:off x="2771800" y="1340768"/>
            <a:ext cx="3739679" cy="5040000"/>
          </a:xfrm>
          <a:prstGeom prst="rect">
            <a:avLst/>
          </a:prstGeom>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026"/>
          <p:cNvSpPr txBox="1">
            <a:spLocks noChangeArrowheads="1"/>
          </p:cNvSpPr>
          <p:nvPr/>
        </p:nvSpPr>
        <p:spPr bwMode="auto">
          <a:xfrm>
            <a:off x="5508104" y="5661253"/>
            <a:ext cx="2352171" cy="769405"/>
          </a:xfrm>
          <a:prstGeom prst="rect">
            <a:avLst/>
          </a:prstGeom>
          <a:noFill/>
          <a:ln w="9525">
            <a:noFill/>
            <a:miter lim="800000"/>
            <a:headEnd/>
            <a:tailEnd/>
          </a:ln>
        </p:spPr>
        <p:txBody>
          <a:bodyPr wrap="square" lIns="91400" tIns="45702" rIns="91400" bIns="45702" anchor="ctr">
            <a:spAutoFit/>
          </a:bodyPr>
          <a:lstStyle/>
          <a:p>
            <a:pPr algn="ctr" eaLnBrk="0" hangingPunct="0"/>
            <a:r>
              <a:rPr lang="it-IT" sz="2200" dirty="0" smtClean="0">
                <a:solidFill>
                  <a:srgbClr val="FFFFFF"/>
                </a:solidFill>
                <a:latin typeface="Arial" pitchFamily="34" charset="0"/>
                <a:cs typeface="Arial" pitchFamily="34" charset="0"/>
              </a:rPr>
              <a:t>Johannes Kepler</a:t>
            </a:r>
          </a:p>
          <a:p>
            <a:pPr algn="ctr" eaLnBrk="0" hangingPunct="0"/>
            <a:r>
              <a:rPr lang="it-IT" sz="2200" dirty="0" smtClean="0">
                <a:solidFill>
                  <a:srgbClr val="FFFFFF"/>
                </a:solidFill>
                <a:latin typeface="Arial" pitchFamily="34" charset="0"/>
                <a:cs typeface="Arial" pitchFamily="34" charset="0"/>
              </a:rPr>
              <a:t>(1571-1630)</a:t>
            </a:r>
            <a:endParaRPr lang="it-IT" sz="2200" dirty="0">
              <a:solidFill>
                <a:srgbClr val="FFFFFF"/>
              </a:solidFill>
              <a:latin typeface="Arial" pitchFamily="34" charset="0"/>
              <a:cs typeface="Arial" pitchFamily="34" charset="0"/>
            </a:endParaRPr>
          </a:p>
        </p:txBody>
      </p:sp>
      <p:pic>
        <p:nvPicPr>
          <p:cNvPr id="48132" name="Immagine 6" descr="ritratto_keplero2.gif"/>
          <p:cNvPicPr>
            <a:picLocks noChangeAspect="1"/>
          </p:cNvPicPr>
          <p:nvPr/>
        </p:nvPicPr>
        <p:blipFill>
          <a:blip r:embed="rId3" cstate="print"/>
          <a:srcRect/>
          <a:stretch>
            <a:fillRect/>
          </a:stretch>
        </p:blipFill>
        <p:spPr bwMode="auto">
          <a:xfrm>
            <a:off x="5220072" y="980729"/>
            <a:ext cx="2969942" cy="4078393"/>
          </a:xfrm>
          <a:prstGeom prst="rect">
            <a:avLst/>
          </a:prstGeom>
          <a:noFill/>
          <a:ln w="9525">
            <a:noFill/>
            <a:miter lim="800000"/>
            <a:headEnd/>
            <a:tailEnd/>
          </a:ln>
        </p:spPr>
      </p:pic>
      <p:sp>
        <p:nvSpPr>
          <p:cNvPr id="5" name="Text Box 1026"/>
          <p:cNvSpPr txBox="1">
            <a:spLocks noChangeArrowheads="1"/>
          </p:cNvSpPr>
          <p:nvPr/>
        </p:nvSpPr>
        <p:spPr bwMode="auto">
          <a:xfrm>
            <a:off x="1305096" y="5710746"/>
            <a:ext cx="2352171" cy="769405"/>
          </a:xfrm>
          <a:prstGeom prst="rect">
            <a:avLst/>
          </a:prstGeom>
          <a:noFill/>
          <a:ln w="9525">
            <a:noFill/>
            <a:miter lim="800000"/>
            <a:headEnd/>
            <a:tailEnd/>
          </a:ln>
        </p:spPr>
        <p:txBody>
          <a:bodyPr wrap="square" lIns="91400" tIns="45702" rIns="91400" bIns="45702" anchor="ctr">
            <a:spAutoFit/>
          </a:bodyPr>
          <a:lstStyle/>
          <a:p>
            <a:pPr algn="ctr" eaLnBrk="0" hangingPunct="0"/>
            <a:r>
              <a:rPr lang="it-IT" sz="2200" dirty="0" err="1" smtClean="0">
                <a:solidFill>
                  <a:srgbClr val="FFFFFF"/>
                </a:solidFill>
                <a:latin typeface="Arial" pitchFamily="34" charset="0"/>
                <a:cs typeface="Arial" pitchFamily="34" charset="0"/>
              </a:rPr>
              <a:t>Tycho</a:t>
            </a:r>
            <a:r>
              <a:rPr lang="it-IT" sz="2200" dirty="0" smtClean="0">
                <a:solidFill>
                  <a:srgbClr val="FFFFFF"/>
                </a:solidFill>
                <a:latin typeface="Arial" pitchFamily="34" charset="0"/>
                <a:cs typeface="Arial" pitchFamily="34" charset="0"/>
              </a:rPr>
              <a:t> </a:t>
            </a:r>
            <a:r>
              <a:rPr lang="it-IT" sz="2200" dirty="0" err="1" smtClean="0">
                <a:solidFill>
                  <a:srgbClr val="FFFFFF"/>
                </a:solidFill>
                <a:latin typeface="Arial" pitchFamily="34" charset="0"/>
                <a:cs typeface="Arial" pitchFamily="34" charset="0"/>
              </a:rPr>
              <a:t>Brahe</a:t>
            </a:r>
            <a:endParaRPr lang="it-IT" sz="2200" dirty="0" smtClean="0">
              <a:solidFill>
                <a:srgbClr val="FFFFFF"/>
              </a:solidFill>
              <a:latin typeface="Arial" pitchFamily="34" charset="0"/>
              <a:cs typeface="Arial" pitchFamily="34" charset="0"/>
            </a:endParaRPr>
          </a:p>
          <a:p>
            <a:pPr algn="ctr" eaLnBrk="0" hangingPunct="0"/>
            <a:r>
              <a:rPr lang="it-IT" sz="2200" dirty="0" smtClean="0">
                <a:solidFill>
                  <a:srgbClr val="FFFFFF"/>
                </a:solidFill>
                <a:latin typeface="Arial" pitchFamily="34" charset="0"/>
                <a:cs typeface="Arial" pitchFamily="34" charset="0"/>
              </a:rPr>
              <a:t>(1546-1601)</a:t>
            </a:r>
            <a:endParaRPr lang="it-IT" sz="2200" dirty="0">
              <a:solidFill>
                <a:srgbClr val="FFFFFF"/>
              </a:solidFill>
              <a:latin typeface="Arial" pitchFamily="34" charset="0"/>
              <a:cs typeface="Arial" pitchFamily="34" charset="0"/>
            </a:endParaRPr>
          </a:p>
        </p:txBody>
      </p:sp>
      <p:pic>
        <p:nvPicPr>
          <p:cNvPr id="6" name="Immagine 5" descr="Tycho_Brahe_1.jpg"/>
          <p:cNvPicPr>
            <a:picLocks noChangeAspect="1"/>
          </p:cNvPicPr>
          <p:nvPr/>
        </p:nvPicPr>
        <p:blipFill>
          <a:blip r:embed="rId4" cstate="print"/>
          <a:stretch>
            <a:fillRect/>
          </a:stretch>
        </p:blipFill>
        <p:spPr>
          <a:xfrm>
            <a:off x="651716" y="555938"/>
            <a:ext cx="3653486" cy="4897270"/>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620688"/>
            <a:ext cx="9144000" cy="523202"/>
          </a:xfrm>
          <a:prstGeom prst="rect">
            <a:avLst/>
          </a:prstGeom>
          <a:noFill/>
          <a:ln w="9525">
            <a:noFill/>
            <a:miter lim="800000"/>
            <a:headEnd/>
            <a:tailEnd/>
          </a:ln>
        </p:spPr>
        <p:txBody>
          <a:bodyPr wrap="square" lIns="91420" tIns="45711" rIns="91420" bIns="45711">
            <a:spAutoFit/>
          </a:bodyPr>
          <a:lstStyle/>
          <a:p>
            <a:pPr algn="ctr"/>
            <a:r>
              <a:rPr lang="it-IT" sz="2800" dirty="0" smtClean="0">
                <a:solidFill>
                  <a:srgbClr val="FFFFFF"/>
                </a:solidFill>
                <a:latin typeface="Verdana" pitchFamily="34" charset="0"/>
              </a:rPr>
              <a:t>Formazione del disco </a:t>
            </a:r>
            <a:r>
              <a:rPr lang="it-IT" sz="2800" dirty="0" err="1" smtClean="0">
                <a:solidFill>
                  <a:srgbClr val="FFFFFF"/>
                </a:solidFill>
                <a:latin typeface="Verdana" pitchFamily="34" charset="0"/>
              </a:rPr>
              <a:t>protoplanetario</a:t>
            </a:r>
            <a:endParaRPr lang="it-IT" sz="2800" dirty="0">
              <a:solidFill>
                <a:srgbClr val="000000"/>
              </a:solidFill>
              <a:latin typeface="Verdana" pitchFamily="34" charset="0"/>
            </a:endParaRPr>
          </a:p>
        </p:txBody>
      </p:sp>
      <p:pic>
        <p:nvPicPr>
          <p:cNvPr id="9" name="Immagine 8" descr="protoplanetary_disk1.jpg"/>
          <p:cNvPicPr>
            <a:picLocks noChangeAspect="1"/>
          </p:cNvPicPr>
          <p:nvPr/>
        </p:nvPicPr>
        <p:blipFill>
          <a:blip r:embed="rId3" cstate="print"/>
          <a:stretch>
            <a:fillRect/>
          </a:stretch>
        </p:blipFill>
        <p:spPr>
          <a:xfrm>
            <a:off x="0" y="1772816"/>
            <a:ext cx="9144000" cy="4572000"/>
          </a:xfrm>
          <a:prstGeom prst="rect">
            <a:avLst/>
          </a:prstGeom>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1619672" y="1484786"/>
            <a:ext cx="6030670" cy="4824536"/>
          </a:xfrm>
          <a:prstGeom prst="rect">
            <a:avLst/>
          </a:prstGeom>
          <a:effectLst/>
        </p:spPr>
      </p:pic>
      <p:sp>
        <p:nvSpPr>
          <p:cNvPr id="3074" name="Text Box 9"/>
          <p:cNvSpPr txBox="1">
            <a:spLocks noChangeArrowheads="1"/>
          </p:cNvSpPr>
          <p:nvPr/>
        </p:nvSpPr>
        <p:spPr bwMode="auto">
          <a:xfrm>
            <a:off x="0" y="457509"/>
            <a:ext cx="9144000" cy="523220"/>
          </a:xfrm>
          <a:prstGeom prst="rect">
            <a:avLst/>
          </a:prstGeom>
          <a:noFill/>
          <a:ln w="9525">
            <a:noFill/>
            <a:miter lim="800000"/>
            <a:headEnd/>
            <a:tailEnd/>
          </a:ln>
        </p:spPr>
        <p:txBody>
          <a:bodyPr wrap="square" lIns="91420" tIns="45711" rIns="91420" bIns="45711">
            <a:spAutoFit/>
          </a:bodyPr>
          <a:lstStyle/>
          <a:p>
            <a:pPr algn="ctr"/>
            <a:r>
              <a:rPr lang="it-IT" sz="2800" dirty="0" smtClean="0">
                <a:solidFill>
                  <a:srgbClr val="FFFFFF"/>
                </a:solidFill>
                <a:latin typeface="Verdana" pitchFamily="34" charset="0"/>
              </a:rPr>
              <a:t>Accrezione dei planetesimi dal disco</a:t>
            </a:r>
            <a:endParaRPr lang="it-IT" sz="2800" dirty="0">
              <a:solidFill>
                <a:srgbClr val="000000"/>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468424" y="1484783"/>
            <a:ext cx="8280040" cy="4675787"/>
          </a:xfrm>
          <a:prstGeom prst="rect">
            <a:avLst/>
          </a:prstGeom>
          <a:effectLst/>
        </p:spPr>
      </p:pic>
      <p:sp>
        <p:nvSpPr>
          <p:cNvPr id="3074" name="Text Box 9"/>
          <p:cNvSpPr txBox="1">
            <a:spLocks noChangeArrowheads="1"/>
          </p:cNvSpPr>
          <p:nvPr/>
        </p:nvSpPr>
        <p:spPr bwMode="auto">
          <a:xfrm>
            <a:off x="0" y="332657"/>
            <a:ext cx="9144000" cy="584757"/>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rgbClr val="FFFFFF"/>
                </a:solidFill>
                <a:latin typeface="Verdana" pitchFamily="34" charset="0"/>
              </a:rPr>
              <a:t>Dischi </a:t>
            </a:r>
            <a:r>
              <a:rPr lang="it-IT" sz="3200" dirty="0" err="1" smtClean="0">
                <a:solidFill>
                  <a:srgbClr val="FFFFFF"/>
                </a:solidFill>
                <a:latin typeface="Verdana" pitchFamily="34" charset="0"/>
              </a:rPr>
              <a:t>protoplanetari</a:t>
            </a:r>
            <a:endParaRPr lang="it-IT" sz="3200" dirty="0">
              <a:solidFill>
                <a:srgbClr val="000000"/>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899592" y="1340769"/>
            <a:ext cx="7128792" cy="5052531"/>
          </a:xfrm>
          <a:prstGeom prst="rect">
            <a:avLst/>
          </a:prstGeom>
          <a:effectLst/>
        </p:spPr>
      </p:pic>
      <p:sp>
        <p:nvSpPr>
          <p:cNvPr id="3074" name="Text Box 9"/>
          <p:cNvSpPr txBox="1">
            <a:spLocks noChangeArrowheads="1"/>
          </p:cNvSpPr>
          <p:nvPr/>
        </p:nvSpPr>
        <p:spPr bwMode="auto">
          <a:xfrm>
            <a:off x="0" y="332657"/>
            <a:ext cx="9144000" cy="584757"/>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rgbClr val="FFFFFF"/>
                </a:solidFill>
                <a:latin typeface="Verdana" pitchFamily="34" charset="0"/>
              </a:rPr>
              <a:t>Dischi </a:t>
            </a:r>
            <a:r>
              <a:rPr lang="it-IT" sz="3200" dirty="0" err="1" smtClean="0">
                <a:solidFill>
                  <a:srgbClr val="FFFFFF"/>
                </a:solidFill>
                <a:latin typeface="Verdana" pitchFamily="34" charset="0"/>
              </a:rPr>
              <a:t>protoplanetari</a:t>
            </a:r>
            <a:endParaRPr lang="it-IT" sz="3200" dirty="0">
              <a:solidFill>
                <a:srgbClr val="000000"/>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611560" y="918000"/>
            <a:ext cx="7920000" cy="5940000"/>
          </a:xfrm>
          <a:prstGeom prst="rect">
            <a:avLst/>
          </a:prstGeom>
          <a:effectLst/>
        </p:spPr>
      </p:pic>
      <p:sp>
        <p:nvSpPr>
          <p:cNvPr id="3074" name="Text Box 9"/>
          <p:cNvSpPr txBox="1">
            <a:spLocks noChangeArrowheads="1"/>
          </p:cNvSpPr>
          <p:nvPr/>
        </p:nvSpPr>
        <p:spPr bwMode="auto">
          <a:xfrm>
            <a:off x="0" y="332657"/>
            <a:ext cx="9144000" cy="584757"/>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rgbClr val="FFFFFF"/>
                </a:solidFill>
                <a:latin typeface="Verdana" pitchFamily="34" charset="0"/>
              </a:rPr>
              <a:t>Dischi </a:t>
            </a:r>
            <a:r>
              <a:rPr lang="it-IT" sz="3200" dirty="0" err="1" smtClean="0">
                <a:solidFill>
                  <a:srgbClr val="FFFFFF"/>
                </a:solidFill>
                <a:latin typeface="Verdana" pitchFamily="34" charset="0"/>
              </a:rPr>
              <a:t>protoplanetari</a:t>
            </a:r>
            <a:endParaRPr lang="it-IT" sz="3200" dirty="0">
              <a:solidFill>
                <a:srgbClr val="000000"/>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620688"/>
            <a:ext cx="9144000" cy="523220"/>
          </a:xfrm>
          <a:prstGeom prst="rect">
            <a:avLst/>
          </a:prstGeom>
          <a:noFill/>
          <a:ln w="9525">
            <a:noFill/>
            <a:miter lim="800000"/>
            <a:headEnd/>
            <a:tailEnd/>
          </a:ln>
        </p:spPr>
        <p:txBody>
          <a:bodyPr wrap="square" lIns="91420" tIns="45711" rIns="91420" bIns="45711">
            <a:spAutoFit/>
          </a:bodyPr>
          <a:lstStyle/>
          <a:p>
            <a:pPr algn="ctr"/>
            <a:r>
              <a:rPr lang="it-IT" sz="2800" dirty="0" smtClean="0">
                <a:latin typeface="Verdana" pitchFamily="34" charset="0"/>
              </a:rPr>
              <a:t>Accrezione gravitazionale</a:t>
            </a:r>
            <a:endParaRPr lang="it-IT" sz="2800" dirty="0">
              <a:latin typeface="Verdana" pitchFamily="34" charset="0"/>
            </a:endParaRPr>
          </a:p>
        </p:txBody>
      </p:sp>
      <p:pic>
        <p:nvPicPr>
          <p:cNvPr id="8" name="Immagine 7" descr="crosssection.gif"/>
          <p:cNvPicPr>
            <a:picLocks noChangeAspect="1"/>
          </p:cNvPicPr>
          <p:nvPr/>
        </p:nvPicPr>
        <p:blipFill>
          <a:blip r:embed="rId3" cstate="print"/>
          <a:stretch>
            <a:fillRect/>
          </a:stretch>
        </p:blipFill>
        <p:spPr>
          <a:xfrm>
            <a:off x="611561" y="2348880"/>
            <a:ext cx="8010776" cy="2952328"/>
          </a:xfrm>
          <a:prstGeom prst="rect">
            <a:avLst/>
          </a:prstGeom>
        </p:spPr>
      </p:pic>
      <p:cxnSp>
        <p:nvCxnSpPr>
          <p:cNvPr id="11" name="Connettore 2 10"/>
          <p:cNvCxnSpPr/>
          <p:nvPr/>
        </p:nvCxnSpPr>
        <p:spPr>
          <a:xfrm flipH="1">
            <a:off x="1547664" y="2492896"/>
            <a:ext cx="6552728"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a:off x="1547664" y="4509120"/>
            <a:ext cx="6552728"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1115616" y="1412776"/>
            <a:ext cx="7133250" cy="4752528"/>
          </a:xfrm>
          <a:prstGeom prst="rect">
            <a:avLst/>
          </a:prstGeom>
          <a:effectLst/>
        </p:spPr>
      </p:pic>
      <p:sp>
        <p:nvSpPr>
          <p:cNvPr id="3074" name="Text Box 9"/>
          <p:cNvSpPr txBox="1">
            <a:spLocks noChangeArrowheads="1"/>
          </p:cNvSpPr>
          <p:nvPr/>
        </p:nvSpPr>
        <p:spPr bwMode="auto">
          <a:xfrm>
            <a:off x="0" y="332657"/>
            <a:ext cx="9144000" cy="584757"/>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rgbClr val="FFFFFF"/>
                </a:solidFill>
                <a:latin typeface="Verdana" pitchFamily="34" charset="0"/>
              </a:rPr>
              <a:t>Il proto-Sole: una stella T </a:t>
            </a:r>
            <a:r>
              <a:rPr lang="it-IT" sz="3200" dirty="0" err="1" smtClean="0">
                <a:solidFill>
                  <a:srgbClr val="FFFFFF"/>
                </a:solidFill>
                <a:latin typeface="Verdana" pitchFamily="34" charset="0"/>
              </a:rPr>
              <a:t>Tauri</a:t>
            </a:r>
            <a:endParaRPr lang="it-IT" sz="3200" dirty="0">
              <a:solidFill>
                <a:srgbClr val="000000"/>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1259632" y="1124744"/>
            <a:ext cx="6840760" cy="5472608"/>
          </a:xfrm>
          <a:prstGeom prst="rect">
            <a:avLst/>
          </a:prstGeom>
          <a:effectLst/>
        </p:spPr>
      </p:pic>
      <p:sp>
        <p:nvSpPr>
          <p:cNvPr id="3074" name="Text Box 9"/>
          <p:cNvSpPr txBox="1">
            <a:spLocks noChangeArrowheads="1"/>
          </p:cNvSpPr>
          <p:nvPr/>
        </p:nvSpPr>
        <p:spPr bwMode="auto">
          <a:xfrm>
            <a:off x="0" y="332657"/>
            <a:ext cx="9144000" cy="584757"/>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rgbClr val="FFFFFF"/>
                </a:solidFill>
                <a:latin typeface="Verdana" pitchFamily="34" charset="0"/>
              </a:rPr>
              <a:t>Stelle T </a:t>
            </a:r>
            <a:r>
              <a:rPr lang="it-IT" sz="3200" dirty="0" err="1" smtClean="0">
                <a:solidFill>
                  <a:srgbClr val="FFFFFF"/>
                </a:solidFill>
                <a:latin typeface="Verdana" pitchFamily="34" charset="0"/>
              </a:rPr>
              <a:t>Tauri</a:t>
            </a:r>
            <a:endParaRPr lang="it-IT" sz="3200" dirty="0">
              <a:solidFill>
                <a:srgbClr val="000000"/>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0" y="0"/>
            <a:ext cx="9180000" cy="6885000"/>
          </a:xfrm>
          <a:prstGeom prst="rect">
            <a:avLst/>
          </a:prstGeom>
          <a:effectLst/>
        </p:spPr>
      </p:pic>
      <p:sp>
        <p:nvSpPr>
          <p:cNvPr id="3074" name="Text Box 9"/>
          <p:cNvSpPr txBox="1">
            <a:spLocks noChangeArrowheads="1"/>
          </p:cNvSpPr>
          <p:nvPr/>
        </p:nvSpPr>
        <p:spPr bwMode="auto">
          <a:xfrm>
            <a:off x="0" y="332657"/>
            <a:ext cx="9144000" cy="523202"/>
          </a:xfrm>
          <a:prstGeom prst="rect">
            <a:avLst/>
          </a:prstGeom>
          <a:noFill/>
          <a:ln w="9525">
            <a:noFill/>
            <a:miter lim="800000"/>
            <a:headEnd/>
            <a:tailEnd/>
          </a:ln>
        </p:spPr>
        <p:txBody>
          <a:bodyPr wrap="square" lIns="91420" tIns="45711" rIns="91420" bIns="45711">
            <a:spAutoFit/>
          </a:bodyPr>
          <a:lstStyle/>
          <a:p>
            <a:pPr algn="ctr"/>
            <a:r>
              <a:rPr lang="it-IT" sz="2800" dirty="0" smtClean="0">
                <a:solidFill>
                  <a:srgbClr val="FFFFFF"/>
                </a:solidFill>
                <a:latin typeface="Verdana" pitchFamily="34" charset="0"/>
              </a:rPr>
              <a:t>Accrezione dei </a:t>
            </a:r>
            <a:r>
              <a:rPr lang="it-IT" sz="2800" dirty="0" err="1" smtClean="0">
                <a:solidFill>
                  <a:srgbClr val="FFFFFF"/>
                </a:solidFill>
                <a:latin typeface="Verdana" pitchFamily="34" charset="0"/>
              </a:rPr>
              <a:t>protopianeti</a:t>
            </a:r>
            <a:endParaRPr lang="it-IT" sz="2800" dirty="0">
              <a:solidFill>
                <a:srgbClr val="000000"/>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1259632" y="1196754"/>
            <a:ext cx="6480000" cy="4895604"/>
          </a:xfrm>
          <a:prstGeom prst="rect">
            <a:avLst/>
          </a:prstGeom>
          <a:effectLst/>
        </p:spPr>
      </p:pic>
      <p:sp>
        <p:nvSpPr>
          <p:cNvPr id="3074" name="Text Box 9"/>
          <p:cNvSpPr txBox="1">
            <a:spLocks noChangeArrowheads="1"/>
          </p:cNvSpPr>
          <p:nvPr/>
        </p:nvSpPr>
        <p:spPr bwMode="auto">
          <a:xfrm>
            <a:off x="0" y="332657"/>
            <a:ext cx="9144000" cy="584757"/>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rgbClr val="FFFFFF"/>
                </a:solidFill>
                <a:latin typeface="Verdana" pitchFamily="34" charset="0"/>
              </a:rPr>
              <a:t>Campi magnetici nelle stelle T </a:t>
            </a:r>
            <a:r>
              <a:rPr lang="it-IT" sz="3200" dirty="0" err="1" smtClean="0">
                <a:solidFill>
                  <a:srgbClr val="FFFFFF"/>
                </a:solidFill>
                <a:latin typeface="Verdana" pitchFamily="34" charset="0"/>
              </a:rPr>
              <a:t>Tauri</a:t>
            </a:r>
            <a:endParaRPr lang="it-IT" sz="3200" dirty="0">
              <a:solidFill>
                <a:srgbClr val="000000"/>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26"/>
          <p:cNvSpPr txBox="1">
            <a:spLocks noChangeArrowheads="1"/>
          </p:cNvSpPr>
          <p:nvPr/>
        </p:nvSpPr>
        <p:spPr bwMode="auto">
          <a:xfrm>
            <a:off x="5940152" y="2420888"/>
            <a:ext cx="2640339" cy="707876"/>
          </a:xfrm>
          <a:prstGeom prst="rect">
            <a:avLst/>
          </a:prstGeom>
          <a:noFill/>
          <a:ln w="9525">
            <a:noFill/>
            <a:miter lim="800000"/>
            <a:headEnd/>
            <a:tailEnd/>
          </a:ln>
        </p:spPr>
        <p:txBody>
          <a:bodyPr wrap="square" lIns="91430" tIns="45715" rIns="91430" bIns="45715" anchor="ctr">
            <a:spAutoFit/>
          </a:bodyPr>
          <a:lstStyle/>
          <a:p>
            <a:r>
              <a:rPr lang="it-IT" dirty="0" smtClean="0">
                <a:solidFill>
                  <a:schemeClr val="bg1"/>
                </a:solidFill>
                <a:latin typeface="Arial" pitchFamily="34" charset="0"/>
                <a:cs typeface="Arial" pitchFamily="34" charset="0"/>
              </a:rPr>
              <a:t>Il grande quadrante murale di </a:t>
            </a:r>
            <a:r>
              <a:rPr lang="it-IT" dirty="0" err="1" smtClean="0">
                <a:solidFill>
                  <a:schemeClr val="bg1"/>
                </a:solidFill>
                <a:latin typeface="Arial" pitchFamily="34" charset="0"/>
                <a:cs typeface="Arial" pitchFamily="34" charset="0"/>
              </a:rPr>
              <a:t>Uraniborg</a:t>
            </a:r>
            <a:endParaRPr lang="it-IT" dirty="0" smtClean="0">
              <a:solidFill>
                <a:schemeClr val="bg1"/>
              </a:solidFill>
              <a:latin typeface="Arial" pitchFamily="34" charset="0"/>
              <a:cs typeface="Arial" pitchFamily="34" charset="0"/>
            </a:endParaRPr>
          </a:p>
        </p:txBody>
      </p:sp>
      <p:pic>
        <p:nvPicPr>
          <p:cNvPr id="4" name="Immagine 3" descr="Tycho-Brahe-Mural-Quadrant.jpg"/>
          <p:cNvPicPr>
            <a:picLocks noChangeAspect="1"/>
          </p:cNvPicPr>
          <p:nvPr/>
        </p:nvPicPr>
        <p:blipFill>
          <a:blip r:embed="rId3" cstate="print"/>
          <a:stretch>
            <a:fillRect/>
          </a:stretch>
        </p:blipFill>
        <p:spPr>
          <a:xfrm>
            <a:off x="392029" y="0"/>
            <a:ext cx="5029367" cy="6786543"/>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ize_planets_comparison.jpg"/>
          <p:cNvPicPr>
            <a:picLocks noChangeAspect="1"/>
          </p:cNvPicPr>
          <p:nvPr/>
        </p:nvPicPr>
        <p:blipFill>
          <a:blip r:embed="rId2" cstate="print"/>
          <a:stretch>
            <a:fillRect/>
          </a:stretch>
        </p:blipFill>
        <p:spPr>
          <a:xfrm>
            <a:off x="0" y="1412778"/>
            <a:ext cx="9144000" cy="5142411"/>
          </a:xfrm>
          <a:prstGeom prst="rect">
            <a:avLst/>
          </a:prstGeom>
        </p:spPr>
      </p:pic>
      <p:sp>
        <p:nvSpPr>
          <p:cNvPr id="3" name="Text Box 9"/>
          <p:cNvSpPr txBox="1">
            <a:spLocks noChangeArrowheads="1"/>
          </p:cNvSpPr>
          <p:nvPr/>
        </p:nvSpPr>
        <p:spPr bwMode="auto">
          <a:xfrm>
            <a:off x="0" y="332658"/>
            <a:ext cx="9144000" cy="523220"/>
          </a:xfrm>
          <a:prstGeom prst="rect">
            <a:avLst/>
          </a:prstGeom>
          <a:noFill/>
          <a:ln w="9525">
            <a:noFill/>
            <a:miter lim="800000"/>
            <a:headEnd/>
            <a:tailEnd/>
          </a:ln>
        </p:spPr>
        <p:txBody>
          <a:bodyPr wrap="square" lIns="91420" tIns="45711" rIns="91420" bIns="45711">
            <a:spAutoFit/>
          </a:bodyPr>
          <a:lstStyle/>
          <a:p>
            <a:pPr algn="ctr"/>
            <a:r>
              <a:rPr lang="it-IT" sz="2800" dirty="0" smtClean="0">
                <a:solidFill>
                  <a:srgbClr val="FFFFFF"/>
                </a:solidFill>
                <a:latin typeface="Verdana" pitchFamily="34" charset="0"/>
              </a:rPr>
              <a:t>I pianeti in scala</a:t>
            </a:r>
            <a:endParaRPr lang="it-IT" sz="2800" dirty="0">
              <a:solidFill>
                <a:srgbClr val="000000"/>
              </a:solidFill>
              <a:latin typeface="Verdana"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611560" y="1412778"/>
            <a:ext cx="7920000" cy="4425300"/>
          </a:xfrm>
          <a:prstGeom prst="rect">
            <a:avLst/>
          </a:prstGeom>
          <a:effectLst/>
        </p:spPr>
      </p:pic>
      <p:sp>
        <p:nvSpPr>
          <p:cNvPr id="3074" name="Text Box 9"/>
          <p:cNvSpPr txBox="1">
            <a:spLocks noChangeArrowheads="1"/>
          </p:cNvSpPr>
          <p:nvPr/>
        </p:nvSpPr>
        <p:spPr bwMode="auto">
          <a:xfrm>
            <a:off x="0" y="332658"/>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rgbClr val="FFFFFF"/>
                </a:solidFill>
                <a:latin typeface="Verdana" pitchFamily="34" charset="0"/>
              </a:rPr>
              <a:t>Gradiente di temperatura</a:t>
            </a:r>
            <a:endParaRPr lang="it-IT" sz="3200" dirty="0">
              <a:solidFill>
                <a:srgbClr val="000000"/>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planet_orbits.gif"/>
          <p:cNvPicPr>
            <a:picLocks noChangeAspect="1"/>
          </p:cNvPicPr>
          <p:nvPr/>
        </p:nvPicPr>
        <p:blipFill>
          <a:blip r:embed="rId3" cstate="print"/>
          <a:stretch>
            <a:fillRect/>
          </a:stretch>
        </p:blipFill>
        <p:spPr>
          <a:xfrm>
            <a:off x="251520" y="1124746"/>
            <a:ext cx="6840000" cy="5200173"/>
          </a:xfrm>
          <a:prstGeom prst="rect">
            <a:avLst/>
          </a:prstGeom>
          <a:effectLst/>
        </p:spPr>
      </p:pic>
      <p:sp>
        <p:nvSpPr>
          <p:cNvPr id="3074" name="Text Box 9"/>
          <p:cNvSpPr txBox="1">
            <a:spLocks noChangeArrowheads="1"/>
          </p:cNvSpPr>
          <p:nvPr/>
        </p:nvSpPr>
        <p:spPr bwMode="auto">
          <a:xfrm>
            <a:off x="0" y="332658"/>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rgbClr val="FFFFFF"/>
                </a:solidFill>
                <a:latin typeface="Verdana" pitchFamily="34" charset="0"/>
              </a:rPr>
              <a:t>Differenze di composizione interna</a:t>
            </a:r>
            <a:endParaRPr lang="it-IT" sz="3200" dirty="0">
              <a:solidFill>
                <a:srgbClr val="000000"/>
              </a:solidFill>
              <a:latin typeface="Verdana" pitchFamily="34" charset="0"/>
            </a:endParaRPr>
          </a:p>
        </p:txBody>
      </p:sp>
      <p:sp>
        <p:nvSpPr>
          <p:cNvPr id="6" name="CasellaDiTesto 5"/>
          <p:cNvSpPr txBox="1"/>
          <p:nvPr/>
        </p:nvSpPr>
        <p:spPr>
          <a:xfrm>
            <a:off x="7380313" y="2132858"/>
            <a:ext cx="1512168" cy="1015663"/>
          </a:xfrm>
          <a:prstGeom prst="rect">
            <a:avLst/>
          </a:prstGeom>
          <a:noFill/>
        </p:spPr>
        <p:txBody>
          <a:bodyPr wrap="square" lIns="91420" tIns="45711" rIns="91420" bIns="45711" rtlCol="0">
            <a:spAutoFit/>
          </a:bodyPr>
          <a:lstStyle/>
          <a:p>
            <a:pPr algn="ctr"/>
            <a:r>
              <a:rPr lang="it-IT" dirty="0" smtClean="0">
                <a:solidFill>
                  <a:srgbClr val="FFFFFF"/>
                </a:solidFill>
                <a:latin typeface="Verdana" pitchFamily="34" charset="0"/>
              </a:rPr>
              <a:t>pianeti “terrestri”</a:t>
            </a:r>
          </a:p>
          <a:p>
            <a:pPr algn="ctr"/>
            <a:r>
              <a:rPr lang="it-IT" dirty="0" smtClean="0">
                <a:solidFill>
                  <a:srgbClr val="FFFFFF"/>
                </a:solidFill>
                <a:latin typeface="Verdana" pitchFamily="34" charset="0"/>
              </a:rPr>
              <a:t>(interni)</a:t>
            </a:r>
            <a:endParaRPr lang="it-IT" dirty="0">
              <a:solidFill>
                <a:srgbClr val="FFFFFF"/>
              </a:solidFill>
              <a:latin typeface="Verdana" pitchFamily="34" charset="0"/>
            </a:endParaRPr>
          </a:p>
        </p:txBody>
      </p:sp>
      <p:sp>
        <p:nvSpPr>
          <p:cNvPr id="8" name="CasellaDiTesto 7"/>
          <p:cNvSpPr txBox="1"/>
          <p:nvPr/>
        </p:nvSpPr>
        <p:spPr>
          <a:xfrm>
            <a:off x="7308304" y="4221090"/>
            <a:ext cx="1512168" cy="1015663"/>
          </a:xfrm>
          <a:prstGeom prst="rect">
            <a:avLst/>
          </a:prstGeom>
          <a:noFill/>
        </p:spPr>
        <p:txBody>
          <a:bodyPr wrap="square" lIns="91420" tIns="45711" rIns="91420" bIns="45711" rtlCol="0">
            <a:spAutoFit/>
          </a:bodyPr>
          <a:lstStyle/>
          <a:p>
            <a:pPr algn="ctr"/>
            <a:r>
              <a:rPr lang="it-IT" dirty="0" smtClean="0">
                <a:solidFill>
                  <a:srgbClr val="FFFFFF"/>
                </a:solidFill>
                <a:latin typeface="Verdana" pitchFamily="34" charset="0"/>
              </a:rPr>
              <a:t>pianeti “giganti”</a:t>
            </a:r>
          </a:p>
          <a:p>
            <a:pPr algn="ctr"/>
            <a:r>
              <a:rPr lang="it-IT" dirty="0" smtClean="0">
                <a:solidFill>
                  <a:srgbClr val="FFFFFF"/>
                </a:solidFill>
                <a:latin typeface="Verdana" pitchFamily="34" charset="0"/>
              </a:rPr>
              <a:t>(esterni)</a:t>
            </a:r>
            <a:endParaRPr lang="it-IT" dirty="0">
              <a:solidFill>
                <a:srgbClr val="FFFFFF"/>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098" name="CasellaDiTesto 1"/>
          <p:cNvSpPr txBox="1">
            <a:spLocks noChangeArrowheads="1"/>
          </p:cNvSpPr>
          <p:nvPr/>
        </p:nvSpPr>
        <p:spPr bwMode="auto">
          <a:xfrm>
            <a:off x="0" y="1356053"/>
            <a:ext cx="9144000" cy="2692136"/>
          </a:xfrm>
          <a:prstGeom prst="rect">
            <a:avLst/>
          </a:prstGeom>
          <a:noFill/>
          <a:ln w="9525">
            <a:noFill/>
            <a:miter lim="800000"/>
            <a:headEnd/>
            <a:tailEnd/>
          </a:ln>
        </p:spPr>
        <p:txBody>
          <a:bodyPr lIns="82918" tIns="41460" rIns="82918" bIns="41460">
            <a:spAutoFit/>
          </a:bodyPr>
          <a:lstStyle/>
          <a:p>
            <a:pPr algn="ctr" eaLnBrk="0" hangingPunct="0">
              <a:lnSpc>
                <a:spcPct val="150000"/>
              </a:lnSpc>
            </a:pPr>
            <a:r>
              <a:rPr lang="it-IT" sz="7300" b="1" dirty="0" smtClean="0">
                <a:solidFill>
                  <a:srgbClr val="000000"/>
                </a:solidFill>
                <a:latin typeface="Arial" pitchFamily="34" charset="0"/>
                <a:cs typeface="Arial" pitchFamily="34" charset="0"/>
              </a:rPr>
              <a:t>4</a:t>
            </a:r>
            <a:endParaRPr lang="it-IT" sz="7300" b="1" dirty="0">
              <a:solidFill>
                <a:srgbClr val="000000"/>
              </a:solidFill>
              <a:latin typeface="Arial" pitchFamily="34" charset="0"/>
              <a:cs typeface="Arial" pitchFamily="34" charset="0"/>
            </a:endParaRPr>
          </a:p>
          <a:p>
            <a:pPr algn="ctr" eaLnBrk="0" hangingPunct="0">
              <a:lnSpc>
                <a:spcPct val="150000"/>
              </a:lnSpc>
            </a:pPr>
            <a:r>
              <a:rPr lang="it-IT" sz="3600" dirty="0" smtClean="0">
                <a:solidFill>
                  <a:srgbClr val="000000"/>
                </a:solidFill>
                <a:latin typeface="Arial" pitchFamily="34" charset="0"/>
                <a:cs typeface="Arial" pitchFamily="34" charset="0"/>
              </a:rPr>
              <a:t>Un’occhiata al Sistema Solare</a:t>
            </a:r>
            <a:endParaRPr lang="it-IT" sz="3600" dirty="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0" y="548682"/>
            <a:ext cx="914400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I pianeti del Sistema Solare</a:t>
            </a:r>
            <a:endParaRPr lang="it-IT" sz="3200" dirty="0">
              <a:latin typeface="Verdana" pitchFamily="34" charset="0"/>
            </a:endParaRPr>
          </a:p>
        </p:txBody>
      </p:sp>
      <p:graphicFrame>
        <p:nvGraphicFramePr>
          <p:cNvPr id="4" name="Tabella 3"/>
          <p:cNvGraphicFramePr>
            <a:graphicFrameLocks noGrp="1"/>
          </p:cNvGraphicFramePr>
          <p:nvPr/>
        </p:nvGraphicFramePr>
        <p:xfrm>
          <a:off x="539554" y="1899632"/>
          <a:ext cx="8064897" cy="3981786"/>
        </p:xfrm>
        <a:graphic>
          <a:graphicData uri="http://schemas.openxmlformats.org/drawingml/2006/table">
            <a:tbl>
              <a:tblPr firstRow="1" bandRow="1">
                <a:tableStyleId>{5C22544A-7EE6-4342-B048-85BDC9FD1C3A}</a:tableStyleId>
              </a:tblPr>
              <a:tblGrid>
                <a:gridCol w="1080120"/>
                <a:gridCol w="1296144"/>
                <a:gridCol w="1296144"/>
                <a:gridCol w="1512168"/>
                <a:gridCol w="1296144"/>
                <a:gridCol w="1584177"/>
              </a:tblGrid>
              <a:tr h="644226">
                <a:tc>
                  <a:txBody>
                    <a:bodyPr/>
                    <a:lstStyle/>
                    <a:p>
                      <a:pPr algn="ctr"/>
                      <a:r>
                        <a:rPr lang="it-IT" sz="1800" dirty="0" smtClean="0">
                          <a:solidFill>
                            <a:schemeClr val="tx1"/>
                          </a:solidFill>
                        </a:rPr>
                        <a:t>Pianeta</a:t>
                      </a:r>
                      <a:endParaRPr lang="it-IT" sz="1800" dirty="0">
                        <a:solidFill>
                          <a:schemeClr val="tx1"/>
                        </a:solidFill>
                      </a:endParaRPr>
                    </a:p>
                  </a:txBody>
                  <a:tcPr/>
                </a:tc>
                <a:tc>
                  <a:txBody>
                    <a:bodyPr/>
                    <a:lstStyle/>
                    <a:p>
                      <a:pPr algn="ctr"/>
                      <a:r>
                        <a:rPr lang="it-IT" sz="1800" dirty="0" smtClean="0">
                          <a:solidFill>
                            <a:schemeClr val="tx1"/>
                          </a:solidFill>
                        </a:rPr>
                        <a:t>Distanza</a:t>
                      </a:r>
                    </a:p>
                    <a:p>
                      <a:pPr algn="ctr"/>
                      <a:r>
                        <a:rPr lang="it-IT" sz="1800" dirty="0" smtClean="0">
                          <a:solidFill>
                            <a:schemeClr val="tx1"/>
                          </a:solidFill>
                        </a:rPr>
                        <a:t>(AU)</a:t>
                      </a:r>
                      <a:endParaRPr lang="it-IT" sz="1800" dirty="0">
                        <a:solidFill>
                          <a:schemeClr val="tx1"/>
                        </a:solidFill>
                      </a:endParaRPr>
                    </a:p>
                  </a:txBody>
                  <a:tcPr/>
                </a:tc>
                <a:tc>
                  <a:txBody>
                    <a:bodyPr/>
                    <a:lstStyle/>
                    <a:p>
                      <a:pPr algn="ctr"/>
                      <a:r>
                        <a:rPr lang="it-IT" sz="1800" dirty="0" smtClean="0">
                          <a:solidFill>
                            <a:schemeClr val="tx1"/>
                          </a:solidFill>
                        </a:rPr>
                        <a:t>Periodo</a:t>
                      </a:r>
                    </a:p>
                    <a:p>
                      <a:pPr algn="ctr"/>
                      <a:r>
                        <a:rPr lang="it-IT" sz="1800" dirty="0" smtClean="0">
                          <a:solidFill>
                            <a:schemeClr val="tx1"/>
                          </a:solidFill>
                        </a:rPr>
                        <a:t>orbitale</a:t>
                      </a:r>
                      <a:endParaRPr lang="it-IT" sz="1800" dirty="0">
                        <a:solidFill>
                          <a:schemeClr val="tx1"/>
                        </a:solidFill>
                      </a:endParaRPr>
                    </a:p>
                  </a:txBody>
                  <a:tcPr/>
                </a:tc>
                <a:tc>
                  <a:txBody>
                    <a:bodyPr/>
                    <a:lstStyle/>
                    <a:p>
                      <a:pPr algn="ctr"/>
                      <a:r>
                        <a:rPr lang="it-IT" sz="1800" dirty="0" smtClean="0">
                          <a:solidFill>
                            <a:schemeClr val="tx1"/>
                          </a:solidFill>
                        </a:rPr>
                        <a:t>Diametro</a:t>
                      </a:r>
                    </a:p>
                    <a:p>
                      <a:pPr algn="ctr"/>
                      <a:r>
                        <a:rPr lang="it-IT" sz="1800" dirty="0" smtClean="0">
                          <a:solidFill>
                            <a:schemeClr val="tx1"/>
                          </a:solidFill>
                        </a:rPr>
                        <a:t>(km</a:t>
                      </a:r>
                      <a:r>
                        <a:rPr lang="it-IT" sz="1800" dirty="0" smtClean="0">
                          <a:solidFill>
                            <a:schemeClr val="tx1"/>
                          </a:solidFill>
                          <a:sym typeface="Symbol"/>
                        </a:rPr>
                        <a:t>10</a:t>
                      </a:r>
                      <a:r>
                        <a:rPr lang="it-IT" sz="1800" baseline="30000" dirty="0" smtClean="0">
                          <a:solidFill>
                            <a:schemeClr val="tx1"/>
                          </a:solidFill>
                          <a:sym typeface="Symbol"/>
                        </a:rPr>
                        <a:t>3</a:t>
                      </a:r>
                      <a:r>
                        <a:rPr lang="it-IT" sz="1800" dirty="0" smtClean="0">
                          <a:solidFill>
                            <a:schemeClr val="tx1"/>
                          </a:solidFill>
                        </a:rPr>
                        <a:t>)</a:t>
                      </a:r>
                      <a:endParaRPr lang="it-IT" sz="1800" dirty="0">
                        <a:solidFill>
                          <a:schemeClr val="tx1"/>
                        </a:solidFill>
                      </a:endParaRPr>
                    </a:p>
                  </a:txBody>
                  <a:tcPr/>
                </a:tc>
                <a:tc>
                  <a:txBody>
                    <a:bodyPr/>
                    <a:lstStyle/>
                    <a:p>
                      <a:pPr algn="ctr"/>
                      <a:r>
                        <a:rPr lang="it-IT" sz="1800" dirty="0" smtClean="0">
                          <a:solidFill>
                            <a:schemeClr val="tx1"/>
                          </a:solidFill>
                        </a:rPr>
                        <a:t>Densità</a:t>
                      </a:r>
                    </a:p>
                    <a:p>
                      <a:pPr algn="ctr"/>
                      <a:r>
                        <a:rPr lang="it-IT" sz="1800" dirty="0" smtClean="0">
                          <a:solidFill>
                            <a:schemeClr val="tx1"/>
                          </a:solidFill>
                        </a:rPr>
                        <a:t>(kg/cm</a:t>
                      </a:r>
                      <a:r>
                        <a:rPr lang="it-IT" sz="1800" baseline="30000" dirty="0" smtClean="0">
                          <a:solidFill>
                            <a:schemeClr val="tx1"/>
                          </a:solidFill>
                        </a:rPr>
                        <a:t>3</a:t>
                      </a:r>
                      <a:r>
                        <a:rPr lang="it-IT" sz="1800" dirty="0" smtClean="0">
                          <a:solidFill>
                            <a:schemeClr val="tx1"/>
                          </a:solidFill>
                        </a:rPr>
                        <a:t>)</a:t>
                      </a:r>
                      <a:endParaRPr lang="it-IT" sz="1800" dirty="0">
                        <a:solidFill>
                          <a:schemeClr val="tx1"/>
                        </a:solidFill>
                      </a:endParaRPr>
                    </a:p>
                  </a:txBody>
                  <a:tcPr/>
                </a:tc>
                <a:tc>
                  <a:txBody>
                    <a:bodyPr/>
                    <a:lstStyle/>
                    <a:p>
                      <a:pPr algn="ctr"/>
                      <a:r>
                        <a:rPr lang="it-IT" sz="1800" dirty="0" smtClean="0">
                          <a:solidFill>
                            <a:schemeClr val="tx1"/>
                          </a:solidFill>
                        </a:rPr>
                        <a:t>Temperatura</a:t>
                      </a:r>
                    </a:p>
                    <a:p>
                      <a:pPr algn="ctr"/>
                      <a:r>
                        <a:rPr lang="it-IT" sz="1800" dirty="0" smtClean="0">
                          <a:solidFill>
                            <a:schemeClr val="tx1"/>
                          </a:solidFill>
                        </a:rPr>
                        <a:t>(</a:t>
                      </a:r>
                      <a:r>
                        <a:rPr lang="it-IT" sz="1800" dirty="0" smtClean="0">
                          <a:solidFill>
                            <a:schemeClr val="tx1"/>
                          </a:solidFill>
                          <a:sym typeface="Symbol"/>
                        </a:rPr>
                        <a:t>C)</a:t>
                      </a:r>
                      <a:endParaRPr lang="it-IT" sz="1800" dirty="0">
                        <a:solidFill>
                          <a:schemeClr val="tx1"/>
                        </a:solidFill>
                      </a:endParaRPr>
                    </a:p>
                  </a:txBody>
                  <a:tcPr/>
                </a:tc>
              </a:tr>
              <a:tr h="370840">
                <a:tc>
                  <a:txBody>
                    <a:bodyPr/>
                    <a:lstStyle/>
                    <a:p>
                      <a:r>
                        <a:rPr lang="it-IT" sz="1800" dirty="0" smtClean="0">
                          <a:solidFill>
                            <a:schemeClr val="tx1"/>
                          </a:solidFill>
                        </a:rPr>
                        <a:t>Mercurio</a:t>
                      </a:r>
                      <a:endParaRPr lang="it-IT" sz="1800" dirty="0">
                        <a:solidFill>
                          <a:schemeClr val="tx1"/>
                        </a:solidFill>
                      </a:endParaRPr>
                    </a:p>
                  </a:txBody>
                  <a:tcPr/>
                </a:tc>
                <a:tc>
                  <a:txBody>
                    <a:bodyPr/>
                    <a:lstStyle/>
                    <a:p>
                      <a:pPr algn="ctr"/>
                      <a:r>
                        <a:rPr lang="it-IT" sz="1800" dirty="0" smtClean="0">
                          <a:solidFill>
                            <a:schemeClr val="tx1"/>
                          </a:solidFill>
                        </a:rPr>
                        <a:t>0.39</a:t>
                      </a:r>
                      <a:endParaRPr lang="it-IT" sz="1800" dirty="0">
                        <a:solidFill>
                          <a:schemeClr val="tx1"/>
                        </a:solidFill>
                      </a:endParaRPr>
                    </a:p>
                  </a:txBody>
                  <a:tcPr/>
                </a:tc>
                <a:tc>
                  <a:txBody>
                    <a:bodyPr/>
                    <a:lstStyle/>
                    <a:p>
                      <a:pPr algn="ctr"/>
                      <a:r>
                        <a:rPr lang="it-IT" sz="1800" dirty="0" smtClean="0">
                          <a:solidFill>
                            <a:schemeClr val="tx1"/>
                          </a:solidFill>
                        </a:rPr>
                        <a:t>88 d</a:t>
                      </a:r>
                      <a:endParaRPr lang="it-IT" sz="1800" dirty="0">
                        <a:solidFill>
                          <a:schemeClr val="tx1"/>
                        </a:solidFill>
                      </a:endParaRPr>
                    </a:p>
                  </a:txBody>
                  <a:tcPr/>
                </a:tc>
                <a:tc>
                  <a:txBody>
                    <a:bodyPr/>
                    <a:lstStyle/>
                    <a:p>
                      <a:pPr algn="ctr"/>
                      <a:r>
                        <a:rPr lang="it-IT" sz="1800" dirty="0" smtClean="0">
                          <a:solidFill>
                            <a:schemeClr val="tx1"/>
                          </a:solidFill>
                        </a:rPr>
                        <a:t>4.88</a:t>
                      </a:r>
                      <a:endParaRPr lang="it-IT" sz="1800" dirty="0">
                        <a:solidFill>
                          <a:schemeClr val="tx1"/>
                        </a:solidFill>
                      </a:endParaRPr>
                    </a:p>
                  </a:txBody>
                  <a:tcPr/>
                </a:tc>
                <a:tc>
                  <a:txBody>
                    <a:bodyPr/>
                    <a:lstStyle/>
                    <a:p>
                      <a:pPr algn="ctr"/>
                      <a:r>
                        <a:rPr lang="it-IT" sz="1800" dirty="0" smtClean="0">
                          <a:solidFill>
                            <a:schemeClr val="tx1"/>
                          </a:solidFill>
                        </a:rPr>
                        <a:t>5.4</a:t>
                      </a:r>
                      <a:endParaRPr lang="it-IT" sz="1800" dirty="0">
                        <a:solidFill>
                          <a:schemeClr val="tx1"/>
                        </a:solidFill>
                      </a:endParaRPr>
                    </a:p>
                  </a:txBody>
                  <a:tcPr/>
                </a:tc>
                <a:tc>
                  <a:txBody>
                    <a:bodyPr/>
                    <a:lstStyle/>
                    <a:p>
                      <a:pPr algn="ctr"/>
                      <a:r>
                        <a:rPr lang="it-IT" sz="1800" dirty="0" smtClean="0">
                          <a:solidFill>
                            <a:schemeClr val="tx1"/>
                          </a:solidFill>
                        </a:rPr>
                        <a:t>167</a:t>
                      </a:r>
                      <a:endParaRPr lang="it-IT" sz="1800" dirty="0">
                        <a:solidFill>
                          <a:schemeClr val="tx1"/>
                        </a:solidFill>
                      </a:endParaRPr>
                    </a:p>
                  </a:txBody>
                  <a:tcPr/>
                </a:tc>
              </a:tr>
              <a:tr h="370840">
                <a:tc>
                  <a:txBody>
                    <a:bodyPr/>
                    <a:lstStyle/>
                    <a:p>
                      <a:r>
                        <a:rPr lang="it-IT" sz="1800" dirty="0" smtClean="0">
                          <a:solidFill>
                            <a:schemeClr val="tx1"/>
                          </a:solidFill>
                        </a:rPr>
                        <a:t>Venere</a:t>
                      </a:r>
                      <a:endParaRPr lang="it-IT" sz="1800" dirty="0">
                        <a:solidFill>
                          <a:schemeClr val="tx1"/>
                        </a:solidFill>
                      </a:endParaRPr>
                    </a:p>
                  </a:txBody>
                  <a:tcPr/>
                </a:tc>
                <a:tc>
                  <a:txBody>
                    <a:bodyPr/>
                    <a:lstStyle/>
                    <a:p>
                      <a:pPr algn="ctr"/>
                      <a:r>
                        <a:rPr lang="it-IT" sz="1800" dirty="0" smtClean="0">
                          <a:solidFill>
                            <a:schemeClr val="tx1"/>
                          </a:solidFill>
                        </a:rPr>
                        <a:t>0.72</a:t>
                      </a:r>
                      <a:endParaRPr lang="it-IT" sz="1800" dirty="0">
                        <a:solidFill>
                          <a:schemeClr val="tx1"/>
                        </a:solidFill>
                      </a:endParaRPr>
                    </a:p>
                  </a:txBody>
                  <a:tcPr/>
                </a:tc>
                <a:tc>
                  <a:txBody>
                    <a:bodyPr/>
                    <a:lstStyle/>
                    <a:p>
                      <a:pPr algn="ctr"/>
                      <a:r>
                        <a:rPr lang="it-IT" sz="1800" dirty="0" smtClean="0">
                          <a:solidFill>
                            <a:schemeClr val="tx1"/>
                          </a:solidFill>
                        </a:rPr>
                        <a:t>225 d</a:t>
                      </a:r>
                      <a:endParaRPr lang="it-IT" sz="1800" dirty="0">
                        <a:solidFill>
                          <a:schemeClr val="tx1"/>
                        </a:solidFill>
                      </a:endParaRPr>
                    </a:p>
                  </a:txBody>
                  <a:tcPr/>
                </a:tc>
                <a:tc>
                  <a:txBody>
                    <a:bodyPr/>
                    <a:lstStyle/>
                    <a:p>
                      <a:pPr algn="ctr"/>
                      <a:r>
                        <a:rPr lang="it-IT" sz="1800" dirty="0" smtClean="0">
                          <a:solidFill>
                            <a:schemeClr val="tx1"/>
                          </a:solidFill>
                        </a:rPr>
                        <a:t>12.1</a:t>
                      </a:r>
                      <a:endParaRPr lang="it-IT" sz="1800" dirty="0">
                        <a:solidFill>
                          <a:schemeClr val="tx1"/>
                        </a:solidFill>
                      </a:endParaRPr>
                    </a:p>
                  </a:txBody>
                  <a:tcPr/>
                </a:tc>
                <a:tc>
                  <a:txBody>
                    <a:bodyPr/>
                    <a:lstStyle/>
                    <a:p>
                      <a:pPr algn="ctr"/>
                      <a:r>
                        <a:rPr lang="it-IT" sz="1800" dirty="0" smtClean="0">
                          <a:solidFill>
                            <a:schemeClr val="tx1"/>
                          </a:solidFill>
                        </a:rPr>
                        <a:t>5.2</a:t>
                      </a:r>
                      <a:endParaRPr lang="it-IT" sz="1800" dirty="0">
                        <a:solidFill>
                          <a:schemeClr val="tx1"/>
                        </a:solidFill>
                      </a:endParaRPr>
                    </a:p>
                  </a:txBody>
                  <a:tcPr/>
                </a:tc>
                <a:tc>
                  <a:txBody>
                    <a:bodyPr/>
                    <a:lstStyle/>
                    <a:p>
                      <a:pPr algn="ctr"/>
                      <a:r>
                        <a:rPr lang="it-IT" sz="1800" dirty="0" smtClean="0">
                          <a:solidFill>
                            <a:schemeClr val="tx1"/>
                          </a:solidFill>
                        </a:rPr>
                        <a:t>464</a:t>
                      </a:r>
                      <a:endParaRPr lang="it-IT" sz="1800" dirty="0">
                        <a:solidFill>
                          <a:schemeClr val="tx1"/>
                        </a:solidFill>
                      </a:endParaRPr>
                    </a:p>
                  </a:txBody>
                  <a:tcPr/>
                </a:tc>
              </a:tr>
              <a:tr h="370840">
                <a:tc>
                  <a:txBody>
                    <a:bodyPr/>
                    <a:lstStyle/>
                    <a:p>
                      <a:r>
                        <a:rPr lang="it-IT" sz="1800" dirty="0" smtClean="0">
                          <a:solidFill>
                            <a:schemeClr val="tx1"/>
                          </a:solidFill>
                        </a:rPr>
                        <a:t>Terra</a:t>
                      </a:r>
                      <a:endParaRPr lang="it-IT" sz="1800" dirty="0">
                        <a:solidFill>
                          <a:schemeClr val="tx1"/>
                        </a:solidFill>
                      </a:endParaRPr>
                    </a:p>
                  </a:txBody>
                  <a:tcPr/>
                </a:tc>
                <a:tc>
                  <a:txBody>
                    <a:bodyPr/>
                    <a:lstStyle/>
                    <a:p>
                      <a:pPr algn="ctr"/>
                      <a:r>
                        <a:rPr lang="it-IT" sz="1800" dirty="0" smtClean="0">
                          <a:solidFill>
                            <a:schemeClr val="tx1"/>
                          </a:solidFill>
                        </a:rPr>
                        <a:t>1</a:t>
                      </a:r>
                      <a:endParaRPr lang="it-IT" sz="1800" dirty="0">
                        <a:solidFill>
                          <a:schemeClr val="tx1"/>
                        </a:solidFill>
                      </a:endParaRPr>
                    </a:p>
                  </a:txBody>
                  <a:tcPr/>
                </a:tc>
                <a:tc>
                  <a:txBody>
                    <a:bodyPr/>
                    <a:lstStyle/>
                    <a:p>
                      <a:pPr algn="ctr"/>
                      <a:r>
                        <a:rPr lang="it-IT" sz="1800" dirty="0" smtClean="0">
                          <a:solidFill>
                            <a:schemeClr val="tx1"/>
                          </a:solidFill>
                        </a:rPr>
                        <a:t>365</a:t>
                      </a:r>
                      <a:r>
                        <a:rPr lang="it-IT" sz="1800" baseline="0" dirty="0" smtClean="0">
                          <a:solidFill>
                            <a:schemeClr val="tx1"/>
                          </a:solidFill>
                        </a:rPr>
                        <a:t> d</a:t>
                      </a:r>
                      <a:endParaRPr lang="it-IT" sz="1800" dirty="0">
                        <a:solidFill>
                          <a:schemeClr val="tx1"/>
                        </a:solidFill>
                      </a:endParaRPr>
                    </a:p>
                  </a:txBody>
                  <a:tcPr/>
                </a:tc>
                <a:tc>
                  <a:txBody>
                    <a:bodyPr/>
                    <a:lstStyle/>
                    <a:p>
                      <a:pPr algn="ctr"/>
                      <a:r>
                        <a:rPr lang="it-IT" sz="1800" dirty="0" smtClean="0">
                          <a:solidFill>
                            <a:schemeClr val="tx1"/>
                          </a:solidFill>
                        </a:rPr>
                        <a:t>12.76</a:t>
                      </a:r>
                      <a:endParaRPr lang="it-IT" sz="1800" dirty="0">
                        <a:solidFill>
                          <a:schemeClr val="tx1"/>
                        </a:solidFill>
                      </a:endParaRPr>
                    </a:p>
                  </a:txBody>
                  <a:tcPr/>
                </a:tc>
                <a:tc>
                  <a:txBody>
                    <a:bodyPr/>
                    <a:lstStyle/>
                    <a:p>
                      <a:pPr algn="ctr"/>
                      <a:r>
                        <a:rPr lang="it-IT" sz="1800" dirty="0" smtClean="0">
                          <a:solidFill>
                            <a:schemeClr val="tx1"/>
                          </a:solidFill>
                        </a:rPr>
                        <a:t>5.5</a:t>
                      </a:r>
                      <a:endParaRPr lang="it-IT" sz="1800" dirty="0">
                        <a:solidFill>
                          <a:schemeClr val="tx1"/>
                        </a:solidFill>
                      </a:endParaRPr>
                    </a:p>
                  </a:txBody>
                  <a:tcPr/>
                </a:tc>
                <a:tc>
                  <a:txBody>
                    <a:bodyPr/>
                    <a:lstStyle/>
                    <a:p>
                      <a:pPr algn="ctr"/>
                      <a:r>
                        <a:rPr lang="it-IT" sz="1800" dirty="0" smtClean="0">
                          <a:solidFill>
                            <a:schemeClr val="tx1"/>
                          </a:solidFill>
                        </a:rPr>
                        <a:t>15</a:t>
                      </a:r>
                      <a:endParaRPr lang="it-IT" sz="1800" dirty="0">
                        <a:solidFill>
                          <a:schemeClr val="tx1"/>
                        </a:solidFill>
                      </a:endParaRPr>
                    </a:p>
                  </a:txBody>
                  <a:tcPr/>
                </a:tc>
              </a:tr>
              <a:tr h="370840">
                <a:tc>
                  <a:txBody>
                    <a:bodyPr/>
                    <a:lstStyle/>
                    <a:p>
                      <a:r>
                        <a:rPr lang="it-IT" sz="1800" dirty="0" smtClean="0">
                          <a:solidFill>
                            <a:schemeClr val="tx1"/>
                          </a:solidFill>
                        </a:rPr>
                        <a:t>Luna</a:t>
                      </a:r>
                      <a:endParaRPr lang="it-IT" sz="1800" dirty="0">
                        <a:solidFill>
                          <a:schemeClr val="tx1"/>
                        </a:solidFill>
                      </a:endParaRPr>
                    </a:p>
                  </a:txBody>
                  <a:tcPr/>
                </a:tc>
                <a:tc>
                  <a:txBody>
                    <a:bodyPr/>
                    <a:lstStyle/>
                    <a:p>
                      <a:pPr algn="ctr"/>
                      <a:endParaRPr lang="it-IT" sz="1800" dirty="0">
                        <a:solidFill>
                          <a:schemeClr val="tx1"/>
                        </a:solidFill>
                      </a:endParaRPr>
                    </a:p>
                  </a:txBody>
                  <a:tcPr/>
                </a:tc>
                <a:tc>
                  <a:txBody>
                    <a:bodyPr/>
                    <a:lstStyle/>
                    <a:p>
                      <a:pPr algn="ctr"/>
                      <a:endParaRPr lang="it-IT" sz="1800" dirty="0">
                        <a:solidFill>
                          <a:schemeClr val="tx1"/>
                        </a:solidFill>
                      </a:endParaRPr>
                    </a:p>
                  </a:txBody>
                  <a:tcPr/>
                </a:tc>
                <a:tc>
                  <a:txBody>
                    <a:bodyPr/>
                    <a:lstStyle/>
                    <a:p>
                      <a:pPr algn="ctr"/>
                      <a:r>
                        <a:rPr lang="it-IT" sz="1800" dirty="0" smtClean="0">
                          <a:solidFill>
                            <a:schemeClr val="tx1"/>
                          </a:solidFill>
                        </a:rPr>
                        <a:t>3.47</a:t>
                      </a:r>
                      <a:endParaRPr lang="it-IT" sz="1800" dirty="0">
                        <a:solidFill>
                          <a:schemeClr val="tx1"/>
                        </a:solidFill>
                      </a:endParaRPr>
                    </a:p>
                  </a:txBody>
                  <a:tcPr/>
                </a:tc>
                <a:tc>
                  <a:txBody>
                    <a:bodyPr/>
                    <a:lstStyle/>
                    <a:p>
                      <a:pPr algn="ctr"/>
                      <a:r>
                        <a:rPr lang="it-IT" sz="1800" dirty="0" smtClean="0">
                          <a:solidFill>
                            <a:schemeClr val="tx1"/>
                          </a:solidFill>
                        </a:rPr>
                        <a:t>3.3</a:t>
                      </a:r>
                      <a:endParaRPr lang="it-IT" sz="1800" dirty="0">
                        <a:solidFill>
                          <a:schemeClr val="tx1"/>
                        </a:solidFill>
                      </a:endParaRPr>
                    </a:p>
                  </a:txBody>
                  <a:tcPr/>
                </a:tc>
                <a:tc>
                  <a:txBody>
                    <a:bodyPr/>
                    <a:lstStyle/>
                    <a:p>
                      <a:pPr algn="ctr"/>
                      <a:r>
                        <a:rPr lang="it-IT" sz="1800" dirty="0" smtClean="0">
                          <a:solidFill>
                            <a:schemeClr val="tx1"/>
                          </a:solidFill>
                        </a:rPr>
                        <a:t>-50</a:t>
                      </a:r>
                      <a:endParaRPr lang="it-IT" sz="1800" dirty="0">
                        <a:solidFill>
                          <a:schemeClr val="tx1"/>
                        </a:solidFill>
                      </a:endParaRPr>
                    </a:p>
                  </a:txBody>
                  <a:tcPr/>
                </a:tc>
              </a:tr>
              <a:tr h="370840">
                <a:tc>
                  <a:txBody>
                    <a:bodyPr/>
                    <a:lstStyle/>
                    <a:p>
                      <a:r>
                        <a:rPr lang="it-IT" sz="1800" dirty="0" smtClean="0">
                          <a:solidFill>
                            <a:schemeClr val="tx1"/>
                          </a:solidFill>
                        </a:rPr>
                        <a:t>Marte</a:t>
                      </a:r>
                      <a:endParaRPr lang="it-IT" sz="1800" dirty="0">
                        <a:solidFill>
                          <a:schemeClr val="tx1"/>
                        </a:solidFill>
                      </a:endParaRPr>
                    </a:p>
                  </a:txBody>
                  <a:tcPr/>
                </a:tc>
                <a:tc>
                  <a:txBody>
                    <a:bodyPr/>
                    <a:lstStyle/>
                    <a:p>
                      <a:pPr algn="ctr"/>
                      <a:r>
                        <a:rPr lang="it-IT" sz="1800" dirty="0" smtClean="0">
                          <a:solidFill>
                            <a:schemeClr val="tx1"/>
                          </a:solidFill>
                        </a:rPr>
                        <a:t>1.52</a:t>
                      </a:r>
                      <a:endParaRPr lang="it-IT" sz="1800" dirty="0">
                        <a:solidFill>
                          <a:schemeClr val="tx1"/>
                        </a:solidFill>
                      </a:endParaRPr>
                    </a:p>
                  </a:txBody>
                  <a:tcPr/>
                </a:tc>
                <a:tc>
                  <a:txBody>
                    <a:bodyPr/>
                    <a:lstStyle/>
                    <a:p>
                      <a:pPr algn="ctr"/>
                      <a:r>
                        <a:rPr lang="it-IT" sz="1800" dirty="0" smtClean="0">
                          <a:solidFill>
                            <a:schemeClr val="tx1"/>
                          </a:solidFill>
                        </a:rPr>
                        <a:t>687 d</a:t>
                      </a:r>
                      <a:endParaRPr lang="it-IT" sz="1800" dirty="0">
                        <a:solidFill>
                          <a:schemeClr val="tx1"/>
                        </a:solidFill>
                      </a:endParaRPr>
                    </a:p>
                  </a:txBody>
                  <a:tcPr/>
                </a:tc>
                <a:tc>
                  <a:txBody>
                    <a:bodyPr/>
                    <a:lstStyle/>
                    <a:p>
                      <a:pPr algn="ctr"/>
                      <a:r>
                        <a:rPr lang="it-IT" sz="1800" dirty="0" smtClean="0">
                          <a:solidFill>
                            <a:schemeClr val="tx1"/>
                          </a:solidFill>
                        </a:rPr>
                        <a:t>6.79</a:t>
                      </a:r>
                      <a:endParaRPr lang="it-IT" sz="1800" dirty="0">
                        <a:solidFill>
                          <a:schemeClr val="tx1"/>
                        </a:solidFill>
                      </a:endParaRPr>
                    </a:p>
                  </a:txBody>
                  <a:tcPr/>
                </a:tc>
                <a:tc>
                  <a:txBody>
                    <a:bodyPr/>
                    <a:lstStyle/>
                    <a:p>
                      <a:pPr algn="ctr"/>
                      <a:r>
                        <a:rPr lang="it-IT" sz="1800" dirty="0" smtClean="0">
                          <a:solidFill>
                            <a:schemeClr val="tx1"/>
                          </a:solidFill>
                        </a:rPr>
                        <a:t>3.3</a:t>
                      </a:r>
                      <a:endParaRPr lang="it-IT" sz="1800" dirty="0">
                        <a:solidFill>
                          <a:schemeClr val="tx1"/>
                        </a:solidFill>
                      </a:endParaRPr>
                    </a:p>
                  </a:txBody>
                  <a:tcPr/>
                </a:tc>
                <a:tc>
                  <a:txBody>
                    <a:bodyPr/>
                    <a:lstStyle/>
                    <a:p>
                      <a:pPr algn="ctr"/>
                      <a:r>
                        <a:rPr lang="it-IT" sz="1800" dirty="0" smtClean="0">
                          <a:solidFill>
                            <a:schemeClr val="tx1"/>
                          </a:solidFill>
                        </a:rPr>
                        <a:t>-20</a:t>
                      </a:r>
                      <a:endParaRPr lang="it-IT" sz="1800" dirty="0">
                        <a:solidFill>
                          <a:schemeClr val="tx1"/>
                        </a:solidFill>
                      </a:endParaRPr>
                    </a:p>
                  </a:txBody>
                  <a:tcPr/>
                </a:tc>
              </a:tr>
              <a:tr h="370840">
                <a:tc>
                  <a:txBody>
                    <a:bodyPr/>
                    <a:lstStyle/>
                    <a:p>
                      <a:r>
                        <a:rPr lang="it-IT" sz="1800" dirty="0" smtClean="0">
                          <a:solidFill>
                            <a:schemeClr val="tx1"/>
                          </a:solidFill>
                        </a:rPr>
                        <a:t>Giove</a:t>
                      </a:r>
                      <a:endParaRPr lang="it-IT" sz="1800" dirty="0">
                        <a:solidFill>
                          <a:schemeClr val="tx1"/>
                        </a:solidFill>
                      </a:endParaRPr>
                    </a:p>
                  </a:txBody>
                  <a:tcPr/>
                </a:tc>
                <a:tc>
                  <a:txBody>
                    <a:bodyPr/>
                    <a:lstStyle/>
                    <a:p>
                      <a:pPr algn="ctr"/>
                      <a:r>
                        <a:rPr lang="it-IT" sz="1800" dirty="0" smtClean="0">
                          <a:solidFill>
                            <a:schemeClr val="tx1"/>
                          </a:solidFill>
                        </a:rPr>
                        <a:t>5.20</a:t>
                      </a:r>
                      <a:endParaRPr lang="it-IT" sz="1800" dirty="0">
                        <a:solidFill>
                          <a:schemeClr val="tx1"/>
                        </a:solidFill>
                      </a:endParaRPr>
                    </a:p>
                  </a:txBody>
                  <a:tcPr/>
                </a:tc>
                <a:tc>
                  <a:txBody>
                    <a:bodyPr/>
                    <a:lstStyle/>
                    <a:p>
                      <a:pPr algn="ctr"/>
                      <a:r>
                        <a:rPr lang="it-IT" sz="1800" dirty="0" smtClean="0">
                          <a:solidFill>
                            <a:schemeClr val="tx1"/>
                          </a:solidFill>
                        </a:rPr>
                        <a:t>12 y</a:t>
                      </a:r>
                      <a:endParaRPr lang="it-IT" sz="1800" dirty="0">
                        <a:solidFill>
                          <a:schemeClr val="tx1"/>
                        </a:solidFill>
                      </a:endParaRPr>
                    </a:p>
                  </a:txBody>
                  <a:tcPr/>
                </a:tc>
                <a:tc>
                  <a:txBody>
                    <a:bodyPr/>
                    <a:lstStyle/>
                    <a:p>
                      <a:pPr algn="ctr"/>
                      <a:r>
                        <a:rPr lang="it-IT" sz="1800" dirty="0" smtClean="0">
                          <a:solidFill>
                            <a:schemeClr val="tx1"/>
                          </a:solidFill>
                        </a:rPr>
                        <a:t>143</a:t>
                      </a:r>
                      <a:endParaRPr lang="it-IT" sz="1800" dirty="0">
                        <a:solidFill>
                          <a:schemeClr val="tx1"/>
                        </a:solidFill>
                      </a:endParaRPr>
                    </a:p>
                  </a:txBody>
                  <a:tcPr/>
                </a:tc>
                <a:tc>
                  <a:txBody>
                    <a:bodyPr/>
                    <a:lstStyle/>
                    <a:p>
                      <a:pPr algn="ctr"/>
                      <a:r>
                        <a:rPr lang="it-IT" sz="1800" dirty="0" smtClean="0">
                          <a:solidFill>
                            <a:schemeClr val="tx1"/>
                          </a:solidFill>
                        </a:rPr>
                        <a:t>1.3</a:t>
                      </a:r>
                      <a:endParaRPr lang="it-IT" sz="1800" dirty="0">
                        <a:solidFill>
                          <a:schemeClr val="tx1"/>
                        </a:solidFill>
                      </a:endParaRPr>
                    </a:p>
                  </a:txBody>
                  <a:tcPr/>
                </a:tc>
                <a:tc>
                  <a:txBody>
                    <a:bodyPr/>
                    <a:lstStyle/>
                    <a:p>
                      <a:pPr algn="ctr"/>
                      <a:r>
                        <a:rPr lang="it-IT" sz="1800" dirty="0" smtClean="0">
                          <a:solidFill>
                            <a:schemeClr val="tx1"/>
                          </a:solidFill>
                        </a:rPr>
                        <a:t>-65</a:t>
                      </a:r>
                      <a:endParaRPr lang="it-IT" sz="1800" dirty="0">
                        <a:solidFill>
                          <a:schemeClr val="tx1"/>
                        </a:solidFill>
                      </a:endParaRPr>
                    </a:p>
                  </a:txBody>
                  <a:tcPr/>
                </a:tc>
              </a:tr>
              <a:tr h="370840">
                <a:tc>
                  <a:txBody>
                    <a:bodyPr/>
                    <a:lstStyle/>
                    <a:p>
                      <a:r>
                        <a:rPr lang="it-IT" sz="1800" dirty="0" smtClean="0">
                          <a:solidFill>
                            <a:schemeClr val="tx1"/>
                          </a:solidFill>
                        </a:rPr>
                        <a:t>Saturno</a:t>
                      </a:r>
                      <a:endParaRPr lang="it-IT" sz="1800" dirty="0">
                        <a:solidFill>
                          <a:schemeClr val="tx1"/>
                        </a:solidFill>
                      </a:endParaRPr>
                    </a:p>
                  </a:txBody>
                  <a:tcPr/>
                </a:tc>
                <a:tc>
                  <a:txBody>
                    <a:bodyPr/>
                    <a:lstStyle/>
                    <a:p>
                      <a:pPr algn="ctr"/>
                      <a:r>
                        <a:rPr lang="it-IT" sz="1800" dirty="0" smtClean="0">
                          <a:solidFill>
                            <a:schemeClr val="tx1"/>
                          </a:solidFill>
                        </a:rPr>
                        <a:t>9.54</a:t>
                      </a:r>
                      <a:endParaRPr lang="it-IT" sz="1800" dirty="0">
                        <a:solidFill>
                          <a:schemeClr val="tx1"/>
                        </a:solidFill>
                      </a:endParaRPr>
                    </a:p>
                  </a:txBody>
                  <a:tcPr/>
                </a:tc>
                <a:tc>
                  <a:txBody>
                    <a:bodyPr/>
                    <a:lstStyle/>
                    <a:p>
                      <a:pPr algn="ctr"/>
                      <a:r>
                        <a:rPr lang="it-IT" sz="1800" dirty="0" smtClean="0">
                          <a:solidFill>
                            <a:schemeClr val="tx1"/>
                          </a:solidFill>
                        </a:rPr>
                        <a:t>29 y</a:t>
                      </a:r>
                      <a:endParaRPr lang="it-IT" sz="1800" dirty="0">
                        <a:solidFill>
                          <a:schemeClr val="tx1"/>
                        </a:solidFill>
                      </a:endParaRPr>
                    </a:p>
                  </a:txBody>
                  <a:tcPr/>
                </a:tc>
                <a:tc>
                  <a:txBody>
                    <a:bodyPr/>
                    <a:lstStyle/>
                    <a:p>
                      <a:pPr algn="ctr"/>
                      <a:r>
                        <a:rPr lang="it-IT" sz="1800" dirty="0" smtClean="0">
                          <a:solidFill>
                            <a:schemeClr val="tx1"/>
                          </a:solidFill>
                        </a:rPr>
                        <a:t>121</a:t>
                      </a:r>
                      <a:endParaRPr lang="it-IT" sz="1800" dirty="0">
                        <a:solidFill>
                          <a:schemeClr val="tx1"/>
                        </a:solidFill>
                      </a:endParaRPr>
                    </a:p>
                  </a:txBody>
                  <a:tcPr/>
                </a:tc>
                <a:tc>
                  <a:txBody>
                    <a:bodyPr/>
                    <a:lstStyle/>
                    <a:p>
                      <a:pPr algn="ctr"/>
                      <a:r>
                        <a:rPr lang="it-IT" sz="1800" dirty="0" smtClean="0">
                          <a:solidFill>
                            <a:schemeClr val="tx1"/>
                          </a:solidFill>
                        </a:rPr>
                        <a:t>0.7</a:t>
                      </a:r>
                      <a:endParaRPr lang="it-IT" sz="1800" dirty="0">
                        <a:solidFill>
                          <a:schemeClr val="tx1"/>
                        </a:solidFill>
                      </a:endParaRPr>
                    </a:p>
                  </a:txBody>
                  <a:tcPr/>
                </a:tc>
                <a:tc>
                  <a:txBody>
                    <a:bodyPr/>
                    <a:lstStyle/>
                    <a:p>
                      <a:pPr algn="ctr"/>
                      <a:r>
                        <a:rPr lang="it-IT" sz="1800" dirty="0" smtClean="0">
                          <a:solidFill>
                            <a:schemeClr val="tx1"/>
                          </a:solidFill>
                        </a:rPr>
                        <a:t>-110</a:t>
                      </a:r>
                      <a:endParaRPr lang="it-IT" sz="1800" dirty="0">
                        <a:solidFill>
                          <a:schemeClr val="tx1"/>
                        </a:solidFill>
                      </a:endParaRPr>
                    </a:p>
                  </a:txBody>
                  <a:tcPr/>
                </a:tc>
              </a:tr>
              <a:tr h="370840">
                <a:tc>
                  <a:txBody>
                    <a:bodyPr/>
                    <a:lstStyle/>
                    <a:p>
                      <a:r>
                        <a:rPr lang="it-IT" sz="1800" dirty="0" smtClean="0">
                          <a:solidFill>
                            <a:schemeClr val="tx1"/>
                          </a:solidFill>
                        </a:rPr>
                        <a:t>Urano</a:t>
                      </a:r>
                      <a:endParaRPr lang="it-IT" sz="1800" dirty="0">
                        <a:solidFill>
                          <a:schemeClr val="tx1"/>
                        </a:solidFill>
                      </a:endParaRPr>
                    </a:p>
                  </a:txBody>
                  <a:tcPr/>
                </a:tc>
                <a:tc>
                  <a:txBody>
                    <a:bodyPr/>
                    <a:lstStyle/>
                    <a:p>
                      <a:pPr algn="ctr"/>
                      <a:r>
                        <a:rPr lang="it-IT" sz="1800" dirty="0" smtClean="0">
                          <a:solidFill>
                            <a:schemeClr val="tx1"/>
                          </a:solidFill>
                        </a:rPr>
                        <a:t>19.2</a:t>
                      </a:r>
                      <a:endParaRPr lang="it-IT" sz="1800" dirty="0">
                        <a:solidFill>
                          <a:schemeClr val="tx1"/>
                        </a:solidFill>
                      </a:endParaRPr>
                    </a:p>
                  </a:txBody>
                  <a:tcPr/>
                </a:tc>
                <a:tc>
                  <a:txBody>
                    <a:bodyPr/>
                    <a:lstStyle/>
                    <a:p>
                      <a:pPr algn="ctr"/>
                      <a:r>
                        <a:rPr lang="it-IT" sz="1800" dirty="0" smtClean="0">
                          <a:solidFill>
                            <a:schemeClr val="tx1"/>
                          </a:solidFill>
                        </a:rPr>
                        <a:t>84 y</a:t>
                      </a:r>
                      <a:endParaRPr lang="it-IT" sz="1800" dirty="0">
                        <a:solidFill>
                          <a:schemeClr val="tx1"/>
                        </a:solidFill>
                      </a:endParaRPr>
                    </a:p>
                  </a:txBody>
                  <a:tcPr/>
                </a:tc>
                <a:tc>
                  <a:txBody>
                    <a:bodyPr/>
                    <a:lstStyle/>
                    <a:p>
                      <a:pPr algn="ctr"/>
                      <a:r>
                        <a:rPr lang="it-IT" sz="1800" dirty="0" smtClean="0">
                          <a:solidFill>
                            <a:schemeClr val="tx1"/>
                          </a:solidFill>
                        </a:rPr>
                        <a:t>51</a:t>
                      </a:r>
                      <a:endParaRPr lang="it-IT" sz="1800" dirty="0">
                        <a:solidFill>
                          <a:schemeClr val="tx1"/>
                        </a:solidFill>
                      </a:endParaRPr>
                    </a:p>
                  </a:txBody>
                  <a:tcPr/>
                </a:tc>
                <a:tc>
                  <a:txBody>
                    <a:bodyPr/>
                    <a:lstStyle/>
                    <a:p>
                      <a:pPr algn="ctr"/>
                      <a:r>
                        <a:rPr lang="it-IT" sz="1800" dirty="0" smtClean="0">
                          <a:solidFill>
                            <a:schemeClr val="tx1"/>
                          </a:solidFill>
                        </a:rPr>
                        <a:t>1.6</a:t>
                      </a:r>
                      <a:endParaRPr lang="it-IT" sz="1800" dirty="0">
                        <a:solidFill>
                          <a:schemeClr val="tx1"/>
                        </a:solidFill>
                      </a:endParaRPr>
                    </a:p>
                  </a:txBody>
                  <a:tcPr/>
                </a:tc>
                <a:tc>
                  <a:txBody>
                    <a:bodyPr/>
                    <a:lstStyle/>
                    <a:p>
                      <a:pPr algn="ctr"/>
                      <a:r>
                        <a:rPr lang="it-IT" sz="1800" dirty="0" smtClean="0">
                          <a:solidFill>
                            <a:schemeClr val="tx1"/>
                          </a:solidFill>
                        </a:rPr>
                        <a:t>-195</a:t>
                      </a:r>
                      <a:endParaRPr lang="it-IT" sz="1800" dirty="0">
                        <a:solidFill>
                          <a:schemeClr val="tx1"/>
                        </a:solidFill>
                      </a:endParaRPr>
                    </a:p>
                  </a:txBody>
                  <a:tcPr/>
                </a:tc>
              </a:tr>
              <a:tr h="370840">
                <a:tc>
                  <a:txBody>
                    <a:bodyPr/>
                    <a:lstStyle/>
                    <a:p>
                      <a:r>
                        <a:rPr lang="it-IT" sz="1800" dirty="0" smtClean="0">
                          <a:solidFill>
                            <a:schemeClr val="tx1"/>
                          </a:solidFill>
                        </a:rPr>
                        <a:t>Nettuno</a:t>
                      </a:r>
                      <a:endParaRPr lang="it-IT" sz="1800" dirty="0">
                        <a:solidFill>
                          <a:schemeClr val="tx1"/>
                        </a:solidFill>
                      </a:endParaRPr>
                    </a:p>
                  </a:txBody>
                  <a:tcPr/>
                </a:tc>
                <a:tc>
                  <a:txBody>
                    <a:bodyPr/>
                    <a:lstStyle/>
                    <a:p>
                      <a:pPr algn="ctr"/>
                      <a:r>
                        <a:rPr lang="it-IT" sz="1800" dirty="0" smtClean="0">
                          <a:solidFill>
                            <a:schemeClr val="tx1"/>
                          </a:solidFill>
                        </a:rPr>
                        <a:t>30.1</a:t>
                      </a:r>
                      <a:endParaRPr lang="it-IT" sz="1800" dirty="0">
                        <a:solidFill>
                          <a:schemeClr val="tx1"/>
                        </a:solidFill>
                      </a:endParaRPr>
                    </a:p>
                  </a:txBody>
                  <a:tcPr/>
                </a:tc>
                <a:tc>
                  <a:txBody>
                    <a:bodyPr/>
                    <a:lstStyle/>
                    <a:p>
                      <a:pPr algn="ctr"/>
                      <a:r>
                        <a:rPr lang="it-IT" sz="1800" dirty="0" smtClean="0">
                          <a:solidFill>
                            <a:schemeClr val="tx1"/>
                          </a:solidFill>
                        </a:rPr>
                        <a:t>165 y</a:t>
                      </a:r>
                      <a:endParaRPr lang="it-IT" sz="1800" dirty="0">
                        <a:solidFill>
                          <a:schemeClr val="tx1"/>
                        </a:solidFill>
                      </a:endParaRPr>
                    </a:p>
                  </a:txBody>
                  <a:tcPr/>
                </a:tc>
                <a:tc>
                  <a:txBody>
                    <a:bodyPr/>
                    <a:lstStyle/>
                    <a:p>
                      <a:pPr algn="ctr"/>
                      <a:r>
                        <a:rPr lang="it-IT" sz="1800" dirty="0" smtClean="0">
                          <a:solidFill>
                            <a:schemeClr val="tx1"/>
                          </a:solidFill>
                        </a:rPr>
                        <a:t>50</a:t>
                      </a:r>
                      <a:endParaRPr lang="it-IT" sz="1800" dirty="0">
                        <a:solidFill>
                          <a:schemeClr val="tx1"/>
                        </a:solidFill>
                      </a:endParaRPr>
                    </a:p>
                  </a:txBody>
                  <a:tcPr/>
                </a:tc>
                <a:tc>
                  <a:txBody>
                    <a:bodyPr/>
                    <a:lstStyle/>
                    <a:p>
                      <a:pPr algn="ctr"/>
                      <a:r>
                        <a:rPr lang="it-IT" sz="1800" dirty="0" smtClean="0">
                          <a:solidFill>
                            <a:schemeClr val="tx1"/>
                          </a:solidFill>
                        </a:rPr>
                        <a:t>1.8</a:t>
                      </a:r>
                      <a:endParaRPr lang="it-IT" sz="1800" dirty="0">
                        <a:solidFill>
                          <a:schemeClr val="tx1"/>
                        </a:solidFill>
                      </a:endParaRPr>
                    </a:p>
                  </a:txBody>
                  <a:tcPr/>
                </a:tc>
                <a:tc>
                  <a:txBody>
                    <a:bodyPr/>
                    <a:lstStyle/>
                    <a:p>
                      <a:pPr algn="ctr"/>
                      <a:r>
                        <a:rPr lang="it-IT" sz="1800" dirty="0" smtClean="0">
                          <a:solidFill>
                            <a:schemeClr val="tx1"/>
                          </a:solidFill>
                        </a:rPr>
                        <a:t>-200</a:t>
                      </a:r>
                      <a:endParaRPr lang="it-IT" sz="1800" dirty="0">
                        <a:solidFill>
                          <a:schemeClr val="tx1"/>
                        </a:solidFill>
                      </a:endParaRPr>
                    </a:p>
                  </a:txBody>
                  <a:tcPr/>
                </a:tc>
              </a:tr>
            </a:tbl>
          </a:graphicData>
        </a:graphic>
      </p:graphicFrame>
      <p:cxnSp>
        <p:nvCxnSpPr>
          <p:cNvPr id="6" name="Connettore 1 5"/>
          <p:cNvCxnSpPr/>
          <p:nvPr/>
        </p:nvCxnSpPr>
        <p:spPr>
          <a:xfrm>
            <a:off x="251520" y="4365104"/>
            <a:ext cx="8568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6444208" y="404666"/>
            <a:ext cx="241176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Mercurio</a:t>
            </a:r>
            <a:endParaRPr lang="it-IT" sz="3200" dirty="0">
              <a:latin typeface="Verdana" pitchFamily="34" charset="0"/>
            </a:endParaRPr>
          </a:p>
        </p:txBody>
      </p:sp>
      <p:pic>
        <p:nvPicPr>
          <p:cNvPr id="7" name="Immagine 6" descr="Mercury.png"/>
          <p:cNvPicPr>
            <a:picLocks noChangeAspect="1"/>
          </p:cNvPicPr>
          <p:nvPr/>
        </p:nvPicPr>
        <p:blipFill>
          <a:blip r:embed="rId3" cstate="print"/>
          <a:stretch>
            <a:fillRect/>
          </a:stretch>
        </p:blipFill>
        <p:spPr>
          <a:xfrm>
            <a:off x="467546" y="260650"/>
            <a:ext cx="6021288" cy="6021288"/>
          </a:xfrm>
          <a:prstGeom prst="rect">
            <a:avLst/>
          </a:prstGeom>
        </p:spPr>
      </p:pic>
      <p:sp>
        <p:nvSpPr>
          <p:cNvPr id="4" name="CasellaDiTesto 3"/>
          <p:cNvSpPr txBox="1"/>
          <p:nvPr/>
        </p:nvSpPr>
        <p:spPr>
          <a:xfrm>
            <a:off x="6876258" y="4581130"/>
            <a:ext cx="1643399" cy="1323439"/>
          </a:xfrm>
          <a:prstGeom prst="rect">
            <a:avLst/>
          </a:prstGeom>
          <a:noFill/>
        </p:spPr>
        <p:txBody>
          <a:bodyPr wrap="none" lIns="91420" tIns="45711" rIns="91420" bIns="45711" rtlCol="0">
            <a:spAutoFit/>
          </a:bodyPr>
          <a:lstStyle/>
          <a:p>
            <a:r>
              <a:rPr lang="it-IT" dirty="0" smtClean="0">
                <a:solidFill>
                  <a:schemeClr val="bg1"/>
                </a:solidFill>
              </a:rPr>
              <a:t>d = 0.39 AU</a:t>
            </a:r>
          </a:p>
          <a:p>
            <a:r>
              <a:rPr lang="it-IT" dirty="0" err="1" smtClean="0">
                <a:solidFill>
                  <a:schemeClr val="bg1"/>
                </a:solidFill>
              </a:rPr>
              <a:t>P</a:t>
            </a:r>
            <a:r>
              <a:rPr lang="it-IT" baseline="-25000" dirty="0" err="1" smtClean="0">
                <a:solidFill>
                  <a:schemeClr val="bg1"/>
                </a:solidFill>
              </a:rPr>
              <a:t>orb</a:t>
            </a:r>
            <a:r>
              <a:rPr lang="it-IT" dirty="0" smtClean="0">
                <a:solidFill>
                  <a:schemeClr val="bg1"/>
                </a:solidFill>
              </a:rPr>
              <a:t> = 88 d</a:t>
            </a:r>
          </a:p>
          <a:p>
            <a:r>
              <a:rPr lang="it-IT" dirty="0" err="1" smtClean="0">
                <a:solidFill>
                  <a:schemeClr val="bg1"/>
                </a:solidFill>
              </a:rPr>
              <a:t>P</a:t>
            </a:r>
            <a:r>
              <a:rPr lang="it-IT" baseline="-25000" dirty="0" err="1" smtClean="0">
                <a:solidFill>
                  <a:schemeClr val="bg1"/>
                </a:solidFill>
              </a:rPr>
              <a:t>rot</a:t>
            </a:r>
            <a:r>
              <a:rPr lang="it-IT" dirty="0" smtClean="0">
                <a:solidFill>
                  <a:schemeClr val="bg1"/>
                </a:solidFill>
              </a:rPr>
              <a:t> = 59 d</a:t>
            </a:r>
          </a:p>
          <a:p>
            <a:r>
              <a:rPr lang="it-IT" dirty="0" smtClean="0">
                <a:solidFill>
                  <a:schemeClr val="bg1"/>
                </a:solidFill>
              </a:rPr>
              <a:t>R = 2440 km</a:t>
            </a:r>
            <a:endParaRPr lang="it-IT" dirty="0">
              <a:solidFill>
                <a:schemeClr val="bg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BackSideofMoon.jpg"/>
          <p:cNvPicPr>
            <a:picLocks noChangeAspect="1"/>
          </p:cNvPicPr>
          <p:nvPr/>
        </p:nvPicPr>
        <p:blipFill>
          <a:blip r:embed="rId3" cstate="print"/>
          <a:stretch>
            <a:fillRect/>
          </a:stretch>
        </p:blipFill>
        <p:spPr>
          <a:xfrm>
            <a:off x="683568" y="44624"/>
            <a:ext cx="6688410" cy="6651458"/>
          </a:xfrm>
          <a:prstGeom prst="rect">
            <a:avLst/>
          </a:prstGeom>
        </p:spPr>
      </p:pic>
      <p:sp>
        <p:nvSpPr>
          <p:cNvPr id="4" name="Text Box 9"/>
          <p:cNvSpPr txBox="1">
            <a:spLocks noChangeArrowheads="1"/>
          </p:cNvSpPr>
          <p:nvPr/>
        </p:nvSpPr>
        <p:spPr bwMode="auto">
          <a:xfrm>
            <a:off x="6516218" y="548682"/>
            <a:ext cx="241176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Luna</a:t>
            </a:r>
            <a:endParaRPr lang="it-IT" sz="3200" dirty="0">
              <a:latin typeface="Verdana" pitchFamily="34" charset="0"/>
            </a:endParaRPr>
          </a:p>
        </p:txBody>
      </p:sp>
      <p:sp>
        <p:nvSpPr>
          <p:cNvPr id="5" name="CasellaDiTesto 4"/>
          <p:cNvSpPr txBox="1"/>
          <p:nvPr/>
        </p:nvSpPr>
        <p:spPr>
          <a:xfrm>
            <a:off x="7308306" y="2492896"/>
            <a:ext cx="1643399" cy="400110"/>
          </a:xfrm>
          <a:prstGeom prst="rect">
            <a:avLst/>
          </a:prstGeom>
          <a:noFill/>
        </p:spPr>
        <p:txBody>
          <a:bodyPr wrap="none" lIns="91420" tIns="45711" rIns="91420" bIns="45711" rtlCol="0">
            <a:spAutoFit/>
          </a:bodyPr>
          <a:lstStyle/>
          <a:p>
            <a:r>
              <a:rPr lang="it-IT" dirty="0" smtClean="0">
                <a:solidFill>
                  <a:schemeClr val="bg1"/>
                </a:solidFill>
              </a:rPr>
              <a:t>R = 1738 km</a:t>
            </a:r>
            <a:endParaRPr lang="it-IT" dirty="0">
              <a:solidFill>
                <a:schemeClr val="bg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EN0108821596M_Sholem_Aleichem_crater_on_Mercury.png"/>
          <p:cNvPicPr>
            <a:picLocks noChangeAspect="1"/>
          </p:cNvPicPr>
          <p:nvPr/>
        </p:nvPicPr>
        <p:blipFill>
          <a:blip r:embed="rId3" cstate="print"/>
          <a:stretch>
            <a:fillRect/>
          </a:stretch>
        </p:blipFill>
        <p:spPr>
          <a:xfrm>
            <a:off x="1151954" y="-1016048"/>
            <a:ext cx="7812534" cy="7874050"/>
          </a:xfrm>
          <a:prstGeom prst="rect">
            <a:avLst/>
          </a:prstGeom>
        </p:spPr>
      </p:pic>
      <p:sp>
        <p:nvSpPr>
          <p:cNvPr id="3074" name="Text Box 9"/>
          <p:cNvSpPr txBox="1">
            <a:spLocks noChangeArrowheads="1"/>
          </p:cNvSpPr>
          <p:nvPr/>
        </p:nvSpPr>
        <p:spPr bwMode="auto">
          <a:xfrm>
            <a:off x="251520" y="548681"/>
            <a:ext cx="3744416" cy="1600420"/>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Mercurio</a:t>
            </a:r>
          </a:p>
          <a:p>
            <a:pPr algn="ctr"/>
            <a:endParaRPr lang="it-IT" sz="1600" dirty="0" smtClean="0">
              <a:solidFill>
                <a:schemeClr val="bg1"/>
              </a:solidFill>
              <a:latin typeface="Verdana" pitchFamily="34" charset="0"/>
            </a:endParaRPr>
          </a:p>
          <a:p>
            <a:pPr algn="ctr"/>
            <a:r>
              <a:rPr lang="it-IT" sz="1600" dirty="0" err="1" smtClean="0">
                <a:solidFill>
                  <a:schemeClr val="bg1"/>
                </a:solidFill>
                <a:latin typeface="Verdana" pitchFamily="34" charset="0"/>
              </a:rPr>
              <a:t>Mariner</a:t>
            </a:r>
            <a:r>
              <a:rPr lang="it-IT" sz="1600" dirty="0" smtClean="0">
                <a:solidFill>
                  <a:schemeClr val="bg1"/>
                </a:solidFill>
                <a:latin typeface="Verdana" pitchFamily="34" charset="0"/>
              </a:rPr>
              <a:t> 10 (NASA, 1975)</a:t>
            </a:r>
          </a:p>
          <a:p>
            <a:pPr algn="ctr"/>
            <a:r>
              <a:rPr lang="it-IT" sz="1600" dirty="0" smtClean="0">
                <a:solidFill>
                  <a:schemeClr val="bg1"/>
                </a:solidFill>
                <a:latin typeface="Verdana" pitchFamily="34" charset="0"/>
              </a:rPr>
              <a:t>MESSENGER (NASA, 2008-2011)</a:t>
            </a:r>
          </a:p>
          <a:p>
            <a:pPr algn="ctr"/>
            <a:r>
              <a:rPr lang="it-IT" sz="1600" dirty="0" err="1" smtClean="0">
                <a:solidFill>
                  <a:srgbClr val="FFFF00"/>
                </a:solidFill>
                <a:latin typeface="Verdana" pitchFamily="34" charset="0"/>
              </a:rPr>
              <a:t>BepiColombo</a:t>
            </a:r>
            <a:r>
              <a:rPr lang="it-IT" sz="1600" dirty="0" smtClean="0">
                <a:solidFill>
                  <a:srgbClr val="FFFF00"/>
                </a:solidFill>
                <a:latin typeface="Verdana" pitchFamily="34" charset="0"/>
              </a:rPr>
              <a:t> (2024)</a:t>
            </a:r>
            <a:endParaRPr lang="it-IT" sz="1600" dirty="0">
              <a:solidFill>
                <a:srgbClr val="FFFF00"/>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6444208" y="5517234"/>
            <a:ext cx="241176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Mercurio</a:t>
            </a:r>
            <a:endParaRPr lang="it-IT" sz="3200" dirty="0">
              <a:latin typeface="Verdana" pitchFamily="34" charset="0"/>
            </a:endParaRPr>
          </a:p>
        </p:txBody>
      </p:sp>
      <p:pic>
        <p:nvPicPr>
          <p:cNvPr id="5" name="Immagine 4" descr="mercury.jpg"/>
          <p:cNvPicPr>
            <a:picLocks noChangeAspect="1"/>
          </p:cNvPicPr>
          <p:nvPr/>
        </p:nvPicPr>
        <p:blipFill>
          <a:blip r:embed="rId3" cstate="print"/>
          <a:stretch>
            <a:fillRect/>
          </a:stretch>
        </p:blipFill>
        <p:spPr>
          <a:xfrm>
            <a:off x="467544" y="332656"/>
            <a:ext cx="6165304" cy="6165304"/>
          </a:xfrm>
          <a:prstGeom prst="rect">
            <a:avLst/>
          </a:prstGeom>
        </p:spPr>
      </p:pic>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mercury-hi-res.jpg"/>
          <p:cNvPicPr>
            <a:picLocks noChangeAspect="1"/>
          </p:cNvPicPr>
          <p:nvPr/>
        </p:nvPicPr>
        <p:blipFill>
          <a:blip r:embed="rId3" cstate="print"/>
          <a:stretch>
            <a:fillRect/>
          </a:stretch>
        </p:blipFill>
        <p:spPr>
          <a:xfrm>
            <a:off x="0" y="393527"/>
            <a:ext cx="9144000" cy="6464475"/>
          </a:xfrm>
          <a:prstGeom prst="rect">
            <a:avLst/>
          </a:prstGeom>
        </p:spPr>
      </p:pic>
      <p:sp>
        <p:nvSpPr>
          <p:cNvPr id="3074" name="Text Box 9"/>
          <p:cNvSpPr txBox="1">
            <a:spLocks noChangeArrowheads="1"/>
          </p:cNvSpPr>
          <p:nvPr/>
        </p:nvSpPr>
        <p:spPr bwMode="auto">
          <a:xfrm>
            <a:off x="6516218" y="332658"/>
            <a:ext cx="241176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Mercurio</a:t>
            </a:r>
            <a:endParaRPr lang="it-IT" sz="3200" dirty="0">
              <a:latin typeface="Verdana" pitchFamily="34" charset="0"/>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026"/>
          <p:cNvSpPr txBox="1">
            <a:spLocks noChangeArrowheads="1"/>
          </p:cNvSpPr>
          <p:nvPr/>
        </p:nvSpPr>
        <p:spPr bwMode="auto">
          <a:xfrm>
            <a:off x="1428933" y="428988"/>
            <a:ext cx="6382651" cy="708257"/>
          </a:xfrm>
          <a:prstGeom prst="rect">
            <a:avLst/>
          </a:prstGeom>
          <a:noFill/>
          <a:ln w="9525">
            <a:noFill/>
            <a:miter lim="800000"/>
            <a:headEnd/>
            <a:tailEnd/>
          </a:ln>
        </p:spPr>
        <p:txBody>
          <a:bodyPr lIns="91400" tIns="45702" rIns="91400" bIns="45702" anchor="ctr">
            <a:spAutoFit/>
          </a:bodyPr>
          <a:lstStyle/>
          <a:p>
            <a:pPr algn="ctr" eaLnBrk="0" hangingPunct="0"/>
            <a:r>
              <a:rPr lang="it-IT" sz="4000" dirty="0">
                <a:solidFill>
                  <a:srgbClr val="FFFFFF"/>
                </a:solidFill>
                <a:latin typeface="Arial" pitchFamily="34" charset="0"/>
                <a:cs typeface="Arial" pitchFamily="34" charset="0"/>
              </a:rPr>
              <a:t>Prima legge di Keplero</a:t>
            </a:r>
          </a:p>
        </p:txBody>
      </p:sp>
      <p:sp>
        <p:nvSpPr>
          <p:cNvPr id="49155" name="Text Box 1026"/>
          <p:cNvSpPr txBox="1">
            <a:spLocks noChangeArrowheads="1"/>
          </p:cNvSpPr>
          <p:nvPr/>
        </p:nvSpPr>
        <p:spPr bwMode="auto">
          <a:xfrm>
            <a:off x="5858329" y="2760895"/>
            <a:ext cx="2785837" cy="1477291"/>
          </a:xfrm>
          <a:prstGeom prst="rect">
            <a:avLst/>
          </a:prstGeom>
          <a:noFill/>
          <a:ln w="9525">
            <a:noFill/>
            <a:miter lim="800000"/>
            <a:headEnd/>
            <a:tailEnd/>
          </a:ln>
        </p:spPr>
        <p:txBody>
          <a:bodyPr lIns="91400" tIns="45702" rIns="91400" bIns="45702" anchor="ctr">
            <a:spAutoFit/>
          </a:bodyPr>
          <a:lstStyle/>
          <a:p>
            <a:pPr eaLnBrk="0" hangingPunct="0"/>
            <a:r>
              <a:rPr lang="it-IT" sz="2200" dirty="0">
                <a:solidFill>
                  <a:srgbClr val="FFFFFF"/>
                </a:solidFill>
                <a:latin typeface="Arial" pitchFamily="34" charset="0"/>
                <a:cs typeface="Arial" pitchFamily="34" charset="0"/>
              </a:rPr>
              <a:t>L’orbita di un pianeta è un’</a:t>
            </a:r>
            <a:r>
              <a:rPr lang="it-IT" sz="2200" dirty="0">
                <a:solidFill>
                  <a:srgbClr val="FFFF00"/>
                </a:solidFill>
                <a:latin typeface="Arial" pitchFamily="34" charset="0"/>
                <a:cs typeface="Arial" pitchFamily="34" charset="0"/>
              </a:rPr>
              <a:t>ellisse</a:t>
            </a:r>
            <a:r>
              <a:rPr lang="it-IT" sz="2200" dirty="0">
                <a:solidFill>
                  <a:srgbClr val="FFFFFF"/>
                </a:solidFill>
                <a:latin typeface="Arial" pitchFamily="34" charset="0"/>
                <a:cs typeface="Arial" pitchFamily="34" charset="0"/>
              </a:rPr>
              <a:t>, di cui il sole occupa uno dei due </a:t>
            </a:r>
            <a:r>
              <a:rPr lang="it-IT" sz="2200" dirty="0">
                <a:solidFill>
                  <a:srgbClr val="FFFF00"/>
                </a:solidFill>
                <a:latin typeface="Arial" pitchFamily="34" charset="0"/>
                <a:cs typeface="Arial" pitchFamily="34" charset="0"/>
              </a:rPr>
              <a:t>fuochi</a:t>
            </a:r>
          </a:p>
        </p:txBody>
      </p:sp>
      <p:pic>
        <p:nvPicPr>
          <p:cNvPr id="49156" name="Immagine 3" descr="Keplero_ellisse.jpg"/>
          <p:cNvPicPr>
            <a:picLocks noChangeAspect="1"/>
          </p:cNvPicPr>
          <p:nvPr/>
        </p:nvPicPr>
        <p:blipFill>
          <a:blip r:embed="rId3" cstate="print"/>
          <a:srcRect/>
          <a:stretch>
            <a:fillRect/>
          </a:stretch>
        </p:blipFill>
        <p:spPr bwMode="auto">
          <a:xfrm>
            <a:off x="357233" y="1642523"/>
            <a:ext cx="5213002" cy="456624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Media_S22_5a.jpg"/>
          <p:cNvPicPr>
            <a:picLocks noChangeAspect="1"/>
          </p:cNvPicPr>
          <p:nvPr/>
        </p:nvPicPr>
        <p:blipFill>
          <a:blip r:embed="rId3" cstate="print"/>
          <a:stretch>
            <a:fillRect/>
          </a:stretch>
        </p:blipFill>
        <p:spPr>
          <a:xfrm>
            <a:off x="611560" y="1196752"/>
            <a:ext cx="8128000" cy="5372100"/>
          </a:xfrm>
          <a:prstGeom prst="rect">
            <a:avLst/>
          </a:prstGeom>
        </p:spPr>
      </p:pic>
      <p:sp>
        <p:nvSpPr>
          <p:cNvPr id="6" name="CasellaDiTesto 5"/>
          <p:cNvSpPr txBox="1"/>
          <p:nvPr/>
        </p:nvSpPr>
        <p:spPr>
          <a:xfrm>
            <a:off x="3203850" y="404664"/>
            <a:ext cx="3073277" cy="400110"/>
          </a:xfrm>
          <a:prstGeom prst="rect">
            <a:avLst/>
          </a:prstGeom>
          <a:noFill/>
        </p:spPr>
        <p:txBody>
          <a:bodyPr wrap="none" lIns="91420" tIns="45711" rIns="91420" bIns="45711" rtlCol="0">
            <a:spAutoFit/>
          </a:bodyPr>
          <a:lstStyle/>
          <a:p>
            <a:r>
              <a:rPr lang="it-IT" dirty="0" smtClean="0">
                <a:solidFill>
                  <a:schemeClr val="bg1"/>
                </a:solidFill>
              </a:rPr>
              <a:t>Come si forma un cratere</a:t>
            </a:r>
            <a:endParaRPr lang="it-IT" dirty="0">
              <a:solidFill>
                <a:schemeClr val="bg1"/>
              </a:solidFill>
            </a:endParaRP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Media_S22_5a.jpg"/>
          <p:cNvPicPr>
            <a:picLocks noChangeAspect="1"/>
          </p:cNvPicPr>
          <p:nvPr/>
        </p:nvPicPr>
        <p:blipFill>
          <a:blip r:embed="rId3" cstate="print"/>
          <a:stretch>
            <a:fillRect/>
          </a:stretch>
        </p:blipFill>
        <p:spPr>
          <a:xfrm>
            <a:off x="611560" y="1196752"/>
            <a:ext cx="8128000" cy="5372100"/>
          </a:xfrm>
          <a:prstGeom prst="rect">
            <a:avLst/>
          </a:prstGeom>
        </p:spPr>
      </p:pic>
      <p:sp>
        <p:nvSpPr>
          <p:cNvPr id="6" name="CasellaDiTesto 5"/>
          <p:cNvSpPr txBox="1"/>
          <p:nvPr/>
        </p:nvSpPr>
        <p:spPr>
          <a:xfrm>
            <a:off x="3203850" y="404664"/>
            <a:ext cx="3073277" cy="400110"/>
          </a:xfrm>
          <a:prstGeom prst="rect">
            <a:avLst/>
          </a:prstGeom>
          <a:noFill/>
        </p:spPr>
        <p:txBody>
          <a:bodyPr wrap="none" lIns="91420" tIns="45711" rIns="91420" bIns="45711" rtlCol="0">
            <a:spAutoFit/>
          </a:bodyPr>
          <a:lstStyle/>
          <a:p>
            <a:r>
              <a:rPr lang="it-IT" dirty="0" smtClean="0">
                <a:solidFill>
                  <a:schemeClr val="bg1"/>
                </a:solidFill>
              </a:rPr>
              <a:t>Come si forma un cratere</a:t>
            </a:r>
            <a:endParaRPr lang="it-IT" dirty="0">
              <a:solidFill>
                <a:schemeClr val="bg1"/>
              </a:solidFill>
            </a:endParaRP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Media_S22_5a.jpg"/>
          <p:cNvPicPr>
            <a:picLocks noChangeAspect="1"/>
          </p:cNvPicPr>
          <p:nvPr/>
        </p:nvPicPr>
        <p:blipFill>
          <a:blip r:embed="rId3" cstate="print"/>
          <a:stretch>
            <a:fillRect/>
          </a:stretch>
        </p:blipFill>
        <p:spPr>
          <a:xfrm>
            <a:off x="611560" y="1196752"/>
            <a:ext cx="8128000" cy="5372100"/>
          </a:xfrm>
          <a:prstGeom prst="rect">
            <a:avLst/>
          </a:prstGeom>
        </p:spPr>
      </p:pic>
      <p:sp>
        <p:nvSpPr>
          <p:cNvPr id="6" name="CasellaDiTesto 5"/>
          <p:cNvSpPr txBox="1"/>
          <p:nvPr/>
        </p:nvSpPr>
        <p:spPr>
          <a:xfrm>
            <a:off x="3203850" y="404664"/>
            <a:ext cx="3073277" cy="400110"/>
          </a:xfrm>
          <a:prstGeom prst="rect">
            <a:avLst/>
          </a:prstGeom>
          <a:noFill/>
        </p:spPr>
        <p:txBody>
          <a:bodyPr wrap="none" lIns="91420" tIns="45711" rIns="91420" bIns="45711" rtlCol="0">
            <a:spAutoFit/>
          </a:bodyPr>
          <a:lstStyle/>
          <a:p>
            <a:r>
              <a:rPr lang="it-IT" dirty="0" smtClean="0">
                <a:solidFill>
                  <a:schemeClr val="bg1"/>
                </a:solidFill>
              </a:rPr>
              <a:t>Come si forma un cratere</a:t>
            </a:r>
            <a:endParaRPr lang="it-IT" dirty="0">
              <a:solidFill>
                <a:schemeClr val="bg1"/>
              </a:solidFill>
            </a:endParaRPr>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Media_S22_5a.jpg"/>
          <p:cNvPicPr>
            <a:picLocks noChangeAspect="1"/>
          </p:cNvPicPr>
          <p:nvPr/>
        </p:nvPicPr>
        <p:blipFill>
          <a:blip r:embed="rId3" cstate="print"/>
          <a:stretch>
            <a:fillRect/>
          </a:stretch>
        </p:blipFill>
        <p:spPr>
          <a:xfrm>
            <a:off x="611560" y="1196752"/>
            <a:ext cx="8128000" cy="5372100"/>
          </a:xfrm>
          <a:prstGeom prst="rect">
            <a:avLst/>
          </a:prstGeom>
        </p:spPr>
      </p:pic>
      <p:sp>
        <p:nvSpPr>
          <p:cNvPr id="6" name="CasellaDiTesto 5"/>
          <p:cNvSpPr txBox="1"/>
          <p:nvPr/>
        </p:nvSpPr>
        <p:spPr>
          <a:xfrm>
            <a:off x="3203850" y="404664"/>
            <a:ext cx="3073277" cy="400110"/>
          </a:xfrm>
          <a:prstGeom prst="rect">
            <a:avLst/>
          </a:prstGeom>
          <a:noFill/>
        </p:spPr>
        <p:txBody>
          <a:bodyPr wrap="none" lIns="91420" tIns="45711" rIns="91420" bIns="45711" rtlCol="0">
            <a:spAutoFit/>
          </a:bodyPr>
          <a:lstStyle/>
          <a:p>
            <a:r>
              <a:rPr lang="it-IT" dirty="0" smtClean="0">
                <a:solidFill>
                  <a:schemeClr val="bg1"/>
                </a:solidFill>
              </a:rPr>
              <a:t>Come si forma un cratere</a:t>
            </a:r>
            <a:endParaRPr lang="it-IT" dirty="0">
              <a:solidFill>
                <a:schemeClr val="bg1"/>
              </a:solidFill>
            </a:endParaRP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Immagine 4" descr="Impact_database_2009_2_class01_300dpi.jpg"/>
          <p:cNvPicPr>
            <a:picLocks noChangeAspect="1"/>
          </p:cNvPicPr>
          <p:nvPr/>
        </p:nvPicPr>
        <p:blipFill>
          <a:blip r:embed="rId3" cstate="print"/>
          <a:srcRect/>
          <a:stretch>
            <a:fillRect/>
          </a:stretch>
        </p:blipFill>
        <p:spPr bwMode="auto">
          <a:xfrm>
            <a:off x="0" y="449141"/>
            <a:ext cx="9144000" cy="5548013"/>
          </a:xfrm>
          <a:prstGeom prst="rect">
            <a:avLst/>
          </a:prstGeom>
          <a:noFill/>
          <a:ln w="9525">
            <a:noFill/>
            <a:miter lim="800000"/>
            <a:headEnd/>
            <a:tailEnd/>
          </a:ln>
        </p:spPr>
      </p:pic>
      <p:pic>
        <p:nvPicPr>
          <p:cNvPr id="3" name="Immagine 2" descr="Impact_database_2010_1_class01_96dpi.jpg"/>
          <p:cNvPicPr>
            <a:picLocks noChangeAspect="1"/>
          </p:cNvPicPr>
          <p:nvPr/>
        </p:nvPicPr>
        <p:blipFill>
          <a:blip r:embed="rId4" cstate="print"/>
          <a:stretch>
            <a:fillRect/>
          </a:stretch>
        </p:blipFill>
        <p:spPr>
          <a:xfrm>
            <a:off x="0" y="229451"/>
            <a:ext cx="9144000" cy="5548218"/>
          </a:xfrm>
          <a:prstGeom prst="rect">
            <a:avLst/>
          </a:prstGeom>
        </p:spPr>
      </p:pic>
      <p:sp>
        <p:nvSpPr>
          <p:cNvPr id="4" name="CasellaDiTesto 3"/>
          <p:cNvSpPr txBox="1"/>
          <p:nvPr/>
        </p:nvSpPr>
        <p:spPr>
          <a:xfrm>
            <a:off x="1360595" y="5779690"/>
            <a:ext cx="6154726" cy="699309"/>
          </a:xfrm>
          <a:prstGeom prst="rect">
            <a:avLst/>
          </a:prstGeom>
          <a:noFill/>
        </p:spPr>
        <p:txBody>
          <a:bodyPr wrap="none" lIns="82927" tIns="41464" rIns="82927" bIns="41464" rtlCol="0">
            <a:spAutoFit/>
          </a:bodyPr>
          <a:lstStyle/>
          <a:p>
            <a:r>
              <a:rPr lang="it-IT" dirty="0" smtClean="0">
                <a:latin typeface="Arial" pitchFamily="34" charset="0"/>
                <a:cs typeface="Arial" pitchFamily="34" charset="0"/>
              </a:rPr>
              <a:t>182 strutture da impatto confermate (10 m – 300 km)</a:t>
            </a:r>
          </a:p>
          <a:p>
            <a:r>
              <a:rPr lang="it-IT" dirty="0" smtClean="0">
                <a:latin typeface="Arial" pitchFamily="34" charset="0"/>
                <a:cs typeface="Arial" pitchFamily="34" charset="0"/>
              </a:rPr>
              <a:t>+ altre 400/500 dubbie/da confermare</a:t>
            </a:r>
            <a:endParaRPr lang="it-IT"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meteor_cratermw.png"/>
          <p:cNvPicPr>
            <a:picLocks noChangeAspect="1"/>
          </p:cNvPicPr>
          <p:nvPr/>
        </p:nvPicPr>
        <p:blipFill>
          <a:blip r:embed="rId3" cstate="print"/>
          <a:srcRect t="14458" b="15025"/>
          <a:stretch>
            <a:fillRect/>
          </a:stretch>
        </p:blipFill>
        <p:spPr>
          <a:xfrm>
            <a:off x="395537" y="0"/>
            <a:ext cx="8327907" cy="6858000"/>
          </a:xfrm>
          <a:prstGeom prst="rect">
            <a:avLst/>
          </a:prstGeom>
        </p:spPr>
      </p:pic>
      <p:sp>
        <p:nvSpPr>
          <p:cNvPr id="5" name="Text Box 1"/>
          <p:cNvSpPr txBox="1">
            <a:spLocks noChangeArrowheads="1"/>
          </p:cNvSpPr>
          <p:nvPr/>
        </p:nvSpPr>
        <p:spPr bwMode="auto">
          <a:xfrm>
            <a:off x="611562" y="609999"/>
            <a:ext cx="6143625" cy="615553"/>
          </a:xfrm>
          <a:prstGeom prst="rect">
            <a:avLst/>
          </a:prstGeom>
          <a:noFill/>
          <a:ln w="9525">
            <a:noFill/>
            <a:miter lim="800000"/>
            <a:headEnd/>
            <a:tailEnd/>
          </a:ln>
        </p:spPr>
        <p:txBody>
          <a:bodyPr lIns="0" tIns="0" rIns="0" bIns="0" anchor="ctr" anchorCtr="1">
            <a:spAutoFit/>
          </a:bodyPr>
          <a:lstStyle/>
          <a:p>
            <a:pPr>
              <a:buClr>
                <a:srgbClr val="000000"/>
              </a:buClr>
              <a:buSzPct val="45000"/>
              <a:tabLst>
                <a:tab pos="723750" algn="l"/>
                <a:tab pos="1447500" algn="l"/>
                <a:tab pos="2171250" algn="l"/>
                <a:tab pos="2895000" algn="l"/>
                <a:tab pos="3618749" algn="l"/>
                <a:tab pos="4342500" algn="l"/>
                <a:tab pos="5066250" algn="l"/>
                <a:tab pos="5789999" algn="l"/>
              </a:tabLst>
            </a:pPr>
            <a:r>
              <a:rPr lang="en-GB" dirty="0" err="1">
                <a:latin typeface="Arial" pitchFamily="34" charset="0"/>
                <a:cs typeface="Arial" pitchFamily="34" charset="0"/>
              </a:rPr>
              <a:t>Barringer</a:t>
            </a:r>
            <a:r>
              <a:rPr lang="en-GB" dirty="0">
                <a:latin typeface="Arial" pitchFamily="34" charset="0"/>
                <a:cs typeface="Arial" pitchFamily="34" charset="0"/>
              </a:rPr>
              <a:t> Meteor Crater  (Arizona, USA)</a:t>
            </a:r>
          </a:p>
          <a:p>
            <a:pPr>
              <a:buClr>
                <a:srgbClr val="000000"/>
              </a:buClr>
              <a:buSzPct val="45000"/>
              <a:tabLst>
                <a:tab pos="723750" algn="l"/>
                <a:tab pos="1447500" algn="l"/>
                <a:tab pos="2171250" algn="l"/>
                <a:tab pos="2895000" algn="l"/>
                <a:tab pos="3618749" algn="l"/>
                <a:tab pos="4342500" algn="l"/>
                <a:tab pos="5066250" algn="l"/>
                <a:tab pos="5789999" algn="l"/>
              </a:tabLst>
            </a:pPr>
            <a:r>
              <a:rPr lang="en-GB" dirty="0" err="1">
                <a:latin typeface="Arial" pitchFamily="34" charset="0"/>
                <a:cs typeface="Arial" pitchFamily="34" charset="0"/>
              </a:rPr>
              <a:t>diametro</a:t>
            </a:r>
            <a:r>
              <a:rPr lang="en-GB" dirty="0">
                <a:latin typeface="Arial" pitchFamily="34" charset="0"/>
                <a:cs typeface="Arial" pitchFamily="34" charset="0"/>
              </a:rPr>
              <a:t>: 1200 m; </a:t>
            </a:r>
            <a:r>
              <a:rPr lang="en-GB" dirty="0" err="1">
                <a:latin typeface="Arial" pitchFamily="34" charset="0"/>
                <a:cs typeface="Arial" pitchFamily="34" charset="0"/>
              </a:rPr>
              <a:t>età</a:t>
            </a:r>
            <a:r>
              <a:rPr lang="en-GB" dirty="0">
                <a:latin typeface="Arial" pitchFamily="34" charset="0"/>
                <a:cs typeface="Arial" pitchFamily="34" charset="0"/>
              </a:rPr>
              <a:t>: 49.000 </a:t>
            </a:r>
            <a:r>
              <a:rPr lang="en-GB" dirty="0" err="1">
                <a:latin typeface="Arial" pitchFamily="34" charset="0"/>
                <a:cs typeface="Arial" pitchFamily="34" charset="0"/>
              </a:rPr>
              <a:t>anni</a:t>
            </a:r>
            <a:endParaRPr lang="en-GB" dirty="0">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267744" y="6197242"/>
            <a:ext cx="4669868" cy="400110"/>
          </a:xfrm>
          <a:prstGeom prst="rect">
            <a:avLst/>
          </a:prstGeom>
          <a:noFill/>
        </p:spPr>
        <p:txBody>
          <a:bodyPr wrap="none" lIns="91420" tIns="45711" rIns="91420" bIns="45711" rtlCol="0">
            <a:spAutoFit/>
          </a:bodyPr>
          <a:lstStyle/>
          <a:p>
            <a:r>
              <a:rPr lang="it-IT" dirty="0" err="1" smtClean="0">
                <a:solidFill>
                  <a:schemeClr val="bg1"/>
                </a:solidFill>
              </a:rPr>
              <a:t>Barringer</a:t>
            </a:r>
            <a:r>
              <a:rPr lang="it-IT" dirty="0" smtClean="0">
                <a:solidFill>
                  <a:schemeClr val="bg1"/>
                </a:solidFill>
              </a:rPr>
              <a:t> </a:t>
            </a:r>
            <a:r>
              <a:rPr lang="it-IT" dirty="0" err="1" smtClean="0">
                <a:solidFill>
                  <a:schemeClr val="bg1"/>
                </a:solidFill>
              </a:rPr>
              <a:t>Meteor</a:t>
            </a:r>
            <a:r>
              <a:rPr lang="it-IT" dirty="0" smtClean="0">
                <a:solidFill>
                  <a:schemeClr val="bg1"/>
                </a:solidFill>
              </a:rPr>
              <a:t> Crater (Arizona, USA)</a:t>
            </a:r>
            <a:endParaRPr lang="it-IT" dirty="0">
              <a:solidFill>
                <a:schemeClr val="bg1"/>
              </a:solidFill>
            </a:endParaRPr>
          </a:p>
        </p:txBody>
      </p:sp>
      <p:pic>
        <p:nvPicPr>
          <p:cNvPr id="5" name="Immagine 4" descr="Barringer_Crater_USGS.jpg"/>
          <p:cNvPicPr>
            <a:picLocks noChangeAspect="1"/>
          </p:cNvPicPr>
          <p:nvPr/>
        </p:nvPicPr>
        <p:blipFill>
          <a:blip r:embed="rId3" cstate="print"/>
          <a:stretch>
            <a:fillRect/>
          </a:stretch>
        </p:blipFill>
        <p:spPr>
          <a:xfrm>
            <a:off x="0" y="0"/>
            <a:ext cx="9144000" cy="6096000"/>
          </a:xfrm>
          <a:prstGeom prst="rect">
            <a:avLst/>
          </a:prstGeom>
        </p:spPr>
      </p:pic>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0" y="1002601"/>
            <a:ext cx="9144000" cy="401057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638724" y="6032321"/>
            <a:ext cx="8037732" cy="276999"/>
          </a:xfrm>
          <a:prstGeom prst="rect">
            <a:avLst/>
          </a:prstGeom>
          <a:noFill/>
          <a:ln w="9525">
            <a:noFill/>
            <a:miter lim="800000"/>
            <a:headEnd/>
            <a:tailEnd/>
          </a:ln>
        </p:spPr>
        <p:txBody>
          <a:bodyPr lIns="0" tIns="0" rIns="0" bIns="0">
            <a:spAutoFit/>
          </a:bodyPr>
          <a:lstStyle/>
          <a:p>
            <a:pPr>
              <a:buClr>
                <a:srgbClr val="000000"/>
              </a:buClr>
              <a:buSzPct val="45000"/>
              <a:tabLst>
                <a:tab pos="656514" algn="l"/>
                <a:tab pos="1313025" algn="l"/>
                <a:tab pos="1969541" algn="l"/>
                <a:tab pos="2626055" algn="l"/>
                <a:tab pos="3282566" algn="l"/>
                <a:tab pos="3939082" algn="l"/>
                <a:tab pos="4595595" algn="l"/>
                <a:tab pos="5252108" algn="l"/>
                <a:tab pos="5908622" algn="l"/>
              </a:tabLst>
            </a:pPr>
            <a:r>
              <a:rPr lang="en-GB" sz="1800" dirty="0" err="1">
                <a:solidFill>
                  <a:srgbClr val="FFFFFF"/>
                </a:solidFill>
                <a:latin typeface="Arial" pitchFamily="34" charset="0"/>
                <a:cs typeface="Arial" pitchFamily="34" charset="0"/>
              </a:rPr>
              <a:t>Impatto</a:t>
            </a:r>
            <a:r>
              <a:rPr lang="en-GB" sz="1800" dirty="0">
                <a:solidFill>
                  <a:srgbClr val="FFFFFF"/>
                </a:solidFill>
                <a:latin typeface="Arial" pitchFamily="34" charset="0"/>
                <a:cs typeface="Arial" pitchFamily="34" charset="0"/>
              </a:rPr>
              <a:t> </a:t>
            </a:r>
            <a:r>
              <a:rPr lang="en-GB" sz="1800" dirty="0" err="1">
                <a:solidFill>
                  <a:srgbClr val="FFFFFF"/>
                </a:solidFill>
                <a:latin typeface="Arial" pitchFamily="34" charset="0"/>
                <a:cs typeface="Arial" pitchFamily="34" charset="0"/>
              </a:rPr>
              <a:t>dei</a:t>
            </a:r>
            <a:r>
              <a:rPr lang="en-GB" sz="1800" dirty="0">
                <a:solidFill>
                  <a:srgbClr val="FFFFFF"/>
                </a:solidFill>
                <a:latin typeface="Arial" pitchFamily="34" charset="0"/>
                <a:cs typeface="Arial" pitchFamily="34" charset="0"/>
              </a:rPr>
              <a:t> </a:t>
            </a:r>
            <a:r>
              <a:rPr lang="en-GB" sz="1800" dirty="0" err="1">
                <a:solidFill>
                  <a:srgbClr val="FFFFFF"/>
                </a:solidFill>
                <a:latin typeface="Arial" pitchFamily="34" charset="0"/>
                <a:cs typeface="Arial" pitchFamily="34" charset="0"/>
              </a:rPr>
              <a:t>frammenti</a:t>
            </a:r>
            <a:r>
              <a:rPr lang="en-GB" sz="1800" dirty="0">
                <a:solidFill>
                  <a:srgbClr val="FFFFFF"/>
                </a:solidFill>
                <a:latin typeface="Arial" pitchFamily="34" charset="0"/>
                <a:cs typeface="Arial" pitchFamily="34" charset="0"/>
              </a:rPr>
              <a:t> </a:t>
            </a:r>
            <a:r>
              <a:rPr lang="en-GB" sz="1800" dirty="0" err="1">
                <a:solidFill>
                  <a:srgbClr val="FFFFFF"/>
                </a:solidFill>
                <a:latin typeface="Arial" pitchFamily="34" charset="0"/>
                <a:cs typeface="Arial" pitchFamily="34" charset="0"/>
              </a:rPr>
              <a:t>della</a:t>
            </a:r>
            <a:r>
              <a:rPr lang="en-GB" sz="1800" dirty="0">
                <a:solidFill>
                  <a:srgbClr val="FFFFFF"/>
                </a:solidFill>
                <a:latin typeface="Arial" pitchFamily="34" charset="0"/>
                <a:cs typeface="Arial" pitchFamily="34" charset="0"/>
              </a:rPr>
              <a:t> </a:t>
            </a:r>
            <a:r>
              <a:rPr lang="en-GB" sz="1800" dirty="0" err="1">
                <a:solidFill>
                  <a:srgbClr val="FFFFFF"/>
                </a:solidFill>
                <a:latin typeface="Arial" pitchFamily="34" charset="0"/>
                <a:cs typeface="Arial" pitchFamily="34" charset="0"/>
              </a:rPr>
              <a:t>cometa</a:t>
            </a:r>
            <a:r>
              <a:rPr lang="en-GB" sz="1800" dirty="0">
                <a:solidFill>
                  <a:srgbClr val="FFFFFF"/>
                </a:solidFill>
                <a:latin typeface="Arial" pitchFamily="34" charset="0"/>
                <a:cs typeface="Arial" pitchFamily="34" charset="0"/>
              </a:rPr>
              <a:t> </a:t>
            </a:r>
            <a:r>
              <a:rPr lang="en-GB" sz="1800" i="1" dirty="0">
                <a:solidFill>
                  <a:srgbClr val="FFFFFF"/>
                </a:solidFill>
                <a:latin typeface="Arial" pitchFamily="34" charset="0"/>
                <a:cs typeface="Arial" pitchFamily="34" charset="0"/>
              </a:rPr>
              <a:t>Shoemaker-Levy 9 </a:t>
            </a:r>
            <a:r>
              <a:rPr lang="en-GB" sz="1800" dirty="0">
                <a:solidFill>
                  <a:srgbClr val="FFFFFF"/>
                </a:solidFill>
                <a:latin typeface="Arial" pitchFamily="34" charset="0"/>
                <a:cs typeface="Arial" pitchFamily="34" charset="0"/>
              </a:rPr>
              <a:t>con </a:t>
            </a:r>
            <a:r>
              <a:rPr lang="en-GB" sz="1800" dirty="0" err="1">
                <a:solidFill>
                  <a:srgbClr val="FFFFFF"/>
                </a:solidFill>
                <a:latin typeface="Arial" pitchFamily="34" charset="0"/>
                <a:cs typeface="Arial" pitchFamily="34" charset="0"/>
              </a:rPr>
              <a:t>il</a:t>
            </a:r>
            <a:r>
              <a:rPr lang="en-GB" sz="1800" dirty="0">
                <a:solidFill>
                  <a:srgbClr val="FFFFFF"/>
                </a:solidFill>
                <a:latin typeface="Arial" pitchFamily="34" charset="0"/>
                <a:cs typeface="Arial" pitchFamily="34" charset="0"/>
              </a:rPr>
              <a:t> </a:t>
            </a:r>
            <a:r>
              <a:rPr lang="en-GB" sz="1800" dirty="0" err="1">
                <a:solidFill>
                  <a:srgbClr val="FFFFFF"/>
                </a:solidFill>
                <a:latin typeface="Arial" pitchFamily="34" charset="0"/>
                <a:cs typeface="Arial" pitchFamily="34" charset="0"/>
              </a:rPr>
              <a:t>pianeta</a:t>
            </a:r>
            <a:r>
              <a:rPr lang="en-GB" sz="1800" dirty="0">
                <a:solidFill>
                  <a:srgbClr val="FFFFFF"/>
                </a:solidFill>
                <a:latin typeface="Arial" pitchFamily="34" charset="0"/>
                <a:cs typeface="Arial" pitchFamily="34" charset="0"/>
              </a:rPr>
              <a:t> </a:t>
            </a:r>
            <a:r>
              <a:rPr lang="en-GB" sz="1800" dirty="0" err="1">
                <a:solidFill>
                  <a:srgbClr val="FFFFFF"/>
                </a:solidFill>
                <a:latin typeface="Arial" pitchFamily="34" charset="0"/>
                <a:cs typeface="Arial" pitchFamily="34" charset="0"/>
              </a:rPr>
              <a:t>Giove</a:t>
            </a:r>
            <a:endParaRPr lang="en-GB" sz="1800" dirty="0">
              <a:solidFill>
                <a:srgbClr val="FFFFFF"/>
              </a:solidFill>
              <a:latin typeface="Arial" pitchFamily="34" charset="0"/>
              <a:cs typeface="Arial" pitchFamily="34" charset="0"/>
            </a:endParaRPr>
          </a:p>
        </p:txBody>
      </p:sp>
      <p:pic>
        <p:nvPicPr>
          <p:cNvPr id="10243" name="Picture 2"/>
          <p:cNvPicPr>
            <a:picLocks noChangeAspect="1" noChangeArrowheads="1"/>
          </p:cNvPicPr>
          <p:nvPr/>
        </p:nvPicPr>
        <p:blipFill>
          <a:blip r:embed="rId3" cstate="print"/>
          <a:srcRect/>
          <a:stretch>
            <a:fillRect/>
          </a:stretch>
        </p:blipFill>
        <p:spPr bwMode="auto">
          <a:xfrm>
            <a:off x="1921568" y="93573"/>
            <a:ext cx="5806469" cy="543860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FullMoon2010.jpg"/>
          <p:cNvPicPr>
            <a:picLocks noChangeAspect="1"/>
          </p:cNvPicPr>
          <p:nvPr/>
        </p:nvPicPr>
        <p:blipFill>
          <a:blip r:embed="rId3" cstate="print"/>
          <a:stretch>
            <a:fillRect/>
          </a:stretch>
        </p:blipFill>
        <p:spPr>
          <a:xfrm>
            <a:off x="20295" y="0"/>
            <a:ext cx="7216003" cy="6858000"/>
          </a:xfrm>
          <a:prstGeom prst="rect">
            <a:avLst/>
          </a:prstGeom>
        </p:spPr>
      </p:pic>
      <p:sp>
        <p:nvSpPr>
          <p:cNvPr id="6" name="CasellaDiTesto 5"/>
          <p:cNvSpPr txBox="1"/>
          <p:nvPr/>
        </p:nvSpPr>
        <p:spPr>
          <a:xfrm>
            <a:off x="6228184" y="6021288"/>
            <a:ext cx="2063385" cy="400110"/>
          </a:xfrm>
          <a:prstGeom prst="rect">
            <a:avLst/>
          </a:prstGeom>
          <a:noFill/>
        </p:spPr>
        <p:txBody>
          <a:bodyPr wrap="none" lIns="91420" tIns="45711" rIns="91420" bIns="45711" rtlCol="0">
            <a:spAutoFit/>
          </a:bodyPr>
          <a:lstStyle/>
          <a:p>
            <a:r>
              <a:rPr lang="it-IT" dirty="0" smtClean="0">
                <a:solidFill>
                  <a:schemeClr val="bg1"/>
                </a:solidFill>
              </a:rPr>
              <a:t>La (nostra) Luna</a:t>
            </a:r>
            <a:endParaRPr lang="it-IT" dirty="0">
              <a:solidFill>
                <a:schemeClr val="bg1"/>
              </a:solidFill>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age42_thumb.png"/>
          <p:cNvPicPr>
            <a:picLocks noChangeAspect="1"/>
          </p:cNvPicPr>
          <p:nvPr/>
        </p:nvPicPr>
        <p:blipFill>
          <a:blip r:embed="rId2" cstate="print"/>
          <a:stretch>
            <a:fillRect/>
          </a:stretch>
        </p:blipFill>
        <p:spPr>
          <a:xfrm>
            <a:off x="1043608" y="1268761"/>
            <a:ext cx="7200800" cy="4656517"/>
          </a:xfrm>
          <a:prstGeom prst="rect">
            <a:avLst/>
          </a:prstGeom>
        </p:spPr>
      </p:pic>
      <p:sp>
        <p:nvSpPr>
          <p:cNvPr id="3" name="Text Box 1026"/>
          <p:cNvSpPr txBox="1">
            <a:spLocks noChangeArrowheads="1"/>
          </p:cNvSpPr>
          <p:nvPr/>
        </p:nvSpPr>
        <p:spPr bwMode="auto">
          <a:xfrm>
            <a:off x="899593" y="404668"/>
            <a:ext cx="7357837" cy="584739"/>
          </a:xfrm>
          <a:prstGeom prst="rect">
            <a:avLst/>
          </a:prstGeom>
          <a:noFill/>
          <a:ln w="9525">
            <a:noFill/>
            <a:miter lim="800000"/>
            <a:headEnd/>
            <a:tailEnd/>
          </a:ln>
        </p:spPr>
        <p:txBody>
          <a:bodyPr lIns="91400" tIns="45702" rIns="91400" bIns="45702" anchor="ctr">
            <a:spAutoFit/>
          </a:bodyPr>
          <a:lstStyle/>
          <a:p>
            <a:pPr algn="ctr" eaLnBrk="0" hangingPunct="0"/>
            <a:r>
              <a:rPr lang="it-IT" sz="3200" dirty="0" smtClean="0">
                <a:solidFill>
                  <a:srgbClr val="FFFFFF"/>
                </a:solidFill>
                <a:latin typeface="Arial" pitchFamily="34" charset="0"/>
                <a:cs typeface="Arial" pitchFamily="34" charset="0"/>
              </a:rPr>
              <a:t>I fuochi di </a:t>
            </a:r>
            <a:r>
              <a:rPr lang="it-IT" sz="3200" dirty="0">
                <a:solidFill>
                  <a:srgbClr val="FFFFFF"/>
                </a:solidFill>
                <a:latin typeface="Arial" pitchFamily="34" charset="0"/>
                <a:cs typeface="Arial" pitchFamily="34" charset="0"/>
              </a:rPr>
              <a:t>un’ellisse</a:t>
            </a:r>
          </a:p>
        </p:txBody>
      </p:sp>
      <p:sp>
        <p:nvSpPr>
          <p:cNvPr id="5" name="Rettangolo 4"/>
          <p:cNvSpPr/>
          <p:nvPr/>
        </p:nvSpPr>
        <p:spPr bwMode="auto">
          <a:xfrm>
            <a:off x="5076057" y="4221088"/>
            <a:ext cx="2520280" cy="288032"/>
          </a:xfrm>
          <a:prstGeom prst="rect">
            <a:avLst/>
          </a:prstGeom>
          <a:solidFill>
            <a:schemeClr val="bg1"/>
          </a:solidFill>
          <a:ln w="73080" cap="flat" cmpd="sng" algn="ctr">
            <a:noFill/>
            <a:prstDash val="solid"/>
            <a:round/>
            <a:headEnd type="none" w="med" len="med"/>
            <a:tailEnd type="triangle" w="lg" len="lg"/>
          </a:ln>
          <a:effectLst/>
        </p:spPr>
        <p:txBody>
          <a:bodyPr vert="horz" wrap="square" lIns="91430" tIns="45715" rIns="91430" bIns="45715" numCol="1" rtlCol="0" anchor="t" anchorCtr="0" compatLnSpc="1">
            <a:prstTxWarp prst="textNoShape">
              <a:avLst/>
            </a:prstTxWarp>
          </a:bodyPr>
          <a:lstStyle/>
          <a:p>
            <a:pPr algn="ctr" defTabSz="914305" eaLnBrk="0" hangingPunct="0"/>
            <a:endParaRPr lang="it-IT" sz="2400" dirty="0" smtClean="0">
              <a:latin typeface="Times New Roman" pitchFamily="18" charset="0"/>
            </a:endParaRPr>
          </a:p>
        </p:txBody>
      </p:sp>
      <p:sp>
        <p:nvSpPr>
          <p:cNvPr id="6" name="CasellaDiTesto 5"/>
          <p:cNvSpPr txBox="1"/>
          <p:nvPr/>
        </p:nvSpPr>
        <p:spPr>
          <a:xfrm>
            <a:off x="1475656" y="6165304"/>
            <a:ext cx="6418745" cy="400110"/>
          </a:xfrm>
          <a:prstGeom prst="rect">
            <a:avLst/>
          </a:prstGeom>
          <a:noFill/>
        </p:spPr>
        <p:txBody>
          <a:bodyPr wrap="none" lIns="91430" tIns="45715" rIns="91430" bIns="45715" rtlCol="0">
            <a:spAutoFit/>
          </a:bodyPr>
          <a:lstStyle/>
          <a:p>
            <a:r>
              <a:rPr lang="it-IT" dirty="0" smtClean="0">
                <a:solidFill>
                  <a:schemeClr val="bg1"/>
                </a:solidFill>
              </a:rPr>
              <a:t>F1-PT1+PT1-F2 = F1-PT2+PT2-F2 = F1-PT3+PT3-F2 </a:t>
            </a:r>
            <a:endParaRPr lang="it-IT" dirty="0">
              <a:solidFill>
                <a:schemeClr val="bg1"/>
              </a:solidFill>
            </a:endParaRPr>
          </a:p>
        </p:txBody>
      </p:sp>
      <p:grpSp>
        <p:nvGrpSpPr>
          <p:cNvPr id="18" name="Gruppo 17"/>
          <p:cNvGrpSpPr/>
          <p:nvPr/>
        </p:nvGrpSpPr>
        <p:grpSpPr>
          <a:xfrm>
            <a:off x="2267744" y="1772817"/>
            <a:ext cx="5040560" cy="1800200"/>
            <a:chOff x="2267744" y="1772816"/>
            <a:chExt cx="5040560" cy="1800200"/>
          </a:xfrm>
        </p:grpSpPr>
        <p:cxnSp>
          <p:nvCxnSpPr>
            <p:cNvPr id="8" name="Connettore 1 7"/>
            <p:cNvCxnSpPr/>
            <p:nvPr/>
          </p:nvCxnSpPr>
          <p:spPr bwMode="auto">
            <a:xfrm flipV="1">
              <a:off x="2267744" y="1772816"/>
              <a:ext cx="1512168" cy="1800200"/>
            </a:xfrm>
            <a:prstGeom prst="line">
              <a:avLst/>
            </a:prstGeom>
            <a:solidFill>
              <a:schemeClr val="accent1"/>
            </a:solidFill>
            <a:ln w="73080" cap="flat" cmpd="sng" algn="ctr">
              <a:solidFill>
                <a:srgbClr val="FF3366"/>
              </a:solidFill>
              <a:prstDash val="solid"/>
              <a:round/>
              <a:headEnd type="none" w="med" len="med"/>
              <a:tailEnd type="none" w="lg" len="lg"/>
            </a:ln>
            <a:effectLst/>
          </p:spPr>
        </p:cxnSp>
        <p:cxnSp>
          <p:nvCxnSpPr>
            <p:cNvPr id="9" name="Connettore 1 8"/>
            <p:cNvCxnSpPr/>
            <p:nvPr/>
          </p:nvCxnSpPr>
          <p:spPr bwMode="auto">
            <a:xfrm flipH="1" flipV="1">
              <a:off x="3779912" y="1844824"/>
              <a:ext cx="3528392" cy="1728192"/>
            </a:xfrm>
            <a:prstGeom prst="line">
              <a:avLst/>
            </a:prstGeom>
            <a:solidFill>
              <a:schemeClr val="accent1"/>
            </a:solidFill>
            <a:ln w="73080" cap="flat" cmpd="sng" algn="ctr">
              <a:solidFill>
                <a:srgbClr val="FF3366"/>
              </a:solidFill>
              <a:prstDash val="solid"/>
              <a:round/>
              <a:headEnd type="none" w="med" len="med"/>
              <a:tailEnd type="none" w="lg" len="lg"/>
            </a:ln>
            <a:effectLst/>
          </p:spPr>
        </p:cxnSp>
      </p:grpSp>
      <p:grpSp>
        <p:nvGrpSpPr>
          <p:cNvPr id="19" name="Gruppo 18"/>
          <p:cNvGrpSpPr/>
          <p:nvPr/>
        </p:nvGrpSpPr>
        <p:grpSpPr>
          <a:xfrm>
            <a:off x="2267744" y="2276873"/>
            <a:ext cx="5040560" cy="1296144"/>
            <a:chOff x="2267744" y="2276872"/>
            <a:chExt cx="5040560" cy="1296144"/>
          </a:xfrm>
        </p:grpSpPr>
        <p:cxnSp>
          <p:nvCxnSpPr>
            <p:cNvPr id="12" name="Connettore 1 11"/>
            <p:cNvCxnSpPr/>
            <p:nvPr/>
          </p:nvCxnSpPr>
          <p:spPr bwMode="auto">
            <a:xfrm flipV="1">
              <a:off x="2267744" y="2276872"/>
              <a:ext cx="288032" cy="1296144"/>
            </a:xfrm>
            <a:prstGeom prst="line">
              <a:avLst/>
            </a:prstGeom>
            <a:solidFill>
              <a:schemeClr val="accent1"/>
            </a:solidFill>
            <a:ln w="73080" cap="flat" cmpd="sng" algn="ctr">
              <a:solidFill>
                <a:srgbClr val="FF3366"/>
              </a:solidFill>
              <a:prstDash val="solid"/>
              <a:round/>
              <a:headEnd type="none" w="med" len="med"/>
              <a:tailEnd type="none" w="lg" len="lg"/>
            </a:ln>
            <a:effectLst/>
          </p:spPr>
        </p:cxnSp>
        <p:cxnSp>
          <p:nvCxnSpPr>
            <p:cNvPr id="15" name="Connettore 1 14"/>
            <p:cNvCxnSpPr/>
            <p:nvPr/>
          </p:nvCxnSpPr>
          <p:spPr bwMode="auto">
            <a:xfrm flipH="1" flipV="1">
              <a:off x="2555776" y="2276872"/>
              <a:ext cx="4752528" cy="1296144"/>
            </a:xfrm>
            <a:prstGeom prst="line">
              <a:avLst/>
            </a:prstGeom>
            <a:solidFill>
              <a:schemeClr val="accent1"/>
            </a:solidFill>
            <a:ln w="73080" cap="flat" cmpd="sng" algn="ctr">
              <a:solidFill>
                <a:srgbClr val="FF3366"/>
              </a:solidFill>
              <a:prstDash val="solid"/>
              <a:round/>
              <a:headEnd type="none" w="med" len="med"/>
              <a:tailEnd type="none" w="lg" len="lg"/>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size_distribution.jpg"/>
          <p:cNvPicPr>
            <a:picLocks noChangeAspect="1"/>
          </p:cNvPicPr>
          <p:nvPr/>
        </p:nvPicPr>
        <p:blipFill>
          <a:blip r:embed="rId3" cstate="print"/>
          <a:stretch>
            <a:fillRect/>
          </a:stretch>
        </p:blipFill>
        <p:spPr>
          <a:xfrm>
            <a:off x="899592" y="332658"/>
            <a:ext cx="7434313" cy="5544616"/>
          </a:xfrm>
          <a:prstGeom prst="rect">
            <a:avLst/>
          </a:prstGeom>
        </p:spPr>
      </p:pic>
      <p:sp>
        <p:nvSpPr>
          <p:cNvPr id="7" name="CasellaDiTesto 6"/>
          <p:cNvSpPr txBox="1"/>
          <p:nvPr/>
        </p:nvSpPr>
        <p:spPr>
          <a:xfrm>
            <a:off x="1691680" y="6165304"/>
            <a:ext cx="5889754" cy="400110"/>
          </a:xfrm>
          <a:prstGeom prst="rect">
            <a:avLst/>
          </a:prstGeom>
          <a:noFill/>
        </p:spPr>
        <p:txBody>
          <a:bodyPr wrap="none" lIns="91420" tIns="45711" rIns="91420" bIns="45711" rtlCol="0">
            <a:spAutoFit/>
          </a:bodyPr>
          <a:lstStyle/>
          <a:p>
            <a:pPr algn="ctr"/>
            <a:r>
              <a:rPr lang="it-IT" dirty="0" smtClean="0">
                <a:solidFill>
                  <a:schemeClr val="bg1"/>
                </a:solidFill>
              </a:rPr>
              <a:t>Conteggio di asteroidi in funzione delle dimensioni</a:t>
            </a:r>
            <a:endParaRPr lang="it-IT" dirty="0">
              <a:solidFill>
                <a:schemeClr val="bg1"/>
              </a:solidFill>
            </a:endParaRP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GiordanoBruno-size-freq-plot.gif"/>
          <p:cNvPicPr>
            <a:picLocks noChangeAspect="1"/>
          </p:cNvPicPr>
          <p:nvPr/>
        </p:nvPicPr>
        <p:blipFill>
          <a:blip r:embed="rId3" cstate="print"/>
          <a:stretch>
            <a:fillRect/>
          </a:stretch>
        </p:blipFill>
        <p:spPr>
          <a:xfrm>
            <a:off x="1979714" y="260648"/>
            <a:ext cx="5184576" cy="5563358"/>
          </a:xfrm>
          <a:prstGeom prst="rect">
            <a:avLst/>
          </a:prstGeom>
        </p:spPr>
      </p:pic>
      <p:sp>
        <p:nvSpPr>
          <p:cNvPr id="4" name="Rettangolo 3"/>
          <p:cNvSpPr/>
          <p:nvPr/>
        </p:nvSpPr>
        <p:spPr>
          <a:xfrm>
            <a:off x="467544" y="6053226"/>
            <a:ext cx="8352928" cy="400110"/>
          </a:xfrm>
          <a:prstGeom prst="rect">
            <a:avLst/>
          </a:prstGeom>
        </p:spPr>
        <p:txBody>
          <a:bodyPr wrap="square" lIns="91420" tIns="45711" rIns="91420" bIns="45711">
            <a:spAutoFit/>
          </a:bodyPr>
          <a:lstStyle/>
          <a:p>
            <a:pPr algn="ctr"/>
            <a:r>
              <a:rPr lang="it-IT" dirty="0" smtClean="0">
                <a:solidFill>
                  <a:schemeClr val="bg1"/>
                </a:solidFill>
              </a:rPr>
              <a:t>Conteggio di crateri lunari in funzione delle dimensioni</a:t>
            </a:r>
            <a:endParaRPr lang="it-IT" dirty="0">
              <a:solidFill>
                <a:schemeClr val="bg1"/>
              </a:solidFill>
            </a:endParaRP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3131840" y="5661250"/>
            <a:ext cx="241176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Venere</a:t>
            </a:r>
            <a:endParaRPr lang="it-IT" sz="3200" dirty="0">
              <a:latin typeface="Verdana" pitchFamily="34" charset="0"/>
            </a:endParaRPr>
          </a:p>
        </p:txBody>
      </p:sp>
      <p:pic>
        <p:nvPicPr>
          <p:cNvPr id="5" name="Immagine 4" descr="the-planet-venus-seen-through-a-small-telescope-john-sanford.jpg"/>
          <p:cNvPicPr>
            <a:picLocks noChangeAspect="1"/>
          </p:cNvPicPr>
          <p:nvPr/>
        </p:nvPicPr>
        <p:blipFill>
          <a:blip r:embed="rId3" cstate="print"/>
          <a:stretch>
            <a:fillRect/>
          </a:stretch>
        </p:blipFill>
        <p:spPr>
          <a:xfrm>
            <a:off x="-180527" y="908720"/>
            <a:ext cx="6447934" cy="4248472"/>
          </a:xfrm>
          <a:prstGeom prst="rect">
            <a:avLst/>
          </a:prstGeom>
        </p:spPr>
      </p:pic>
      <p:pic>
        <p:nvPicPr>
          <p:cNvPr id="6" name="Immagine 5" descr="Venus-4-2-12-913-frames.png"/>
          <p:cNvPicPr>
            <a:picLocks noChangeAspect="1"/>
          </p:cNvPicPr>
          <p:nvPr/>
        </p:nvPicPr>
        <p:blipFill>
          <a:blip r:embed="rId4" cstate="print"/>
          <a:stretch>
            <a:fillRect/>
          </a:stretch>
        </p:blipFill>
        <p:spPr>
          <a:xfrm>
            <a:off x="4884712" y="1557300"/>
            <a:ext cx="4511824" cy="3383868"/>
          </a:xfrm>
          <a:prstGeom prst="rect">
            <a:avLst/>
          </a:prstGeom>
        </p:spPr>
      </p:pic>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relativeorbits0.gif"/>
          <p:cNvPicPr>
            <a:picLocks noChangeAspect="1"/>
          </p:cNvPicPr>
          <p:nvPr/>
        </p:nvPicPr>
        <p:blipFill>
          <a:blip r:embed="rId3" cstate="print"/>
          <a:stretch>
            <a:fillRect/>
          </a:stretch>
        </p:blipFill>
        <p:spPr>
          <a:xfrm>
            <a:off x="755576" y="548680"/>
            <a:ext cx="7680853" cy="5760640"/>
          </a:xfrm>
          <a:prstGeom prst="rect">
            <a:avLst/>
          </a:prstGeom>
        </p:spPr>
      </p:pic>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venus_5.jpg"/>
          <p:cNvPicPr>
            <a:picLocks noChangeAspect="1"/>
          </p:cNvPicPr>
          <p:nvPr/>
        </p:nvPicPr>
        <p:blipFill>
          <a:blip r:embed="rId3" cstate="print"/>
          <a:stretch>
            <a:fillRect/>
          </a:stretch>
        </p:blipFill>
        <p:spPr>
          <a:xfrm>
            <a:off x="467546" y="620690"/>
            <a:ext cx="7559419" cy="5832648"/>
          </a:xfrm>
          <a:prstGeom prst="rect">
            <a:avLst/>
          </a:prstGeom>
        </p:spPr>
      </p:pic>
      <p:sp>
        <p:nvSpPr>
          <p:cNvPr id="7" name="Text Box 9"/>
          <p:cNvSpPr txBox="1">
            <a:spLocks noChangeArrowheads="1"/>
          </p:cNvSpPr>
          <p:nvPr/>
        </p:nvSpPr>
        <p:spPr bwMode="auto">
          <a:xfrm>
            <a:off x="6372200" y="1700810"/>
            <a:ext cx="241176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Venere</a:t>
            </a:r>
            <a:endParaRPr lang="it-IT" sz="3200" dirty="0">
              <a:latin typeface="Verdana" pitchFamily="34" charset="0"/>
            </a:endParaRP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251520" y="476674"/>
            <a:ext cx="8640960" cy="461665"/>
          </a:xfrm>
          <a:prstGeom prst="rect">
            <a:avLst/>
          </a:prstGeom>
          <a:noFill/>
          <a:ln w="9525">
            <a:noFill/>
            <a:miter lim="800000"/>
            <a:headEnd/>
            <a:tailEnd/>
          </a:ln>
        </p:spPr>
        <p:txBody>
          <a:bodyPr wrap="square" lIns="91420" tIns="45711" rIns="91420" bIns="45711">
            <a:spAutoFit/>
          </a:bodyPr>
          <a:lstStyle/>
          <a:p>
            <a:pPr algn="ctr"/>
            <a:r>
              <a:rPr lang="it-IT" sz="2400" dirty="0" smtClean="0">
                <a:solidFill>
                  <a:schemeClr val="bg1"/>
                </a:solidFill>
                <a:latin typeface="Verdana" pitchFamily="34" charset="0"/>
              </a:rPr>
              <a:t>Chi è stato il primo a osservare le fasi di Venere?</a:t>
            </a:r>
            <a:endParaRPr lang="it-IT" sz="2400" dirty="0">
              <a:latin typeface="Verdana" pitchFamily="34" charset="0"/>
            </a:endParaRPr>
          </a:p>
        </p:txBody>
      </p:sp>
      <p:sp>
        <p:nvSpPr>
          <p:cNvPr id="4" name="CasellaDiTesto 3"/>
          <p:cNvSpPr txBox="1"/>
          <p:nvPr/>
        </p:nvSpPr>
        <p:spPr>
          <a:xfrm>
            <a:off x="3203850" y="1844824"/>
            <a:ext cx="2121093" cy="461665"/>
          </a:xfrm>
          <a:prstGeom prst="rect">
            <a:avLst/>
          </a:prstGeom>
          <a:noFill/>
        </p:spPr>
        <p:txBody>
          <a:bodyPr wrap="none" lIns="91420" tIns="45711" rIns="91420" bIns="45711" rtlCol="0">
            <a:spAutoFit/>
          </a:bodyPr>
          <a:lstStyle/>
          <a:p>
            <a:r>
              <a:rPr lang="it-IT" sz="2400" dirty="0" smtClean="0">
                <a:solidFill>
                  <a:schemeClr val="bg1"/>
                </a:solidFill>
              </a:rPr>
              <a:t>Galileo (1610)</a:t>
            </a:r>
            <a:endParaRPr lang="it-IT" sz="2400" dirty="0">
              <a:solidFill>
                <a:schemeClr val="bg1"/>
              </a:solidFill>
            </a:endParaRPr>
          </a:p>
        </p:txBody>
      </p:sp>
      <p:pic>
        <p:nvPicPr>
          <p:cNvPr id="6" name="Immagine 5" descr="ptolematic_universe.gif"/>
          <p:cNvPicPr>
            <a:picLocks noChangeAspect="1"/>
          </p:cNvPicPr>
          <p:nvPr/>
        </p:nvPicPr>
        <p:blipFill>
          <a:blip r:embed="rId3" cstate="print"/>
          <a:stretch>
            <a:fillRect/>
          </a:stretch>
        </p:blipFill>
        <p:spPr>
          <a:xfrm>
            <a:off x="2267744" y="1268760"/>
            <a:ext cx="5160397" cy="544522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venusmar.jpg"/>
          <p:cNvPicPr>
            <a:picLocks noChangeAspect="1"/>
          </p:cNvPicPr>
          <p:nvPr/>
        </p:nvPicPr>
        <p:blipFill>
          <a:blip r:embed="rId3" cstate="print"/>
          <a:stretch>
            <a:fillRect/>
          </a:stretch>
        </p:blipFill>
        <p:spPr>
          <a:xfrm>
            <a:off x="539552" y="188640"/>
            <a:ext cx="5688632" cy="6670426"/>
          </a:xfrm>
          <a:prstGeom prst="rect">
            <a:avLst/>
          </a:prstGeom>
        </p:spPr>
      </p:pic>
      <p:sp>
        <p:nvSpPr>
          <p:cNvPr id="7" name="Text Box 9"/>
          <p:cNvSpPr txBox="1">
            <a:spLocks noChangeArrowheads="1"/>
          </p:cNvSpPr>
          <p:nvPr/>
        </p:nvSpPr>
        <p:spPr bwMode="auto">
          <a:xfrm>
            <a:off x="6444208" y="692698"/>
            <a:ext cx="241176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Venere</a:t>
            </a:r>
            <a:endParaRPr lang="it-IT" sz="3200" dirty="0">
              <a:latin typeface="Verdana" pitchFamily="34" charset="0"/>
            </a:endParaRPr>
          </a:p>
        </p:txBody>
      </p:sp>
      <p:sp>
        <p:nvSpPr>
          <p:cNvPr id="5" name="CasellaDiTesto 4"/>
          <p:cNvSpPr txBox="1"/>
          <p:nvPr/>
        </p:nvSpPr>
        <p:spPr>
          <a:xfrm>
            <a:off x="6876258" y="4581130"/>
            <a:ext cx="1643399" cy="1323439"/>
          </a:xfrm>
          <a:prstGeom prst="rect">
            <a:avLst/>
          </a:prstGeom>
          <a:noFill/>
        </p:spPr>
        <p:txBody>
          <a:bodyPr wrap="none" lIns="91420" tIns="45711" rIns="91420" bIns="45711" rtlCol="0">
            <a:spAutoFit/>
          </a:bodyPr>
          <a:lstStyle/>
          <a:p>
            <a:r>
              <a:rPr lang="it-IT" dirty="0" smtClean="0">
                <a:solidFill>
                  <a:schemeClr val="bg1"/>
                </a:solidFill>
              </a:rPr>
              <a:t>d = 0.72 AU</a:t>
            </a:r>
          </a:p>
          <a:p>
            <a:r>
              <a:rPr lang="it-IT" dirty="0" err="1" smtClean="0">
                <a:solidFill>
                  <a:schemeClr val="bg1"/>
                </a:solidFill>
              </a:rPr>
              <a:t>P</a:t>
            </a:r>
            <a:r>
              <a:rPr lang="it-IT" baseline="-25000" dirty="0" err="1" smtClean="0">
                <a:solidFill>
                  <a:schemeClr val="bg1"/>
                </a:solidFill>
              </a:rPr>
              <a:t>orb</a:t>
            </a:r>
            <a:r>
              <a:rPr lang="it-IT" dirty="0" smtClean="0">
                <a:solidFill>
                  <a:schemeClr val="bg1"/>
                </a:solidFill>
              </a:rPr>
              <a:t> = 225 d</a:t>
            </a:r>
          </a:p>
          <a:p>
            <a:r>
              <a:rPr lang="it-IT" dirty="0" err="1" smtClean="0">
                <a:solidFill>
                  <a:schemeClr val="bg1"/>
                </a:solidFill>
              </a:rPr>
              <a:t>P</a:t>
            </a:r>
            <a:r>
              <a:rPr lang="it-IT" baseline="-25000" dirty="0" err="1" smtClean="0">
                <a:solidFill>
                  <a:schemeClr val="bg1"/>
                </a:solidFill>
              </a:rPr>
              <a:t>rot</a:t>
            </a:r>
            <a:r>
              <a:rPr lang="it-IT" dirty="0" smtClean="0">
                <a:solidFill>
                  <a:schemeClr val="bg1"/>
                </a:solidFill>
              </a:rPr>
              <a:t> = -243 d</a:t>
            </a:r>
          </a:p>
          <a:p>
            <a:r>
              <a:rPr lang="it-IT" dirty="0" smtClean="0">
                <a:solidFill>
                  <a:schemeClr val="bg1"/>
                </a:solidFill>
              </a:rPr>
              <a:t>R = 6052 km</a:t>
            </a:r>
            <a:endParaRPr lang="it-IT" dirty="0">
              <a:solidFill>
                <a:schemeClr val="bg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G_0044i.jpg"/>
          <p:cNvPicPr>
            <a:picLocks noChangeAspect="1"/>
          </p:cNvPicPr>
          <p:nvPr/>
        </p:nvPicPr>
        <p:blipFill>
          <a:blip r:embed="rId3" cstate="print"/>
          <a:stretch>
            <a:fillRect/>
          </a:stretch>
        </p:blipFill>
        <p:spPr>
          <a:xfrm>
            <a:off x="323529" y="1"/>
            <a:ext cx="8820472" cy="6193281"/>
          </a:xfrm>
          <a:prstGeom prst="rect">
            <a:avLst/>
          </a:prstGeom>
        </p:spPr>
      </p:pic>
      <p:sp>
        <p:nvSpPr>
          <p:cNvPr id="7" name="Text Box 9"/>
          <p:cNvSpPr txBox="1">
            <a:spLocks noChangeArrowheads="1"/>
          </p:cNvSpPr>
          <p:nvPr/>
        </p:nvSpPr>
        <p:spPr bwMode="auto">
          <a:xfrm>
            <a:off x="0" y="6021289"/>
            <a:ext cx="9144000" cy="523202"/>
          </a:xfrm>
          <a:prstGeom prst="rect">
            <a:avLst/>
          </a:prstGeom>
          <a:noFill/>
          <a:ln w="9525">
            <a:noFill/>
            <a:miter lim="800000"/>
            <a:headEnd/>
            <a:tailEnd/>
          </a:ln>
        </p:spPr>
        <p:txBody>
          <a:bodyPr wrap="square" lIns="91420" tIns="45711" rIns="91420" bIns="45711">
            <a:spAutoFit/>
          </a:bodyPr>
          <a:lstStyle/>
          <a:p>
            <a:pPr algn="ctr"/>
            <a:r>
              <a:rPr lang="it-IT" sz="2800" dirty="0" smtClean="0">
                <a:solidFill>
                  <a:schemeClr val="bg1"/>
                </a:solidFill>
                <a:latin typeface="Verdana" pitchFamily="34" charset="0"/>
              </a:rPr>
              <a:t>Venere vista da </a:t>
            </a:r>
            <a:r>
              <a:rPr lang="it-IT" sz="2800" dirty="0" err="1" smtClean="0">
                <a:solidFill>
                  <a:schemeClr val="bg1"/>
                </a:solidFill>
                <a:latin typeface="Verdana" pitchFamily="34" charset="0"/>
              </a:rPr>
              <a:t>Schiaparelli</a:t>
            </a:r>
            <a:endParaRPr lang="it-IT" sz="2800" dirty="0">
              <a:latin typeface="Verdana" pitchFamily="34" charset="0"/>
            </a:endParaRP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Venera9.png"/>
          <p:cNvPicPr>
            <a:picLocks noChangeAspect="1"/>
          </p:cNvPicPr>
          <p:nvPr/>
        </p:nvPicPr>
        <p:blipFill>
          <a:blip r:embed="rId2" cstate="print"/>
          <a:stretch>
            <a:fillRect/>
          </a:stretch>
        </p:blipFill>
        <p:spPr>
          <a:xfrm>
            <a:off x="0" y="2780928"/>
            <a:ext cx="9144000" cy="2189796"/>
          </a:xfrm>
          <a:prstGeom prst="rect">
            <a:avLst/>
          </a:prstGeom>
        </p:spPr>
      </p:pic>
      <p:sp>
        <p:nvSpPr>
          <p:cNvPr id="3" name="Text Box 9"/>
          <p:cNvSpPr txBox="1">
            <a:spLocks noChangeArrowheads="1"/>
          </p:cNvSpPr>
          <p:nvPr/>
        </p:nvSpPr>
        <p:spPr bwMode="auto">
          <a:xfrm>
            <a:off x="4932040" y="5661248"/>
            <a:ext cx="4067944" cy="892552"/>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Venere</a:t>
            </a:r>
          </a:p>
          <a:p>
            <a:pPr algn="ctr"/>
            <a:r>
              <a:rPr lang="it-IT" dirty="0" smtClean="0">
                <a:solidFill>
                  <a:schemeClr val="bg1"/>
                </a:solidFill>
                <a:latin typeface="Verdana" pitchFamily="34" charset="0"/>
              </a:rPr>
              <a:t>Venera 9 (URSS, 1975)</a:t>
            </a:r>
            <a:endParaRPr lang="it-IT" dirty="0">
              <a:latin typeface="Verdana"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Venus_globe.jpg"/>
          <p:cNvPicPr>
            <a:picLocks noChangeAspect="1"/>
          </p:cNvPicPr>
          <p:nvPr/>
        </p:nvPicPr>
        <p:blipFill>
          <a:blip r:embed="rId3" cstate="print"/>
          <a:stretch>
            <a:fillRect/>
          </a:stretch>
        </p:blipFill>
        <p:spPr>
          <a:xfrm>
            <a:off x="0" y="0"/>
            <a:ext cx="6858000" cy="6858000"/>
          </a:xfrm>
          <a:prstGeom prst="rect">
            <a:avLst/>
          </a:prstGeom>
        </p:spPr>
      </p:pic>
      <p:sp>
        <p:nvSpPr>
          <p:cNvPr id="7" name="Text Box 9"/>
          <p:cNvSpPr txBox="1">
            <a:spLocks noChangeArrowheads="1"/>
          </p:cNvSpPr>
          <p:nvPr/>
        </p:nvSpPr>
        <p:spPr bwMode="auto">
          <a:xfrm>
            <a:off x="4932040" y="5661248"/>
            <a:ext cx="4067944" cy="892552"/>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Venere</a:t>
            </a:r>
          </a:p>
          <a:p>
            <a:pPr algn="ctr"/>
            <a:r>
              <a:rPr lang="it-IT" dirty="0" err="1" smtClean="0">
                <a:solidFill>
                  <a:schemeClr val="bg1"/>
                </a:solidFill>
                <a:latin typeface="Verdana" pitchFamily="34" charset="0"/>
              </a:rPr>
              <a:t>Magellan</a:t>
            </a:r>
            <a:r>
              <a:rPr lang="it-IT" dirty="0" smtClean="0">
                <a:solidFill>
                  <a:schemeClr val="bg1"/>
                </a:solidFill>
                <a:latin typeface="Verdana" pitchFamily="34" charset="0"/>
              </a:rPr>
              <a:t> (NASA, 1990-94)</a:t>
            </a:r>
            <a:endParaRPr lang="it-IT" dirty="0">
              <a:latin typeface="Verdana" pitchFamily="34" charset="0"/>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ext Box 1026"/>
          <p:cNvSpPr txBox="1">
            <a:spLocks noChangeArrowheads="1"/>
          </p:cNvSpPr>
          <p:nvPr/>
        </p:nvSpPr>
        <p:spPr bwMode="auto">
          <a:xfrm>
            <a:off x="847730" y="360044"/>
            <a:ext cx="7357837" cy="483022"/>
          </a:xfrm>
          <a:prstGeom prst="rect">
            <a:avLst/>
          </a:prstGeom>
          <a:noFill/>
          <a:ln w="9525">
            <a:noFill/>
            <a:miter lim="800000"/>
            <a:headEnd/>
            <a:tailEnd/>
          </a:ln>
        </p:spPr>
        <p:txBody>
          <a:bodyPr lIns="91420" tIns="45711" rIns="91420" bIns="45711" anchor="ctr">
            <a:spAutoFit/>
          </a:bodyPr>
          <a:lstStyle/>
          <a:p>
            <a:pPr algn="ctr"/>
            <a:r>
              <a:rPr lang="it-IT" sz="2500" dirty="0" smtClean="0">
                <a:latin typeface="Arial" pitchFamily="34" charset="0"/>
                <a:cs typeface="Arial" pitchFamily="34" charset="0"/>
              </a:rPr>
              <a:t>Definizione di ellisse</a:t>
            </a:r>
            <a:endParaRPr lang="it-IT" sz="2500" dirty="0">
              <a:latin typeface="Arial" pitchFamily="34" charset="0"/>
              <a:cs typeface="Arial" pitchFamily="34" charset="0"/>
            </a:endParaRPr>
          </a:p>
        </p:txBody>
      </p:sp>
      <p:sp>
        <p:nvSpPr>
          <p:cNvPr id="5" name="CasellaDiTesto 4"/>
          <p:cNvSpPr txBox="1"/>
          <p:nvPr/>
        </p:nvSpPr>
        <p:spPr>
          <a:xfrm>
            <a:off x="390363" y="5518503"/>
            <a:ext cx="8167259" cy="391533"/>
          </a:xfrm>
          <a:prstGeom prst="rect">
            <a:avLst/>
          </a:prstGeom>
          <a:noFill/>
        </p:spPr>
        <p:txBody>
          <a:bodyPr wrap="square" lIns="82936" tIns="41469" rIns="82936" bIns="41469" rtlCol="0">
            <a:spAutoFit/>
          </a:bodyPr>
          <a:lstStyle/>
          <a:p>
            <a:pPr algn="ctr"/>
            <a:r>
              <a:rPr lang="it-IT" dirty="0" smtClean="0">
                <a:latin typeface="Arial" pitchFamily="34" charset="0"/>
                <a:cs typeface="Arial" pitchFamily="34" charset="0"/>
              </a:rPr>
              <a:t>La costruzione “del giardiniere”</a:t>
            </a:r>
            <a:endParaRPr lang="it-IT" b="1" dirty="0" smtClean="0">
              <a:latin typeface="Arial" pitchFamily="34" charset="0"/>
              <a:cs typeface="Arial" pitchFamily="34" charset="0"/>
            </a:endParaRPr>
          </a:p>
        </p:txBody>
      </p:sp>
      <p:pic>
        <p:nvPicPr>
          <p:cNvPr id="7" name="Immagine 6" descr="proof.gif"/>
          <p:cNvPicPr>
            <a:picLocks noChangeAspect="1"/>
          </p:cNvPicPr>
          <p:nvPr/>
        </p:nvPicPr>
        <p:blipFill>
          <a:blip r:embed="rId3" cstate="print"/>
          <a:stretch>
            <a:fillRect/>
          </a:stretch>
        </p:blipFill>
        <p:spPr>
          <a:xfrm>
            <a:off x="1631787" y="1274201"/>
            <a:ext cx="5793310" cy="3721925"/>
          </a:xfrm>
          <a:prstGeom prst="rect">
            <a:avLst/>
          </a:prstGeom>
        </p:spPr>
      </p:pic>
      <p:pic>
        <p:nvPicPr>
          <p:cNvPr id="8" name="Immagine 7" descr="Drawing_an_ellipse_via_two_tacks_a_loop_and_a_pen.jpg"/>
          <p:cNvPicPr>
            <a:picLocks noChangeAspect="1"/>
          </p:cNvPicPr>
          <p:nvPr/>
        </p:nvPicPr>
        <p:blipFill>
          <a:blip r:embed="rId4" cstate="print"/>
          <a:stretch>
            <a:fillRect/>
          </a:stretch>
        </p:blipFill>
        <p:spPr>
          <a:xfrm>
            <a:off x="978406" y="1143609"/>
            <a:ext cx="7056512" cy="528905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PIA00233-_Venus_-_3D_Perspective_View_of_Eistla_Regio.jpg"/>
          <p:cNvPicPr>
            <a:picLocks noChangeAspect="1"/>
          </p:cNvPicPr>
          <p:nvPr/>
        </p:nvPicPr>
        <p:blipFill>
          <a:blip r:embed="rId3" cstate="print"/>
          <a:stretch>
            <a:fillRect/>
          </a:stretch>
        </p:blipFill>
        <p:spPr>
          <a:xfrm>
            <a:off x="285752" y="0"/>
            <a:ext cx="8572500" cy="6858000"/>
          </a:xfrm>
          <a:prstGeom prst="rect">
            <a:avLst/>
          </a:prstGeom>
        </p:spPr>
      </p:pic>
      <p:sp>
        <p:nvSpPr>
          <p:cNvPr id="7" name="Text Box 9"/>
          <p:cNvSpPr txBox="1">
            <a:spLocks noChangeArrowheads="1"/>
          </p:cNvSpPr>
          <p:nvPr/>
        </p:nvSpPr>
        <p:spPr bwMode="auto">
          <a:xfrm>
            <a:off x="4788026" y="404664"/>
            <a:ext cx="4067944" cy="892552"/>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Venere</a:t>
            </a:r>
          </a:p>
          <a:p>
            <a:pPr algn="ctr"/>
            <a:r>
              <a:rPr lang="it-IT" dirty="0" err="1" smtClean="0">
                <a:solidFill>
                  <a:schemeClr val="bg1"/>
                </a:solidFill>
                <a:latin typeface="Verdana" pitchFamily="34" charset="0"/>
              </a:rPr>
              <a:t>Magellan</a:t>
            </a:r>
            <a:r>
              <a:rPr lang="it-IT" dirty="0" smtClean="0">
                <a:solidFill>
                  <a:schemeClr val="bg1"/>
                </a:solidFill>
                <a:latin typeface="Verdana" pitchFamily="34" charset="0"/>
              </a:rPr>
              <a:t> (NASA, 1990-94)</a:t>
            </a:r>
            <a:endParaRPr lang="it-IT" dirty="0">
              <a:latin typeface="Verdana" pitchFamily="34" charset="0"/>
            </a:endParaRPr>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Earth-from-Apollo-17.JPG"/>
          <p:cNvPicPr>
            <a:picLocks noChangeAspect="1"/>
          </p:cNvPicPr>
          <p:nvPr/>
        </p:nvPicPr>
        <p:blipFill>
          <a:blip r:embed="rId3" cstate="print"/>
          <a:srcRect l="20266" r="20266"/>
          <a:stretch>
            <a:fillRect/>
          </a:stretch>
        </p:blipFill>
        <p:spPr>
          <a:xfrm>
            <a:off x="611560" y="260650"/>
            <a:ext cx="6624736" cy="6265753"/>
          </a:xfrm>
          <a:prstGeom prst="rect">
            <a:avLst/>
          </a:prstGeom>
        </p:spPr>
      </p:pic>
      <p:sp>
        <p:nvSpPr>
          <p:cNvPr id="3" name="Text Box 9"/>
          <p:cNvSpPr txBox="1">
            <a:spLocks noChangeArrowheads="1"/>
          </p:cNvSpPr>
          <p:nvPr/>
        </p:nvSpPr>
        <p:spPr bwMode="auto">
          <a:xfrm>
            <a:off x="6444208" y="692698"/>
            <a:ext cx="241176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Terra</a:t>
            </a:r>
            <a:endParaRPr lang="it-IT" sz="3200" dirty="0">
              <a:latin typeface="Verdana" pitchFamily="34" charset="0"/>
            </a:endParaRPr>
          </a:p>
        </p:txBody>
      </p:sp>
      <p:sp>
        <p:nvSpPr>
          <p:cNvPr id="5" name="CasellaDiTesto 4"/>
          <p:cNvSpPr txBox="1"/>
          <p:nvPr/>
        </p:nvSpPr>
        <p:spPr>
          <a:xfrm>
            <a:off x="6876258" y="5013178"/>
            <a:ext cx="1890261" cy="1015663"/>
          </a:xfrm>
          <a:prstGeom prst="rect">
            <a:avLst/>
          </a:prstGeom>
          <a:noFill/>
        </p:spPr>
        <p:txBody>
          <a:bodyPr wrap="none" lIns="91420" tIns="45711" rIns="91420" bIns="45711" rtlCol="0">
            <a:spAutoFit/>
          </a:bodyPr>
          <a:lstStyle/>
          <a:p>
            <a:r>
              <a:rPr lang="it-IT" dirty="0" smtClean="0">
                <a:solidFill>
                  <a:schemeClr val="bg1"/>
                </a:solidFill>
              </a:rPr>
              <a:t>d = 1 AU</a:t>
            </a:r>
          </a:p>
          <a:p>
            <a:r>
              <a:rPr lang="it-IT" dirty="0" err="1" smtClean="0">
                <a:solidFill>
                  <a:schemeClr val="bg1"/>
                </a:solidFill>
              </a:rPr>
              <a:t>P</a:t>
            </a:r>
            <a:r>
              <a:rPr lang="it-IT" baseline="-25000" dirty="0" err="1" smtClean="0">
                <a:solidFill>
                  <a:schemeClr val="bg1"/>
                </a:solidFill>
              </a:rPr>
              <a:t>orb</a:t>
            </a:r>
            <a:r>
              <a:rPr lang="it-IT" dirty="0" smtClean="0">
                <a:solidFill>
                  <a:schemeClr val="bg1"/>
                </a:solidFill>
              </a:rPr>
              <a:t> = 365.25 d</a:t>
            </a:r>
          </a:p>
          <a:p>
            <a:r>
              <a:rPr lang="it-IT" dirty="0" smtClean="0">
                <a:solidFill>
                  <a:schemeClr val="bg1"/>
                </a:solidFill>
              </a:rPr>
              <a:t>R = 6378 km</a:t>
            </a:r>
            <a:endParaRPr lang="it-IT" dirty="0">
              <a:solidFill>
                <a:schemeClr val="bg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6444208" y="692698"/>
            <a:ext cx="2411760" cy="584775"/>
          </a:xfrm>
          <a:prstGeom prst="rect">
            <a:avLst/>
          </a:prstGeom>
          <a:noFill/>
          <a:ln w="9525">
            <a:noFill/>
            <a:miter lim="800000"/>
            <a:headEnd/>
            <a:tailEnd/>
          </a:ln>
        </p:spPr>
        <p:txBody>
          <a:bodyPr wrap="square" lIns="91420" tIns="45711" rIns="91420" bIns="45711">
            <a:spAutoFit/>
          </a:bodyPr>
          <a:lstStyle/>
          <a:p>
            <a:pPr algn="ctr"/>
            <a:r>
              <a:rPr lang="it-IT" sz="3200" dirty="0" smtClean="0">
                <a:solidFill>
                  <a:schemeClr val="bg1"/>
                </a:solidFill>
                <a:latin typeface="Verdana" pitchFamily="34" charset="0"/>
              </a:rPr>
              <a:t>Marte</a:t>
            </a:r>
            <a:endParaRPr lang="it-IT" sz="3200" dirty="0">
              <a:latin typeface="Verdana" pitchFamily="34" charset="0"/>
            </a:endParaRPr>
          </a:p>
        </p:txBody>
      </p:sp>
      <p:sp>
        <p:nvSpPr>
          <p:cNvPr id="5" name="CasellaDiTesto 4"/>
          <p:cNvSpPr txBox="1"/>
          <p:nvPr/>
        </p:nvSpPr>
        <p:spPr>
          <a:xfrm>
            <a:off x="6948266" y="5157194"/>
            <a:ext cx="1843774" cy="1323439"/>
          </a:xfrm>
          <a:prstGeom prst="rect">
            <a:avLst/>
          </a:prstGeom>
          <a:noFill/>
        </p:spPr>
        <p:txBody>
          <a:bodyPr wrap="none" lIns="91420" tIns="45711" rIns="91420" bIns="45711" rtlCol="0">
            <a:spAutoFit/>
          </a:bodyPr>
          <a:lstStyle/>
          <a:p>
            <a:r>
              <a:rPr lang="it-IT" dirty="0" smtClean="0">
                <a:solidFill>
                  <a:schemeClr val="bg1"/>
                </a:solidFill>
              </a:rPr>
              <a:t>d = 1.52 AU</a:t>
            </a:r>
          </a:p>
          <a:p>
            <a:r>
              <a:rPr lang="it-IT" dirty="0" err="1" smtClean="0">
                <a:solidFill>
                  <a:schemeClr val="bg1"/>
                </a:solidFill>
              </a:rPr>
              <a:t>P</a:t>
            </a:r>
            <a:r>
              <a:rPr lang="it-IT" baseline="-25000" dirty="0" err="1" smtClean="0">
                <a:solidFill>
                  <a:schemeClr val="bg1"/>
                </a:solidFill>
              </a:rPr>
              <a:t>orb</a:t>
            </a:r>
            <a:r>
              <a:rPr lang="it-IT" dirty="0" smtClean="0">
                <a:solidFill>
                  <a:schemeClr val="bg1"/>
                </a:solidFill>
              </a:rPr>
              <a:t> = 687 d</a:t>
            </a:r>
          </a:p>
          <a:p>
            <a:r>
              <a:rPr lang="it-IT" dirty="0" err="1" smtClean="0">
                <a:solidFill>
                  <a:schemeClr val="bg1"/>
                </a:solidFill>
              </a:rPr>
              <a:t>P</a:t>
            </a:r>
            <a:r>
              <a:rPr lang="it-IT" baseline="-25000" dirty="0" err="1" smtClean="0">
                <a:solidFill>
                  <a:schemeClr val="bg1"/>
                </a:solidFill>
              </a:rPr>
              <a:t>rot</a:t>
            </a:r>
            <a:r>
              <a:rPr lang="it-IT" dirty="0" smtClean="0">
                <a:solidFill>
                  <a:schemeClr val="bg1"/>
                </a:solidFill>
              </a:rPr>
              <a:t> = 24h 37m</a:t>
            </a:r>
          </a:p>
          <a:p>
            <a:r>
              <a:rPr lang="it-IT" dirty="0" smtClean="0">
                <a:solidFill>
                  <a:schemeClr val="bg1"/>
                </a:solidFill>
              </a:rPr>
              <a:t>R = 3396 km</a:t>
            </a:r>
            <a:endParaRPr lang="it-IT" dirty="0">
              <a:solidFill>
                <a:schemeClr val="bg1"/>
              </a:solidFill>
            </a:endParaRPr>
          </a:p>
        </p:txBody>
      </p:sp>
      <p:pic>
        <p:nvPicPr>
          <p:cNvPr id="6" name="Immagine 5" descr="Mars_without_Fastie_finger.png"/>
          <p:cNvPicPr>
            <a:picLocks noChangeAspect="1"/>
          </p:cNvPicPr>
          <p:nvPr/>
        </p:nvPicPr>
        <p:blipFill>
          <a:blip r:embed="rId3" cstate="print"/>
          <a:stretch>
            <a:fillRect/>
          </a:stretch>
        </p:blipFill>
        <p:spPr>
          <a:xfrm>
            <a:off x="0" y="0"/>
            <a:ext cx="6858000" cy="68580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iaparelli_Domenica_del_Corriere.jpg"/>
          <p:cNvPicPr>
            <a:picLocks noChangeAspect="1"/>
          </p:cNvPicPr>
          <p:nvPr/>
        </p:nvPicPr>
        <p:blipFill>
          <a:blip r:embed="rId2" cstate="print"/>
          <a:stretch>
            <a:fillRect/>
          </a:stretch>
        </p:blipFill>
        <p:spPr>
          <a:xfrm>
            <a:off x="-36512" y="0"/>
            <a:ext cx="5111324" cy="6858000"/>
          </a:xfrm>
          <a:prstGeom prst="rect">
            <a:avLst/>
          </a:prstGeom>
        </p:spPr>
      </p:pic>
      <p:sp>
        <p:nvSpPr>
          <p:cNvPr id="3" name="CasellaDiTesto 2"/>
          <p:cNvSpPr txBox="1"/>
          <p:nvPr/>
        </p:nvSpPr>
        <p:spPr>
          <a:xfrm>
            <a:off x="5364088" y="2780928"/>
            <a:ext cx="3491880" cy="707886"/>
          </a:xfrm>
          <a:prstGeom prst="rect">
            <a:avLst/>
          </a:prstGeom>
          <a:noFill/>
        </p:spPr>
        <p:txBody>
          <a:bodyPr wrap="square" rtlCol="0">
            <a:spAutoFit/>
          </a:bodyPr>
          <a:lstStyle/>
          <a:p>
            <a:pPr algn="ctr"/>
            <a:r>
              <a:rPr lang="it-IT" dirty="0" smtClean="0">
                <a:solidFill>
                  <a:schemeClr val="bg1">
                    <a:lumMod val="95000"/>
                  </a:schemeClr>
                </a:solidFill>
              </a:rPr>
              <a:t>Giovanni Virginio </a:t>
            </a:r>
            <a:r>
              <a:rPr lang="it-IT" dirty="0" err="1" smtClean="0">
                <a:solidFill>
                  <a:schemeClr val="bg1">
                    <a:lumMod val="95000"/>
                  </a:schemeClr>
                </a:solidFill>
              </a:rPr>
              <a:t>Schiaparelli</a:t>
            </a:r>
            <a:r>
              <a:rPr lang="it-IT" dirty="0" smtClean="0">
                <a:solidFill>
                  <a:schemeClr val="bg1">
                    <a:lumMod val="95000"/>
                  </a:schemeClr>
                </a:solidFill>
              </a:rPr>
              <a:t> (1835-1910)</a:t>
            </a:r>
            <a:endParaRPr lang="it-IT"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descr="mappa1877_map300dpi.jpg"/>
          <p:cNvPicPr>
            <a:picLocks noChangeAspect="1"/>
          </p:cNvPicPr>
          <p:nvPr/>
        </p:nvPicPr>
        <p:blipFill>
          <a:blip r:embed="rId2" cstate="print"/>
          <a:stretch>
            <a:fillRect/>
          </a:stretch>
        </p:blipFill>
        <p:spPr>
          <a:xfrm>
            <a:off x="0" y="260648"/>
            <a:ext cx="9144000" cy="6375163"/>
          </a:xfrm>
          <a:prstGeom prst="rect">
            <a:avLst/>
          </a:prstGeom>
        </p:spPr>
      </p:pic>
      <p:sp>
        <p:nvSpPr>
          <p:cNvPr id="3" name="CasellaDiTesto 2"/>
          <p:cNvSpPr txBox="1"/>
          <p:nvPr/>
        </p:nvSpPr>
        <p:spPr>
          <a:xfrm>
            <a:off x="2699793" y="620688"/>
            <a:ext cx="4387740" cy="400110"/>
          </a:xfrm>
          <a:prstGeom prst="rect">
            <a:avLst/>
          </a:prstGeom>
          <a:noFill/>
        </p:spPr>
        <p:txBody>
          <a:bodyPr wrap="none" lIns="91430" tIns="45715" rIns="91430" bIns="45715" rtlCol="0">
            <a:spAutoFit/>
          </a:bodyPr>
          <a:lstStyle/>
          <a:p>
            <a:r>
              <a:rPr lang="it-IT" dirty="0" err="1" smtClean="0"/>
              <a:t>Schiaparelli</a:t>
            </a:r>
            <a:r>
              <a:rPr lang="it-IT" dirty="0" smtClean="0"/>
              <a:t> – Mappa di Marte (1877)</a:t>
            </a:r>
            <a:endParaRPr lang="it-IT"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descr="mem3_02.jpg"/>
          <p:cNvPicPr>
            <a:picLocks noChangeAspect="1"/>
          </p:cNvPicPr>
          <p:nvPr/>
        </p:nvPicPr>
        <p:blipFill>
          <a:blip r:embed="rId2" cstate="print"/>
          <a:stretch>
            <a:fillRect/>
          </a:stretch>
        </p:blipFill>
        <p:spPr>
          <a:xfrm>
            <a:off x="0" y="1268760"/>
            <a:ext cx="9144000" cy="4897934"/>
          </a:xfrm>
          <a:prstGeom prst="rect">
            <a:avLst/>
          </a:prstGeom>
        </p:spPr>
      </p:pic>
      <p:sp>
        <p:nvSpPr>
          <p:cNvPr id="3" name="CasellaDiTesto 2"/>
          <p:cNvSpPr txBox="1"/>
          <p:nvPr/>
        </p:nvSpPr>
        <p:spPr>
          <a:xfrm>
            <a:off x="2627784" y="548680"/>
            <a:ext cx="4387740" cy="400110"/>
          </a:xfrm>
          <a:prstGeom prst="rect">
            <a:avLst/>
          </a:prstGeom>
          <a:noFill/>
        </p:spPr>
        <p:txBody>
          <a:bodyPr wrap="none" lIns="91430" tIns="45715" rIns="91430" bIns="45715" rtlCol="0">
            <a:spAutoFit/>
          </a:bodyPr>
          <a:lstStyle/>
          <a:p>
            <a:r>
              <a:rPr lang="it-IT" dirty="0" err="1" smtClean="0"/>
              <a:t>Schiaparelli</a:t>
            </a:r>
            <a:r>
              <a:rPr lang="it-IT" dirty="0" smtClean="0"/>
              <a:t> – Mappa di Marte (1881)</a:t>
            </a:r>
            <a:endParaRPr lang="it-IT"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tes_albedo_label.png"/>
          <p:cNvPicPr>
            <a:picLocks noChangeAspect="1"/>
          </p:cNvPicPr>
          <p:nvPr/>
        </p:nvPicPr>
        <p:blipFill>
          <a:blip r:embed="rId2" cstate="print"/>
          <a:stretch>
            <a:fillRect/>
          </a:stretch>
        </p:blipFill>
        <p:spPr>
          <a:xfrm>
            <a:off x="0" y="-27383"/>
            <a:ext cx="9144000" cy="5804697"/>
          </a:xfrm>
          <a:prstGeom prst="rect">
            <a:avLst/>
          </a:prstGeom>
        </p:spPr>
      </p:pic>
      <p:sp>
        <p:nvSpPr>
          <p:cNvPr id="3" name="CasellaDiTesto 2"/>
          <p:cNvSpPr txBox="1"/>
          <p:nvPr/>
        </p:nvSpPr>
        <p:spPr>
          <a:xfrm>
            <a:off x="5148065" y="6237313"/>
            <a:ext cx="3344165" cy="338544"/>
          </a:xfrm>
          <a:prstGeom prst="rect">
            <a:avLst/>
          </a:prstGeom>
          <a:noFill/>
        </p:spPr>
        <p:txBody>
          <a:bodyPr wrap="none" lIns="91430" tIns="45715" rIns="91430" bIns="45715" rtlCol="0">
            <a:spAutoFit/>
          </a:bodyPr>
          <a:lstStyle/>
          <a:p>
            <a:r>
              <a:rPr lang="it-IT" sz="1600" dirty="0" err="1" smtClean="0">
                <a:solidFill>
                  <a:schemeClr val="bg1"/>
                </a:solidFill>
              </a:rPr>
              <a:t>Mars</a:t>
            </a:r>
            <a:r>
              <a:rPr lang="it-IT" sz="1600" dirty="0" smtClean="0">
                <a:solidFill>
                  <a:schemeClr val="bg1"/>
                </a:solidFill>
              </a:rPr>
              <a:t> Global </a:t>
            </a:r>
            <a:r>
              <a:rPr lang="it-IT" sz="1600" dirty="0" err="1" smtClean="0">
                <a:solidFill>
                  <a:schemeClr val="bg1"/>
                </a:solidFill>
              </a:rPr>
              <a:t>Surveyor</a:t>
            </a:r>
            <a:r>
              <a:rPr lang="it-IT" sz="1600" dirty="0" smtClean="0">
                <a:solidFill>
                  <a:schemeClr val="bg1"/>
                </a:solidFill>
              </a:rPr>
              <a:t> (1996-2006)</a:t>
            </a:r>
            <a:endParaRPr lang="it-IT" sz="1600" dirty="0">
              <a:solidFill>
                <a:schemeClr val="bg1"/>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onfronto1.gif"/>
          <p:cNvPicPr>
            <a:picLocks noChangeAspect="1"/>
          </p:cNvPicPr>
          <p:nvPr/>
        </p:nvPicPr>
        <p:blipFill>
          <a:blip r:embed="rId2" cstate="print"/>
          <a:stretch>
            <a:fillRect/>
          </a:stretch>
        </p:blipFill>
        <p:spPr>
          <a:xfrm>
            <a:off x="0" y="1325456"/>
            <a:ext cx="9144000" cy="4983865"/>
          </a:xfrm>
          <a:prstGeom prst="rect">
            <a:avLst/>
          </a:prstGeom>
        </p:spPr>
      </p:pic>
      <p:sp>
        <p:nvSpPr>
          <p:cNvPr id="3" name="CasellaDiTesto 2"/>
          <p:cNvSpPr txBox="1"/>
          <p:nvPr/>
        </p:nvSpPr>
        <p:spPr>
          <a:xfrm>
            <a:off x="1835696" y="476672"/>
            <a:ext cx="5471370" cy="400110"/>
          </a:xfrm>
          <a:prstGeom prst="rect">
            <a:avLst/>
          </a:prstGeom>
          <a:noFill/>
        </p:spPr>
        <p:txBody>
          <a:bodyPr wrap="none" lIns="91430" tIns="45715" rIns="91430" bIns="45715" rtlCol="0">
            <a:spAutoFit/>
          </a:bodyPr>
          <a:lstStyle/>
          <a:p>
            <a:r>
              <a:rPr lang="it-IT" dirty="0" smtClean="0">
                <a:solidFill>
                  <a:schemeClr val="bg1"/>
                </a:solidFill>
              </a:rPr>
              <a:t>Confronto </a:t>
            </a:r>
            <a:r>
              <a:rPr lang="it-IT" dirty="0" err="1" smtClean="0">
                <a:solidFill>
                  <a:schemeClr val="bg1"/>
                </a:solidFill>
              </a:rPr>
              <a:t>Schiaparelli</a:t>
            </a:r>
            <a:r>
              <a:rPr lang="it-IT" dirty="0" smtClean="0">
                <a:solidFill>
                  <a:schemeClr val="bg1"/>
                </a:solidFill>
              </a:rPr>
              <a:t> – </a:t>
            </a:r>
            <a:r>
              <a:rPr lang="it-IT" dirty="0" err="1" smtClean="0">
                <a:solidFill>
                  <a:schemeClr val="bg1"/>
                </a:solidFill>
              </a:rPr>
              <a:t>Mars</a:t>
            </a:r>
            <a:r>
              <a:rPr lang="it-IT" dirty="0" smtClean="0">
                <a:solidFill>
                  <a:schemeClr val="bg1"/>
                </a:solidFill>
              </a:rPr>
              <a:t> Global </a:t>
            </a:r>
            <a:r>
              <a:rPr lang="it-IT" dirty="0" err="1" smtClean="0">
                <a:solidFill>
                  <a:schemeClr val="bg1"/>
                </a:solidFill>
              </a:rPr>
              <a:t>Surveyor</a:t>
            </a:r>
            <a:endParaRPr lang="it-IT" dirty="0">
              <a:solidFill>
                <a:schemeClr val="bg1"/>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9-15-2014-3-35-36-PM.jpg"/>
          <p:cNvPicPr>
            <a:picLocks noChangeAspect="1"/>
          </p:cNvPicPr>
          <p:nvPr/>
        </p:nvPicPr>
        <p:blipFill>
          <a:blip r:embed="rId2" cstate="print"/>
          <a:stretch>
            <a:fillRect/>
          </a:stretch>
        </p:blipFill>
        <p:spPr>
          <a:xfrm>
            <a:off x="0" y="716491"/>
            <a:ext cx="9144000" cy="5425019"/>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ace_E03-00824_proc_50perc.gif"/>
          <p:cNvPicPr>
            <a:picLocks noChangeAspect="1"/>
          </p:cNvPicPr>
          <p:nvPr/>
        </p:nvPicPr>
        <p:blipFill>
          <a:blip r:embed="rId2" cstate="print"/>
          <a:stretch>
            <a:fillRect/>
          </a:stretch>
        </p:blipFill>
        <p:spPr>
          <a:xfrm>
            <a:off x="1143000" y="0"/>
            <a:ext cx="6858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descr="spiral.png"/>
          <p:cNvPicPr>
            <a:picLocks noChangeAspect="1"/>
          </p:cNvPicPr>
          <p:nvPr/>
        </p:nvPicPr>
        <p:blipFill>
          <a:blip r:embed="rId2" cstate="print"/>
          <a:stretch>
            <a:fillRect/>
          </a:stretch>
        </p:blipFill>
        <p:spPr>
          <a:xfrm>
            <a:off x="855942" y="0"/>
            <a:ext cx="7432117" cy="68580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troomgebied.jpg"/>
          <p:cNvPicPr>
            <a:picLocks noChangeAspect="1"/>
          </p:cNvPicPr>
          <p:nvPr/>
        </p:nvPicPr>
        <p:blipFill>
          <a:blip r:embed="rId2" cstate="print"/>
          <a:stretch>
            <a:fillRect/>
          </a:stretch>
        </p:blipFill>
        <p:spPr>
          <a:xfrm>
            <a:off x="24984" y="0"/>
            <a:ext cx="9094033" cy="6858000"/>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upperreullvallis_perspective1.jpg"/>
          <p:cNvPicPr>
            <a:picLocks noChangeAspect="1"/>
          </p:cNvPicPr>
          <p:nvPr/>
        </p:nvPicPr>
        <p:blipFill>
          <a:blip r:embed="rId2" cstate="print"/>
          <a:stretch>
            <a:fillRect/>
          </a:stretch>
        </p:blipFill>
        <p:spPr>
          <a:xfrm>
            <a:off x="0" y="856036"/>
            <a:ext cx="9144000" cy="5145932"/>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ineations 059_kasei2-600.jpg"/>
          <p:cNvPicPr>
            <a:picLocks noChangeAspect="1"/>
          </p:cNvPicPr>
          <p:nvPr/>
        </p:nvPicPr>
        <p:blipFill>
          <a:blip r:embed="rId2" cstate="print"/>
          <a:stretch>
            <a:fillRect/>
          </a:stretch>
        </p:blipFill>
        <p:spPr>
          <a:xfrm>
            <a:off x="1" y="72009"/>
            <a:ext cx="9162989" cy="6597352"/>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andorlayers_mgs_ex.jpg"/>
          <p:cNvPicPr>
            <a:picLocks noChangeAspect="1"/>
          </p:cNvPicPr>
          <p:nvPr/>
        </p:nvPicPr>
        <p:blipFill>
          <a:blip r:embed="rId2" cstate="print"/>
          <a:stretch>
            <a:fillRect/>
          </a:stretch>
        </p:blipFill>
        <p:spPr>
          <a:xfrm>
            <a:off x="539552" y="332658"/>
            <a:ext cx="8136904" cy="6114437"/>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ars4_cropped.jpg"/>
          <p:cNvPicPr>
            <a:picLocks noChangeAspect="1"/>
          </p:cNvPicPr>
          <p:nvPr/>
        </p:nvPicPr>
        <p:blipFill>
          <a:blip r:embed="rId2" cstate="print"/>
          <a:stretch>
            <a:fillRect/>
          </a:stretch>
        </p:blipFill>
        <p:spPr>
          <a:xfrm>
            <a:off x="395536" y="946157"/>
            <a:ext cx="8496944" cy="4859109"/>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terrest_int_m.jpg"/>
          <p:cNvPicPr>
            <a:picLocks noChangeAspect="1"/>
          </p:cNvPicPr>
          <p:nvPr/>
        </p:nvPicPr>
        <p:blipFill>
          <a:blip r:embed="rId2" cstate="print"/>
          <a:stretch>
            <a:fillRect/>
          </a:stretch>
        </p:blipFill>
        <p:spPr>
          <a:xfrm>
            <a:off x="-44944" y="1916834"/>
            <a:ext cx="9153448" cy="4824536"/>
          </a:xfrm>
          <a:prstGeom prst="rect">
            <a:avLst/>
          </a:prstGeom>
        </p:spPr>
      </p:pic>
      <p:sp>
        <p:nvSpPr>
          <p:cNvPr id="4" name="Text Box 9"/>
          <p:cNvSpPr txBox="1">
            <a:spLocks noChangeArrowheads="1"/>
          </p:cNvSpPr>
          <p:nvPr/>
        </p:nvSpPr>
        <p:spPr bwMode="auto">
          <a:xfrm>
            <a:off x="0" y="548682"/>
            <a:ext cx="9144000" cy="461665"/>
          </a:xfrm>
          <a:prstGeom prst="rect">
            <a:avLst/>
          </a:prstGeom>
          <a:noFill/>
          <a:ln w="9525">
            <a:noFill/>
            <a:miter lim="800000"/>
            <a:headEnd/>
            <a:tailEnd/>
          </a:ln>
        </p:spPr>
        <p:txBody>
          <a:bodyPr wrap="square" lIns="91420" tIns="45711" rIns="91420" bIns="45711">
            <a:spAutoFit/>
          </a:bodyPr>
          <a:lstStyle/>
          <a:p>
            <a:pPr algn="ctr"/>
            <a:r>
              <a:rPr lang="it-IT" sz="2400" dirty="0" smtClean="0">
                <a:solidFill>
                  <a:schemeClr val="bg1"/>
                </a:solidFill>
                <a:latin typeface="Verdana" pitchFamily="34" charset="0"/>
              </a:rPr>
              <a:t>Confronto tra i pianeti “terrestri”</a:t>
            </a:r>
            <a:endParaRPr lang="it-IT" sz="2400" dirty="0">
              <a:latin typeface="Verdana" pitchFamily="34" charset="0"/>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Jupiter_by_Cassini-Huygens.jpg"/>
          <p:cNvPicPr>
            <a:picLocks noChangeAspect="1"/>
          </p:cNvPicPr>
          <p:nvPr/>
        </p:nvPicPr>
        <p:blipFill>
          <a:blip r:embed="rId2" cstate="print"/>
          <a:stretch>
            <a:fillRect/>
          </a:stretch>
        </p:blipFill>
        <p:spPr>
          <a:xfrm>
            <a:off x="395536" y="0"/>
            <a:ext cx="7115954" cy="6858000"/>
          </a:xfrm>
          <a:prstGeom prst="rect">
            <a:avLst/>
          </a:prstGeom>
        </p:spPr>
      </p:pic>
      <p:sp>
        <p:nvSpPr>
          <p:cNvPr id="3" name="CasellaDiTesto 2"/>
          <p:cNvSpPr txBox="1"/>
          <p:nvPr/>
        </p:nvSpPr>
        <p:spPr>
          <a:xfrm>
            <a:off x="7668344" y="332658"/>
            <a:ext cx="1124026" cy="523220"/>
          </a:xfrm>
          <a:prstGeom prst="rect">
            <a:avLst/>
          </a:prstGeom>
          <a:noFill/>
        </p:spPr>
        <p:txBody>
          <a:bodyPr wrap="none" lIns="91420" tIns="45711" rIns="91420" bIns="45711" rtlCol="0">
            <a:spAutoFit/>
          </a:bodyPr>
          <a:lstStyle/>
          <a:p>
            <a:r>
              <a:rPr lang="it-IT" sz="2800" dirty="0" smtClean="0">
                <a:solidFill>
                  <a:schemeClr val="bg1"/>
                </a:solidFill>
              </a:rPr>
              <a:t>Giove</a:t>
            </a:r>
            <a:endParaRPr lang="it-IT" sz="2800" dirty="0">
              <a:solidFill>
                <a:schemeClr val="bg1"/>
              </a:solidFill>
            </a:endParaRPr>
          </a:p>
        </p:txBody>
      </p:sp>
      <p:sp>
        <p:nvSpPr>
          <p:cNvPr id="5" name="CasellaDiTesto 4"/>
          <p:cNvSpPr txBox="1"/>
          <p:nvPr/>
        </p:nvSpPr>
        <p:spPr>
          <a:xfrm>
            <a:off x="7020274" y="5229202"/>
            <a:ext cx="1843774" cy="1323439"/>
          </a:xfrm>
          <a:prstGeom prst="rect">
            <a:avLst/>
          </a:prstGeom>
          <a:noFill/>
        </p:spPr>
        <p:txBody>
          <a:bodyPr wrap="none" lIns="91420" tIns="45711" rIns="91420" bIns="45711" rtlCol="0">
            <a:spAutoFit/>
          </a:bodyPr>
          <a:lstStyle/>
          <a:p>
            <a:r>
              <a:rPr lang="it-IT" dirty="0" smtClean="0">
                <a:solidFill>
                  <a:schemeClr val="bg1"/>
                </a:solidFill>
              </a:rPr>
              <a:t>d = 5.20 AU</a:t>
            </a:r>
          </a:p>
          <a:p>
            <a:r>
              <a:rPr lang="it-IT" dirty="0" err="1" smtClean="0">
                <a:solidFill>
                  <a:schemeClr val="bg1"/>
                </a:solidFill>
              </a:rPr>
              <a:t>P</a:t>
            </a:r>
            <a:r>
              <a:rPr lang="it-IT" baseline="-25000" dirty="0" err="1" smtClean="0">
                <a:solidFill>
                  <a:schemeClr val="bg1"/>
                </a:solidFill>
              </a:rPr>
              <a:t>orb</a:t>
            </a:r>
            <a:r>
              <a:rPr lang="it-IT" dirty="0" smtClean="0">
                <a:solidFill>
                  <a:schemeClr val="bg1"/>
                </a:solidFill>
              </a:rPr>
              <a:t> = 11.86 y</a:t>
            </a:r>
          </a:p>
          <a:p>
            <a:r>
              <a:rPr lang="it-IT" dirty="0" err="1" smtClean="0">
                <a:solidFill>
                  <a:schemeClr val="bg1"/>
                </a:solidFill>
              </a:rPr>
              <a:t>P</a:t>
            </a:r>
            <a:r>
              <a:rPr lang="it-IT" baseline="-25000" dirty="0" err="1" smtClean="0">
                <a:solidFill>
                  <a:schemeClr val="bg1"/>
                </a:solidFill>
              </a:rPr>
              <a:t>rot</a:t>
            </a:r>
            <a:r>
              <a:rPr lang="it-IT" dirty="0" smtClean="0">
                <a:solidFill>
                  <a:schemeClr val="bg1"/>
                </a:solidFill>
              </a:rPr>
              <a:t> = 9h 55m</a:t>
            </a:r>
          </a:p>
          <a:p>
            <a:r>
              <a:rPr lang="it-IT" dirty="0" smtClean="0">
                <a:solidFill>
                  <a:schemeClr val="bg1"/>
                </a:solidFill>
              </a:rPr>
              <a:t>R = 71500 km</a:t>
            </a:r>
            <a:endParaRPr lang="it-IT"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481784" y="6125234"/>
            <a:ext cx="4338688" cy="400110"/>
          </a:xfrm>
          <a:prstGeom prst="rect">
            <a:avLst/>
          </a:prstGeom>
          <a:noFill/>
        </p:spPr>
        <p:txBody>
          <a:bodyPr wrap="none" lIns="91420" tIns="45711" rIns="91420" bIns="45711" rtlCol="0">
            <a:spAutoFit/>
          </a:bodyPr>
          <a:lstStyle/>
          <a:p>
            <a:r>
              <a:rPr lang="it-IT" dirty="0" smtClean="0">
                <a:solidFill>
                  <a:schemeClr val="bg1"/>
                </a:solidFill>
              </a:rPr>
              <a:t>La Terra e la macchia rossa di Giove</a:t>
            </a:r>
            <a:endParaRPr lang="it-IT" dirty="0">
              <a:solidFill>
                <a:schemeClr val="bg1"/>
              </a:solidFill>
            </a:endParaRPr>
          </a:p>
        </p:txBody>
      </p:sp>
      <p:pic>
        <p:nvPicPr>
          <p:cNvPr id="5" name="Immagine 4" descr="RedSpotEarth-580x446.jpg"/>
          <p:cNvPicPr>
            <a:picLocks noChangeAspect="1"/>
          </p:cNvPicPr>
          <p:nvPr/>
        </p:nvPicPr>
        <p:blipFill>
          <a:blip r:embed="rId2" cstate="print"/>
          <a:stretch>
            <a:fillRect/>
          </a:stretch>
        </p:blipFill>
        <p:spPr>
          <a:xfrm>
            <a:off x="1115618" y="404665"/>
            <a:ext cx="7128792" cy="5481795"/>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236296" y="476672"/>
            <a:ext cx="1444626" cy="523220"/>
          </a:xfrm>
          <a:prstGeom prst="rect">
            <a:avLst/>
          </a:prstGeom>
          <a:noFill/>
        </p:spPr>
        <p:txBody>
          <a:bodyPr wrap="none" lIns="91420" tIns="45711" rIns="91420" bIns="45711" rtlCol="0">
            <a:spAutoFit/>
          </a:bodyPr>
          <a:lstStyle/>
          <a:p>
            <a:r>
              <a:rPr lang="it-IT" sz="2800" dirty="0" smtClean="0">
                <a:solidFill>
                  <a:schemeClr val="bg1"/>
                </a:solidFill>
              </a:rPr>
              <a:t>Saturno</a:t>
            </a:r>
            <a:endParaRPr lang="it-IT" sz="2800" dirty="0">
              <a:solidFill>
                <a:schemeClr val="bg1"/>
              </a:solidFill>
            </a:endParaRPr>
          </a:p>
        </p:txBody>
      </p:sp>
      <p:pic>
        <p:nvPicPr>
          <p:cNvPr id="5" name="Immagine 4" descr="Saturn_during_Equinox.jpg"/>
          <p:cNvPicPr>
            <a:picLocks noChangeAspect="1"/>
          </p:cNvPicPr>
          <p:nvPr/>
        </p:nvPicPr>
        <p:blipFill>
          <a:blip r:embed="rId2" cstate="print"/>
          <a:stretch>
            <a:fillRect/>
          </a:stretch>
        </p:blipFill>
        <p:spPr>
          <a:xfrm>
            <a:off x="0" y="1215848"/>
            <a:ext cx="9144000" cy="4426307"/>
          </a:xfrm>
          <a:prstGeom prst="rect">
            <a:avLst/>
          </a:prstGeom>
        </p:spPr>
      </p:pic>
      <p:sp>
        <p:nvSpPr>
          <p:cNvPr id="4" name="CasellaDiTesto 3"/>
          <p:cNvSpPr txBox="1"/>
          <p:nvPr/>
        </p:nvSpPr>
        <p:spPr>
          <a:xfrm>
            <a:off x="7020274" y="5157194"/>
            <a:ext cx="1843774" cy="1323439"/>
          </a:xfrm>
          <a:prstGeom prst="rect">
            <a:avLst/>
          </a:prstGeom>
          <a:noFill/>
        </p:spPr>
        <p:txBody>
          <a:bodyPr wrap="none" lIns="91420" tIns="45711" rIns="91420" bIns="45711" rtlCol="0">
            <a:spAutoFit/>
          </a:bodyPr>
          <a:lstStyle/>
          <a:p>
            <a:r>
              <a:rPr lang="it-IT" dirty="0" smtClean="0">
                <a:solidFill>
                  <a:schemeClr val="bg1"/>
                </a:solidFill>
              </a:rPr>
              <a:t>d = 9.58 AU</a:t>
            </a:r>
          </a:p>
          <a:p>
            <a:r>
              <a:rPr lang="it-IT" dirty="0" err="1" smtClean="0">
                <a:solidFill>
                  <a:schemeClr val="bg1"/>
                </a:solidFill>
              </a:rPr>
              <a:t>P</a:t>
            </a:r>
            <a:r>
              <a:rPr lang="it-IT" baseline="-25000" dirty="0" err="1" smtClean="0">
                <a:solidFill>
                  <a:schemeClr val="bg1"/>
                </a:solidFill>
              </a:rPr>
              <a:t>orb</a:t>
            </a:r>
            <a:r>
              <a:rPr lang="it-IT" dirty="0" smtClean="0">
                <a:solidFill>
                  <a:schemeClr val="bg1"/>
                </a:solidFill>
              </a:rPr>
              <a:t> = 29.46 y</a:t>
            </a:r>
          </a:p>
          <a:p>
            <a:r>
              <a:rPr lang="it-IT" dirty="0" err="1" smtClean="0">
                <a:solidFill>
                  <a:schemeClr val="bg1"/>
                </a:solidFill>
              </a:rPr>
              <a:t>P</a:t>
            </a:r>
            <a:r>
              <a:rPr lang="it-IT" baseline="-25000" dirty="0" err="1" smtClean="0">
                <a:solidFill>
                  <a:schemeClr val="bg1"/>
                </a:solidFill>
              </a:rPr>
              <a:t>rot</a:t>
            </a:r>
            <a:r>
              <a:rPr lang="it-IT" dirty="0" smtClean="0">
                <a:solidFill>
                  <a:schemeClr val="bg1"/>
                </a:solidFill>
              </a:rPr>
              <a:t> = 10h 33m</a:t>
            </a:r>
          </a:p>
          <a:p>
            <a:r>
              <a:rPr lang="it-IT" dirty="0" smtClean="0">
                <a:solidFill>
                  <a:schemeClr val="bg1"/>
                </a:solidFill>
              </a:rPr>
              <a:t>R = 60268 km</a:t>
            </a:r>
            <a:endParaRPr lang="it-IT"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43808" y="1124745"/>
            <a:ext cx="3304110" cy="523220"/>
          </a:xfrm>
          <a:prstGeom prst="rect">
            <a:avLst/>
          </a:prstGeom>
          <a:noFill/>
        </p:spPr>
        <p:txBody>
          <a:bodyPr wrap="none" lIns="91420" tIns="45711" rIns="91420" bIns="45711" rtlCol="0">
            <a:spAutoFit/>
          </a:bodyPr>
          <a:lstStyle/>
          <a:p>
            <a:r>
              <a:rPr lang="it-IT" sz="2800" dirty="0" smtClean="0">
                <a:solidFill>
                  <a:schemeClr val="bg1"/>
                </a:solidFill>
              </a:rPr>
              <a:t>Gli anelli di Saturno</a:t>
            </a:r>
            <a:endParaRPr lang="it-IT" sz="2800" dirty="0">
              <a:solidFill>
                <a:schemeClr val="bg1"/>
              </a:solidFill>
            </a:endParaRPr>
          </a:p>
        </p:txBody>
      </p:sp>
      <p:pic>
        <p:nvPicPr>
          <p:cNvPr id="4" name="Immagine 3" descr="Saturn's_rings_in_visible_light_and_radio.jpg"/>
          <p:cNvPicPr>
            <a:picLocks noChangeAspect="1"/>
          </p:cNvPicPr>
          <p:nvPr/>
        </p:nvPicPr>
        <p:blipFill>
          <a:blip r:embed="rId2" cstate="print"/>
          <a:stretch>
            <a:fillRect/>
          </a:stretch>
        </p:blipFill>
        <p:spPr>
          <a:xfrm>
            <a:off x="0" y="2745583"/>
            <a:ext cx="9144000" cy="136683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Lucidabright"/>
        <a:ea typeface=""/>
        <a:cs typeface=""/>
      </a:majorFont>
      <a:minorFont>
        <a:latin typeface="Lucidabr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3080" cap="flat" cmpd="sng" algn="ctr">
          <a:solidFill>
            <a:srgbClr val="FF3366"/>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73080" cap="flat" cmpd="sng" algn="ctr">
          <a:solidFill>
            <a:srgbClr val="FF3366"/>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6318</TotalTime>
  <Words>1973</Words>
  <Application>Microsoft Office PowerPoint</Application>
  <PresentationFormat>Presentazione su schermo (4:3)</PresentationFormat>
  <Paragraphs>337</Paragraphs>
  <Slides>136</Slides>
  <Notes>84</Notes>
  <HiddenSlides>0</HiddenSlides>
  <MMClips>0</MMClips>
  <ScaleCrop>false</ScaleCrop>
  <HeadingPairs>
    <vt:vector size="6" baseType="variant">
      <vt:variant>
        <vt:lpstr>Tema</vt:lpstr>
      </vt:variant>
      <vt:variant>
        <vt:i4>3</vt:i4>
      </vt:variant>
      <vt:variant>
        <vt:lpstr>Server OLE incorporati</vt:lpstr>
      </vt:variant>
      <vt:variant>
        <vt:i4>1</vt:i4>
      </vt:variant>
      <vt:variant>
        <vt:lpstr>Titoli diapositive</vt:lpstr>
      </vt:variant>
      <vt:variant>
        <vt:i4>136</vt:i4>
      </vt:variant>
    </vt:vector>
  </HeadingPairs>
  <TitlesOfParts>
    <vt:vector size="140" baseType="lpstr">
      <vt:lpstr>Struttura predefinita</vt:lpstr>
      <vt:lpstr>1_Struttura predefinita</vt:lpstr>
      <vt:lpstr>2_Struttura predefinita</vt:lpstr>
      <vt:lpstr>Equazione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vector>
  </TitlesOfParts>
  <Company>inaf - osservatorio astronomico di brera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stefano sandrelli</dc:creator>
  <cp:lastModifiedBy>Valued Acer Customer</cp:lastModifiedBy>
  <cp:revision>388</cp:revision>
  <dcterms:created xsi:type="dcterms:W3CDTF">2010-09-30T11:27:46Z</dcterms:created>
  <dcterms:modified xsi:type="dcterms:W3CDTF">2018-04-12T13:57:06Z</dcterms:modified>
</cp:coreProperties>
</file>