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gif" ContentType="image/gif"/>
  <Override PartName="/ppt/slides/slide14.xml" ContentType="application/vnd.openxmlformats-officedocument.presentationml.slide+xml"/>
  <Override PartName="/ppt/slideMasters/slideMaster2.xml" ContentType="application/vnd.openxmlformats-officedocument.presentationml.slideMaster+xml"/>
  <Default Extension="rels" ContentType="application/vnd.openxmlformats-package.relationships+xml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theme/theme7.xml" ContentType="application/vnd.openxmlformats-officedocument.theme+xml"/>
  <Override PartName="/ppt/slides/slide28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54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slides/slide44.xml" ContentType="application/vnd.openxmlformats-officedocument.presentationml.slide+xml"/>
  <Override PartName="/ppt/theme/theme6.xml" ContentType="application/vnd.openxmlformats-officedocument.theme+xml"/>
  <Override PartName="/ppt/slides/slide27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53.xml" ContentType="application/vnd.openxmlformats-officedocument.presentationml.slide+xml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slideLayouts/slideLayout24.xml" ContentType="application/vnd.openxmlformats-officedocument.presentationml.slideLayout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Masters/slideMaster7.xml" ContentType="application/vnd.openxmlformats-officedocument.presentationml.slideMaster+xml"/>
  <Override PartName="/ppt/slideLayouts/slideLayout4.xml" ContentType="application/vnd.openxmlformats-officedocument.presentationml.slideLayout+xml"/>
  <Default Extension="png" ContentType="image/png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theme/theme5.xml" ContentType="application/vnd.openxmlformats-officedocument.theme+xml"/>
  <Override PartName="/ppt/slides/slide26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52.xml" ContentType="application/vnd.openxmlformats-officedocument.presentationml.slide+xml"/>
  <Override PartName="/ppt/slides/slide35.xml" ContentType="application/vnd.openxmlformats-officedocument.presentationml.slide+xml"/>
  <Override PartName="/ppt/slideLayouts/slideLayout23.xml" ContentType="application/vnd.openxmlformats-officedocument.presentationml.slideLayout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Masters/slideMaster6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49.xml" ContentType="application/vnd.openxmlformats-officedocument.presentationml.slide+xml"/>
  <Override PartName="/ppt/media/audio1.bin" ContentType="audio/unknown"/>
  <Override PartName="/ppt/slides/slide42.xml" ContentType="application/vnd.openxmlformats-officedocument.presentationml.slide+xml"/>
  <Override PartName="/ppt/theme/theme4.xml" ContentType="application/vnd.openxmlformats-officedocument.theme+xml"/>
  <Override PartName="/ppt/slides/slide25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51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0.xml" ContentType="application/vnd.openxmlformats-officedocument.presentationml.slideMaster+xml"/>
  <Override PartName="/docProps/app.xml" ContentType="application/vnd.openxmlformats-officedocument.extended-properties+xml"/>
  <Override PartName="/ppt/slides/slide48.xml" ContentType="application/vnd.openxmlformats-officedocument.presentationml.slide+xml"/>
  <Override PartName="/ppt/theme/theme12.xml" ContentType="application/vnd.openxmlformats-officedocument.theme+xml"/>
  <Override PartName="/ppt/slideLayouts/slideLayout19.xml" ContentType="application/vnd.openxmlformats-officedocument.presentationml.slideLayout+xml"/>
  <Override PartName="/ppt/slides/slide41.xml" ContentType="application/vnd.openxmlformats-officedocument.presentationml.slide+xml"/>
  <Override PartName="/ppt/theme/theme3.xml" ContentType="application/vnd.openxmlformats-officedocument.theme+xml"/>
  <Override PartName="/ppt/slides/slide24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50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Layouts/slideLayout21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slideMasters/slideMaster4.xml" ContentType="application/vnd.openxmlformats-officedocument.presentationml.slideMaster+xml"/>
  <Override PartName="/ppt/viewProps.xml" ContentType="application/vnd.openxmlformats-officedocument.presentationml.viewProps+xml"/>
  <Default Extension="jpeg" ContentType="image/jpeg"/>
  <Override PartName="/ppt/slides/slide47.xml" ContentType="application/vnd.openxmlformats-officedocument.presentationml.slide+xml"/>
  <Override PartName="/ppt/theme/theme9.xml" ContentType="application/vnd.openxmlformats-officedocument.theme+xml"/>
  <Override PartName="/ppt/theme/theme11.xml" ContentType="application/vnd.openxmlformats-officedocument.theme+xml"/>
  <Override PartName="/ppt/slideLayouts/slideLayout18.xml" ContentType="application/vnd.openxmlformats-officedocument.presentationml.slideLayout+xml"/>
  <Override PartName="/ppt/slides/slide40.xml" ContentType="application/vnd.openxmlformats-officedocument.presentationml.slide+xml"/>
  <Override PartName="/ppt/slides/slide56.xml" ContentType="application/vnd.openxmlformats-officedocument.presentationml.slide+xml"/>
  <Override PartName="/ppt/theme/theme2.xml" ContentType="application/vnd.openxmlformats-officedocument.theme+xml"/>
  <Override PartName="/ppt/slides/slide23.xml" ContentType="application/vnd.openxmlformats-officedocument.presentationml.slide+xml"/>
  <Override PartName="/ppt/slides/slide39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20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46.xml" ContentType="application/vnd.openxmlformats-officedocument.presentationml.slide+xml"/>
  <Override PartName="/ppt/theme/theme8.xml" ContentType="application/vnd.openxmlformats-officedocument.theme+xml"/>
  <Override PartName="/ppt/theme/theme10.xml" ContentType="application/vnd.openxmlformats-officedocument.theme+xml"/>
  <Override PartName="/ppt/slides/slide29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55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Override PartName="/ppt/slideMasters/slideMaster9.xml" ContentType="application/vnd.openxmlformats-officedocument.presentationml.slideMaster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  <p:sldMasterId id="2147483660" r:id="rId2"/>
    <p:sldMasterId id="2147483662" r:id="rId3"/>
    <p:sldMasterId id="2147483668" r:id="rId4"/>
    <p:sldMasterId id="2147483672" r:id="rId5"/>
    <p:sldMasterId id="2147483674" r:id="rId6"/>
    <p:sldMasterId id="2147483676" r:id="rId7"/>
    <p:sldMasterId id="2147483681" r:id="rId8"/>
    <p:sldMasterId id="2147483683" r:id="rId9"/>
    <p:sldMasterId id="2147483687" r:id="rId10"/>
    <p:sldMasterId id="2147483689" r:id="rId11"/>
  </p:sldMasterIdLst>
  <p:notesMasterIdLst>
    <p:notesMasterId r:id="rId68"/>
  </p:notesMasterIdLst>
  <p:sldIdLst>
    <p:sldId id="552" r:id="rId12"/>
    <p:sldId id="447" r:id="rId13"/>
    <p:sldId id="556" r:id="rId14"/>
    <p:sldId id="563" r:id="rId15"/>
    <p:sldId id="557" r:id="rId16"/>
    <p:sldId id="549" r:id="rId17"/>
    <p:sldId id="559" r:id="rId18"/>
    <p:sldId id="555" r:id="rId19"/>
    <p:sldId id="619" r:id="rId20"/>
    <p:sldId id="551" r:id="rId21"/>
    <p:sldId id="562" r:id="rId22"/>
    <p:sldId id="561" r:id="rId23"/>
    <p:sldId id="570" r:id="rId24"/>
    <p:sldId id="571" r:id="rId25"/>
    <p:sldId id="572" r:id="rId26"/>
    <p:sldId id="573" r:id="rId27"/>
    <p:sldId id="574" r:id="rId28"/>
    <p:sldId id="629" r:id="rId29"/>
    <p:sldId id="575" r:id="rId30"/>
    <p:sldId id="576" r:id="rId31"/>
    <p:sldId id="586" r:id="rId32"/>
    <p:sldId id="587" r:id="rId33"/>
    <p:sldId id="588" r:id="rId34"/>
    <p:sldId id="589" r:id="rId35"/>
    <p:sldId id="590" r:id="rId36"/>
    <p:sldId id="591" r:id="rId37"/>
    <p:sldId id="592" r:id="rId38"/>
    <p:sldId id="593" r:id="rId39"/>
    <p:sldId id="594" r:id="rId40"/>
    <p:sldId id="660" r:id="rId41"/>
    <p:sldId id="661" r:id="rId42"/>
    <p:sldId id="595" r:id="rId43"/>
    <p:sldId id="596" r:id="rId44"/>
    <p:sldId id="597" r:id="rId45"/>
    <p:sldId id="663" r:id="rId46"/>
    <p:sldId id="630" r:id="rId47"/>
    <p:sldId id="633" r:id="rId48"/>
    <p:sldId id="634" r:id="rId49"/>
    <p:sldId id="665" r:id="rId50"/>
    <p:sldId id="638" r:id="rId51"/>
    <p:sldId id="637" r:id="rId52"/>
    <p:sldId id="639" r:id="rId53"/>
    <p:sldId id="667" r:id="rId54"/>
    <p:sldId id="668" r:id="rId55"/>
    <p:sldId id="669" r:id="rId56"/>
    <p:sldId id="640" r:id="rId57"/>
    <p:sldId id="641" r:id="rId58"/>
    <p:sldId id="642" r:id="rId59"/>
    <p:sldId id="643" r:id="rId60"/>
    <p:sldId id="650" r:id="rId61"/>
    <p:sldId id="652" r:id="rId62"/>
    <p:sldId id="654" r:id="rId63"/>
    <p:sldId id="655" r:id="rId64"/>
    <p:sldId id="646" r:id="rId65"/>
    <p:sldId id="670" r:id="rId66"/>
    <p:sldId id="653" r:id="rId67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-65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-65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-65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-65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-65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omic Sans MS" pitchFamily="-65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omic Sans MS" pitchFamily="-65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omic Sans MS" pitchFamily="-65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omic Sans MS" pitchFamily="-65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1D0563"/>
    <a:srgbClr val="07196C"/>
    <a:srgbClr val="0A1F7C"/>
    <a:srgbClr val="0C2289"/>
    <a:srgbClr val="102AA6"/>
    <a:srgbClr val="F8F8F8"/>
    <a:srgbClr val="C0C0C0"/>
    <a:srgbClr val="66FF33"/>
    <a:srgbClr val="FFFF00"/>
    <a:srgbClr val="FF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horzBarState="maximized">
    <p:restoredLeft sz="15620"/>
    <p:restoredTop sz="94660"/>
  </p:normalViewPr>
  <p:slideViewPr>
    <p:cSldViewPr showGuides="1">
      <p:cViewPr>
        <p:scale>
          <a:sx n="120" d="100"/>
          <a:sy n="120" d="100"/>
        </p:scale>
        <p:origin x="-1976" y="-10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4" Type="http://schemas.openxmlformats.org/officeDocument/2006/relationships/slide" Target="slides/slide3.xml"/><Relationship Id="rId15" Type="http://schemas.openxmlformats.org/officeDocument/2006/relationships/slide" Target="slides/slide4.xml"/><Relationship Id="rId16" Type="http://schemas.openxmlformats.org/officeDocument/2006/relationships/slide" Target="slides/slide5.xml"/><Relationship Id="rId17" Type="http://schemas.openxmlformats.org/officeDocument/2006/relationships/slide" Target="slides/slide6.xml"/><Relationship Id="rId18" Type="http://schemas.openxmlformats.org/officeDocument/2006/relationships/slide" Target="slides/slide7.xml"/><Relationship Id="rId19" Type="http://schemas.openxmlformats.org/officeDocument/2006/relationships/slide" Target="slides/slide8.xml"/><Relationship Id="rId63" Type="http://schemas.openxmlformats.org/officeDocument/2006/relationships/slide" Target="slides/slide52.xml"/><Relationship Id="rId64" Type="http://schemas.openxmlformats.org/officeDocument/2006/relationships/slide" Target="slides/slide53.xml"/><Relationship Id="rId65" Type="http://schemas.openxmlformats.org/officeDocument/2006/relationships/slide" Target="slides/slide54.xml"/><Relationship Id="rId66" Type="http://schemas.openxmlformats.org/officeDocument/2006/relationships/slide" Target="slides/slide55.xml"/><Relationship Id="rId67" Type="http://schemas.openxmlformats.org/officeDocument/2006/relationships/slide" Target="slides/slide56.xml"/><Relationship Id="rId68" Type="http://schemas.openxmlformats.org/officeDocument/2006/relationships/notesMaster" Target="notesMasters/notesMaster1.xml"/><Relationship Id="rId69" Type="http://schemas.openxmlformats.org/officeDocument/2006/relationships/printerSettings" Target="printerSettings/printerSettings1.bin"/><Relationship Id="rId50" Type="http://schemas.openxmlformats.org/officeDocument/2006/relationships/slide" Target="slides/slide39.xml"/><Relationship Id="rId51" Type="http://schemas.openxmlformats.org/officeDocument/2006/relationships/slide" Target="slides/slide40.xml"/><Relationship Id="rId52" Type="http://schemas.openxmlformats.org/officeDocument/2006/relationships/slide" Target="slides/slide41.xml"/><Relationship Id="rId53" Type="http://schemas.openxmlformats.org/officeDocument/2006/relationships/slide" Target="slides/slide42.xml"/><Relationship Id="rId54" Type="http://schemas.openxmlformats.org/officeDocument/2006/relationships/slide" Target="slides/slide43.xml"/><Relationship Id="rId55" Type="http://schemas.openxmlformats.org/officeDocument/2006/relationships/slide" Target="slides/slide44.xml"/><Relationship Id="rId56" Type="http://schemas.openxmlformats.org/officeDocument/2006/relationships/slide" Target="slides/slide45.xml"/><Relationship Id="rId57" Type="http://schemas.openxmlformats.org/officeDocument/2006/relationships/slide" Target="slides/slide46.xml"/><Relationship Id="rId58" Type="http://schemas.openxmlformats.org/officeDocument/2006/relationships/slide" Target="slides/slide47.xml"/><Relationship Id="rId59" Type="http://schemas.openxmlformats.org/officeDocument/2006/relationships/slide" Target="slides/slide48.xml"/><Relationship Id="rId40" Type="http://schemas.openxmlformats.org/officeDocument/2006/relationships/slide" Target="slides/slide29.xml"/><Relationship Id="rId41" Type="http://schemas.openxmlformats.org/officeDocument/2006/relationships/slide" Target="slides/slide30.xml"/><Relationship Id="rId42" Type="http://schemas.openxmlformats.org/officeDocument/2006/relationships/slide" Target="slides/slide31.xml"/><Relationship Id="rId43" Type="http://schemas.openxmlformats.org/officeDocument/2006/relationships/slide" Target="slides/slide32.xml"/><Relationship Id="rId44" Type="http://schemas.openxmlformats.org/officeDocument/2006/relationships/slide" Target="slides/slide33.xml"/><Relationship Id="rId45" Type="http://schemas.openxmlformats.org/officeDocument/2006/relationships/slide" Target="slides/slide34.xml"/><Relationship Id="rId46" Type="http://schemas.openxmlformats.org/officeDocument/2006/relationships/slide" Target="slides/slide35.xml"/><Relationship Id="rId47" Type="http://schemas.openxmlformats.org/officeDocument/2006/relationships/slide" Target="slides/slide36.xml"/><Relationship Id="rId48" Type="http://schemas.openxmlformats.org/officeDocument/2006/relationships/slide" Target="slides/slide37.xml"/><Relationship Id="rId49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19.xml"/><Relationship Id="rId31" Type="http://schemas.openxmlformats.org/officeDocument/2006/relationships/slide" Target="slides/slide20.xml"/><Relationship Id="rId32" Type="http://schemas.openxmlformats.org/officeDocument/2006/relationships/slide" Target="slides/slide21.xml"/><Relationship Id="rId33" Type="http://schemas.openxmlformats.org/officeDocument/2006/relationships/slide" Target="slides/slide22.xml"/><Relationship Id="rId34" Type="http://schemas.openxmlformats.org/officeDocument/2006/relationships/slide" Target="slides/slide23.xml"/><Relationship Id="rId35" Type="http://schemas.openxmlformats.org/officeDocument/2006/relationships/slide" Target="slides/slide24.xml"/><Relationship Id="rId36" Type="http://schemas.openxmlformats.org/officeDocument/2006/relationships/slide" Target="slides/slide25.xml"/><Relationship Id="rId37" Type="http://schemas.openxmlformats.org/officeDocument/2006/relationships/slide" Target="slides/slide26.xml"/><Relationship Id="rId38" Type="http://schemas.openxmlformats.org/officeDocument/2006/relationships/slide" Target="slides/slide27.xml"/><Relationship Id="rId39" Type="http://schemas.openxmlformats.org/officeDocument/2006/relationships/slide" Target="slides/slide28.xml"/><Relationship Id="rId70" Type="http://schemas.openxmlformats.org/officeDocument/2006/relationships/presProps" Target="presProps.xml"/><Relationship Id="rId71" Type="http://schemas.openxmlformats.org/officeDocument/2006/relationships/viewProps" Target="viewProps.xml"/><Relationship Id="rId72" Type="http://schemas.openxmlformats.org/officeDocument/2006/relationships/theme" Target="theme/theme1.xml"/><Relationship Id="rId20" Type="http://schemas.openxmlformats.org/officeDocument/2006/relationships/slide" Target="slides/slide9.xml"/><Relationship Id="rId21" Type="http://schemas.openxmlformats.org/officeDocument/2006/relationships/slide" Target="slides/slide10.xml"/><Relationship Id="rId22" Type="http://schemas.openxmlformats.org/officeDocument/2006/relationships/slide" Target="slides/slide11.xml"/><Relationship Id="rId23" Type="http://schemas.openxmlformats.org/officeDocument/2006/relationships/slide" Target="slides/slide12.xml"/><Relationship Id="rId24" Type="http://schemas.openxmlformats.org/officeDocument/2006/relationships/slide" Target="slides/slide13.xml"/><Relationship Id="rId25" Type="http://schemas.openxmlformats.org/officeDocument/2006/relationships/slide" Target="slides/slide14.xml"/><Relationship Id="rId26" Type="http://schemas.openxmlformats.org/officeDocument/2006/relationships/slide" Target="slides/slide15.xml"/><Relationship Id="rId27" Type="http://schemas.openxmlformats.org/officeDocument/2006/relationships/slide" Target="slides/slide16.xml"/><Relationship Id="rId28" Type="http://schemas.openxmlformats.org/officeDocument/2006/relationships/slide" Target="slides/slide17.xml"/><Relationship Id="rId29" Type="http://schemas.openxmlformats.org/officeDocument/2006/relationships/slide" Target="slides/slide18.xml"/><Relationship Id="rId73" Type="http://schemas.openxmlformats.org/officeDocument/2006/relationships/tableStyles" Target="tableStyles.xml"/><Relationship Id="rId60" Type="http://schemas.openxmlformats.org/officeDocument/2006/relationships/slide" Target="slides/slide49.xml"/><Relationship Id="rId61" Type="http://schemas.openxmlformats.org/officeDocument/2006/relationships/slide" Target="slides/slide50.xml"/><Relationship Id="rId62" Type="http://schemas.openxmlformats.org/officeDocument/2006/relationships/slide" Target="slides/slide51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9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9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9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30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9" charset="0"/>
              </a:defRPr>
            </a:lvl1pPr>
          </a:lstStyle>
          <a:p>
            <a:pPr>
              <a:defRPr/>
            </a:pPr>
            <a:fld id="{BF263336-6872-B441-8B92-223E0F898AA8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ＭＳ Ｐゴシック" pitchFamily="-109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ＭＳ Ｐゴシック" pitchFamily="-109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ＭＳ Ｐゴシック" pitchFamily="-109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ＭＳ Ｐゴシック" pitchFamily="-109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6C4450-491B-1E46-BA69-4BB68B2F1B4A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611C67-C0F1-644E-A1CD-E46687478702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F7ACC8-D60F-AD48-982F-8DBF22EB5AF7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CF7C9-6173-C94F-A659-488C14163294}" type="slidenum">
              <a:rPr lang="it-IT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36ECF-E9EB-3C40-842B-E81FFB0F2C8F}" type="slidenum">
              <a:rPr lang="it-IT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DCF78-78DD-5D49-BDCE-A970286DC85E}" type="slidenum">
              <a:rPr lang="it-IT"/>
              <a:pPr>
                <a:defRPr/>
              </a:pPr>
              <a:t>‹#›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22BAB2-B23E-164D-82A9-980653A5C886}" type="slidenum">
              <a:rPr lang="it-IT"/>
              <a:pPr>
                <a:defRPr/>
              </a:pPr>
              <a:t>‹#›</a:t>
            </a:fld>
            <a:endParaRPr lang="it-IT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B9065-86CC-A847-8C1E-582D5148A94B}" type="slidenum">
              <a:rPr lang="it-IT"/>
              <a:pPr>
                <a:defRPr/>
              </a:pPr>
              <a:t>‹#›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35C5B8-5989-A542-AAD4-C5FF8774C6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445B59-6F71-2748-B05A-2BB84AE1C7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aramond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Garamond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aramond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CC8D19B2-C2C2-6E4B-ABF6-4192FD6958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5B2953-D281-BB45-B5BE-CB1726BB2745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>
              <a:defRPr/>
            </a:pPr>
            <a:fld id="{9A64FCB2-F5E7-2C46-94D8-94B1D36FF258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21B5AA-EFD1-1647-84A9-03804402EB52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>
              <a:defRPr/>
            </a:pPr>
            <a:fld id="{ACA99A6D-8202-A14C-91C7-21E96D033A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>
              <a:defRPr/>
            </a:pPr>
            <a:fld id="{DC32B809-361B-9148-9606-34767FC5AA6B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1" hangingPunct="1">
              <a:defRPr>
                <a:solidFill>
                  <a:schemeClr val="tx1"/>
                </a:solidFill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solidFill>
                  <a:schemeClr val="tx1"/>
                </a:solidFill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solidFill>
                  <a:schemeClr val="tx1"/>
                </a:solidFill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>
              <a:defRPr/>
            </a:pPr>
            <a:fld id="{2B9FFBF0-9D6F-DF45-AFA0-1E7384754A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045884-6DFA-7B46-BCC1-B810696BBEB9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D330F-F600-BB4F-A50D-F76A2F16537B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11881F-C65D-1E43-B353-9E5F071295B5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5F1A56-8330-D740-8044-D31BFB9F731E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FE9CA2-BF3D-8A48-8CBE-EBBAFE16E79C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535E5B-EF11-6B44-9C0C-6F0071BE0246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19FF4E-7715-6C4C-AAA7-46EED6A753E3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theme" Target="../theme/theme11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E391ACEC-B1FF-2144-9EDD-0F366FF015A3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65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9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9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9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Fare clic per modificare lo stile del titolo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</a:p>
        </p:txBody>
      </p:sp>
      <p:sp>
        <p:nvSpPr>
          <p:cNvPr id="7598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598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598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985F0AF-8A8E-D14E-AB09-6318AEC5DE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2" charset="-128"/>
          <a:cs typeface="ＭＳ Ｐゴシック" pitchFamily="-10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2" charset="-128"/>
          <a:cs typeface="ＭＳ Ｐゴシック" pitchFamily="-10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2" charset="-128"/>
          <a:cs typeface="ＭＳ Ｐゴシック" pitchFamily="-10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2" charset="-128"/>
          <a:cs typeface="ＭＳ Ｐゴシック" pitchFamily="-10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2" charset="-128"/>
          <a:cs typeface="ＭＳ Ｐゴシック" pitchFamily="-10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2" charset="-128"/>
          <a:cs typeface="ＭＳ Ｐゴシック" pitchFamily="-10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78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78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78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27DFD23-34B6-EA40-965A-A499D9E38C0C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35FBFA8A-EB5B-9D46-9A44-00E50D6E6A87}" type="slidenum">
              <a:rPr lang="it-IT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it-IT">
              <a:solidFill>
                <a:srgbClr val="FFFFFF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3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410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sz="2000">
                  <a:solidFill>
                    <a:srgbClr val="FFFFFF"/>
                  </a:solidFill>
                  <a:latin typeface="Garamond" charset="0"/>
                  <a:ea typeface="ＭＳ Ｐゴシック" pitchFamily="-104" charset="-128"/>
                  <a:cs typeface="ＭＳ Ｐゴシック" pitchFamily="-104" charset="-128"/>
                </a:endParaRPr>
              </a:p>
            </p:txBody>
          </p:sp>
          <p:sp>
            <p:nvSpPr>
              <p:cNvPr id="410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sz="2000">
                  <a:solidFill>
                    <a:srgbClr val="FFFFFF"/>
                  </a:solidFill>
                  <a:latin typeface="Garamond" charset="0"/>
                  <a:ea typeface="ＭＳ Ｐゴシック" pitchFamily="-104" charset="-128"/>
                  <a:cs typeface="ＭＳ Ｐゴシック" pitchFamily="-104" charset="-128"/>
                </a:endParaRPr>
              </a:p>
            </p:txBody>
          </p:sp>
          <p:sp>
            <p:nvSpPr>
              <p:cNvPr id="410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sz="2000">
                  <a:solidFill>
                    <a:srgbClr val="FFFFFF"/>
                  </a:solidFill>
                  <a:latin typeface="Garamond" charset="0"/>
                  <a:ea typeface="ＭＳ Ｐゴシック" pitchFamily="-104" charset="-128"/>
                  <a:cs typeface="ＭＳ Ｐゴシック" pitchFamily="-104" charset="-128"/>
                </a:endParaRPr>
              </a:p>
            </p:txBody>
          </p:sp>
          <p:sp>
            <p:nvSpPr>
              <p:cNvPr id="4105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sz="2000">
                  <a:solidFill>
                    <a:srgbClr val="FFFFFF"/>
                  </a:solidFill>
                  <a:latin typeface="Garamond" charset="0"/>
                  <a:ea typeface="ＭＳ Ｐゴシック" pitchFamily="-104" charset="-128"/>
                  <a:cs typeface="ＭＳ Ｐゴシック" pitchFamily="-104" charset="-128"/>
                </a:endParaRPr>
              </a:p>
            </p:txBody>
          </p:sp>
          <p:sp>
            <p:nvSpPr>
              <p:cNvPr id="410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sz="2000">
                  <a:solidFill>
                    <a:srgbClr val="FFFFFF"/>
                  </a:solidFill>
                  <a:latin typeface="Garamond" charset="0"/>
                  <a:ea typeface="ＭＳ Ｐゴシック" pitchFamily="-104" charset="-128"/>
                  <a:cs typeface="ＭＳ Ｐゴシック" pitchFamily="-104" charset="-128"/>
                </a:endParaRPr>
              </a:p>
            </p:txBody>
          </p:sp>
        </p:grpSp>
        <p:sp>
          <p:nvSpPr>
            <p:cNvPr id="410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 sz="2000">
                <a:solidFill>
                  <a:srgbClr val="FFFFFF"/>
                </a:solidFill>
                <a:latin typeface="Garamond" charset="0"/>
                <a:ea typeface="ＭＳ Ｐゴシック" pitchFamily="-104" charset="-128"/>
                <a:cs typeface="ＭＳ Ｐゴシック" pitchFamily="-104" charset="-128"/>
              </a:endParaRPr>
            </a:p>
          </p:txBody>
        </p:sp>
        <p:sp>
          <p:nvSpPr>
            <p:cNvPr id="4108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 sz="2000">
                <a:solidFill>
                  <a:srgbClr val="FFFFFF"/>
                </a:solidFill>
                <a:latin typeface="Garamond" charset="0"/>
                <a:ea typeface="ＭＳ Ｐゴシック" pitchFamily="-104" charset="-128"/>
                <a:cs typeface="ＭＳ Ｐゴシック" pitchFamily="-104" charset="-128"/>
              </a:endParaRPr>
            </a:p>
          </p:txBody>
        </p:sp>
      </p:grpSp>
      <p:sp>
        <p:nvSpPr>
          <p:cNvPr id="410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411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411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71" r:id="rId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04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-104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-104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-104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04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8D6A84D0-BDE2-D644-A86D-22EA790C8BF7}" type="slidenum">
              <a:rPr lang="it-IT"/>
              <a:pPr>
                <a:defRPr/>
              </a:pPr>
              <a:t>‹#›</a:t>
            </a:fld>
            <a:endParaRPr lang="it-IT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3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410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sz="2000">
                  <a:solidFill>
                    <a:srgbClr val="FFFFFF"/>
                  </a:solidFill>
                  <a:latin typeface="Garamond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10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sz="2000">
                  <a:solidFill>
                    <a:srgbClr val="FFFFFF"/>
                  </a:solidFill>
                  <a:latin typeface="Garamond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10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sz="2000">
                  <a:solidFill>
                    <a:srgbClr val="FFFFFF"/>
                  </a:solidFill>
                  <a:latin typeface="Garamond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105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sz="2000">
                  <a:solidFill>
                    <a:srgbClr val="FFFFFF"/>
                  </a:solidFill>
                  <a:latin typeface="Garamond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10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sz="2000">
                  <a:solidFill>
                    <a:srgbClr val="FFFFFF"/>
                  </a:solidFill>
                  <a:latin typeface="Garamond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  <p:sp>
          <p:nvSpPr>
            <p:cNvPr id="410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 sz="2000">
                <a:solidFill>
                  <a:srgbClr val="FFFFFF"/>
                </a:solidFill>
                <a:latin typeface="Garamond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108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 sz="2000">
                <a:solidFill>
                  <a:srgbClr val="FFFFFF"/>
                </a:solidFill>
                <a:latin typeface="Garamond" charset="0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410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411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11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0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04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-104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-104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-104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04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E22949B9-7699-FF49-AA3F-F96A117935A1}" type="slidenum">
              <a:rPr lang="it-IT"/>
              <a:pPr>
                <a:defRPr/>
              </a:pPr>
              <a:t>‹#›</a:t>
            </a:fld>
            <a:endParaRPr lang="it-IT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3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410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sz="2000">
                  <a:solidFill>
                    <a:srgbClr val="FFFFFF"/>
                  </a:solidFill>
                  <a:latin typeface="Garamond" charset="0"/>
                  <a:ea typeface="ＭＳ Ｐゴシック" pitchFamily="-104" charset="-128"/>
                  <a:cs typeface="ＭＳ Ｐゴシック" pitchFamily="-104" charset="-128"/>
                </a:endParaRPr>
              </a:p>
            </p:txBody>
          </p:sp>
          <p:sp>
            <p:nvSpPr>
              <p:cNvPr id="410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sz="2000">
                  <a:solidFill>
                    <a:srgbClr val="FFFFFF"/>
                  </a:solidFill>
                  <a:latin typeface="Garamond" charset="0"/>
                  <a:ea typeface="ＭＳ Ｐゴシック" pitchFamily="-104" charset="-128"/>
                  <a:cs typeface="ＭＳ Ｐゴシック" pitchFamily="-104" charset="-128"/>
                </a:endParaRPr>
              </a:p>
            </p:txBody>
          </p:sp>
          <p:sp>
            <p:nvSpPr>
              <p:cNvPr id="410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sz="2000">
                  <a:solidFill>
                    <a:srgbClr val="FFFFFF"/>
                  </a:solidFill>
                  <a:latin typeface="Garamond" charset="0"/>
                  <a:ea typeface="ＭＳ Ｐゴシック" pitchFamily="-104" charset="-128"/>
                  <a:cs typeface="ＭＳ Ｐゴシック" pitchFamily="-104" charset="-128"/>
                </a:endParaRPr>
              </a:p>
            </p:txBody>
          </p:sp>
          <p:sp>
            <p:nvSpPr>
              <p:cNvPr id="4105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sz="2000">
                  <a:solidFill>
                    <a:srgbClr val="FFFFFF"/>
                  </a:solidFill>
                  <a:latin typeface="Garamond" charset="0"/>
                  <a:ea typeface="ＭＳ Ｐゴシック" pitchFamily="-104" charset="-128"/>
                  <a:cs typeface="ＭＳ Ｐゴシック" pitchFamily="-104" charset="-128"/>
                </a:endParaRPr>
              </a:p>
            </p:txBody>
          </p:sp>
          <p:sp>
            <p:nvSpPr>
              <p:cNvPr id="410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sz="2000">
                  <a:solidFill>
                    <a:srgbClr val="FFFFFF"/>
                  </a:solidFill>
                  <a:latin typeface="Garamond" charset="0"/>
                  <a:ea typeface="ＭＳ Ｐゴシック" pitchFamily="-104" charset="-128"/>
                  <a:cs typeface="ＭＳ Ｐゴシック" pitchFamily="-104" charset="-128"/>
                </a:endParaRPr>
              </a:p>
            </p:txBody>
          </p:sp>
        </p:grpSp>
        <p:sp>
          <p:nvSpPr>
            <p:cNvPr id="410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 sz="2000">
                <a:solidFill>
                  <a:srgbClr val="FFFFFF"/>
                </a:solidFill>
                <a:latin typeface="Garamond" charset="0"/>
                <a:ea typeface="ＭＳ Ｐゴシック" pitchFamily="-104" charset="-128"/>
                <a:cs typeface="ＭＳ Ｐゴシック" pitchFamily="-104" charset="-128"/>
              </a:endParaRPr>
            </a:p>
          </p:txBody>
        </p:sp>
        <p:sp>
          <p:nvSpPr>
            <p:cNvPr id="4108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 sz="2000">
                <a:solidFill>
                  <a:srgbClr val="FFFFFF"/>
                </a:solidFill>
                <a:latin typeface="Garamond" charset="0"/>
                <a:ea typeface="ＭＳ Ｐゴシック" pitchFamily="-104" charset="-128"/>
                <a:cs typeface="ＭＳ Ｐゴシック" pitchFamily="-104" charset="-128"/>
              </a:endParaRPr>
            </a:p>
          </p:txBody>
        </p:sp>
      </p:grpSp>
      <p:sp>
        <p:nvSpPr>
          <p:cNvPr id="410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411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11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9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04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-104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-104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-104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04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994561BC-0E24-E243-A9B8-3484C1525B0C}" type="slidenum">
              <a:rPr lang="it-IT"/>
              <a:pPr>
                <a:defRPr/>
              </a:pPr>
              <a:t>‹#›</a:t>
            </a:fld>
            <a:endParaRPr lang="it-IT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3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410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sz="2000">
                  <a:solidFill>
                    <a:srgbClr val="FFFFFF"/>
                  </a:solidFill>
                  <a:latin typeface="Garamond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10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sz="2000">
                  <a:solidFill>
                    <a:srgbClr val="FFFFFF"/>
                  </a:solidFill>
                  <a:latin typeface="Garamond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10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sz="2000">
                  <a:solidFill>
                    <a:srgbClr val="FFFFFF"/>
                  </a:solidFill>
                  <a:latin typeface="Garamond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105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sz="2000">
                  <a:solidFill>
                    <a:srgbClr val="FFFFFF"/>
                  </a:solidFill>
                  <a:latin typeface="Garamond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10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sz="2000">
                  <a:solidFill>
                    <a:srgbClr val="FFFFFF"/>
                  </a:solidFill>
                  <a:latin typeface="Garamond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  <p:sp>
          <p:nvSpPr>
            <p:cNvPr id="410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 sz="2000">
                <a:solidFill>
                  <a:srgbClr val="FFFFFF"/>
                </a:solidFill>
                <a:latin typeface="Garamond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108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 sz="2000">
                <a:solidFill>
                  <a:srgbClr val="FFFFFF"/>
                </a:solidFill>
                <a:latin typeface="Garamond" charset="0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410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411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11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04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-104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-104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-104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04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Fare clic per modificare lo stile del titolo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</a:p>
        </p:txBody>
      </p:sp>
      <p:sp>
        <p:nvSpPr>
          <p:cNvPr id="7598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598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598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46F3123-DF2B-FC42-BAAF-795590F02A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Fare clic per modificare lo stile del titolo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6E389CCC-8385-234B-A5B4-C157EBD7A3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229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229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229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BD3B442-9DF0-9447-A187-B6AB94F8EED8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2" charset="-128"/>
          <a:cs typeface="ＭＳ Ｐゴシック" pitchFamily="-10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pitchFamily="-102" charset="-128"/>
          <a:cs typeface="ＭＳ Ｐゴシック" pitchFamily="-10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pitchFamily="-102" charset="-128"/>
          <a:cs typeface="ＭＳ Ｐゴシック" pitchFamily="-10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pitchFamily="-102" charset="-128"/>
          <a:cs typeface="ＭＳ Ｐゴシック" pitchFamily="-10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pitchFamily="-102" charset="-128"/>
          <a:cs typeface="ＭＳ Ｐゴシック" pitchFamily="-10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2" charset="-128"/>
          <a:cs typeface="ＭＳ Ｐゴシック" pitchFamily="-10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229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229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229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E421F18-FEF1-6A44-A4F1-55DB128EBFCA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gabriele/talks/gravity/apollo15.mp4" TargetMode="Externa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6.jpeg"/><Relationship Id="rId3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9.jpe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0.jpeg"/><Relationship Id="rId3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.jpeg"/><Relationship Id="rId3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6.png"/><Relationship Id="rId3" Type="http://schemas.openxmlformats.org/officeDocument/2006/relationships/image" Target="../media/image3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8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1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2.gi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6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gabriele/talks/gw170817/video_GW/LIGO%20Gravitational%20Wave%20Chirp.mp4" TargetMode="External"/><Relationship Id="rId2" Type="http://schemas.openxmlformats.org/officeDocument/2006/relationships/slideLayout" Target="../slideLayouts/slideLayout18.xml"/><Relationship Id="rId3" Type="http://schemas.openxmlformats.org/officeDocument/2006/relationships/image" Target="../media/image4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50.jpeg"/><Relationship Id="rId3" Type="http://schemas.openxmlformats.org/officeDocument/2006/relationships/image" Target="../media/image51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52.gif"/><Relationship Id="rId3" Type="http://schemas.openxmlformats.org/officeDocument/2006/relationships/image" Target="../media/image53.gi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5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audio" Target="../media/audio1.bin"/><Relationship Id="rId3" Type="http://schemas.openxmlformats.org/officeDocument/2006/relationships/image" Target="../media/image54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7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gabriele/talks/planetario_to16_01_2016/blackh.mpg" TargetMode="External"/><Relationship Id="rId2" Type="http://schemas.openxmlformats.org/officeDocument/2006/relationships/slideLayout" Target="../slideLayouts/slideLayout24.xml"/><Relationship Id="rId3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042399" cy="50863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31341" y="4648200"/>
            <a:ext cx="28813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400" i="1" dirty="0" smtClean="0">
                <a:solidFill>
                  <a:srgbClr val="FFFF00"/>
                </a:solidFill>
              </a:rPr>
              <a:t>Gabriele </a:t>
            </a:r>
            <a:r>
              <a:rPr lang="en-US" sz="2400" i="1" dirty="0" err="1" smtClean="0">
                <a:solidFill>
                  <a:srgbClr val="FFFF00"/>
                </a:solidFill>
              </a:rPr>
              <a:t>Ghisellini</a:t>
            </a:r>
            <a:endParaRPr lang="en-US" sz="2400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ropping Hammer  Feather—Famous Apollo 15 Galileo science experiment on Moon-b3Cv2WTwZak.mp4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14400" y="762000"/>
            <a:ext cx="731520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3810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APOLLO 15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Equiv_principl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6756" y="186383"/>
            <a:ext cx="5170488" cy="6485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124200" y="685800"/>
            <a:ext cx="2667000" cy="830997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FFFF00"/>
                </a:solidFill>
              </a:rPr>
              <a:t>g</a:t>
            </a:r>
            <a:r>
              <a:rPr lang="en-US" sz="4800" b="1" dirty="0" smtClean="0">
                <a:solidFill>
                  <a:srgbClr val="FFFF00"/>
                </a:solidFill>
              </a:rPr>
              <a:t> = a</a:t>
            </a:r>
            <a:endParaRPr lang="en-US" sz="4800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71600" y="6150114"/>
            <a:ext cx="3733800" cy="523220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Massa </a:t>
            </a:r>
            <a:r>
              <a:rPr lang="en-US" sz="2800" dirty="0" err="1" smtClean="0">
                <a:solidFill>
                  <a:srgbClr val="FFFF00"/>
                </a:solidFill>
              </a:rPr>
              <a:t>gravitazionale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10200" y="6150114"/>
            <a:ext cx="2971800" cy="523220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Massa </a:t>
            </a:r>
            <a:r>
              <a:rPr lang="en-US" sz="2800" dirty="0" err="1" smtClean="0">
                <a:solidFill>
                  <a:srgbClr val="FFFF00"/>
                </a:solidFill>
              </a:rPr>
              <a:t>inerziale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16138" y="0"/>
            <a:ext cx="49958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0"/>
            <a:ext cx="5029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52400" y="685800"/>
            <a:ext cx="1905000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1879-1955</a:t>
            </a:r>
          </a:p>
          <a:p>
            <a:r>
              <a:rPr lang="en-US" dirty="0" err="1">
                <a:solidFill>
                  <a:srgbClr val="FFFFFF"/>
                </a:solidFill>
              </a:rPr>
              <a:t>Annus</a:t>
            </a:r>
            <a:r>
              <a:rPr lang="en-US" dirty="0">
                <a:solidFill>
                  <a:srgbClr val="FFFFFF"/>
                </a:solidFill>
              </a:rPr>
              <a:t> mirabilis: 1905</a:t>
            </a:r>
          </a:p>
          <a:p>
            <a:r>
              <a:rPr lang="en-US" dirty="0" err="1">
                <a:solidFill>
                  <a:srgbClr val="FFFFFF"/>
                </a:solidFill>
              </a:rPr>
              <a:t>Gravitazione</a:t>
            </a:r>
            <a:r>
              <a:rPr lang="en-US" dirty="0">
                <a:solidFill>
                  <a:srgbClr val="FFFFFF"/>
                </a:solidFill>
              </a:rPr>
              <a:t>: 1915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4419600" y="152400"/>
            <a:ext cx="2362200" cy="31242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bg2">
                <a:lumMod val="50000"/>
                <a:lumOff val="50000"/>
                <a:alpha val="75000"/>
              </a:schemeClr>
            </a:glow>
          </a:effectLst>
          <a:scene3d>
            <a:camera prst="perspectiveFront" fov="3000000">
              <a:rot lat="0" lon="0" rev="0"/>
            </a:camera>
            <a:lightRig rig="threePt" dir="t"/>
          </a:scene3d>
          <a:sp3d contourW="12700">
            <a:bevelT w="0"/>
            <a:bevelB w="222250" prst="relaxedInset"/>
            <a:contourClr>
              <a:schemeClr val="bg2"/>
            </a:contourClr>
          </a:sp3d>
        </p:spPr>
        <p:txBody>
          <a:bodyPr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2000">
              <a:solidFill>
                <a:srgbClr val="FFFFFF"/>
              </a:solidFill>
              <a:latin typeface="Garamond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pic>
        <p:nvPicPr>
          <p:cNvPr id="61443" name="Picture 3" descr="pointe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067055">
            <a:off x="6108700" y="566738"/>
            <a:ext cx="563563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1444" name="Straight Connector 5"/>
          <p:cNvCxnSpPr>
            <a:cxnSpLocks noChangeShapeType="1"/>
          </p:cNvCxnSpPr>
          <p:nvPr/>
        </p:nvCxnSpPr>
        <p:spPr bwMode="auto">
          <a:xfrm rot="10800000" flipV="1">
            <a:off x="4648200" y="876300"/>
            <a:ext cx="1524000" cy="381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</p:cxnSp>
      <p:pic>
        <p:nvPicPr>
          <p:cNvPr id="61445" name="Picture 14" descr="falling_ma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94288" y="1752600"/>
            <a:ext cx="1579562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4419600" y="152400"/>
            <a:ext cx="2362200" cy="31242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bg2">
                <a:lumMod val="50000"/>
                <a:lumOff val="50000"/>
                <a:alpha val="75000"/>
              </a:schemeClr>
            </a:glow>
          </a:effectLst>
          <a:scene3d>
            <a:camera prst="perspectiveFront" fov="3000000">
              <a:rot lat="0" lon="0" rev="0"/>
            </a:camera>
            <a:lightRig rig="threePt" dir="t"/>
          </a:scene3d>
          <a:sp3d contourW="12700">
            <a:bevelT w="0"/>
            <a:bevelB w="222250" prst="relaxedInset"/>
            <a:contourClr>
              <a:schemeClr val="bg2"/>
            </a:contourClr>
          </a:sp3d>
        </p:spPr>
        <p:txBody>
          <a:bodyPr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2000">
              <a:solidFill>
                <a:srgbClr val="FFFFFF"/>
              </a:solidFill>
              <a:latin typeface="Garamond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pic>
        <p:nvPicPr>
          <p:cNvPr id="62467" name="Picture 3" descr="pointe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067055">
            <a:off x="6108700" y="566738"/>
            <a:ext cx="563563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2468" name="Straight Connector 5"/>
          <p:cNvCxnSpPr>
            <a:cxnSpLocks noChangeShapeType="1"/>
          </p:cNvCxnSpPr>
          <p:nvPr/>
        </p:nvCxnSpPr>
        <p:spPr bwMode="auto">
          <a:xfrm rot="10800000" flipV="1">
            <a:off x="4648200" y="876300"/>
            <a:ext cx="1524000" cy="381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</p:cxnSp>
      <p:pic>
        <p:nvPicPr>
          <p:cNvPr id="62469" name="Picture 13" descr="earth.jpg"/>
          <p:cNvPicPr>
            <a:picLocks noChangeAspect="1"/>
          </p:cNvPicPr>
          <p:nvPr/>
        </p:nvPicPr>
        <p:blipFill>
          <a:blip r:embed="rId3"/>
          <a:srcRect l="21506" t="4166" r="23158" b="81239"/>
          <a:stretch>
            <a:fillRect/>
          </a:stretch>
        </p:blipFill>
        <p:spPr bwMode="auto">
          <a:xfrm>
            <a:off x="0" y="4865688"/>
            <a:ext cx="9582150" cy="199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0" name="Picture 14" descr="falling_man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94288" y="1752600"/>
            <a:ext cx="1579562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13" descr="earth.jpg"/>
          <p:cNvPicPr>
            <a:picLocks noChangeAspect="1"/>
          </p:cNvPicPr>
          <p:nvPr/>
        </p:nvPicPr>
        <p:blipFill>
          <a:blip r:embed="rId2"/>
          <a:srcRect l="21506" t="4166" r="23158" b="81239"/>
          <a:stretch>
            <a:fillRect/>
          </a:stretch>
        </p:blipFill>
        <p:spPr bwMode="auto">
          <a:xfrm>
            <a:off x="0" y="4865688"/>
            <a:ext cx="9582150" cy="199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419600" y="152400"/>
            <a:ext cx="2362200" cy="3124200"/>
            <a:chOff x="4419600" y="152400"/>
            <a:chExt cx="2362200" cy="3124200"/>
          </a:xfrm>
        </p:grpSpPr>
        <p:sp>
          <p:nvSpPr>
            <p:cNvPr id="3" name="Rectangle 2"/>
            <p:cNvSpPr/>
            <p:nvPr/>
          </p:nvSpPr>
          <p:spPr bwMode="auto">
            <a:xfrm>
              <a:off x="4419600" y="152400"/>
              <a:ext cx="2362200" cy="31242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bg2">
                  <a:lumMod val="50000"/>
                  <a:lumOff val="50000"/>
                  <a:alpha val="75000"/>
                </a:schemeClr>
              </a:glow>
            </a:effectLst>
            <a:scene3d>
              <a:camera prst="perspectiveFront" fov="3000000">
                <a:rot lat="0" lon="0" rev="0"/>
              </a:camera>
              <a:lightRig rig="threePt" dir="t"/>
            </a:scene3d>
            <a:sp3d contourW="12700">
              <a:bevelT w="0"/>
              <a:bevelB w="222250" prst="relaxedInset"/>
              <a:contourClr>
                <a:schemeClr val="bg2"/>
              </a:contourClr>
            </a:sp3d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 sz="2000">
                <a:solidFill>
                  <a:srgbClr val="FFFFFF"/>
                </a:solidFill>
                <a:latin typeface="Garamond" charset="0"/>
                <a:ea typeface="ＭＳ Ｐゴシック" pitchFamily="-104" charset="-128"/>
                <a:cs typeface="ＭＳ Ｐゴシック" pitchFamily="-104" charset="-128"/>
              </a:endParaRPr>
            </a:p>
          </p:txBody>
        </p:sp>
        <p:pic>
          <p:nvPicPr>
            <p:cNvPr id="63495" name="Picture 3" descr="pointer.jp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2067055">
              <a:off x="6108003" y="567224"/>
              <a:ext cx="563773" cy="5637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63496" name="Straight Connector 5"/>
            <p:cNvCxnSpPr>
              <a:cxnSpLocks noChangeShapeType="1"/>
            </p:cNvCxnSpPr>
            <p:nvPr/>
          </p:nvCxnSpPr>
          <p:spPr bwMode="auto">
            <a:xfrm rot="10800000" flipV="1">
              <a:off x="4648200" y="876296"/>
              <a:ext cx="1524000" cy="3810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</p:cxnSp>
        <p:pic>
          <p:nvPicPr>
            <p:cNvPr id="63497" name="Picture 14" descr="falling_man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093817" y="1752600"/>
              <a:ext cx="1580084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3492" name="Picture 7" descr="observer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66800" y="2882900"/>
            <a:ext cx="1219200" cy="149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Freeform 18"/>
          <p:cNvSpPr>
            <a:spLocks noChangeArrowheads="1"/>
          </p:cNvSpPr>
          <p:nvPr/>
        </p:nvSpPr>
        <p:spPr bwMode="auto">
          <a:xfrm>
            <a:off x="4572000" y="896938"/>
            <a:ext cx="1447800" cy="1693862"/>
          </a:xfrm>
          <a:custGeom>
            <a:avLst/>
            <a:gdLst>
              <a:gd name="T0" fmla="*/ 518 w 2015067"/>
              <a:gd name="T1" fmla="*/ 0 h 1007534"/>
              <a:gd name="T2" fmla="*/ 241 w 2015067"/>
              <a:gd name="T3" fmla="*/ 2147483647 h 1007534"/>
              <a:gd name="T4" fmla="*/ 0 w 2015067"/>
              <a:gd name="T5" fmla="*/ 2147483647 h 1007534"/>
              <a:gd name="T6" fmla="*/ 0 60000 65536"/>
              <a:gd name="T7" fmla="*/ 0 60000 65536"/>
              <a:gd name="T8" fmla="*/ 0 60000 65536"/>
              <a:gd name="T9" fmla="*/ 0 w 2015067"/>
              <a:gd name="T10" fmla="*/ 0 h 1007534"/>
              <a:gd name="T11" fmla="*/ 2015067 w 2015067"/>
              <a:gd name="T12" fmla="*/ 1007534 h 100753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15067" h="1007534">
                <a:moveTo>
                  <a:pt x="2015067" y="0"/>
                </a:moveTo>
                <a:cubicBezTo>
                  <a:pt x="1645355" y="17639"/>
                  <a:pt x="1275644" y="35278"/>
                  <a:pt x="939800" y="203200"/>
                </a:cubicBezTo>
                <a:cubicBezTo>
                  <a:pt x="603956" y="371122"/>
                  <a:pt x="301978" y="689328"/>
                  <a:pt x="0" y="1007534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endParaRPr lang="en-US" sz="2000">
              <a:solidFill>
                <a:srgbClr val="FFFFFF"/>
              </a:solidFill>
              <a:latin typeface="Garamond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-3.33333E-6 0.36667 " pathEditMode="relative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bg>
      <p:bgPr>
        <a:solidFill>
          <a:schemeClr val="bg2">
            <a:alpha val="98822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" descr="general-relativity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8600"/>
            <a:ext cx="91440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5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782763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bg>
      <p:bgPr>
        <a:solidFill>
          <a:schemeClr val="bg2">
            <a:alpha val="98822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1" descr="general-relativity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8600"/>
            <a:ext cx="91440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val 2"/>
          <p:cNvSpPr>
            <a:spLocks noChangeArrowheads="1"/>
          </p:cNvSpPr>
          <p:nvPr/>
        </p:nvSpPr>
        <p:spPr bwMode="auto">
          <a:xfrm rot="-935144">
            <a:off x="3295650" y="1968500"/>
            <a:ext cx="4622800" cy="2951163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endParaRPr lang="en-US" sz="2000">
              <a:solidFill>
                <a:srgbClr val="FFFFFF"/>
              </a:solidFill>
              <a:latin typeface="Garamond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685800" y="914400"/>
            <a:ext cx="8458200" cy="5943600"/>
          </a:xfrm>
          <a:custGeom>
            <a:avLst/>
            <a:gdLst>
              <a:gd name="T0" fmla="*/ 0 w 3323167"/>
              <a:gd name="T1" fmla="*/ 24787816 h 2910417"/>
              <a:gd name="T2" fmla="*/ 22336230 w 3323167"/>
              <a:gd name="T3" fmla="*/ 8653199 h 2910417"/>
              <a:gd name="T4" fmla="*/ 54793559 w 3323167"/>
              <a:gd name="T5" fmla="*/ 0 h 2910417"/>
              <a:gd name="T6" fmla="*/ 0 60000 65536"/>
              <a:gd name="T7" fmla="*/ 0 60000 65536"/>
              <a:gd name="T8" fmla="*/ 0 60000 65536"/>
              <a:gd name="T9" fmla="*/ 0 w 3323167"/>
              <a:gd name="T10" fmla="*/ 0 h 2910417"/>
              <a:gd name="T11" fmla="*/ 3323167 w 3323167"/>
              <a:gd name="T12" fmla="*/ 2910417 h 291041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323167" h="2910417">
                <a:moveTo>
                  <a:pt x="0" y="2910417"/>
                </a:moveTo>
                <a:cubicBezTo>
                  <a:pt x="400403" y="2205743"/>
                  <a:pt x="800806" y="1501069"/>
                  <a:pt x="1354667" y="1016000"/>
                </a:cubicBezTo>
                <a:cubicBezTo>
                  <a:pt x="1908528" y="530931"/>
                  <a:pt x="3323167" y="0"/>
                  <a:pt x="3323167" y="0"/>
                </a:cubicBezTo>
              </a:path>
            </a:pathLst>
          </a:custGeom>
          <a:noFill/>
          <a:ln w="76200">
            <a:solidFill>
              <a:srgbClr val="FF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endParaRPr lang="en-US" sz="2000">
              <a:solidFill>
                <a:srgbClr val="FFFFFF"/>
              </a:solidFill>
              <a:latin typeface="Garamond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pic>
        <p:nvPicPr>
          <p:cNvPr id="65541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014538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9" y="0"/>
            <a:ext cx="898428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6656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" y="57150"/>
            <a:ext cx="8915400" cy="674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rcRect l="10124" t="10809" r="10124" b="10809"/>
          <a:stretch>
            <a:fillRect/>
          </a:stretch>
        </p:blipFill>
        <p:spPr>
          <a:xfrm>
            <a:off x="70856" y="76200"/>
            <a:ext cx="9002287" cy="6629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23622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</a:t>
            </a:r>
            <a:r>
              <a:rPr lang="en-US" sz="2400" baseline="30000" dirty="0" smtClean="0"/>
              <a:t>36</a:t>
            </a:r>
            <a:endParaRPr lang="en-US" baseline="30000" dirty="0"/>
          </a:p>
        </p:txBody>
      </p:sp>
      <p:sp>
        <p:nvSpPr>
          <p:cNvPr id="4" name="TextBox 3"/>
          <p:cNvSpPr txBox="1"/>
          <p:nvPr/>
        </p:nvSpPr>
        <p:spPr>
          <a:xfrm>
            <a:off x="5181600" y="23622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10</a:t>
            </a:r>
            <a:r>
              <a:rPr lang="en-US" sz="2400" baseline="30000" dirty="0" smtClean="0"/>
              <a:t>38</a:t>
            </a:r>
            <a:endParaRPr lang="en-US" baseline="30000" dirty="0"/>
          </a:p>
        </p:txBody>
      </p:sp>
      <p:sp>
        <p:nvSpPr>
          <p:cNvPr id="5" name="TextBox 4"/>
          <p:cNvSpPr txBox="1"/>
          <p:nvPr/>
        </p:nvSpPr>
        <p:spPr>
          <a:xfrm>
            <a:off x="7239000" y="23622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</a:t>
            </a:r>
            <a:endParaRPr lang="en-US" baseline="30000" dirty="0"/>
          </a:p>
        </p:txBody>
      </p:sp>
      <p:sp>
        <p:nvSpPr>
          <p:cNvPr id="6" name="TextBox 5"/>
          <p:cNvSpPr txBox="1"/>
          <p:nvPr/>
        </p:nvSpPr>
        <p:spPr>
          <a:xfrm>
            <a:off x="2743200" y="23622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10</a:t>
            </a:r>
            <a:r>
              <a:rPr lang="en-US" sz="2400" baseline="30000" dirty="0" smtClean="0"/>
              <a:t>25</a:t>
            </a:r>
            <a:endParaRPr lang="en-US" sz="2400" baseline="30000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3962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fotoni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667000" y="3962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W, Z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029200" y="3962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gluoni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086600" y="3962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gravitoni</a:t>
            </a:r>
            <a:r>
              <a:rPr lang="en-US" dirty="0" smtClean="0"/>
              <a:t>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 descr="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38200"/>
            <a:ext cx="9144000" cy="517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7" name="Picture 6" descr="lensi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20713"/>
            <a:ext cx="9144000" cy="466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bg>
      <p:bgPr>
        <a:gradFill flip="none" rotWithShape="1">
          <a:gsLst>
            <a:gs pos="0">
              <a:schemeClr val="tx1">
                <a:lumMod val="85000"/>
              </a:schemeClr>
            </a:gs>
            <a:gs pos="100000">
              <a:srgbClr val="000000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1554162"/>
          </a:xfrm>
        </p:spPr>
        <p:txBody>
          <a:bodyPr/>
          <a:lstStyle/>
          <a:p>
            <a:pPr eaLnBrk="1" hangingPunct="1">
              <a:defRPr/>
            </a:pPr>
            <a:r>
              <a:rPr lang="en-US" sz="7200" dirty="0" err="1" smtClean="0">
                <a:solidFill>
                  <a:srgbClr val="FF0000"/>
                </a:solidFill>
                <a:latin typeface="Comic Sans MS" charset="0"/>
                <a:ea typeface="+mj-ea"/>
                <a:cs typeface="+mj-cs"/>
              </a:rPr>
              <a:t>Buco</a:t>
            </a:r>
            <a:r>
              <a:rPr lang="en-US" sz="7200" dirty="0" smtClean="0">
                <a:solidFill>
                  <a:srgbClr val="FF0000"/>
                </a:solidFill>
                <a:latin typeface="Comic Sans MS" charset="0"/>
                <a:ea typeface="+mj-ea"/>
                <a:cs typeface="+mj-cs"/>
              </a:rPr>
              <a:t>. Nero.</a:t>
            </a:r>
            <a:endParaRPr lang="it-IT" sz="7200" dirty="0">
              <a:solidFill>
                <a:srgbClr val="FF0000"/>
              </a:solidFill>
              <a:latin typeface="Comic Sans MS" charset="0"/>
              <a:ea typeface="+mj-ea"/>
              <a:cs typeface="+mj-cs"/>
            </a:endParaRPr>
          </a:p>
        </p:txBody>
      </p:sp>
      <p:sp>
        <p:nvSpPr>
          <p:cNvPr id="77827" name="Oval 5"/>
          <p:cNvSpPr>
            <a:spLocks noChangeArrowheads="1"/>
          </p:cNvSpPr>
          <p:nvPr/>
        </p:nvSpPr>
        <p:spPr bwMode="auto">
          <a:xfrm>
            <a:off x="2438400" y="2057400"/>
            <a:ext cx="4114800" cy="38862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endParaRPr lang="en-US" sz="2000">
              <a:solidFill>
                <a:srgbClr val="FFFFFF"/>
              </a:solidFill>
              <a:latin typeface="Garamond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4572000" y="304800"/>
            <a:ext cx="4114800" cy="1401763"/>
            <a:chOff x="1447800" y="821669"/>
            <a:chExt cx="3810000" cy="1074451"/>
          </a:xfrm>
        </p:grpSpPr>
        <p:sp>
          <p:nvSpPr>
            <p:cNvPr id="3" name="TextBox 2"/>
            <p:cNvSpPr txBox="1"/>
            <p:nvPr/>
          </p:nvSpPr>
          <p:spPr>
            <a:xfrm>
              <a:off x="1447800" y="1041914"/>
              <a:ext cx="2362142" cy="63761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4000" b="1" dirty="0" err="1">
                  <a:solidFill>
                    <a:srgbClr val="FFFF00"/>
                  </a:solidFill>
                  <a:effectLst>
                    <a:outerShdw blurRad="50800" dist="38100" dir="2700000">
                      <a:srgbClr val="FF0000">
                        <a:alpha val="62000"/>
                      </a:srgbClr>
                    </a:outerShdw>
                  </a:effectLst>
                  <a:latin typeface="Arial" charset="0"/>
                  <a:ea typeface="ＭＳ Ｐゴシック" pitchFamily="-104" charset="-128"/>
                  <a:cs typeface="ＭＳ Ｐゴシック" pitchFamily="-104" charset="-128"/>
                </a:rPr>
                <a:t>F</a:t>
              </a:r>
              <a:r>
                <a:rPr lang="en-US" sz="4800" b="1" baseline="-25000" dirty="0" err="1">
                  <a:solidFill>
                    <a:srgbClr val="FFFF00"/>
                  </a:solidFill>
                  <a:effectLst>
                    <a:outerShdw blurRad="50800" dist="38100" dir="2700000">
                      <a:srgbClr val="FF0000">
                        <a:alpha val="62000"/>
                      </a:srgbClr>
                    </a:outerShdw>
                  </a:effectLst>
                  <a:latin typeface="Arial" charset="0"/>
                  <a:ea typeface="ＭＳ Ｐゴシック" pitchFamily="-104" charset="-128"/>
                  <a:cs typeface="ＭＳ Ｐゴシック" pitchFamily="-104" charset="-128"/>
                </a:rPr>
                <a:t>gravita</a:t>
              </a:r>
              <a:r>
                <a:rPr lang="en-US" sz="4800" b="1" baseline="-25000" dirty="0">
                  <a:solidFill>
                    <a:srgbClr val="FFFF00"/>
                  </a:solidFill>
                  <a:effectLst>
                    <a:outerShdw blurRad="50800" dist="38100" dir="2700000">
                      <a:srgbClr val="FF0000">
                        <a:alpha val="62000"/>
                      </a:srgbClr>
                    </a:outerShdw>
                  </a:effectLst>
                  <a:latin typeface="Arial" charset="0"/>
                  <a:ea typeface="ＭＳ Ｐゴシック" pitchFamily="-104" charset="-128"/>
                  <a:cs typeface="ＭＳ Ｐゴシック" pitchFamily="-104" charset="-128"/>
                </a:rPr>
                <a:t>’ </a:t>
              </a:r>
              <a:r>
                <a:rPr lang="en-US" sz="4800" b="1" dirty="0">
                  <a:solidFill>
                    <a:srgbClr val="FFFF00"/>
                  </a:solidFill>
                  <a:effectLst>
                    <a:outerShdw blurRad="50800" dist="38100" dir="2700000">
                      <a:srgbClr val="FF0000">
                        <a:alpha val="62000"/>
                      </a:srgbClr>
                    </a:outerShdw>
                  </a:effectLst>
                  <a:latin typeface="Arial" charset="0"/>
                  <a:ea typeface="ＭＳ Ｐゴシック" pitchFamily="-104" charset="-128"/>
                  <a:cs typeface="ＭＳ Ｐゴシック" pitchFamily="-104" charset="-128"/>
                </a:rPr>
                <a:t>=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962812" y="821669"/>
              <a:ext cx="1218553" cy="44778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3200" b="1" dirty="0" err="1">
                  <a:solidFill>
                    <a:srgbClr val="FFFF00"/>
                  </a:solidFill>
                  <a:effectLst>
                    <a:outerShdw blurRad="50800" dist="38100" dir="2700000">
                      <a:srgbClr val="FF0000">
                        <a:alpha val="69000"/>
                      </a:srgbClr>
                    </a:outerShdw>
                  </a:effectLst>
                  <a:latin typeface="Arial" charset="0"/>
                  <a:ea typeface="ＭＳ Ｐゴシック" pitchFamily="-104" charset="-128"/>
                  <a:cs typeface="ＭＳ Ｐゴシック" pitchFamily="-104" charset="-128"/>
                </a:rPr>
                <a:t>GMm</a:t>
              </a:r>
              <a:endParaRPr lang="en-US" sz="2800" b="1" dirty="0">
                <a:solidFill>
                  <a:srgbClr val="FFFF00"/>
                </a:solidFill>
                <a:effectLst>
                  <a:outerShdw blurRad="50800" dist="38100" dir="2700000">
                    <a:srgbClr val="FF0000">
                      <a:alpha val="69000"/>
                    </a:srgbClr>
                  </a:outerShdw>
                </a:effectLst>
                <a:latin typeface="Arial" charset="0"/>
                <a:ea typeface="ＭＳ Ｐゴシック" pitchFamily="-104" charset="-128"/>
                <a:cs typeface="ＭＳ Ｐゴシック" pitchFamily="-104" charset="-128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962812" y="1448331"/>
              <a:ext cx="1218553" cy="44778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3200" b="1" dirty="0">
                  <a:solidFill>
                    <a:srgbClr val="FFFF00"/>
                  </a:solidFill>
                  <a:effectLst>
                    <a:outerShdw blurRad="50800" dist="38100" dir="2700000">
                      <a:srgbClr val="FF0000">
                        <a:alpha val="69000"/>
                      </a:srgbClr>
                    </a:outerShdw>
                  </a:effectLst>
                  <a:latin typeface="Arial" charset="0"/>
                  <a:ea typeface="ＭＳ Ｐゴシック" pitchFamily="-104" charset="-128"/>
                  <a:cs typeface="ＭＳ Ｐゴシック" pitchFamily="-104" charset="-128"/>
                </a:rPr>
                <a:t>R</a:t>
              </a:r>
              <a:r>
                <a:rPr lang="en-US" sz="3600" b="1" baseline="30000" dirty="0">
                  <a:solidFill>
                    <a:srgbClr val="FFFF00"/>
                  </a:solidFill>
                  <a:effectLst>
                    <a:outerShdw blurRad="50800" dist="38100" dir="2700000">
                      <a:srgbClr val="FF0000">
                        <a:alpha val="69000"/>
                      </a:srgbClr>
                    </a:outerShdw>
                  </a:effectLst>
                  <a:latin typeface="Arial" charset="0"/>
                  <a:ea typeface="ＭＳ Ｐゴシック" pitchFamily="-104" charset="-128"/>
                  <a:cs typeface="ＭＳ Ｐゴシック" pitchFamily="-104" charset="-128"/>
                </a:rPr>
                <a:t>2</a:t>
              </a:r>
              <a:endParaRPr lang="en-US" sz="3200" b="1" baseline="30000" dirty="0">
                <a:solidFill>
                  <a:srgbClr val="FFFF00"/>
                </a:solidFill>
                <a:effectLst>
                  <a:outerShdw blurRad="50800" dist="38100" dir="2700000">
                    <a:srgbClr val="FF0000">
                      <a:alpha val="69000"/>
                    </a:srgbClr>
                  </a:outerShdw>
                </a:effectLst>
                <a:latin typeface="Arial" charset="0"/>
                <a:ea typeface="ＭＳ Ｐゴシック" pitchFamily="-104" charset="-128"/>
                <a:cs typeface="ＭＳ Ｐゴシック" pitchFamily="-104" charset="-128"/>
              </a:endParaRPr>
            </a:p>
          </p:txBody>
        </p:sp>
        <p:cxnSp>
          <p:nvCxnSpPr>
            <p:cNvPr id="78864" name="Straight Connector 7"/>
            <p:cNvCxnSpPr>
              <a:cxnSpLocks noChangeShapeType="1"/>
            </p:cNvCxnSpPr>
            <p:nvPr/>
          </p:nvCxnSpPr>
          <p:spPr bwMode="auto">
            <a:xfrm>
              <a:off x="3886200" y="1370012"/>
              <a:ext cx="1371600" cy="158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</p:cxnSp>
      </p:grpSp>
      <p:pic>
        <p:nvPicPr>
          <p:cNvPr id="78851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09763"/>
            <a:ext cx="6230938" cy="494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8852" name="Straight Arrow Connector 10"/>
          <p:cNvCxnSpPr>
            <a:cxnSpLocks noChangeShapeType="1"/>
          </p:cNvCxnSpPr>
          <p:nvPr/>
        </p:nvCxnSpPr>
        <p:spPr bwMode="auto">
          <a:xfrm rot="5400000">
            <a:off x="4495801" y="3275012"/>
            <a:ext cx="2286000" cy="3175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 type="arrow" w="med" len="med"/>
            <a:tailEnd type="arrow" w="med" len="med"/>
          </a:ln>
        </p:spPr>
      </p:cxnSp>
      <p:sp>
        <p:nvSpPr>
          <p:cNvPr id="143365" name="TextBox 18"/>
          <p:cNvSpPr txBox="1">
            <a:spLocks noChangeArrowheads="1"/>
          </p:cNvSpPr>
          <p:nvPr/>
        </p:nvSpPr>
        <p:spPr bwMode="auto">
          <a:xfrm>
            <a:off x="5638800" y="3028950"/>
            <a:ext cx="1905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2000" b="1">
                <a:solidFill>
                  <a:srgbClr val="FFFF00"/>
                </a:solidFill>
                <a:latin typeface="Arial" charset="0"/>
                <a:ea typeface="ＭＳ Ｐゴシック" pitchFamily="-104" charset="-128"/>
                <a:cs typeface="ＭＳ Ｐゴシック" pitchFamily="-104" charset="-128"/>
              </a:rPr>
              <a:t>R=6500 km</a:t>
            </a:r>
          </a:p>
        </p:txBody>
      </p:sp>
      <p:grpSp>
        <p:nvGrpSpPr>
          <p:cNvPr id="4" name="Group 38"/>
          <p:cNvGrpSpPr>
            <a:grpSpLocks/>
          </p:cNvGrpSpPr>
          <p:nvPr/>
        </p:nvGrpSpPr>
        <p:grpSpPr bwMode="auto">
          <a:xfrm>
            <a:off x="2590800" y="1219200"/>
            <a:ext cx="685800" cy="914400"/>
            <a:chOff x="990600" y="990600"/>
            <a:chExt cx="685800" cy="914400"/>
          </a:xfrm>
        </p:grpSpPr>
        <p:cxnSp>
          <p:nvCxnSpPr>
            <p:cNvPr id="78855" name="Straight Connector 20"/>
            <p:cNvCxnSpPr>
              <a:cxnSpLocks noChangeShapeType="1"/>
            </p:cNvCxnSpPr>
            <p:nvPr/>
          </p:nvCxnSpPr>
          <p:spPr bwMode="auto">
            <a:xfrm rot="16200000" flipH="1">
              <a:off x="1066800" y="1447800"/>
              <a:ext cx="609600" cy="30480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78856" name="Straight Connector 21"/>
            <p:cNvCxnSpPr>
              <a:cxnSpLocks noChangeShapeType="1"/>
            </p:cNvCxnSpPr>
            <p:nvPr/>
          </p:nvCxnSpPr>
          <p:spPr bwMode="auto">
            <a:xfrm rot="5400000">
              <a:off x="1028700" y="1485900"/>
              <a:ext cx="609600" cy="22860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78857" name="Straight Connector 22"/>
            <p:cNvCxnSpPr>
              <a:cxnSpLocks noChangeShapeType="1"/>
            </p:cNvCxnSpPr>
            <p:nvPr/>
          </p:nvCxnSpPr>
          <p:spPr bwMode="auto">
            <a:xfrm rot="16200000" flipH="1">
              <a:off x="1447800" y="1295400"/>
              <a:ext cx="228600" cy="22860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78858" name="Straight Connector 29"/>
            <p:cNvCxnSpPr>
              <a:cxnSpLocks noChangeShapeType="1"/>
            </p:cNvCxnSpPr>
            <p:nvPr/>
          </p:nvCxnSpPr>
          <p:spPr bwMode="auto">
            <a:xfrm rot="5400000">
              <a:off x="952500" y="1333500"/>
              <a:ext cx="304800" cy="22860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78859" name="Straight Connector 31"/>
            <p:cNvCxnSpPr>
              <a:cxnSpLocks noChangeShapeType="1"/>
            </p:cNvCxnSpPr>
            <p:nvPr/>
          </p:nvCxnSpPr>
          <p:spPr bwMode="auto">
            <a:xfrm>
              <a:off x="1219200" y="1295400"/>
              <a:ext cx="228600" cy="158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</p:cxnSp>
        <p:sp>
          <p:nvSpPr>
            <p:cNvPr id="143372" name="Oval 37"/>
            <p:cNvSpPr>
              <a:spLocks noChangeArrowheads="1"/>
            </p:cNvSpPr>
            <p:nvPr/>
          </p:nvSpPr>
          <p:spPr bwMode="auto">
            <a:xfrm>
              <a:off x="1219200" y="990600"/>
              <a:ext cx="228600" cy="22860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 sz="2000">
                <a:solidFill>
                  <a:srgbClr val="000000"/>
                </a:solidFill>
                <a:latin typeface="Arial" charset="0"/>
                <a:ea typeface="ＭＳ Ｐゴシック" pitchFamily="-104" charset="-128"/>
                <a:cs typeface="ＭＳ Ｐゴシック" pitchFamily="-104" charset="-128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2362200" y="838200"/>
            <a:ext cx="4114800" cy="1401763"/>
            <a:chOff x="1447800" y="821669"/>
            <a:chExt cx="3810000" cy="1074451"/>
          </a:xfrm>
        </p:grpSpPr>
        <p:sp>
          <p:nvSpPr>
            <p:cNvPr id="3" name="TextBox 2"/>
            <p:cNvSpPr txBox="1"/>
            <p:nvPr/>
          </p:nvSpPr>
          <p:spPr>
            <a:xfrm>
              <a:off x="1447800" y="1041914"/>
              <a:ext cx="2362142" cy="63761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4000" b="1" dirty="0" err="1">
                  <a:solidFill>
                    <a:srgbClr val="FFFF00"/>
                  </a:solidFill>
                  <a:effectLst>
                    <a:outerShdw blurRad="50800" dist="38100" dir="2700000">
                      <a:srgbClr val="FF0000">
                        <a:alpha val="62000"/>
                      </a:srgbClr>
                    </a:outerShdw>
                  </a:effectLst>
                  <a:ea typeface="ＭＳ Ｐゴシック" pitchFamily="-65" charset="-128"/>
                  <a:cs typeface="ＭＳ Ｐゴシック" pitchFamily="-65" charset="-128"/>
                </a:rPr>
                <a:t>F</a:t>
              </a:r>
              <a:r>
                <a:rPr lang="en-US" sz="4800" b="1" baseline="-25000" dirty="0" err="1">
                  <a:solidFill>
                    <a:srgbClr val="FFFF00"/>
                  </a:solidFill>
                  <a:effectLst>
                    <a:outerShdw blurRad="50800" dist="38100" dir="2700000">
                      <a:srgbClr val="FF0000">
                        <a:alpha val="62000"/>
                      </a:srgbClr>
                    </a:outerShdw>
                  </a:effectLst>
                  <a:ea typeface="ＭＳ Ｐゴシック" pitchFamily="-65" charset="-128"/>
                  <a:cs typeface="ＭＳ Ｐゴシック" pitchFamily="-65" charset="-128"/>
                </a:rPr>
                <a:t>gravita</a:t>
              </a:r>
              <a:r>
                <a:rPr lang="en-US" sz="4800" b="1" baseline="-25000" dirty="0">
                  <a:solidFill>
                    <a:srgbClr val="FFFF00"/>
                  </a:solidFill>
                  <a:effectLst>
                    <a:outerShdw blurRad="50800" dist="38100" dir="2700000">
                      <a:srgbClr val="FF0000">
                        <a:alpha val="62000"/>
                      </a:srgbClr>
                    </a:outerShdw>
                  </a:effectLst>
                  <a:ea typeface="ＭＳ Ｐゴシック" pitchFamily="-65" charset="-128"/>
                  <a:cs typeface="ＭＳ Ｐゴシック" pitchFamily="-65" charset="-128"/>
                </a:rPr>
                <a:t>’ </a:t>
              </a:r>
              <a:r>
                <a:rPr lang="en-US" sz="4800" b="1" dirty="0">
                  <a:solidFill>
                    <a:srgbClr val="FFFF00"/>
                  </a:solidFill>
                  <a:effectLst>
                    <a:outerShdw blurRad="50800" dist="38100" dir="2700000">
                      <a:srgbClr val="FF0000">
                        <a:alpha val="62000"/>
                      </a:srgbClr>
                    </a:outerShdw>
                  </a:effectLst>
                  <a:ea typeface="ＭＳ Ｐゴシック" pitchFamily="-65" charset="-128"/>
                  <a:cs typeface="ＭＳ Ｐゴシック" pitchFamily="-65" charset="-128"/>
                </a:rPr>
                <a:t>=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962812" y="821669"/>
              <a:ext cx="1218553" cy="44778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3200" b="1" dirty="0" err="1">
                  <a:solidFill>
                    <a:srgbClr val="FFFF00"/>
                  </a:solidFill>
                  <a:effectLst>
                    <a:outerShdw blurRad="50800" dist="38100" dir="2700000">
                      <a:srgbClr val="FF0000">
                        <a:alpha val="69000"/>
                      </a:srgbClr>
                    </a:outerShdw>
                  </a:effectLst>
                  <a:ea typeface="ＭＳ Ｐゴシック" pitchFamily="-65" charset="-128"/>
                  <a:cs typeface="ＭＳ Ｐゴシック" pitchFamily="-65" charset="-128"/>
                </a:rPr>
                <a:t>GMm</a:t>
              </a:r>
              <a:endParaRPr lang="en-US" sz="2800" b="1" dirty="0">
                <a:solidFill>
                  <a:srgbClr val="FFFF00"/>
                </a:solidFill>
                <a:effectLst>
                  <a:outerShdw blurRad="50800" dist="38100" dir="2700000">
                    <a:srgbClr val="FF0000">
                      <a:alpha val="69000"/>
                    </a:srgbClr>
                  </a:outerShdw>
                </a:effectLst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962812" y="1448331"/>
              <a:ext cx="1218553" cy="44778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3200" b="1" dirty="0">
                  <a:solidFill>
                    <a:srgbClr val="FFFF00"/>
                  </a:solidFill>
                  <a:effectLst>
                    <a:outerShdw blurRad="50800" dist="38100" dir="2700000">
                      <a:srgbClr val="FF0000">
                        <a:alpha val="69000"/>
                      </a:srgbClr>
                    </a:outerShdw>
                  </a:effectLst>
                  <a:ea typeface="ＭＳ Ｐゴシック" pitchFamily="-65" charset="-128"/>
                  <a:cs typeface="ＭＳ Ｐゴシック" pitchFamily="-65" charset="-128"/>
                </a:rPr>
                <a:t>R</a:t>
              </a:r>
              <a:r>
                <a:rPr lang="en-US" sz="3600" b="1" baseline="30000" dirty="0">
                  <a:solidFill>
                    <a:srgbClr val="FFFF00"/>
                  </a:solidFill>
                  <a:effectLst>
                    <a:outerShdw blurRad="50800" dist="38100" dir="2700000">
                      <a:srgbClr val="FF0000">
                        <a:alpha val="69000"/>
                      </a:srgbClr>
                    </a:outerShdw>
                  </a:effectLst>
                  <a:ea typeface="ＭＳ Ｐゴシック" pitchFamily="-65" charset="-128"/>
                  <a:cs typeface="ＭＳ Ｐゴシック" pitchFamily="-65" charset="-128"/>
                </a:rPr>
                <a:t>2</a:t>
              </a:r>
              <a:endParaRPr lang="en-US" sz="3200" b="1" baseline="30000" dirty="0">
                <a:solidFill>
                  <a:srgbClr val="FFFF00"/>
                </a:solidFill>
                <a:effectLst>
                  <a:outerShdw blurRad="50800" dist="38100" dir="2700000">
                    <a:srgbClr val="FF0000">
                      <a:alpha val="69000"/>
                    </a:srgbClr>
                  </a:outerShdw>
                </a:effectLst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cxnSp>
          <p:nvCxnSpPr>
            <p:cNvPr id="79882" name="Straight Connector 7"/>
            <p:cNvCxnSpPr>
              <a:cxnSpLocks noChangeShapeType="1"/>
            </p:cNvCxnSpPr>
            <p:nvPr/>
          </p:nvCxnSpPr>
          <p:spPr bwMode="auto">
            <a:xfrm>
              <a:off x="3886200" y="1370012"/>
              <a:ext cx="1371600" cy="158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</p:cxnSp>
      </p:grpSp>
      <p:pic>
        <p:nvPicPr>
          <p:cNvPr id="79875" name="Picture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3450" y="3429000"/>
            <a:ext cx="7277100" cy="336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6" name="TextBox 7"/>
          <p:cNvSpPr txBox="1">
            <a:spLocks noChangeArrowheads="1"/>
          </p:cNvSpPr>
          <p:nvPr/>
        </p:nvSpPr>
        <p:spPr bwMode="auto">
          <a:xfrm>
            <a:off x="6019800" y="6248400"/>
            <a:ext cx="91440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000000"/>
                </a:solidFill>
                <a:latin typeface="Comic Sans MS" pitchFamily="-104" charset="0"/>
                <a:ea typeface="ＭＳ Ｐゴシック" pitchFamily="-104" charset="-128"/>
                <a:cs typeface="ＭＳ Ｐゴシック" pitchFamily="-104" charset="-128"/>
              </a:rPr>
              <a:t>1 cm</a:t>
            </a:r>
          </a:p>
        </p:txBody>
      </p:sp>
      <p:sp>
        <p:nvSpPr>
          <p:cNvPr id="9" name="TextBox 8"/>
          <p:cNvSpPr txBox="1"/>
          <p:nvPr/>
        </p:nvSpPr>
        <p:spPr bwMode="auto">
          <a:xfrm>
            <a:off x="1562100" y="2413000"/>
            <a:ext cx="2551113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50800" dist="38100" dir="2700000">
                    <a:srgbClr val="FFFF00">
                      <a:alpha val="62000"/>
                    </a:srgbClr>
                  </a:outerShdw>
                </a:effectLst>
                <a:ea typeface="ＭＳ Ｐゴシック" pitchFamily="-65" charset="-128"/>
                <a:cs typeface="ＭＳ Ｐゴシック" pitchFamily="-65" charset="-128"/>
              </a:rPr>
              <a:t>Newton!</a:t>
            </a:r>
            <a:endParaRPr lang="en-US" sz="4800" b="1" dirty="0">
              <a:solidFill>
                <a:srgbClr val="FF0000"/>
              </a:solidFill>
              <a:effectLst>
                <a:outerShdw blurRad="50800" dist="38100" dir="2700000">
                  <a:srgbClr val="FFFF00">
                    <a:alpha val="62000"/>
                  </a:srgbClr>
                </a:outerShdw>
              </a:effectLst>
              <a:ea typeface="ＭＳ Ｐゴシック" pitchFamily="-65" charset="-128"/>
              <a:cs typeface="ＭＳ Ｐゴシック" pitchFamily="-65" charset="-128"/>
            </a:endParaRPr>
          </a:p>
        </p:txBody>
      </p:sp>
      <p:cxnSp>
        <p:nvCxnSpPr>
          <p:cNvPr id="79878" name="Straight Arrow Connector 10"/>
          <p:cNvCxnSpPr>
            <a:cxnSpLocks noChangeShapeType="1"/>
          </p:cNvCxnSpPr>
          <p:nvPr/>
        </p:nvCxnSpPr>
        <p:spPr bwMode="auto">
          <a:xfrm rot="16200000" flipH="1">
            <a:off x="2619375" y="3309938"/>
            <a:ext cx="1087437" cy="515938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/>
            <a:tailEnd type="arrow" w="lg" len="lg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1"/>
          <p:cNvPicPr>
            <a:picLocks noChangeAspect="1"/>
          </p:cNvPicPr>
          <p:nvPr/>
        </p:nvPicPr>
        <p:blipFill>
          <a:blip r:embed="rId2"/>
          <a:srcRect b="5907"/>
          <a:stretch>
            <a:fillRect/>
          </a:stretch>
        </p:blipFill>
        <p:spPr bwMode="auto">
          <a:xfrm>
            <a:off x="2120900" y="46038"/>
            <a:ext cx="4851400" cy="681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 bwMode="auto">
          <a:xfrm>
            <a:off x="0" y="1952625"/>
            <a:ext cx="227012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50800" dist="38100" dir="2700000">
                    <a:srgbClr val="FFFF00">
                      <a:alpha val="62000"/>
                    </a:srgbClr>
                  </a:outerShdw>
                </a:effectLst>
                <a:ea typeface="ＭＳ Ｐゴシック" pitchFamily="-65" charset="-128"/>
                <a:cs typeface="ＭＳ Ｐゴシック" pitchFamily="-65" charset="-128"/>
              </a:rPr>
              <a:t>Einstein</a:t>
            </a:r>
            <a:endParaRPr lang="en-US" sz="4800" b="1" dirty="0">
              <a:solidFill>
                <a:srgbClr val="FF0000"/>
              </a:solidFill>
              <a:effectLst>
                <a:outerShdw blurRad="50800" dist="38100" dir="2700000">
                  <a:srgbClr val="FFFF00">
                    <a:alpha val="62000"/>
                  </a:srgbClr>
                </a:outerShdw>
              </a:effectLst>
              <a:ea typeface="ＭＳ Ｐゴシック" pitchFamily="-65" charset="-128"/>
              <a:cs typeface="ＭＳ Ｐゴシック" pitchFamily="-65" charset="-128"/>
            </a:endParaRPr>
          </a:p>
        </p:txBody>
      </p:sp>
      <p:cxnSp>
        <p:nvCxnSpPr>
          <p:cNvPr id="80900" name="Straight Arrow Connector 3"/>
          <p:cNvCxnSpPr>
            <a:cxnSpLocks noChangeShapeType="1"/>
          </p:cNvCxnSpPr>
          <p:nvPr/>
        </p:nvCxnSpPr>
        <p:spPr bwMode="auto">
          <a:xfrm>
            <a:off x="1365250" y="2660650"/>
            <a:ext cx="2111375" cy="1101725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/>
            <a:tailEnd type="arrow" w="lg" len="lg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28575"/>
            <a:ext cx="7073900" cy="682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1923" name="Straight Arrow Connector 2"/>
          <p:cNvCxnSpPr>
            <a:cxnSpLocks noChangeShapeType="1"/>
          </p:cNvCxnSpPr>
          <p:nvPr/>
        </p:nvCxnSpPr>
        <p:spPr bwMode="auto">
          <a:xfrm rot="5400000">
            <a:off x="3085307" y="1943894"/>
            <a:ext cx="2971800" cy="1587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145412" name="TextBox 4"/>
          <p:cNvSpPr txBox="1">
            <a:spLocks noChangeArrowheads="1"/>
          </p:cNvSpPr>
          <p:nvPr/>
        </p:nvSpPr>
        <p:spPr bwMode="auto">
          <a:xfrm>
            <a:off x="4572000" y="1981200"/>
            <a:ext cx="1905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2000" b="1">
                <a:solidFill>
                  <a:srgbClr val="000000"/>
                </a:solidFill>
                <a:latin typeface="Arial" charset="0"/>
                <a:ea typeface="ＭＳ Ｐゴシック" pitchFamily="-104" charset="-128"/>
                <a:cs typeface="ＭＳ Ｐゴシック" pitchFamily="-104" charset="-128"/>
              </a:rPr>
              <a:t>R=700.000 km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65575">
            <a:off x="8691563" y="2616200"/>
            <a:ext cx="1335087" cy="100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396 0.11296 C -0.09566 0.1787 -0.11719 0.24444 -0.14341 0.29815 C -0.16962 0.35185 -0.18299 0.39491 -0.23125 0.43541 C -0.27969 0.47592 -0.36094 0.52662 -0.43264 0.5419 C -0.50434 0.55717 -0.59236 0.56389 -0.66198 0.52662 C -0.73125 0.48935 -0.80729 0.42014 -0.84931 0.31829 C -0.89132 0.21643 -0.91337 0.03194 -0.91424 -0.08449 C -0.91511 -0.20093 -0.88906 -0.29699 -0.854 -0.38079 C -0.81893 -0.46459 -0.72865 -0.55324 -0.70347 -0.58773 " pathEditMode="relative" rAng="0" ptsTypes="aaaaaaaaA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1" y="-125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bg>
      <p:bgPr>
        <a:gradFill flip="none" rotWithShape="1">
          <a:gsLst>
            <a:gs pos="0">
              <a:schemeClr val="tx1">
                <a:lumMod val="85000"/>
              </a:schemeClr>
            </a:gs>
            <a:gs pos="100000">
              <a:srgbClr val="000000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7"/>
          <p:cNvSpPr>
            <a:spLocks noChangeArrowheads="1"/>
          </p:cNvSpPr>
          <p:nvPr/>
        </p:nvSpPr>
        <p:spPr bwMode="auto">
          <a:xfrm>
            <a:off x="3681413" y="2611438"/>
            <a:ext cx="1728787" cy="1655762"/>
          </a:xfrm>
          <a:prstGeom prst="ellipse">
            <a:avLst/>
          </a:prstGeom>
          <a:gradFill rotWithShape="1">
            <a:gsLst>
              <a:gs pos="0">
                <a:srgbClr val="808080"/>
              </a:gs>
              <a:gs pos="100000">
                <a:srgbClr val="000000"/>
              </a:gs>
            </a:gsLst>
            <a:path path="rect">
              <a:fillToRect r="100000" b="100000"/>
            </a:path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Arial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4572000" y="2743200"/>
            <a:ext cx="120332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pitchFamily="-104" charset="-128"/>
                <a:cs typeface="ＭＳ Ｐゴシック" pitchFamily="-104" charset="-128"/>
              </a:rPr>
              <a:t>3 km</a:t>
            </a: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>
            <a:off x="4572000" y="2590800"/>
            <a:ext cx="0" cy="838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arrow" w="med" len="med"/>
            <a:tailEnd type="arrow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2000">
              <a:solidFill>
                <a:srgbClr val="FFFFFF"/>
              </a:solidFill>
              <a:latin typeface="Arial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65575">
            <a:off x="7715250" y="895350"/>
            <a:ext cx="10541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572000" y="4114800"/>
            <a:ext cx="26670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 charset="0"/>
                <a:ea typeface="ＭＳ Ｐゴシック" pitchFamily="-104" charset="-128"/>
                <a:cs typeface="ＭＳ Ｐゴシック" pitchFamily="-104" charset="-128"/>
              </a:rPr>
              <a:t>Mayday..</a:t>
            </a:r>
          </a:p>
          <a:p>
            <a:pPr algn="ctr"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 charset="0"/>
                <a:ea typeface="ＭＳ Ｐゴシック" pitchFamily="-104" charset="-128"/>
                <a:cs typeface="ＭＳ Ｐゴシック" pitchFamily="-104" charset="-128"/>
              </a:rPr>
              <a:t>Mayday..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1284 0.07431 -0.02569 0.14884 -0.03819 0.19444 C -0.05069 0.24005 -0.05087 0.24028 -0.07517 0.27315 C -0.09948 0.30602 -0.14826 0.36736 -0.18403 0.39213 C -0.21979 0.4169 -0.25521 0.41829 -0.28941 0.4213 C -0.32361 0.42431 -0.3658 0.41551 -0.38889 0.41065 C -0.41198 0.40579 -0.42014 0.39884 -0.4283 0.39213 " pathEditMode="relative" ptsTypes="aaaaaaA">
                                      <p:cBhvr>
                                        <p:cTn id="1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10" grpId="0"/>
      <p:bldP spid="10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62" name="Rectangle 5"/>
          <p:cNvSpPr>
            <a:spLocks noChangeArrowheads="1"/>
          </p:cNvSpPr>
          <p:nvPr/>
        </p:nvSpPr>
        <p:spPr bwMode="auto">
          <a:xfrm rot="-1384534">
            <a:off x="5381625" y="3586163"/>
            <a:ext cx="3525838" cy="1181100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2000">
              <a:solidFill>
                <a:srgbClr val="000000"/>
              </a:solidFill>
              <a:latin typeface="Arial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147463" name="Rectangle 6"/>
          <p:cNvSpPr>
            <a:spLocks noChangeArrowheads="1"/>
          </p:cNvSpPr>
          <p:nvPr/>
        </p:nvSpPr>
        <p:spPr bwMode="auto">
          <a:xfrm rot="-1229337">
            <a:off x="4554538" y="4598988"/>
            <a:ext cx="1341437" cy="97155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2000">
              <a:solidFill>
                <a:srgbClr val="000000"/>
              </a:solidFill>
              <a:latin typeface="Arial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pic>
        <p:nvPicPr>
          <p:cNvPr id="83972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3973" name="Straight Arrow Connector 10"/>
          <p:cNvCxnSpPr>
            <a:cxnSpLocks noChangeShapeType="1"/>
          </p:cNvCxnSpPr>
          <p:nvPr/>
        </p:nvCxnSpPr>
        <p:spPr bwMode="auto">
          <a:xfrm rot="5400000">
            <a:off x="5221288" y="952500"/>
            <a:ext cx="760412" cy="77788"/>
          </a:xfrm>
          <a:prstGeom prst="straightConnector1">
            <a:avLst/>
          </a:prstGeom>
          <a:noFill/>
          <a:ln w="38100">
            <a:solidFill>
              <a:srgbClr val="FFFF00"/>
            </a:solidFill>
            <a:round/>
            <a:headEnd/>
            <a:tailEnd type="arrow" w="med" len="med"/>
          </a:ln>
        </p:spPr>
      </p:cxnSp>
      <p:cxnSp>
        <p:nvCxnSpPr>
          <p:cNvPr id="83974" name="Straight Arrow Connector 12"/>
          <p:cNvCxnSpPr>
            <a:cxnSpLocks noChangeShapeType="1"/>
          </p:cNvCxnSpPr>
          <p:nvPr/>
        </p:nvCxnSpPr>
        <p:spPr bwMode="auto">
          <a:xfrm rot="16200000" flipH="1">
            <a:off x="3200400" y="4419600"/>
            <a:ext cx="1828800" cy="304800"/>
          </a:xfrm>
          <a:prstGeom prst="straightConnector1">
            <a:avLst/>
          </a:prstGeom>
          <a:noFill/>
          <a:ln w="38100">
            <a:solidFill>
              <a:srgbClr val="FFFF00"/>
            </a:solidFill>
            <a:round/>
            <a:headEnd/>
            <a:tailEnd type="arrow" w="med" len="med"/>
          </a:ln>
        </p:spPr>
      </p:cxnSp>
      <p:cxnSp>
        <p:nvCxnSpPr>
          <p:cNvPr id="83975" name="Straight Arrow Connector 13"/>
          <p:cNvCxnSpPr>
            <a:cxnSpLocks noChangeShapeType="1"/>
          </p:cNvCxnSpPr>
          <p:nvPr/>
        </p:nvCxnSpPr>
        <p:spPr bwMode="auto">
          <a:xfrm rot="5400000">
            <a:off x="3963194" y="4418806"/>
            <a:ext cx="1828800" cy="306388"/>
          </a:xfrm>
          <a:prstGeom prst="straightConnector1">
            <a:avLst/>
          </a:prstGeom>
          <a:noFill/>
          <a:ln w="38100">
            <a:solidFill>
              <a:srgbClr val="FFFF00"/>
            </a:solidFill>
            <a:round/>
            <a:headEnd/>
            <a:tailEnd type="arrow" w="med" len="med"/>
          </a:ln>
        </p:spPr>
      </p:cxnSp>
      <p:cxnSp>
        <p:nvCxnSpPr>
          <p:cNvPr id="83976" name="Straight Arrow Connector 14"/>
          <p:cNvCxnSpPr>
            <a:cxnSpLocks noChangeShapeType="1"/>
          </p:cNvCxnSpPr>
          <p:nvPr/>
        </p:nvCxnSpPr>
        <p:spPr bwMode="auto">
          <a:xfrm rot="16200000" flipH="1">
            <a:off x="3124200" y="990600"/>
            <a:ext cx="838200" cy="76200"/>
          </a:xfrm>
          <a:prstGeom prst="straightConnector1">
            <a:avLst/>
          </a:prstGeom>
          <a:noFill/>
          <a:ln w="38100">
            <a:solidFill>
              <a:srgbClr val="FFFF00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3341957">
            <a:off x="5526088" y="571500"/>
            <a:ext cx="26035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7459" name="Oval 2"/>
          <p:cNvSpPr>
            <a:spLocks noChangeArrowheads="1"/>
          </p:cNvSpPr>
          <p:nvPr/>
        </p:nvSpPr>
        <p:spPr bwMode="auto">
          <a:xfrm>
            <a:off x="533400" y="4191000"/>
            <a:ext cx="2057400" cy="19050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2000">
              <a:solidFill>
                <a:srgbClr val="000000"/>
              </a:solidFill>
              <a:latin typeface="Arial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pic>
        <p:nvPicPr>
          <p:cNvPr id="84996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706872">
            <a:off x="2759075" y="2541588"/>
            <a:ext cx="2355850" cy="300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09600" y="304800"/>
            <a:ext cx="7010400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dirty="0" err="1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68000"/>
                    </a:srgbClr>
                  </a:outerShdw>
                </a:effectLst>
                <a:latin typeface="Arial" charset="0"/>
                <a:ea typeface="ＭＳ Ｐゴシック" pitchFamily="-104" charset="-128"/>
                <a:cs typeface="ＭＳ Ｐゴシック" pitchFamily="-104" charset="-128"/>
              </a:rPr>
              <a:t>Spaghettification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68000"/>
                    </a:srgbClr>
                  </a:outerShdw>
                </a:effectLst>
                <a:latin typeface="Arial" charset="0"/>
                <a:ea typeface="ＭＳ Ｐゴシック" pitchFamily="-104" charset="-128"/>
                <a:cs typeface="ＭＳ Ｐゴシック" pitchFamily="-104" charset="-128"/>
              </a:rPr>
              <a:t>….</a:t>
            </a:r>
          </a:p>
        </p:txBody>
      </p:sp>
      <p:sp>
        <p:nvSpPr>
          <p:cNvPr id="147462" name="Rectangle 5"/>
          <p:cNvSpPr>
            <a:spLocks noChangeArrowheads="1"/>
          </p:cNvSpPr>
          <p:nvPr/>
        </p:nvSpPr>
        <p:spPr bwMode="auto">
          <a:xfrm rot="-1384534">
            <a:off x="5381625" y="3586163"/>
            <a:ext cx="3525838" cy="1181100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2000">
              <a:solidFill>
                <a:srgbClr val="000000"/>
              </a:solidFill>
              <a:latin typeface="Arial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147463" name="Rectangle 6"/>
          <p:cNvSpPr>
            <a:spLocks noChangeArrowheads="1"/>
          </p:cNvSpPr>
          <p:nvPr/>
        </p:nvSpPr>
        <p:spPr bwMode="auto">
          <a:xfrm rot="-1229337">
            <a:off x="4554538" y="4598988"/>
            <a:ext cx="1341437" cy="97155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2000">
              <a:solidFill>
                <a:srgbClr val="000000"/>
              </a:solidFill>
              <a:latin typeface="Arial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1752600"/>
            <a:ext cx="7924800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rgbClr val="FFFF00"/>
                </a:solidFill>
                <a:effectLst>
                  <a:outerShdw blurRad="50800" dist="38100" dir="2700000">
                    <a:srgbClr val="FF0000">
                      <a:alpha val="79000"/>
                    </a:srgbClr>
                  </a:outerShdw>
                </a:effectLst>
                <a:latin typeface="Arial" charset="0"/>
                <a:ea typeface="ＭＳ Ｐゴシック" pitchFamily="-104" charset="-128"/>
                <a:cs typeface="ＭＳ Ｐゴシック" pitchFamily="-104" charset="-128"/>
              </a:rPr>
              <a:t>Il tempo </a:t>
            </a:r>
            <a:r>
              <a:rPr lang="en-US" sz="4400" b="1" dirty="0" err="1">
                <a:solidFill>
                  <a:srgbClr val="FFFF00"/>
                </a:solidFill>
                <a:effectLst>
                  <a:outerShdw blurRad="50800" dist="38100" dir="2700000">
                    <a:srgbClr val="FF0000">
                      <a:alpha val="79000"/>
                    </a:srgbClr>
                  </a:outerShdw>
                </a:effectLst>
                <a:latin typeface="Arial" charset="0"/>
                <a:ea typeface="ＭＳ Ｐゴシック" pitchFamily="-104" charset="-128"/>
                <a:cs typeface="ＭＳ Ｐゴシック" pitchFamily="-104" charset="-128"/>
              </a:rPr>
              <a:t>e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50800" dist="38100" dir="2700000">
                    <a:srgbClr val="FF0000">
                      <a:alpha val="79000"/>
                    </a:srgbClr>
                  </a:outerShdw>
                </a:effectLst>
                <a:latin typeface="Arial" charset="0"/>
                <a:ea typeface="ＭＳ Ｐゴシック" pitchFamily="-104" charset="-128"/>
                <a:cs typeface="ＭＳ Ｐゴシック" pitchFamily="-104" charset="-128"/>
              </a:rPr>
              <a:t>’ </a:t>
            </a:r>
            <a:r>
              <a:rPr lang="en-US" sz="4400" b="1" dirty="0" err="1">
                <a:solidFill>
                  <a:srgbClr val="FFFF00"/>
                </a:solidFill>
                <a:effectLst>
                  <a:outerShdw blurRad="50800" dist="38100" dir="2700000">
                    <a:srgbClr val="FF0000">
                      <a:alpha val="79000"/>
                    </a:srgbClr>
                  </a:outerShdw>
                </a:effectLst>
                <a:latin typeface="Arial" charset="0"/>
                <a:ea typeface="ＭＳ Ｐゴシック" pitchFamily="-104" charset="-128"/>
                <a:cs typeface="ＭＳ Ｐゴシック" pitchFamily="-104" charset="-128"/>
              </a:rPr>
              <a:t>una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50800" dist="38100" dir="2700000">
                    <a:srgbClr val="FF0000">
                      <a:alpha val="79000"/>
                    </a:srgbClr>
                  </a:outerShdw>
                </a:effectLst>
                <a:latin typeface="Arial" charset="0"/>
                <a:ea typeface="ＭＳ Ｐゴシック" pitchFamily="-104" charset="-128"/>
                <a:cs typeface="ＭＳ Ｐゴシック" pitchFamily="-104" charset="-128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effectLst>
                  <a:outerShdw blurRad="50800" dist="38100" dir="2700000">
                    <a:srgbClr val="FF0000">
                      <a:alpha val="79000"/>
                    </a:srgbClr>
                  </a:outerShdw>
                </a:effectLst>
                <a:latin typeface="Arial" charset="0"/>
                <a:ea typeface="ＭＳ Ｐゴシック" pitchFamily="-104" charset="-128"/>
                <a:cs typeface="ＭＳ Ｐゴシック" pitchFamily="-104" charset="-128"/>
              </a:rPr>
              <a:t>bestia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50800" dist="38100" dir="2700000">
                    <a:srgbClr val="FF0000">
                      <a:alpha val="79000"/>
                    </a:srgbClr>
                  </a:outerShdw>
                </a:effectLst>
                <a:latin typeface="Arial" charset="0"/>
                <a:ea typeface="ＭＳ Ｐゴシック" pitchFamily="-104" charset="-128"/>
                <a:cs typeface="ＭＳ Ｐゴシック" pitchFamily="-104" charset="-128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effectLst>
                  <a:outerShdw blurRad="50800" dist="38100" dir="2700000">
                    <a:srgbClr val="FF0000">
                      <a:alpha val="79000"/>
                    </a:srgbClr>
                  </a:outerShdw>
                </a:effectLst>
                <a:latin typeface="Arial" charset="0"/>
                <a:ea typeface="ＭＳ Ｐゴシック" pitchFamily="-104" charset="-128"/>
                <a:cs typeface="ＭＳ Ｐゴシック" pitchFamily="-104" charset="-128"/>
              </a:rPr>
              <a:t>strana</a:t>
            </a:r>
            <a:endParaRPr lang="en-US" sz="4400" b="1" dirty="0">
              <a:solidFill>
                <a:srgbClr val="FFFF00"/>
              </a:solidFill>
              <a:effectLst>
                <a:outerShdw blurRad="50800" dist="38100" dir="2700000">
                  <a:srgbClr val="FF0000">
                    <a:alpha val="79000"/>
                  </a:srgbClr>
                </a:outerShdw>
              </a:effectLst>
              <a:latin typeface="Arial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16138" y="0"/>
            <a:ext cx="49958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52400" y="457200"/>
            <a:ext cx="1905000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1642-1727</a:t>
            </a:r>
          </a:p>
          <a:p>
            <a:r>
              <a:rPr lang="en-US">
                <a:solidFill>
                  <a:srgbClr val="FFFFFF"/>
                </a:solidFill>
              </a:rPr>
              <a:t>Annus mirabilis: 1666</a:t>
            </a:r>
          </a:p>
          <a:p>
            <a:r>
              <a:rPr lang="en-US">
                <a:solidFill>
                  <a:srgbClr val="FFFFFF"/>
                </a:solidFill>
              </a:rPr>
              <a:t>Gravitazione: 1679</a:t>
            </a:r>
          </a:p>
        </p:txBody>
      </p:sp>
      <p:pic>
        <p:nvPicPr>
          <p:cNvPr id="8" name="Picture 7" descr="Cambridge_Woolsthorpe.pdf"/>
          <p:cNvPicPr>
            <a:picLocks noChangeAspect="1"/>
          </p:cNvPicPr>
          <p:nvPr/>
        </p:nvPicPr>
        <p:blipFill>
          <a:blip r:embed="rId3"/>
          <a:srcRect l="23820" t="10100" r="28584" b="60599"/>
          <a:stretch>
            <a:fillRect/>
          </a:stretch>
        </p:blipFill>
        <p:spPr bwMode="auto">
          <a:xfrm>
            <a:off x="3729038" y="2139950"/>
            <a:ext cx="5414962" cy="471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6629400" y="3581400"/>
            <a:ext cx="1554163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 err="1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Garamond" charset="0"/>
                <a:ea typeface="ＭＳ Ｐゴシック" charset="-128"/>
                <a:cs typeface="ＭＳ Ｐゴシック" charset="-128"/>
              </a:rPr>
              <a:t>Woolsthorpe</a:t>
            </a:r>
            <a:endParaRPr lang="en-US" b="1" dirty="0">
              <a:solidFill>
                <a:srgbClr val="FF0000"/>
              </a:solidFill>
              <a:effectLst>
                <a:outerShdw blurRad="50800" dist="38100" dir="2700000">
                  <a:srgbClr val="000000"/>
                </a:outerShdw>
              </a:effectLst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4419600" y="152400"/>
            <a:ext cx="2362200" cy="31242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bg2">
                <a:lumMod val="50000"/>
                <a:lumOff val="50000"/>
                <a:alpha val="75000"/>
              </a:schemeClr>
            </a:glow>
          </a:effectLst>
          <a:scene3d>
            <a:camera prst="perspectiveFront" fov="3000000">
              <a:rot lat="0" lon="0" rev="0"/>
            </a:camera>
            <a:lightRig rig="threePt" dir="t"/>
          </a:scene3d>
          <a:sp3d contourW="12700">
            <a:bevelT w="0"/>
            <a:bevelB w="222250" prst="relaxedInset"/>
            <a:contourClr>
              <a:schemeClr val="bg2"/>
            </a:contourClr>
          </a:sp3d>
        </p:spPr>
        <p:txBody>
          <a:bodyPr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2000">
              <a:solidFill>
                <a:srgbClr val="FFFFFF"/>
              </a:solidFill>
              <a:latin typeface="Garamond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pic>
        <p:nvPicPr>
          <p:cNvPr id="68611" name="Picture 3" descr="pointe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3297041">
            <a:off x="4672013" y="276225"/>
            <a:ext cx="62865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2" name="Picture 13" descr="earth.jpg"/>
          <p:cNvPicPr>
            <a:picLocks noChangeAspect="1"/>
          </p:cNvPicPr>
          <p:nvPr/>
        </p:nvPicPr>
        <p:blipFill>
          <a:blip r:embed="rId3"/>
          <a:srcRect l="21506" t="4166" r="23158" b="81239"/>
          <a:stretch>
            <a:fillRect/>
          </a:stretch>
        </p:blipFill>
        <p:spPr bwMode="auto">
          <a:xfrm>
            <a:off x="0" y="4865688"/>
            <a:ext cx="9582150" cy="199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3" name="Picture 14" descr="falling_man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94288" y="1752600"/>
            <a:ext cx="1579562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4" name="Parallelogram 8"/>
          <p:cNvSpPr>
            <a:spLocks noChangeArrowheads="1"/>
          </p:cNvSpPr>
          <p:nvPr/>
        </p:nvSpPr>
        <p:spPr bwMode="auto">
          <a:xfrm rot="1866080">
            <a:off x="4722813" y="2790825"/>
            <a:ext cx="609600" cy="457200"/>
          </a:xfrm>
          <a:prstGeom prst="parallelogram">
            <a:avLst>
              <a:gd name="adj" fmla="val 44444"/>
            </a:avLst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endParaRPr lang="en-US" sz="2000">
              <a:solidFill>
                <a:srgbClr val="FFFFFF"/>
              </a:solidFill>
              <a:latin typeface="Garamond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cxnSp>
        <p:nvCxnSpPr>
          <p:cNvPr id="68615" name="Straight Connector 5"/>
          <p:cNvCxnSpPr>
            <a:cxnSpLocks noChangeShapeType="1"/>
          </p:cNvCxnSpPr>
          <p:nvPr/>
        </p:nvCxnSpPr>
        <p:spPr bwMode="auto">
          <a:xfrm rot="5400000" flipH="1" flipV="1">
            <a:off x="3924301" y="1943100"/>
            <a:ext cx="2209800" cy="31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</p:cxnSp>
      <p:sp>
        <p:nvSpPr>
          <p:cNvPr id="68616" name="Oval 7"/>
          <p:cNvSpPr>
            <a:spLocks noChangeArrowheads="1"/>
          </p:cNvSpPr>
          <p:nvPr/>
        </p:nvSpPr>
        <p:spPr bwMode="auto">
          <a:xfrm>
            <a:off x="4953000" y="2971800"/>
            <a:ext cx="1524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endParaRPr lang="en-US" sz="2000">
              <a:solidFill>
                <a:srgbClr val="FFFFFF"/>
              </a:solidFill>
              <a:latin typeface="Garamond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Parallelogram 11"/>
          <p:cNvSpPr>
            <a:spLocks noChangeArrowheads="1"/>
          </p:cNvSpPr>
          <p:nvPr/>
        </p:nvSpPr>
        <p:spPr bwMode="auto">
          <a:xfrm rot="1866080">
            <a:off x="4722813" y="2771775"/>
            <a:ext cx="609600" cy="457200"/>
          </a:xfrm>
          <a:prstGeom prst="parallelogram">
            <a:avLst>
              <a:gd name="adj" fmla="val 44444"/>
            </a:avLst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endParaRPr lang="en-US" sz="2000">
              <a:solidFill>
                <a:srgbClr val="FFFFFF"/>
              </a:solidFill>
              <a:latin typeface="Garamond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pic>
        <p:nvPicPr>
          <p:cNvPr id="69635" name="Picture 3" descr="pointe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3297041">
            <a:off x="4672013" y="276225"/>
            <a:ext cx="62865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6" name="Picture 13" descr="earth.jpg"/>
          <p:cNvPicPr>
            <a:picLocks noChangeAspect="1"/>
          </p:cNvPicPr>
          <p:nvPr/>
        </p:nvPicPr>
        <p:blipFill>
          <a:blip r:embed="rId3"/>
          <a:srcRect l="21506" t="4166" r="23158" b="81239"/>
          <a:stretch>
            <a:fillRect/>
          </a:stretch>
        </p:blipFill>
        <p:spPr bwMode="auto">
          <a:xfrm>
            <a:off x="0" y="4865688"/>
            <a:ext cx="9582150" cy="199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7" name="Picture 7" descr="observer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5074458">
            <a:off x="4613275" y="3586163"/>
            <a:ext cx="1219200" cy="149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3012" name="Straight Connector 5"/>
          <p:cNvCxnSpPr>
            <a:cxnSpLocks noChangeShapeType="1"/>
          </p:cNvCxnSpPr>
          <p:nvPr/>
        </p:nvCxnSpPr>
        <p:spPr bwMode="auto">
          <a:xfrm rot="5400000" flipH="1" flipV="1">
            <a:off x="3924300" y="1943100"/>
            <a:ext cx="2209800" cy="1588"/>
          </a:xfrm>
          <a:prstGeom prst="line">
            <a:avLst/>
          </a:prstGeom>
          <a:noFill/>
          <a:ln w="38100">
            <a:gradFill flip="none" rotWithShape="1">
              <a:gsLst>
                <a:gs pos="1000">
                  <a:schemeClr val="tx2">
                    <a:lumMod val="50000"/>
                  </a:schemeClr>
                </a:gs>
                <a:gs pos="70000">
                  <a:srgbClr val="FF0000"/>
                </a:gs>
              </a:gsLst>
              <a:lin ang="0" scaled="1"/>
              <a:tileRect/>
            </a:gradFill>
            <a:round/>
            <a:headEnd/>
            <a:tailEnd/>
          </a:ln>
        </p:spPr>
      </p:cxnSp>
      <p:sp>
        <p:nvSpPr>
          <p:cNvPr id="69639" name="Oval 9"/>
          <p:cNvSpPr>
            <a:spLocks noChangeArrowheads="1"/>
          </p:cNvSpPr>
          <p:nvPr/>
        </p:nvSpPr>
        <p:spPr bwMode="auto">
          <a:xfrm>
            <a:off x="4953000" y="2971800"/>
            <a:ext cx="152400" cy="76200"/>
          </a:xfrm>
          <a:prstGeom prst="ellipse">
            <a:avLst/>
          </a:prstGeom>
          <a:solidFill>
            <a:srgbClr val="0000FF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endParaRPr lang="en-US" sz="2000">
              <a:solidFill>
                <a:srgbClr val="FFFFFF"/>
              </a:solidFill>
              <a:latin typeface="Garamond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6248400" y="2790825"/>
            <a:ext cx="609600" cy="457200"/>
            <a:chOff x="5488329" y="2791586"/>
            <a:chExt cx="609600" cy="457200"/>
          </a:xfrm>
        </p:grpSpPr>
        <p:sp>
          <p:nvSpPr>
            <p:cNvPr id="69642" name="Parallelogram 7"/>
            <p:cNvSpPr>
              <a:spLocks noChangeArrowheads="1"/>
            </p:cNvSpPr>
            <p:nvPr/>
          </p:nvSpPr>
          <p:spPr bwMode="auto">
            <a:xfrm rot="1866080">
              <a:off x="5488329" y="2791586"/>
              <a:ext cx="609600" cy="457200"/>
            </a:xfrm>
            <a:prstGeom prst="parallelogram">
              <a:avLst>
                <a:gd name="adj" fmla="val 44444"/>
              </a:avLst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2000">
                <a:solidFill>
                  <a:srgbClr val="FFFFFF"/>
                </a:solidFill>
                <a:latin typeface="Garamond" pitchFamily="-104" charset="0"/>
                <a:ea typeface="ＭＳ Ｐゴシック" pitchFamily="-104" charset="-128"/>
                <a:cs typeface="ＭＳ Ｐゴシック" pitchFamily="-104" charset="-128"/>
              </a:endParaRPr>
            </a:p>
          </p:txBody>
        </p:sp>
        <p:sp>
          <p:nvSpPr>
            <p:cNvPr id="69643" name="Oval 10"/>
            <p:cNvSpPr>
              <a:spLocks noChangeArrowheads="1"/>
            </p:cNvSpPr>
            <p:nvPr/>
          </p:nvSpPr>
          <p:spPr bwMode="auto">
            <a:xfrm>
              <a:off x="5715000" y="2971800"/>
              <a:ext cx="1524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2000">
                <a:solidFill>
                  <a:srgbClr val="FFFFFF"/>
                </a:solidFill>
                <a:latin typeface="Garamond" pitchFamily="-104" charset="0"/>
                <a:ea typeface="ＭＳ Ｐゴシック" pitchFamily="-104" charset="-128"/>
                <a:cs typeface="ＭＳ Ｐゴシック" pitchFamily="-104" charset="-128"/>
              </a:endParaRPr>
            </a:p>
          </p:txBody>
        </p:sp>
      </p:grpSp>
      <p:cxnSp>
        <p:nvCxnSpPr>
          <p:cNvPr id="69641" name="Straight Arrow Connector 14"/>
          <p:cNvCxnSpPr>
            <a:cxnSpLocks noChangeShapeType="1"/>
          </p:cNvCxnSpPr>
          <p:nvPr/>
        </p:nvCxnSpPr>
        <p:spPr bwMode="auto">
          <a:xfrm rot="5400000">
            <a:off x="6438901" y="3771900"/>
            <a:ext cx="1600200" cy="3175"/>
          </a:xfrm>
          <a:prstGeom prst="straightConnector1">
            <a:avLst/>
          </a:prstGeom>
          <a:noFill/>
          <a:ln w="38100">
            <a:solidFill>
              <a:srgbClr val="FFFF00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8" descr="terr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005263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3913" name="Freeform 9"/>
          <p:cNvSpPr>
            <a:spLocks/>
          </p:cNvSpPr>
          <p:nvPr/>
        </p:nvSpPr>
        <p:spPr bwMode="auto">
          <a:xfrm rot="-5400000">
            <a:off x="2483645" y="3717131"/>
            <a:ext cx="1008062" cy="142875"/>
          </a:xfrm>
          <a:custGeom>
            <a:avLst/>
            <a:gdLst>
              <a:gd name="T0" fmla="*/ 0 w 816"/>
              <a:gd name="T1" fmla="*/ 2147483647 h 385"/>
              <a:gd name="T2" fmla="*/ 2147483647 w 816"/>
              <a:gd name="T3" fmla="*/ 2147483647 h 385"/>
              <a:gd name="T4" fmla="*/ 2147483647 w 816"/>
              <a:gd name="T5" fmla="*/ 2147483647 h 385"/>
              <a:gd name="T6" fmla="*/ 2147483647 w 816"/>
              <a:gd name="T7" fmla="*/ 2147483647 h 385"/>
              <a:gd name="T8" fmla="*/ 2147483647 w 816"/>
              <a:gd name="T9" fmla="*/ 2147483647 h 385"/>
              <a:gd name="T10" fmla="*/ 2147483647 w 816"/>
              <a:gd name="T11" fmla="*/ 2147483647 h 385"/>
              <a:gd name="T12" fmla="*/ 2147483647 w 816"/>
              <a:gd name="T13" fmla="*/ 2147483647 h 385"/>
              <a:gd name="T14" fmla="*/ 2147483647 w 816"/>
              <a:gd name="T15" fmla="*/ 2147483647 h 38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16"/>
              <a:gd name="T25" fmla="*/ 0 h 385"/>
              <a:gd name="T26" fmla="*/ 816 w 816"/>
              <a:gd name="T27" fmla="*/ 385 h 38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16" h="385">
                <a:moveTo>
                  <a:pt x="0" y="385"/>
                </a:moveTo>
                <a:cubicBezTo>
                  <a:pt x="26" y="204"/>
                  <a:pt x="52" y="23"/>
                  <a:pt x="90" y="23"/>
                </a:cubicBezTo>
                <a:cubicBezTo>
                  <a:pt x="128" y="23"/>
                  <a:pt x="188" y="385"/>
                  <a:pt x="226" y="385"/>
                </a:cubicBezTo>
                <a:cubicBezTo>
                  <a:pt x="264" y="385"/>
                  <a:pt x="279" y="23"/>
                  <a:pt x="317" y="23"/>
                </a:cubicBezTo>
                <a:cubicBezTo>
                  <a:pt x="355" y="23"/>
                  <a:pt x="415" y="385"/>
                  <a:pt x="453" y="385"/>
                </a:cubicBezTo>
                <a:cubicBezTo>
                  <a:pt x="491" y="385"/>
                  <a:pt x="506" y="46"/>
                  <a:pt x="544" y="23"/>
                </a:cubicBezTo>
                <a:cubicBezTo>
                  <a:pt x="582" y="0"/>
                  <a:pt x="635" y="211"/>
                  <a:pt x="680" y="249"/>
                </a:cubicBezTo>
                <a:cubicBezTo>
                  <a:pt x="725" y="287"/>
                  <a:pt x="793" y="249"/>
                  <a:pt x="816" y="249"/>
                </a:cubicBezTo>
              </a:path>
            </a:pathLst>
          </a:custGeom>
          <a:noFill/>
          <a:ln w="22225">
            <a:solidFill>
              <a:srgbClr val="0033CC"/>
            </a:solidFill>
            <a:round/>
            <a:headEnd/>
            <a:tailEnd type="triangle" w="lg" len="lg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Comic Sans MS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763914" name="Litebulb"/>
          <p:cNvSpPr>
            <a:spLocks noEditPoints="1" noChangeArrowheads="1"/>
          </p:cNvSpPr>
          <p:nvPr/>
        </p:nvSpPr>
        <p:spPr bwMode="auto">
          <a:xfrm>
            <a:off x="2771775" y="4437063"/>
            <a:ext cx="431800" cy="58261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556 w 21600"/>
              <a:gd name="T13" fmla="*/ 2188 h 21600"/>
              <a:gd name="T14" fmla="*/ 18277 w 21600"/>
              <a:gd name="T15" fmla="*/ 928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0825" y="21723"/>
                </a:moveTo>
                <a:lnTo>
                  <a:pt x="11215" y="21723"/>
                </a:lnTo>
                <a:lnTo>
                  <a:pt x="11552" y="21688"/>
                </a:lnTo>
                <a:lnTo>
                  <a:pt x="11916" y="21617"/>
                </a:lnTo>
                <a:lnTo>
                  <a:pt x="12253" y="21547"/>
                </a:lnTo>
                <a:lnTo>
                  <a:pt x="12617" y="21441"/>
                </a:lnTo>
                <a:lnTo>
                  <a:pt x="12902" y="21317"/>
                </a:lnTo>
                <a:lnTo>
                  <a:pt x="13162" y="21176"/>
                </a:lnTo>
                <a:lnTo>
                  <a:pt x="13396" y="21000"/>
                </a:lnTo>
                <a:lnTo>
                  <a:pt x="13655" y="20841"/>
                </a:lnTo>
                <a:lnTo>
                  <a:pt x="13863" y="20629"/>
                </a:lnTo>
                <a:lnTo>
                  <a:pt x="14045" y="20435"/>
                </a:lnTo>
                <a:lnTo>
                  <a:pt x="14200" y="20223"/>
                </a:lnTo>
                <a:lnTo>
                  <a:pt x="14356" y="19994"/>
                </a:lnTo>
                <a:lnTo>
                  <a:pt x="14460" y="19747"/>
                </a:lnTo>
                <a:lnTo>
                  <a:pt x="14512" y="19482"/>
                </a:lnTo>
                <a:lnTo>
                  <a:pt x="14512" y="19235"/>
                </a:lnTo>
                <a:lnTo>
                  <a:pt x="14512" y="19147"/>
                </a:lnTo>
                <a:lnTo>
                  <a:pt x="14512" y="18900"/>
                </a:lnTo>
                <a:lnTo>
                  <a:pt x="14512" y="18529"/>
                </a:lnTo>
                <a:lnTo>
                  <a:pt x="14512" y="18052"/>
                </a:lnTo>
                <a:lnTo>
                  <a:pt x="14512" y="17505"/>
                </a:lnTo>
                <a:lnTo>
                  <a:pt x="14512" y="16976"/>
                </a:lnTo>
                <a:lnTo>
                  <a:pt x="14512" y="16464"/>
                </a:lnTo>
                <a:lnTo>
                  <a:pt x="14512" y="15952"/>
                </a:lnTo>
                <a:lnTo>
                  <a:pt x="14512" y="15758"/>
                </a:lnTo>
                <a:lnTo>
                  <a:pt x="14616" y="15547"/>
                </a:lnTo>
                <a:lnTo>
                  <a:pt x="14694" y="15352"/>
                </a:lnTo>
                <a:lnTo>
                  <a:pt x="14798" y="15141"/>
                </a:lnTo>
                <a:lnTo>
                  <a:pt x="15161" y="14735"/>
                </a:lnTo>
                <a:lnTo>
                  <a:pt x="15602" y="14329"/>
                </a:lnTo>
                <a:lnTo>
                  <a:pt x="16745" y="13552"/>
                </a:lnTo>
                <a:lnTo>
                  <a:pt x="18043" y="12670"/>
                </a:lnTo>
                <a:lnTo>
                  <a:pt x="18744" y="12194"/>
                </a:lnTo>
                <a:lnTo>
                  <a:pt x="19341" y="11647"/>
                </a:lnTo>
                <a:lnTo>
                  <a:pt x="19938" y="11099"/>
                </a:lnTo>
                <a:lnTo>
                  <a:pt x="20483" y="10464"/>
                </a:lnTo>
                <a:lnTo>
                  <a:pt x="20743" y="10164"/>
                </a:lnTo>
                <a:lnTo>
                  <a:pt x="20950" y="9794"/>
                </a:lnTo>
                <a:lnTo>
                  <a:pt x="21132" y="9441"/>
                </a:lnTo>
                <a:lnTo>
                  <a:pt x="21288" y="9035"/>
                </a:lnTo>
                <a:lnTo>
                  <a:pt x="21444" y="8664"/>
                </a:lnTo>
                <a:lnTo>
                  <a:pt x="21548" y="8223"/>
                </a:lnTo>
                <a:lnTo>
                  <a:pt x="21600" y="7782"/>
                </a:lnTo>
                <a:lnTo>
                  <a:pt x="21600" y="7341"/>
                </a:lnTo>
                <a:lnTo>
                  <a:pt x="21600" y="6935"/>
                </a:lnTo>
                <a:lnTo>
                  <a:pt x="21548" y="6564"/>
                </a:lnTo>
                <a:lnTo>
                  <a:pt x="21496" y="6229"/>
                </a:lnTo>
                <a:lnTo>
                  <a:pt x="21392" y="5858"/>
                </a:lnTo>
                <a:lnTo>
                  <a:pt x="21288" y="5523"/>
                </a:lnTo>
                <a:lnTo>
                  <a:pt x="21132" y="5135"/>
                </a:lnTo>
                <a:lnTo>
                  <a:pt x="20950" y="4800"/>
                </a:lnTo>
                <a:lnTo>
                  <a:pt x="20743" y="4464"/>
                </a:lnTo>
                <a:lnTo>
                  <a:pt x="20535" y="4164"/>
                </a:lnTo>
                <a:lnTo>
                  <a:pt x="20301" y="3847"/>
                </a:lnTo>
                <a:lnTo>
                  <a:pt x="20042" y="3547"/>
                </a:lnTo>
                <a:lnTo>
                  <a:pt x="19782" y="3247"/>
                </a:lnTo>
                <a:lnTo>
                  <a:pt x="19133" y="2664"/>
                </a:lnTo>
                <a:lnTo>
                  <a:pt x="18458" y="2152"/>
                </a:lnTo>
                <a:lnTo>
                  <a:pt x="17705" y="1694"/>
                </a:lnTo>
                <a:lnTo>
                  <a:pt x="16849" y="1252"/>
                </a:lnTo>
                <a:lnTo>
                  <a:pt x="16407" y="1076"/>
                </a:lnTo>
                <a:lnTo>
                  <a:pt x="15940" y="900"/>
                </a:lnTo>
                <a:lnTo>
                  <a:pt x="15499" y="741"/>
                </a:lnTo>
                <a:lnTo>
                  <a:pt x="15057" y="600"/>
                </a:lnTo>
                <a:lnTo>
                  <a:pt x="14564" y="458"/>
                </a:lnTo>
                <a:lnTo>
                  <a:pt x="14045" y="335"/>
                </a:lnTo>
                <a:lnTo>
                  <a:pt x="13500" y="229"/>
                </a:lnTo>
                <a:lnTo>
                  <a:pt x="13006" y="158"/>
                </a:lnTo>
                <a:lnTo>
                  <a:pt x="12461" y="88"/>
                </a:lnTo>
                <a:lnTo>
                  <a:pt x="11968" y="52"/>
                </a:lnTo>
                <a:lnTo>
                  <a:pt x="11423" y="17"/>
                </a:lnTo>
                <a:lnTo>
                  <a:pt x="10825" y="17"/>
                </a:lnTo>
                <a:lnTo>
                  <a:pt x="10254" y="17"/>
                </a:lnTo>
                <a:lnTo>
                  <a:pt x="9709" y="52"/>
                </a:lnTo>
                <a:lnTo>
                  <a:pt x="9216" y="88"/>
                </a:lnTo>
                <a:lnTo>
                  <a:pt x="8671" y="158"/>
                </a:lnTo>
                <a:lnTo>
                  <a:pt x="8177" y="229"/>
                </a:lnTo>
                <a:lnTo>
                  <a:pt x="7632" y="335"/>
                </a:lnTo>
                <a:lnTo>
                  <a:pt x="7113" y="458"/>
                </a:lnTo>
                <a:lnTo>
                  <a:pt x="6620" y="600"/>
                </a:lnTo>
                <a:lnTo>
                  <a:pt x="6178" y="741"/>
                </a:lnTo>
                <a:lnTo>
                  <a:pt x="5737" y="900"/>
                </a:lnTo>
                <a:lnTo>
                  <a:pt x="5270" y="1076"/>
                </a:lnTo>
                <a:lnTo>
                  <a:pt x="4828" y="1252"/>
                </a:lnTo>
                <a:lnTo>
                  <a:pt x="3972" y="1694"/>
                </a:lnTo>
                <a:lnTo>
                  <a:pt x="3219" y="2152"/>
                </a:lnTo>
                <a:lnTo>
                  <a:pt x="2544" y="2664"/>
                </a:lnTo>
                <a:lnTo>
                  <a:pt x="1895" y="3247"/>
                </a:lnTo>
                <a:lnTo>
                  <a:pt x="1635" y="3547"/>
                </a:lnTo>
                <a:lnTo>
                  <a:pt x="1375" y="3847"/>
                </a:lnTo>
                <a:lnTo>
                  <a:pt x="1142" y="4164"/>
                </a:lnTo>
                <a:lnTo>
                  <a:pt x="934" y="4464"/>
                </a:lnTo>
                <a:lnTo>
                  <a:pt x="726" y="4800"/>
                </a:lnTo>
                <a:lnTo>
                  <a:pt x="545" y="5135"/>
                </a:lnTo>
                <a:lnTo>
                  <a:pt x="389" y="5523"/>
                </a:lnTo>
                <a:lnTo>
                  <a:pt x="285" y="5858"/>
                </a:lnTo>
                <a:lnTo>
                  <a:pt x="181" y="6229"/>
                </a:lnTo>
                <a:lnTo>
                  <a:pt x="129" y="6564"/>
                </a:lnTo>
                <a:lnTo>
                  <a:pt x="77" y="6935"/>
                </a:lnTo>
                <a:lnTo>
                  <a:pt x="77" y="7341"/>
                </a:lnTo>
                <a:lnTo>
                  <a:pt x="77" y="7782"/>
                </a:lnTo>
                <a:lnTo>
                  <a:pt x="129" y="8223"/>
                </a:lnTo>
                <a:lnTo>
                  <a:pt x="233" y="8664"/>
                </a:lnTo>
                <a:lnTo>
                  <a:pt x="389" y="9035"/>
                </a:lnTo>
                <a:lnTo>
                  <a:pt x="545" y="9441"/>
                </a:lnTo>
                <a:lnTo>
                  <a:pt x="726" y="9794"/>
                </a:lnTo>
                <a:lnTo>
                  <a:pt x="934" y="10164"/>
                </a:lnTo>
                <a:lnTo>
                  <a:pt x="1194" y="10464"/>
                </a:lnTo>
                <a:lnTo>
                  <a:pt x="1739" y="11099"/>
                </a:lnTo>
                <a:lnTo>
                  <a:pt x="2336" y="11647"/>
                </a:lnTo>
                <a:lnTo>
                  <a:pt x="2933" y="12194"/>
                </a:lnTo>
                <a:lnTo>
                  <a:pt x="3634" y="12670"/>
                </a:lnTo>
                <a:lnTo>
                  <a:pt x="4932" y="13552"/>
                </a:lnTo>
                <a:lnTo>
                  <a:pt x="6075" y="14329"/>
                </a:lnTo>
                <a:lnTo>
                  <a:pt x="6516" y="14735"/>
                </a:lnTo>
                <a:lnTo>
                  <a:pt x="6879" y="15141"/>
                </a:lnTo>
                <a:lnTo>
                  <a:pt x="6983" y="15352"/>
                </a:lnTo>
                <a:lnTo>
                  <a:pt x="7061" y="15547"/>
                </a:lnTo>
                <a:lnTo>
                  <a:pt x="7165" y="15758"/>
                </a:lnTo>
                <a:lnTo>
                  <a:pt x="7165" y="15952"/>
                </a:lnTo>
                <a:lnTo>
                  <a:pt x="7165" y="16464"/>
                </a:lnTo>
                <a:lnTo>
                  <a:pt x="7165" y="16976"/>
                </a:lnTo>
                <a:lnTo>
                  <a:pt x="7165" y="17505"/>
                </a:lnTo>
                <a:lnTo>
                  <a:pt x="7165" y="18052"/>
                </a:lnTo>
                <a:lnTo>
                  <a:pt x="7165" y="18529"/>
                </a:lnTo>
                <a:lnTo>
                  <a:pt x="7165" y="18900"/>
                </a:lnTo>
                <a:lnTo>
                  <a:pt x="7165" y="19147"/>
                </a:lnTo>
                <a:lnTo>
                  <a:pt x="7165" y="19235"/>
                </a:lnTo>
                <a:lnTo>
                  <a:pt x="7165" y="19482"/>
                </a:lnTo>
                <a:lnTo>
                  <a:pt x="7217" y="19747"/>
                </a:lnTo>
                <a:lnTo>
                  <a:pt x="7321" y="19994"/>
                </a:lnTo>
                <a:lnTo>
                  <a:pt x="7476" y="20223"/>
                </a:lnTo>
                <a:lnTo>
                  <a:pt x="7632" y="20435"/>
                </a:lnTo>
                <a:lnTo>
                  <a:pt x="7814" y="20629"/>
                </a:lnTo>
                <a:lnTo>
                  <a:pt x="8022" y="20841"/>
                </a:lnTo>
                <a:lnTo>
                  <a:pt x="8281" y="21000"/>
                </a:lnTo>
                <a:lnTo>
                  <a:pt x="8515" y="21176"/>
                </a:lnTo>
                <a:lnTo>
                  <a:pt x="8775" y="21317"/>
                </a:lnTo>
                <a:lnTo>
                  <a:pt x="9060" y="21441"/>
                </a:lnTo>
                <a:lnTo>
                  <a:pt x="9424" y="21547"/>
                </a:lnTo>
                <a:lnTo>
                  <a:pt x="9761" y="21617"/>
                </a:lnTo>
                <a:lnTo>
                  <a:pt x="10125" y="21688"/>
                </a:lnTo>
                <a:lnTo>
                  <a:pt x="10462" y="21723"/>
                </a:lnTo>
                <a:lnTo>
                  <a:pt x="10825" y="21723"/>
                </a:lnTo>
                <a:close/>
              </a:path>
              <a:path w="21600" h="21600" extrusionOk="0">
                <a:moveTo>
                  <a:pt x="9242" y="14417"/>
                </a:moveTo>
                <a:lnTo>
                  <a:pt x="8541" y="12035"/>
                </a:lnTo>
                <a:lnTo>
                  <a:pt x="7295" y="10129"/>
                </a:lnTo>
                <a:lnTo>
                  <a:pt x="6905" y="9652"/>
                </a:lnTo>
                <a:lnTo>
                  <a:pt x="8541" y="10182"/>
                </a:lnTo>
                <a:lnTo>
                  <a:pt x="9787" y="9547"/>
                </a:lnTo>
                <a:lnTo>
                  <a:pt x="11189" y="10129"/>
                </a:lnTo>
                <a:lnTo>
                  <a:pt x="12279" y="9547"/>
                </a:lnTo>
                <a:lnTo>
                  <a:pt x="13370" y="10076"/>
                </a:lnTo>
                <a:lnTo>
                  <a:pt x="14850" y="9652"/>
                </a:lnTo>
                <a:lnTo>
                  <a:pt x="12902" y="12247"/>
                </a:lnTo>
                <a:lnTo>
                  <a:pt x="12357" y="14417"/>
                </a:lnTo>
                <a:moveTo>
                  <a:pt x="7191" y="15952"/>
                </a:moveTo>
                <a:lnTo>
                  <a:pt x="14512" y="15952"/>
                </a:lnTo>
                <a:lnTo>
                  <a:pt x="14512" y="17064"/>
                </a:lnTo>
                <a:lnTo>
                  <a:pt x="7191" y="17047"/>
                </a:lnTo>
                <a:lnTo>
                  <a:pt x="7191" y="18123"/>
                </a:lnTo>
                <a:lnTo>
                  <a:pt x="14512" y="18158"/>
                </a:lnTo>
                <a:lnTo>
                  <a:pt x="14538" y="19182"/>
                </a:lnTo>
                <a:lnTo>
                  <a:pt x="7217" y="19182"/>
                </a:lnTo>
              </a:path>
            </a:pathLst>
          </a:custGeom>
          <a:solidFill>
            <a:srgbClr val="3399FF"/>
          </a:solidFill>
          <a:ln w="28575">
            <a:solidFill>
              <a:srgbClr val="FFFF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Comic Sans MS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763915" name="Litebulb"/>
          <p:cNvSpPr>
            <a:spLocks noEditPoints="1" noChangeArrowheads="1"/>
          </p:cNvSpPr>
          <p:nvPr/>
        </p:nvSpPr>
        <p:spPr bwMode="auto">
          <a:xfrm>
            <a:off x="4787900" y="404813"/>
            <a:ext cx="431800" cy="58261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556 w 21600"/>
              <a:gd name="T13" fmla="*/ 2188 h 21600"/>
              <a:gd name="T14" fmla="*/ 18277 w 21600"/>
              <a:gd name="T15" fmla="*/ 928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0825" y="21723"/>
                </a:moveTo>
                <a:lnTo>
                  <a:pt x="11215" y="21723"/>
                </a:lnTo>
                <a:lnTo>
                  <a:pt x="11552" y="21688"/>
                </a:lnTo>
                <a:lnTo>
                  <a:pt x="11916" y="21617"/>
                </a:lnTo>
                <a:lnTo>
                  <a:pt x="12253" y="21547"/>
                </a:lnTo>
                <a:lnTo>
                  <a:pt x="12617" y="21441"/>
                </a:lnTo>
                <a:lnTo>
                  <a:pt x="12902" y="21317"/>
                </a:lnTo>
                <a:lnTo>
                  <a:pt x="13162" y="21176"/>
                </a:lnTo>
                <a:lnTo>
                  <a:pt x="13396" y="21000"/>
                </a:lnTo>
                <a:lnTo>
                  <a:pt x="13655" y="20841"/>
                </a:lnTo>
                <a:lnTo>
                  <a:pt x="13863" y="20629"/>
                </a:lnTo>
                <a:lnTo>
                  <a:pt x="14045" y="20435"/>
                </a:lnTo>
                <a:lnTo>
                  <a:pt x="14200" y="20223"/>
                </a:lnTo>
                <a:lnTo>
                  <a:pt x="14356" y="19994"/>
                </a:lnTo>
                <a:lnTo>
                  <a:pt x="14460" y="19747"/>
                </a:lnTo>
                <a:lnTo>
                  <a:pt x="14512" y="19482"/>
                </a:lnTo>
                <a:lnTo>
                  <a:pt x="14512" y="19235"/>
                </a:lnTo>
                <a:lnTo>
                  <a:pt x="14512" y="19147"/>
                </a:lnTo>
                <a:lnTo>
                  <a:pt x="14512" y="18900"/>
                </a:lnTo>
                <a:lnTo>
                  <a:pt x="14512" y="18529"/>
                </a:lnTo>
                <a:lnTo>
                  <a:pt x="14512" y="18052"/>
                </a:lnTo>
                <a:lnTo>
                  <a:pt x="14512" y="17505"/>
                </a:lnTo>
                <a:lnTo>
                  <a:pt x="14512" y="16976"/>
                </a:lnTo>
                <a:lnTo>
                  <a:pt x="14512" y="16464"/>
                </a:lnTo>
                <a:lnTo>
                  <a:pt x="14512" y="15952"/>
                </a:lnTo>
                <a:lnTo>
                  <a:pt x="14512" y="15758"/>
                </a:lnTo>
                <a:lnTo>
                  <a:pt x="14616" y="15547"/>
                </a:lnTo>
                <a:lnTo>
                  <a:pt x="14694" y="15352"/>
                </a:lnTo>
                <a:lnTo>
                  <a:pt x="14798" y="15141"/>
                </a:lnTo>
                <a:lnTo>
                  <a:pt x="15161" y="14735"/>
                </a:lnTo>
                <a:lnTo>
                  <a:pt x="15602" y="14329"/>
                </a:lnTo>
                <a:lnTo>
                  <a:pt x="16745" y="13552"/>
                </a:lnTo>
                <a:lnTo>
                  <a:pt x="18043" y="12670"/>
                </a:lnTo>
                <a:lnTo>
                  <a:pt x="18744" y="12194"/>
                </a:lnTo>
                <a:lnTo>
                  <a:pt x="19341" y="11647"/>
                </a:lnTo>
                <a:lnTo>
                  <a:pt x="19938" y="11099"/>
                </a:lnTo>
                <a:lnTo>
                  <a:pt x="20483" y="10464"/>
                </a:lnTo>
                <a:lnTo>
                  <a:pt x="20743" y="10164"/>
                </a:lnTo>
                <a:lnTo>
                  <a:pt x="20950" y="9794"/>
                </a:lnTo>
                <a:lnTo>
                  <a:pt x="21132" y="9441"/>
                </a:lnTo>
                <a:lnTo>
                  <a:pt x="21288" y="9035"/>
                </a:lnTo>
                <a:lnTo>
                  <a:pt x="21444" y="8664"/>
                </a:lnTo>
                <a:lnTo>
                  <a:pt x="21548" y="8223"/>
                </a:lnTo>
                <a:lnTo>
                  <a:pt x="21600" y="7782"/>
                </a:lnTo>
                <a:lnTo>
                  <a:pt x="21600" y="7341"/>
                </a:lnTo>
                <a:lnTo>
                  <a:pt x="21600" y="6935"/>
                </a:lnTo>
                <a:lnTo>
                  <a:pt x="21548" y="6564"/>
                </a:lnTo>
                <a:lnTo>
                  <a:pt x="21496" y="6229"/>
                </a:lnTo>
                <a:lnTo>
                  <a:pt x="21392" y="5858"/>
                </a:lnTo>
                <a:lnTo>
                  <a:pt x="21288" y="5523"/>
                </a:lnTo>
                <a:lnTo>
                  <a:pt x="21132" y="5135"/>
                </a:lnTo>
                <a:lnTo>
                  <a:pt x="20950" y="4800"/>
                </a:lnTo>
                <a:lnTo>
                  <a:pt x="20743" y="4464"/>
                </a:lnTo>
                <a:lnTo>
                  <a:pt x="20535" y="4164"/>
                </a:lnTo>
                <a:lnTo>
                  <a:pt x="20301" y="3847"/>
                </a:lnTo>
                <a:lnTo>
                  <a:pt x="20042" y="3547"/>
                </a:lnTo>
                <a:lnTo>
                  <a:pt x="19782" y="3247"/>
                </a:lnTo>
                <a:lnTo>
                  <a:pt x="19133" y="2664"/>
                </a:lnTo>
                <a:lnTo>
                  <a:pt x="18458" y="2152"/>
                </a:lnTo>
                <a:lnTo>
                  <a:pt x="17705" y="1694"/>
                </a:lnTo>
                <a:lnTo>
                  <a:pt x="16849" y="1252"/>
                </a:lnTo>
                <a:lnTo>
                  <a:pt x="16407" y="1076"/>
                </a:lnTo>
                <a:lnTo>
                  <a:pt x="15940" y="900"/>
                </a:lnTo>
                <a:lnTo>
                  <a:pt x="15499" y="741"/>
                </a:lnTo>
                <a:lnTo>
                  <a:pt x="15057" y="600"/>
                </a:lnTo>
                <a:lnTo>
                  <a:pt x="14564" y="458"/>
                </a:lnTo>
                <a:lnTo>
                  <a:pt x="14045" y="335"/>
                </a:lnTo>
                <a:lnTo>
                  <a:pt x="13500" y="229"/>
                </a:lnTo>
                <a:lnTo>
                  <a:pt x="13006" y="158"/>
                </a:lnTo>
                <a:lnTo>
                  <a:pt x="12461" y="88"/>
                </a:lnTo>
                <a:lnTo>
                  <a:pt x="11968" y="52"/>
                </a:lnTo>
                <a:lnTo>
                  <a:pt x="11423" y="17"/>
                </a:lnTo>
                <a:lnTo>
                  <a:pt x="10825" y="17"/>
                </a:lnTo>
                <a:lnTo>
                  <a:pt x="10254" y="17"/>
                </a:lnTo>
                <a:lnTo>
                  <a:pt x="9709" y="52"/>
                </a:lnTo>
                <a:lnTo>
                  <a:pt x="9216" y="88"/>
                </a:lnTo>
                <a:lnTo>
                  <a:pt x="8671" y="158"/>
                </a:lnTo>
                <a:lnTo>
                  <a:pt x="8177" y="229"/>
                </a:lnTo>
                <a:lnTo>
                  <a:pt x="7632" y="335"/>
                </a:lnTo>
                <a:lnTo>
                  <a:pt x="7113" y="458"/>
                </a:lnTo>
                <a:lnTo>
                  <a:pt x="6620" y="600"/>
                </a:lnTo>
                <a:lnTo>
                  <a:pt x="6178" y="741"/>
                </a:lnTo>
                <a:lnTo>
                  <a:pt x="5737" y="900"/>
                </a:lnTo>
                <a:lnTo>
                  <a:pt x="5270" y="1076"/>
                </a:lnTo>
                <a:lnTo>
                  <a:pt x="4828" y="1252"/>
                </a:lnTo>
                <a:lnTo>
                  <a:pt x="3972" y="1694"/>
                </a:lnTo>
                <a:lnTo>
                  <a:pt x="3219" y="2152"/>
                </a:lnTo>
                <a:lnTo>
                  <a:pt x="2544" y="2664"/>
                </a:lnTo>
                <a:lnTo>
                  <a:pt x="1895" y="3247"/>
                </a:lnTo>
                <a:lnTo>
                  <a:pt x="1635" y="3547"/>
                </a:lnTo>
                <a:lnTo>
                  <a:pt x="1375" y="3847"/>
                </a:lnTo>
                <a:lnTo>
                  <a:pt x="1142" y="4164"/>
                </a:lnTo>
                <a:lnTo>
                  <a:pt x="934" y="4464"/>
                </a:lnTo>
                <a:lnTo>
                  <a:pt x="726" y="4800"/>
                </a:lnTo>
                <a:lnTo>
                  <a:pt x="545" y="5135"/>
                </a:lnTo>
                <a:lnTo>
                  <a:pt x="389" y="5523"/>
                </a:lnTo>
                <a:lnTo>
                  <a:pt x="285" y="5858"/>
                </a:lnTo>
                <a:lnTo>
                  <a:pt x="181" y="6229"/>
                </a:lnTo>
                <a:lnTo>
                  <a:pt x="129" y="6564"/>
                </a:lnTo>
                <a:lnTo>
                  <a:pt x="77" y="6935"/>
                </a:lnTo>
                <a:lnTo>
                  <a:pt x="77" y="7341"/>
                </a:lnTo>
                <a:lnTo>
                  <a:pt x="77" y="7782"/>
                </a:lnTo>
                <a:lnTo>
                  <a:pt x="129" y="8223"/>
                </a:lnTo>
                <a:lnTo>
                  <a:pt x="233" y="8664"/>
                </a:lnTo>
                <a:lnTo>
                  <a:pt x="389" y="9035"/>
                </a:lnTo>
                <a:lnTo>
                  <a:pt x="545" y="9441"/>
                </a:lnTo>
                <a:lnTo>
                  <a:pt x="726" y="9794"/>
                </a:lnTo>
                <a:lnTo>
                  <a:pt x="934" y="10164"/>
                </a:lnTo>
                <a:lnTo>
                  <a:pt x="1194" y="10464"/>
                </a:lnTo>
                <a:lnTo>
                  <a:pt x="1739" y="11099"/>
                </a:lnTo>
                <a:lnTo>
                  <a:pt x="2336" y="11647"/>
                </a:lnTo>
                <a:lnTo>
                  <a:pt x="2933" y="12194"/>
                </a:lnTo>
                <a:lnTo>
                  <a:pt x="3634" y="12670"/>
                </a:lnTo>
                <a:lnTo>
                  <a:pt x="4932" y="13552"/>
                </a:lnTo>
                <a:lnTo>
                  <a:pt x="6075" y="14329"/>
                </a:lnTo>
                <a:lnTo>
                  <a:pt x="6516" y="14735"/>
                </a:lnTo>
                <a:lnTo>
                  <a:pt x="6879" y="15141"/>
                </a:lnTo>
                <a:lnTo>
                  <a:pt x="6983" y="15352"/>
                </a:lnTo>
                <a:lnTo>
                  <a:pt x="7061" y="15547"/>
                </a:lnTo>
                <a:lnTo>
                  <a:pt x="7165" y="15758"/>
                </a:lnTo>
                <a:lnTo>
                  <a:pt x="7165" y="15952"/>
                </a:lnTo>
                <a:lnTo>
                  <a:pt x="7165" y="16464"/>
                </a:lnTo>
                <a:lnTo>
                  <a:pt x="7165" y="16976"/>
                </a:lnTo>
                <a:lnTo>
                  <a:pt x="7165" y="17505"/>
                </a:lnTo>
                <a:lnTo>
                  <a:pt x="7165" y="18052"/>
                </a:lnTo>
                <a:lnTo>
                  <a:pt x="7165" y="18529"/>
                </a:lnTo>
                <a:lnTo>
                  <a:pt x="7165" y="18900"/>
                </a:lnTo>
                <a:lnTo>
                  <a:pt x="7165" y="19147"/>
                </a:lnTo>
                <a:lnTo>
                  <a:pt x="7165" y="19235"/>
                </a:lnTo>
                <a:lnTo>
                  <a:pt x="7165" y="19482"/>
                </a:lnTo>
                <a:lnTo>
                  <a:pt x="7217" y="19747"/>
                </a:lnTo>
                <a:lnTo>
                  <a:pt x="7321" y="19994"/>
                </a:lnTo>
                <a:lnTo>
                  <a:pt x="7476" y="20223"/>
                </a:lnTo>
                <a:lnTo>
                  <a:pt x="7632" y="20435"/>
                </a:lnTo>
                <a:lnTo>
                  <a:pt x="7814" y="20629"/>
                </a:lnTo>
                <a:lnTo>
                  <a:pt x="8022" y="20841"/>
                </a:lnTo>
                <a:lnTo>
                  <a:pt x="8281" y="21000"/>
                </a:lnTo>
                <a:lnTo>
                  <a:pt x="8515" y="21176"/>
                </a:lnTo>
                <a:lnTo>
                  <a:pt x="8775" y="21317"/>
                </a:lnTo>
                <a:lnTo>
                  <a:pt x="9060" y="21441"/>
                </a:lnTo>
                <a:lnTo>
                  <a:pt x="9424" y="21547"/>
                </a:lnTo>
                <a:lnTo>
                  <a:pt x="9761" y="21617"/>
                </a:lnTo>
                <a:lnTo>
                  <a:pt x="10125" y="21688"/>
                </a:lnTo>
                <a:lnTo>
                  <a:pt x="10462" y="21723"/>
                </a:lnTo>
                <a:lnTo>
                  <a:pt x="10825" y="21723"/>
                </a:lnTo>
                <a:close/>
              </a:path>
              <a:path w="21600" h="21600" extrusionOk="0">
                <a:moveTo>
                  <a:pt x="9242" y="14417"/>
                </a:moveTo>
                <a:lnTo>
                  <a:pt x="8541" y="12035"/>
                </a:lnTo>
                <a:lnTo>
                  <a:pt x="7295" y="10129"/>
                </a:lnTo>
                <a:lnTo>
                  <a:pt x="6905" y="9652"/>
                </a:lnTo>
                <a:lnTo>
                  <a:pt x="8541" y="10182"/>
                </a:lnTo>
                <a:lnTo>
                  <a:pt x="9787" y="9547"/>
                </a:lnTo>
                <a:lnTo>
                  <a:pt x="11189" y="10129"/>
                </a:lnTo>
                <a:lnTo>
                  <a:pt x="12279" y="9547"/>
                </a:lnTo>
                <a:lnTo>
                  <a:pt x="13370" y="10076"/>
                </a:lnTo>
                <a:lnTo>
                  <a:pt x="14850" y="9652"/>
                </a:lnTo>
                <a:lnTo>
                  <a:pt x="12902" y="12247"/>
                </a:lnTo>
                <a:lnTo>
                  <a:pt x="12357" y="14417"/>
                </a:lnTo>
                <a:moveTo>
                  <a:pt x="7191" y="15952"/>
                </a:moveTo>
                <a:lnTo>
                  <a:pt x="14512" y="15952"/>
                </a:lnTo>
                <a:lnTo>
                  <a:pt x="14512" y="17064"/>
                </a:lnTo>
                <a:lnTo>
                  <a:pt x="7191" y="17047"/>
                </a:lnTo>
                <a:lnTo>
                  <a:pt x="7191" y="18123"/>
                </a:lnTo>
                <a:lnTo>
                  <a:pt x="14512" y="18158"/>
                </a:lnTo>
                <a:lnTo>
                  <a:pt x="14538" y="19182"/>
                </a:lnTo>
                <a:lnTo>
                  <a:pt x="7217" y="19182"/>
                </a:lnTo>
              </a:path>
            </a:pathLst>
          </a:custGeom>
          <a:solidFill>
            <a:srgbClr val="FF9933"/>
          </a:solidFill>
          <a:ln w="28575">
            <a:solidFill>
              <a:srgbClr val="FFFF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Comic Sans MS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763916" name="Freeform 12"/>
          <p:cNvSpPr>
            <a:spLocks/>
          </p:cNvSpPr>
          <p:nvPr/>
        </p:nvSpPr>
        <p:spPr bwMode="auto">
          <a:xfrm rot="-5400000">
            <a:off x="2483645" y="1701006"/>
            <a:ext cx="1008062" cy="142875"/>
          </a:xfrm>
          <a:custGeom>
            <a:avLst/>
            <a:gdLst>
              <a:gd name="T0" fmla="*/ 0 w 816"/>
              <a:gd name="T1" fmla="*/ 2147483647 h 385"/>
              <a:gd name="T2" fmla="*/ 2147483647 w 816"/>
              <a:gd name="T3" fmla="*/ 2147483647 h 385"/>
              <a:gd name="T4" fmla="*/ 2147483647 w 816"/>
              <a:gd name="T5" fmla="*/ 2147483647 h 385"/>
              <a:gd name="T6" fmla="*/ 2147483647 w 816"/>
              <a:gd name="T7" fmla="*/ 2147483647 h 385"/>
              <a:gd name="T8" fmla="*/ 2147483647 w 816"/>
              <a:gd name="T9" fmla="*/ 2147483647 h 385"/>
              <a:gd name="T10" fmla="*/ 2147483647 w 816"/>
              <a:gd name="T11" fmla="*/ 2147483647 h 385"/>
              <a:gd name="T12" fmla="*/ 2147483647 w 816"/>
              <a:gd name="T13" fmla="*/ 2147483647 h 385"/>
              <a:gd name="T14" fmla="*/ 2147483647 w 816"/>
              <a:gd name="T15" fmla="*/ 2147483647 h 38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16"/>
              <a:gd name="T25" fmla="*/ 0 h 385"/>
              <a:gd name="T26" fmla="*/ 816 w 816"/>
              <a:gd name="T27" fmla="*/ 385 h 38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16" h="385">
                <a:moveTo>
                  <a:pt x="0" y="385"/>
                </a:moveTo>
                <a:cubicBezTo>
                  <a:pt x="26" y="204"/>
                  <a:pt x="52" y="23"/>
                  <a:pt x="90" y="23"/>
                </a:cubicBezTo>
                <a:cubicBezTo>
                  <a:pt x="128" y="23"/>
                  <a:pt x="188" y="385"/>
                  <a:pt x="226" y="385"/>
                </a:cubicBezTo>
                <a:cubicBezTo>
                  <a:pt x="264" y="385"/>
                  <a:pt x="279" y="23"/>
                  <a:pt x="317" y="23"/>
                </a:cubicBezTo>
                <a:cubicBezTo>
                  <a:pt x="355" y="23"/>
                  <a:pt x="415" y="385"/>
                  <a:pt x="453" y="385"/>
                </a:cubicBezTo>
                <a:cubicBezTo>
                  <a:pt x="491" y="385"/>
                  <a:pt x="506" y="46"/>
                  <a:pt x="544" y="23"/>
                </a:cubicBezTo>
                <a:cubicBezTo>
                  <a:pt x="582" y="0"/>
                  <a:pt x="635" y="211"/>
                  <a:pt x="680" y="249"/>
                </a:cubicBezTo>
                <a:cubicBezTo>
                  <a:pt x="725" y="287"/>
                  <a:pt x="793" y="249"/>
                  <a:pt x="816" y="249"/>
                </a:cubicBezTo>
              </a:path>
            </a:pathLst>
          </a:custGeom>
          <a:noFill/>
          <a:ln w="22225">
            <a:solidFill>
              <a:srgbClr val="FF0000"/>
            </a:solidFill>
            <a:round/>
            <a:headEnd/>
            <a:tailEnd type="triangle" w="lg" len="lg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Comic Sans MS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763917" name="Freeform 13"/>
          <p:cNvSpPr>
            <a:spLocks/>
          </p:cNvSpPr>
          <p:nvPr/>
        </p:nvSpPr>
        <p:spPr bwMode="auto">
          <a:xfrm rot="5400000">
            <a:off x="4499769" y="4509294"/>
            <a:ext cx="1008063" cy="142875"/>
          </a:xfrm>
          <a:custGeom>
            <a:avLst/>
            <a:gdLst>
              <a:gd name="T0" fmla="*/ 0 w 816"/>
              <a:gd name="T1" fmla="*/ 2147483647 h 385"/>
              <a:gd name="T2" fmla="*/ 2147483647 w 816"/>
              <a:gd name="T3" fmla="*/ 2147483647 h 385"/>
              <a:gd name="T4" fmla="*/ 2147483647 w 816"/>
              <a:gd name="T5" fmla="*/ 2147483647 h 385"/>
              <a:gd name="T6" fmla="*/ 2147483647 w 816"/>
              <a:gd name="T7" fmla="*/ 2147483647 h 385"/>
              <a:gd name="T8" fmla="*/ 2147483647 w 816"/>
              <a:gd name="T9" fmla="*/ 2147483647 h 385"/>
              <a:gd name="T10" fmla="*/ 2147483647 w 816"/>
              <a:gd name="T11" fmla="*/ 2147483647 h 385"/>
              <a:gd name="T12" fmla="*/ 2147483647 w 816"/>
              <a:gd name="T13" fmla="*/ 2147483647 h 385"/>
              <a:gd name="T14" fmla="*/ 2147483647 w 816"/>
              <a:gd name="T15" fmla="*/ 2147483647 h 38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16"/>
              <a:gd name="T25" fmla="*/ 0 h 385"/>
              <a:gd name="T26" fmla="*/ 816 w 816"/>
              <a:gd name="T27" fmla="*/ 385 h 38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16" h="385">
                <a:moveTo>
                  <a:pt x="0" y="385"/>
                </a:moveTo>
                <a:cubicBezTo>
                  <a:pt x="26" y="204"/>
                  <a:pt x="52" y="23"/>
                  <a:pt x="90" y="23"/>
                </a:cubicBezTo>
                <a:cubicBezTo>
                  <a:pt x="128" y="23"/>
                  <a:pt x="188" y="385"/>
                  <a:pt x="226" y="385"/>
                </a:cubicBezTo>
                <a:cubicBezTo>
                  <a:pt x="264" y="385"/>
                  <a:pt x="279" y="23"/>
                  <a:pt x="317" y="23"/>
                </a:cubicBezTo>
                <a:cubicBezTo>
                  <a:pt x="355" y="23"/>
                  <a:pt x="415" y="385"/>
                  <a:pt x="453" y="385"/>
                </a:cubicBezTo>
                <a:cubicBezTo>
                  <a:pt x="491" y="385"/>
                  <a:pt x="506" y="46"/>
                  <a:pt x="544" y="23"/>
                </a:cubicBezTo>
                <a:cubicBezTo>
                  <a:pt x="582" y="0"/>
                  <a:pt x="635" y="211"/>
                  <a:pt x="680" y="249"/>
                </a:cubicBezTo>
                <a:cubicBezTo>
                  <a:pt x="725" y="287"/>
                  <a:pt x="793" y="249"/>
                  <a:pt x="816" y="249"/>
                </a:cubicBezTo>
              </a:path>
            </a:pathLst>
          </a:custGeom>
          <a:noFill/>
          <a:ln w="22225">
            <a:solidFill>
              <a:srgbClr val="0033CC"/>
            </a:solidFill>
            <a:round/>
            <a:headEnd/>
            <a:tailEnd type="triangle" w="lg" len="lg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Comic Sans MS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763918" name="Freeform 14"/>
          <p:cNvSpPr>
            <a:spLocks/>
          </p:cNvSpPr>
          <p:nvPr/>
        </p:nvSpPr>
        <p:spPr bwMode="auto">
          <a:xfrm rot="5400000">
            <a:off x="4499769" y="1629569"/>
            <a:ext cx="1008063" cy="142875"/>
          </a:xfrm>
          <a:custGeom>
            <a:avLst/>
            <a:gdLst>
              <a:gd name="T0" fmla="*/ 0 w 816"/>
              <a:gd name="T1" fmla="*/ 2147483647 h 385"/>
              <a:gd name="T2" fmla="*/ 2147483647 w 816"/>
              <a:gd name="T3" fmla="*/ 2147483647 h 385"/>
              <a:gd name="T4" fmla="*/ 2147483647 w 816"/>
              <a:gd name="T5" fmla="*/ 2147483647 h 385"/>
              <a:gd name="T6" fmla="*/ 2147483647 w 816"/>
              <a:gd name="T7" fmla="*/ 2147483647 h 385"/>
              <a:gd name="T8" fmla="*/ 2147483647 w 816"/>
              <a:gd name="T9" fmla="*/ 2147483647 h 385"/>
              <a:gd name="T10" fmla="*/ 2147483647 w 816"/>
              <a:gd name="T11" fmla="*/ 2147483647 h 385"/>
              <a:gd name="T12" fmla="*/ 2147483647 w 816"/>
              <a:gd name="T13" fmla="*/ 2147483647 h 385"/>
              <a:gd name="T14" fmla="*/ 2147483647 w 816"/>
              <a:gd name="T15" fmla="*/ 2147483647 h 38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16"/>
              <a:gd name="T25" fmla="*/ 0 h 385"/>
              <a:gd name="T26" fmla="*/ 816 w 816"/>
              <a:gd name="T27" fmla="*/ 385 h 38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16" h="385">
                <a:moveTo>
                  <a:pt x="0" y="385"/>
                </a:moveTo>
                <a:cubicBezTo>
                  <a:pt x="26" y="204"/>
                  <a:pt x="52" y="23"/>
                  <a:pt x="90" y="23"/>
                </a:cubicBezTo>
                <a:cubicBezTo>
                  <a:pt x="128" y="23"/>
                  <a:pt x="188" y="385"/>
                  <a:pt x="226" y="385"/>
                </a:cubicBezTo>
                <a:cubicBezTo>
                  <a:pt x="264" y="385"/>
                  <a:pt x="279" y="23"/>
                  <a:pt x="317" y="23"/>
                </a:cubicBezTo>
                <a:cubicBezTo>
                  <a:pt x="355" y="23"/>
                  <a:pt x="415" y="385"/>
                  <a:pt x="453" y="385"/>
                </a:cubicBezTo>
                <a:cubicBezTo>
                  <a:pt x="491" y="385"/>
                  <a:pt x="506" y="46"/>
                  <a:pt x="544" y="23"/>
                </a:cubicBezTo>
                <a:cubicBezTo>
                  <a:pt x="582" y="0"/>
                  <a:pt x="635" y="211"/>
                  <a:pt x="680" y="249"/>
                </a:cubicBezTo>
                <a:cubicBezTo>
                  <a:pt x="725" y="287"/>
                  <a:pt x="793" y="249"/>
                  <a:pt x="816" y="249"/>
                </a:cubicBezTo>
              </a:path>
            </a:pathLst>
          </a:custGeom>
          <a:noFill/>
          <a:ln w="22225">
            <a:solidFill>
              <a:srgbClr val="FF0000"/>
            </a:solidFill>
            <a:round/>
            <a:headEnd/>
            <a:tailEnd type="triangle" w="lg" len="lg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Comic Sans MS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3913" grpId="0" animBg="1"/>
      <p:bldP spid="763914" grpId="0" animBg="1"/>
      <p:bldP spid="763915" grpId="0" animBg="1"/>
      <p:bldP spid="763916" grpId="0" animBg="1"/>
      <p:bldP spid="763917" grpId="0" animBg="1"/>
      <p:bldP spid="76391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Litebulb"/>
          <p:cNvSpPr>
            <a:spLocks noEditPoints="1" noChangeArrowheads="1"/>
          </p:cNvSpPr>
          <p:nvPr/>
        </p:nvSpPr>
        <p:spPr bwMode="auto">
          <a:xfrm>
            <a:off x="2124075" y="1125538"/>
            <a:ext cx="1079500" cy="1366837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556 w 21600"/>
              <a:gd name="T13" fmla="*/ 2188 h 21600"/>
              <a:gd name="T14" fmla="*/ 18277 w 21600"/>
              <a:gd name="T15" fmla="*/ 928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0825" y="21723"/>
                </a:moveTo>
                <a:lnTo>
                  <a:pt x="11215" y="21723"/>
                </a:lnTo>
                <a:lnTo>
                  <a:pt x="11552" y="21688"/>
                </a:lnTo>
                <a:lnTo>
                  <a:pt x="11916" y="21617"/>
                </a:lnTo>
                <a:lnTo>
                  <a:pt x="12253" y="21547"/>
                </a:lnTo>
                <a:lnTo>
                  <a:pt x="12617" y="21441"/>
                </a:lnTo>
                <a:lnTo>
                  <a:pt x="12902" y="21317"/>
                </a:lnTo>
                <a:lnTo>
                  <a:pt x="13162" y="21176"/>
                </a:lnTo>
                <a:lnTo>
                  <a:pt x="13396" y="21000"/>
                </a:lnTo>
                <a:lnTo>
                  <a:pt x="13655" y="20841"/>
                </a:lnTo>
                <a:lnTo>
                  <a:pt x="13863" y="20629"/>
                </a:lnTo>
                <a:lnTo>
                  <a:pt x="14045" y="20435"/>
                </a:lnTo>
                <a:lnTo>
                  <a:pt x="14200" y="20223"/>
                </a:lnTo>
                <a:lnTo>
                  <a:pt x="14356" y="19994"/>
                </a:lnTo>
                <a:lnTo>
                  <a:pt x="14460" y="19747"/>
                </a:lnTo>
                <a:lnTo>
                  <a:pt x="14512" y="19482"/>
                </a:lnTo>
                <a:lnTo>
                  <a:pt x="14512" y="19235"/>
                </a:lnTo>
                <a:lnTo>
                  <a:pt x="14512" y="19147"/>
                </a:lnTo>
                <a:lnTo>
                  <a:pt x="14512" y="18900"/>
                </a:lnTo>
                <a:lnTo>
                  <a:pt x="14512" y="18529"/>
                </a:lnTo>
                <a:lnTo>
                  <a:pt x="14512" y="18052"/>
                </a:lnTo>
                <a:lnTo>
                  <a:pt x="14512" y="17505"/>
                </a:lnTo>
                <a:lnTo>
                  <a:pt x="14512" y="16976"/>
                </a:lnTo>
                <a:lnTo>
                  <a:pt x="14512" y="16464"/>
                </a:lnTo>
                <a:lnTo>
                  <a:pt x="14512" y="15952"/>
                </a:lnTo>
                <a:lnTo>
                  <a:pt x="14512" y="15758"/>
                </a:lnTo>
                <a:lnTo>
                  <a:pt x="14616" y="15547"/>
                </a:lnTo>
                <a:lnTo>
                  <a:pt x="14694" y="15352"/>
                </a:lnTo>
                <a:lnTo>
                  <a:pt x="14798" y="15141"/>
                </a:lnTo>
                <a:lnTo>
                  <a:pt x="15161" y="14735"/>
                </a:lnTo>
                <a:lnTo>
                  <a:pt x="15602" y="14329"/>
                </a:lnTo>
                <a:lnTo>
                  <a:pt x="16745" y="13552"/>
                </a:lnTo>
                <a:lnTo>
                  <a:pt x="18043" y="12670"/>
                </a:lnTo>
                <a:lnTo>
                  <a:pt x="18744" y="12194"/>
                </a:lnTo>
                <a:lnTo>
                  <a:pt x="19341" y="11647"/>
                </a:lnTo>
                <a:lnTo>
                  <a:pt x="19938" y="11099"/>
                </a:lnTo>
                <a:lnTo>
                  <a:pt x="20483" y="10464"/>
                </a:lnTo>
                <a:lnTo>
                  <a:pt x="20743" y="10164"/>
                </a:lnTo>
                <a:lnTo>
                  <a:pt x="20950" y="9794"/>
                </a:lnTo>
                <a:lnTo>
                  <a:pt x="21132" y="9441"/>
                </a:lnTo>
                <a:lnTo>
                  <a:pt x="21288" y="9035"/>
                </a:lnTo>
                <a:lnTo>
                  <a:pt x="21444" y="8664"/>
                </a:lnTo>
                <a:lnTo>
                  <a:pt x="21548" y="8223"/>
                </a:lnTo>
                <a:lnTo>
                  <a:pt x="21600" y="7782"/>
                </a:lnTo>
                <a:lnTo>
                  <a:pt x="21600" y="7341"/>
                </a:lnTo>
                <a:lnTo>
                  <a:pt x="21600" y="6935"/>
                </a:lnTo>
                <a:lnTo>
                  <a:pt x="21548" y="6564"/>
                </a:lnTo>
                <a:lnTo>
                  <a:pt x="21496" y="6229"/>
                </a:lnTo>
                <a:lnTo>
                  <a:pt x="21392" y="5858"/>
                </a:lnTo>
                <a:lnTo>
                  <a:pt x="21288" y="5523"/>
                </a:lnTo>
                <a:lnTo>
                  <a:pt x="21132" y="5135"/>
                </a:lnTo>
                <a:lnTo>
                  <a:pt x="20950" y="4800"/>
                </a:lnTo>
                <a:lnTo>
                  <a:pt x="20743" y="4464"/>
                </a:lnTo>
                <a:lnTo>
                  <a:pt x="20535" y="4164"/>
                </a:lnTo>
                <a:lnTo>
                  <a:pt x="20301" y="3847"/>
                </a:lnTo>
                <a:lnTo>
                  <a:pt x="20042" y="3547"/>
                </a:lnTo>
                <a:lnTo>
                  <a:pt x="19782" y="3247"/>
                </a:lnTo>
                <a:lnTo>
                  <a:pt x="19133" y="2664"/>
                </a:lnTo>
                <a:lnTo>
                  <a:pt x="18458" y="2152"/>
                </a:lnTo>
                <a:lnTo>
                  <a:pt x="17705" y="1694"/>
                </a:lnTo>
                <a:lnTo>
                  <a:pt x="16849" y="1252"/>
                </a:lnTo>
                <a:lnTo>
                  <a:pt x="16407" y="1076"/>
                </a:lnTo>
                <a:lnTo>
                  <a:pt x="15940" y="900"/>
                </a:lnTo>
                <a:lnTo>
                  <a:pt x="15499" y="741"/>
                </a:lnTo>
                <a:lnTo>
                  <a:pt x="15057" y="600"/>
                </a:lnTo>
                <a:lnTo>
                  <a:pt x="14564" y="458"/>
                </a:lnTo>
                <a:lnTo>
                  <a:pt x="14045" y="335"/>
                </a:lnTo>
                <a:lnTo>
                  <a:pt x="13500" y="229"/>
                </a:lnTo>
                <a:lnTo>
                  <a:pt x="13006" y="158"/>
                </a:lnTo>
                <a:lnTo>
                  <a:pt x="12461" y="88"/>
                </a:lnTo>
                <a:lnTo>
                  <a:pt x="11968" y="52"/>
                </a:lnTo>
                <a:lnTo>
                  <a:pt x="11423" y="17"/>
                </a:lnTo>
                <a:lnTo>
                  <a:pt x="10825" y="17"/>
                </a:lnTo>
                <a:lnTo>
                  <a:pt x="10254" y="17"/>
                </a:lnTo>
                <a:lnTo>
                  <a:pt x="9709" y="52"/>
                </a:lnTo>
                <a:lnTo>
                  <a:pt x="9216" y="88"/>
                </a:lnTo>
                <a:lnTo>
                  <a:pt x="8671" y="158"/>
                </a:lnTo>
                <a:lnTo>
                  <a:pt x="8177" y="229"/>
                </a:lnTo>
                <a:lnTo>
                  <a:pt x="7632" y="335"/>
                </a:lnTo>
                <a:lnTo>
                  <a:pt x="7113" y="458"/>
                </a:lnTo>
                <a:lnTo>
                  <a:pt x="6620" y="600"/>
                </a:lnTo>
                <a:lnTo>
                  <a:pt x="6178" y="741"/>
                </a:lnTo>
                <a:lnTo>
                  <a:pt x="5737" y="900"/>
                </a:lnTo>
                <a:lnTo>
                  <a:pt x="5270" y="1076"/>
                </a:lnTo>
                <a:lnTo>
                  <a:pt x="4828" y="1252"/>
                </a:lnTo>
                <a:lnTo>
                  <a:pt x="3972" y="1694"/>
                </a:lnTo>
                <a:lnTo>
                  <a:pt x="3219" y="2152"/>
                </a:lnTo>
                <a:lnTo>
                  <a:pt x="2544" y="2664"/>
                </a:lnTo>
                <a:lnTo>
                  <a:pt x="1895" y="3247"/>
                </a:lnTo>
                <a:lnTo>
                  <a:pt x="1635" y="3547"/>
                </a:lnTo>
                <a:lnTo>
                  <a:pt x="1375" y="3847"/>
                </a:lnTo>
                <a:lnTo>
                  <a:pt x="1142" y="4164"/>
                </a:lnTo>
                <a:lnTo>
                  <a:pt x="934" y="4464"/>
                </a:lnTo>
                <a:lnTo>
                  <a:pt x="726" y="4800"/>
                </a:lnTo>
                <a:lnTo>
                  <a:pt x="545" y="5135"/>
                </a:lnTo>
                <a:lnTo>
                  <a:pt x="389" y="5523"/>
                </a:lnTo>
                <a:lnTo>
                  <a:pt x="285" y="5858"/>
                </a:lnTo>
                <a:lnTo>
                  <a:pt x="181" y="6229"/>
                </a:lnTo>
                <a:lnTo>
                  <a:pt x="129" y="6564"/>
                </a:lnTo>
                <a:lnTo>
                  <a:pt x="77" y="6935"/>
                </a:lnTo>
                <a:lnTo>
                  <a:pt x="77" y="7341"/>
                </a:lnTo>
                <a:lnTo>
                  <a:pt x="77" y="7782"/>
                </a:lnTo>
                <a:lnTo>
                  <a:pt x="129" y="8223"/>
                </a:lnTo>
                <a:lnTo>
                  <a:pt x="233" y="8664"/>
                </a:lnTo>
                <a:lnTo>
                  <a:pt x="389" y="9035"/>
                </a:lnTo>
                <a:lnTo>
                  <a:pt x="545" y="9441"/>
                </a:lnTo>
                <a:lnTo>
                  <a:pt x="726" y="9794"/>
                </a:lnTo>
                <a:lnTo>
                  <a:pt x="934" y="10164"/>
                </a:lnTo>
                <a:lnTo>
                  <a:pt x="1194" y="10464"/>
                </a:lnTo>
                <a:lnTo>
                  <a:pt x="1739" y="11099"/>
                </a:lnTo>
                <a:lnTo>
                  <a:pt x="2336" y="11647"/>
                </a:lnTo>
                <a:lnTo>
                  <a:pt x="2933" y="12194"/>
                </a:lnTo>
                <a:lnTo>
                  <a:pt x="3634" y="12670"/>
                </a:lnTo>
                <a:lnTo>
                  <a:pt x="4932" y="13552"/>
                </a:lnTo>
                <a:lnTo>
                  <a:pt x="6075" y="14329"/>
                </a:lnTo>
                <a:lnTo>
                  <a:pt x="6516" y="14735"/>
                </a:lnTo>
                <a:lnTo>
                  <a:pt x="6879" y="15141"/>
                </a:lnTo>
                <a:lnTo>
                  <a:pt x="6983" y="15352"/>
                </a:lnTo>
                <a:lnTo>
                  <a:pt x="7061" y="15547"/>
                </a:lnTo>
                <a:lnTo>
                  <a:pt x="7165" y="15758"/>
                </a:lnTo>
                <a:lnTo>
                  <a:pt x="7165" y="15952"/>
                </a:lnTo>
                <a:lnTo>
                  <a:pt x="7165" y="16464"/>
                </a:lnTo>
                <a:lnTo>
                  <a:pt x="7165" y="16976"/>
                </a:lnTo>
                <a:lnTo>
                  <a:pt x="7165" y="17505"/>
                </a:lnTo>
                <a:lnTo>
                  <a:pt x="7165" y="18052"/>
                </a:lnTo>
                <a:lnTo>
                  <a:pt x="7165" y="18529"/>
                </a:lnTo>
                <a:lnTo>
                  <a:pt x="7165" y="18900"/>
                </a:lnTo>
                <a:lnTo>
                  <a:pt x="7165" y="19147"/>
                </a:lnTo>
                <a:lnTo>
                  <a:pt x="7165" y="19235"/>
                </a:lnTo>
                <a:lnTo>
                  <a:pt x="7165" y="19482"/>
                </a:lnTo>
                <a:lnTo>
                  <a:pt x="7217" y="19747"/>
                </a:lnTo>
                <a:lnTo>
                  <a:pt x="7321" y="19994"/>
                </a:lnTo>
                <a:lnTo>
                  <a:pt x="7476" y="20223"/>
                </a:lnTo>
                <a:lnTo>
                  <a:pt x="7632" y="20435"/>
                </a:lnTo>
                <a:lnTo>
                  <a:pt x="7814" y="20629"/>
                </a:lnTo>
                <a:lnTo>
                  <a:pt x="8022" y="20841"/>
                </a:lnTo>
                <a:lnTo>
                  <a:pt x="8281" y="21000"/>
                </a:lnTo>
                <a:lnTo>
                  <a:pt x="8515" y="21176"/>
                </a:lnTo>
                <a:lnTo>
                  <a:pt x="8775" y="21317"/>
                </a:lnTo>
                <a:lnTo>
                  <a:pt x="9060" y="21441"/>
                </a:lnTo>
                <a:lnTo>
                  <a:pt x="9424" y="21547"/>
                </a:lnTo>
                <a:lnTo>
                  <a:pt x="9761" y="21617"/>
                </a:lnTo>
                <a:lnTo>
                  <a:pt x="10125" y="21688"/>
                </a:lnTo>
                <a:lnTo>
                  <a:pt x="10462" y="21723"/>
                </a:lnTo>
                <a:lnTo>
                  <a:pt x="10825" y="21723"/>
                </a:lnTo>
                <a:close/>
              </a:path>
              <a:path w="21600" h="21600" extrusionOk="0">
                <a:moveTo>
                  <a:pt x="9242" y="14417"/>
                </a:moveTo>
                <a:lnTo>
                  <a:pt x="8541" y="12035"/>
                </a:lnTo>
                <a:lnTo>
                  <a:pt x="7295" y="10129"/>
                </a:lnTo>
                <a:lnTo>
                  <a:pt x="6905" y="9652"/>
                </a:lnTo>
                <a:lnTo>
                  <a:pt x="8541" y="10182"/>
                </a:lnTo>
                <a:lnTo>
                  <a:pt x="9787" y="9547"/>
                </a:lnTo>
                <a:lnTo>
                  <a:pt x="11189" y="10129"/>
                </a:lnTo>
                <a:lnTo>
                  <a:pt x="12279" y="9547"/>
                </a:lnTo>
                <a:lnTo>
                  <a:pt x="13370" y="10076"/>
                </a:lnTo>
                <a:lnTo>
                  <a:pt x="14850" y="9652"/>
                </a:lnTo>
                <a:lnTo>
                  <a:pt x="12902" y="12247"/>
                </a:lnTo>
                <a:lnTo>
                  <a:pt x="12357" y="14417"/>
                </a:lnTo>
                <a:moveTo>
                  <a:pt x="7191" y="15952"/>
                </a:moveTo>
                <a:lnTo>
                  <a:pt x="14512" y="15952"/>
                </a:lnTo>
                <a:lnTo>
                  <a:pt x="14512" y="17064"/>
                </a:lnTo>
                <a:lnTo>
                  <a:pt x="7191" y="17047"/>
                </a:lnTo>
                <a:lnTo>
                  <a:pt x="7191" y="18123"/>
                </a:lnTo>
                <a:lnTo>
                  <a:pt x="14512" y="18158"/>
                </a:lnTo>
                <a:lnTo>
                  <a:pt x="14538" y="19182"/>
                </a:lnTo>
                <a:lnTo>
                  <a:pt x="7217" y="19182"/>
                </a:lnTo>
              </a:path>
            </a:pathLst>
          </a:cu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Comic Sans MS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88067" name="Freeform 8"/>
          <p:cNvSpPr>
            <a:spLocks/>
          </p:cNvSpPr>
          <p:nvPr/>
        </p:nvSpPr>
        <p:spPr bwMode="auto">
          <a:xfrm>
            <a:off x="4283075" y="1460500"/>
            <a:ext cx="2520950" cy="334963"/>
          </a:xfrm>
          <a:custGeom>
            <a:avLst/>
            <a:gdLst>
              <a:gd name="T0" fmla="*/ 0 w 816"/>
              <a:gd name="T1" fmla="*/ 2147483647 h 385"/>
              <a:gd name="T2" fmla="*/ 2147483647 w 816"/>
              <a:gd name="T3" fmla="*/ 2147483647 h 385"/>
              <a:gd name="T4" fmla="*/ 2147483647 w 816"/>
              <a:gd name="T5" fmla="*/ 2147483647 h 385"/>
              <a:gd name="T6" fmla="*/ 2147483647 w 816"/>
              <a:gd name="T7" fmla="*/ 2147483647 h 385"/>
              <a:gd name="T8" fmla="*/ 2147483647 w 816"/>
              <a:gd name="T9" fmla="*/ 2147483647 h 385"/>
              <a:gd name="T10" fmla="*/ 2147483647 w 816"/>
              <a:gd name="T11" fmla="*/ 2147483647 h 385"/>
              <a:gd name="T12" fmla="*/ 2147483647 w 816"/>
              <a:gd name="T13" fmla="*/ 2147483647 h 385"/>
              <a:gd name="T14" fmla="*/ 2147483647 w 816"/>
              <a:gd name="T15" fmla="*/ 2147483647 h 38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16"/>
              <a:gd name="T25" fmla="*/ 0 h 385"/>
              <a:gd name="T26" fmla="*/ 816 w 816"/>
              <a:gd name="T27" fmla="*/ 385 h 38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16" h="385">
                <a:moveTo>
                  <a:pt x="0" y="385"/>
                </a:moveTo>
                <a:cubicBezTo>
                  <a:pt x="26" y="204"/>
                  <a:pt x="52" y="23"/>
                  <a:pt x="90" y="23"/>
                </a:cubicBezTo>
                <a:cubicBezTo>
                  <a:pt x="128" y="23"/>
                  <a:pt x="188" y="385"/>
                  <a:pt x="226" y="385"/>
                </a:cubicBezTo>
                <a:cubicBezTo>
                  <a:pt x="264" y="385"/>
                  <a:pt x="279" y="23"/>
                  <a:pt x="317" y="23"/>
                </a:cubicBezTo>
                <a:cubicBezTo>
                  <a:pt x="355" y="23"/>
                  <a:pt x="415" y="385"/>
                  <a:pt x="453" y="385"/>
                </a:cubicBezTo>
                <a:cubicBezTo>
                  <a:pt x="491" y="385"/>
                  <a:pt x="506" y="46"/>
                  <a:pt x="544" y="23"/>
                </a:cubicBezTo>
                <a:cubicBezTo>
                  <a:pt x="582" y="0"/>
                  <a:pt x="635" y="211"/>
                  <a:pt x="680" y="249"/>
                </a:cubicBezTo>
                <a:cubicBezTo>
                  <a:pt x="725" y="287"/>
                  <a:pt x="793" y="249"/>
                  <a:pt x="816" y="249"/>
                </a:cubicBezTo>
              </a:path>
            </a:pathLst>
          </a:custGeom>
          <a:noFill/>
          <a:ln w="57150">
            <a:solidFill>
              <a:srgbClr val="FFFF00"/>
            </a:solidFill>
            <a:round/>
            <a:headEnd/>
            <a:tailEnd type="triangle" w="lg" len="lg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Comic Sans MS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pic>
        <p:nvPicPr>
          <p:cNvPr id="818186" name="Picture 10" descr="pendol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3350" y="3284538"/>
            <a:ext cx="2905125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8187" name="Picture 11" descr="altalen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2363" y="3289300"/>
            <a:ext cx="3168650" cy="273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1" descr="rebk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81600" y="3657600"/>
            <a:ext cx="1981200" cy="283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1" name="TextBox 2"/>
          <p:cNvSpPr txBox="1">
            <a:spLocks noChangeArrowheads="1"/>
          </p:cNvSpPr>
          <p:nvPr/>
        </p:nvSpPr>
        <p:spPr bwMode="auto">
          <a:xfrm>
            <a:off x="7391400" y="6019800"/>
            <a:ext cx="1447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rgbClr val="000000"/>
                </a:solidFill>
                <a:latin typeface="Comic Sans MS" pitchFamily="-104" charset="0"/>
                <a:ea typeface="Comic Sans MS" pitchFamily="-104" charset="0"/>
                <a:cs typeface="Comic Sans MS" pitchFamily="-104" charset="0"/>
              </a:rPr>
              <a:t>Rebka</a:t>
            </a:r>
          </a:p>
        </p:txBody>
      </p:sp>
      <p:pic>
        <p:nvPicPr>
          <p:cNvPr id="89092" name="Picture 3" descr="Robert_Pound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609600"/>
            <a:ext cx="2043113" cy="260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3" name="TextBox 4"/>
          <p:cNvSpPr txBox="1">
            <a:spLocks noChangeArrowheads="1"/>
          </p:cNvSpPr>
          <p:nvPr/>
        </p:nvSpPr>
        <p:spPr bwMode="auto">
          <a:xfrm>
            <a:off x="7391400" y="990600"/>
            <a:ext cx="1447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rgbClr val="000000"/>
                </a:solidFill>
                <a:latin typeface="Comic Sans MS" pitchFamily="-104" charset="0"/>
                <a:ea typeface="Comic Sans MS" pitchFamily="-104" charset="0"/>
                <a:cs typeface="Comic Sans MS" pitchFamily="-104" charset="0"/>
              </a:rPr>
              <a:t>Pound</a:t>
            </a:r>
          </a:p>
        </p:txBody>
      </p:sp>
      <p:pic>
        <p:nvPicPr>
          <p:cNvPr id="89094" name="Picture 5" descr="JeffersonLeft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066800"/>
            <a:ext cx="508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9095" name="Straight Arrow Connector 7"/>
          <p:cNvCxnSpPr>
            <a:cxnSpLocks noChangeShapeType="1"/>
          </p:cNvCxnSpPr>
          <p:nvPr/>
        </p:nvCxnSpPr>
        <p:spPr bwMode="auto">
          <a:xfrm rot="5400000">
            <a:off x="5600701" y="3695700"/>
            <a:ext cx="4343400" cy="3175"/>
          </a:xfrm>
          <a:prstGeom prst="straightConnector1">
            <a:avLst/>
          </a:prstGeom>
          <a:noFill/>
          <a:ln w="38100">
            <a:solidFill>
              <a:srgbClr val="FFFF00"/>
            </a:solidFill>
            <a:round/>
            <a:headEnd type="arrow" w="med" len="med"/>
            <a:tailEnd type="arrow" w="med" len="med"/>
          </a:ln>
        </p:spPr>
      </p:cxnSp>
      <p:sp>
        <p:nvSpPr>
          <p:cNvPr id="89096" name="TextBox 12"/>
          <p:cNvSpPr txBox="1">
            <a:spLocks noChangeArrowheads="1"/>
          </p:cNvSpPr>
          <p:nvPr/>
        </p:nvSpPr>
        <p:spPr bwMode="auto">
          <a:xfrm>
            <a:off x="7543800" y="3409950"/>
            <a:ext cx="1447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rgbClr val="000000"/>
                </a:solidFill>
                <a:latin typeface="Comic Sans MS" pitchFamily="-104" charset="0"/>
                <a:ea typeface="Comic Sans MS" pitchFamily="-104" charset="0"/>
                <a:cs typeface="Comic Sans MS" pitchFamily="-104" charset="0"/>
              </a:rPr>
              <a:t>~22 m</a:t>
            </a:r>
          </a:p>
        </p:txBody>
      </p:sp>
      <p:sp>
        <p:nvSpPr>
          <p:cNvPr id="89097" name="TextBox 13"/>
          <p:cNvSpPr txBox="1">
            <a:spLocks noChangeArrowheads="1"/>
          </p:cNvSpPr>
          <p:nvPr/>
        </p:nvSpPr>
        <p:spPr bwMode="auto">
          <a:xfrm>
            <a:off x="1295400" y="533400"/>
            <a:ext cx="2514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rgbClr val="000000"/>
                </a:solidFill>
                <a:latin typeface="Comic Sans MS" pitchFamily="-104" charset="0"/>
                <a:ea typeface="Comic Sans MS" pitchFamily="-104" charset="0"/>
                <a:cs typeface="Comic Sans MS" pitchFamily="-104" charset="0"/>
              </a:rPr>
              <a:t>Harvard  ~1959</a:t>
            </a:r>
          </a:p>
        </p:txBody>
      </p:sp>
      <p:sp>
        <p:nvSpPr>
          <p:cNvPr id="89098" name="TextBox 9"/>
          <p:cNvSpPr txBox="1">
            <a:spLocks noChangeArrowheads="1"/>
          </p:cNvSpPr>
          <p:nvPr/>
        </p:nvSpPr>
        <p:spPr bwMode="auto">
          <a:xfrm>
            <a:off x="533400" y="228600"/>
            <a:ext cx="3657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 smtClean="0">
                <a:solidFill>
                  <a:srgbClr val="FFFFFF"/>
                </a:solidFill>
                <a:latin typeface="Garamond" pitchFamily="-104" charset="0"/>
                <a:ea typeface="ＭＳ Ｐゴシック" pitchFamily="-104" charset="-128"/>
                <a:cs typeface="ＭＳ Ｐゴシック" pitchFamily="-104" charset="-128"/>
              </a:rPr>
              <a:t>Pound &amp; Rebka, 1959</a:t>
            </a:r>
          </a:p>
        </p:txBody>
      </p:sp>
      <p:sp>
        <p:nvSpPr>
          <p:cNvPr id="89099" name="TextBox 10"/>
          <p:cNvSpPr txBox="1">
            <a:spLocks noChangeArrowheads="1"/>
          </p:cNvSpPr>
          <p:nvPr/>
        </p:nvSpPr>
        <p:spPr bwMode="auto">
          <a:xfrm>
            <a:off x="5105400" y="3105150"/>
            <a:ext cx="1752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 smtClean="0">
                <a:solidFill>
                  <a:srgbClr val="FFFFFF"/>
                </a:solidFill>
                <a:latin typeface="Garamond" pitchFamily="-104" charset="0"/>
                <a:ea typeface="ＭＳ Ｐゴシック" pitchFamily="-104" charset="-128"/>
                <a:cs typeface="ＭＳ Ｐゴシック" pitchFamily="-104" charset="-128"/>
              </a:rPr>
              <a:t>Robert Pound</a:t>
            </a:r>
          </a:p>
        </p:txBody>
      </p:sp>
      <p:sp>
        <p:nvSpPr>
          <p:cNvPr id="89100" name="TextBox 11"/>
          <p:cNvSpPr txBox="1">
            <a:spLocks noChangeArrowheads="1"/>
          </p:cNvSpPr>
          <p:nvPr/>
        </p:nvSpPr>
        <p:spPr bwMode="auto">
          <a:xfrm>
            <a:off x="5181600" y="6457950"/>
            <a:ext cx="1752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 smtClean="0">
                <a:solidFill>
                  <a:srgbClr val="FFFFFF"/>
                </a:solidFill>
                <a:latin typeface="Garamond" pitchFamily="-104" charset="0"/>
                <a:ea typeface="ＭＳ Ｐゴシック" pitchFamily="-104" charset="-128"/>
                <a:cs typeface="ＭＳ Ｐゴシック" pitchFamily="-104" charset="-128"/>
              </a:rPr>
              <a:t>Glen Rebka</a:t>
            </a:r>
          </a:p>
        </p:txBody>
      </p:sp>
      <p:sp>
        <p:nvSpPr>
          <p:cNvPr id="89101" name="TextBox 12"/>
          <p:cNvSpPr txBox="1">
            <a:spLocks noChangeArrowheads="1"/>
          </p:cNvSpPr>
          <p:nvPr/>
        </p:nvSpPr>
        <p:spPr bwMode="auto">
          <a:xfrm>
            <a:off x="304800" y="5029200"/>
            <a:ext cx="3200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smtClean="0">
                <a:solidFill>
                  <a:srgbClr val="FFFFFF"/>
                </a:solidFill>
                <a:latin typeface="Garamond" pitchFamily="-104" charset="0"/>
                <a:ea typeface="ＭＳ Ｐゴシック" pitchFamily="-104" charset="-128"/>
                <a:cs typeface="ＭＳ Ｐゴシック" pitchFamily="-104" charset="-128"/>
              </a:rPr>
              <a:t>Jefferson lab,  Harvard Univ.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14400" y="938748"/>
            <a:ext cx="7772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FF00"/>
                </a:solidFill>
              </a:rPr>
              <a:t>Ma </a:t>
            </a:r>
            <a:r>
              <a:rPr lang="en-US" sz="4800" dirty="0" err="1" smtClean="0">
                <a:solidFill>
                  <a:srgbClr val="FFFF00"/>
                </a:solidFill>
              </a:rPr>
              <a:t>siamo</a:t>
            </a:r>
            <a:r>
              <a:rPr lang="en-US" sz="4800" dirty="0" smtClean="0">
                <a:solidFill>
                  <a:srgbClr val="FFFF00"/>
                </a:solidFill>
              </a:rPr>
              <a:t> </a:t>
            </a:r>
            <a:r>
              <a:rPr lang="en-US" sz="4800" dirty="0" err="1" smtClean="0">
                <a:solidFill>
                  <a:srgbClr val="FFFF00"/>
                </a:solidFill>
              </a:rPr>
              <a:t>sicuri</a:t>
            </a:r>
            <a:r>
              <a:rPr lang="en-US" sz="4800" dirty="0" smtClean="0">
                <a:solidFill>
                  <a:srgbClr val="FFFF00"/>
                </a:solidFill>
              </a:rPr>
              <a:t> </a:t>
            </a:r>
            <a:r>
              <a:rPr lang="en-US" sz="4800" dirty="0" err="1" smtClean="0">
                <a:solidFill>
                  <a:srgbClr val="FFFF00"/>
                </a:solidFill>
              </a:rPr>
              <a:t>che</a:t>
            </a:r>
            <a:r>
              <a:rPr lang="en-US" sz="4800" dirty="0" smtClean="0">
                <a:solidFill>
                  <a:srgbClr val="FFFF00"/>
                </a:solidFill>
              </a:rPr>
              <a:t> la </a:t>
            </a:r>
            <a:r>
              <a:rPr lang="en-US" sz="4800" dirty="0" err="1" smtClean="0">
                <a:solidFill>
                  <a:srgbClr val="FFFF00"/>
                </a:solidFill>
              </a:rPr>
              <a:t>gravita</a:t>
            </a:r>
            <a:r>
              <a:rPr lang="en-US" sz="4800" dirty="0" smtClean="0">
                <a:solidFill>
                  <a:srgbClr val="FFFF00"/>
                </a:solidFill>
              </a:rPr>
              <a:t>’ </a:t>
            </a:r>
            <a:r>
              <a:rPr lang="en-US" sz="4800" i="1" dirty="0" err="1" smtClean="0">
                <a:solidFill>
                  <a:srgbClr val="FFFF00"/>
                </a:solidFill>
              </a:rPr>
              <a:t>curvi</a:t>
            </a:r>
            <a:r>
              <a:rPr lang="en-US" sz="4800" i="1" dirty="0" smtClean="0">
                <a:solidFill>
                  <a:srgbClr val="FFFF00"/>
                </a:solidFill>
              </a:rPr>
              <a:t> </a:t>
            </a:r>
            <a:r>
              <a:rPr lang="en-US" sz="4800" dirty="0" smtClean="0">
                <a:solidFill>
                  <a:srgbClr val="FFFF00"/>
                </a:solidFill>
              </a:rPr>
              <a:t>lo </a:t>
            </a:r>
            <a:r>
              <a:rPr lang="en-US" sz="4800" dirty="0" err="1" smtClean="0">
                <a:solidFill>
                  <a:srgbClr val="FFFF00"/>
                </a:solidFill>
              </a:rPr>
              <a:t>spazio</a:t>
            </a:r>
            <a:r>
              <a:rPr lang="en-US" sz="4800" dirty="0" smtClean="0">
                <a:solidFill>
                  <a:srgbClr val="FFFF00"/>
                </a:solidFill>
              </a:rPr>
              <a:t>?</a:t>
            </a:r>
          </a:p>
          <a:p>
            <a:endParaRPr lang="en-US" sz="4800" dirty="0" smtClean="0">
              <a:solidFill>
                <a:srgbClr val="FFFF00"/>
              </a:solidFill>
            </a:endParaRPr>
          </a:p>
          <a:p>
            <a:r>
              <a:rPr lang="en-US" sz="4800" dirty="0" smtClean="0">
                <a:solidFill>
                  <a:srgbClr val="FFFF00"/>
                </a:solidFill>
              </a:rPr>
              <a:t>O </a:t>
            </a:r>
            <a:r>
              <a:rPr lang="en-US" sz="4800" dirty="0" err="1" smtClean="0">
                <a:solidFill>
                  <a:srgbClr val="FFFF00"/>
                </a:solidFill>
              </a:rPr>
              <a:t>e</a:t>
            </a:r>
            <a:r>
              <a:rPr lang="en-US" sz="4800" dirty="0" smtClean="0">
                <a:solidFill>
                  <a:srgbClr val="FFFF00"/>
                </a:solidFill>
              </a:rPr>
              <a:t>’ solo </a:t>
            </a:r>
            <a:r>
              <a:rPr lang="en-US" sz="4800" dirty="0" err="1" smtClean="0">
                <a:solidFill>
                  <a:srgbClr val="FFFF00"/>
                </a:solidFill>
              </a:rPr>
              <a:t>una</a:t>
            </a:r>
            <a:r>
              <a:rPr lang="en-US" sz="4800" dirty="0" smtClean="0">
                <a:solidFill>
                  <a:srgbClr val="FFFF00"/>
                </a:solidFill>
              </a:rPr>
              <a:t> </a:t>
            </a:r>
            <a:r>
              <a:rPr lang="en-US" sz="4800" i="1" dirty="0" err="1" smtClean="0">
                <a:solidFill>
                  <a:srgbClr val="FFFF00"/>
                </a:solidFill>
              </a:rPr>
              <a:t>descrizione</a:t>
            </a:r>
            <a:r>
              <a:rPr lang="en-US" sz="4800" i="1" dirty="0" smtClean="0">
                <a:solidFill>
                  <a:srgbClr val="FFFF00"/>
                </a:solidFill>
              </a:rPr>
              <a:t> </a:t>
            </a:r>
            <a:r>
              <a:rPr lang="en-US" sz="4800" dirty="0" err="1" smtClean="0">
                <a:solidFill>
                  <a:srgbClr val="FFFF00"/>
                </a:solidFill>
              </a:rPr>
              <a:t>di</a:t>
            </a:r>
            <a:r>
              <a:rPr lang="en-US" sz="4800" dirty="0" smtClean="0">
                <a:solidFill>
                  <a:srgbClr val="FFFF00"/>
                </a:solidFill>
              </a:rPr>
              <a:t> </a:t>
            </a:r>
            <a:r>
              <a:rPr lang="en-US" sz="4800" dirty="0" err="1" smtClean="0">
                <a:solidFill>
                  <a:srgbClr val="FFFF00"/>
                </a:solidFill>
              </a:rPr>
              <a:t>quello</a:t>
            </a:r>
            <a:r>
              <a:rPr lang="en-US" sz="4800" dirty="0" smtClean="0">
                <a:solidFill>
                  <a:srgbClr val="FFFF00"/>
                </a:solidFill>
              </a:rPr>
              <a:t> </a:t>
            </a:r>
            <a:r>
              <a:rPr lang="en-US" sz="4800" dirty="0" err="1" smtClean="0">
                <a:solidFill>
                  <a:srgbClr val="FFFF00"/>
                </a:solidFill>
              </a:rPr>
              <a:t>che</a:t>
            </a:r>
            <a:r>
              <a:rPr lang="en-US" sz="4800" dirty="0" smtClean="0">
                <a:solidFill>
                  <a:srgbClr val="FFFF00"/>
                </a:solidFill>
              </a:rPr>
              <a:t> </a:t>
            </a:r>
            <a:r>
              <a:rPr lang="en-US" sz="4800" dirty="0" err="1" smtClean="0">
                <a:solidFill>
                  <a:srgbClr val="FFFF00"/>
                </a:solidFill>
              </a:rPr>
              <a:t>succede</a:t>
            </a:r>
            <a:r>
              <a:rPr lang="en-US" sz="4800" dirty="0" smtClean="0">
                <a:solidFill>
                  <a:srgbClr val="FFFF00"/>
                </a:solidFill>
              </a:rPr>
              <a:t>?</a:t>
            </a:r>
            <a:endParaRPr lang="en-US" sz="4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1"/>
          <p:cNvPicPr>
            <a:picLocks noChangeAspect="1"/>
          </p:cNvPicPr>
          <p:nvPr/>
        </p:nvPicPr>
        <p:blipFill>
          <a:blip r:embed="rId2"/>
          <a:srcRect b="5907"/>
          <a:stretch>
            <a:fillRect/>
          </a:stretch>
        </p:blipFill>
        <p:spPr bwMode="auto">
          <a:xfrm>
            <a:off x="2120900" y="46038"/>
            <a:ext cx="4851400" cy="681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 bwMode="auto">
          <a:xfrm>
            <a:off x="0" y="1952625"/>
            <a:ext cx="227012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50800" dist="38100" dir="2700000">
                    <a:srgbClr val="FFFF00">
                      <a:alpha val="62000"/>
                    </a:srgbClr>
                  </a:outerShdw>
                </a:effectLst>
                <a:ea typeface="ＭＳ Ｐゴシック" pitchFamily="-65" charset="-128"/>
                <a:cs typeface="ＭＳ Ｐゴシック" pitchFamily="-65" charset="-128"/>
              </a:rPr>
              <a:t>Einstein</a:t>
            </a:r>
            <a:endParaRPr lang="en-US" sz="4800" b="1" dirty="0">
              <a:solidFill>
                <a:srgbClr val="FF0000"/>
              </a:solidFill>
              <a:effectLst>
                <a:outerShdw blurRad="50800" dist="38100" dir="2700000">
                  <a:srgbClr val="FFFF00">
                    <a:alpha val="62000"/>
                  </a:srgbClr>
                </a:outerShdw>
              </a:effectLst>
              <a:ea typeface="ＭＳ Ｐゴシック" pitchFamily="-65" charset="-128"/>
              <a:cs typeface="ＭＳ Ｐゴシック" pitchFamily="-65" charset="-128"/>
            </a:endParaRPr>
          </a:p>
        </p:txBody>
      </p:sp>
      <p:cxnSp>
        <p:nvCxnSpPr>
          <p:cNvPr id="80900" name="Straight Arrow Connector 3"/>
          <p:cNvCxnSpPr>
            <a:cxnSpLocks noChangeShapeType="1"/>
          </p:cNvCxnSpPr>
          <p:nvPr/>
        </p:nvCxnSpPr>
        <p:spPr bwMode="auto">
          <a:xfrm>
            <a:off x="1365250" y="2660650"/>
            <a:ext cx="2111375" cy="1101725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/>
            <a:tailEnd type="arrow" w="lg" len="lg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extBox 3"/>
          <p:cNvSpPr txBox="1">
            <a:spLocks noChangeArrowheads="1"/>
          </p:cNvSpPr>
          <p:nvPr/>
        </p:nvSpPr>
        <p:spPr bwMode="auto">
          <a:xfrm>
            <a:off x="838200" y="457200"/>
            <a:ext cx="7239000" cy="335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smtClean="0">
                <a:solidFill>
                  <a:srgbClr val="000000"/>
                </a:solidFill>
                <a:latin typeface="Comic Sans MS" pitchFamily="-104" charset="0"/>
                <a:ea typeface="Comic Sans MS" pitchFamily="-104" charset="0"/>
                <a:cs typeface="Comic Sans MS" pitchFamily="-104" charset="0"/>
              </a:rPr>
              <a:t>Michele Besso mori’ il 15 marzo 1955, un mese prima di Einstein.</a:t>
            </a:r>
          </a:p>
          <a:p>
            <a:r>
              <a:rPr lang="en-US" sz="2400" smtClean="0">
                <a:solidFill>
                  <a:srgbClr val="000000"/>
                </a:solidFill>
                <a:latin typeface="Comic Sans MS" pitchFamily="-104" charset="0"/>
                <a:ea typeface="Comic Sans MS" pitchFamily="-104" charset="0"/>
                <a:cs typeface="Comic Sans MS" pitchFamily="-104" charset="0"/>
              </a:rPr>
              <a:t>Nella lettera di condoglianze alla sorella:</a:t>
            </a:r>
          </a:p>
          <a:p>
            <a:r>
              <a:rPr lang="en-US" sz="2400" i="1" smtClean="0">
                <a:solidFill>
                  <a:srgbClr val="000000"/>
                </a:solidFill>
                <a:latin typeface="Comic Sans MS" pitchFamily="-104" charset="0"/>
                <a:ea typeface="Comic Sans MS" pitchFamily="-104" charset="0"/>
                <a:cs typeface="Comic Sans MS" pitchFamily="-104" charset="0"/>
              </a:rPr>
              <a:t>“Michele mi ha preceduto di poco nel congedarsi da questo strano mondo, ma non significa niente: per noi che crediamo nella fisica, la divisione tra presente, passato e futuro ha solo il valore di  una ostinata illusione”</a:t>
            </a:r>
          </a:p>
          <a:p>
            <a:endParaRPr lang="en-US" sz="2000" smtClean="0">
              <a:solidFill>
                <a:srgbClr val="000000"/>
              </a:solidFill>
              <a:latin typeface="Garamond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pic>
        <p:nvPicPr>
          <p:cNvPr id="3" name="Picture 2" descr="blackholefishies_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850" y="1327150"/>
            <a:ext cx="5448300" cy="4203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extBox 3"/>
          <p:cNvSpPr txBox="1">
            <a:spLocks noChangeArrowheads="1"/>
          </p:cNvSpPr>
          <p:nvPr/>
        </p:nvSpPr>
        <p:spPr bwMode="auto">
          <a:xfrm>
            <a:off x="838200" y="457200"/>
            <a:ext cx="7239000" cy="335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smtClean="0">
                <a:solidFill>
                  <a:srgbClr val="000000"/>
                </a:solidFill>
                <a:latin typeface="Comic Sans MS" pitchFamily="-104" charset="0"/>
                <a:ea typeface="Comic Sans MS" pitchFamily="-104" charset="0"/>
                <a:cs typeface="Comic Sans MS" pitchFamily="-104" charset="0"/>
              </a:rPr>
              <a:t>Michele Besso mori’ il 15 marzo 1955, un mese prima di Einstein.</a:t>
            </a:r>
          </a:p>
          <a:p>
            <a:r>
              <a:rPr lang="en-US" sz="2400" smtClean="0">
                <a:solidFill>
                  <a:srgbClr val="000000"/>
                </a:solidFill>
                <a:latin typeface="Comic Sans MS" pitchFamily="-104" charset="0"/>
                <a:ea typeface="Comic Sans MS" pitchFamily="-104" charset="0"/>
                <a:cs typeface="Comic Sans MS" pitchFamily="-104" charset="0"/>
              </a:rPr>
              <a:t>Nella lettera di condoglianze alla sorella:</a:t>
            </a:r>
          </a:p>
          <a:p>
            <a:r>
              <a:rPr lang="en-US" sz="2400" i="1" smtClean="0">
                <a:solidFill>
                  <a:srgbClr val="000000"/>
                </a:solidFill>
                <a:latin typeface="Comic Sans MS" pitchFamily="-104" charset="0"/>
                <a:ea typeface="Comic Sans MS" pitchFamily="-104" charset="0"/>
                <a:cs typeface="Comic Sans MS" pitchFamily="-104" charset="0"/>
              </a:rPr>
              <a:t>“Michele mi ha preceduto di poco nel congedarsi da questo strano mondo, ma non significa niente: per noi che crediamo nella fisica, la divisione tra presente, passato e futuro ha solo il valore di  una ostinata illusione”</a:t>
            </a:r>
          </a:p>
          <a:p>
            <a:endParaRPr lang="en-US" sz="2000" smtClean="0">
              <a:solidFill>
                <a:srgbClr val="000000"/>
              </a:solidFill>
              <a:latin typeface="Garamond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pic>
        <p:nvPicPr>
          <p:cNvPr id="3" name="Picture 2" descr="schw_waterfall_s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950" y="1123950"/>
            <a:ext cx="4610100" cy="4610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TextBox 3"/>
          <p:cNvSpPr txBox="1">
            <a:spLocks noChangeArrowheads="1"/>
          </p:cNvSpPr>
          <p:nvPr/>
        </p:nvSpPr>
        <p:spPr bwMode="auto">
          <a:xfrm>
            <a:off x="304800" y="838200"/>
            <a:ext cx="85344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FFFF"/>
                </a:solidFill>
                <a:latin typeface="Garamond" pitchFamily="-104" charset="0"/>
                <a:ea typeface="ＭＳ Ｐゴシック" pitchFamily="-104" charset="-128"/>
                <a:cs typeface="ＭＳ Ｐゴシック" pitchFamily="-104" charset="-128"/>
              </a:rPr>
              <a:t>Ma se </a:t>
            </a:r>
            <a:r>
              <a:rPr lang="en-US" sz="4400" b="1" dirty="0" err="1" smtClean="0">
                <a:solidFill>
                  <a:srgbClr val="FFFFFF"/>
                </a:solidFill>
                <a:latin typeface="Garamond" pitchFamily="-104" charset="0"/>
                <a:ea typeface="ＭＳ Ｐゴシック" pitchFamily="-104" charset="-128"/>
                <a:cs typeface="ＭＳ Ｐゴシック" pitchFamily="-104" charset="-128"/>
              </a:rPr>
              <a:t>sono</a:t>
            </a:r>
            <a:r>
              <a:rPr lang="en-US" sz="4400" b="1" dirty="0" smtClean="0">
                <a:solidFill>
                  <a:srgbClr val="FFFFFF"/>
                </a:solidFill>
                <a:latin typeface="Garamond" pitchFamily="-104" charset="0"/>
                <a:ea typeface="ＭＳ Ｐゴシック" pitchFamily="-104" charset="-128"/>
                <a:cs typeface="ＭＳ Ｐゴシック" pitchFamily="-104" charset="-128"/>
              </a:rPr>
              <a:t> </a:t>
            </a:r>
            <a:r>
              <a:rPr lang="en-US" sz="4400" b="1" dirty="0" err="1" smtClean="0">
                <a:solidFill>
                  <a:srgbClr val="FFFFFF"/>
                </a:solidFill>
                <a:latin typeface="Garamond" pitchFamily="-104" charset="0"/>
                <a:ea typeface="ＭＳ Ｐゴシック" pitchFamily="-104" charset="-128"/>
                <a:cs typeface="ＭＳ Ｐゴシック" pitchFamily="-104" charset="-128"/>
              </a:rPr>
              <a:t>neri</a:t>
            </a:r>
            <a:r>
              <a:rPr lang="en-US" sz="4400" b="1" dirty="0" smtClean="0">
                <a:solidFill>
                  <a:srgbClr val="FFFFFF"/>
                </a:solidFill>
                <a:latin typeface="Garamond" pitchFamily="-104" charset="0"/>
                <a:ea typeface="ＭＳ Ｐゴシック" pitchFamily="-104" charset="-128"/>
                <a:cs typeface="ＭＳ Ｐゴシック" pitchFamily="-104" charset="-128"/>
              </a:rPr>
              <a:t>, come </a:t>
            </a:r>
            <a:r>
              <a:rPr lang="en-US" sz="4400" b="1" dirty="0" err="1" smtClean="0">
                <a:solidFill>
                  <a:srgbClr val="FFFFFF"/>
                </a:solidFill>
                <a:latin typeface="Garamond" pitchFamily="-104" charset="0"/>
                <a:ea typeface="ＭＳ Ｐゴシック" pitchFamily="-104" charset="-128"/>
                <a:cs typeface="ＭＳ Ｐゴシック" pitchFamily="-104" charset="-128"/>
              </a:rPr>
              <a:t>facciamo</a:t>
            </a:r>
            <a:r>
              <a:rPr lang="en-US" sz="4400" b="1" dirty="0" smtClean="0">
                <a:solidFill>
                  <a:srgbClr val="FFFFFF"/>
                </a:solidFill>
                <a:latin typeface="Garamond" pitchFamily="-104" charset="0"/>
                <a:ea typeface="ＭＳ Ｐゴシック" pitchFamily="-104" charset="-128"/>
                <a:cs typeface="ＭＳ Ｐゴシック" pitchFamily="-104" charset="-128"/>
              </a:rPr>
              <a:t> a </a:t>
            </a:r>
            <a:r>
              <a:rPr lang="en-US" sz="4400" b="1" dirty="0" err="1" smtClean="0">
                <a:solidFill>
                  <a:srgbClr val="FFFFFF"/>
                </a:solidFill>
                <a:latin typeface="Garamond" pitchFamily="-104" charset="0"/>
                <a:ea typeface="ＭＳ Ｐゴシック" pitchFamily="-104" charset="-128"/>
                <a:cs typeface="ＭＳ Ｐゴシック" pitchFamily="-104" charset="-128"/>
              </a:rPr>
              <a:t>vedere</a:t>
            </a:r>
            <a:r>
              <a:rPr lang="en-US" sz="4400" b="1" dirty="0" smtClean="0">
                <a:solidFill>
                  <a:srgbClr val="FFFFFF"/>
                </a:solidFill>
                <a:latin typeface="Garamond" pitchFamily="-104" charset="0"/>
                <a:ea typeface="ＭＳ Ｐゴシック" pitchFamily="-104" charset="-128"/>
                <a:cs typeface="ＭＳ Ｐゴシック" pitchFamily="-104" charset="-128"/>
              </a:rPr>
              <a:t> </a:t>
            </a:r>
            <a:r>
              <a:rPr lang="en-US" sz="4400" b="1" dirty="0" err="1" smtClean="0">
                <a:solidFill>
                  <a:srgbClr val="FFFFFF"/>
                </a:solidFill>
                <a:latin typeface="Garamond" pitchFamily="-104" charset="0"/>
                <a:ea typeface="ＭＳ Ｐゴシック" pitchFamily="-104" charset="-128"/>
                <a:cs typeface="ＭＳ Ｐゴシック" pitchFamily="-104" charset="-128"/>
              </a:rPr>
              <a:t>i</a:t>
            </a:r>
            <a:r>
              <a:rPr lang="en-US" sz="4400" b="1" dirty="0" smtClean="0">
                <a:solidFill>
                  <a:srgbClr val="FFFFFF"/>
                </a:solidFill>
                <a:latin typeface="Garamond" pitchFamily="-104" charset="0"/>
                <a:ea typeface="ＭＳ Ｐゴシック" pitchFamily="-104" charset="-128"/>
                <a:cs typeface="ＭＳ Ｐゴシック" pitchFamily="-104" charset="-128"/>
              </a:rPr>
              <a:t> </a:t>
            </a:r>
            <a:r>
              <a:rPr lang="en-US" sz="4400" b="1" dirty="0" err="1" smtClean="0">
                <a:solidFill>
                  <a:srgbClr val="FFFFFF"/>
                </a:solidFill>
                <a:latin typeface="Garamond" pitchFamily="-104" charset="0"/>
                <a:ea typeface="ＭＳ Ｐゴシック" pitchFamily="-104" charset="-128"/>
                <a:cs typeface="ＭＳ Ｐゴシック" pitchFamily="-104" charset="-128"/>
              </a:rPr>
              <a:t>buchi</a:t>
            </a:r>
            <a:r>
              <a:rPr lang="en-US" sz="4400" b="1" dirty="0" smtClean="0">
                <a:solidFill>
                  <a:srgbClr val="FFFFFF"/>
                </a:solidFill>
                <a:latin typeface="Garamond" pitchFamily="-104" charset="0"/>
                <a:ea typeface="ＭＳ Ｐゴシック" pitchFamily="-104" charset="-128"/>
                <a:cs typeface="ＭＳ Ｐゴシック" pitchFamily="-104" charset="-128"/>
              </a:rPr>
              <a:t> </a:t>
            </a:r>
            <a:r>
              <a:rPr lang="en-US" sz="4400" b="1" dirty="0" err="1" smtClean="0">
                <a:solidFill>
                  <a:srgbClr val="FFFFFF"/>
                </a:solidFill>
                <a:latin typeface="Garamond" pitchFamily="-104" charset="0"/>
                <a:ea typeface="ＭＳ Ｐゴシック" pitchFamily="-104" charset="-128"/>
                <a:cs typeface="ＭＳ Ｐゴシック" pitchFamily="-104" charset="-128"/>
              </a:rPr>
              <a:t>neri</a:t>
            </a:r>
            <a:r>
              <a:rPr lang="en-US" sz="4400" b="1" dirty="0" smtClean="0">
                <a:solidFill>
                  <a:srgbClr val="FFFFFF"/>
                </a:solidFill>
                <a:latin typeface="Garamond" pitchFamily="-104" charset="0"/>
                <a:ea typeface="ＭＳ Ｐゴシック" pitchFamily="-104" charset="-128"/>
                <a:cs typeface="ＭＳ Ｐゴシック" pitchFamily="-104" charset="-128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54100"/>
            <a:ext cx="9088438" cy="474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Box 3"/>
          <p:cNvSpPr txBox="1">
            <a:spLocks noChangeArrowheads="1"/>
          </p:cNvSpPr>
          <p:nvPr/>
        </p:nvSpPr>
        <p:spPr bwMode="auto">
          <a:xfrm>
            <a:off x="838200" y="457200"/>
            <a:ext cx="7239000" cy="335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smtClean="0">
                <a:solidFill>
                  <a:srgbClr val="000000"/>
                </a:solidFill>
                <a:latin typeface="Comic Sans MS" pitchFamily="-104" charset="0"/>
                <a:ea typeface="Comic Sans MS" pitchFamily="-104" charset="0"/>
                <a:cs typeface="Comic Sans MS" pitchFamily="-104" charset="0"/>
              </a:rPr>
              <a:t>Michele Besso mori’ il 15 marzo 1955, un mese prima di Einstein.</a:t>
            </a:r>
          </a:p>
          <a:p>
            <a:r>
              <a:rPr lang="en-US" sz="2400" smtClean="0">
                <a:solidFill>
                  <a:srgbClr val="000000"/>
                </a:solidFill>
                <a:latin typeface="Comic Sans MS" pitchFamily="-104" charset="0"/>
                <a:ea typeface="Comic Sans MS" pitchFamily="-104" charset="0"/>
                <a:cs typeface="Comic Sans MS" pitchFamily="-104" charset="0"/>
              </a:rPr>
              <a:t>Nella lettera di condoglianze alla sorella:</a:t>
            </a:r>
          </a:p>
          <a:p>
            <a:r>
              <a:rPr lang="en-US" sz="2400" i="1" smtClean="0">
                <a:solidFill>
                  <a:srgbClr val="000000"/>
                </a:solidFill>
                <a:latin typeface="Comic Sans MS" pitchFamily="-104" charset="0"/>
                <a:ea typeface="Comic Sans MS" pitchFamily="-104" charset="0"/>
                <a:cs typeface="Comic Sans MS" pitchFamily="-104" charset="0"/>
              </a:rPr>
              <a:t>“Michele mi ha preceduto di poco nel congedarsi da questo strano mondo, ma non significa niente: per noi che crediamo nella fisica, la divisione tra presente, passato e futuro ha solo il valore di  una ostinata illusione”</a:t>
            </a:r>
          </a:p>
          <a:p>
            <a:endParaRPr lang="en-US" sz="2000" smtClean="0">
              <a:solidFill>
                <a:srgbClr val="000000"/>
              </a:solidFill>
              <a:latin typeface="Garamond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pic>
        <p:nvPicPr>
          <p:cNvPr id="9625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9055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93000" y="0"/>
            <a:ext cx="1651000" cy="217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105400" y="0"/>
            <a:ext cx="2362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 smtClean="0">
                <a:solidFill>
                  <a:srgbClr val="FFFFFF"/>
                </a:solidFill>
                <a:latin typeface="Garamond" pitchFamily="-104" charset="0"/>
                <a:ea typeface="ＭＳ Ｐゴシック" pitchFamily="-104" charset="-128"/>
                <a:cs typeface="ＭＳ Ｐゴシック" pitchFamily="-104" charset="-128"/>
              </a:rPr>
              <a:t>Riccardo Giacconi Nobel nel 2002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58000" y="5029200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FF00"/>
                </a:solidFill>
              </a:rPr>
              <a:t>Raggi</a:t>
            </a:r>
            <a:r>
              <a:rPr lang="en-US" sz="3600" b="1" dirty="0" smtClean="0">
                <a:solidFill>
                  <a:srgbClr val="FFFF00"/>
                </a:solidFill>
              </a:rPr>
              <a:t> X</a:t>
            </a:r>
            <a:endParaRPr lang="en-US" sz="36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93713"/>
            <a:ext cx="9082088" cy="58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1" descr="2012-10-03 15.54.4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val 2"/>
          <p:cNvSpPr/>
          <p:nvPr/>
        </p:nvSpPr>
        <p:spPr>
          <a:xfrm>
            <a:off x="2438400" y="2743200"/>
            <a:ext cx="1447800" cy="1447800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25085"/>
          <a:stretch>
            <a:fillRect/>
          </a:stretch>
        </p:blipFill>
        <p:spPr>
          <a:xfrm>
            <a:off x="0" y="-4214"/>
            <a:ext cx="9144002" cy="6862214"/>
          </a:xfrm>
          <a:prstGeom prst="rect">
            <a:avLst/>
          </a:prstGeom>
        </p:spPr>
      </p:pic>
      <p:sp>
        <p:nvSpPr>
          <p:cNvPr id="14339" name="TextBox 2"/>
          <p:cNvSpPr txBox="1">
            <a:spLocks noChangeArrowheads="1"/>
          </p:cNvSpPr>
          <p:nvPr/>
        </p:nvSpPr>
        <p:spPr bwMode="auto">
          <a:xfrm>
            <a:off x="0" y="0"/>
            <a:ext cx="91440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600" dirty="0" err="1" smtClean="0">
                <a:solidFill>
                  <a:schemeClr val="bg1"/>
                </a:solidFill>
              </a:rPr>
              <a:t>Onde</a:t>
            </a:r>
            <a:r>
              <a:rPr lang="en-US" sz="6600" dirty="0" smtClean="0">
                <a:solidFill>
                  <a:schemeClr val="bg1"/>
                </a:solidFill>
              </a:rPr>
              <a:t> </a:t>
            </a:r>
            <a:r>
              <a:rPr lang="en-US" sz="6600" dirty="0" err="1" smtClean="0">
                <a:solidFill>
                  <a:schemeClr val="bg1"/>
                </a:solidFill>
              </a:rPr>
              <a:t>gravitazionali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0"/>
            <a:ext cx="54864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IGO Gravitational Wave Chirp.mp4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908050"/>
            <a:ext cx="8229600" cy="1143000"/>
          </a:xfrm>
        </p:spPr>
        <p:txBody>
          <a:bodyPr/>
          <a:lstStyle/>
          <a:p>
            <a:pPr eaLnBrk="1" hangingPunct="1"/>
            <a:r>
              <a:rPr lang="en-US" sz="8000" b="1">
                <a:solidFill>
                  <a:srgbClr val="FFFF00"/>
                </a:solidFill>
                <a:latin typeface="Comic Sans MS" pitchFamily="-104" charset="0"/>
                <a:ea typeface="ＭＳ Ｐゴシック" pitchFamily="-104" charset="-128"/>
                <a:cs typeface="ＭＳ Ｐゴシック" pitchFamily="-104" charset="-128"/>
              </a:rPr>
              <a:t>XXL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ngc891_k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4014474">
            <a:off x="2387601" y="2662237"/>
            <a:ext cx="4862512" cy="625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1" name="Picture 3" descr="hst_ngc4414_992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79613" y="-387350"/>
            <a:ext cx="5905500" cy="487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2" name="Rectangle 4"/>
          <p:cNvSpPr>
            <a:spLocks noChangeArrowheads="1"/>
          </p:cNvSpPr>
          <p:nvPr/>
        </p:nvSpPr>
        <p:spPr bwMode="auto">
          <a:xfrm>
            <a:off x="827088" y="4437063"/>
            <a:ext cx="1081087" cy="2592387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Comic Sans MS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99333" name="Rectangle 5"/>
          <p:cNvSpPr>
            <a:spLocks noChangeArrowheads="1"/>
          </p:cNvSpPr>
          <p:nvPr/>
        </p:nvSpPr>
        <p:spPr bwMode="auto">
          <a:xfrm>
            <a:off x="7740650" y="4437063"/>
            <a:ext cx="935038" cy="2592387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Comic Sans MS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723974" name="Oval 6"/>
          <p:cNvSpPr>
            <a:spLocks noChangeArrowheads="1"/>
          </p:cNvSpPr>
          <p:nvPr/>
        </p:nvSpPr>
        <p:spPr bwMode="auto">
          <a:xfrm>
            <a:off x="3492500" y="1268413"/>
            <a:ext cx="215900" cy="215900"/>
          </a:xfrm>
          <a:prstGeom prst="ellipse">
            <a:avLst/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Comic Sans MS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723975" name="Oval 7"/>
          <p:cNvSpPr>
            <a:spLocks noChangeArrowheads="1"/>
          </p:cNvSpPr>
          <p:nvPr/>
        </p:nvSpPr>
        <p:spPr bwMode="auto">
          <a:xfrm>
            <a:off x="3348038" y="5516563"/>
            <a:ext cx="215900" cy="215900"/>
          </a:xfrm>
          <a:prstGeom prst="ellipse">
            <a:avLst/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Comic Sans MS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723976" name="Text Box 8"/>
          <p:cNvSpPr txBox="1">
            <a:spLocks noChangeArrowheads="1"/>
          </p:cNvSpPr>
          <p:nvPr/>
        </p:nvSpPr>
        <p:spPr bwMode="auto">
          <a:xfrm>
            <a:off x="1619250" y="2708275"/>
            <a:ext cx="41767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rgbClr val="FFFF00"/>
                </a:solidFill>
                <a:latin typeface="Comic Sans MS" pitchFamily="-104" charset="0"/>
                <a:ea typeface="ＭＳ Ｐゴシック" pitchFamily="-104" charset="-128"/>
                <a:cs typeface="ＭＳ Ｐゴシック" pitchFamily="-104" charset="-128"/>
              </a:rPr>
              <a:t>Noi siamo qui (circa)</a:t>
            </a:r>
          </a:p>
        </p:txBody>
      </p:sp>
      <p:sp>
        <p:nvSpPr>
          <p:cNvPr id="723977" name="Line 9"/>
          <p:cNvSpPr>
            <a:spLocks noChangeShapeType="1"/>
          </p:cNvSpPr>
          <p:nvPr/>
        </p:nvSpPr>
        <p:spPr bwMode="auto">
          <a:xfrm flipV="1">
            <a:off x="2916238" y="1557338"/>
            <a:ext cx="576262" cy="1150937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2000" smtClean="0">
              <a:solidFill>
                <a:srgbClr val="000000"/>
              </a:solidFill>
              <a:latin typeface="Garamond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723978" name="Line 10"/>
          <p:cNvSpPr>
            <a:spLocks noChangeShapeType="1"/>
          </p:cNvSpPr>
          <p:nvPr/>
        </p:nvSpPr>
        <p:spPr bwMode="auto">
          <a:xfrm>
            <a:off x="2916238" y="3284538"/>
            <a:ext cx="431800" cy="208915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2000" smtClean="0">
              <a:solidFill>
                <a:srgbClr val="000000"/>
              </a:solidFill>
              <a:latin typeface="Garamond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723979" name="Line 11"/>
          <p:cNvSpPr>
            <a:spLocks noChangeShapeType="1"/>
          </p:cNvSpPr>
          <p:nvPr/>
        </p:nvSpPr>
        <p:spPr bwMode="auto">
          <a:xfrm>
            <a:off x="2411413" y="549275"/>
            <a:ext cx="5256212" cy="30241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arrow" w="med" len="med"/>
            <a:tailEnd type="arrow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2000" smtClean="0">
              <a:solidFill>
                <a:srgbClr val="000000"/>
              </a:solidFill>
              <a:latin typeface="Garamond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723980" name="Text Box 12"/>
          <p:cNvSpPr txBox="1">
            <a:spLocks noChangeArrowheads="1"/>
          </p:cNvSpPr>
          <p:nvPr/>
        </p:nvSpPr>
        <p:spPr bwMode="auto">
          <a:xfrm rot="1827395">
            <a:off x="3995738" y="1628775"/>
            <a:ext cx="3384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Comic Sans MS" pitchFamily="-104" charset="0"/>
                <a:ea typeface="ＭＳ Ｐゴシック" pitchFamily="-104" charset="-128"/>
                <a:cs typeface="ＭＳ Ｐゴシック" pitchFamily="-104" charset="-128"/>
              </a:rPr>
              <a:t>100.000 anni luce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3974" grpId="0" animBg="1"/>
      <p:bldP spid="723975" grpId="0" animBg="1"/>
      <p:bldP spid="723976" grpId="0"/>
      <p:bldP spid="723977" grpId="0" animBg="1"/>
      <p:bldP spid="723978" grpId="0" animBg="1"/>
      <p:bldP spid="723979" grpId="0" animBg="1"/>
      <p:bldP spid="723979" grpId="1" animBg="1"/>
      <p:bldP spid="723980" grpId="0" build="allAtOnce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3" descr="UCLA_GCG_2000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81425" y="2836863"/>
            <a:ext cx="5362575" cy="402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5" name="Picture 4" descr="2006orbits_animweb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27038"/>
            <a:ext cx="3924300" cy="391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3" descr="hst_ngc4414_992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0975" y="-387350"/>
            <a:ext cx="9721850" cy="802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5718" name="Oval 6"/>
          <p:cNvSpPr>
            <a:spLocks noChangeArrowheads="1"/>
          </p:cNvSpPr>
          <p:nvPr/>
        </p:nvSpPr>
        <p:spPr bwMode="auto">
          <a:xfrm>
            <a:off x="4643438" y="3500438"/>
            <a:ext cx="215900" cy="2159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Comic Sans MS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101380" name="Line 13"/>
          <p:cNvSpPr>
            <a:spLocks noChangeShapeType="1"/>
          </p:cNvSpPr>
          <p:nvPr/>
        </p:nvSpPr>
        <p:spPr bwMode="auto">
          <a:xfrm flipH="1">
            <a:off x="4932363" y="1557338"/>
            <a:ext cx="1800225" cy="1871662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arrow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2000" smtClean="0">
              <a:solidFill>
                <a:srgbClr val="000000"/>
              </a:solidFill>
              <a:latin typeface="Garamond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755726" name="Text Box 14"/>
          <p:cNvSpPr txBox="1">
            <a:spLocks noChangeArrowheads="1"/>
          </p:cNvSpPr>
          <p:nvPr/>
        </p:nvSpPr>
        <p:spPr bwMode="auto">
          <a:xfrm>
            <a:off x="6408738" y="549275"/>
            <a:ext cx="2735262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>
                <a:solidFill>
                  <a:srgbClr val="00CC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  <a:ea typeface="ＭＳ Ｐゴシック" pitchFamily="-104" charset="-128"/>
                <a:cs typeface="ＭＳ Ｐゴシック" pitchFamily="-104" charset="-128"/>
              </a:rPr>
              <a:t>~3 Milioni di Masse solari</a:t>
            </a:r>
          </a:p>
        </p:txBody>
      </p:sp>
      <p:sp>
        <p:nvSpPr>
          <p:cNvPr id="755728" name="Text Box 16"/>
          <p:cNvSpPr txBox="1">
            <a:spLocks noChangeArrowheads="1"/>
          </p:cNvSpPr>
          <p:nvPr/>
        </p:nvSpPr>
        <p:spPr bwMode="auto">
          <a:xfrm>
            <a:off x="684213" y="4941888"/>
            <a:ext cx="5040312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FF00"/>
                </a:solidFill>
                <a:latin typeface="Comic Sans MS" pitchFamily="-104" charset="0"/>
                <a:ea typeface="ＭＳ Ｐゴシック" pitchFamily="-104" charset="-128"/>
                <a:cs typeface="ＭＳ Ｐゴシック" pitchFamily="-104" charset="-128"/>
              </a:rPr>
              <a:t>Se si potesse (ma non si puo’) prenderne un cucchiaino, peserebbe  10 kg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5718" grpId="0" animBg="1"/>
      <p:bldP spid="7557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 l="1744" t="6625" r="1744" b="15143"/>
          <a:stretch>
            <a:fillRect/>
          </a:stretch>
        </p:blipFill>
        <p:spPr>
          <a:xfrm>
            <a:off x="306867" y="242949"/>
            <a:ext cx="8530266" cy="63721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2484438"/>
            <a:ext cx="7772400" cy="437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val 2"/>
          <p:cNvSpPr/>
          <p:nvPr/>
        </p:nvSpPr>
        <p:spPr>
          <a:xfrm>
            <a:off x="-9448800" y="-2514600"/>
            <a:ext cx="17030700" cy="15849600"/>
          </a:xfrm>
          <a:prstGeom prst="ellipse">
            <a:avLst/>
          </a:prstGeom>
          <a:solidFill>
            <a:srgbClr val="3366FF">
              <a:alpha val="46000"/>
            </a:srgbClr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4800" dirty="0" err="1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  <a:ea typeface="ＭＳ Ｐゴシック" pitchFamily="-104" charset="-128"/>
                <a:cs typeface="ＭＳ Ｐゴシック" pitchFamily="-104" charset="-128"/>
              </a:rPr>
              <a:t>Buchi</a:t>
            </a:r>
            <a:r>
              <a:rPr lang="en-US" sz="4800" dirty="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  <a:ea typeface="ＭＳ Ｐゴシック" pitchFamily="-104" charset="-128"/>
                <a:cs typeface="ＭＳ Ｐゴシック" pitchFamily="-104" charset="-128"/>
              </a:rPr>
              <a:t> </a:t>
            </a:r>
            <a:r>
              <a:rPr lang="en-US" sz="4800" dirty="0" err="1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  <a:ea typeface="ＭＳ Ｐゴシック" pitchFamily="-104" charset="-128"/>
                <a:cs typeface="ＭＳ Ｐゴシック" pitchFamily="-104" charset="-128"/>
              </a:rPr>
              <a:t>neri</a:t>
            </a:r>
            <a:r>
              <a:rPr lang="en-US" sz="4800" dirty="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  <a:ea typeface="ＭＳ Ｐゴシック" pitchFamily="-104" charset="-128"/>
                <a:cs typeface="ＭＳ Ｐゴシック" pitchFamily="-104" charset="-128"/>
              </a:rPr>
              <a:t> </a:t>
            </a:r>
            <a:r>
              <a:rPr lang="en-US" sz="4800" dirty="0" err="1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  <a:ea typeface="ＭＳ Ｐゴシック" pitchFamily="-104" charset="-128"/>
                <a:cs typeface="ＭＳ Ｐゴシック" pitchFamily="-104" charset="-128"/>
              </a:rPr>
              <a:t>mostruosi</a:t>
            </a:r>
            <a:r>
              <a:rPr lang="en-US" sz="4800" dirty="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  <a:ea typeface="ＭＳ Ｐゴシック" pitchFamily="-104" charset="-128"/>
                <a:cs typeface="ＭＳ Ｐゴシック" pitchFamily="-104" charset="-128"/>
              </a:rPr>
              <a:t>: &gt; 10</a:t>
            </a:r>
            <a:r>
              <a:rPr lang="en-US" sz="5400" baseline="30000" dirty="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  <a:ea typeface="ＭＳ Ｐゴシック" pitchFamily="-104" charset="-128"/>
                <a:cs typeface="ＭＳ Ｐゴシック" pitchFamily="-104" charset="-128"/>
              </a:rPr>
              <a:t>9</a:t>
            </a:r>
            <a:r>
              <a:rPr lang="en-US" sz="4800" dirty="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  <a:ea typeface="ＭＳ Ｐゴシック" pitchFamily="-104" charset="-128"/>
                <a:cs typeface="ＭＳ Ｐゴシック" pitchFamily="-104" charset="-128"/>
              </a:rPr>
              <a:t> M</a:t>
            </a:r>
            <a:r>
              <a:rPr lang="en-US" sz="5400" baseline="-25000" dirty="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  <a:ea typeface="ＭＳ Ｐゴシック" pitchFamily="-104" charset="-128"/>
                <a:cs typeface="ＭＳ Ｐゴシック" pitchFamily="-104" charset="-128"/>
              </a:rPr>
              <a:t>o</a:t>
            </a:r>
            <a:endParaRPr lang="en-US" sz="4800" baseline="-25000" dirty="0">
              <a:solidFill>
                <a:srgbClr val="FF33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88069" name="Text Box 2"/>
          <p:cNvSpPr txBox="1">
            <a:spLocks noChangeArrowheads="1"/>
          </p:cNvSpPr>
          <p:nvPr/>
        </p:nvSpPr>
        <p:spPr bwMode="auto">
          <a:xfrm>
            <a:off x="457200" y="1295400"/>
            <a:ext cx="8686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FFFF00"/>
                </a:solidFill>
                <a:latin typeface="Comic Sans MS" pitchFamily="-104" charset="0"/>
                <a:ea typeface="ＭＳ Ｐゴシック" pitchFamily="-104" charset="-128"/>
                <a:cs typeface="ＭＳ Ｐゴシック" pitchFamily="-104" charset="-128"/>
              </a:rPr>
              <a:t>Raggio di non ritorno: &gt;3x10</a:t>
            </a:r>
            <a:r>
              <a:rPr lang="en-US" sz="3600" b="1" baseline="30000">
                <a:solidFill>
                  <a:srgbClr val="FFFF00"/>
                </a:solidFill>
                <a:latin typeface="Comic Sans MS" pitchFamily="-104" charset="0"/>
                <a:ea typeface="ＭＳ Ｐゴシック" pitchFamily="-104" charset="-128"/>
                <a:cs typeface="ＭＳ Ｐゴシック" pitchFamily="-104" charset="-128"/>
              </a:rPr>
              <a:t>9</a:t>
            </a:r>
            <a:r>
              <a:rPr lang="en-US" sz="2800" b="1">
                <a:solidFill>
                  <a:srgbClr val="FFFF00"/>
                </a:solidFill>
                <a:latin typeface="Comic Sans MS" pitchFamily="-104" charset="0"/>
                <a:ea typeface="ＭＳ Ｐゴシック" pitchFamily="-104" charset="-128"/>
                <a:cs typeface="ＭＳ Ｐゴシック" pitchFamily="-104" charset="-128"/>
              </a:rPr>
              <a:t> km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 Roll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152400"/>
            <a:ext cx="708977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5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3611563"/>
            <a:ext cx="5410200" cy="324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6" name="Text Box 4"/>
          <p:cNvSpPr txBox="1">
            <a:spLocks noChangeArrowheads="1"/>
          </p:cNvSpPr>
          <p:nvPr/>
        </p:nvSpPr>
        <p:spPr bwMode="auto">
          <a:xfrm>
            <a:off x="5713413" y="3581400"/>
            <a:ext cx="3430587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solidFill>
                  <a:srgbClr val="FFFF00"/>
                </a:solidFill>
                <a:latin typeface="Comic Sans MS" pitchFamily="-104" charset="0"/>
                <a:ea typeface="ＭＳ Ｐゴシック" pitchFamily="-104" charset="-128"/>
                <a:cs typeface="ＭＳ Ｐゴシック" pitchFamily="-104" charset="-128"/>
              </a:rPr>
              <a:t>Buco nero di almeno 100 milioni di masse solari, che accresce materia. Cadendo, la materia libera energia gravitazionale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5400" y="0"/>
            <a:ext cx="6553200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6000" b="1" dirty="0">
                <a:solidFill>
                  <a:srgbClr val="FF0000"/>
                </a:solidFill>
                <a:effectLst>
                  <a:outerShdw blurRad="25400" dist="38100" dir="2700000">
                    <a:srgbClr val="FFFF00"/>
                  </a:outerShdw>
                </a:effectLst>
                <a:latin typeface="Garamond" pitchFamily="-65" charset="0"/>
                <a:ea typeface="ＭＳ Ｐゴシック" pitchFamily="-65" charset="-128"/>
                <a:cs typeface="ＭＳ Ｐゴシック" pitchFamily="-65" charset="-128"/>
              </a:rPr>
              <a:t>Grande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25400" dist="38100" dir="2700000">
                    <a:srgbClr val="FFFF00"/>
                  </a:outerShdw>
                </a:effectLst>
                <a:latin typeface="Garamond" pitchFamily="-65" charset="0"/>
                <a:ea typeface="ＭＳ Ｐゴシック" pitchFamily="-65" charset="-128"/>
                <a:cs typeface="ＭＳ Ｐゴシック" pitchFamily="-65" charset="-128"/>
              </a:rPr>
              <a:t>efficienza</a:t>
            </a:r>
            <a:endParaRPr lang="en-US" sz="6000" b="1" dirty="0">
              <a:solidFill>
                <a:srgbClr val="FF0000"/>
              </a:solidFill>
              <a:effectLst>
                <a:outerShdw blurRad="25400" dist="38100" dir="2700000">
                  <a:srgbClr val="FFFF00"/>
                </a:outerShdw>
              </a:effectLst>
              <a:latin typeface="Garamond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92163" name="TextBox 3"/>
          <p:cNvSpPr txBox="1">
            <a:spLocks noChangeArrowheads="1"/>
          </p:cNvSpPr>
          <p:nvPr/>
        </p:nvSpPr>
        <p:spPr bwMode="auto">
          <a:xfrm>
            <a:off x="800100" y="2895600"/>
            <a:ext cx="7543800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 b="1" smtClean="0">
                <a:solidFill>
                  <a:srgbClr val="FFFF00"/>
                </a:solidFill>
                <a:latin typeface="Garamond" pitchFamily="-104" charset="0"/>
                <a:ea typeface="ＭＳ Ｐゴシック" pitchFamily="-104" charset="-128"/>
                <a:cs typeface="ＭＳ Ｐゴシック" pitchFamily="-104" charset="-128"/>
              </a:rPr>
              <a:t>Mangiando: </a:t>
            </a:r>
            <a:r>
              <a:rPr lang="en-US" sz="3200" b="1" smtClean="0">
                <a:solidFill>
                  <a:srgbClr val="FFFF00"/>
                </a:solidFill>
                <a:latin typeface="Garamond" pitchFamily="-104" charset="0"/>
                <a:ea typeface="ＭＳ Ｐゴシック" pitchFamily="-104" charset="-128"/>
                <a:cs typeface="ＭＳ Ｐゴシック" pitchFamily="-104" charset="-128"/>
                <a:sym typeface="Wingdings" pitchFamily="-104" charset="2"/>
              </a:rPr>
              <a:t> 0.2 miliardesimi</a:t>
            </a:r>
          </a:p>
          <a:p>
            <a:r>
              <a:rPr lang="en-US" sz="3200" b="1" smtClean="0">
                <a:solidFill>
                  <a:srgbClr val="FFFF00"/>
                </a:solidFill>
                <a:latin typeface="Garamond" pitchFamily="-104" charset="0"/>
                <a:ea typeface="ＭＳ Ｐゴシック" pitchFamily="-104" charset="-128"/>
                <a:cs typeface="ＭＳ Ｐゴシック" pitchFamily="-104" charset="-128"/>
                <a:sym typeface="Wingdings" pitchFamily="-104" charset="2"/>
              </a:rPr>
              <a:t>Bruciando (petrolio, carbone…)   idem</a:t>
            </a:r>
          </a:p>
          <a:p>
            <a:r>
              <a:rPr lang="en-US" sz="3200" b="1" smtClean="0">
                <a:solidFill>
                  <a:srgbClr val="FFFF00"/>
                </a:solidFill>
                <a:latin typeface="Garamond" pitchFamily="-104" charset="0"/>
                <a:ea typeface="ＭＳ Ｐゴシック" pitchFamily="-104" charset="-128"/>
                <a:cs typeface="ＭＳ Ｐゴシック" pitchFamily="-104" charset="-128"/>
                <a:sym typeface="Wingdings" pitchFamily="-104" charset="2"/>
              </a:rPr>
              <a:t>Fissione nucleare  0.09 per cento</a:t>
            </a:r>
          </a:p>
          <a:p>
            <a:r>
              <a:rPr lang="en-US" sz="3200" b="1" smtClean="0">
                <a:solidFill>
                  <a:srgbClr val="FFFF00"/>
                </a:solidFill>
                <a:latin typeface="Garamond" pitchFamily="-104" charset="0"/>
                <a:ea typeface="ＭＳ Ｐゴシック" pitchFamily="-104" charset="-128"/>
                <a:cs typeface="ＭＳ Ｐゴシック" pitchFamily="-104" charset="-128"/>
                <a:sym typeface="Wingdings" pitchFamily="-104" charset="2"/>
              </a:rPr>
              <a:t>Fusione nucleare  0.8 per cento</a:t>
            </a:r>
            <a:endParaRPr lang="en-US" sz="2800" b="1" smtClean="0">
              <a:solidFill>
                <a:srgbClr val="FFFF00"/>
              </a:solidFill>
              <a:latin typeface="Garamond" pitchFamily="-104" charset="0"/>
              <a:ea typeface="ＭＳ Ｐゴシック" pitchFamily="-104" charset="-128"/>
              <a:cs typeface="ＭＳ Ｐゴシック" pitchFamily="-104" charset="-128"/>
              <a:sym typeface="Wingdings" pitchFamily="-104" charset="2"/>
            </a:endParaRPr>
          </a:p>
        </p:txBody>
      </p:sp>
      <p:sp>
        <p:nvSpPr>
          <p:cNvPr id="92164" name="TextBox 4"/>
          <p:cNvSpPr txBox="1">
            <a:spLocks noChangeArrowheads="1"/>
          </p:cNvSpPr>
          <p:nvPr/>
        </p:nvSpPr>
        <p:spPr bwMode="auto">
          <a:xfrm>
            <a:off x="1295400" y="1752600"/>
            <a:ext cx="2514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600" b="1" smtClean="0">
                <a:solidFill>
                  <a:srgbClr val="FFFF00"/>
                </a:solidFill>
                <a:latin typeface="Garamond" pitchFamily="-104" charset="0"/>
                <a:ea typeface="ＭＳ Ｐゴシック" pitchFamily="-104" charset="-128"/>
                <a:cs typeface="ＭＳ Ｐゴシック" pitchFamily="-104" charset="-128"/>
              </a:rPr>
              <a:t>E = mc</a:t>
            </a:r>
            <a:r>
              <a:rPr lang="en-US" sz="3600" b="1" baseline="30000" smtClean="0">
                <a:solidFill>
                  <a:srgbClr val="FFFF00"/>
                </a:solidFill>
                <a:latin typeface="Garamond" pitchFamily="-104" charset="0"/>
                <a:ea typeface="ＭＳ Ｐゴシック" pitchFamily="-104" charset="-128"/>
                <a:cs typeface="ＭＳ Ｐゴシック" pitchFamily="-104" charset="-128"/>
              </a:rPr>
              <a:t>2  </a:t>
            </a:r>
            <a:r>
              <a:rPr lang="en-US" sz="3600" smtClean="0">
                <a:solidFill>
                  <a:srgbClr val="FFFF00"/>
                </a:solidFill>
                <a:latin typeface="Garamond" pitchFamily="-104" charset="0"/>
                <a:ea typeface="ＭＳ Ｐゴシック" pitchFamily="-104" charset="-128"/>
                <a:cs typeface="ＭＳ Ｐゴシック" pitchFamily="-104" charset="-128"/>
                <a:sym typeface="Wingdings" pitchFamily="-104" charset="2"/>
              </a:rPr>
              <a:t>  </a:t>
            </a:r>
            <a:endParaRPr lang="en-US" sz="3600" baseline="30000" smtClean="0">
              <a:solidFill>
                <a:srgbClr val="FFFF00"/>
              </a:solidFill>
              <a:latin typeface="Garamond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3733800" y="1371600"/>
            <a:ext cx="3457575" cy="1546225"/>
            <a:chOff x="2081952" y="1162735"/>
            <a:chExt cx="2067912" cy="1627335"/>
          </a:xfrm>
        </p:grpSpPr>
        <p:sp>
          <p:nvSpPr>
            <p:cNvPr id="7" name="TextBox 6"/>
            <p:cNvSpPr txBox="1"/>
            <p:nvPr/>
          </p:nvSpPr>
          <p:spPr bwMode="auto">
            <a:xfrm>
              <a:off x="2081952" y="1563721"/>
              <a:ext cx="1215302" cy="61484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 dirty="0" err="1">
                  <a:solidFill>
                    <a:srgbClr val="FFFF00"/>
                  </a:solidFill>
                  <a:effectLst>
                    <a:outerShdw blurRad="38100" dist="25400" dir="2700000">
                      <a:srgbClr val="000000">
                        <a:alpha val="70000"/>
                      </a:srgbClr>
                    </a:outerShdw>
                  </a:effectLst>
                  <a:latin typeface="Garamond"/>
                  <a:ea typeface="ＭＳ Ｐゴシック" pitchFamily="-65" charset="-128"/>
                  <a:cs typeface="Garamond"/>
                </a:rPr>
                <a:t>efficienza</a:t>
              </a:r>
              <a:r>
                <a:rPr lang="en-US" b="1" dirty="0">
                  <a:solidFill>
                    <a:srgbClr val="FFFF00"/>
                  </a:solidFill>
                  <a:latin typeface="Garamond"/>
                  <a:ea typeface="ＭＳ Ｐゴシック" pitchFamily="-65" charset="-128"/>
                  <a:cs typeface="Garamond"/>
                </a:rPr>
                <a:t> </a:t>
              </a:r>
              <a:endParaRPr lang="en-US" sz="1600" b="1" dirty="0">
                <a:solidFill>
                  <a:srgbClr val="FFFF00"/>
                </a:solidFill>
                <a:latin typeface="Garamond"/>
                <a:ea typeface="ＭＳ Ｐゴシック" pitchFamily="-65" charset="-128"/>
                <a:cs typeface="Garamond"/>
              </a:endParaRPr>
            </a:p>
          </p:txBody>
        </p:sp>
        <p:sp>
          <p:nvSpPr>
            <p:cNvPr id="8" name="TextBox 7"/>
            <p:cNvSpPr txBox="1"/>
            <p:nvPr/>
          </p:nvSpPr>
          <p:spPr bwMode="auto">
            <a:xfrm>
              <a:off x="3154836" y="1563721"/>
              <a:ext cx="380732" cy="74516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4000" b="1" dirty="0">
                  <a:solidFill>
                    <a:srgbClr val="FFFF00"/>
                  </a:solidFill>
                  <a:effectLst>
                    <a:outerShdw blurRad="25400" dist="25400" dir="2700000">
                      <a:srgbClr val="000000">
                        <a:alpha val="81000"/>
                      </a:srgbClr>
                    </a:outerShdw>
                  </a:effectLst>
                  <a:latin typeface="Comic Sans MS" charset="0"/>
                  <a:ea typeface="ＭＳ Ｐゴシック" pitchFamily="-65" charset="-128"/>
                  <a:cs typeface="ＭＳ Ｐゴシック" pitchFamily="-65" charset="-128"/>
                </a:rPr>
                <a:t>=</a:t>
              </a:r>
              <a:endParaRPr lang="en-US" sz="2000" b="1" dirty="0">
                <a:solidFill>
                  <a:srgbClr val="FFFF00"/>
                </a:solidFill>
                <a:effectLst>
                  <a:outerShdw blurRad="25400" dist="25400" dir="2700000">
                    <a:srgbClr val="000000">
                      <a:alpha val="81000"/>
                    </a:srgbClr>
                  </a:outerShdw>
                </a:effectLst>
                <a:latin typeface="Comic Sans MS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9" name="TextBox 8"/>
            <p:cNvSpPr txBox="1"/>
            <p:nvPr/>
          </p:nvSpPr>
          <p:spPr bwMode="auto">
            <a:xfrm>
              <a:off x="3540314" y="1162735"/>
              <a:ext cx="609550" cy="74516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FFFF00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Garamond"/>
                  <a:ea typeface="ＭＳ Ｐゴシック" pitchFamily="-65" charset="-128"/>
                  <a:cs typeface="Garamond"/>
                </a:rPr>
                <a:t>E</a:t>
              </a:r>
              <a:r>
                <a:rPr lang="en-US" sz="4000" b="1" dirty="0">
                  <a:solidFill>
                    <a:srgbClr val="FFFF00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Comic Sans MS" charset="0"/>
                  <a:ea typeface="ＭＳ Ｐゴシック" pitchFamily="-65" charset="-128"/>
                  <a:cs typeface="ＭＳ Ｐゴシック" pitchFamily="-65" charset="-128"/>
                </a:rPr>
                <a:t>  </a:t>
              </a:r>
              <a:endParaRPr lang="en-US" sz="2400" b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0" name="TextBox 9"/>
            <p:cNvSpPr txBox="1"/>
            <p:nvPr/>
          </p:nvSpPr>
          <p:spPr bwMode="auto">
            <a:xfrm>
              <a:off x="3449167" y="2044904"/>
              <a:ext cx="642781" cy="74516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4000" b="1" dirty="0">
                  <a:solidFill>
                    <a:srgbClr val="FFFF00"/>
                  </a:solidFill>
                  <a:effectLst>
                    <a:outerShdw blurRad="25400" dist="25400" dir="2700000">
                      <a:srgbClr val="000000">
                        <a:alpha val="75000"/>
                      </a:srgbClr>
                    </a:outerShdw>
                  </a:effectLst>
                  <a:latin typeface="Garamond"/>
                  <a:ea typeface="ＭＳ Ｐゴシック" pitchFamily="-65" charset="-128"/>
                  <a:cs typeface="Garamond"/>
                </a:rPr>
                <a:t>mc</a:t>
              </a:r>
              <a:r>
                <a:rPr lang="en-US" sz="4400" b="1" baseline="30000" dirty="0">
                  <a:solidFill>
                    <a:srgbClr val="FFFF00"/>
                  </a:solidFill>
                  <a:effectLst>
                    <a:outerShdw blurRad="25400" dist="25400" dir="2700000">
                      <a:srgbClr val="000000">
                        <a:alpha val="75000"/>
                      </a:srgbClr>
                    </a:outerShdw>
                  </a:effectLst>
                  <a:latin typeface="Garamond"/>
                  <a:ea typeface="ＭＳ Ｐゴシック" pitchFamily="-65" charset="-128"/>
                  <a:cs typeface="Garamond"/>
                </a:rPr>
                <a:t>2</a:t>
              </a:r>
              <a:endParaRPr lang="en-US" sz="3200" b="1" baseline="30000" dirty="0">
                <a:solidFill>
                  <a:srgbClr val="FFFF00"/>
                </a:solidFill>
                <a:effectLst>
                  <a:outerShdw blurRad="25400" dist="25400" dir="2700000">
                    <a:srgbClr val="000000">
                      <a:alpha val="75000"/>
                    </a:srgbClr>
                  </a:outerShdw>
                </a:effectLst>
                <a:latin typeface="Garamond"/>
                <a:ea typeface="ＭＳ Ｐゴシック" pitchFamily="-65" charset="-128"/>
                <a:cs typeface="Garamond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 bwMode="auto">
            <a:xfrm>
              <a:off x="3449167" y="1964707"/>
              <a:ext cx="592460" cy="1671"/>
            </a:xfrm>
            <a:prstGeom prst="line">
              <a:avLst/>
            </a:prstGeom>
            <a:ln w="571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95300" y="5410200"/>
            <a:ext cx="8153400" cy="584200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Garamond" pitchFamily="-104" charset="0"/>
                <a:ea typeface="ＭＳ Ｐゴシック" pitchFamily="-104" charset="-128"/>
                <a:cs typeface="ＭＳ Ｐゴシック" pitchFamily="-104" charset="-128"/>
              </a:rPr>
              <a:t>Accrescimento su buco nero: 10 per cento!!!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val 2"/>
          <p:cNvSpPr>
            <a:spLocks noChangeArrowheads="1"/>
          </p:cNvSpPr>
          <p:nvPr/>
        </p:nvSpPr>
        <p:spPr bwMode="auto">
          <a:xfrm>
            <a:off x="4305300" y="3162300"/>
            <a:ext cx="533400" cy="533400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latin typeface="Comic Sans MS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152400"/>
            <a:ext cx="9144000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it-IT" sz="2800" b="1" smtClean="0">
                <a:solidFill>
                  <a:srgbClr val="FFFF00"/>
                </a:solidFill>
                <a:latin typeface="Garamond" pitchFamily="-104" charset="0"/>
                <a:ea typeface="ＭＳ Ｐゴシック" pitchFamily="-104" charset="-128"/>
                <a:cs typeface="ＭＳ Ｐゴシック" pitchFamily="-104" charset="-128"/>
              </a:rPr>
              <a:t>Il quasar piu’ lontano (per ora): ULAS J1120+0641 </a:t>
            </a:r>
          </a:p>
          <a:p>
            <a:pPr algn="ctr"/>
            <a:r>
              <a:rPr lang="it-IT" sz="2800" b="1" smtClean="0">
                <a:solidFill>
                  <a:srgbClr val="FFFF00"/>
                </a:solidFill>
                <a:latin typeface="Garamond" pitchFamily="-104" charset="0"/>
                <a:ea typeface="ＭＳ Ｐゴシック" pitchFamily="-104" charset="-128"/>
                <a:cs typeface="ＭＳ Ｐゴシック" pitchFamily="-104" charset="-128"/>
              </a:rPr>
              <a:t>redshift z=7.1  </a:t>
            </a:r>
            <a:r>
              <a:rPr lang="en-US" sz="2800" b="1" smtClean="0">
                <a:solidFill>
                  <a:srgbClr val="FFFF00"/>
                </a:solidFill>
                <a:latin typeface="Garamond" pitchFamily="-104" charset="0"/>
                <a:ea typeface="ＭＳ Ｐゴシック" pitchFamily="-104" charset="-128"/>
                <a:cs typeface="ＭＳ Ｐゴシック" pitchFamily="-104" charset="-128"/>
                <a:sym typeface="Wingdings" pitchFamily="-104" charset="2"/>
              </a:rPr>
              <a:t> </a:t>
            </a:r>
            <a:r>
              <a:rPr lang="en-US" sz="2800" b="1" smtClean="0">
                <a:solidFill>
                  <a:srgbClr val="FFFF00"/>
                </a:solidFill>
                <a:latin typeface="Garamond" pitchFamily="-104" charset="0"/>
                <a:ea typeface="ＭＳ Ｐゴシック" pitchFamily="-104" charset="-128"/>
                <a:cs typeface="ＭＳ Ｐゴシック" pitchFamily="-104" charset="-128"/>
              </a:rPr>
              <a:t>770 milioni di anni dopo il Big Bang</a:t>
            </a:r>
            <a:endParaRPr lang="it-IT" sz="2800" b="1" smtClean="0">
              <a:solidFill>
                <a:srgbClr val="FFFF00"/>
              </a:solidFill>
              <a:latin typeface="Garamond" pitchFamily="-104" charset="0"/>
              <a:ea typeface="ＭＳ Ｐゴシック" pitchFamily="-104" charset="-128"/>
              <a:cs typeface="ＭＳ Ｐゴシック" pitchFamily="-104" charset="-128"/>
            </a:endParaRPr>
          </a:p>
          <a:p>
            <a:endParaRPr lang="en-US" sz="2000" smtClean="0">
              <a:solidFill>
                <a:srgbClr val="000000"/>
              </a:solidFill>
              <a:latin typeface="Garamond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4876800"/>
            <a:ext cx="9144000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smtClean="0">
                <a:solidFill>
                  <a:srgbClr val="FFFF00"/>
                </a:solidFill>
                <a:latin typeface="Garamond" pitchFamily="-104" charset="0"/>
                <a:ea typeface="ＭＳ Ｐゴシック" pitchFamily="-104" charset="-128"/>
                <a:cs typeface="ＭＳ Ｐゴシック" pitchFamily="-104" charset="-128"/>
              </a:rPr>
              <a:t>Luminosita’: 63mila miliardi di Soli…</a:t>
            </a:r>
          </a:p>
          <a:p>
            <a:pPr algn="ctr"/>
            <a:r>
              <a:rPr lang="en-US" sz="2800" b="1" smtClean="0">
                <a:solidFill>
                  <a:srgbClr val="FFFF00"/>
                </a:solidFill>
                <a:latin typeface="Garamond" pitchFamily="-104" charset="0"/>
                <a:ea typeface="ＭＳ Ｐゴシック" pitchFamily="-104" charset="-128"/>
                <a:cs typeface="ＭＳ Ｐゴシック" pitchFamily="-104" charset="-128"/>
              </a:rPr>
              <a:t> Massa del buco nero: 2 miliardi di masse solari</a:t>
            </a:r>
            <a:endParaRPr lang="it-IT" sz="2800" b="1" smtClean="0">
              <a:solidFill>
                <a:srgbClr val="FFFF00"/>
              </a:solidFill>
              <a:latin typeface="Garamond" pitchFamily="-104" charset="0"/>
              <a:ea typeface="ＭＳ Ｐゴシック" pitchFamily="-104" charset="-128"/>
              <a:cs typeface="ＭＳ Ｐゴシック" pitchFamily="-104" charset="-128"/>
            </a:endParaRPr>
          </a:p>
          <a:p>
            <a:endParaRPr lang="en-US" sz="2000" smtClean="0">
              <a:solidFill>
                <a:srgbClr val="000000"/>
              </a:solidFill>
              <a:latin typeface="Garamond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extBox 2"/>
          <p:cNvSpPr txBox="1">
            <a:spLocks noChangeArrowheads="1"/>
          </p:cNvSpPr>
          <p:nvPr/>
        </p:nvSpPr>
        <p:spPr bwMode="auto">
          <a:xfrm>
            <a:off x="2133600" y="228600"/>
            <a:ext cx="48768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6600" b="1" smtClean="0">
                <a:solidFill>
                  <a:srgbClr val="FFFF00"/>
                </a:solidFill>
                <a:latin typeface="Comic Sans MS" pitchFamily="-104" charset="0"/>
                <a:ea typeface="Comic Sans MS" pitchFamily="-104" charset="0"/>
                <a:cs typeface="Comic Sans MS" pitchFamily="-104" charset="0"/>
              </a:rPr>
              <a:t>Conclusioni</a:t>
            </a:r>
          </a:p>
        </p:txBody>
      </p:sp>
      <p:sp>
        <p:nvSpPr>
          <p:cNvPr id="104451" name="TextBox 3"/>
          <p:cNvSpPr txBox="1">
            <a:spLocks noChangeArrowheads="1"/>
          </p:cNvSpPr>
          <p:nvPr/>
        </p:nvSpPr>
        <p:spPr bwMode="auto">
          <a:xfrm>
            <a:off x="1066800" y="1676400"/>
            <a:ext cx="784860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Clr>
                <a:srgbClr val="FF0000"/>
              </a:buClr>
              <a:buSzPct val="116000"/>
            </a:pPr>
            <a:r>
              <a:rPr lang="en-US" sz="2800" b="1" dirty="0" smtClean="0">
                <a:solidFill>
                  <a:srgbClr val="FFFFFF"/>
                </a:solidFill>
                <a:latin typeface="Comic Sans MS" pitchFamily="-104" charset="0"/>
                <a:ea typeface="Comic Sans MS" pitchFamily="-104" charset="0"/>
                <a:cs typeface="Comic Sans MS" pitchFamily="-104" charset="0"/>
              </a:rPr>
              <a:t>La </a:t>
            </a:r>
            <a:r>
              <a:rPr lang="en-US" sz="2800" b="1" dirty="0" err="1" smtClean="0">
                <a:solidFill>
                  <a:srgbClr val="FFFFFF"/>
                </a:solidFill>
                <a:latin typeface="Comic Sans MS" pitchFamily="-104" charset="0"/>
                <a:ea typeface="Comic Sans MS" pitchFamily="-104" charset="0"/>
                <a:cs typeface="Comic Sans MS" pitchFamily="-104" charset="0"/>
              </a:rPr>
              <a:t>gravita</a:t>
            </a:r>
            <a:r>
              <a:rPr lang="en-US" sz="2800" b="1" dirty="0" smtClean="0">
                <a:solidFill>
                  <a:srgbClr val="FFFFFF"/>
                </a:solidFill>
                <a:latin typeface="Comic Sans MS" pitchFamily="-104" charset="0"/>
                <a:ea typeface="Comic Sans MS" pitchFamily="-104" charset="0"/>
                <a:cs typeface="Comic Sans MS" pitchFamily="-104" charset="0"/>
              </a:rPr>
              <a:t>’ </a:t>
            </a:r>
            <a:r>
              <a:rPr lang="en-US" sz="2800" b="1" dirty="0" err="1" smtClean="0">
                <a:solidFill>
                  <a:srgbClr val="FFFFFF"/>
                </a:solidFill>
                <a:latin typeface="Comic Sans MS" pitchFamily="-104" charset="0"/>
                <a:ea typeface="Comic Sans MS" pitchFamily="-104" charset="0"/>
                <a:cs typeface="Comic Sans MS" pitchFamily="-104" charset="0"/>
              </a:rPr>
              <a:t>e</a:t>
            </a:r>
            <a:r>
              <a:rPr lang="en-US" sz="2800" b="1" dirty="0" smtClean="0">
                <a:solidFill>
                  <a:srgbClr val="FFFFFF"/>
                </a:solidFill>
                <a:latin typeface="Comic Sans MS" pitchFamily="-104" charset="0"/>
                <a:ea typeface="Comic Sans MS" pitchFamily="-104" charset="0"/>
                <a:cs typeface="Comic Sans MS" pitchFamily="-104" charset="0"/>
              </a:rPr>
              <a:t>’ </a:t>
            </a:r>
            <a:r>
              <a:rPr lang="en-US" sz="2800" b="1" dirty="0" err="1" smtClean="0">
                <a:solidFill>
                  <a:srgbClr val="FFFFFF"/>
                </a:solidFill>
                <a:latin typeface="Comic Sans MS" pitchFamily="-104" charset="0"/>
                <a:ea typeface="Comic Sans MS" pitchFamily="-104" charset="0"/>
                <a:cs typeface="Comic Sans MS" pitchFamily="-104" charset="0"/>
              </a:rPr>
              <a:t>debole</a:t>
            </a:r>
            <a:r>
              <a:rPr lang="en-US" sz="2800" b="1" dirty="0" smtClean="0">
                <a:solidFill>
                  <a:srgbClr val="FFFFFF"/>
                </a:solidFill>
                <a:latin typeface="Comic Sans MS" pitchFamily="-104" charset="0"/>
                <a:ea typeface="Comic Sans MS" pitchFamily="-104" charset="0"/>
                <a:cs typeface="Comic Sans MS" pitchFamily="-104" charset="0"/>
              </a:rPr>
              <a:t>, ma </a:t>
            </a:r>
            <a:r>
              <a:rPr lang="en-US" sz="2800" b="1" dirty="0" err="1" smtClean="0">
                <a:solidFill>
                  <a:srgbClr val="FFFFFF"/>
                </a:solidFill>
                <a:latin typeface="Comic Sans MS" pitchFamily="-104" charset="0"/>
                <a:ea typeface="Comic Sans MS" pitchFamily="-104" charset="0"/>
                <a:cs typeface="Comic Sans MS" pitchFamily="-104" charset="0"/>
              </a:rPr>
              <a:t>vince</a:t>
            </a:r>
            <a:r>
              <a:rPr lang="en-US" sz="2800" b="1" dirty="0" smtClean="0">
                <a:solidFill>
                  <a:srgbClr val="FFFFFF"/>
                </a:solidFill>
                <a:latin typeface="Comic Sans MS" pitchFamily="-104" charset="0"/>
                <a:ea typeface="Comic Sans MS" pitchFamily="-104" charset="0"/>
                <a:cs typeface="Comic Sans MS" pitchFamily="-104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latin typeface="Comic Sans MS" pitchFamily="-104" charset="0"/>
                <a:ea typeface="Comic Sans MS" pitchFamily="-104" charset="0"/>
                <a:cs typeface="Comic Sans MS" pitchFamily="-104" charset="0"/>
              </a:rPr>
              <a:t>su</a:t>
            </a:r>
            <a:r>
              <a:rPr lang="en-US" sz="2800" b="1" dirty="0" smtClean="0">
                <a:solidFill>
                  <a:srgbClr val="FFFFFF"/>
                </a:solidFill>
                <a:latin typeface="Comic Sans MS" pitchFamily="-104" charset="0"/>
                <a:ea typeface="Comic Sans MS" pitchFamily="-104" charset="0"/>
                <a:cs typeface="Comic Sans MS" pitchFamily="-104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latin typeface="Comic Sans MS" pitchFamily="-104" charset="0"/>
                <a:ea typeface="Comic Sans MS" pitchFamily="-104" charset="0"/>
                <a:cs typeface="Comic Sans MS" pitchFamily="-104" charset="0"/>
              </a:rPr>
              <a:t>grandi</a:t>
            </a:r>
            <a:r>
              <a:rPr lang="en-US" sz="2800" b="1" dirty="0" smtClean="0">
                <a:solidFill>
                  <a:srgbClr val="FFFFFF"/>
                </a:solidFill>
                <a:latin typeface="Comic Sans MS" pitchFamily="-104" charset="0"/>
                <a:ea typeface="Comic Sans MS" pitchFamily="-104" charset="0"/>
                <a:cs typeface="Comic Sans MS" pitchFamily="-104" charset="0"/>
              </a:rPr>
              <a:t> scale </a:t>
            </a:r>
            <a:r>
              <a:rPr lang="en-US" sz="2800" b="1" dirty="0" err="1" smtClean="0">
                <a:solidFill>
                  <a:srgbClr val="FFFFFF"/>
                </a:solidFill>
                <a:latin typeface="Comic Sans MS" pitchFamily="-104" charset="0"/>
                <a:ea typeface="Comic Sans MS" pitchFamily="-104" charset="0"/>
                <a:cs typeface="Comic Sans MS" pitchFamily="-104" charset="0"/>
              </a:rPr>
              <a:t>perche</a:t>
            </a:r>
            <a:r>
              <a:rPr lang="en-US" sz="2800" b="1" dirty="0" smtClean="0">
                <a:solidFill>
                  <a:srgbClr val="FFFFFF"/>
                </a:solidFill>
                <a:latin typeface="Comic Sans MS" pitchFamily="-104" charset="0"/>
                <a:ea typeface="Comic Sans MS" pitchFamily="-104" charset="0"/>
                <a:cs typeface="Comic Sans MS" pitchFamily="-104" charset="0"/>
              </a:rPr>
              <a:t>’ </a:t>
            </a:r>
            <a:r>
              <a:rPr lang="en-US" sz="2800" b="1" dirty="0" err="1" smtClean="0">
                <a:solidFill>
                  <a:srgbClr val="FFFFFF"/>
                </a:solidFill>
                <a:latin typeface="Comic Sans MS" pitchFamily="-104" charset="0"/>
                <a:ea typeface="Comic Sans MS" pitchFamily="-104" charset="0"/>
                <a:cs typeface="Comic Sans MS" pitchFamily="-104" charset="0"/>
              </a:rPr>
              <a:t>e</a:t>
            </a:r>
            <a:r>
              <a:rPr lang="en-US" sz="2800" b="1" dirty="0" smtClean="0">
                <a:solidFill>
                  <a:srgbClr val="FFFFFF"/>
                </a:solidFill>
                <a:latin typeface="Comic Sans MS" pitchFamily="-104" charset="0"/>
                <a:ea typeface="Comic Sans MS" pitchFamily="-104" charset="0"/>
                <a:cs typeface="Comic Sans MS" pitchFamily="-104" charset="0"/>
              </a:rPr>
              <a:t>’ </a:t>
            </a:r>
            <a:r>
              <a:rPr lang="en-US" sz="2800" b="1" dirty="0" err="1" smtClean="0">
                <a:solidFill>
                  <a:srgbClr val="FFFFFF"/>
                </a:solidFill>
                <a:latin typeface="Comic Sans MS" pitchFamily="-104" charset="0"/>
                <a:ea typeface="Comic Sans MS" pitchFamily="-104" charset="0"/>
                <a:cs typeface="Comic Sans MS" pitchFamily="-104" charset="0"/>
              </a:rPr>
              <a:t>sempre</a:t>
            </a:r>
            <a:r>
              <a:rPr lang="en-US" sz="2800" b="1" dirty="0" smtClean="0">
                <a:solidFill>
                  <a:srgbClr val="FFFFFF"/>
                </a:solidFill>
                <a:latin typeface="Comic Sans MS" pitchFamily="-104" charset="0"/>
                <a:ea typeface="Comic Sans MS" pitchFamily="-104" charset="0"/>
                <a:cs typeface="Comic Sans MS" pitchFamily="-104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latin typeface="Comic Sans MS" pitchFamily="-104" charset="0"/>
                <a:ea typeface="Comic Sans MS" pitchFamily="-104" charset="0"/>
                <a:cs typeface="Comic Sans MS" pitchFamily="-104" charset="0"/>
              </a:rPr>
              <a:t>attrattiva</a:t>
            </a:r>
            <a:r>
              <a:rPr lang="en-US" sz="2800" b="1" dirty="0" smtClean="0">
                <a:solidFill>
                  <a:srgbClr val="FFFFFF"/>
                </a:solidFill>
                <a:latin typeface="Comic Sans MS" pitchFamily="-104" charset="0"/>
                <a:ea typeface="Comic Sans MS" pitchFamily="-104" charset="0"/>
                <a:cs typeface="Comic Sans MS" pitchFamily="-104" charset="0"/>
              </a:rPr>
              <a:t>. E’ </a:t>
            </a:r>
            <a:r>
              <a:rPr lang="en-US" sz="2800" b="1" dirty="0" err="1" smtClean="0">
                <a:solidFill>
                  <a:srgbClr val="FFFFFF"/>
                </a:solidFill>
                <a:latin typeface="Comic Sans MS" pitchFamily="-104" charset="0"/>
                <a:ea typeface="Comic Sans MS" pitchFamily="-104" charset="0"/>
                <a:cs typeface="Comic Sans MS" pitchFamily="-104" charset="0"/>
              </a:rPr>
              <a:t>intimamente</a:t>
            </a:r>
            <a:r>
              <a:rPr lang="en-US" sz="2800" b="1" dirty="0" smtClean="0">
                <a:solidFill>
                  <a:srgbClr val="FFFFFF"/>
                </a:solidFill>
                <a:latin typeface="Comic Sans MS" pitchFamily="-104" charset="0"/>
                <a:ea typeface="Comic Sans MS" pitchFamily="-104" charset="0"/>
                <a:cs typeface="Comic Sans MS" pitchFamily="-104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latin typeface="Comic Sans MS" pitchFamily="-104" charset="0"/>
                <a:ea typeface="Comic Sans MS" pitchFamily="-104" charset="0"/>
                <a:cs typeface="Comic Sans MS" pitchFamily="-104" charset="0"/>
              </a:rPr>
              <a:t>legata</a:t>
            </a:r>
            <a:r>
              <a:rPr lang="en-US" sz="2800" b="1" dirty="0" smtClean="0">
                <a:solidFill>
                  <a:srgbClr val="FFFFFF"/>
                </a:solidFill>
                <a:latin typeface="Comic Sans MS" pitchFamily="-104" charset="0"/>
                <a:ea typeface="Comic Sans MS" pitchFamily="-104" charset="0"/>
                <a:cs typeface="Comic Sans MS" pitchFamily="-104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latin typeface="Comic Sans MS" pitchFamily="-104" charset="0"/>
                <a:ea typeface="Comic Sans MS" pitchFamily="-104" charset="0"/>
                <a:cs typeface="Comic Sans MS" pitchFamily="-104" charset="0"/>
              </a:rPr>
              <a:t>allo</a:t>
            </a:r>
            <a:r>
              <a:rPr lang="en-US" sz="2800" b="1" dirty="0" smtClean="0">
                <a:solidFill>
                  <a:srgbClr val="FFFFFF"/>
                </a:solidFill>
                <a:latin typeface="Comic Sans MS" pitchFamily="-104" charset="0"/>
                <a:ea typeface="Comic Sans MS" pitchFamily="-104" charset="0"/>
                <a:cs typeface="Comic Sans MS" pitchFamily="-104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latin typeface="Comic Sans MS" pitchFamily="-104" charset="0"/>
                <a:ea typeface="Comic Sans MS" pitchFamily="-104" charset="0"/>
                <a:cs typeface="Comic Sans MS" pitchFamily="-104" charset="0"/>
              </a:rPr>
              <a:t>spazio</a:t>
            </a:r>
            <a:r>
              <a:rPr lang="en-US" sz="2800" b="1" dirty="0" smtClean="0">
                <a:solidFill>
                  <a:srgbClr val="FFFFFF"/>
                </a:solidFill>
                <a:latin typeface="Comic Sans MS" pitchFamily="-104" charset="0"/>
                <a:ea typeface="Comic Sans MS" pitchFamily="-104" charset="0"/>
                <a:cs typeface="Comic Sans MS" pitchFamily="-104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latin typeface="Comic Sans MS" pitchFamily="-104" charset="0"/>
                <a:ea typeface="Comic Sans MS" pitchFamily="-104" charset="0"/>
                <a:cs typeface="Comic Sans MS" pitchFamily="-104" charset="0"/>
              </a:rPr>
              <a:t>e</a:t>
            </a:r>
            <a:r>
              <a:rPr lang="en-US" sz="2800" b="1" dirty="0" smtClean="0">
                <a:solidFill>
                  <a:srgbClr val="FFFFFF"/>
                </a:solidFill>
                <a:latin typeface="Comic Sans MS" pitchFamily="-104" charset="0"/>
                <a:ea typeface="Comic Sans MS" pitchFamily="-104" charset="0"/>
                <a:cs typeface="Comic Sans MS" pitchFamily="-104" charset="0"/>
              </a:rPr>
              <a:t> al tempo</a:t>
            </a:r>
          </a:p>
          <a:p>
            <a:pPr>
              <a:buClr>
                <a:srgbClr val="FF0000"/>
              </a:buClr>
              <a:buSzPct val="116000"/>
            </a:pPr>
            <a:endParaRPr lang="en-US" sz="2800" b="1" dirty="0" smtClean="0">
              <a:solidFill>
                <a:srgbClr val="FFFFFF"/>
              </a:solidFill>
              <a:latin typeface="Comic Sans MS" pitchFamily="-104" charset="0"/>
              <a:ea typeface="Comic Sans MS" pitchFamily="-104" charset="0"/>
              <a:cs typeface="Comic Sans MS" pitchFamily="-104" charset="0"/>
            </a:endParaRPr>
          </a:p>
          <a:p>
            <a:pPr>
              <a:buClr>
                <a:srgbClr val="FF0000"/>
              </a:buClr>
              <a:buSzPct val="116000"/>
            </a:pPr>
            <a:r>
              <a:rPr lang="en-US" sz="2800" b="1" dirty="0" smtClean="0">
                <a:solidFill>
                  <a:srgbClr val="FFFFFF"/>
                </a:solidFill>
                <a:latin typeface="Comic Sans MS" pitchFamily="-104" charset="0"/>
                <a:ea typeface="Comic Sans MS" pitchFamily="-104" charset="0"/>
                <a:cs typeface="Comic Sans MS" pitchFamily="-104" charset="0"/>
              </a:rPr>
              <a:t>La </a:t>
            </a:r>
            <a:r>
              <a:rPr lang="en-US" sz="2800" b="1" dirty="0" err="1" smtClean="0">
                <a:solidFill>
                  <a:srgbClr val="FFFFFF"/>
                </a:solidFill>
                <a:latin typeface="Comic Sans MS" pitchFamily="-104" charset="0"/>
                <a:ea typeface="Comic Sans MS" pitchFamily="-104" charset="0"/>
                <a:cs typeface="Comic Sans MS" pitchFamily="-104" charset="0"/>
              </a:rPr>
              <a:t>gravita</a:t>
            </a:r>
            <a:r>
              <a:rPr lang="en-US" sz="2800" b="1" dirty="0" smtClean="0">
                <a:solidFill>
                  <a:srgbClr val="FFFFFF"/>
                </a:solidFill>
                <a:latin typeface="Comic Sans MS" pitchFamily="-104" charset="0"/>
                <a:ea typeface="Comic Sans MS" pitchFamily="-104" charset="0"/>
                <a:cs typeface="Comic Sans MS" pitchFamily="-104" charset="0"/>
              </a:rPr>
              <a:t>’ </a:t>
            </a:r>
            <a:r>
              <a:rPr lang="en-US" sz="2800" b="1" dirty="0" err="1" smtClean="0">
                <a:solidFill>
                  <a:srgbClr val="FFFFFF"/>
                </a:solidFill>
                <a:latin typeface="Comic Sans MS" pitchFamily="-104" charset="0"/>
                <a:ea typeface="Comic Sans MS" pitchFamily="-104" charset="0"/>
                <a:cs typeface="Comic Sans MS" pitchFamily="-104" charset="0"/>
              </a:rPr>
              <a:t>curva</a:t>
            </a:r>
            <a:r>
              <a:rPr lang="en-US" sz="2800" b="1" dirty="0" smtClean="0">
                <a:solidFill>
                  <a:srgbClr val="FFFFFF"/>
                </a:solidFill>
                <a:latin typeface="Comic Sans MS" pitchFamily="-104" charset="0"/>
                <a:ea typeface="Comic Sans MS" pitchFamily="-104" charset="0"/>
                <a:cs typeface="Comic Sans MS" pitchFamily="-104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latin typeface="Comic Sans MS" pitchFamily="-104" charset="0"/>
                <a:ea typeface="Comic Sans MS" pitchFamily="-104" charset="0"/>
                <a:cs typeface="Comic Sans MS" pitchFamily="-104" charset="0"/>
              </a:rPr>
              <a:t>o</a:t>
            </a:r>
            <a:r>
              <a:rPr lang="en-US" sz="2800" b="1" dirty="0" smtClean="0">
                <a:solidFill>
                  <a:srgbClr val="FFFFFF"/>
                </a:solidFill>
                <a:latin typeface="Comic Sans MS" pitchFamily="-104" charset="0"/>
                <a:ea typeface="Comic Sans MS" pitchFamily="-104" charset="0"/>
                <a:cs typeface="Comic Sans MS" pitchFamily="-104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latin typeface="Comic Sans MS" pitchFamily="-104" charset="0"/>
                <a:ea typeface="Comic Sans MS" pitchFamily="-104" charset="0"/>
                <a:cs typeface="Comic Sans MS" pitchFamily="-104" charset="0"/>
              </a:rPr>
              <a:t>attira</a:t>
            </a:r>
            <a:r>
              <a:rPr lang="en-US" sz="2800" b="1" dirty="0" smtClean="0">
                <a:solidFill>
                  <a:srgbClr val="FFFFFF"/>
                </a:solidFill>
                <a:latin typeface="Comic Sans MS" pitchFamily="-104" charset="0"/>
                <a:ea typeface="Comic Sans MS" pitchFamily="-104" charset="0"/>
                <a:cs typeface="Comic Sans MS" pitchFamily="-104" charset="0"/>
              </a:rPr>
              <a:t> lo </a:t>
            </a:r>
            <a:r>
              <a:rPr lang="en-US" sz="2800" b="1" dirty="0" err="1" smtClean="0">
                <a:solidFill>
                  <a:srgbClr val="FFFFFF"/>
                </a:solidFill>
                <a:latin typeface="Comic Sans MS" pitchFamily="-104" charset="0"/>
                <a:ea typeface="Comic Sans MS" pitchFamily="-104" charset="0"/>
                <a:cs typeface="Comic Sans MS" pitchFamily="-104" charset="0"/>
              </a:rPr>
              <a:t>spazio</a:t>
            </a:r>
            <a:r>
              <a:rPr lang="en-US" sz="2800" b="1" dirty="0" smtClean="0">
                <a:solidFill>
                  <a:srgbClr val="FFFFFF"/>
                </a:solidFill>
                <a:latin typeface="Comic Sans MS" pitchFamily="-104" charset="0"/>
                <a:ea typeface="Comic Sans MS" pitchFamily="-104" charset="0"/>
                <a:cs typeface="Comic Sans MS" pitchFamily="-104" charset="0"/>
              </a:rPr>
              <a:t>?</a:t>
            </a:r>
          </a:p>
          <a:p>
            <a:pPr>
              <a:buClr>
                <a:srgbClr val="FF0000"/>
              </a:buClr>
              <a:buSzPct val="116000"/>
            </a:pPr>
            <a:endParaRPr lang="en-US" sz="2800" b="1" dirty="0" smtClean="0">
              <a:solidFill>
                <a:srgbClr val="FFFFFF"/>
              </a:solidFill>
              <a:latin typeface="Comic Sans MS" pitchFamily="-104" charset="0"/>
              <a:ea typeface="Comic Sans MS" pitchFamily="-104" charset="0"/>
              <a:cs typeface="Comic Sans MS" pitchFamily="-104" charset="0"/>
            </a:endParaRPr>
          </a:p>
          <a:p>
            <a:pPr>
              <a:buClr>
                <a:srgbClr val="FF0000"/>
              </a:buClr>
              <a:buSzPct val="116000"/>
            </a:pPr>
            <a:r>
              <a:rPr lang="en-US" sz="2800" b="1" dirty="0" err="1" smtClean="0">
                <a:solidFill>
                  <a:srgbClr val="FFFFFF"/>
                </a:solidFill>
                <a:latin typeface="Comic Sans MS" pitchFamily="-104" charset="0"/>
                <a:ea typeface="Comic Sans MS" pitchFamily="-104" charset="0"/>
                <a:cs typeface="Comic Sans MS" pitchFamily="-104" charset="0"/>
              </a:rPr>
              <a:t>Buchi</a:t>
            </a:r>
            <a:r>
              <a:rPr lang="en-US" sz="2800" b="1" dirty="0" smtClean="0">
                <a:solidFill>
                  <a:srgbClr val="FFFFFF"/>
                </a:solidFill>
                <a:latin typeface="Comic Sans MS" pitchFamily="-104" charset="0"/>
                <a:ea typeface="Comic Sans MS" pitchFamily="-104" charset="0"/>
                <a:cs typeface="Comic Sans MS" pitchFamily="-104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latin typeface="Comic Sans MS" pitchFamily="-104" charset="0"/>
                <a:ea typeface="Comic Sans MS" pitchFamily="-104" charset="0"/>
                <a:cs typeface="Comic Sans MS" pitchFamily="-104" charset="0"/>
              </a:rPr>
              <a:t>neri</a:t>
            </a:r>
            <a:r>
              <a:rPr lang="en-US" sz="2800" b="1" dirty="0" smtClean="0">
                <a:solidFill>
                  <a:srgbClr val="FFFFFF"/>
                </a:solidFill>
                <a:latin typeface="Comic Sans MS" pitchFamily="-104" charset="0"/>
                <a:ea typeface="Comic Sans MS" pitchFamily="-104" charset="0"/>
                <a:cs typeface="Comic Sans MS" pitchFamily="-104" charset="0"/>
              </a:rPr>
              <a:t> come </a:t>
            </a:r>
            <a:r>
              <a:rPr lang="en-US" sz="2800" b="1" dirty="0" err="1" smtClean="0">
                <a:solidFill>
                  <a:srgbClr val="FFFFFF"/>
                </a:solidFill>
                <a:latin typeface="Comic Sans MS" pitchFamily="-104" charset="0"/>
                <a:ea typeface="Comic Sans MS" pitchFamily="-104" charset="0"/>
                <a:cs typeface="Comic Sans MS" pitchFamily="-104" charset="0"/>
              </a:rPr>
              <a:t>l’estrema</a:t>
            </a:r>
            <a:r>
              <a:rPr lang="en-US" sz="2800" b="1" dirty="0" smtClean="0">
                <a:solidFill>
                  <a:srgbClr val="FFFFFF"/>
                </a:solidFill>
                <a:latin typeface="Comic Sans MS" pitchFamily="-104" charset="0"/>
                <a:ea typeface="Comic Sans MS" pitchFamily="-104" charset="0"/>
                <a:cs typeface="Comic Sans MS" pitchFamily="-104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latin typeface="Comic Sans MS" pitchFamily="-104" charset="0"/>
                <a:ea typeface="Comic Sans MS" pitchFamily="-104" charset="0"/>
                <a:cs typeface="Comic Sans MS" pitchFamily="-104" charset="0"/>
              </a:rPr>
              <a:t>manifestazione</a:t>
            </a:r>
            <a:r>
              <a:rPr lang="en-US" sz="2800" b="1" dirty="0" smtClean="0">
                <a:solidFill>
                  <a:srgbClr val="FFFFFF"/>
                </a:solidFill>
                <a:latin typeface="Comic Sans MS" pitchFamily="-104" charset="0"/>
                <a:ea typeface="Comic Sans MS" pitchFamily="-104" charset="0"/>
                <a:cs typeface="Comic Sans MS" pitchFamily="-104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latin typeface="Comic Sans MS" pitchFamily="-104" charset="0"/>
                <a:ea typeface="Comic Sans MS" pitchFamily="-104" charset="0"/>
                <a:cs typeface="Comic Sans MS" pitchFamily="-104" charset="0"/>
              </a:rPr>
              <a:t>della</a:t>
            </a:r>
            <a:r>
              <a:rPr lang="en-US" sz="2800" b="1" dirty="0" smtClean="0">
                <a:solidFill>
                  <a:srgbClr val="FFFFFF"/>
                </a:solidFill>
                <a:latin typeface="Comic Sans MS" pitchFamily="-104" charset="0"/>
                <a:ea typeface="Comic Sans MS" pitchFamily="-104" charset="0"/>
                <a:cs typeface="Comic Sans MS" pitchFamily="-104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latin typeface="Comic Sans MS" pitchFamily="-104" charset="0"/>
                <a:ea typeface="Comic Sans MS" pitchFamily="-104" charset="0"/>
                <a:cs typeface="Comic Sans MS" pitchFamily="-104" charset="0"/>
              </a:rPr>
              <a:t>gravita</a:t>
            </a:r>
            <a:r>
              <a:rPr lang="en-US" sz="2800" b="1" dirty="0" smtClean="0">
                <a:solidFill>
                  <a:srgbClr val="FFFFFF"/>
                </a:solidFill>
                <a:latin typeface="Comic Sans MS" pitchFamily="-104" charset="0"/>
                <a:ea typeface="Comic Sans MS" pitchFamily="-104" charset="0"/>
                <a:cs typeface="Comic Sans MS" pitchFamily="-104" charset="0"/>
              </a:rPr>
              <a:t>’. </a:t>
            </a:r>
          </a:p>
          <a:p>
            <a:endParaRPr lang="en-US" sz="2800" b="1" dirty="0" smtClean="0">
              <a:solidFill>
                <a:srgbClr val="FFFFFF"/>
              </a:solidFill>
              <a:latin typeface="Garamond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5" name="Oval 4"/>
          <p:cNvSpPr/>
          <p:nvPr/>
        </p:nvSpPr>
        <p:spPr>
          <a:xfrm>
            <a:off x="685800" y="1828800"/>
            <a:ext cx="304800" cy="304800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55000">
                <a:srgbClr val="FF0000"/>
              </a:gs>
            </a:gsLst>
            <a:path path="circle">
              <a:fillToRect l="50000" t="50000" r="50000" b="50000"/>
            </a:path>
            <a:tileRect/>
          </a:gra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685800" y="4343400"/>
            <a:ext cx="304800" cy="304800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55000">
                <a:srgbClr val="FF0000"/>
              </a:gs>
            </a:gsLst>
            <a:path path="circle">
              <a:fillToRect l="50000" t="50000" r="50000" b="50000"/>
            </a:path>
            <a:tileRect/>
          </a:gra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685800" y="3505200"/>
            <a:ext cx="304800" cy="304800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55000">
                <a:srgbClr val="FF0000"/>
              </a:gs>
            </a:gsLst>
            <a:path path="circle">
              <a:fillToRect l="50000" t="50000" r="50000" b="50000"/>
            </a:path>
            <a:tileRect/>
          </a:gra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68313" y="0"/>
            <a:ext cx="8229600" cy="981075"/>
          </a:xfrm>
        </p:spPr>
        <p:txBody>
          <a:bodyPr/>
          <a:lstStyle/>
          <a:p>
            <a:r>
              <a:rPr lang="en-US">
                <a:solidFill>
                  <a:srgbClr val="FF33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Grazie dell’attenzione!</a:t>
            </a:r>
          </a:p>
        </p:txBody>
      </p:sp>
      <p:sp>
        <p:nvSpPr>
          <p:cNvPr id="13312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827088" y="1524000"/>
            <a:ext cx="8316912" cy="4876800"/>
          </a:xfrm>
        </p:spPr>
        <p:txBody>
          <a:bodyPr/>
          <a:lstStyle/>
          <a:p>
            <a:pPr>
              <a:lnSpc>
                <a:spcPct val="80000"/>
              </a:lnSpc>
              <a:buNone/>
            </a:pPr>
            <a:r>
              <a:rPr lang="en-US" sz="1800" b="1" i="1" dirty="0" smtClean="0">
                <a:solidFill>
                  <a:srgbClr val="FFFF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*   </a:t>
            </a:r>
            <a:r>
              <a:rPr lang="en-US" sz="1800" b="1" i="1" dirty="0" err="1" smtClean="0">
                <a:solidFill>
                  <a:srgbClr val="FFFF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Sette</a:t>
            </a:r>
            <a:r>
              <a:rPr lang="en-US" sz="1800" b="1" i="1" dirty="0" smtClean="0">
                <a:solidFill>
                  <a:srgbClr val="FFFF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 </a:t>
            </a:r>
            <a:r>
              <a:rPr lang="en-US" sz="1800" b="1" i="1" dirty="0" err="1" smtClean="0">
                <a:solidFill>
                  <a:srgbClr val="FFFF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brevi</a:t>
            </a:r>
            <a:r>
              <a:rPr lang="en-US" sz="1800" b="1" i="1" dirty="0" smtClean="0">
                <a:solidFill>
                  <a:srgbClr val="FFFF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 </a:t>
            </a:r>
            <a:r>
              <a:rPr lang="en-US" sz="1800" b="1" i="1" dirty="0" err="1" smtClean="0">
                <a:solidFill>
                  <a:srgbClr val="FFFF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lezioni</a:t>
            </a:r>
            <a:r>
              <a:rPr lang="en-US" sz="1800" b="1" i="1" dirty="0" smtClean="0">
                <a:solidFill>
                  <a:srgbClr val="FFFF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 </a:t>
            </a:r>
            <a:r>
              <a:rPr lang="en-US" sz="1800" b="1" i="1" dirty="0" err="1" smtClean="0">
                <a:solidFill>
                  <a:srgbClr val="FFFF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di</a:t>
            </a:r>
            <a:r>
              <a:rPr lang="en-US" sz="1800" b="1" i="1" dirty="0" smtClean="0">
                <a:solidFill>
                  <a:srgbClr val="FFFF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 </a:t>
            </a:r>
            <a:r>
              <a:rPr lang="en-US" sz="1800" b="1" i="1" dirty="0" err="1" smtClean="0">
                <a:solidFill>
                  <a:srgbClr val="FFFF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fisica</a:t>
            </a:r>
            <a:r>
              <a:rPr lang="en-US" sz="1800" b="1" i="1" dirty="0" smtClean="0">
                <a:solidFill>
                  <a:srgbClr val="FFFF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                        </a:t>
            </a:r>
            <a:r>
              <a:rPr lang="en-US" sz="1800" b="1" i="1" dirty="0" smtClean="0">
                <a:solidFill>
                  <a:srgbClr val="FF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Carlo </a:t>
            </a:r>
            <a:r>
              <a:rPr lang="en-US" sz="1800" b="1" i="1" dirty="0" err="1" smtClean="0">
                <a:solidFill>
                  <a:srgbClr val="FF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Rovelli</a:t>
            </a:r>
            <a:endParaRPr lang="en-US" sz="1800" b="1" i="1" dirty="0" smtClean="0">
              <a:solidFill>
                <a:srgbClr val="FF0000"/>
              </a:solidFill>
              <a:latin typeface="Comic Sans MS" pitchFamily="-65" charset="0"/>
              <a:ea typeface="ＭＳ Ｐゴシック" pitchFamily="-65" charset="-128"/>
              <a:cs typeface="ＭＳ Ｐゴシック" pitchFamily="-65" charset="-128"/>
            </a:endParaRPr>
          </a:p>
          <a:p>
            <a:pPr>
              <a:lnSpc>
                <a:spcPct val="80000"/>
              </a:lnSpc>
              <a:buNone/>
            </a:pPr>
            <a:r>
              <a:rPr lang="en-US" sz="1800" b="1" i="1" dirty="0" smtClean="0">
                <a:solidFill>
                  <a:srgbClr val="FFFF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*   La </a:t>
            </a:r>
            <a:r>
              <a:rPr lang="en-US" sz="1800" b="1" i="1" dirty="0" err="1" smtClean="0">
                <a:solidFill>
                  <a:srgbClr val="FFFF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realta</a:t>
            </a:r>
            <a:r>
              <a:rPr lang="en-US" sz="1800" b="1" i="1" dirty="0" smtClean="0">
                <a:solidFill>
                  <a:srgbClr val="FFFF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’ non </a:t>
            </a:r>
            <a:r>
              <a:rPr lang="en-US" sz="1800" b="1" i="1" dirty="0" err="1" smtClean="0">
                <a:solidFill>
                  <a:srgbClr val="FFFF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e</a:t>
            </a:r>
            <a:r>
              <a:rPr lang="en-US" sz="1800" b="1" i="1" dirty="0" smtClean="0">
                <a:solidFill>
                  <a:srgbClr val="FFFF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’ come </a:t>
            </a:r>
            <a:r>
              <a:rPr lang="en-US" sz="1800" b="1" i="1" dirty="0" err="1" smtClean="0">
                <a:solidFill>
                  <a:srgbClr val="FFFF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ci</a:t>
            </a:r>
            <a:r>
              <a:rPr lang="en-US" sz="1800" b="1" i="1" dirty="0" smtClean="0">
                <a:solidFill>
                  <a:srgbClr val="FFFF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 </a:t>
            </a:r>
            <a:r>
              <a:rPr lang="en-US" sz="1800" b="1" i="1" dirty="0" err="1" smtClean="0">
                <a:solidFill>
                  <a:srgbClr val="FFFF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appare</a:t>
            </a:r>
            <a:r>
              <a:rPr lang="en-US" sz="1800" b="1" i="1" dirty="0" smtClean="0">
                <a:solidFill>
                  <a:srgbClr val="FFFF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                   </a:t>
            </a:r>
            <a:r>
              <a:rPr lang="en-US" sz="1800" b="1" i="1" dirty="0" smtClean="0">
                <a:solidFill>
                  <a:srgbClr val="FF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Carlo </a:t>
            </a:r>
            <a:r>
              <a:rPr lang="en-US" sz="1800" b="1" i="1" dirty="0" err="1" smtClean="0">
                <a:solidFill>
                  <a:srgbClr val="FF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Rovelli</a:t>
            </a:r>
            <a:endParaRPr lang="en-US" sz="1800" b="1" i="1" dirty="0" smtClean="0">
              <a:solidFill>
                <a:srgbClr val="FF0000"/>
              </a:solidFill>
              <a:latin typeface="Comic Sans MS" pitchFamily="-65" charset="0"/>
              <a:ea typeface="ＭＳ Ｐゴシック" pitchFamily="-65" charset="-128"/>
              <a:cs typeface="ＭＳ Ｐゴシック" pitchFamily="-65" charset="-128"/>
            </a:endParaRPr>
          </a:p>
          <a:p>
            <a:pPr>
              <a:lnSpc>
                <a:spcPct val="80000"/>
              </a:lnSpc>
              <a:buNone/>
            </a:pPr>
            <a:r>
              <a:rPr lang="en-US" sz="1800" b="1" i="1" dirty="0" smtClean="0">
                <a:solidFill>
                  <a:srgbClr val="FFFF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*   </a:t>
            </a:r>
            <a:r>
              <a:rPr lang="en-US" sz="1800" b="1" i="1" dirty="0">
                <a:solidFill>
                  <a:srgbClr val="FFFF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I </a:t>
            </a:r>
            <a:r>
              <a:rPr lang="en-US" sz="1800" b="1" i="1" dirty="0" err="1">
                <a:solidFill>
                  <a:srgbClr val="FFFF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misteri</a:t>
            </a:r>
            <a:r>
              <a:rPr lang="en-US" sz="1800" b="1" i="1" dirty="0">
                <a:solidFill>
                  <a:srgbClr val="FFFF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 del tempo</a:t>
            </a:r>
            <a:r>
              <a:rPr lang="en-US" sz="1800" b="1" dirty="0">
                <a:solidFill>
                  <a:srgbClr val="FF33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                                 Paul Davies</a:t>
            </a:r>
          </a:p>
          <a:p>
            <a:pPr>
              <a:lnSpc>
                <a:spcPct val="80000"/>
              </a:lnSpc>
              <a:buFont typeface="Wingdings" pitchFamily="-65" charset="2"/>
              <a:buNone/>
            </a:pPr>
            <a:r>
              <a:rPr lang="en-US" sz="1800" b="1" i="1" dirty="0">
                <a:solidFill>
                  <a:srgbClr val="FFFF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*   </a:t>
            </a:r>
            <a:r>
              <a:rPr lang="en-US" sz="1800" b="1" i="1" dirty="0" err="1">
                <a:solidFill>
                  <a:srgbClr val="FFFF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Questo</a:t>
            </a:r>
            <a:r>
              <a:rPr lang="en-US" sz="1800" b="1" i="1" dirty="0">
                <a:solidFill>
                  <a:srgbClr val="FFFF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 </a:t>
            </a:r>
            <a:r>
              <a:rPr lang="en-US" sz="1800" b="1" i="1" dirty="0" err="1">
                <a:solidFill>
                  <a:srgbClr val="FFFF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bizzarro</a:t>
            </a:r>
            <a:r>
              <a:rPr lang="en-US" sz="1800" b="1" i="1" dirty="0">
                <a:solidFill>
                  <a:srgbClr val="FFFF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 </a:t>
            </a:r>
            <a:r>
              <a:rPr lang="en-US" sz="1800" b="1" i="1" dirty="0" err="1">
                <a:solidFill>
                  <a:srgbClr val="FFFF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Universo</a:t>
            </a:r>
            <a:r>
              <a:rPr lang="en-US" sz="1800" b="1" dirty="0">
                <a:solidFill>
                  <a:srgbClr val="FF33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                          Dennis </a:t>
            </a:r>
            <a:r>
              <a:rPr lang="en-US" sz="1800" b="1" dirty="0" err="1">
                <a:solidFill>
                  <a:srgbClr val="FF33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Sciama</a:t>
            </a:r>
            <a:endParaRPr lang="en-US" sz="1800" b="1" dirty="0" smtClean="0">
              <a:solidFill>
                <a:srgbClr val="FF3300"/>
              </a:solidFill>
              <a:latin typeface="Comic Sans MS" pitchFamily="-65" charset="0"/>
              <a:ea typeface="ＭＳ Ｐゴシック" pitchFamily="-65" charset="-128"/>
              <a:cs typeface="ＭＳ Ｐゴシック" pitchFamily="-65" charset="-128"/>
            </a:endParaRPr>
          </a:p>
          <a:p>
            <a:pPr>
              <a:lnSpc>
                <a:spcPct val="80000"/>
              </a:lnSpc>
              <a:buNone/>
            </a:pPr>
            <a:r>
              <a:rPr lang="en-US" sz="1800" b="1" i="1" dirty="0" smtClean="0">
                <a:solidFill>
                  <a:srgbClr val="FFFF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*   E</a:t>
            </a:r>
            <a:r>
              <a:rPr lang="en-US" sz="1800" b="1" i="1" dirty="0">
                <a:solidFill>
                  <a:srgbClr val="FFFF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=mc</a:t>
            </a:r>
            <a:r>
              <a:rPr lang="en-US" sz="2400" b="1" i="1" baseline="30000" dirty="0">
                <a:solidFill>
                  <a:srgbClr val="FFFF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2</a:t>
            </a:r>
            <a:r>
              <a:rPr lang="en-US" sz="1800" b="1" dirty="0">
                <a:solidFill>
                  <a:srgbClr val="FF33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                                                David </a:t>
            </a:r>
            <a:r>
              <a:rPr lang="en-US" sz="1800" b="1" dirty="0" err="1">
                <a:solidFill>
                  <a:srgbClr val="FF33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Bodanis</a:t>
            </a:r>
            <a:endParaRPr lang="en-US" sz="1800" b="1" dirty="0" smtClean="0">
              <a:solidFill>
                <a:srgbClr val="FF3300"/>
              </a:solidFill>
              <a:latin typeface="Comic Sans MS" pitchFamily="-65" charset="0"/>
              <a:ea typeface="ＭＳ Ｐゴシック" pitchFamily="-65" charset="-128"/>
              <a:cs typeface="ＭＳ Ｐゴシック" pitchFamily="-65" charset="-128"/>
            </a:endParaRPr>
          </a:p>
          <a:p>
            <a:pPr>
              <a:lnSpc>
                <a:spcPct val="80000"/>
              </a:lnSpc>
              <a:buNone/>
            </a:pPr>
            <a:r>
              <a:rPr lang="en-US" sz="1800" b="1" i="1" dirty="0" smtClean="0">
                <a:solidFill>
                  <a:srgbClr val="FFFF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*   </a:t>
            </a:r>
            <a:r>
              <a:rPr lang="en-US" sz="1800" b="1" i="1" dirty="0">
                <a:solidFill>
                  <a:srgbClr val="FFFF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The extravagant Universe</a:t>
            </a:r>
            <a:r>
              <a:rPr lang="en-US" sz="1800" b="1" dirty="0">
                <a:solidFill>
                  <a:srgbClr val="FF33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                          Robert </a:t>
            </a:r>
            <a:r>
              <a:rPr lang="en-US" sz="1800" b="1" dirty="0" err="1">
                <a:solidFill>
                  <a:srgbClr val="FF33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Kirshner</a:t>
            </a:r>
            <a:endParaRPr lang="en-US" sz="1800" b="1" dirty="0">
              <a:solidFill>
                <a:srgbClr val="FF3300"/>
              </a:solidFill>
              <a:latin typeface="Comic Sans MS" pitchFamily="-65" charset="0"/>
              <a:ea typeface="ＭＳ Ｐゴシック" pitchFamily="-65" charset="-128"/>
              <a:cs typeface="ＭＳ Ｐゴシック" pitchFamily="-65" charset="-128"/>
            </a:endParaRPr>
          </a:p>
          <a:p>
            <a:pPr>
              <a:lnSpc>
                <a:spcPct val="80000"/>
              </a:lnSpc>
              <a:buFont typeface="Wingdings" pitchFamily="-65" charset="2"/>
              <a:buNone/>
            </a:pPr>
            <a:r>
              <a:rPr lang="en-US" sz="1800" b="1" i="1" dirty="0">
                <a:solidFill>
                  <a:srgbClr val="FFFF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*   The accelerating Universe</a:t>
            </a:r>
            <a:r>
              <a:rPr lang="en-US" sz="1800" b="1" dirty="0">
                <a:solidFill>
                  <a:srgbClr val="FF33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                          Mario </a:t>
            </a:r>
            <a:r>
              <a:rPr lang="en-US" sz="1800" b="1" dirty="0" err="1">
                <a:solidFill>
                  <a:srgbClr val="FF33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Livio</a:t>
            </a:r>
            <a:endParaRPr lang="en-US" sz="1800" b="1" dirty="0">
              <a:solidFill>
                <a:srgbClr val="FF3300"/>
              </a:solidFill>
              <a:latin typeface="Comic Sans MS" pitchFamily="-65" charset="0"/>
              <a:ea typeface="ＭＳ Ｐゴシック" pitchFamily="-65" charset="-128"/>
              <a:cs typeface="ＭＳ Ｐゴシック" pitchFamily="-65" charset="-128"/>
            </a:endParaRPr>
          </a:p>
          <a:p>
            <a:pPr>
              <a:lnSpc>
                <a:spcPct val="80000"/>
              </a:lnSpc>
              <a:buFont typeface="Wingdings" pitchFamily="-65" charset="2"/>
              <a:buNone/>
            </a:pPr>
            <a:r>
              <a:rPr lang="en-US" sz="1800" b="1" i="1" dirty="0">
                <a:solidFill>
                  <a:srgbClr val="FFFF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*   The inflationary Universe</a:t>
            </a:r>
            <a:r>
              <a:rPr lang="en-US" sz="1800" b="1" dirty="0">
                <a:solidFill>
                  <a:srgbClr val="FF33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                          Alan </a:t>
            </a:r>
            <a:r>
              <a:rPr lang="en-US" sz="1800" b="1" dirty="0" err="1">
                <a:solidFill>
                  <a:srgbClr val="FF33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Guth</a:t>
            </a:r>
            <a:endParaRPr lang="en-US" sz="1800" b="1" dirty="0">
              <a:solidFill>
                <a:srgbClr val="FF3300"/>
              </a:solidFill>
              <a:latin typeface="Comic Sans MS" pitchFamily="-65" charset="0"/>
              <a:ea typeface="ＭＳ Ｐゴシック" pitchFamily="-65" charset="-128"/>
              <a:cs typeface="ＭＳ Ｐゴシック" pitchFamily="-65" charset="-128"/>
            </a:endParaRPr>
          </a:p>
          <a:p>
            <a:pPr>
              <a:lnSpc>
                <a:spcPct val="80000"/>
              </a:lnSpc>
              <a:buFont typeface="Wingdings" pitchFamily="-65" charset="2"/>
              <a:buNone/>
            </a:pPr>
            <a:r>
              <a:rPr lang="en-US" sz="1800" b="1" i="1" dirty="0">
                <a:solidFill>
                  <a:srgbClr val="FFFF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**  </a:t>
            </a:r>
            <a:r>
              <a:rPr lang="en-US" sz="1800" b="1" i="1" dirty="0" err="1">
                <a:solidFill>
                  <a:srgbClr val="FFFF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Nelle</a:t>
            </a:r>
            <a:r>
              <a:rPr lang="en-US" sz="1800" b="1" i="1" dirty="0">
                <a:solidFill>
                  <a:srgbClr val="FFFF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 </a:t>
            </a:r>
            <a:r>
              <a:rPr lang="en-US" sz="1800" b="1" i="1" dirty="0" err="1">
                <a:solidFill>
                  <a:srgbClr val="FFFF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pieghe</a:t>
            </a:r>
            <a:r>
              <a:rPr lang="en-US" sz="1800" b="1" i="1" dirty="0">
                <a:solidFill>
                  <a:srgbClr val="FFFF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 del tempo</a:t>
            </a:r>
            <a:r>
              <a:rPr lang="en-US" sz="1800" b="1" dirty="0">
                <a:solidFill>
                  <a:srgbClr val="FF33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                             George Smoot</a:t>
            </a:r>
          </a:p>
          <a:p>
            <a:pPr>
              <a:lnSpc>
                <a:spcPct val="80000"/>
              </a:lnSpc>
              <a:buFont typeface="Wingdings" pitchFamily="-65" charset="2"/>
              <a:buNone/>
            </a:pPr>
            <a:r>
              <a:rPr lang="en-US" sz="1800" b="1" i="1" dirty="0">
                <a:solidFill>
                  <a:srgbClr val="FFFF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**  Il </a:t>
            </a:r>
            <a:r>
              <a:rPr lang="en-US" sz="1800" b="1" i="1" dirty="0" err="1">
                <a:solidFill>
                  <a:srgbClr val="FFFF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mistero</a:t>
            </a:r>
            <a:r>
              <a:rPr lang="en-US" sz="1800" b="1" i="1" dirty="0">
                <a:solidFill>
                  <a:srgbClr val="FFFF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 </a:t>
            </a:r>
            <a:r>
              <a:rPr lang="en-US" sz="1800" b="1" i="1" dirty="0" err="1">
                <a:solidFill>
                  <a:srgbClr val="FFFF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della</a:t>
            </a:r>
            <a:r>
              <a:rPr lang="en-US" sz="1800" b="1" i="1" dirty="0">
                <a:solidFill>
                  <a:srgbClr val="FFFF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 </a:t>
            </a:r>
            <a:r>
              <a:rPr lang="en-US" sz="1800" b="1" i="1" dirty="0" err="1">
                <a:solidFill>
                  <a:srgbClr val="FFFF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massa</a:t>
            </a:r>
            <a:r>
              <a:rPr lang="en-US" sz="1800" b="1" i="1" dirty="0">
                <a:solidFill>
                  <a:srgbClr val="FFFF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 </a:t>
            </a:r>
            <a:r>
              <a:rPr lang="en-US" sz="1800" b="1" i="1" dirty="0" err="1">
                <a:solidFill>
                  <a:srgbClr val="FFFF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mancante</a:t>
            </a:r>
            <a:r>
              <a:rPr lang="en-US" sz="1800" b="1" i="1" dirty="0">
                <a:solidFill>
                  <a:srgbClr val="FFFF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 </a:t>
            </a:r>
            <a:r>
              <a:rPr lang="en-US" sz="1800" b="1" i="1" dirty="0" err="1">
                <a:solidFill>
                  <a:srgbClr val="FFFF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nell’universo</a:t>
            </a:r>
            <a:r>
              <a:rPr lang="en-US" sz="1800" b="1" dirty="0">
                <a:solidFill>
                  <a:srgbClr val="FF33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    Lawrence Krauss</a:t>
            </a:r>
          </a:p>
          <a:p>
            <a:pPr>
              <a:lnSpc>
                <a:spcPct val="80000"/>
              </a:lnSpc>
              <a:buFont typeface="Wingdings" pitchFamily="-65" charset="2"/>
              <a:buNone/>
            </a:pPr>
            <a:r>
              <a:rPr lang="en-US" sz="1800" b="1" i="1" dirty="0">
                <a:solidFill>
                  <a:srgbClr val="FFFF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**  Le </a:t>
            </a:r>
            <a:r>
              <a:rPr lang="en-US" sz="1800" b="1" i="1" dirty="0" err="1">
                <a:solidFill>
                  <a:srgbClr val="FFFF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origini</a:t>
            </a:r>
            <a:r>
              <a:rPr lang="en-US" sz="1800" b="1" i="1" dirty="0">
                <a:solidFill>
                  <a:srgbClr val="FFFF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 </a:t>
            </a:r>
            <a:r>
              <a:rPr lang="en-US" sz="1800" b="1" i="1" dirty="0" err="1">
                <a:solidFill>
                  <a:srgbClr val="FFFF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dell’Universo</a:t>
            </a:r>
            <a:r>
              <a:rPr lang="en-US" sz="1800" b="1" dirty="0">
                <a:solidFill>
                  <a:srgbClr val="FF33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                             John Barrow</a:t>
            </a:r>
          </a:p>
          <a:p>
            <a:pPr>
              <a:lnSpc>
                <a:spcPct val="80000"/>
              </a:lnSpc>
              <a:buFont typeface="Wingdings" pitchFamily="-65" charset="2"/>
              <a:buNone/>
            </a:pPr>
            <a:r>
              <a:rPr lang="en-US" sz="1800" b="1" i="1" dirty="0">
                <a:solidFill>
                  <a:srgbClr val="FFFF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**  I signori del tempo</a:t>
            </a:r>
            <a:r>
              <a:rPr lang="en-US" sz="1800" b="1" dirty="0">
                <a:solidFill>
                  <a:srgbClr val="FF33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                                 John </a:t>
            </a:r>
            <a:r>
              <a:rPr lang="en-US" sz="1800" b="1" dirty="0" err="1">
                <a:solidFill>
                  <a:srgbClr val="FF33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Boslough</a:t>
            </a:r>
            <a:endParaRPr lang="en-US" sz="1800" b="1" dirty="0" smtClean="0">
              <a:solidFill>
                <a:srgbClr val="FF3300"/>
              </a:solidFill>
              <a:latin typeface="Comic Sans MS" pitchFamily="-65" charset="0"/>
              <a:ea typeface="ＭＳ Ｐゴシック" pitchFamily="-65" charset="-128"/>
              <a:cs typeface="ＭＳ Ｐゴシック" pitchFamily="-65" charset="-128"/>
            </a:endParaRPr>
          </a:p>
          <a:p>
            <a:pPr>
              <a:lnSpc>
                <a:spcPct val="80000"/>
              </a:lnSpc>
              <a:buFont typeface="Wingdings" pitchFamily="-65" charset="2"/>
              <a:buNone/>
            </a:pPr>
            <a:r>
              <a:rPr lang="en-US" sz="1800" b="1" i="1" dirty="0" smtClean="0">
                <a:solidFill>
                  <a:srgbClr val="FFFF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*</a:t>
            </a:r>
            <a:r>
              <a:rPr lang="en-US" sz="1800" b="1" i="1" dirty="0">
                <a:solidFill>
                  <a:srgbClr val="FFFF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*  The stuff of the Universe</a:t>
            </a:r>
            <a:r>
              <a:rPr lang="en-US" sz="1800" b="1" dirty="0">
                <a:solidFill>
                  <a:srgbClr val="FF33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                         </a:t>
            </a:r>
            <a:r>
              <a:rPr lang="en-US" sz="1800" b="1" dirty="0" err="1">
                <a:solidFill>
                  <a:srgbClr val="FF33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J.Gribbin</a:t>
            </a:r>
            <a:r>
              <a:rPr lang="en-US" sz="1800" b="1" dirty="0">
                <a:solidFill>
                  <a:srgbClr val="FF33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 &amp; </a:t>
            </a:r>
            <a:r>
              <a:rPr lang="en-US" sz="1800" b="1" dirty="0" err="1">
                <a:solidFill>
                  <a:srgbClr val="FF33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M.Rees</a:t>
            </a:r>
            <a:endParaRPr lang="en-US" sz="1800" b="1" dirty="0" smtClean="0">
              <a:solidFill>
                <a:srgbClr val="FF3300"/>
              </a:solidFill>
              <a:latin typeface="Comic Sans MS" pitchFamily="-65" charset="0"/>
              <a:ea typeface="ＭＳ Ｐゴシック" pitchFamily="-65" charset="-128"/>
              <a:cs typeface="ＭＳ Ｐゴシック" pitchFamily="-65" charset="-128"/>
            </a:endParaRPr>
          </a:p>
          <a:p>
            <a:pPr>
              <a:lnSpc>
                <a:spcPct val="80000"/>
              </a:lnSpc>
              <a:buFont typeface="Wingdings" pitchFamily="-65" charset="2"/>
              <a:buNone/>
            </a:pPr>
            <a:r>
              <a:rPr lang="en-US" sz="1800" b="1" i="1" dirty="0" smtClean="0">
                <a:solidFill>
                  <a:srgbClr val="FFFF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*</a:t>
            </a:r>
            <a:r>
              <a:rPr lang="en-US" sz="1800" b="1" i="1" dirty="0">
                <a:solidFill>
                  <a:srgbClr val="FFFF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** The structure of the Universe</a:t>
            </a:r>
            <a:r>
              <a:rPr lang="en-US" sz="1800" b="1" dirty="0">
                <a:solidFill>
                  <a:srgbClr val="FF33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                    </a:t>
            </a:r>
            <a:r>
              <a:rPr lang="en-US" sz="1800" b="1" dirty="0" err="1">
                <a:solidFill>
                  <a:srgbClr val="FF33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Jayant</a:t>
            </a:r>
            <a:r>
              <a:rPr lang="en-US" sz="1800" b="1" dirty="0">
                <a:solidFill>
                  <a:srgbClr val="FF33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 </a:t>
            </a:r>
            <a:r>
              <a:rPr lang="en-US" sz="1800" b="1" dirty="0" err="1" smtClean="0">
                <a:solidFill>
                  <a:srgbClr val="FF33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Narlikar</a:t>
            </a:r>
            <a:endParaRPr lang="en-US" sz="1800" b="1" dirty="0" smtClean="0">
              <a:solidFill>
                <a:srgbClr val="FF3300"/>
              </a:solidFill>
              <a:latin typeface="Comic Sans MS" pitchFamily="-65" charset="0"/>
              <a:ea typeface="ＭＳ Ｐゴシック" pitchFamily="-65" charset="-128"/>
              <a:cs typeface="ＭＳ Ｐゴシック" pitchFamily="-65" charset="-128"/>
            </a:endParaRPr>
          </a:p>
          <a:p>
            <a:pPr>
              <a:lnSpc>
                <a:spcPct val="80000"/>
              </a:lnSpc>
              <a:buNone/>
            </a:pPr>
            <a:r>
              <a:rPr lang="en-US" sz="1800" b="1" i="1" dirty="0" smtClean="0">
                <a:solidFill>
                  <a:srgbClr val="FFFF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*** </a:t>
            </a:r>
            <a:r>
              <a:rPr lang="en-US" sz="1800" b="1" i="1" dirty="0" err="1" smtClean="0">
                <a:solidFill>
                  <a:srgbClr val="FFFF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L’Universo</a:t>
            </a:r>
            <a:r>
              <a:rPr lang="en-US" sz="1800" b="1" i="1" dirty="0" smtClean="0">
                <a:solidFill>
                  <a:srgbClr val="FFFF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 </a:t>
            </a:r>
            <a:r>
              <a:rPr lang="en-US" sz="1800" b="1" i="1" dirty="0" err="1" smtClean="0">
                <a:solidFill>
                  <a:srgbClr val="FFFF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elegante</a:t>
            </a:r>
            <a:r>
              <a:rPr lang="en-US" sz="1800" dirty="0" smtClean="0"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                                                </a:t>
            </a:r>
            <a:r>
              <a:rPr lang="en-US" sz="1800" b="1" dirty="0" smtClean="0">
                <a:solidFill>
                  <a:srgbClr val="FF33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Brian Greene</a:t>
            </a:r>
          </a:p>
          <a:p>
            <a:pPr>
              <a:lnSpc>
                <a:spcPct val="80000"/>
              </a:lnSpc>
              <a:buFont typeface="Wingdings" pitchFamily="-65" charset="2"/>
              <a:buNone/>
            </a:pPr>
            <a:r>
              <a:rPr lang="en-US" sz="1800" b="1" dirty="0" smtClean="0">
                <a:solidFill>
                  <a:srgbClr val="FFFF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*** </a:t>
            </a:r>
            <a:r>
              <a:rPr lang="en-US" sz="1800" b="1" i="1" dirty="0" smtClean="0">
                <a:solidFill>
                  <a:srgbClr val="FFFF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La </a:t>
            </a:r>
            <a:r>
              <a:rPr lang="en-US" sz="1800" b="1" i="1" dirty="0" err="1" smtClean="0">
                <a:solidFill>
                  <a:srgbClr val="FFFF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trama</a:t>
            </a:r>
            <a:r>
              <a:rPr lang="en-US" sz="1800" b="1" i="1" dirty="0" smtClean="0">
                <a:solidFill>
                  <a:srgbClr val="FFFF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 del </a:t>
            </a:r>
            <a:r>
              <a:rPr lang="en-US" sz="1800" b="1" i="1" dirty="0" err="1" smtClean="0">
                <a:solidFill>
                  <a:srgbClr val="FFFF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cosmo</a:t>
            </a:r>
            <a:r>
              <a:rPr lang="en-US" sz="1800" b="1" i="1" dirty="0" smtClean="0">
                <a:solidFill>
                  <a:srgbClr val="FFFF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                                 </a:t>
            </a:r>
            <a:r>
              <a:rPr lang="en-US" sz="1800" b="1" dirty="0" smtClean="0">
                <a:solidFill>
                  <a:srgbClr val="FF33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Brian Greene</a:t>
            </a:r>
          </a:p>
          <a:p>
            <a:pPr>
              <a:lnSpc>
                <a:spcPct val="80000"/>
              </a:lnSpc>
              <a:buNone/>
            </a:pPr>
            <a:r>
              <a:rPr lang="en-US" sz="1800" b="1" dirty="0" smtClean="0">
                <a:solidFill>
                  <a:srgbClr val="FFFF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*** </a:t>
            </a:r>
            <a:r>
              <a:rPr lang="en-US" sz="1800" b="1" i="1" dirty="0" smtClean="0">
                <a:solidFill>
                  <a:srgbClr val="FFFF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La </a:t>
            </a:r>
            <a:r>
              <a:rPr lang="en-US" sz="1800" b="1" i="1" dirty="0" err="1" smtClean="0">
                <a:solidFill>
                  <a:srgbClr val="FFFF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realta</a:t>
            </a:r>
            <a:r>
              <a:rPr lang="en-US" sz="1800" b="1" i="1" dirty="0" smtClean="0">
                <a:solidFill>
                  <a:srgbClr val="FFFF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’ </a:t>
            </a:r>
            <a:r>
              <a:rPr lang="en-US" sz="1800" b="1" i="1" dirty="0" err="1" smtClean="0">
                <a:solidFill>
                  <a:srgbClr val="FFFF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nascosta</a:t>
            </a:r>
            <a:r>
              <a:rPr lang="en-US" sz="1800" b="1" i="1" dirty="0" smtClean="0">
                <a:solidFill>
                  <a:srgbClr val="FFFF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                                  </a:t>
            </a:r>
            <a:r>
              <a:rPr lang="en-US" sz="1800" b="1" dirty="0" smtClean="0">
                <a:solidFill>
                  <a:srgbClr val="FF33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Brian Greene</a:t>
            </a:r>
          </a:p>
          <a:p>
            <a:pPr>
              <a:lnSpc>
                <a:spcPct val="80000"/>
              </a:lnSpc>
              <a:buFont typeface="Wingdings" pitchFamily="-65" charset="2"/>
              <a:buNone/>
            </a:pPr>
            <a:r>
              <a:rPr lang="en-US" sz="1800" b="1" dirty="0" smtClean="0">
                <a:solidFill>
                  <a:srgbClr val="FFFF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*** </a:t>
            </a:r>
            <a:r>
              <a:rPr lang="en-US" sz="1800" b="1" dirty="0" err="1" smtClean="0">
                <a:solidFill>
                  <a:srgbClr val="FFFF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Buchi</a:t>
            </a:r>
            <a:r>
              <a:rPr lang="en-US" sz="1800" b="1" dirty="0" smtClean="0">
                <a:solidFill>
                  <a:srgbClr val="FFFF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 </a:t>
            </a:r>
            <a:r>
              <a:rPr lang="en-US" sz="1800" b="1" dirty="0" err="1" smtClean="0">
                <a:solidFill>
                  <a:srgbClr val="FFFF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neri</a:t>
            </a:r>
            <a:r>
              <a:rPr lang="en-US" sz="1800" b="1" dirty="0" smtClean="0">
                <a:solidFill>
                  <a:srgbClr val="FFFF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 </a:t>
            </a:r>
            <a:r>
              <a:rPr lang="en-US" sz="1800" b="1" dirty="0" err="1" smtClean="0">
                <a:solidFill>
                  <a:srgbClr val="FFFF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e</a:t>
            </a:r>
            <a:r>
              <a:rPr lang="en-US" sz="1800" b="1" dirty="0" smtClean="0">
                <a:solidFill>
                  <a:srgbClr val="FFFF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 </a:t>
            </a:r>
            <a:r>
              <a:rPr lang="en-US" sz="1800" b="1" dirty="0" err="1" smtClean="0">
                <a:solidFill>
                  <a:srgbClr val="FFFF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salti</a:t>
            </a:r>
            <a:r>
              <a:rPr lang="en-US" sz="1800" b="1" dirty="0" smtClean="0">
                <a:solidFill>
                  <a:srgbClr val="FFFF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 </a:t>
            </a:r>
            <a:r>
              <a:rPr lang="en-US" sz="1800" b="1" dirty="0" err="1" smtClean="0">
                <a:solidFill>
                  <a:srgbClr val="FFFF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spaziotemporali</a:t>
            </a:r>
            <a:r>
              <a:rPr lang="en-US" sz="1800" b="1" dirty="0" smtClean="0">
                <a:solidFill>
                  <a:srgbClr val="FFFF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                  </a:t>
            </a:r>
            <a:r>
              <a:rPr lang="en-US" sz="1800" b="1" dirty="0" smtClean="0">
                <a:solidFill>
                  <a:srgbClr val="FF33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Kip Thorne</a:t>
            </a:r>
          </a:p>
          <a:p>
            <a:pPr>
              <a:lnSpc>
                <a:spcPct val="80000"/>
              </a:lnSpc>
              <a:buFont typeface="Wingdings" pitchFamily="-65" charset="2"/>
              <a:buNone/>
            </a:pPr>
            <a:endParaRPr lang="en-US" sz="1800" dirty="0">
              <a:latin typeface="Comic Sans M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331782" name="Text Box 6"/>
          <p:cNvSpPr txBox="1">
            <a:spLocks noChangeArrowheads="1"/>
          </p:cNvSpPr>
          <p:nvPr/>
        </p:nvSpPr>
        <p:spPr bwMode="auto">
          <a:xfrm rot="16200000">
            <a:off x="-1391444" y="3847307"/>
            <a:ext cx="35988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Difficolta</a:t>
            </a:r>
            <a:r>
              <a:rPr lang="en-US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’</a:t>
            </a:r>
          </a:p>
        </p:txBody>
      </p:sp>
      <p:sp>
        <p:nvSpPr>
          <p:cNvPr id="133125" name="Line 7"/>
          <p:cNvSpPr>
            <a:spLocks noChangeShapeType="1"/>
          </p:cNvSpPr>
          <p:nvPr/>
        </p:nvSpPr>
        <p:spPr bwMode="auto">
          <a:xfrm>
            <a:off x="755650" y="2133600"/>
            <a:ext cx="0" cy="381635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arrow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1784" name="Text Box 8"/>
          <p:cNvSpPr txBox="1">
            <a:spLocks noChangeArrowheads="1"/>
          </p:cNvSpPr>
          <p:nvPr/>
        </p:nvSpPr>
        <p:spPr bwMode="auto">
          <a:xfrm>
            <a:off x="533400" y="990600"/>
            <a:ext cx="64087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Libri</a:t>
            </a:r>
            <a:r>
              <a:rPr lang="en-US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divulgativi</a:t>
            </a:r>
            <a:r>
              <a:rPr lang="en-US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/Users/gabriele/talks/planetario_to16_01_2016/blackh.mpg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91" fill="hold"/>
                                        <p:tgtEl>
                                          <p:spTgt spid="911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113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1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11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13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1676400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2707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09800" y="2286000"/>
            <a:ext cx="68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100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71800" y="2362200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38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62400" y="1752600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236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0" y="2362200"/>
            <a:ext cx="53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92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15200" y="2438400"/>
            <a:ext cx="53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89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24800" y="2438400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112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610600" y="2362200"/>
            <a:ext cx="45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7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0" y="2362200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38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47800" y="2362200"/>
            <a:ext cx="53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91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3657600"/>
            <a:ext cx="326136" cy="28912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209800" y="3962400"/>
            <a:ext cx="53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17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rcRect l="56693"/>
          <a:stretch>
            <a:fillRect/>
          </a:stretch>
        </p:blipFill>
        <p:spPr>
          <a:xfrm rot="16200000">
            <a:off x="3983117" y="741285"/>
            <a:ext cx="761999" cy="65103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rcRect r="40630"/>
          <a:stretch>
            <a:fillRect/>
          </a:stretch>
        </p:blipFill>
        <p:spPr>
          <a:xfrm rot="16200000">
            <a:off x="4072821" y="4301421"/>
            <a:ext cx="990600" cy="61735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876800" y="4648200"/>
            <a:ext cx="53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15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76800" y="4191000"/>
            <a:ext cx="53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13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24400" y="1047690"/>
            <a:ext cx="53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18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24400" y="666690"/>
            <a:ext cx="53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13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581400" y="1066800"/>
            <a:ext cx="53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Io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48000" y="6858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FFFF"/>
                </a:solidFill>
              </a:rPr>
              <a:t>Europa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124200" y="41148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FFFF"/>
                </a:solidFill>
              </a:rPr>
              <a:t>Callisto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895600" y="4572000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FFFF"/>
                </a:solidFill>
              </a:rPr>
              <a:t>Ganimede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734" y="333068"/>
            <a:ext cx="8420266" cy="62201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3810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00"/>
                </a:solidFill>
              </a:rPr>
              <a:t>Massa </a:t>
            </a:r>
            <a:r>
              <a:rPr lang="en-US" sz="3600" b="1" dirty="0" err="1" smtClean="0">
                <a:solidFill>
                  <a:srgbClr val="FFFF00"/>
                </a:solidFill>
              </a:rPr>
              <a:t>inerziale</a:t>
            </a:r>
            <a:r>
              <a:rPr lang="en-US" sz="3600" b="1" dirty="0" smtClean="0">
                <a:solidFill>
                  <a:srgbClr val="FFFF00"/>
                </a:solidFill>
              </a:rPr>
              <a:t> = </a:t>
            </a:r>
            <a:r>
              <a:rPr lang="en-US" sz="3600" b="1" dirty="0" err="1" smtClean="0">
                <a:solidFill>
                  <a:srgbClr val="FFFF00"/>
                </a:solidFill>
              </a:rPr>
              <a:t>massa</a:t>
            </a:r>
            <a:r>
              <a:rPr lang="en-US" sz="3600" b="1" dirty="0" smtClean="0">
                <a:solidFill>
                  <a:srgbClr val="FFFF00"/>
                </a:solidFill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</a:rPr>
              <a:t>gravitazionale</a:t>
            </a:r>
            <a:endParaRPr lang="en-US" sz="3600" b="1" dirty="0">
              <a:solidFill>
                <a:srgbClr val="FFFF00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990600" y="1219200"/>
            <a:ext cx="7543800" cy="1332131"/>
            <a:chOff x="152400" y="1219200"/>
            <a:chExt cx="7543800" cy="1332131"/>
          </a:xfrm>
        </p:grpSpPr>
        <p:sp>
          <p:nvSpPr>
            <p:cNvPr id="9" name="TextBox 8"/>
            <p:cNvSpPr txBox="1"/>
            <p:nvPr/>
          </p:nvSpPr>
          <p:spPr>
            <a:xfrm>
              <a:off x="152400" y="1524000"/>
              <a:ext cx="7543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</a:rPr>
                <a:t>F = ma =  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2438400" y="1219200"/>
              <a:ext cx="1295400" cy="1332131"/>
              <a:chOff x="2438400" y="1219200"/>
              <a:chExt cx="1295400" cy="1332131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2438400" y="1219200"/>
                <a:ext cx="12954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 err="1" smtClean="0">
                    <a:solidFill>
                      <a:srgbClr val="FF0000"/>
                    </a:solidFill>
                  </a:rPr>
                  <a:t>GMm</a:t>
                </a:r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2667000" y="1905000"/>
                <a:ext cx="8382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 smtClean="0">
                    <a:solidFill>
                      <a:srgbClr val="FF0000"/>
                    </a:solidFill>
                  </a:rPr>
                  <a:t>R</a:t>
                </a:r>
                <a:r>
                  <a:rPr lang="en-US" sz="4000" b="1" baseline="30000" dirty="0" smtClean="0">
                    <a:solidFill>
                      <a:srgbClr val="FF0000"/>
                    </a:solidFill>
                  </a:rPr>
                  <a:t>2</a:t>
                </a:r>
                <a:endParaRPr lang="en-US" b="1" baseline="30000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13" name="Straight Connector 12"/>
              <p:cNvCxnSpPr/>
              <p:nvPr/>
            </p:nvCxnSpPr>
            <p:spPr>
              <a:xfrm>
                <a:off x="2438400" y="1903412"/>
                <a:ext cx="1219200" cy="1588"/>
              </a:xfrm>
              <a:prstGeom prst="line">
                <a:avLst/>
              </a:prstGeom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Right Arrow 13"/>
            <p:cNvSpPr/>
            <p:nvPr/>
          </p:nvSpPr>
          <p:spPr>
            <a:xfrm>
              <a:off x="3886200" y="1828800"/>
              <a:ext cx="1066800" cy="228600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105400" y="1524000"/>
              <a:ext cx="838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>
                  <a:solidFill>
                    <a:srgbClr val="FFFF00"/>
                  </a:solidFill>
                </a:rPr>
                <a:t>a =</a:t>
              </a:r>
              <a:endParaRPr lang="en-US" sz="3600" dirty="0">
                <a:solidFill>
                  <a:srgbClr val="FFFF00"/>
                </a:solidFill>
              </a:endParaRP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6019800" y="1219200"/>
              <a:ext cx="1295400" cy="1332131"/>
              <a:chOff x="2438400" y="1219200"/>
              <a:chExt cx="1295400" cy="1332131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2438400" y="1219200"/>
                <a:ext cx="12954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 smtClean="0">
                    <a:solidFill>
                      <a:srgbClr val="FFFF00"/>
                    </a:solidFill>
                  </a:rPr>
                  <a:t>GM</a:t>
                </a:r>
                <a:endParaRPr lang="en-US" sz="36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2667000" y="1905000"/>
                <a:ext cx="8382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 smtClean="0">
                    <a:solidFill>
                      <a:srgbClr val="FFFF00"/>
                    </a:solidFill>
                  </a:rPr>
                  <a:t>R</a:t>
                </a:r>
                <a:r>
                  <a:rPr lang="en-US" sz="4000" b="1" baseline="30000" dirty="0" smtClean="0">
                    <a:solidFill>
                      <a:srgbClr val="FFFF00"/>
                    </a:solidFill>
                  </a:rPr>
                  <a:t>2</a:t>
                </a:r>
                <a:endParaRPr lang="en-US" b="1" baseline="30000" dirty="0">
                  <a:solidFill>
                    <a:srgbClr val="FFFF00"/>
                  </a:solidFill>
                </a:endParaRPr>
              </a:p>
            </p:txBody>
          </p:sp>
          <p:cxnSp>
            <p:nvCxnSpPr>
              <p:cNvPr id="20" name="Straight Connector 19"/>
              <p:cNvCxnSpPr/>
              <p:nvPr/>
            </p:nvCxnSpPr>
            <p:spPr>
              <a:xfrm>
                <a:off x="2438400" y="1903412"/>
                <a:ext cx="990600" cy="1588"/>
              </a:xfrm>
              <a:prstGeom prst="line">
                <a:avLst/>
              </a:prstGeom>
              <a:ln w="571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" name="TextBox 20"/>
          <p:cNvSpPr txBox="1"/>
          <p:nvPr/>
        </p:nvSpPr>
        <p:spPr>
          <a:xfrm>
            <a:off x="381000" y="3429000"/>
            <a:ext cx="7924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FF00"/>
                </a:solidFill>
              </a:rPr>
              <a:t>Sembra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che</a:t>
            </a:r>
            <a:r>
              <a:rPr lang="en-US" sz="3200" dirty="0" smtClean="0">
                <a:solidFill>
                  <a:srgbClr val="FFFF00"/>
                </a:solidFill>
              </a:rPr>
              <a:t> la </a:t>
            </a:r>
            <a:r>
              <a:rPr lang="en-US" sz="3200" dirty="0" err="1" smtClean="0">
                <a:solidFill>
                  <a:srgbClr val="FFFF00"/>
                </a:solidFill>
              </a:rPr>
              <a:t>massa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abbia</a:t>
            </a:r>
            <a:r>
              <a:rPr lang="en-US" sz="3200" dirty="0" smtClean="0">
                <a:solidFill>
                  <a:srgbClr val="FFFF00"/>
                </a:solidFill>
              </a:rPr>
              <a:t> 3 </a:t>
            </a:r>
            <a:r>
              <a:rPr lang="en-US" sz="3200" dirty="0" err="1" smtClean="0">
                <a:solidFill>
                  <a:srgbClr val="FFFF00"/>
                </a:solidFill>
              </a:rPr>
              <a:t>funzioni</a:t>
            </a:r>
            <a:r>
              <a:rPr lang="en-US" sz="3200" dirty="0" smtClean="0">
                <a:solidFill>
                  <a:srgbClr val="FFFF00"/>
                </a:solidFill>
              </a:rPr>
              <a:t>…</a:t>
            </a:r>
          </a:p>
          <a:p>
            <a:pPr>
              <a:buFontTx/>
              <a:buChar char="-"/>
            </a:pPr>
            <a:r>
              <a:rPr lang="en-US" sz="3200" dirty="0" smtClean="0">
                <a:solidFill>
                  <a:srgbClr val="FFFF00"/>
                </a:solidFill>
              </a:rPr>
              <a:t>Produce </a:t>
            </a:r>
            <a:r>
              <a:rPr lang="en-US" sz="3200" dirty="0" err="1" smtClean="0">
                <a:solidFill>
                  <a:srgbClr val="FFFF00"/>
                </a:solidFill>
              </a:rPr>
              <a:t>gravita</a:t>
            </a:r>
            <a:r>
              <a:rPr lang="en-US" sz="3200" dirty="0" smtClean="0">
                <a:solidFill>
                  <a:srgbClr val="FFFF00"/>
                </a:solidFill>
              </a:rPr>
              <a:t>’</a:t>
            </a:r>
          </a:p>
          <a:p>
            <a:pPr>
              <a:buFontTx/>
              <a:buChar char="-"/>
            </a:pPr>
            <a:r>
              <a:rPr lang="en-US" sz="3200" dirty="0" err="1" smtClean="0">
                <a:solidFill>
                  <a:schemeClr val="bg1"/>
                </a:solidFill>
              </a:rPr>
              <a:t>Subisce</a:t>
            </a:r>
            <a:r>
              <a:rPr lang="en-US" sz="3200" dirty="0" smtClean="0">
                <a:solidFill>
                  <a:schemeClr val="bg1"/>
                </a:solidFill>
              </a:rPr>
              <a:t> la </a:t>
            </a:r>
            <a:r>
              <a:rPr lang="en-US" sz="3200" dirty="0" err="1" smtClean="0">
                <a:solidFill>
                  <a:schemeClr val="bg1"/>
                </a:solidFill>
              </a:rPr>
              <a:t>gravita</a:t>
            </a:r>
            <a:r>
              <a:rPr lang="en-US" sz="3200" dirty="0" smtClean="0">
                <a:solidFill>
                  <a:schemeClr val="bg1"/>
                </a:solidFill>
              </a:rPr>
              <a:t>’</a:t>
            </a:r>
          </a:p>
          <a:p>
            <a:pPr>
              <a:buFontTx/>
              <a:buChar char="-"/>
            </a:pPr>
            <a:r>
              <a:rPr lang="en-US" sz="3200" dirty="0" smtClean="0">
                <a:solidFill>
                  <a:srgbClr val="FFFF00"/>
                </a:solidFill>
              </a:rPr>
              <a:t>“</a:t>
            </a:r>
            <a:r>
              <a:rPr lang="en-US" sz="3200" dirty="0" err="1" smtClean="0">
                <a:solidFill>
                  <a:srgbClr val="FFFF00"/>
                </a:solidFill>
              </a:rPr>
              <a:t>resiste</a:t>
            </a:r>
            <a:r>
              <a:rPr lang="en-US" sz="3200" dirty="0" smtClean="0">
                <a:solidFill>
                  <a:srgbClr val="FFFF00"/>
                </a:solidFill>
              </a:rPr>
              <a:t> al </a:t>
            </a:r>
            <a:r>
              <a:rPr lang="en-US" sz="3200" dirty="0" err="1" smtClean="0">
                <a:solidFill>
                  <a:srgbClr val="FFFF00"/>
                </a:solidFill>
              </a:rPr>
              <a:t>moto</a:t>
            </a:r>
            <a:r>
              <a:rPr lang="en-US" sz="3200" dirty="0" smtClean="0">
                <a:solidFill>
                  <a:srgbClr val="FFFF00"/>
                </a:solidFill>
              </a:rPr>
              <a:t>”, </a:t>
            </a:r>
            <a:r>
              <a:rPr lang="en-US" sz="3200" dirty="0" err="1" smtClean="0">
                <a:solidFill>
                  <a:srgbClr val="FFFF00"/>
                </a:solidFill>
              </a:rPr>
              <a:t>e</a:t>
            </a:r>
            <a:r>
              <a:rPr lang="en-US" sz="3200" dirty="0" smtClean="0">
                <a:solidFill>
                  <a:srgbClr val="FFFF00"/>
                </a:solidFill>
              </a:rPr>
              <a:t>’ </a:t>
            </a:r>
            <a:r>
              <a:rPr lang="en-US" sz="3200" dirty="0" err="1" smtClean="0">
                <a:solidFill>
                  <a:srgbClr val="FFFF00"/>
                </a:solidFill>
              </a:rPr>
              <a:t>inerzia</a:t>
            </a:r>
            <a:r>
              <a:rPr lang="en-US" sz="3200" dirty="0" smtClean="0">
                <a:solidFill>
                  <a:srgbClr val="FFFF00"/>
                </a:solidFill>
              </a:rPr>
              <a:t>… 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0" y="0"/>
            <a:ext cx="762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</a:rPr>
              <a:t>  Principio </a:t>
            </a:r>
            <a:r>
              <a:rPr lang="en-US" sz="4800" b="1" dirty="0" err="1" smtClean="0">
                <a:solidFill>
                  <a:srgbClr val="FFFF00"/>
                </a:solidFill>
              </a:rPr>
              <a:t>di</a:t>
            </a:r>
            <a:r>
              <a:rPr lang="en-US" sz="4800" b="1" dirty="0" smtClean="0">
                <a:solidFill>
                  <a:srgbClr val="FFFF00"/>
                </a:solidFill>
              </a:rPr>
              <a:t> </a:t>
            </a:r>
            <a:r>
              <a:rPr lang="en-US" sz="4800" b="1" dirty="0" err="1" smtClean="0">
                <a:solidFill>
                  <a:srgbClr val="FFFF00"/>
                </a:solidFill>
              </a:rPr>
              <a:t>equivalenza</a:t>
            </a:r>
            <a:endParaRPr lang="en-US" sz="4800" b="1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143000"/>
            <a:ext cx="3352800" cy="56590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t="9888"/>
          <a:stretch>
            <a:fillRect/>
          </a:stretch>
        </p:blipFill>
        <p:spPr>
          <a:xfrm>
            <a:off x="4572000" y="838200"/>
            <a:ext cx="4433002" cy="59436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5_Struttura predefinita">
  <a:themeElements>
    <a:clrScheme name="3_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3_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2_Struttura predefinita">
  <a:themeElements>
    <a:clrScheme name="1_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charset="0"/>
          </a:defRPr>
        </a:defPPr>
      </a:lstStyle>
    </a:lnDef>
  </a:objectDefaults>
  <a:extraClrSchemeLst>
    <a:extraClrScheme>
      <a:clrScheme name="1_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igbang">
  <a:themeElements>
    <a:clrScheme name="bigbang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bigbang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aramond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aramond" charset="0"/>
          </a:defRPr>
        </a:defPPr>
      </a:lstStyle>
    </a:lnDef>
  </a:objectDefaults>
  <a:extraClrSchemeLst>
    <a:extraClrScheme>
      <a:clrScheme name="bigbang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gbang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gbang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gbang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gbang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gbang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gbang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gbang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gbang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0_bigbang">
  <a:themeElements>
    <a:clrScheme name="bigbang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bigbang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aramond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aramond" charset="0"/>
          </a:defRPr>
        </a:defPPr>
      </a:lstStyle>
    </a:lnDef>
  </a:objectDefaults>
  <a:extraClrSchemeLst>
    <a:extraClrScheme>
      <a:clrScheme name="bigbang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gbang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gbang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gbang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gbang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gbang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gbang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gbang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gbang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Flusso">
  <a:themeElements>
    <a:clrScheme name="Flusso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Flusso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aramond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aramond" charset="0"/>
          </a:defRPr>
        </a:defPPr>
      </a:lstStyle>
    </a:lnDef>
  </a:objectDefaults>
  <a:extraClrSchemeLst>
    <a:extraClrScheme>
      <a:clrScheme name="Flusso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sso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sso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sso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sso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sso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sso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sso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lusso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bigbang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bigbang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aramond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aramond" charset="0"/>
          </a:defRPr>
        </a:defPPr>
      </a:lstStyle>
    </a:lnDef>
  </a:objectDefaults>
  <a:extraClrSchemeLst>
    <a:extraClrScheme>
      <a:clrScheme name="bigbang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gbang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gbang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gbang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gbang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gbang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gbang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gbang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gbang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Struttura predefinita">
  <a:themeElements>
    <a:clrScheme name="3_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3_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9_Struttura predefinita">
  <a:themeElements>
    <a:clrScheme name="1_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Struttura predefinita">
  <a:themeElements>
    <a:clrScheme name="1_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5155</TotalTime>
  <Words>776</Words>
  <Application>Microsoft Macintosh PowerPoint</Application>
  <PresentationFormat>On-screen Show (4:3)</PresentationFormat>
  <Paragraphs>143</Paragraphs>
  <Slides>56</Slides>
  <Notes>0</Notes>
  <HiddenSlides>0</HiddenSlides>
  <MMClips>3</MMClips>
  <ScaleCrop>false</ScaleCrop>
  <HeadingPairs>
    <vt:vector size="4" baseType="variant">
      <vt:variant>
        <vt:lpstr>Design Template</vt:lpstr>
      </vt:variant>
      <vt:variant>
        <vt:i4>11</vt:i4>
      </vt:variant>
      <vt:variant>
        <vt:lpstr>Slide Titles</vt:lpstr>
      </vt:variant>
      <vt:variant>
        <vt:i4>56</vt:i4>
      </vt:variant>
    </vt:vector>
  </HeadingPairs>
  <TitlesOfParts>
    <vt:vector size="67" baseType="lpstr">
      <vt:lpstr>Struttura predefinita</vt:lpstr>
      <vt:lpstr>bigbang</vt:lpstr>
      <vt:lpstr>10_bigbang</vt:lpstr>
      <vt:lpstr>4_Flusso</vt:lpstr>
      <vt:lpstr>4_bigbang</vt:lpstr>
      <vt:lpstr>3_Struttura predefinita</vt:lpstr>
      <vt:lpstr>6_Struttura predefinita</vt:lpstr>
      <vt:lpstr>9_Struttura predefinita</vt:lpstr>
      <vt:lpstr>1_Struttura predefinita</vt:lpstr>
      <vt:lpstr>5_Struttura predefinita</vt:lpstr>
      <vt:lpstr>12_Struttura predefinita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Buco. Nero.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XXL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Grazie dell’attenzione!</vt:lpstr>
      <vt:lpstr>Slide 56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GRBs: open issues</dc:title>
  <dc:creator>Gabriele</dc:creator>
  <cp:lastModifiedBy>gabriele ghisellini</cp:lastModifiedBy>
  <cp:revision>204</cp:revision>
  <dcterms:created xsi:type="dcterms:W3CDTF">2018-01-25T16:47:14Z</dcterms:created>
  <dcterms:modified xsi:type="dcterms:W3CDTF">2018-01-25T16:48:17Z</dcterms:modified>
</cp:coreProperties>
</file>