
<file path=[Content_Types].xml><?xml version="1.0" encoding="utf-8"?>
<Types xmlns="http://schemas.openxmlformats.org/package/2006/content-types">
  <Default Extension="png" ContentType="image/png"/>
  <Default Extension="mpg" ContentType="video/mpe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6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8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9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5" r:id="rId2"/>
    <p:sldMasterId id="2147483667" r:id="rId3"/>
    <p:sldMasterId id="2147483680" r:id="rId4"/>
    <p:sldMasterId id="2147483692" r:id="rId5"/>
    <p:sldMasterId id="2147483729" r:id="rId6"/>
    <p:sldMasterId id="2147483741" r:id="rId7"/>
    <p:sldMasterId id="2147483753" r:id="rId8"/>
    <p:sldMasterId id="2147483765" r:id="rId9"/>
    <p:sldMasterId id="2147483777" r:id="rId10"/>
  </p:sldMasterIdLst>
  <p:notesMasterIdLst>
    <p:notesMasterId r:id="rId108"/>
  </p:notesMasterIdLst>
  <p:sldIdLst>
    <p:sldId id="566" r:id="rId11"/>
    <p:sldId id="572" r:id="rId12"/>
    <p:sldId id="576" r:id="rId13"/>
    <p:sldId id="577" r:id="rId14"/>
    <p:sldId id="608" r:id="rId15"/>
    <p:sldId id="611" r:id="rId16"/>
    <p:sldId id="612" r:id="rId17"/>
    <p:sldId id="610" r:id="rId18"/>
    <p:sldId id="269" r:id="rId19"/>
    <p:sldId id="544" r:id="rId20"/>
    <p:sldId id="624" r:id="rId21"/>
    <p:sldId id="567" r:id="rId22"/>
    <p:sldId id="568" r:id="rId23"/>
    <p:sldId id="569" r:id="rId24"/>
    <p:sldId id="627" r:id="rId25"/>
    <p:sldId id="628" r:id="rId26"/>
    <p:sldId id="510" r:id="rId27"/>
    <p:sldId id="573" r:id="rId28"/>
    <p:sldId id="312" r:id="rId29"/>
    <p:sldId id="511" r:id="rId30"/>
    <p:sldId id="514" r:id="rId31"/>
    <p:sldId id="512" r:id="rId32"/>
    <p:sldId id="513" r:id="rId33"/>
    <p:sldId id="516" r:id="rId34"/>
    <p:sldId id="515" r:id="rId35"/>
    <p:sldId id="518" r:id="rId36"/>
    <p:sldId id="517" r:id="rId37"/>
    <p:sldId id="574" r:id="rId38"/>
    <p:sldId id="520" r:id="rId39"/>
    <p:sldId id="321" r:id="rId40"/>
    <p:sldId id="646" r:id="rId41"/>
    <p:sldId id="547" r:id="rId42"/>
    <p:sldId id="548" r:id="rId43"/>
    <p:sldId id="338" r:id="rId44"/>
    <p:sldId id="340" r:id="rId45"/>
    <p:sldId id="341" r:id="rId46"/>
    <p:sldId id="619" r:id="rId47"/>
    <p:sldId id="580" r:id="rId48"/>
    <p:sldId id="582" r:id="rId49"/>
    <p:sldId id="587" r:id="rId50"/>
    <p:sldId id="637" r:id="rId51"/>
    <p:sldId id="375" r:id="rId52"/>
    <p:sldId id="396" r:id="rId53"/>
    <p:sldId id="397" r:id="rId54"/>
    <p:sldId id="503" r:id="rId55"/>
    <p:sldId id="359" r:id="rId56"/>
    <p:sldId id="635" r:id="rId57"/>
    <p:sldId id="636" r:id="rId58"/>
    <p:sldId id="399" r:id="rId59"/>
    <p:sldId id="382" r:id="rId60"/>
    <p:sldId id="337" r:id="rId61"/>
    <p:sldId id="527" r:id="rId62"/>
    <p:sldId id="591" r:id="rId63"/>
    <p:sldId id="592" r:id="rId64"/>
    <p:sldId id="593" r:id="rId65"/>
    <p:sldId id="594" r:id="rId66"/>
    <p:sldId id="401" r:id="rId67"/>
    <p:sldId id="632" r:id="rId68"/>
    <p:sldId id="402" r:id="rId69"/>
    <p:sldId id="404" r:id="rId70"/>
    <p:sldId id="595" r:id="rId71"/>
    <p:sldId id="596" r:id="rId72"/>
    <p:sldId id="407" r:id="rId73"/>
    <p:sldId id="524" r:id="rId74"/>
    <p:sldId id="411" r:id="rId75"/>
    <p:sldId id="413" r:id="rId76"/>
    <p:sldId id="643" r:id="rId77"/>
    <p:sldId id="644" r:id="rId78"/>
    <p:sldId id="600" r:id="rId79"/>
    <p:sldId id="601" r:id="rId80"/>
    <p:sldId id="482" r:id="rId81"/>
    <p:sldId id="433" r:id="rId82"/>
    <p:sldId id="425" r:id="rId83"/>
    <p:sldId id="426" r:id="rId84"/>
    <p:sldId id="498" r:id="rId85"/>
    <p:sldId id="499" r:id="rId86"/>
    <p:sldId id="501" r:id="rId87"/>
    <p:sldId id="446" r:id="rId88"/>
    <p:sldId id="450" r:id="rId89"/>
    <p:sldId id="484" r:id="rId90"/>
    <p:sldId id="442" r:id="rId91"/>
    <p:sldId id="485" r:id="rId92"/>
    <p:sldId id="604" r:id="rId93"/>
    <p:sldId id="605" r:id="rId94"/>
    <p:sldId id="606" r:id="rId95"/>
    <p:sldId id="607" r:id="rId96"/>
    <p:sldId id="497" r:id="rId97"/>
    <p:sldId id="488" r:id="rId98"/>
    <p:sldId id="508" r:id="rId99"/>
    <p:sldId id="494" r:id="rId100"/>
    <p:sldId id="440" r:id="rId101"/>
    <p:sldId id="645" r:id="rId102"/>
    <p:sldId id="639" r:id="rId103"/>
    <p:sldId id="640" r:id="rId104"/>
    <p:sldId id="641" r:id="rId105"/>
    <p:sldId id="642" r:id="rId106"/>
    <p:sldId id="458" r:id="rId10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FDD6"/>
    <a:srgbClr val="FCFF74"/>
    <a:srgbClr val="252625"/>
    <a:srgbClr val="00CBFF"/>
    <a:srgbClr val="000000"/>
    <a:srgbClr val="414141"/>
    <a:srgbClr val="FC00B8"/>
    <a:srgbClr val="C5FFAE"/>
    <a:srgbClr val="82D327"/>
    <a:srgbClr val="FFE4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35" autoAdjust="0"/>
    <p:restoredTop sz="47059" autoAdjust="0"/>
  </p:normalViewPr>
  <p:slideViewPr>
    <p:cSldViewPr snapToGrid="0" snapToObjects="1">
      <p:cViewPr varScale="1">
        <p:scale>
          <a:sx n="49" d="100"/>
          <a:sy n="49" d="100"/>
        </p:scale>
        <p:origin x="301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63" Type="http://schemas.openxmlformats.org/officeDocument/2006/relationships/slide" Target="slides/slide53.xml"/><Relationship Id="rId68" Type="http://schemas.openxmlformats.org/officeDocument/2006/relationships/slide" Target="slides/slide58.xml"/><Relationship Id="rId84" Type="http://schemas.openxmlformats.org/officeDocument/2006/relationships/slide" Target="slides/slide74.xml"/><Relationship Id="rId89" Type="http://schemas.openxmlformats.org/officeDocument/2006/relationships/slide" Target="slides/slide79.xml"/><Relationship Id="rId112" Type="http://schemas.openxmlformats.org/officeDocument/2006/relationships/tableStyles" Target="tableStyles.xml"/><Relationship Id="rId16" Type="http://schemas.openxmlformats.org/officeDocument/2006/relationships/slide" Target="slides/slide6.xml"/><Relationship Id="rId107" Type="http://schemas.openxmlformats.org/officeDocument/2006/relationships/slide" Target="slides/slide97.xml"/><Relationship Id="rId11" Type="http://schemas.openxmlformats.org/officeDocument/2006/relationships/slide" Target="slides/slide1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74" Type="http://schemas.openxmlformats.org/officeDocument/2006/relationships/slide" Target="slides/slide64.xml"/><Relationship Id="rId79" Type="http://schemas.openxmlformats.org/officeDocument/2006/relationships/slide" Target="slides/slide69.xml"/><Relationship Id="rId102" Type="http://schemas.openxmlformats.org/officeDocument/2006/relationships/slide" Target="slides/slide92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0.xml"/><Relationship Id="rId95" Type="http://schemas.openxmlformats.org/officeDocument/2006/relationships/slide" Target="slides/slide85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64" Type="http://schemas.openxmlformats.org/officeDocument/2006/relationships/slide" Target="slides/slide54.xml"/><Relationship Id="rId69" Type="http://schemas.openxmlformats.org/officeDocument/2006/relationships/slide" Target="slides/slide59.xml"/><Relationship Id="rId80" Type="http://schemas.openxmlformats.org/officeDocument/2006/relationships/slide" Target="slides/slide70.xml"/><Relationship Id="rId85" Type="http://schemas.openxmlformats.org/officeDocument/2006/relationships/slide" Target="slides/slide75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59" Type="http://schemas.openxmlformats.org/officeDocument/2006/relationships/slide" Target="slides/slide49.xml"/><Relationship Id="rId103" Type="http://schemas.openxmlformats.org/officeDocument/2006/relationships/slide" Target="slides/slide93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44.xml"/><Relationship Id="rId70" Type="http://schemas.openxmlformats.org/officeDocument/2006/relationships/slide" Target="slides/slide60.xml"/><Relationship Id="rId75" Type="http://schemas.openxmlformats.org/officeDocument/2006/relationships/slide" Target="slides/slide65.xml"/><Relationship Id="rId91" Type="http://schemas.openxmlformats.org/officeDocument/2006/relationships/slide" Target="slides/slide81.xml"/><Relationship Id="rId96" Type="http://schemas.openxmlformats.org/officeDocument/2006/relationships/slide" Target="slides/slide86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6" Type="http://schemas.openxmlformats.org/officeDocument/2006/relationships/slide" Target="slides/slide96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slide" Target="slides/slide55.xml"/><Relationship Id="rId73" Type="http://schemas.openxmlformats.org/officeDocument/2006/relationships/slide" Target="slides/slide63.xml"/><Relationship Id="rId78" Type="http://schemas.openxmlformats.org/officeDocument/2006/relationships/slide" Target="slides/slide68.xml"/><Relationship Id="rId81" Type="http://schemas.openxmlformats.org/officeDocument/2006/relationships/slide" Target="slides/slide71.xml"/><Relationship Id="rId86" Type="http://schemas.openxmlformats.org/officeDocument/2006/relationships/slide" Target="slides/slide76.xml"/><Relationship Id="rId94" Type="http://schemas.openxmlformats.org/officeDocument/2006/relationships/slide" Target="slides/slide84.xml"/><Relationship Id="rId99" Type="http://schemas.openxmlformats.org/officeDocument/2006/relationships/slide" Target="slides/slide89.xml"/><Relationship Id="rId101" Type="http://schemas.openxmlformats.org/officeDocument/2006/relationships/slide" Target="slides/slide9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Relationship Id="rId109" Type="http://schemas.openxmlformats.org/officeDocument/2006/relationships/presProps" Target="presProps.xml"/><Relationship Id="rId34" Type="http://schemas.openxmlformats.org/officeDocument/2006/relationships/slide" Target="slides/slide24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6" Type="http://schemas.openxmlformats.org/officeDocument/2006/relationships/slide" Target="slides/slide66.xml"/><Relationship Id="rId97" Type="http://schemas.openxmlformats.org/officeDocument/2006/relationships/slide" Target="slides/slide87.xml"/><Relationship Id="rId104" Type="http://schemas.openxmlformats.org/officeDocument/2006/relationships/slide" Target="slides/slide94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1.xml"/><Relationship Id="rId92" Type="http://schemas.openxmlformats.org/officeDocument/2006/relationships/slide" Target="slides/slide82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19.xml"/><Relationship Id="rId24" Type="http://schemas.openxmlformats.org/officeDocument/2006/relationships/slide" Target="slides/slide14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66" Type="http://schemas.openxmlformats.org/officeDocument/2006/relationships/slide" Target="slides/slide56.xml"/><Relationship Id="rId87" Type="http://schemas.openxmlformats.org/officeDocument/2006/relationships/slide" Target="slides/slide77.xml"/><Relationship Id="rId110" Type="http://schemas.openxmlformats.org/officeDocument/2006/relationships/viewProps" Target="viewProps.xml"/><Relationship Id="rId61" Type="http://schemas.openxmlformats.org/officeDocument/2006/relationships/slide" Target="slides/slide51.xml"/><Relationship Id="rId82" Type="http://schemas.openxmlformats.org/officeDocument/2006/relationships/slide" Target="slides/slide72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56" Type="http://schemas.openxmlformats.org/officeDocument/2006/relationships/slide" Target="slides/slide46.xml"/><Relationship Id="rId77" Type="http://schemas.openxmlformats.org/officeDocument/2006/relationships/slide" Target="slides/slide67.xml"/><Relationship Id="rId100" Type="http://schemas.openxmlformats.org/officeDocument/2006/relationships/slide" Target="slides/slide90.xml"/><Relationship Id="rId105" Type="http://schemas.openxmlformats.org/officeDocument/2006/relationships/slide" Target="slides/slide95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72" Type="http://schemas.openxmlformats.org/officeDocument/2006/relationships/slide" Target="slides/slide62.xml"/><Relationship Id="rId93" Type="http://schemas.openxmlformats.org/officeDocument/2006/relationships/slide" Target="slides/slide83.xml"/><Relationship Id="rId98" Type="http://schemas.openxmlformats.org/officeDocument/2006/relationships/slide" Target="slides/slide88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5.xml"/><Relationship Id="rId46" Type="http://schemas.openxmlformats.org/officeDocument/2006/relationships/slide" Target="slides/slide36.xml"/><Relationship Id="rId67" Type="http://schemas.openxmlformats.org/officeDocument/2006/relationships/slide" Target="slides/slide57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62" Type="http://schemas.openxmlformats.org/officeDocument/2006/relationships/slide" Target="slides/slide52.xml"/><Relationship Id="rId83" Type="http://schemas.openxmlformats.org/officeDocument/2006/relationships/slide" Target="slides/slide73.xml"/><Relationship Id="rId88" Type="http://schemas.openxmlformats.org/officeDocument/2006/relationships/slide" Target="slides/slide78.xml"/><Relationship Id="rId11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DA1232-9652-4E42-8340-5FF235D84103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A15F9-7637-E243-BA95-BE050D5F2207}" type="slidenum">
              <a:rPr lang="en-US" smtClean="0"/>
              <a:pPr/>
              <a:t>‹N›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apod.nasa.gov/apod/ap980815.html" TargetMode="External"/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1423C7-A1D5-1E4B-B4AA-DA249560CE3B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435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egnaposto immagine diapositiva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Segnaposto note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it-IT" dirty="0"/>
          </a:p>
        </p:txBody>
      </p:sp>
      <p:sp>
        <p:nvSpPr>
          <p:cNvPr id="75780" name="Segnaposto numero diapositiva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9FD1D7-0000-0244-887E-30F6D47FC9B3}" type="slidenum">
              <a:rPr lang="en-US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63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812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229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sz="1200" b="1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19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98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510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38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779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16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875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b="1" i="0" kern="1200" dirty="0" err="1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1558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sz="1200" dirty="0" smtClean="0">
              <a:solidFill>
                <a:prstClr val="black"/>
              </a:solidFill>
              <a:latin typeface="Maiandra GD"/>
              <a:cs typeface="Maiandra GD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74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it-IT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1423C7-A1D5-1E4B-B4AA-DA249560CE3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468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4283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dirty="0" smtClean="0">
              <a:solidFill>
                <a:srgbClr val="FFFF00"/>
              </a:solidFill>
              <a:latin typeface="Trebuchet MS"/>
              <a:cs typeface="Trebuchet M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COMA</a:t>
            </a:r>
          </a:p>
          <a:p>
            <a:endParaRPr lang="en-US" dirty="0" smtClean="0"/>
          </a:p>
          <a:p>
            <a:r>
              <a:rPr lang="en-US" dirty="0" smtClean="0"/>
              <a:t>NEL</a:t>
            </a:r>
            <a:r>
              <a:rPr lang="en-US" baseline="0" dirty="0" smtClean="0"/>
              <a:t> COMPUTO DELLA MASSA LE GALASSIE CONTRIBUISCONO PER UNA FRAZIONE MINIMA 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26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D2DD78-696D-F844-86EB-FAF523527F78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10796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3202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68469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40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7714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3977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42</a:t>
            </a:fld>
            <a:endParaRPr 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43</a:t>
            </a:fld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46</a:t>
            </a:fld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63155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509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53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07107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it-IT" sz="1600" b="1" dirty="0" smtClean="0">
              <a:solidFill>
                <a:srgbClr val="FFFF00"/>
              </a:solidFill>
              <a:latin typeface="MV Boli" pitchFamily="2" charset="0"/>
              <a:ea typeface="MV Boli" pitchFamily="2" charset="0"/>
              <a:cs typeface="MV Boli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54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78688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55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4449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56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30063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8EC29E-CA18-A74C-9454-5DE7488DEF9D}" type="slidenum">
              <a:rPr lang="en-US"/>
              <a:pPr/>
              <a:t>57</a:t>
            </a:fld>
            <a:endParaRPr lang="en-US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8EC29E-CA18-A74C-9454-5DE7488DEF9D}" type="slidenum">
              <a:rPr lang="en-US"/>
              <a:pPr/>
              <a:t>58</a:t>
            </a:fld>
            <a:endParaRPr lang="en-US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769081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59</a:t>
            </a:fld>
            <a:endParaRPr 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b="1" dirty="0" smtClean="0">
              <a:solidFill>
                <a:srgbClr val="FFFF00"/>
              </a:solidFill>
              <a:latin typeface="Trebuchet MS"/>
              <a:cs typeface="Trebuchet M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60</a:t>
            </a:fld>
            <a:endParaRPr 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61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98887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62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51817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UN ALTRO</a:t>
            </a:r>
            <a:r>
              <a:rPr lang="en-US" baseline="0" dirty="0" smtClean="0"/>
              <a:t> AMMASSO FAMOSO E`  IL PERSEO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i="1" dirty="0" smtClean="0"/>
              <a:t>Perseus Cluster</a:t>
            </a:r>
            <a:r>
              <a:rPr lang="en-US" dirty="0" smtClean="0"/>
              <a:t> (A 426) is the brightest </a:t>
            </a:r>
            <a:r>
              <a:rPr lang="en-US" i="1" dirty="0" smtClean="0"/>
              <a:t>X</a:t>
            </a:r>
            <a:r>
              <a:rPr lang="en-US" dirty="0" smtClean="0"/>
              <a:t>-</a:t>
            </a:r>
            <a:r>
              <a:rPr lang="en-US" i="1" dirty="0" smtClean="0"/>
              <a:t>ray</a:t>
            </a:r>
            <a:r>
              <a:rPr lang="en-US" dirty="0" smtClean="0"/>
              <a:t> cluster in the sky </a:t>
            </a:r>
          </a:p>
          <a:p>
            <a:r>
              <a:rPr lang="en-US" b="0" u="none" dirty="0" smtClean="0">
                <a:hlinkClick r:id="rId3"/>
              </a:rPr>
              <a:t>CONTIENE</a:t>
            </a:r>
            <a:r>
              <a:rPr lang="en-US" b="0" u="none" baseline="0" dirty="0" smtClean="0">
                <a:hlinkClick r:id="rId3"/>
              </a:rPr>
              <a:t> CENTINAIA DI GALASSIE</a:t>
            </a:r>
          </a:p>
          <a:p>
            <a:r>
              <a:rPr lang="en-US" b="0" u="none" baseline="0" dirty="0" smtClean="0">
                <a:hlinkClick r:id="rId3"/>
              </a:rPr>
              <a:t>320 MILIONI? DI ANNI LUCE DA NOI</a:t>
            </a:r>
          </a:p>
          <a:p>
            <a:r>
              <a:rPr lang="en-US" b="0" u="none" baseline="0" dirty="0" smtClean="0">
                <a:hlinkClick r:id="rId3"/>
              </a:rPr>
              <a:t>E` UNO DEGLI OGGETTI PIU` MASSIVI DELL’UNIVERSO.</a:t>
            </a:r>
          </a:p>
          <a:p>
            <a:r>
              <a:rPr lang="en-US" b="0" u="none" baseline="0" dirty="0" smtClean="0">
                <a:hlinkClick r:id="rId3"/>
              </a:rPr>
              <a:t>NEL SUO CENTRO C’E` NGC1275 UNA GALASSIA GIGANTE CANNIBALE CHE E` ACCRESCIUTA PRENDENDO LA MATERIA DELLE GALASSIE CHE LE CONO CADUTE</a:t>
            </a:r>
            <a:r>
              <a:rPr lang="en-US" b="0" u="none" baseline="0" dirty="0" smtClean="0"/>
              <a:t> ADDOSS</a:t>
            </a:r>
            <a:r>
              <a:rPr lang="en-US" baseline="0" dirty="0" smtClean="0"/>
              <a:t>O.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63</a:t>
            </a:fld>
            <a:endParaRPr lang="en-US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64</a:t>
            </a:fld>
            <a:endParaRPr lang="en-US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65</a:t>
            </a:fld>
            <a:endParaRPr lang="en-US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66</a:t>
            </a:fld>
            <a:endParaRPr lang="en-US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95638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err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98676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69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55603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C5608C-C998-7D47-B35D-5331E0AE7AC1}" type="slidenum">
              <a:rPr lang="en-US" smtClean="0">
                <a:solidFill>
                  <a:prstClr val="black"/>
                </a:solidFill>
              </a:rPr>
              <a:pPr/>
              <a:t>70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85969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71</a:t>
            </a:fld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72</a:t>
            </a:fld>
            <a:endParaRPr lang="en-US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73</a:t>
            </a:fld>
            <a:endParaRPr lang="en-US"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74</a:t>
            </a:fld>
            <a:endParaRPr lang="en-US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75</a:t>
            </a:fld>
            <a:endParaRPr lang="en-US"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76</a:t>
            </a:fld>
            <a:endParaRPr lang="en-US"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77</a:t>
            </a:fld>
            <a:endParaRPr lang="en-US"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78</a:t>
            </a:fld>
            <a:endParaRPr lang="en-US"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79</a:t>
            </a:fld>
            <a:endParaRPr lang="en-US"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 smtClean="0"/>
              <a:t>VEDIAMO ORA COME ULTIMO ARGOMENTO GLI AMMASSI NON RILASSATI. CIOE` IN INTERAZIONE TRA LORO.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baseline="0" dirty="0" smtClean="0"/>
              <a:t>QUESTI SCONTRI SONO GLI EVENTI PIU` ENERGETICI DELL’UNIVERSO DOPO IL BIGBANG. </a:t>
            </a:r>
            <a:r>
              <a:rPr lang="it-IT" dirty="0" smtClean="0"/>
              <a:t>Circa 10^64 </a:t>
            </a:r>
            <a:r>
              <a:rPr lang="it-IT" dirty="0" err="1" smtClean="0"/>
              <a:t>ergs</a:t>
            </a:r>
            <a:endParaRPr lang="it-IT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t-IT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 smtClean="0"/>
              <a:t>ESEMPIO</a:t>
            </a:r>
            <a:r>
              <a:rPr lang="it-IT" baseline="0" dirty="0" smtClean="0"/>
              <a:t> </a:t>
            </a:r>
            <a:r>
              <a:rPr lang="it-IT" dirty="0" err="1" smtClean="0"/>
              <a:t>DI</a:t>
            </a:r>
            <a:r>
              <a:rPr lang="it-IT" dirty="0" smtClean="0"/>
              <a:t> DUE AMMASSI OSS IN </a:t>
            </a:r>
            <a:r>
              <a:rPr lang="it-IT" dirty="0" err="1" smtClean="0"/>
              <a:t>X</a:t>
            </a:r>
            <a:r>
              <a:rPr lang="it-IT" dirty="0" smtClean="0"/>
              <a:t> IN INTERAZIONE GRAVITAZIONALE.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3333FF"/>
                </a:solidFill>
              </a:rPr>
              <a:t> 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 smtClean="0">
                <a:solidFill>
                  <a:srgbClr val="3333FF"/>
                </a:solidFill>
                <a:latin typeface="Comic Sans MS" charset="0"/>
              </a:rPr>
              <a:t>AMMASSI SI FORMANO ATTRAVERSO LA COALESCENZA DI SOTTO-STRUTTURE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80</a:t>
            </a:fld>
            <a:endParaRPr lang="en-US"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81</a:t>
            </a:fld>
            <a:endParaRPr lang="en-US"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509A9D-3CC6-4E42-9FBC-8594B385B882}" type="slidenum">
              <a:rPr lang="en-US"/>
              <a:pPr/>
              <a:t>82</a:t>
            </a:fld>
            <a:endParaRPr lang="en-US"/>
          </a:p>
        </p:txBody>
      </p:sp>
      <p:sp>
        <p:nvSpPr>
          <p:cNvPr id="1146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652" y="4343256"/>
            <a:ext cx="5486697" cy="4114872"/>
          </a:xfrm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8642D0-997E-B44C-AC48-1C07FE306A4D}" type="slidenum">
              <a:rPr lang="en-US">
                <a:solidFill>
                  <a:prstClr val="black"/>
                </a:solidFill>
              </a:rPr>
              <a:pPr/>
              <a:t>83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652" y="4343256"/>
            <a:ext cx="5486697" cy="4114872"/>
          </a:xfrm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96324553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8642D0-997E-B44C-AC48-1C07FE306A4D}" type="slidenum">
              <a:rPr lang="en-US">
                <a:solidFill>
                  <a:prstClr val="black"/>
                </a:solidFill>
              </a:rPr>
              <a:pPr/>
              <a:t>84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652" y="4343256"/>
            <a:ext cx="5486697" cy="4114872"/>
          </a:xfrm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41113798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>
                <a:solidFill>
                  <a:prstClr val="black"/>
                </a:solidFill>
              </a:rPr>
              <a:pPr/>
              <a:t>85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290636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33600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88</a:t>
            </a:fld>
            <a:endParaRPr lang="en-US"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399F73-24AD-9E4D-83CB-040970C49D8E}" type="slidenum">
              <a:rPr lang="en-US"/>
              <a:pPr/>
              <a:t>89</a:t>
            </a:fld>
            <a:endParaRPr lang="en-US"/>
          </a:p>
        </p:txBody>
      </p:sp>
      <p:sp>
        <p:nvSpPr>
          <p:cNvPr id="1167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it-IT" b="1" dirty="0" smtClean="0"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90</a:t>
            </a:fld>
            <a:endParaRPr lang="en-US"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91</a:t>
            </a:fld>
            <a:endParaRPr lang="en-US"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D2DD78-696D-F844-86EB-FAF523527F78}" type="slidenum">
              <a:rPr lang="en-US" smtClean="0"/>
              <a:pPr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993284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947499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i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29538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è"/>
            </a:pPr>
            <a:endParaRPr lang="en-US" sz="1200" dirty="0" err="1" smtClean="0">
              <a:solidFill>
                <a:srgbClr val="73FDD6"/>
              </a:solidFill>
              <a:latin typeface="Times" charset="0"/>
              <a:ea typeface="Times" charset="0"/>
              <a:cs typeface="Times" charset="0"/>
              <a:sym typeface="Wingding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93688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dirty="0" smtClean="0">
              <a:solidFill>
                <a:srgbClr val="C5FFA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A15F9-7637-E243-BA95-BE050D5F2207}" type="slidenum">
              <a:rPr lang="en-US" smtClean="0"/>
              <a:pPr/>
              <a:t>97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D61BB-3AE9-7640-9C6C-2CCBF6BA06B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DF80A-D025-D04A-BA34-EB760560FE5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D61BB-3AE9-7640-9C6C-2CCBF6BA06B8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DF80A-D025-D04A-BA34-EB760560FE5D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131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smtClean="0"/>
              <a:t>Fare clic per modificare lo stile del sottotitolo dello schema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525"/>
          </a:xfrm>
        </p:spPr>
        <p:txBody>
          <a:bodyPr vert="eaVert"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76"/>
            <a:ext cx="6019800" cy="5851525"/>
          </a:xfrm>
        </p:spPr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smtClean="0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 smtClean="0"/>
              <a:t>Trascinare l'immagine su un segnaposto o fare clic sull'icona per aggiungerla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525"/>
          </a:xfrm>
        </p:spPr>
        <p:txBody>
          <a:bodyPr vert="eaVert"/>
          <a:lstStyle/>
          <a:p>
            <a:r>
              <a:rPr lang="it-IT" smtClean="0"/>
              <a:t>Fare clic per modificare stile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6"/>
            <a:ext cx="6019800" cy="5851525"/>
          </a:xfrm>
        </p:spPr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smtClean="0"/>
              <a:t>Fare clic per modificare lo stile del sottotitolo dello schema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525"/>
          </a:xfrm>
        </p:spPr>
        <p:txBody>
          <a:bodyPr vert="eaVert"/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76"/>
            <a:ext cx="6019800" cy="5851525"/>
          </a:xfrm>
        </p:spPr>
        <p:txBody>
          <a:bodyPr vert="eaVert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89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92.xml"/><Relationship Id="rId1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6.xml"/><Relationship Id="rId11" Type="http://schemas.openxmlformats.org/officeDocument/2006/relationships/slideLayout" Target="../slideLayouts/slideLayout101.xml"/><Relationship Id="rId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/>
              <a:pPr/>
              <a:t>2/24/2017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/>
              <a:pPr/>
              <a:t>‹N›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D61BB-3AE9-7640-9C6C-2CCBF6BA06B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2DF80A-D025-D04A-BA34-EB760560FE5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381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79" r:id="rId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9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457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FFE55-0EA3-EA49-88A8-904FEA59718D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3124200" y="63563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6F5F1-0C48-6748-9386-0A36A19D42FF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12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23416"/>
            <a:ext cx="9144000" cy="827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dirty="0" smtClean="0"/>
              <a:t>Fare clic per modificare stile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02588"/>
            <a:ext cx="8229600" cy="50235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dirty="0" smtClean="0"/>
              <a:t>Fare clic per modificare gli stili del testo dello schema</a:t>
            </a:r>
          </a:p>
          <a:p>
            <a:pPr lvl="1"/>
            <a:r>
              <a:rPr lang="it-IT" dirty="0" smtClean="0"/>
              <a:t>Secondo livello</a:t>
            </a:r>
          </a:p>
          <a:p>
            <a:pPr lvl="2"/>
            <a:r>
              <a:rPr lang="it-IT" dirty="0" smtClean="0"/>
              <a:t>Terzo livello</a:t>
            </a:r>
          </a:p>
          <a:p>
            <a:pPr lvl="3"/>
            <a:r>
              <a:rPr lang="it-IT" dirty="0" smtClean="0"/>
              <a:t>Quarto livello</a:t>
            </a:r>
          </a:p>
          <a:p>
            <a:pPr lvl="4"/>
            <a:r>
              <a:rPr lang="it-IT" dirty="0" smtClean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r>
              <a:rPr lang="it-IT" smtClean="0">
                <a:solidFill>
                  <a:prstClr val="white">
                    <a:tint val="75000"/>
                  </a:prstClr>
                </a:solidFill>
              </a:rPr>
              <a:t>22/04/14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Mariachiara Rossetti - L'ombra dei giganti </a:t>
            </a: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0FB56013-B943-42BA-886F-6F9D4EB85E9D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914400"/>
              <a:t>‹N›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9083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Maiandra GD"/>
          <a:ea typeface="+mj-ea"/>
          <a:cs typeface="Maiandra GD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Maiandra GD"/>
          <a:ea typeface="+mn-ea"/>
          <a:cs typeface="Maiandra GD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Maiandra GD"/>
          <a:ea typeface="+mn-ea"/>
          <a:cs typeface="Maiandra GD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Maiandra GD"/>
          <a:ea typeface="+mn-ea"/>
          <a:cs typeface="Maiandra GD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Maiandra GD"/>
          <a:ea typeface="+mn-ea"/>
          <a:cs typeface="Maiandra GD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Maiandra GD"/>
          <a:ea typeface="+mn-ea"/>
          <a:cs typeface="Maiandra GD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smtClean="0"/>
              <a:t>Fare clic per modificare stile</a:t>
            </a:r>
            <a:endParaRPr lang="it-IT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457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53328-D5B9-6241-B0F7-11415A06330F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24/02/2017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3124200" y="63563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F70D9-4A31-AC41-8475-53C81D6772E6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291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425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0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7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B08-BCA0-E045-AD00-6AF0E62C5CA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81BD1-F1BC-354D-810F-BEBB47D15A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51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/Users/degrandi/WORK/DIVULGAZIONE/MOVIES/zoom_on_macs1206%20copy.mp4" TargetMode="External"/><Relationship Id="rId1" Type="http://schemas.microsoft.com/office/2007/relationships/media" Target="file:////Users/degrandi/WORK/DIVULGAZIONE/MOVIES/zoom_on_macs1206%20copy.mp4" TargetMode="External"/><Relationship Id="rId6" Type="http://schemas.openxmlformats.org/officeDocument/2006/relationships/image" Target="../media/image17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/Users/degrandi/WORK/DIVULGAZIONE/MOVIES/lcdm_color1_highres_divx.mov" TargetMode="External"/><Relationship Id="rId1" Type="http://schemas.microsoft.com/office/2007/relationships/media" Target="file:////Users/degrandi/WORK/DIVULGAZIONE/MOVIES/lcdm_color1_highres_divx.mov" TargetMode="External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2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3.gi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tiff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tiff"/><Relationship Id="rId4" Type="http://schemas.openxmlformats.org/officeDocument/2006/relationships/image" Target="../media/image56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3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g"/><Relationship Id="rId1" Type="http://schemas.microsoft.com/office/2007/relationships/media" Target="../media/media1.mpg"/><Relationship Id="rId5" Type="http://schemas.openxmlformats.org/officeDocument/2006/relationships/image" Target="../media/image68.png"/><Relationship Id="rId4" Type="http://schemas.openxmlformats.org/officeDocument/2006/relationships/notesSlide" Target="../notesSlides/notesSlide5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5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53.xml"/><Relationship Id="rId4" Type="http://schemas.openxmlformats.org/officeDocument/2006/relationships/image" Target="../media/image77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video" Target="file://localhost/Users/degrandi/WORK/DIVULGAZIONE/MOVIES/PerseusRippleFormation.mpg" TargetMode="External"/><Relationship Id="rId1" Type="http://schemas.microsoft.com/office/2007/relationships/media" Target="file://localhost/Users/degrandi/WORK/DIVULGAZIONE/MOVIES/PerseusRippleFormation.mpg" TargetMode="External"/><Relationship Id="rId5" Type="http://schemas.openxmlformats.org/officeDocument/2006/relationships/image" Target="../media/image85.png"/><Relationship Id="rId4" Type="http://schemas.openxmlformats.org/officeDocument/2006/relationships/notesSlide" Target="../notesSlides/notesSlide6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53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/Users/degrandi/WORK/DIVULGAZIONE/MOVIES/heic1106a.mp4" TargetMode="External"/><Relationship Id="rId1" Type="http://schemas.microsoft.com/office/2007/relationships/media" Target="file:////Users/degrandi/WORK/DIVULGAZIONE/MOVIES/heic1106a.mp4" TargetMode="External"/><Relationship Id="rId5" Type="http://schemas.openxmlformats.org/officeDocument/2006/relationships/image" Target="../media/image88.png"/><Relationship Id="rId4" Type="http://schemas.openxmlformats.org/officeDocument/2006/relationships/notesSlide" Target="../notesSlides/notesSlide6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/Users/degrandi/Documents/cluster_merger_sm_web%20(Converted).mov" TargetMode="External"/><Relationship Id="rId1" Type="http://schemas.microsoft.com/office/2007/relationships/media" Target="file:////Users/degrandi/Documents/cluster_merger_sm_web%20(Converted).mov" TargetMode="External"/><Relationship Id="rId5" Type="http://schemas.openxmlformats.org/officeDocument/2006/relationships/image" Target="../media/image98.png"/><Relationship Id="rId4" Type="http://schemas.openxmlformats.org/officeDocument/2006/relationships/notesSlide" Target="../notesSlides/notesSlide7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wmf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64.xml"/><Relationship Id="rId5" Type="http://schemas.openxmlformats.org/officeDocument/2006/relationships/image" Target="../media/image101.tiff"/><Relationship Id="rId4" Type="http://schemas.openxmlformats.org/officeDocument/2006/relationships/image" Target="../media/image99.wmf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99.wmf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8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9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file:////Users/degrandi/WORK/DIVULGAZIONE/SDG_UniversoInFiore_2016_2017/1E%200657-56%20Bullet%20Galaxy%20Cluster%20Collision%20Sequence.mp4" TargetMode="External"/><Relationship Id="rId1" Type="http://schemas.microsoft.com/office/2007/relationships/media" Target="file:////Users/degrandi/WORK/DIVULGAZIONE/SDG_UniversoInFiore_2016_2017/1E%200657-56%20Bullet%20Galaxy%20Cluster%20Collision%20Sequence.mp4" TargetMode="External"/><Relationship Id="rId5" Type="http://schemas.openxmlformats.org/officeDocument/2006/relationships/image" Target="../media/image106.png"/><Relationship Id="rId4" Type="http://schemas.openxmlformats.org/officeDocument/2006/relationships/notesSlide" Target="../notesSlides/notesSlide83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0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6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6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6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6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alphaModFix amt="70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9061" y="285054"/>
            <a:ext cx="7629496" cy="3520296"/>
          </a:xfrm>
        </p:spPr>
        <p:txBody>
          <a:bodyPr>
            <a:normAutofit fontScale="90000"/>
          </a:bodyPr>
          <a:lstStyle/>
          <a:p>
            <a:r>
              <a:rPr lang="en-US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Universo</a:t>
            </a:r>
            <a: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in Fiore 2017</a:t>
            </a:r>
            <a:b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CORSO BASE</a:t>
            </a:r>
            <a:b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b="1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b="1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 GIGANTI DEL COSMO:</a:t>
            </a:r>
            <a:b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GLI AMMASSI DI GALASSIE</a:t>
            </a:r>
            <a:endParaRPr lang="en-US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02278" y="4139334"/>
            <a:ext cx="3118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rgbClr val="00FFFF"/>
                </a:solidFill>
                <a:latin typeface="Times" charset="0"/>
                <a:ea typeface="Times" charset="0"/>
                <a:cs typeface="Times" charset="0"/>
              </a:rPr>
              <a:t>Sabrina De Grandi</a:t>
            </a:r>
            <a:endParaRPr lang="en-US" sz="2800" b="1" dirty="0">
              <a:solidFill>
                <a:srgbClr val="00FFFF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5" name="Picture 4" descr="log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894366"/>
            <a:ext cx="7476436" cy="1024937"/>
          </a:xfrm>
          <a:prstGeom prst="rect">
            <a:avLst/>
          </a:prstGeom>
        </p:spPr>
      </p:pic>
      <p:pic>
        <p:nvPicPr>
          <p:cNvPr id="6" name="Picture 5" descr="logoaob201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878" y="4894367"/>
            <a:ext cx="6047122" cy="10249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22650" y="5940591"/>
            <a:ext cx="45688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 err="1" smtClean="0">
                <a:solidFill>
                  <a:srgbClr val="00FFFF"/>
                </a:solidFill>
                <a:latin typeface="Times" charset="0"/>
                <a:ea typeface="Times" charset="0"/>
                <a:cs typeface="Times" charset="0"/>
              </a:rPr>
              <a:t>sabrina.degrandi@brera.inaf.it</a:t>
            </a:r>
            <a:endParaRPr lang="en-US" sz="2800" u="sng" dirty="0">
              <a:solidFill>
                <a:srgbClr val="00FFFF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8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66" y="2845240"/>
            <a:ext cx="1925583" cy="1671101"/>
          </a:xfrm>
          <a:prstGeom prst="rect">
            <a:avLst/>
          </a:prstGeom>
        </p:spPr>
      </p:pic>
      <p:pic>
        <p:nvPicPr>
          <p:cNvPr id="12" name="Content Placeholder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 flipV="1">
            <a:off x="2043875" y="2339112"/>
            <a:ext cx="2552370" cy="2845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316" name="Connettore 2 7"/>
          <p:cNvCxnSpPr>
            <a:cxnSpLocks noChangeShapeType="1"/>
          </p:cNvCxnSpPr>
          <p:nvPr/>
        </p:nvCxnSpPr>
        <p:spPr bwMode="auto">
          <a:xfrm>
            <a:off x="415346" y="4545274"/>
            <a:ext cx="1428266" cy="0"/>
          </a:xfrm>
          <a:prstGeom prst="straightConnector1">
            <a:avLst/>
          </a:prstGeom>
          <a:noFill/>
          <a:ln w="28575" cmpd="sng">
            <a:solidFill>
              <a:schemeClr val="bg1"/>
            </a:solidFill>
            <a:round/>
            <a:headEnd type="arrow" w="med" len="med"/>
            <a:tailEnd type="arrow" w="med" len="med"/>
          </a:ln>
        </p:spPr>
      </p:cxnSp>
      <p:sp>
        <p:nvSpPr>
          <p:cNvPr id="13" name="CasellaDiTesto 12"/>
          <p:cNvSpPr txBox="1"/>
          <p:nvPr/>
        </p:nvSpPr>
        <p:spPr>
          <a:xfrm>
            <a:off x="260926" y="4603140"/>
            <a:ext cx="1720344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100 mila a.l.</a:t>
            </a:r>
          </a:p>
          <a:p>
            <a:pPr algn="ctr">
              <a:defRPr/>
            </a:pPr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~30 </a:t>
            </a:r>
            <a:r>
              <a:rPr lang="it-IT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kpc</a:t>
            </a:r>
            <a:endParaRPr lang="it-IT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5" name="CasellaDiTesto 14"/>
          <p:cNvSpPr txBox="1"/>
          <p:nvPr/>
        </p:nvSpPr>
        <p:spPr>
          <a:xfrm>
            <a:off x="355704" y="2379386"/>
            <a:ext cx="14879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Rettangolo 9"/>
          <p:cNvSpPr/>
          <p:nvPr/>
        </p:nvSpPr>
        <p:spPr>
          <a:xfrm>
            <a:off x="1843612" y="5387355"/>
            <a:ext cx="3005951" cy="461665"/>
          </a:xfrm>
          <a:prstGeom prst="rect">
            <a:avLst/>
          </a:prstGeom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3 milioni a.l. ~ 10</a:t>
            </a:r>
            <a:r>
              <a:rPr lang="it-IT" sz="2400" baseline="30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3</a:t>
            </a:r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kpc</a:t>
            </a:r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1" name="Connettore 2 7"/>
          <p:cNvCxnSpPr>
            <a:cxnSpLocks noChangeShapeType="1"/>
          </p:cNvCxnSpPr>
          <p:nvPr/>
        </p:nvCxnSpPr>
        <p:spPr bwMode="auto">
          <a:xfrm>
            <a:off x="2199685" y="5314174"/>
            <a:ext cx="2133600" cy="0"/>
          </a:xfrm>
          <a:prstGeom prst="straightConnector1">
            <a:avLst/>
          </a:prstGeom>
          <a:noFill/>
          <a:ln w="28575" cmpd="sng">
            <a:solidFill>
              <a:schemeClr val="bg1"/>
            </a:solidFill>
            <a:round/>
            <a:headEnd type="arrow" w="med" len="med"/>
            <a:tailEnd type="arrow" w="med" len="med"/>
          </a:ln>
        </p:spPr>
      </p:cxnSp>
      <p:sp>
        <p:nvSpPr>
          <p:cNvPr id="14" name="CasellaDiTesto 14"/>
          <p:cNvSpPr txBox="1"/>
          <p:nvPr/>
        </p:nvSpPr>
        <p:spPr>
          <a:xfrm>
            <a:off x="2601087" y="1686575"/>
            <a:ext cx="12025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Gruppi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6882" y="1686575"/>
            <a:ext cx="4347493" cy="4187723"/>
          </a:xfrm>
          <a:prstGeom prst="rect">
            <a:avLst/>
          </a:prstGeom>
        </p:spPr>
      </p:pic>
      <p:sp>
        <p:nvSpPr>
          <p:cNvPr id="17" name="CasellaDiTesto 14"/>
          <p:cNvSpPr txBox="1"/>
          <p:nvPr/>
        </p:nvSpPr>
        <p:spPr>
          <a:xfrm>
            <a:off x="6171026" y="990391"/>
            <a:ext cx="15392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8" name="Rettangolo 9"/>
          <p:cNvSpPr/>
          <p:nvPr/>
        </p:nvSpPr>
        <p:spPr>
          <a:xfrm>
            <a:off x="5321101" y="6038519"/>
            <a:ext cx="3467616" cy="461665"/>
          </a:xfrm>
          <a:prstGeom prst="rect">
            <a:avLst/>
          </a:prstGeom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20 milioni a.l. ~ </a:t>
            </a:r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7x10</a:t>
            </a:r>
            <a:r>
              <a:rPr lang="it-IT" sz="2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3</a:t>
            </a:r>
            <a:r>
              <a:rPr lang="it-IT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  <a:ea typeface="Times" charset="0"/>
                <a:cs typeface="Times" charset="0"/>
              </a:rPr>
              <a:t>kpc</a:t>
            </a:r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9" name="Connettore 2 7"/>
          <p:cNvCxnSpPr>
            <a:cxnSpLocks noChangeShapeType="1"/>
          </p:cNvCxnSpPr>
          <p:nvPr/>
        </p:nvCxnSpPr>
        <p:spPr bwMode="auto">
          <a:xfrm>
            <a:off x="4766882" y="6015276"/>
            <a:ext cx="4347493" cy="0"/>
          </a:xfrm>
          <a:prstGeom prst="straightConnector1">
            <a:avLst/>
          </a:prstGeom>
          <a:noFill/>
          <a:ln w="28575" cmpd="sng">
            <a:solidFill>
              <a:schemeClr val="bg1"/>
            </a:solidFill>
            <a:round/>
            <a:headEnd type="arrow" w="med" len="med"/>
            <a:tailEnd type="arrow" w="med" len="med"/>
          </a:ln>
        </p:spPr>
      </p:cxnSp>
      <p:sp>
        <p:nvSpPr>
          <p:cNvPr id="5" name="TextBox 4"/>
          <p:cNvSpPr txBox="1"/>
          <p:nvPr/>
        </p:nvSpPr>
        <p:spPr>
          <a:xfrm>
            <a:off x="1223133" y="288653"/>
            <a:ext cx="6487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Organizzazione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spaziale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endParaRPr lang="en-US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264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93" y="1524000"/>
            <a:ext cx="6238875" cy="4991100"/>
          </a:xfrm>
          <a:prstGeom prst="rect">
            <a:avLst/>
          </a:prstGeom>
        </p:spPr>
      </p:pic>
      <p:sp>
        <p:nvSpPr>
          <p:cNvPr id="12" name="CasellaDiTesto 1"/>
          <p:cNvSpPr txBox="1"/>
          <p:nvPr/>
        </p:nvSpPr>
        <p:spPr>
          <a:xfrm>
            <a:off x="0" y="43278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0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</a:rPr>
              <a:t>I primi cataloghi di ammassi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0" y="1402080"/>
            <a:ext cx="457200" cy="514959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106293" y="1402080"/>
            <a:ext cx="658368" cy="523494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3" name="CasellaDiTesto 3"/>
          <p:cNvSpPr txBox="1"/>
          <p:nvPr/>
        </p:nvSpPr>
        <p:spPr>
          <a:xfrm>
            <a:off x="475488" y="1524000"/>
            <a:ext cx="3075432" cy="2369880"/>
          </a:xfrm>
          <a:prstGeom prst="rect">
            <a:avLst/>
          </a:prstGeom>
          <a:solidFill>
            <a:srgbClr val="7030A0"/>
          </a:solidFill>
          <a:ln w="317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Fino agli anni ’80: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ispezione visuale di lastre fotografiche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alla ricerca di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sovradensita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di galassie.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0896" y="4191864"/>
            <a:ext cx="35478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Es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. di 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lastre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fotografiche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PSS: </a:t>
            </a:r>
            <a:r>
              <a:rPr lang="en-US" sz="2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National Geographic 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Society-Palomar Observatory </a:t>
            </a:r>
            <a:r>
              <a:rPr lang="en-US" sz="2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Sky 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Survey (</a:t>
            </a:r>
            <a:r>
              <a:rPr lang="en-US" sz="20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elescopio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5m Hale, Mt. Wilson US)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UKST: Schmidt </a:t>
            </a:r>
            <a:r>
              <a:rPr lang="en-US" sz="2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telescope </a:t>
            </a:r>
            <a:r>
              <a:rPr lang="en-US" sz="20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IIIa</a:t>
            </a:r>
            <a:r>
              <a:rPr lang="en-US" sz="2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-J 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plates (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Telescopio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1.2m, UK-Australia),…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79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75184" y="708514"/>
            <a:ext cx="3642977" cy="1815882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 cataloghi di</a:t>
            </a:r>
          </a:p>
          <a:p>
            <a:pPr algn="ctr"/>
            <a:r>
              <a:rPr lang="it-IT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Abell</a:t>
            </a: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(1958)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</a:t>
            </a: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algn="ctr"/>
            <a:r>
              <a:rPr lang="it-IT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Zwicky</a:t>
            </a: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(1961-1968) </a:t>
            </a:r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601" y="45218"/>
            <a:ext cx="5297823" cy="3533648"/>
          </a:xfrm>
          <a:prstGeom prst="rect">
            <a:avLst/>
          </a:prstGeom>
          <a:ln w="28575">
            <a:solidFill>
              <a:srgbClr val="0070C0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" y="3027817"/>
            <a:ext cx="5687568" cy="3793608"/>
          </a:xfrm>
          <a:prstGeom prst="rect">
            <a:avLst/>
          </a:prstGeom>
          <a:ln w="28575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99651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" y="3027817"/>
            <a:ext cx="5687568" cy="3793608"/>
          </a:xfrm>
          <a:prstGeom prst="rect">
            <a:avLst/>
          </a:prstGeom>
          <a:ln w="28575">
            <a:solidFill>
              <a:srgbClr val="0070C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932" y="140320"/>
            <a:ext cx="1862221" cy="3072665"/>
          </a:xfrm>
          <a:prstGeom prst="rect">
            <a:avLst/>
          </a:prstGeom>
          <a:ln w="15875">
            <a:solidFill>
              <a:schemeClr val="bg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568" y="140320"/>
            <a:ext cx="3327795" cy="3072664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sp>
        <p:nvSpPr>
          <p:cNvPr id="9" name="CasellaDiTesto 2"/>
          <p:cNvSpPr txBox="1"/>
          <p:nvPr/>
        </p:nvSpPr>
        <p:spPr>
          <a:xfrm>
            <a:off x="512064" y="522490"/>
            <a:ext cx="3163824" cy="2308324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Il catalogo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piu`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usato:</a:t>
            </a:r>
          </a:p>
          <a:p>
            <a:pPr algn="ctr"/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Abell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(1958) 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Emisfero Nord (2712)</a:t>
            </a:r>
          </a:p>
          <a:p>
            <a:pPr algn="ctr"/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A.C.O. (1989) 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Emisfero Sud (1364). </a:t>
            </a:r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43599" y="3675888"/>
            <a:ext cx="30717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1958</a:t>
            </a: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Abell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ispeziono`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104 </a:t>
            </a: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deg</a:t>
            </a:r>
            <a:r>
              <a:rPr lang="it-IT" sz="2400" baseline="30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</a:t>
            </a: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 lastre PSS (Luna ~0.25 deg</a:t>
            </a:r>
            <a:r>
              <a:rPr lang="it-IT" sz="2400" baseline="30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</a:p>
          <a:p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Criteri principali: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almeno 30 galassie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compatto (0.02&lt;</a:t>
            </a:r>
            <a:r>
              <a:rPr lang="it-IT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z</a:t>
            </a:r>
            <a:r>
              <a:rPr lang="it-IT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&lt;0.2)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piano galattico escluso</a:t>
            </a:r>
            <a:endParaRPr lang="it-IT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15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6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163632" cy="6858000"/>
          </a:xfrm>
          <a:prstGeom prst="rect">
            <a:avLst/>
          </a:prstGeom>
        </p:spPr>
      </p:pic>
      <p:sp>
        <p:nvSpPr>
          <p:cNvPr id="9" name="CasellaDiTesto 3"/>
          <p:cNvSpPr txBox="1"/>
          <p:nvPr/>
        </p:nvSpPr>
        <p:spPr>
          <a:xfrm>
            <a:off x="4885738" y="290027"/>
            <a:ext cx="4055981" cy="2369880"/>
          </a:xfrm>
          <a:prstGeom prst="rect">
            <a:avLst/>
          </a:prstGeom>
          <a:solidFill>
            <a:srgbClr val="7030A0"/>
          </a:solidFill>
          <a:ln w="317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Dagli anni ’90: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algoritmi automatici di identificazione al posto dell’occhio umano.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Non più lastre fotografiche, ma immagini digitali (CCD)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7607" y="5918654"/>
            <a:ext cx="30460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Telescopio </a:t>
            </a:r>
            <a:r>
              <a:rPr lang="it-IT" sz="22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dedicato ad </a:t>
            </a:r>
          </a:p>
          <a:p>
            <a:r>
              <a:rPr lang="it-IT" sz="22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Apache </a:t>
            </a:r>
            <a:r>
              <a:rPr lang="it-IT" sz="2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Point 2.5m (</a:t>
            </a:r>
            <a:r>
              <a:rPr lang="it-IT" sz="22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US)</a:t>
            </a:r>
            <a:endParaRPr lang="en-US" dirty="0"/>
          </a:p>
        </p:txBody>
      </p:sp>
      <p:sp>
        <p:nvSpPr>
          <p:cNvPr id="3" name="CasellaDiTesto 2"/>
          <p:cNvSpPr txBox="1"/>
          <p:nvPr/>
        </p:nvSpPr>
        <p:spPr>
          <a:xfrm>
            <a:off x="4316531" y="3903345"/>
            <a:ext cx="4205678" cy="2616101"/>
          </a:xfrm>
          <a:prstGeom prst="rect">
            <a:avLst/>
          </a:prstGeom>
          <a:solidFill>
            <a:srgbClr val="7030A0">
              <a:alpha val="55000"/>
            </a:srgbClr>
          </a:solidFill>
          <a:ln w="28575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SDSS (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Sloan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Digital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Sky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Survey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), iniziata nel 2000 e tutt’ora in atto </a:t>
            </a:r>
            <a:r>
              <a:rPr lang="it-IT" sz="2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(35% del cielo osservato, 500 milioni di oggetti, catalogo di ammassi</a:t>
            </a:r>
          </a:p>
          <a:p>
            <a:pPr marL="342900" lvl="0" indent="-342900">
              <a:buFont typeface="Arial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Accesso libero ai dati 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(</a:t>
            </a: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 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2015: 13</a:t>
            </a:r>
            <a:r>
              <a:rPr lang="it-IT" sz="2800" baseline="30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 </a:t>
            </a:r>
            <a:r>
              <a:rPr lang="it-IT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Data Release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it-IT" sz="22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653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sloan_color_imag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0"/>
            <a:ext cx="9144000" cy="9144000"/>
          </a:xfrm>
          <a:prstGeom prst="rect">
            <a:avLst/>
          </a:prstGeom>
        </p:spPr>
      </p:pic>
      <p:sp>
        <p:nvSpPr>
          <p:cNvPr id="3" name="CasellaDiTesto 2"/>
          <p:cNvSpPr txBox="1"/>
          <p:nvPr/>
        </p:nvSpPr>
        <p:spPr>
          <a:xfrm>
            <a:off x="5374267" y="485165"/>
            <a:ext cx="3268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Immagine SDSS </a:t>
            </a:r>
            <a:endParaRPr lang="it-IT" sz="2400" dirty="0">
              <a:solidFill>
                <a:srgbClr val="FFFFFF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24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dell’ammasso A2142</a:t>
            </a:r>
            <a:endParaRPr lang="it-IT" sz="2400" dirty="0">
              <a:solidFill>
                <a:srgbClr val="FFFFFF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637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CS_J1206_weakle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725895"/>
            <a:ext cx="9144000" cy="83023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38704" y="4059651"/>
            <a:ext cx="6962880" cy="954107"/>
          </a:xfrm>
          <a:prstGeom prst="rect">
            <a:avLst/>
          </a:prstGeom>
          <a:solidFill>
            <a:srgbClr val="7030A0">
              <a:alpha val="43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DIAMETRO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tipico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un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~ 20 </a:t>
            </a:r>
            <a:r>
              <a:rPr lang="en-US" sz="2800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milioni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anni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luce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~ 7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Mpc</a:t>
            </a: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27281" y="848182"/>
            <a:ext cx="67709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MACS J1206.2-0847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41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oom_on_macs1206.mp4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002860" y="838962"/>
                <a:ext cx="488428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400" dirty="0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SPICA (</a:t>
                </a:r>
                <a14:m>
                  <m:oMath xmlns:m="http://schemas.openxmlformats.org/officeDocument/2006/math">
                    <m:r>
                      <a:rPr lang="en-US" sz="2400" i="1" smtClean="0">
                        <a:solidFill>
                          <a:prstClr val="white"/>
                        </a:solidFill>
                        <a:latin typeface="Cambria Math" charset="0"/>
                        <a:ea typeface="Times" charset="0"/>
                        <a:cs typeface="Times" charset="0"/>
                      </a:rPr>
                      <m:t>𝛼</m:t>
                    </m:r>
                    <m:r>
                      <a:rPr lang="en-US" sz="2400" b="0" i="1" smtClean="0">
                        <a:solidFill>
                          <a:prstClr val="white"/>
                        </a:solidFill>
                        <a:latin typeface="Cambria Math" charset="0"/>
                        <a:ea typeface="Times" charset="0"/>
                        <a:cs typeface="Times" charset="0"/>
                      </a:rPr>
                      <m:t> </m:t>
                    </m:r>
                  </m:oMath>
                </a14:m>
                <a:r>
                  <a:rPr lang="en-US" sz="2400" dirty="0" err="1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costellazione</a:t>
                </a:r>
                <a:r>
                  <a:rPr lang="en-US" sz="2400" dirty="0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 </a:t>
                </a:r>
                <a:r>
                  <a:rPr lang="en-US" sz="2400" dirty="0" err="1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della</a:t>
                </a:r>
                <a:r>
                  <a:rPr lang="en-US" sz="2400" dirty="0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 </a:t>
                </a:r>
                <a:r>
                  <a:rPr lang="en-US" sz="2400" dirty="0" err="1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Vergine</a:t>
                </a:r>
                <a:r>
                  <a:rPr lang="en-US" sz="2400" dirty="0" smtClean="0">
                    <a:solidFill>
                      <a:prstClr val="white"/>
                    </a:solidFill>
                    <a:latin typeface="Times" charset="0"/>
                    <a:ea typeface="Times" charset="0"/>
                    <a:cs typeface="Times" charset="0"/>
                  </a:rPr>
                  <a:t>)</a:t>
                </a:r>
                <a:endParaRPr lang="en-US" sz="2400" dirty="0">
                  <a:solidFill>
                    <a:prstClr val="white"/>
                  </a:solidFill>
                  <a:latin typeface="Times" charset="0"/>
                  <a:ea typeface="Times" charset="0"/>
                  <a:cs typeface="Times" charset="0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2860" y="838962"/>
                <a:ext cx="4884286" cy="461665"/>
              </a:xfrm>
              <a:prstGeom prst="rect">
                <a:avLst/>
              </a:prstGeom>
              <a:blipFill rotWithShape="0">
                <a:blip r:embed="rId6"/>
                <a:stretch>
                  <a:fillRect l="-1998" t="-105333" r="-999" b="-13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CS_J1206_weaklen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25895"/>
            <a:ext cx="9144000" cy="830235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38704" y="4059651"/>
            <a:ext cx="6962880" cy="954107"/>
          </a:xfrm>
          <a:prstGeom prst="rect">
            <a:avLst/>
          </a:prstGeom>
          <a:solidFill>
            <a:srgbClr val="7030A0">
              <a:alpha val="43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DIAMETRO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tipico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un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~ 20 </a:t>
            </a:r>
            <a:r>
              <a:rPr lang="en-US" sz="2800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milioni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anni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luce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~ 7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Mpc</a:t>
            </a: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38704" y="5543169"/>
            <a:ext cx="6962880" cy="954107"/>
          </a:xfrm>
          <a:prstGeom prst="rect">
            <a:avLst/>
          </a:prstGeom>
          <a:solidFill>
            <a:srgbClr val="7030A0">
              <a:alpha val="43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DISTANZA di MACS J1206</a:t>
            </a:r>
          </a:p>
          <a:p>
            <a:pPr algn="ctr"/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~ 4.5 </a:t>
            </a:r>
            <a:r>
              <a:rPr lang="en-US" sz="2800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miliardi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anni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luce</a:t>
            </a:r>
            <a:r>
              <a:rPr lang="en-US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~ 1500 </a:t>
            </a:r>
            <a:r>
              <a:rPr lang="en-US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Mpc</a:t>
            </a: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27281" y="848182"/>
            <a:ext cx="67709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MACS J1206.2-0847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071756" y="495839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</a:rPr>
              <a:t>ma…</a:t>
            </a:r>
            <a:endParaRPr lang="en-US" sz="3200" dirty="0">
              <a:solidFill>
                <a:srgbClr val="FCFF74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bell-2151_hercules_gc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44168" y="1443841"/>
            <a:ext cx="6455664" cy="3970318"/>
          </a:xfrm>
          <a:prstGeom prst="rect">
            <a:avLst/>
          </a:prstGeom>
          <a:solidFill>
            <a:srgbClr val="7030A0">
              <a:alpha val="36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Dove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trova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la Via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Lattea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in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questa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struttura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universale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?</a:t>
            </a:r>
          </a:p>
          <a:p>
            <a:pPr algn="ctr"/>
            <a:endParaRPr lang="en-US" sz="36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ovvero</a:t>
            </a:r>
            <a:endParaRPr lang="en-US" sz="36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endParaRPr lang="en-US" sz="36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36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Noi</a:t>
            </a:r>
            <a:r>
              <a:rPr lang="en-US" sz="36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ci </a:t>
            </a:r>
            <a:r>
              <a:rPr lang="en-US" sz="36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troviamo</a:t>
            </a:r>
            <a:r>
              <a:rPr lang="en-US" sz="36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in un </a:t>
            </a:r>
          </a:p>
          <a:p>
            <a:pPr algn="ctr"/>
            <a:r>
              <a:rPr lang="en-US" sz="36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6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36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6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?</a:t>
            </a:r>
            <a:endParaRPr lang="en-US" sz="3600" dirty="0">
              <a:solidFill>
                <a:srgbClr val="73FDD6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14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502229" y="-1886299"/>
            <a:ext cx="10077554" cy="9761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 useBgFill="1">
        <p:nvSpPr>
          <p:cNvPr id="4" name="TextBox 3"/>
          <p:cNvSpPr txBox="1"/>
          <p:nvPr/>
        </p:nvSpPr>
        <p:spPr>
          <a:xfrm>
            <a:off x="3821516" y="2748381"/>
            <a:ext cx="2193229" cy="246221"/>
          </a:xfrm>
          <a:prstGeom prst="rect">
            <a:avLst/>
          </a:prstGeom>
          <a:ln>
            <a:gradFill flip="none" rotWithShape="1">
              <a:gsLst>
                <a:gs pos="0">
                  <a:schemeClr val="tx1"/>
                </a:gs>
                <a:gs pos="100000">
                  <a:srgbClr val="000000"/>
                </a:gs>
              </a:gsLst>
              <a:path path="rect">
                <a:fillToRect l="100000" t="100000"/>
              </a:path>
              <a:tileRect r="-100000" b="-100000"/>
            </a:gradFill>
          </a:ln>
        </p:spPr>
        <p:txBody>
          <a:bodyPr wrap="none" rtlCol="0">
            <a:spAutoFit/>
          </a:bodyPr>
          <a:lstStyle/>
          <a:p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</a:t>
            </a:r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NOI SIAMO QUI: VIA LATTEA</a:t>
            </a:r>
          </a:p>
        </p:txBody>
      </p:sp>
      <p:sp>
        <p:nvSpPr>
          <p:cNvPr id="2" name="Oval 1"/>
          <p:cNvSpPr/>
          <p:nvPr/>
        </p:nvSpPr>
        <p:spPr>
          <a:xfrm rot="19333458">
            <a:off x="3216056" y="2959393"/>
            <a:ext cx="342963" cy="548003"/>
          </a:xfrm>
          <a:prstGeom prst="ellipse">
            <a:avLst/>
          </a:prstGeom>
          <a:noFill/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Oval 6"/>
          <p:cNvSpPr/>
          <p:nvPr/>
        </p:nvSpPr>
        <p:spPr>
          <a:xfrm rot="3028390">
            <a:off x="6572775" y="3578114"/>
            <a:ext cx="482142" cy="685054"/>
          </a:xfrm>
          <a:prstGeom prst="ellipse">
            <a:avLst/>
          </a:prstGeom>
          <a:noFill/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Oval 7"/>
          <p:cNvSpPr/>
          <p:nvPr/>
        </p:nvSpPr>
        <p:spPr>
          <a:xfrm rot="19333458">
            <a:off x="3399312" y="2675765"/>
            <a:ext cx="432689" cy="364560"/>
          </a:xfrm>
          <a:prstGeom prst="ellipse">
            <a:avLst/>
          </a:prstGeom>
          <a:noFill/>
          <a:ln w="22225"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538544" y="2029906"/>
            <a:ext cx="468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85803" y="1695235"/>
            <a:ext cx="11544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100.000 </a:t>
            </a:r>
            <a:r>
              <a:rPr lang="en-US" sz="1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a.l</a:t>
            </a:r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.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2" name="Oval 11"/>
          <p:cNvSpPr/>
          <p:nvPr/>
        </p:nvSpPr>
        <p:spPr>
          <a:xfrm rot="19333458">
            <a:off x="2304549" y="1702430"/>
            <a:ext cx="2520000" cy="2520000"/>
          </a:xfrm>
          <a:prstGeom prst="ellipse">
            <a:avLst/>
          </a:prstGeom>
          <a:noFill/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97862" y="2153017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Il </a:t>
            </a:r>
            <a:r>
              <a:rPr lang="en-US" dirty="0" err="1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nostro</a:t>
            </a:r>
            <a:r>
              <a:rPr lang="en-US" dirty="0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dirty="0" err="1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vicinato</a:t>
            </a:r>
            <a:endParaRPr lang="en-US" dirty="0">
              <a:solidFill>
                <a:srgbClr val="00B0F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14" name="TextBox 13"/>
          <p:cNvSpPr txBox="1"/>
          <p:nvPr/>
        </p:nvSpPr>
        <p:spPr>
          <a:xfrm>
            <a:off x="3751459" y="469844"/>
            <a:ext cx="3455555" cy="584775"/>
          </a:xfrm>
          <a:prstGeom prst="rect">
            <a:avLst/>
          </a:prstGeom>
          <a:ln>
            <a:gradFill flip="none" rotWithShape="1">
              <a:gsLst>
                <a:gs pos="0">
                  <a:schemeClr val="tx1"/>
                </a:gs>
                <a:gs pos="100000">
                  <a:srgbClr val="000000"/>
                </a:gs>
              </a:gsLst>
              <a:path path="rect">
                <a:fillToRect l="100000" t="100000"/>
              </a:path>
              <a:tileRect r="-100000" b="-100000"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Il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Gruppo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Locale</a:t>
            </a:r>
            <a:endParaRPr lang="en-US" sz="20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5288192" y="2043026"/>
            <a:ext cx="166081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575414" y="1722129"/>
            <a:ext cx="12939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1 </a:t>
            </a:r>
            <a:r>
              <a:rPr lang="en-US" sz="1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Milione</a:t>
            </a:r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1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a.l</a:t>
            </a:r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.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7" name="Oval 16"/>
          <p:cNvSpPr/>
          <p:nvPr/>
        </p:nvSpPr>
        <p:spPr>
          <a:xfrm rot="12879641">
            <a:off x="-767694" y="-310377"/>
            <a:ext cx="9169126" cy="6894968"/>
          </a:xfrm>
          <a:prstGeom prst="ellipse">
            <a:avLst/>
          </a:prstGeom>
          <a:noFill/>
          <a:ln w="22225">
            <a:solidFill>
              <a:srgbClr val="00FA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949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7" grpId="0" animBg="1"/>
      <p:bldP spid="8" grpId="0" animBg="1"/>
      <p:bldP spid="10" grpId="0"/>
      <p:bldP spid="10" grpId="1"/>
      <p:bldP spid="12" grpId="0" animBg="1"/>
      <p:bldP spid="12" grpId="1" animBg="1"/>
      <p:bldP spid="11" grpId="0"/>
      <p:bldP spid="11" grpId="1"/>
      <p:bldP spid="14" grpId="0" animBg="1"/>
      <p:bldP spid="16" grpId="0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477571" y="-3212042"/>
            <a:ext cx="10085665" cy="11740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 useBgFill="1">
        <p:nvSpPr>
          <p:cNvPr id="3" name="TextBox 2"/>
          <p:cNvSpPr txBox="1"/>
          <p:nvPr/>
        </p:nvSpPr>
        <p:spPr>
          <a:xfrm>
            <a:off x="1573306" y="295835"/>
            <a:ext cx="4708790" cy="584775"/>
          </a:xfrm>
          <a:prstGeom prst="rect">
            <a:avLst/>
          </a:prstGeom>
          <a:ln>
            <a:gradFill flip="none" rotWithShape="1">
              <a:gsLst>
                <a:gs pos="0">
                  <a:schemeClr val="tx1"/>
                </a:gs>
                <a:gs pos="100000">
                  <a:srgbClr val="000000"/>
                </a:gs>
              </a:gsLst>
              <a:path path="rect">
                <a:fillToRect l="100000" t="100000"/>
              </a:path>
              <a:tileRect r="-100000" b="-100000"/>
            </a:gradFill>
          </a:ln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Il Super-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di Virgo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1351849" y="3466071"/>
            <a:ext cx="720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158347" y="3127517"/>
            <a:ext cx="1362874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10 </a:t>
            </a:r>
            <a:r>
              <a:rPr lang="en-US" sz="1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Milioni</a:t>
            </a:r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1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a.l</a:t>
            </a:r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.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6071112" y="1752527"/>
            <a:ext cx="1571697" cy="2133673"/>
          </a:xfrm>
          <a:prstGeom prst="ellipse">
            <a:avLst/>
          </a:prstGeom>
          <a:noFill/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11" name="TextBox 10"/>
          <p:cNvSpPr txBox="1"/>
          <p:nvPr/>
        </p:nvSpPr>
        <p:spPr>
          <a:xfrm>
            <a:off x="3664017" y="2151662"/>
            <a:ext cx="1022286" cy="400110"/>
          </a:xfrm>
          <a:prstGeom prst="rect">
            <a:avLst/>
          </a:prstGeom>
          <a:ln>
            <a:gradFill flip="none" rotWithShape="1">
              <a:gsLst>
                <a:gs pos="0">
                  <a:schemeClr val="tx1"/>
                </a:gs>
                <a:gs pos="100000">
                  <a:srgbClr val="000000"/>
                </a:gs>
              </a:gsLst>
              <a:path path="rect">
                <a:fillToRect l="100000" t="100000"/>
              </a:path>
              <a:tileRect r="-100000" b="-100000"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NOI SIAMO</a:t>
            </a:r>
            <a:b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QUI</a:t>
            </a:r>
          </a:p>
        </p:txBody>
      </p:sp>
    </p:spTree>
    <p:extLst>
      <p:ext uri="{BB962C8B-B14F-4D97-AF65-F5344CB8AC3E}">
        <p14:creationId xmlns:p14="http://schemas.microsoft.com/office/powerpoint/2010/main" val="111402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426" y="-888993"/>
            <a:ext cx="8966080" cy="8871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 useBgFill="1">
        <p:nvSpPr>
          <p:cNvPr id="3" name="TextBox 2"/>
          <p:cNvSpPr txBox="1"/>
          <p:nvPr/>
        </p:nvSpPr>
        <p:spPr>
          <a:xfrm>
            <a:off x="2300915" y="184037"/>
            <a:ext cx="4588307" cy="584775"/>
          </a:xfrm>
          <a:prstGeom prst="rect">
            <a:avLst/>
          </a:prstGeom>
          <a:ln>
            <a:gradFill flip="none" rotWithShape="1">
              <a:gsLst>
                <a:gs pos="0">
                  <a:schemeClr val="tx1"/>
                </a:gs>
                <a:gs pos="100000">
                  <a:srgbClr val="000000"/>
                </a:gs>
              </a:gsLst>
              <a:path path="rect">
                <a:fillToRect l="100000" t="100000"/>
              </a:path>
              <a:tileRect r="-100000" b="-100000"/>
            </a:gradFill>
          </a:ln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Il Super-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Locale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150217" y="3324315"/>
            <a:ext cx="1029812" cy="5539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NOI SIAMO</a:t>
            </a:r>
            <a:b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10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QUI</a:t>
            </a:r>
          </a:p>
          <a:p>
            <a:pPr algn="r"/>
            <a:endParaRPr lang="en-US" sz="1000" b="1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4182035" y="3546814"/>
            <a:ext cx="388431" cy="202138"/>
          </a:xfrm>
          <a:prstGeom prst="straightConnector1">
            <a:avLst/>
          </a:prstGeom>
          <a:ln w="12700" cmpd="sng">
            <a:solidFill>
              <a:srgbClr val="FFFF00"/>
            </a:solidFill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4867138" y="3546814"/>
            <a:ext cx="881810" cy="941155"/>
          </a:xfrm>
          <a:prstGeom prst="ellipse">
            <a:avLst/>
          </a:prstGeom>
          <a:noFill/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5644130" y="2385391"/>
            <a:ext cx="915696" cy="874643"/>
          </a:xfrm>
          <a:prstGeom prst="ellipse">
            <a:avLst/>
          </a:prstGeom>
          <a:noFill/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1589494" y="4487969"/>
            <a:ext cx="806824" cy="746541"/>
          </a:xfrm>
          <a:prstGeom prst="ellipse">
            <a:avLst/>
          </a:prstGeom>
          <a:noFill/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6656296" y="2141825"/>
            <a:ext cx="1385045" cy="1404989"/>
          </a:xfrm>
          <a:prstGeom prst="ellipse">
            <a:avLst/>
          </a:prstGeom>
          <a:noFill/>
          <a:ln w="22225"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2664347" y="1502327"/>
            <a:ext cx="1166804" cy="1130826"/>
          </a:xfrm>
          <a:prstGeom prst="ellipse">
            <a:avLst/>
          </a:prstGeom>
          <a:noFill/>
          <a:ln w="22225"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3898386" y="4612341"/>
            <a:ext cx="968752" cy="954741"/>
          </a:xfrm>
          <a:prstGeom prst="ellipse">
            <a:avLst/>
          </a:prstGeom>
          <a:noFill/>
          <a:ln w="22225"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5479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1" descr="laniakea_nrao_96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9510" y="0"/>
            <a:ext cx="10121992" cy="6854972"/>
          </a:xfrm>
          <a:prstGeom prst="rect">
            <a:avLst/>
          </a:prstGeom>
        </p:spPr>
      </p:pic>
      <p:pic>
        <p:nvPicPr>
          <p:cNvPr id="5" name="Immagin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29" y="98895"/>
            <a:ext cx="7492944" cy="4603960"/>
          </a:xfrm>
          <a:prstGeom prst="rect">
            <a:avLst/>
          </a:prstGeom>
        </p:spPr>
      </p:pic>
      <p:pic>
        <p:nvPicPr>
          <p:cNvPr id="2" name="Immagin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08047">
            <a:off x="3274423" y="607087"/>
            <a:ext cx="6792059" cy="2307727"/>
          </a:xfrm>
          <a:prstGeom prst="rect">
            <a:avLst/>
          </a:prstGeom>
        </p:spPr>
      </p:pic>
      <p:pic>
        <p:nvPicPr>
          <p:cNvPr id="3" name="Immagin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503059"/>
            <a:ext cx="9297398" cy="223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06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laniakea_nrao_960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6" r="8087"/>
          <a:stretch/>
        </p:blipFill>
        <p:spPr>
          <a:xfrm>
            <a:off x="0" y="0"/>
            <a:ext cx="9144000" cy="6854972"/>
          </a:xfrm>
          <a:prstGeom prst="rect">
            <a:avLst/>
          </a:prstGeom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0" y="98895"/>
            <a:ext cx="9144000" cy="211880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35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Nuova definizione del “Super-ammasso Locale”</a:t>
            </a:r>
          </a:p>
          <a:p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(basata sulla misura delle </a:t>
            </a:r>
            <a:r>
              <a:rPr lang="it-IT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velocita`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peculiari)</a:t>
            </a:r>
          </a:p>
          <a:p>
            <a:pPr algn="r"/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 algn="r"/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Tully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et al. 2014  </a:t>
            </a:r>
            <a:endParaRPr lang="it-IT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18859" y="4757288"/>
            <a:ext cx="27531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C000"/>
                </a:solidFill>
                <a:latin typeface="Times" charset="0"/>
                <a:ea typeface="Times" charset="0"/>
                <a:cs typeface="Times" charset="0"/>
              </a:rPr>
              <a:t>LANIAKEA</a:t>
            </a:r>
            <a:endParaRPr lang="en-US" sz="2000" b="1" dirty="0">
              <a:solidFill>
                <a:srgbClr val="FFC0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0998" y="2617915"/>
            <a:ext cx="3023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Il GRANDE ATTRATTORE</a:t>
            </a:r>
          </a:p>
          <a:p>
            <a:pPr algn="ctr"/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(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punto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focale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gravitazionale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0998" y="1363563"/>
            <a:ext cx="1861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SHAPLEY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14729" y="962198"/>
            <a:ext cx="1861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COMA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76659" y="4099603"/>
            <a:ext cx="1861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PERSEUS-PISCES</a:t>
            </a:r>
            <a:endParaRPr lang="en-US" sz="16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785114" y="2701655"/>
            <a:ext cx="20640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VIA </a:t>
            </a:r>
            <a:r>
              <a:rPr lang="en-US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LATTEA </a:t>
            </a:r>
          </a:p>
          <a:p>
            <a:pPr algn="ctr"/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(al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bordo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questa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struttura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enorme</a:t>
            </a:r>
            <a:r>
              <a:rPr lang="en-US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5963478" y="3047999"/>
            <a:ext cx="821635" cy="43249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126141" y="5680722"/>
            <a:ext cx="5723042" cy="830997"/>
          </a:xfrm>
          <a:prstGeom prst="rect">
            <a:avLst/>
          </a:prstGeom>
          <a:solidFill>
            <a:srgbClr val="7030A0"/>
          </a:solidFill>
          <a:ln w="31750">
            <a:solidFill>
              <a:srgbClr val="73FDD6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Asse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Maggiore = 520×10</a:t>
            </a:r>
            <a:r>
              <a:rPr lang="en-US" sz="2400" baseline="30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6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ly</a:t>
            </a:r>
            <a:r>
              <a:rPr lang="en-US" sz="24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 (159 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Mpc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</a:p>
          <a:p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300-500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2MASS 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survey)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04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0m37s119.png"/>
          <p:cNvPicPr>
            <a:picLocks noChangeAspect="1"/>
          </p:cNvPicPr>
          <p:nvPr/>
        </p:nvPicPr>
        <p:blipFill rotWithShape="1">
          <a:blip r:embed="rId3"/>
          <a:srcRect l="21874" t="14275" r="20478" b="6433"/>
          <a:stretch/>
        </p:blipFill>
        <p:spPr>
          <a:xfrm>
            <a:off x="84414" y="0"/>
            <a:ext cx="4379475" cy="4066162"/>
          </a:xfrm>
          <a:prstGeom prst="rect">
            <a:avLst/>
          </a:prstGeom>
        </p:spPr>
      </p:pic>
      <p:pic>
        <p:nvPicPr>
          <p:cNvPr id="3" name="Picture 2" descr="vlcsnap-2011-11-29-14h41m10s214.png"/>
          <p:cNvPicPr>
            <a:picLocks noChangeAspect="1"/>
          </p:cNvPicPr>
          <p:nvPr/>
        </p:nvPicPr>
        <p:blipFill rotWithShape="1">
          <a:blip r:embed="rId4"/>
          <a:srcRect l="16334" t="6709" r="12473"/>
          <a:stretch/>
        </p:blipFill>
        <p:spPr>
          <a:xfrm>
            <a:off x="4425696" y="0"/>
            <a:ext cx="4421067" cy="3910519"/>
          </a:xfrm>
          <a:prstGeom prst="rect">
            <a:avLst/>
          </a:prstGeom>
        </p:spPr>
      </p:pic>
      <p:pic>
        <p:nvPicPr>
          <p:cNvPr id="4" name="Picture 3" descr="vlcsnap-2011-11-29-14h41m22s52.png"/>
          <p:cNvPicPr>
            <a:picLocks noChangeAspect="1"/>
          </p:cNvPicPr>
          <p:nvPr/>
        </p:nvPicPr>
        <p:blipFill rotWithShape="1">
          <a:blip r:embed="rId5"/>
          <a:srcRect l="16233" t="12890" r="11009" b="20843"/>
          <a:stretch/>
        </p:blipFill>
        <p:spPr>
          <a:xfrm>
            <a:off x="1653702" y="3591093"/>
            <a:ext cx="5314026" cy="3266908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3827823" y="1728833"/>
            <a:ext cx="9144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5400000">
            <a:off x="5324341" y="3182525"/>
            <a:ext cx="635486" cy="3933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32200" y="3188998"/>
            <a:ext cx="5039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“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Srotoliamo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” la Volta Celeste</a:t>
            </a: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3"/>
          <p:cNvSpPr txBox="1"/>
          <p:nvPr/>
        </p:nvSpPr>
        <p:spPr>
          <a:xfrm>
            <a:off x="0" y="5536341"/>
            <a:ext cx="9404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2MASS (2 Micron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All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Sky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Survey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):                                                      osservate 1.6 milioni di galassie, rilevati centinaia (~500) di ammassi</a:t>
            </a:r>
          </a:p>
          <a:p>
            <a:pPr algn="ctr"/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(Mt Hopkins, Arizona, Cerro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Tololo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Cile, 1997-2001)</a:t>
            </a:r>
          </a:p>
        </p:txBody>
      </p:sp>
      <p:sp>
        <p:nvSpPr>
          <p:cNvPr id="7" name="Titolo 1"/>
          <p:cNvSpPr txBox="1">
            <a:spLocks/>
          </p:cNvSpPr>
          <p:nvPr/>
        </p:nvSpPr>
        <p:spPr>
          <a:xfrm>
            <a:off x="0" y="124728"/>
            <a:ext cx="9144000" cy="809095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Universo Locale 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(D &lt; 200 Mpc)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1" y="820694"/>
            <a:ext cx="9144000" cy="462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20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/>
          <p:cNvSpPr txBox="1">
            <a:spLocks/>
          </p:cNvSpPr>
          <p:nvPr/>
        </p:nvSpPr>
        <p:spPr>
          <a:xfrm>
            <a:off x="1189497" y="1456249"/>
            <a:ext cx="6865005" cy="3835598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Qual’e`</a:t>
            </a: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l’origine di </a:t>
            </a:r>
            <a:r>
              <a:rPr lang="it-IT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Laniakea</a:t>
            </a:r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e di tutti </a:t>
            </a:r>
          </a:p>
          <a:p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 super-ammassi che vediamo nell’Universo vicino ?</a:t>
            </a:r>
          </a:p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Partiamo da una mappa del cielo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2m12s5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685800"/>
            <a:ext cx="9144001" cy="6172200"/>
          </a:xfrm>
          <a:prstGeom prst="rect">
            <a:avLst/>
          </a:prstGeom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0" y="124728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Mappa del cielo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2m21s14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670282"/>
            <a:ext cx="9144001" cy="6172200"/>
          </a:xfrm>
          <a:prstGeom prst="rect">
            <a:avLst/>
          </a:prstGeom>
        </p:spPr>
      </p:pic>
      <p:sp>
        <p:nvSpPr>
          <p:cNvPr id="4" name="Titolo 1"/>
          <p:cNvSpPr txBox="1">
            <a:spLocks/>
          </p:cNvSpPr>
          <p:nvPr/>
        </p:nvSpPr>
        <p:spPr>
          <a:xfrm>
            <a:off x="0" y="124728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Mappa </a:t>
            </a:r>
            <a:r>
              <a:rPr lang="it-IT" sz="32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 cielo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2m29s23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5800"/>
            <a:ext cx="9144001" cy="6172200"/>
          </a:xfrm>
          <a:prstGeom prst="rect">
            <a:avLst/>
          </a:prstGeom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0" y="124728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Mappa </a:t>
            </a:r>
            <a:r>
              <a:rPr lang="it-IT" sz="32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 cielo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2m50s17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5800"/>
            <a:ext cx="9144001" cy="6172200"/>
          </a:xfrm>
          <a:prstGeom prst="rect">
            <a:avLst/>
          </a:prstGeom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0" y="124728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Mappa </a:t>
            </a:r>
            <a:r>
              <a:rPr lang="it-IT" sz="32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 cielo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3m06s8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85800"/>
            <a:ext cx="9144001" cy="6172200"/>
          </a:xfrm>
          <a:prstGeom prst="rect">
            <a:avLst/>
          </a:prstGeom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0" y="124728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Mappa </a:t>
            </a:r>
            <a:r>
              <a:rPr lang="it-IT" sz="32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 cielo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3m18s20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685800"/>
            <a:ext cx="9144001" cy="6172200"/>
          </a:xfrm>
          <a:prstGeom prst="rect">
            <a:avLst/>
          </a:prstGeom>
        </p:spPr>
      </p:pic>
      <p:sp>
        <p:nvSpPr>
          <p:cNvPr id="6" name="Titolo 1"/>
          <p:cNvSpPr txBox="1">
            <a:spLocks/>
          </p:cNvSpPr>
          <p:nvPr/>
        </p:nvSpPr>
        <p:spPr>
          <a:xfrm>
            <a:off x="0" y="27453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Radiazione di Fondo Cosmica (2.7K)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CasellaDiTesto 7"/>
          <p:cNvSpPr txBox="1">
            <a:spLocks noChangeArrowheads="1"/>
          </p:cNvSpPr>
          <p:nvPr/>
        </p:nvSpPr>
        <p:spPr bwMode="auto">
          <a:xfrm>
            <a:off x="2844884" y="3075235"/>
            <a:ext cx="41729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3600" dirty="0">
                <a:latin typeface="Times" charset="0"/>
                <a:ea typeface="Times" charset="0"/>
                <a:cs typeface="Times" charset="0"/>
              </a:rPr>
              <a:t>Universo Primordiale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3m27s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6172200"/>
          </a:xfrm>
          <a:prstGeom prst="rect">
            <a:avLst/>
          </a:prstGeom>
        </p:spPr>
      </p:pic>
      <p:sp>
        <p:nvSpPr>
          <p:cNvPr id="3" name="CasellaDiTesto 7"/>
          <p:cNvSpPr txBox="1">
            <a:spLocks noChangeArrowheads="1"/>
          </p:cNvSpPr>
          <p:nvPr/>
        </p:nvSpPr>
        <p:spPr bwMode="auto">
          <a:xfrm>
            <a:off x="2844884" y="3075235"/>
            <a:ext cx="412211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3600" dirty="0"/>
              <a:t>Universo Primordiale</a:t>
            </a:r>
          </a:p>
        </p:txBody>
      </p:sp>
      <p:sp>
        <p:nvSpPr>
          <p:cNvPr id="5" name="Titolo 1"/>
          <p:cNvSpPr txBox="1">
            <a:spLocks/>
          </p:cNvSpPr>
          <p:nvPr/>
        </p:nvSpPr>
        <p:spPr>
          <a:xfrm>
            <a:off x="0" y="27453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Radiazione di Fondo Cosmica (2.7K)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3m44s19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6172200"/>
          </a:xfrm>
          <a:prstGeom prst="rect">
            <a:avLst/>
          </a:prstGeom>
        </p:spPr>
      </p:pic>
      <p:sp>
        <p:nvSpPr>
          <p:cNvPr id="3" name="CasellaDiTesto 7"/>
          <p:cNvSpPr txBox="1">
            <a:spLocks noChangeArrowheads="1"/>
          </p:cNvSpPr>
          <p:nvPr/>
        </p:nvSpPr>
        <p:spPr bwMode="auto">
          <a:xfrm>
            <a:off x="2844884" y="3075235"/>
            <a:ext cx="412211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3600" dirty="0"/>
              <a:t>Universo Primordiale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6086" y="5950344"/>
            <a:ext cx="8449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Aumentando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il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contrasto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fino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a 1 parte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su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100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mila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si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iniziano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a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vedere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le </a:t>
            </a:r>
          </a:p>
          <a:p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anisotropie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del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fondo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a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microonde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da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cui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si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sono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formate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le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strutture</a:t>
            </a:r>
            <a:r>
              <a:rPr lang="en-US" dirty="0" smtClean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rebuchet MS"/>
                <a:cs typeface="Trebuchet MS"/>
              </a:rPr>
              <a:t>cosmiche</a:t>
            </a:r>
            <a:endParaRPr lang="en-US" dirty="0"/>
          </a:p>
        </p:txBody>
      </p:sp>
      <p:sp>
        <p:nvSpPr>
          <p:cNvPr id="7" name="Titolo 1"/>
          <p:cNvSpPr txBox="1">
            <a:spLocks/>
          </p:cNvSpPr>
          <p:nvPr/>
        </p:nvSpPr>
        <p:spPr>
          <a:xfrm>
            <a:off x="0" y="27453"/>
            <a:ext cx="9144000" cy="126675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2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it-IT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Radiazione di Fondo Cosmica (2.7K)</a:t>
            </a:r>
            <a:endParaRPr lang="it-IT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lcsnap-2011-11-29-14h42m12s5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393975"/>
            <a:ext cx="9144001" cy="6172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076" y="1761668"/>
            <a:ext cx="6744345" cy="34101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628415" y="472854"/>
            <a:ext cx="5097296" cy="1200329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Le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variazioni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densita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locale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oggi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maggiori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quelle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primordiali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algn="ctr"/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molti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ordini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grandezza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!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8091" y="5180486"/>
            <a:ext cx="7120648" cy="1569660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vert="horz" wrap="square" lIns="91440" tIns="45720" rIns="91440" bIns="45720" rtlCol="0" anchor="ctr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 </a:t>
            </a:r>
            <a:r>
              <a:rPr lang="en-US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sfida</a:t>
            </a:r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delle</a:t>
            </a:r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Cosmologia</a:t>
            </a:r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moderna</a:t>
            </a:r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: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comprendere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come le </a:t>
            </a:r>
            <a:r>
              <a:rPr lang="en-US" sz="2400" u="sng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PICCOLISSIME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anisotropie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del </a:t>
            </a:r>
            <a:r>
              <a:rPr lang="en-US" sz="24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ondo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nelle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microonde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potute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trasformare</a:t>
            </a:r>
            <a:endParaRPr lang="en-US" sz="24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nelle</a:t>
            </a:r>
            <a:r>
              <a:rPr kumimoji="0" lang="en-US" sz="24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2400" i="0" u="sng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ENORMI</a:t>
            </a:r>
            <a:r>
              <a:rPr kumimoji="0" lang="en-US" sz="24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2400" i="0" u="none" strike="noStrike" kern="1200" cap="none" spc="0" normalizeH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strutture</a:t>
            </a:r>
            <a:r>
              <a:rPr kumimoji="0" lang="en-US" sz="24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2400" i="0" u="none" strike="noStrike" kern="1200" cap="none" spc="0" normalizeH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odierne</a:t>
            </a:r>
            <a:r>
              <a:rPr kumimoji="0" lang="en-US" sz="24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cosmologia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moderna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27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4" name="lcdm_color1_highres_divx.av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itolo 1"/>
          <p:cNvSpPr txBox="1">
            <a:spLocks/>
          </p:cNvSpPr>
          <p:nvPr/>
        </p:nvSpPr>
        <p:spPr>
          <a:xfrm>
            <a:off x="304800" y="432457"/>
            <a:ext cx="8229600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Simulazione della formazione della</a:t>
            </a:r>
            <a:br>
              <a:rPr kumimoji="0" lang="it-IT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</a:b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</a:t>
            </a:r>
            <a:r>
              <a:rPr kumimoji="0" lang="it-IT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truttura</a:t>
            </a:r>
            <a:r>
              <a:rPr kumimoji="0" lang="it-IT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su Grande </a:t>
            </a: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</a:t>
            </a:r>
            <a:r>
              <a:rPr kumimoji="0" lang="it-IT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cala </a:t>
            </a:r>
            <a:endParaRPr kumimoji="0" lang="it-IT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illennium_half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0E0A15"/>
              </a:clrFrom>
              <a:clrTo>
                <a:srgbClr val="0E0A15">
                  <a:alpha val="0"/>
                </a:srgbClr>
              </a:clrTo>
            </a:clrChange>
            <a:alphaModFix amt="91000"/>
          </a:blip>
          <a:stretch>
            <a:fillRect/>
          </a:stretch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15659" y="4593841"/>
            <a:ext cx="6303072" cy="523220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 COSA SONO FATTI GLI </a:t>
            </a:r>
            <a:r>
              <a:rPr lang="en-US" sz="28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AMMASSI?</a:t>
            </a:r>
            <a:endParaRPr lang="en-US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4779" y="379597"/>
            <a:ext cx="8459983" cy="138499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formano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NODI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filamenti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cosmici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e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strutture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nell’Universo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tenute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legate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dalla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forza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gravita</a:t>
            </a:r>
            <a:r>
              <a:rPr lang="en-US" sz="28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X</a:t>
            </a:r>
            <a:endParaRPr lang="en-US" sz="36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comacluster_rowe_bi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28039" y="1"/>
            <a:ext cx="10284935" cy="685800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23032" y="2061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Ammasso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di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Galassie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: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nell’ottico</a:t>
            </a:r>
            <a:endParaRPr kumimoji="0" lang="en-US" sz="360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04738" y="4046706"/>
            <a:ext cx="4247894" cy="1692771"/>
          </a:xfrm>
          <a:prstGeom prst="rect">
            <a:avLst/>
          </a:prstGeom>
          <a:solidFill>
            <a:srgbClr val="7030A0">
              <a:alpha val="62000"/>
            </a:srgbClr>
          </a:soli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3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</a:t>
            </a:r>
          </a:p>
          <a:p>
            <a:pPr lvl="0">
              <a:spcBef>
                <a:spcPct val="0"/>
              </a:spcBef>
              <a:defRPr/>
            </a:pPr>
            <a:r>
              <a:rPr lang="en-US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Fatte</a:t>
            </a:r>
            <a:r>
              <a:rPr lang="en-U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stelle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(gas/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polvere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). </a:t>
            </a:r>
          </a:p>
          <a:p>
            <a:pPr lvl="0">
              <a:spcBef>
                <a:spcPct val="0"/>
              </a:spcBef>
              <a:defRPr/>
            </a:pPr>
            <a:r>
              <a:rPr lang="en-US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Visibili</a:t>
            </a:r>
            <a:r>
              <a:rPr lang="en-U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nell’ottico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en-US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Telescopi</a:t>
            </a:r>
            <a:r>
              <a:rPr lang="en-U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 Terra e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nello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spazio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0165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vlt_fl_ser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481636"/>
            <a:ext cx="9144001" cy="59954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4507" y="5974279"/>
            <a:ext cx="3884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VLT-ESO: 4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8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metri</a:t>
            </a:r>
            <a:endParaRPr lang="en-US" sz="2800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4" name="Picture 3" descr="keckpairwest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32555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26749" y="3255581"/>
            <a:ext cx="4317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KECK-USA: 2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10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metri</a:t>
            </a:r>
            <a:endParaRPr lang="en-US" sz="2800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ma_core_opt.gif"/>
          <p:cNvPicPr>
            <a:picLocks noChangeAspect="1"/>
          </p:cNvPicPr>
          <p:nvPr/>
        </p:nvPicPr>
        <p:blipFill rotWithShape="1">
          <a:blip r:embed="rId3"/>
          <a:srcRect t="26" r="9719"/>
          <a:stretch/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pic>
        <p:nvPicPr>
          <p:cNvPr id="10" name="Picture 9" descr="Hubble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103" y="539261"/>
            <a:ext cx="8811360" cy="587423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49702" y="770093"/>
            <a:ext cx="3853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Hubble Space Telescope</a:t>
            </a:r>
            <a:endParaRPr lang="en-US" sz="2800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X</a:t>
            </a:r>
            <a:endParaRPr lang="en-US" sz="36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comacluster_rowe_bi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28039" y="1"/>
            <a:ext cx="10284935" cy="685800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23032" y="2061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Ammasso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di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Galassie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: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nell’ottico</a:t>
            </a:r>
            <a:endParaRPr kumimoji="0" lang="en-US" sz="360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ma_x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-569700"/>
            <a:ext cx="9395283" cy="827024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628008" y="2061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Ammasso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di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Galassie</a:t>
            </a:r>
            <a:r>
              <a:rPr kumimoji="0" lang="en-US" sz="36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: </a:t>
            </a:r>
            <a:r>
              <a:rPr kumimoji="0" lang="en-US" sz="360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nei</a:t>
            </a:r>
            <a:r>
              <a:rPr kumimoji="0" lang="en-US" sz="36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6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raggi</a:t>
            </a:r>
            <a:r>
              <a:rPr kumimoji="0" lang="en-US" sz="36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X</a:t>
            </a:r>
            <a:endParaRPr kumimoji="0" lang="en-US" sz="360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macluster_rowe_bi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28039" y="1"/>
            <a:ext cx="10284935" cy="6858000"/>
          </a:xfrm>
          <a:prstGeom prst="rect">
            <a:avLst/>
          </a:prstGeom>
        </p:spPr>
      </p:pic>
      <p:pic>
        <p:nvPicPr>
          <p:cNvPr id="5" name="Picture 4" descr="Coma_xm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75" y="-569700"/>
            <a:ext cx="9395283" cy="827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6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-1" y="274638"/>
            <a:ext cx="914399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Prima: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fu la </a:t>
            </a:r>
            <a:r>
              <a:rPr lang="en-US" sz="32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luce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….…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e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poi, </a:t>
            </a:r>
            <a:r>
              <a:rPr kumimoji="0" lang="en-US" sz="32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tutto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il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resto </a:t>
            </a:r>
            <a:r>
              <a:rPr kumimoji="0" lang="en-US" sz="32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dello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spettro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i="0" u="none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elettromagnetico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2" name="Picture 1" descr="em_spectrum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0739" y="1766840"/>
            <a:ext cx="6918247" cy="34416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5433816"/>
            <a:ext cx="9143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In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Astrofisica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usano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informazioni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contenute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in </a:t>
            </a:r>
          </a:p>
          <a:p>
            <a:pPr algn="ctr"/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tutte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energie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dello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spettro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elettromagnetico</a:t>
            </a:r>
            <a:endParaRPr lang="en-US" sz="2800" dirty="0"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73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525" y="1051027"/>
            <a:ext cx="5774115" cy="4283702"/>
          </a:xfrm>
        </p:spPr>
      </p:pic>
      <p:sp>
        <p:nvSpPr>
          <p:cNvPr id="5" name="Titolo 1"/>
          <p:cNvSpPr txBox="1">
            <a:spLocks/>
          </p:cNvSpPr>
          <p:nvPr/>
        </p:nvSpPr>
        <p:spPr>
          <a:xfrm>
            <a:off x="287078" y="348158"/>
            <a:ext cx="10898283" cy="82794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it-IT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Astronomia X: </a:t>
            </a:r>
            <a:r>
              <a:rPr lang="it-IT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l’assorbimento atmosferico</a:t>
            </a:r>
            <a:endParaRPr lang="it-IT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-116426" y="5389593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Data di nascita dell’astronomia in banda X: 1962 </a:t>
            </a:r>
          </a:p>
          <a:p>
            <a:pPr algn="ctr"/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con la scoperta della prima sorgente X (Scorpio X-1)</a:t>
            </a:r>
          </a:p>
          <a:p>
            <a:pPr algn="ctr"/>
            <a:r>
              <a:rPr lang="it-IT" sz="24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Premio Nobel per la </a:t>
            </a:r>
            <a:r>
              <a:rPr lang="it-IT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Fisica: 2002 a </a:t>
            </a:r>
            <a:r>
              <a:rPr lang="it-IT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R</a:t>
            </a:r>
            <a:r>
              <a:rPr lang="it-IT" sz="24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. </a:t>
            </a:r>
            <a:r>
              <a:rPr lang="it-IT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Giacconi</a:t>
            </a:r>
            <a:endParaRPr lang="it-IT" sz="24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2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131"/>
            <a:ext cx="8991051" cy="4955068"/>
          </a:xfrm>
          <a:prstGeom prst="rect">
            <a:avLst/>
          </a:prstGeom>
        </p:spPr>
      </p:pic>
      <p:sp>
        <p:nvSpPr>
          <p:cNvPr id="7" name="CasellaDiTesto 6"/>
          <p:cNvSpPr txBox="1"/>
          <p:nvPr/>
        </p:nvSpPr>
        <p:spPr>
          <a:xfrm>
            <a:off x="1" y="5684209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Dal 1999, 2 grandi telescopi: XMM-Newton (ESA) e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Chandra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(NASA). </a:t>
            </a:r>
          </a:p>
          <a:p>
            <a:pPr algn="ctr"/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Altri piccoli telescopi: 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Suzaku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(JAXA), </a:t>
            </a:r>
            <a:r>
              <a:rPr lang="it-IT" sz="24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NuSTAR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(NASA)</a:t>
            </a:r>
            <a:endParaRPr lang="it-IT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5" name="Connettore 1 4"/>
          <p:cNvCxnSpPr/>
          <p:nvPr/>
        </p:nvCxnSpPr>
        <p:spPr>
          <a:xfrm>
            <a:off x="3779250" y="6314531"/>
            <a:ext cx="2011785" cy="0"/>
          </a:xfrm>
          <a:prstGeom prst="line">
            <a:avLst/>
          </a:prstGeom>
          <a:ln w="34925">
            <a:solidFill>
              <a:srgbClr val="0080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olo 1"/>
          <p:cNvSpPr txBox="1">
            <a:spLocks/>
          </p:cNvSpPr>
          <p:nvPr/>
        </p:nvSpPr>
        <p:spPr>
          <a:xfrm>
            <a:off x="287079" y="348158"/>
            <a:ext cx="9144000" cy="82794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it-IT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Astronomia X: </a:t>
            </a:r>
            <a:r>
              <a:rPr lang="it-IT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oggi</a:t>
            </a:r>
            <a:endParaRPr lang="it-IT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06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0087_xray_lg"/>
          <p:cNvPicPr>
            <a:picLocks noChangeAspect="1" noChangeArrowheads="1"/>
          </p:cNvPicPr>
          <p:nvPr/>
        </p:nvPicPr>
        <p:blipFill>
          <a:blip r:embed="rId3">
            <a:lum bright="-32000" contrast="-42000"/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3" y="21265"/>
            <a:ext cx="5282338" cy="3545547"/>
          </a:xfrm>
          <a:prstGeom prst="rect">
            <a:avLst/>
          </a:prstGeom>
          <a:ln w="50800">
            <a:solidFill>
              <a:schemeClr val="accent1">
                <a:lumMod val="75000"/>
              </a:schemeClr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390" y="1756708"/>
            <a:ext cx="6246735" cy="3310770"/>
          </a:xfrm>
          <a:prstGeom prst="rect">
            <a:avLst/>
          </a:prstGeom>
          <a:ln w="63500">
            <a:solidFill>
              <a:schemeClr val="accent2">
                <a:lumMod val="50000"/>
              </a:schemeClr>
            </a:solidFill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760" y="3857226"/>
            <a:ext cx="6156975" cy="2924563"/>
          </a:xfrm>
          <a:prstGeom prst="rect">
            <a:avLst/>
          </a:prstGeom>
          <a:ln w="63500"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4169601" y="1756708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A2029</a:t>
            </a:r>
            <a:endParaRPr lang="en-US" sz="20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38004" y="3861907"/>
            <a:ext cx="16225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A426-Perseus</a:t>
            </a:r>
            <a:endParaRPr lang="en-US" sz="20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1328" y="51759"/>
            <a:ext cx="125806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A2199</a:t>
            </a:r>
            <a:endParaRPr lang="en-US" sz="20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28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ma_x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569700"/>
            <a:ext cx="9538158" cy="827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12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0087_xray_lg"/>
          <p:cNvPicPr>
            <a:picLocks noChangeAspect="1" noChangeArrowheads="1"/>
          </p:cNvPicPr>
          <p:nvPr/>
        </p:nvPicPr>
        <p:blipFill>
          <a:blip r:embed="rId3">
            <a:lum bright="-32000" contrast="-42000"/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0472" y="183106"/>
            <a:ext cx="5713999" cy="3019030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Proprieta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` del Gas X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>
              <a:defRPr/>
            </a:pPr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CALDISSIMO:</a:t>
            </a:r>
          </a:p>
          <a:p>
            <a:pPr>
              <a:defRPr/>
            </a:pPr>
            <a:r>
              <a:rPr lang="it-IT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T=10-100 milioni di gradi</a:t>
            </a:r>
          </a:p>
          <a:p>
            <a:endParaRPr lang="en-US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6" name="Immagine 7" descr="Sun_parts_big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1018" y="1709319"/>
            <a:ext cx="5020230" cy="3582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0087_xray_lg"/>
          <p:cNvPicPr>
            <a:picLocks noChangeAspect="1" noChangeArrowheads="1"/>
          </p:cNvPicPr>
          <p:nvPr/>
        </p:nvPicPr>
        <p:blipFill>
          <a:blip r:embed="rId3">
            <a:lum bright="-32000" contrast="-42000"/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0472" y="139160"/>
            <a:ext cx="5713999" cy="4215575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Proprieta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` del Gas X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>
              <a:defRPr/>
            </a:pPr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CALDISSIMO:</a:t>
            </a:r>
          </a:p>
          <a:p>
            <a:pPr>
              <a:defRPr/>
            </a:pPr>
            <a:r>
              <a:rPr lang="it-IT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it-IT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T=10-100 milioni di gradi</a:t>
            </a:r>
          </a:p>
          <a:p>
            <a:endParaRPr lang="en-US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TENUISSIMO:</a:t>
            </a:r>
          </a:p>
          <a:p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400" b="1" dirty="0" err="1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densita</a:t>
            </a:r>
            <a:r>
              <a:rPr lang="en-US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` 0.1 </a:t>
            </a:r>
            <a:r>
              <a:rPr lang="en-US" sz="2400" b="1" dirty="0" err="1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atomi</a:t>
            </a:r>
            <a:r>
              <a:rPr lang="en-US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/</a:t>
            </a:r>
            <a:r>
              <a:rPr lang="it-IT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cm</a:t>
            </a:r>
            <a:r>
              <a:rPr lang="it-IT" sz="2400" b="1" baseline="30000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3</a:t>
            </a:r>
            <a:endParaRPr lang="en-US" sz="2400" b="1" dirty="0" smtClean="0">
              <a:solidFill>
                <a:srgbClr val="C5FFAE"/>
              </a:solidFill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7" name="Immagine 5" descr="Cut_through_turbomolecular_pump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49462" y="1317347"/>
            <a:ext cx="2887807" cy="4007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CasellaDiTesto 6"/>
          <p:cNvSpPr txBox="1"/>
          <p:nvPr/>
        </p:nvSpPr>
        <p:spPr>
          <a:xfrm>
            <a:off x="3018599" y="5425363"/>
            <a:ext cx="5846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it-IT" sz="2400" b="1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Migliori Pompa a vuoto 100 atomi/cm</a:t>
            </a:r>
            <a:r>
              <a:rPr lang="it-IT" sz="2400" b="1" baseline="300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0087_xray_lg"/>
          <p:cNvPicPr>
            <a:picLocks noChangeAspect="1" noChangeArrowheads="1"/>
          </p:cNvPicPr>
          <p:nvPr/>
        </p:nvPicPr>
        <p:blipFill>
          <a:blip r:embed="rId3">
            <a:lum bright="-32000" contrast="-42000"/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0472" y="67746"/>
            <a:ext cx="5713999" cy="5821632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Proprieta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` del Gas X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>
              <a:defRPr/>
            </a:pPr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TEMPERATURA:</a:t>
            </a:r>
          </a:p>
          <a:p>
            <a:pPr>
              <a:defRPr/>
            </a:pPr>
            <a:r>
              <a:rPr lang="it-IT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10-100 milioni di gradi</a:t>
            </a:r>
          </a:p>
          <a:p>
            <a:endParaRPr lang="en-US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DENSITA`:</a:t>
            </a:r>
          </a:p>
          <a:p>
            <a:r>
              <a:rPr lang="en-US" sz="2400" b="1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0.1 atomi/cm3</a:t>
            </a:r>
            <a:endParaRPr lang="en-US" sz="2400" b="1" dirty="0" smtClean="0">
              <a:solidFill>
                <a:srgbClr val="C5FFAE"/>
              </a:solidFill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COMPOSIZIONE CHIMICA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: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H, He con </a:t>
            </a:r>
            <a:r>
              <a:rPr lang="en-US" sz="2400" b="1" dirty="0" err="1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tracce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400" b="1" dirty="0" err="1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altri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 err="1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elementi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Times" charset="0"/>
                <a:ea typeface="Times" charset="0"/>
                <a:cs typeface="Times" charset="0"/>
              </a:rPr>
              <a:t>non </a:t>
            </a:r>
            <a:r>
              <a:rPr lang="en-US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  <a:latin typeface="Times" charset="0"/>
                <a:ea typeface="Times" charset="0"/>
                <a:cs typeface="Times" charset="0"/>
              </a:rPr>
              <a:t>primordiali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, </a:t>
            </a:r>
            <a:r>
              <a:rPr lang="en-US" sz="2400" b="1" dirty="0" err="1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es</a:t>
            </a:r>
            <a:r>
              <a:rPr lang="en-US" sz="2400" b="1" dirty="0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. Fe, Si, O, S,….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b="1" dirty="0" smtClean="0">
              <a:solidFill>
                <a:srgbClr val="C5FFAE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6" name="Picture 5" descr="fe_atom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3701" y="1845732"/>
            <a:ext cx="3770299" cy="4043646"/>
          </a:xfrm>
          <a:prstGeom prst="rect">
            <a:avLst/>
          </a:prstGeom>
        </p:spPr>
      </p:pic>
      <p:sp useBgFill="1">
        <p:nvSpPr>
          <p:cNvPr id="5" name="CasellaDiTesto 8"/>
          <p:cNvSpPr txBox="1"/>
          <p:nvPr/>
        </p:nvSpPr>
        <p:spPr>
          <a:xfrm>
            <a:off x="5373701" y="1536970"/>
            <a:ext cx="3770299" cy="5426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Atomo di Ferro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0087_xray_lg"/>
          <p:cNvPicPr>
            <a:picLocks noChangeAspect="1" noChangeArrowheads="1"/>
          </p:cNvPicPr>
          <p:nvPr/>
        </p:nvPicPr>
        <p:blipFill>
          <a:blip r:embed="rId3">
            <a:lum bright="-32000" contrast="-42000"/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0472" y="449717"/>
            <a:ext cx="8267928" cy="6370976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La </a:t>
            </a:r>
            <a:r>
              <a:rPr lang="en-US" sz="3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composizione</a:t>
            </a:r>
            <a:r>
              <a:rPr lang="en-US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chimica</a:t>
            </a:r>
            <a:r>
              <a:rPr lang="en-US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del Gas X ci dice </a:t>
            </a:r>
            <a:r>
              <a:rPr lang="en-US" sz="3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che</a:t>
            </a:r>
            <a:r>
              <a:rPr lang="en-US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</a:t>
            </a:r>
            <a:endParaRPr lang="en-US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lang="en-US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Char char="-"/>
              <a:tabLst/>
              <a:defRPr/>
            </a:pPr>
            <a:r>
              <a:rPr lang="en-US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Il gas e`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stato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processato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nelle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stelle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unica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fornace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nota)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US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elementi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stati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prodotti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da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esplosioni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SN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nelle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dell’ammasso</a:t>
            </a:r>
            <a:endParaRPr lang="en-US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US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Devono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esistere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meccanismi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trasporto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elementi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chimici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dalle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al gas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caldo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X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Meccanismi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venti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stellari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dalle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prodotti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da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 SN,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forze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mareali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/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interazioni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tra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,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pressione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d’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ariete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… (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esistono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osservazioni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questi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fenomeni</a:t>
            </a:r>
            <a:r>
              <a:rPr 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6"/>
          <p:cNvSpPr txBox="1"/>
          <p:nvPr/>
        </p:nvSpPr>
        <p:spPr>
          <a:xfrm>
            <a:off x="903656" y="2046660"/>
            <a:ext cx="3706464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Massa Galassie ~ 3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%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0096" y="2046659"/>
            <a:ext cx="4114671" cy="4276319"/>
          </a:xfrm>
          <a:prstGeom prst="rect">
            <a:avLst/>
          </a:prstGeom>
        </p:spPr>
      </p:pic>
      <p:sp>
        <p:nvSpPr>
          <p:cNvPr id="8" name="Titolo 1"/>
          <p:cNvSpPr>
            <a:spLocks noGrp="1"/>
          </p:cNvSpPr>
          <p:nvPr>
            <p:ph type="title"/>
          </p:nvPr>
        </p:nvSpPr>
        <p:spPr>
          <a:xfrm>
            <a:off x="0" y="-4658"/>
            <a:ext cx="9143999" cy="2419604"/>
          </a:xfrm>
        </p:spPr>
        <p:txBody>
          <a:bodyPr>
            <a:normAutofit/>
          </a:bodyPr>
          <a:lstStyle/>
          <a:p>
            <a:pPr eaLnBrk="1" hangingPunct="1"/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 cosa sono fatti gli ammassi?</a:t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/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endParaRPr lang="it-IT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6"/>
          <p:cNvSpPr txBox="1"/>
          <p:nvPr/>
        </p:nvSpPr>
        <p:spPr>
          <a:xfrm>
            <a:off x="903656" y="2046660"/>
            <a:ext cx="3706464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Massa Galassie ~ 3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%</a:t>
            </a:r>
          </a:p>
        </p:txBody>
      </p:sp>
      <p:sp>
        <p:nvSpPr>
          <p:cNvPr id="4" name="CasellaDiTesto 6"/>
          <p:cNvSpPr txBox="1"/>
          <p:nvPr/>
        </p:nvSpPr>
        <p:spPr>
          <a:xfrm>
            <a:off x="903656" y="3057131"/>
            <a:ext cx="4265335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Gas intergalattico ~ 15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%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1563" y="1867710"/>
            <a:ext cx="4122437" cy="4131283"/>
          </a:xfrm>
          <a:prstGeom prst="rect">
            <a:avLst/>
          </a:prstGeom>
        </p:spPr>
      </p:pic>
      <p:sp>
        <p:nvSpPr>
          <p:cNvPr id="12" name="Titolo 1"/>
          <p:cNvSpPr>
            <a:spLocks noGrp="1"/>
          </p:cNvSpPr>
          <p:nvPr>
            <p:ph type="title"/>
          </p:nvPr>
        </p:nvSpPr>
        <p:spPr>
          <a:xfrm>
            <a:off x="0" y="-4658"/>
            <a:ext cx="9143999" cy="2419604"/>
          </a:xfrm>
        </p:spPr>
        <p:txBody>
          <a:bodyPr>
            <a:normAutofit/>
          </a:bodyPr>
          <a:lstStyle/>
          <a:p>
            <a:pPr eaLnBrk="1" hangingPunct="1"/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 cosa sono fatti gli ammassi?</a:t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/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endParaRPr lang="it-IT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12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6"/>
          <p:cNvSpPr txBox="1"/>
          <p:nvPr/>
        </p:nvSpPr>
        <p:spPr>
          <a:xfrm>
            <a:off x="903656" y="2046660"/>
            <a:ext cx="3706464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Massa Galassie ~ 3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%</a:t>
            </a:r>
          </a:p>
        </p:txBody>
      </p:sp>
      <p:sp>
        <p:nvSpPr>
          <p:cNvPr id="4" name="CasellaDiTesto 6"/>
          <p:cNvSpPr txBox="1"/>
          <p:nvPr/>
        </p:nvSpPr>
        <p:spPr>
          <a:xfrm>
            <a:off x="903656" y="3057131"/>
            <a:ext cx="4265335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Gas intergalattico ~ 15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%</a:t>
            </a:r>
          </a:p>
        </p:txBody>
      </p:sp>
      <p:sp>
        <p:nvSpPr>
          <p:cNvPr id="7" name="CasellaDiTesto 6"/>
          <p:cNvSpPr txBox="1"/>
          <p:nvPr/>
        </p:nvSpPr>
        <p:spPr>
          <a:xfrm>
            <a:off x="903655" y="4089541"/>
            <a:ext cx="3908442" cy="58477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Materia Oscura ~ 82%</a:t>
            </a:r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asellaDiTesto 9"/>
              <p:cNvSpPr txBox="1"/>
              <p:nvPr/>
            </p:nvSpPr>
            <p:spPr>
              <a:xfrm>
                <a:off x="1039076" y="5147409"/>
                <a:ext cx="3637600" cy="985013"/>
              </a:xfrm>
              <a:prstGeom prst="rect">
                <a:avLst/>
              </a:prstGeom>
              <a:noFill/>
            </p:spPr>
            <p:txBody>
              <a:bodyPr wrap="square">
                <a:prstTxWarp prst="textNoShape">
                  <a:avLst/>
                </a:prstTxWarp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en-US" sz="36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Times" charset="0"/>
                            <a:cs typeface="Times" charset="0"/>
                          </a:rPr>
                        </m:ctrlPr>
                      </m:fPr>
                      <m:num>
                        <m:r>
                          <a:rPr lang="en-US" sz="3600" b="0" i="1" smtClean="0">
                            <a:solidFill>
                              <a:schemeClr val="bg1"/>
                            </a:solidFill>
                            <a:latin typeface="Cambria Math" charset="0"/>
                            <a:ea typeface="Times" charset="0"/>
                            <a:cs typeface="Times" charset="0"/>
                          </a:rPr>
                          <m:t>𝑀</m:t>
                        </m:r>
                      </m:num>
                      <m:den>
                        <m:r>
                          <a:rPr lang="en-US" sz="3600" b="0" i="1" smtClean="0">
                            <a:solidFill>
                              <a:schemeClr val="bg1"/>
                            </a:solidFill>
                            <a:latin typeface="Cambria Math" charset="0"/>
                            <a:ea typeface="Times" charset="0"/>
                            <a:cs typeface="Times" charset="0"/>
                          </a:rPr>
                          <m:t>𝐿</m:t>
                        </m:r>
                      </m:den>
                    </m:f>
                  </m:oMath>
                </a14:m>
                <a:r>
                  <a:rPr lang="en-US" sz="3600" dirty="0">
                    <a:solidFill>
                      <a:schemeClr val="bg1"/>
                    </a:solidFill>
                    <a:latin typeface="Times" charset="0"/>
                    <a:ea typeface="Times" charset="0"/>
                    <a:cs typeface="Times" charset="0"/>
                  </a:rPr>
                  <a:t> ~</a:t>
                </a:r>
                <a:r>
                  <a:rPr lang="en-US" sz="3600" dirty="0" smtClean="0">
                    <a:solidFill>
                      <a:schemeClr val="bg1"/>
                    </a:solidFill>
                    <a:latin typeface="Times" charset="0"/>
                    <a:ea typeface="Times" charset="0"/>
                    <a:cs typeface="Times" charset="0"/>
                  </a:rPr>
                  <a:t> 100-400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600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Times" charset="0"/>
                            <a:cs typeface="Times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Times" charset="0"/>
                                <a:cs typeface="Times" charset="0"/>
                              </a:rPr>
                            </m:ctrlPr>
                          </m:sSubPr>
                          <m:e>
                            <m: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charset="0"/>
                                <a:ea typeface="Times" charset="0"/>
                                <a:cs typeface="Times" charset="0"/>
                              </a:rPr>
                              <m:t>𝑀</m:t>
                            </m:r>
                          </m:e>
                          <m:sub>
                            <m: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charset="0"/>
                                <a:ea typeface="Times" charset="0"/>
                                <a:cs typeface="Times" charset="0"/>
                              </a:rPr>
                              <m:t>⨀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Times" charset="0"/>
                                <a:cs typeface="Times" charset="0"/>
                              </a:rPr>
                            </m:ctrlPr>
                          </m:sSubPr>
                          <m:e>
                            <m: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charset="0"/>
                                <a:ea typeface="Times" charset="0"/>
                                <a:cs typeface="Times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3600" i="1">
                                <a:solidFill>
                                  <a:schemeClr val="bg1"/>
                                </a:solidFill>
                                <a:latin typeface="Cambria Math" charset="0"/>
                                <a:ea typeface="Times" charset="0"/>
                                <a:cs typeface="Times" charset="0"/>
                              </a:rPr>
                              <m:t>⨀</m:t>
                            </m:r>
                          </m:sub>
                        </m:sSub>
                      </m:den>
                    </m:f>
                  </m:oMath>
                </a14:m>
                <a:endParaRPr lang="it-IT" sz="3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" charset="0"/>
                  <a:ea typeface="Times" charset="0"/>
                  <a:cs typeface="Times" charset="0"/>
                </a:endParaRPr>
              </a:p>
            </p:txBody>
          </p:sp>
        </mc:Choice>
        <mc:Fallback xmlns="">
          <p:sp>
            <p:nvSpPr>
              <p:cNvPr id="8" name="CasellaDiTesto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076" y="5147409"/>
                <a:ext cx="3637600" cy="985013"/>
              </a:xfrm>
              <a:prstGeom prst="rect">
                <a:avLst/>
              </a:prstGeom>
              <a:blipFill rotWithShape="0">
                <a:blip r:embed="rId3"/>
                <a:stretch>
                  <a:fillRect b="-61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/>
          <p:cNvSpPr txBox="1"/>
          <p:nvPr/>
        </p:nvSpPr>
        <p:spPr>
          <a:xfrm>
            <a:off x="6098863" y="1677328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Zwicky (1934)</a:t>
            </a:r>
            <a:endParaRPr lang="en-US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6811" y="919035"/>
            <a:ext cx="3728563" cy="275340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-171" t="11967" r="-1"/>
          <a:stretch/>
        </p:blipFill>
        <p:spPr>
          <a:xfrm>
            <a:off x="6381345" y="3417753"/>
            <a:ext cx="2594029" cy="3341222"/>
          </a:xfrm>
          <a:prstGeom prst="rect">
            <a:avLst/>
          </a:prstGeom>
        </p:spPr>
      </p:pic>
      <p:sp>
        <p:nvSpPr>
          <p:cNvPr id="2051" name="Titolo 1"/>
          <p:cNvSpPr>
            <a:spLocks noGrp="1"/>
          </p:cNvSpPr>
          <p:nvPr>
            <p:ph type="title"/>
          </p:nvPr>
        </p:nvSpPr>
        <p:spPr>
          <a:xfrm>
            <a:off x="0" y="-4658"/>
            <a:ext cx="9143999" cy="2419604"/>
          </a:xfrm>
        </p:spPr>
        <p:txBody>
          <a:bodyPr>
            <a:normAutofit/>
          </a:bodyPr>
          <a:lstStyle/>
          <a:p>
            <a:pPr eaLnBrk="1" hangingPunct="1"/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 cosa sono fatti gli ammassi?</a:t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/>
            </a:r>
            <a:br>
              <a:rPr lang="it-IT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</a:br>
            <a:endParaRPr lang="it-IT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784262" y="919036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Zwicky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643216" y="6407913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Rubin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93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: 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famiglie</a:t>
            </a:r>
            <a:endParaRPr lang="en-US" sz="3200" b="1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4" name="Picture 4" descr="A478"/>
          <p:cNvPicPr>
            <a:picLocks noChangeAspect="1" noChangeArrowheads="1"/>
          </p:cNvPicPr>
          <p:nvPr/>
        </p:nvPicPr>
        <p:blipFill>
          <a:blip r:embed="rId3"/>
          <a:srcRect l="29112" t="18362" r="28069" b="24388"/>
          <a:stretch>
            <a:fillRect/>
          </a:stretch>
        </p:blipFill>
        <p:spPr bwMode="auto">
          <a:xfrm>
            <a:off x="560026" y="1794009"/>
            <a:ext cx="4144336" cy="3840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6" descr="C:\Documenti\Silvano\Corso Ammassi\Lecture1\coma.t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0924" y="1776615"/>
            <a:ext cx="3825875" cy="3840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 useBgFill="1">
        <p:nvSpPr>
          <p:cNvPr id="7" name="CasellaDiTesto 8"/>
          <p:cNvSpPr txBox="1"/>
          <p:nvPr/>
        </p:nvSpPr>
        <p:spPr>
          <a:xfrm>
            <a:off x="566243" y="1744134"/>
            <a:ext cx="25795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A478  </a:t>
            </a:r>
            <a:r>
              <a:rPr lang="it-IT" sz="28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(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 X)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8" name="CasellaDiTesto 8"/>
          <p:cNvSpPr txBox="1"/>
          <p:nvPr/>
        </p:nvSpPr>
        <p:spPr>
          <a:xfrm>
            <a:off x="7329320" y="1794009"/>
            <a:ext cx="13574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it-IT" sz="280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COMA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CasellaDiTesto 6"/>
          <p:cNvSpPr txBox="1"/>
          <p:nvPr/>
        </p:nvSpPr>
        <p:spPr>
          <a:xfrm>
            <a:off x="5033451" y="5634802"/>
            <a:ext cx="3102933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b="1" dirty="0" smtClean="0">
                <a:solidFill>
                  <a:srgbClr val="C5FFA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“non-Rilassati” </a:t>
            </a:r>
            <a:endParaRPr lang="it-IT" sz="3200" b="1" dirty="0">
              <a:solidFill>
                <a:srgbClr val="C5FFA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CasellaDiTesto 6"/>
          <p:cNvSpPr txBox="1"/>
          <p:nvPr/>
        </p:nvSpPr>
        <p:spPr>
          <a:xfrm>
            <a:off x="1503309" y="5634802"/>
            <a:ext cx="2235508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b="1" dirty="0" smtClean="0">
                <a:solidFill>
                  <a:srgbClr val="C5FFA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“Rilassati” </a:t>
            </a:r>
            <a:endParaRPr lang="it-IT" sz="3200" b="1" dirty="0">
              <a:solidFill>
                <a:srgbClr val="C5FFA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lusters_cf-nc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91938" y="1000156"/>
            <a:ext cx="7429546" cy="499376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: 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2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famiglie</a:t>
            </a:r>
            <a:endParaRPr lang="en-US" sz="3200" b="1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4" name="CasellaDiTesto 8"/>
          <p:cNvSpPr txBox="1"/>
          <p:nvPr/>
        </p:nvSpPr>
        <p:spPr>
          <a:xfrm>
            <a:off x="1429826" y="1828799"/>
            <a:ext cx="1072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A478 </a:t>
            </a:r>
          </a:p>
        </p:txBody>
      </p:sp>
      <p:sp useBgFill="1">
        <p:nvSpPr>
          <p:cNvPr id="5" name="CasellaDiTesto 8"/>
          <p:cNvSpPr txBox="1"/>
          <p:nvPr/>
        </p:nvSpPr>
        <p:spPr>
          <a:xfrm>
            <a:off x="5488538" y="1828799"/>
            <a:ext cx="13322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COMA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CasellaDiTesto 6"/>
          <p:cNvSpPr txBox="1"/>
          <p:nvPr/>
        </p:nvSpPr>
        <p:spPr>
          <a:xfrm>
            <a:off x="5033451" y="5634802"/>
            <a:ext cx="3102933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b="1" dirty="0" smtClean="0">
                <a:solidFill>
                  <a:srgbClr val="C5FFA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“non-Rilassati” </a:t>
            </a:r>
            <a:endParaRPr lang="it-IT" sz="3200" b="1" dirty="0">
              <a:solidFill>
                <a:srgbClr val="C5FFA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CasellaDiTesto 6"/>
          <p:cNvSpPr txBox="1"/>
          <p:nvPr/>
        </p:nvSpPr>
        <p:spPr>
          <a:xfrm>
            <a:off x="1503309" y="5634802"/>
            <a:ext cx="2235508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3200" b="1" dirty="0" smtClean="0">
                <a:solidFill>
                  <a:srgbClr val="C5FFA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“Rilassati” </a:t>
            </a:r>
            <a:endParaRPr lang="it-IT" sz="3200" b="1" dirty="0">
              <a:solidFill>
                <a:srgbClr val="C5FFA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7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Rilassati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  <a:endParaRPr lang="en-US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Immagine 4" descr="cool_cores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59" y="1105305"/>
            <a:ext cx="9112841" cy="54919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7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Rilassati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”</a:t>
            </a: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abell2029_comp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03905"/>
            <a:ext cx="9144000" cy="48501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544225"/>
            <a:ext cx="9143999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Abell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2029 –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Galassia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Centrale IC1101 (alone 6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milioni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al!)</a:t>
            </a:r>
            <a:endParaRPr lang="en-US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7" name="Picture 6" descr="a2029_xmm_bella.jpg"/>
          <p:cNvPicPr>
            <a:picLocks noChangeAspect="1"/>
          </p:cNvPicPr>
          <p:nvPr/>
        </p:nvPicPr>
        <p:blipFill>
          <a:blip r:embed="rId4"/>
          <a:srcRect l="17054" r="15450" b="7183"/>
          <a:stretch>
            <a:fillRect/>
          </a:stretch>
        </p:blipFill>
        <p:spPr>
          <a:xfrm>
            <a:off x="225951" y="1219211"/>
            <a:ext cx="4211213" cy="4242710"/>
          </a:xfrm>
          <a:prstGeom prst="rect">
            <a:avLst/>
          </a:prstGeom>
        </p:spPr>
      </p:pic>
      <p:sp>
        <p:nvSpPr>
          <p:cNvPr id="5" name="CasellaDiTesto 8"/>
          <p:cNvSpPr txBox="1"/>
          <p:nvPr/>
        </p:nvSpPr>
        <p:spPr>
          <a:xfrm>
            <a:off x="210650" y="1236144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raggi </a:t>
            </a:r>
            <a:r>
              <a:rPr lang="it-IT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CasellaDiTesto 8"/>
          <p:cNvSpPr txBox="1"/>
          <p:nvPr/>
        </p:nvSpPr>
        <p:spPr>
          <a:xfrm>
            <a:off x="4677466" y="1219211"/>
            <a:ext cx="10903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ottico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CG_Abell_S740.jpg"/>
          <p:cNvPicPr>
            <a:picLocks noChangeAspect="1"/>
          </p:cNvPicPr>
          <p:nvPr/>
        </p:nvPicPr>
        <p:blipFill rotWithShape="1">
          <a:blip r:embed="rId3"/>
          <a:srcRect l="10388" t="379"/>
          <a:stretch/>
        </p:blipFill>
        <p:spPr>
          <a:xfrm rot="5400000">
            <a:off x="1140416" y="-1009398"/>
            <a:ext cx="6858000" cy="88767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257174"/>
            <a:ext cx="8229600" cy="6343650"/>
          </a:xfrm>
        </p:spPr>
        <p:txBody>
          <a:bodyPr>
            <a:no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rilassati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”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hanno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sempre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 </a:t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una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galassia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Ellittica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gigante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centro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.</a:t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                                             BCG di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Abell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S740 </a:t>
            </a: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63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5" name="Picture 2"/>
          <p:cNvPicPr>
            <a:picLocks noChangeAspect="1"/>
          </p:cNvPicPr>
          <p:nvPr/>
        </p:nvPicPr>
        <p:blipFill rotWithShape="1">
          <a:blip r:embed="rId3"/>
          <a:srcRect l="11377" t="-326"/>
          <a:stretch/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288804" y="307975"/>
            <a:ext cx="79577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M87 – BCG dell’Ammasso della Vergine</a:t>
            </a:r>
            <a:endParaRPr lang="it-IT" sz="3200" dirty="0">
              <a:solidFill>
                <a:srgbClr val="FFFFFF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6095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CG-NGC4696_HST_centaurus.jpg"/>
          <p:cNvPicPr>
            <a:picLocks noChangeAspect="1"/>
          </p:cNvPicPr>
          <p:nvPr/>
        </p:nvPicPr>
        <p:blipFill rotWithShape="1">
          <a:blip r:embed="rId3"/>
          <a:srcRect t="13768" b="11233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27112" y="389923"/>
            <a:ext cx="685800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it-IT" sz="32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NGC4696 – </a:t>
            </a:r>
          </a:p>
          <a:p>
            <a:pPr>
              <a:defRPr/>
            </a:pPr>
            <a:r>
              <a:rPr lang="it-IT" sz="32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BCG dell’Ammasso del Centauro</a:t>
            </a:r>
            <a:endParaRPr lang="it-IT" sz="3200" dirty="0">
              <a:solidFill>
                <a:srgbClr val="FFFFFF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4588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CG_NGC_1275_Hubb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04" y="15875"/>
            <a:ext cx="8845551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0896" y="289687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it-IT" sz="3200" dirty="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NGC 1275 – </a:t>
            </a:r>
            <a:r>
              <a:rPr lang="it-IT" sz="3200" smtClean="0">
                <a:solidFill>
                  <a:srgbClr val="FFFFFF"/>
                </a:solidFill>
                <a:latin typeface="Times" charset="0"/>
                <a:ea typeface="Times" charset="0"/>
                <a:cs typeface="Times" charset="0"/>
              </a:rPr>
              <a:t>BCG dell’Ammasso del Perseo</a:t>
            </a:r>
            <a:endParaRPr lang="it-IT" sz="3200" dirty="0">
              <a:solidFill>
                <a:srgbClr val="FFFFFF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622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 txBox="1">
            <a:spLocks noChangeArrowheads="1"/>
          </p:cNvSpPr>
          <p:nvPr/>
        </p:nvSpPr>
        <p:spPr>
          <a:xfrm>
            <a:off x="636398" y="427525"/>
            <a:ext cx="7882506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Come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si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formano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Centrali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? 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/>
            </a:r>
            <a:b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</a:b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>
          <a:xfrm>
            <a:off x="879806" y="495794"/>
            <a:ext cx="7882506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Un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caso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di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annibalism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o”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galattico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b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</a:b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2" name="xz.movie cop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7228" y="1472366"/>
            <a:ext cx="7180845" cy="53856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06" y="708780"/>
            <a:ext cx="8203090" cy="6118698"/>
          </a:xfrm>
          <a:prstGeom prst="rect">
            <a:avLst/>
          </a:prstGeom>
        </p:spPr>
      </p:pic>
      <p:sp>
        <p:nvSpPr>
          <p:cNvPr id="4" name="Rectangle 6"/>
          <p:cNvSpPr txBox="1">
            <a:spLocks noChangeArrowheads="1"/>
          </p:cNvSpPr>
          <p:nvPr/>
        </p:nvSpPr>
        <p:spPr>
          <a:xfrm>
            <a:off x="636398" y="427525"/>
            <a:ext cx="7882506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Come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si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formano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Centrali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? 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/>
            </a:r>
            <a:b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</a:b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>
          <a:xfrm>
            <a:off x="879806" y="495794"/>
            <a:ext cx="7882506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Un 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caso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di</a:t>
            </a:r>
            <a:r>
              <a:rPr kumimoji="0" lang="en-US" sz="32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annibalism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o”</a:t>
            </a:r>
            <a:r>
              <a:rPr kumimoji="0" lang="en-US" sz="32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galattico</a:t>
            </a:r>
            <a: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br>
              <a:rPr kumimoji="0" lang="en-US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</a:b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6106" y="1783263"/>
            <a:ext cx="3254032" cy="138499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luminose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e massive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dell’Universo</a:t>
            </a:r>
            <a:endParaRPr lang="en-US" sz="2800" kern="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41397" y="2516204"/>
            <a:ext cx="3198090" cy="138499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Hanno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aloni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stellari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estesissimi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milioni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anni-luce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sz="2800" kern="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07279" y="4877770"/>
            <a:ext cx="7471917" cy="1551130"/>
          </a:xfrm>
          <a:prstGeom prst="rect">
            <a:avLst/>
          </a:prstGeom>
          <a:solidFill>
            <a:srgbClr val="7030A0"/>
          </a:solidFill>
          <a:ln w="317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lvl="1" defTabSz="9144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diverse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dalle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altre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kern="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Ellittiche</a:t>
            </a:r>
            <a:endParaRPr lang="en-US" sz="2800" kern="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marL="1257300" lvl="2" indent="-342900" defTabSz="9144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hanno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ancora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tracce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formazione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stellare</a:t>
            </a:r>
            <a:endParaRPr lang="en-US" sz="2400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1257300" lvl="2" indent="-342900" defTabSz="9144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4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trovano</a:t>
            </a:r>
            <a:r>
              <a:rPr lang="en-US" sz="24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solo al </a:t>
            </a:r>
            <a:r>
              <a:rPr lang="en-US" sz="2400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centro</a:t>
            </a:r>
            <a:r>
              <a:rPr lang="en-US" sz="24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24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ammassi</a:t>
            </a:r>
            <a:endParaRPr lang="en-US" sz="2400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pPr marL="1257300" lvl="2" indent="-342900" defTabSz="9144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complesse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(nuclei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multipli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,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polvere</a:t>
            </a:r>
            <a:r>
              <a:rPr 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, </a:t>
            </a:r>
            <a:r>
              <a:rPr lang="en-US" sz="24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aloni</a:t>
            </a:r>
            <a:r>
              <a:rPr lang="en-US" sz="24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..)</a:t>
            </a:r>
            <a:endParaRPr lang="en-US" sz="2400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980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336" y="655217"/>
            <a:ext cx="7831106" cy="5426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137776" y="5474080"/>
            <a:ext cx="4908944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Massa del bulge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Galassia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rot="16200000">
            <a:off x="-839378" y="3445988"/>
            <a:ext cx="3631097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Massa del BH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centrale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6912864" y="2322576"/>
            <a:ext cx="658368" cy="1664208"/>
          </a:xfrm>
          <a:prstGeom prst="straightConnector1">
            <a:avLst/>
          </a:prstGeom>
          <a:ln w="34925">
            <a:solidFill>
              <a:srgbClr val="73FDD6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5799886" y="4024387"/>
            <a:ext cx="2246834" cy="830997"/>
          </a:xfrm>
          <a:prstGeom prst="rect">
            <a:avLst/>
          </a:prstGeom>
          <a:solidFill>
            <a:srgbClr val="7030A0"/>
          </a:solidFill>
          <a:ln w="317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>
                <a:solidFill>
                  <a:schemeClr val="bg1"/>
                </a:solidFill>
              </a:rPr>
              <a:t>Galassie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Centrali</a:t>
            </a:r>
            <a:endParaRPr lang="en-US" sz="2400" dirty="0" smtClean="0">
              <a:solidFill>
                <a:schemeClr val="bg1"/>
              </a:solidFill>
            </a:endParaRPr>
          </a:p>
          <a:p>
            <a:pPr algn="ctr"/>
            <a:r>
              <a:rPr lang="en-US" sz="2400" dirty="0" err="1" smtClean="0">
                <a:solidFill>
                  <a:schemeClr val="bg1"/>
                </a:solidFill>
              </a:rPr>
              <a:t>degli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Ammassi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51194" y="797111"/>
            <a:ext cx="61125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…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contengono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SMBH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Hydra A: un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Rilassato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  <a:endParaRPr lang="en-US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hydra_xmm1.PNG"/>
          <p:cNvPicPr>
            <a:picLocks noChangeAspect="1"/>
          </p:cNvPicPr>
          <p:nvPr/>
        </p:nvPicPr>
        <p:blipFill>
          <a:blip r:embed="rId3"/>
          <a:srcRect l="41109" t="33989" r="41033" b="45466"/>
          <a:stretch>
            <a:fillRect/>
          </a:stretch>
        </p:blipFill>
        <p:spPr>
          <a:xfrm>
            <a:off x="4384316" y="1417638"/>
            <a:ext cx="4587702" cy="4222440"/>
          </a:xfrm>
          <a:prstGeom prst="rect">
            <a:avLst/>
          </a:prstGeom>
        </p:spPr>
      </p:pic>
      <p:pic>
        <p:nvPicPr>
          <p:cNvPr id="4" name="Picture 3" descr="hydraAoptica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26" y="1417638"/>
            <a:ext cx="4562538" cy="4562538"/>
          </a:xfrm>
          <a:prstGeom prst="rect">
            <a:avLst/>
          </a:prstGeom>
        </p:spPr>
      </p:pic>
      <p:sp useBgFill="1">
        <p:nvSpPr>
          <p:cNvPr id="5" name="CasellaDiTesto 8"/>
          <p:cNvSpPr txBox="1"/>
          <p:nvPr/>
        </p:nvSpPr>
        <p:spPr>
          <a:xfrm>
            <a:off x="352824" y="1417638"/>
            <a:ext cx="10903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ottico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10" name="Picture 9" descr="hydraajpg"/>
          <p:cNvPicPr>
            <a:picLocks noChangeAspect="1"/>
          </p:cNvPicPr>
          <p:nvPr/>
        </p:nvPicPr>
        <p:blipFill rotWithShape="1">
          <a:blip r:embed="rId5"/>
          <a:srcRect l="21488" t="-202" r="16177" b="10414"/>
          <a:stretch/>
        </p:blipFill>
        <p:spPr>
          <a:xfrm>
            <a:off x="4592641" y="1417638"/>
            <a:ext cx="4506129" cy="4562538"/>
          </a:xfrm>
          <a:prstGeom prst="rect">
            <a:avLst/>
          </a:prstGeom>
        </p:spPr>
      </p:pic>
      <p:sp useBgFill="1">
        <p:nvSpPr>
          <p:cNvPr id="6" name="CasellaDiTesto 8"/>
          <p:cNvSpPr txBox="1"/>
          <p:nvPr/>
        </p:nvSpPr>
        <p:spPr>
          <a:xfrm>
            <a:off x="7684486" y="1417638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 </a:t>
            </a:r>
            <a:r>
              <a:rPr lang="it-IT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7" name="CasellaDiTesto 8"/>
          <p:cNvSpPr txBox="1"/>
          <p:nvPr/>
        </p:nvSpPr>
        <p:spPr>
          <a:xfrm>
            <a:off x="7836886" y="5116858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XMM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Frame 8"/>
          <p:cNvSpPr/>
          <p:nvPr/>
        </p:nvSpPr>
        <p:spPr>
          <a:xfrm>
            <a:off x="6443615" y="3422440"/>
            <a:ext cx="524933" cy="491067"/>
          </a:xfrm>
          <a:prstGeom prst="frame">
            <a:avLst>
              <a:gd name="adj1" fmla="val 6079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ydra_xray.jpg"/>
          <p:cNvPicPr>
            <a:picLocks noChangeAspect="1"/>
          </p:cNvPicPr>
          <p:nvPr/>
        </p:nvPicPr>
        <p:blipFill rotWithShape="1">
          <a:blip r:embed="rId3"/>
          <a:srcRect l="11652" t="15563" r="15354" b="14871"/>
          <a:stretch/>
        </p:blipFill>
        <p:spPr>
          <a:xfrm>
            <a:off x="105326" y="1224951"/>
            <a:ext cx="4604805" cy="4388452"/>
          </a:xfrm>
          <a:prstGeom prst="rect">
            <a:avLst/>
          </a:prstGeom>
        </p:spPr>
      </p:pic>
      <p:pic>
        <p:nvPicPr>
          <p:cNvPr id="16" name="Picture 15" descr="hydra.jpg"/>
          <p:cNvPicPr>
            <a:picLocks noChangeAspect="1"/>
          </p:cNvPicPr>
          <p:nvPr/>
        </p:nvPicPr>
        <p:blipFill rotWithShape="1">
          <a:blip r:embed="rId4"/>
          <a:srcRect l="8821" t="11369" r="10952" b="17360"/>
          <a:stretch/>
        </p:blipFill>
        <p:spPr>
          <a:xfrm>
            <a:off x="4308852" y="941018"/>
            <a:ext cx="4885946" cy="4340467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Cavita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nel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gas 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caldo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36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osservato</a:t>
            </a:r>
            <a:r>
              <a:rPr lang="en-US" sz="36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in X)</a:t>
            </a:r>
            <a:endParaRPr lang="en-US" sz="36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-50799" y="5279425"/>
            <a:ext cx="873759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defRPr/>
            </a:pP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Immagine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composita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 </a:t>
            </a:r>
          </a:p>
          <a:p>
            <a:pPr algn="r">
              <a:spcBef>
                <a:spcPct val="0"/>
              </a:spcBef>
              <a:defRPr/>
            </a:pP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bianco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), X (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blu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), </a:t>
            </a:r>
            <a:r>
              <a:rPr lang="en-US" sz="2000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radio 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(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rosso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spcBef>
                <a:spcPct val="0"/>
              </a:spcBef>
              <a:defRPr/>
            </a:pPr>
            <a:endParaRPr lang="en-US" sz="24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457200" y="5138488"/>
            <a:ext cx="822959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Hydra-A</a:t>
            </a:r>
          </a:p>
          <a:p>
            <a:pPr>
              <a:spcBef>
                <a:spcPct val="0"/>
              </a:spcBef>
              <a:defRPr/>
            </a:pP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Chandra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X (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blu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45292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po 3"/>
          <p:cNvGrpSpPr/>
          <p:nvPr/>
        </p:nvGrpSpPr>
        <p:grpSpPr>
          <a:xfrm>
            <a:off x="-12378" y="1535136"/>
            <a:ext cx="4533994" cy="4598765"/>
            <a:chOff x="0" y="0"/>
            <a:chExt cx="4533994" cy="4598765"/>
          </a:xfrm>
        </p:grpSpPr>
        <p:pic>
          <p:nvPicPr>
            <p:cNvPr id="2" name="Immagine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4533994" cy="4598765"/>
            </a:xfrm>
            <a:prstGeom prst="rect">
              <a:avLst/>
            </a:prstGeom>
          </p:spPr>
        </p:pic>
        <p:sp>
          <p:nvSpPr>
            <p:cNvPr id="3" name="CasellaDiTesto 2"/>
            <p:cNvSpPr txBox="1"/>
            <p:nvPr/>
          </p:nvSpPr>
          <p:spPr>
            <a:xfrm>
              <a:off x="2781704" y="0"/>
              <a:ext cx="175229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it-IT" dirty="0" smtClean="0">
                  <a:solidFill>
                    <a:srgbClr val="00B0F0"/>
                  </a:solidFill>
                  <a:latin typeface="Maiandra GD"/>
                  <a:cs typeface="Maiandra GD"/>
                </a:rPr>
                <a:t>X (</a:t>
              </a:r>
              <a:r>
                <a:rPr lang="it-IT" dirty="0" err="1" smtClean="0">
                  <a:solidFill>
                    <a:srgbClr val="00B0F0"/>
                  </a:solidFill>
                  <a:latin typeface="Maiandra GD"/>
                  <a:cs typeface="Maiandra GD"/>
                </a:rPr>
                <a:t>Chandra</a:t>
              </a:r>
              <a:r>
                <a:rPr lang="it-IT" dirty="0" smtClean="0">
                  <a:solidFill>
                    <a:srgbClr val="00B0F0"/>
                  </a:solidFill>
                  <a:latin typeface="Maiandra GD"/>
                  <a:cs typeface="Maiandra GD"/>
                </a:rPr>
                <a:t>)</a:t>
              </a:r>
            </a:p>
            <a:p>
              <a:pPr algn="r"/>
              <a:r>
                <a:rPr lang="it-IT" dirty="0" smtClean="0">
                  <a:solidFill>
                    <a:srgbClr val="FF00FF"/>
                  </a:solidFill>
                  <a:latin typeface="Maiandra GD"/>
                  <a:cs typeface="Maiandra GD"/>
                </a:rPr>
                <a:t>Radio (VLA)</a:t>
              </a:r>
            </a:p>
            <a:p>
              <a:endParaRPr lang="it-IT" dirty="0">
                <a:solidFill>
                  <a:prstClr val="white"/>
                </a:solidFill>
                <a:latin typeface="Maiandra GD"/>
                <a:cs typeface="Maiandra GD"/>
              </a:endParaRPr>
            </a:p>
          </p:txBody>
        </p:sp>
      </p:grpSp>
      <p:pic>
        <p:nvPicPr>
          <p:cNvPr id="5" name="Immagine 4" descr="hcg62_235_chandra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8138" y="1535136"/>
            <a:ext cx="4615862" cy="4598765"/>
          </a:xfrm>
          <a:prstGeom prst="rect">
            <a:avLst/>
          </a:prstGeom>
        </p:spPr>
      </p:pic>
      <p:sp>
        <p:nvSpPr>
          <p:cNvPr id="6" name="CasellaDiTesto 5"/>
          <p:cNvSpPr txBox="1"/>
          <p:nvPr/>
        </p:nvSpPr>
        <p:spPr>
          <a:xfrm>
            <a:off x="7183770" y="2016416"/>
            <a:ext cx="1635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dirty="0" smtClean="0">
                <a:solidFill>
                  <a:srgbClr val="FF6600"/>
                </a:solidFill>
                <a:latin typeface="Maiandra GD"/>
                <a:cs typeface="Maiandra GD"/>
              </a:rPr>
              <a:t>X (</a:t>
            </a:r>
            <a:r>
              <a:rPr lang="it-IT" dirty="0" err="1" smtClean="0">
                <a:solidFill>
                  <a:srgbClr val="FF6600"/>
                </a:solidFill>
                <a:latin typeface="Maiandra GD"/>
                <a:cs typeface="Maiandra GD"/>
              </a:rPr>
              <a:t>Chandra</a:t>
            </a:r>
            <a:r>
              <a:rPr lang="it-IT" dirty="0" smtClean="0">
                <a:solidFill>
                  <a:srgbClr val="FF6600"/>
                </a:solidFill>
                <a:latin typeface="Maiandra GD"/>
                <a:cs typeface="Maiandra GD"/>
              </a:rPr>
              <a:t>)</a:t>
            </a:r>
          </a:p>
          <a:p>
            <a:pPr algn="r"/>
            <a:r>
              <a:rPr lang="it-IT" dirty="0">
                <a:solidFill>
                  <a:srgbClr val="008000"/>
                </a:solidFill>
                <a:latin typeface="Maiandra GD"/>
                <a:cs typeface="Maiandra GD"/>
              </a:rPr>
              <a:t>R</a:t>
            </a:r>
            <a:r>
              <a:rPr lang="it-IT" dirty="0" smtClean="0">
                <a:solidFill>
                  <a:srgbClr val="008000"/>
                </a:solidFill>
                <a:latin typeface="Maiandra GD"/>
                <a:cs typeface="Maiandra GD"/>
              </a:rPr>
              <a:t>adio</a:t>
            </a:r>
          </a:p>
        </p:txBody>
      </p:sp>
      <p:sp>
        <p:nvSpPr>
          <p:cNvPr id="9" name="Line 9"/>
          <p:cNvSpPr>
            <a:spLocks noChangeShapeType="1"/>
          </p:cNvSpPr>
          <p:nvPr/>
        </p:nvSpPr>
        <p:spPr bwMode="auto">
          <a:xfrm flipV="1">
            <a:off x="2997616" y="4305101"/>
            <a:ext cx="0" cy="91440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3816" y="4505126"/>
            <a:ext cx="1447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r>
              <a:rPr lang="en-US" altLang="x-none" sz="1800">
                <a:solidFill>
                  <a:srgbClr val="F4F4F4"/>
                </a:solidFill>
                <a:latin typeface="Arial" charset="0"/>
              </a:rPr>
              <a:t>1’ = 200 kpc</a:t>
            </a:r>
            <a:endParaRPr lang="en-US" altLang="x-none">
              <a:solidFill>
                <a:prstClr val="black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37106" y="1212434"/>
            <a:ext cx="19175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MS0735.6+7421</a:t>
            </a:r>
          </a:p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834213" y="1196582"/>
            <a:ext cx="98456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>
                <a:solidFill>
                  <a:prstClr val="white"/>
                </a:solidFill>
                <a:latin typeface="Maiandra GD"/>
                <a:cs typeface="Maiandra GD"/>
              </a:rPr>
              <a:t>HGC62</a:t>
            </a:r>
          </a:p>
          <a:p>
            <a:endParaRPr lang="en-US" dirty="0">
              <a:solidFill>
                <a:prstClr val="black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Cavita` nel gas caldo (osservato in X)</a:t>
            </a:r>
            <a:endParaRPr lang="en-US" sz="36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39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bell426_perseus_op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415786"/>
            <a:ext cx="9144001" cy="6096001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10068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Perseo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’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piu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`</a:t>
            </a:r>
            <a:r>
              <a:rPr kumimoji="0" lang="en-US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brillante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in X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4" name="CasellaDiTesto 8"/>
          <p:cNvSpPr txBox="1"/>
          <p:nvPr/>
        </p:nvSpPr>
        <p:spPr>
          <a:xfrm>
            <a:off x="7278557" y="2227590"/>
            <a:ext cx="10903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ottico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5" name="Picture 4" descr="detail_ngc127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43688"/>
            <a:ext cx="4917171" cy="4790748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10068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Perseo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’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piu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`</a:t>
            </a:r>
            <a:r>
              <a:rPr kumimoji="0" lang="en-US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brillante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in X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86162" y="4514890"/>
            <a:ext cx="12367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XMM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Frame 5"/>
          <p:cNvSpPr/>
          <p:nvPr/>
        </p:nvSpPr>
        <p:spPr>
          <a:xfrm>
            <a:off x="4449474" y="3083279"/>
            <a:ext cx="524933" cy="491067"/>
          </a:xfrm>
          <a:prstGeom prst="fram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7" name="Picture 6" descr="perseo_xmm_bell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679" y="1096007"/>
            <a:ext cx="7803929" cy="5276731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919055" y="1184615"/>
            <a:ext cx="1477304" cy="10543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XMM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(</a:t>
            </a: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raggi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X)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Frame 8"/>
          <p:cNvSpPr/>
          <p:nvPr/>
        </p:nvSpPr>
        <p:spPr>
          <a:xfrm>
            <a:off x="4557576" y="3147071"/>
            <a:ext cx="891171" cy="825586"/>
          </a:xfrm>
          <a:prstGeom prst="frame">
            <a:avLst>
              <a:gd name="adj1" fmla="val 5855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eusCluster_cxc_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029" y="77656"/>
            <a:ext cx="6944561" cy="6702524"/>
          </a:xfrm>
          <a:prstGeom prst="rect">
            <a:avLst/>
          </a:prstGeom>
          <a:ln w="63500">
            <a:solidFill>
              <a:srgbClr val="FF0000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0" y="307975"/>
            <a:ext cx="9144000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Il centro dell’Ammasso del Perseo in </a:t>
            </a:r>
            <a:r>
              <a:rPr lang="it-IT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226674" y="5695545"/>
            <a:ext cx="195527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noProof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Chandra (</a:t>
            </a:r>
            <a:r>
              <a:rPr lang="en-US" sz="2800" noProof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2800" noProof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X)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eus_xray_radio_siz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690" y="0"/>
            <a:ext cx="651192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61601" y="4591900"/>
            <a:ext cx="25753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80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Osservazione X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69582" y="2770290"/>
            <a:ext cx="252071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80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Osservazione Radio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2026" y="0"/>
            <a:ext cx="10160000" cy="6858000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88731" y="-7130"/>
            <a:ext cx="8285617" cy="2419592"/>
          </a:xfrm>
        </p:spPr>
        <p:txBody>
          <a:bodyPr>
            <a:normAutofit/>
          </a:bodyPr>
          <a:lstStyle/>
          <a:p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Cavita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` X e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Getti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Radio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prodotti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da un</a:t>
            </a:r>
            <a:b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Nucleo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Galattico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Attivo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(AGN):</a:t>
            </a:r>
            <a:r>
              <a:rPr lang="en-US" sz="32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/>
            </a:r>
            <a:br>
              <a:rPr lang="en-US" sz="320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</a:b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94196" y="4202348"/>
            <a:ext cx="3849804" cy="1569659"/>
          </a:xfrm>
          <a:prstGeom prst="rect">
            <a:avLst/>
          </a:prstGeom>
          <a:solidFill>
            <a:srgbClr val="7030A0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la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materia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che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nutre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”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il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SMBH </a:t>
            </a:r>
            <a:r>
              <a:rPr lang="en-US" sz="32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induce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potentissimi</a:t>
            </a:r>
            <a:r>
              <a:rPr lang="en-US" sz="3200" dirty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getti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57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79" y="547997"/>
            <a:ext cx="9100621" cy="57247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52160" y="4809744"/>
            <a:ext cx="1298448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40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SMBH</a:t>
            </a:r>
          </a:p>
          <a:p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260592" y="2948725"/>
            <a:ext cx="129844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Getto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23632" y="3960459"/>
            <a:ext cx="1298448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Contro</a:t>
            </a:r>
            <a:endParaRPr lang="en-US" sz="2400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Getto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803" y="537954"/>
            <a:ext cx="9100621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Attivita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dell’AGN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centrale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galassia</a:t>
            </a:r>
            <a:r>
              <a:rPr lang="en-US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Centaurus A</a:t>
            </a:r>
            <a:endParaRPr lang="en-US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85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rseusRippleFormation.mpg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1325740"/>
            <a:ext cx="9120664" cy="555171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1242031" y="241108"/>
            <a:ext cx="692920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Simulazione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dell’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interazione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tra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un SMBH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nella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BCG (AGN) e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il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gas X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dell’ammasso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endParaRPr lang="en-US" sz="28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974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eus_xra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43895"/>
            <a:ext cx="9144000" cy="4838701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 flipH="1" flipV="1">
            <a:off x="5406189" y="2559320"/>
            <a:ext cx="1609209" cy="141254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723716" y="2105095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SMBH</a:t>
            </a:r>
            <a:endParaRPr lang="en-US" sz="2800" b="1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5406189" y="3956874"/>
            <a:ext cx="1429327" cy="2063025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5406189" y="4422871"/>
            <a:ext cx="1609209" cy="1612019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74390" y="6097719"/>
            <a:ext cx="1459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Cavita</a:t>
            </a:r>
            <a:r>
              <a:rPr lang="en-US" sz="2400" b="1" dirty="0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` X</a:t>
            </a:r>
            <a:endParaRPr lang="en-US" sz="2400" b="1" dirty="0">
              <a:solidFill>
                <a:srgbClr val="00B0F0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7570034" y="2405615"/>
            <a:ext cx="449706" cy="83173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8019740" y="2405615"/>
            <a:ext cx="22611" cy="88419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220399" y="1946335"/>
            <a:ext cx="1846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Onde</a:t>
            </a:r>
            <a:r>
              <a:rPr lang="en-US" sz="24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sonore</a:t>
            </a:r>
            <a:endParaRPr lang="en-US" sz="2400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Onde</a:t>
            </a:r>
            <a:r>
              <a:rPr lang="en-US" sz="3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sonore</a:t>
            </a:r>
            <a:r>
              <a:rPr lang="en-US" sz="3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negli</a:t>
            </a:r>
            <a:r>
              <a:rPr lang="en-US" sz="3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6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?</a:t>
            </a:r>
            <a:endParaRPr lang="en-US" sz="32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6491" y="518320"/>
            <a:ext cx="875396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L’espansione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delle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bolle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puo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produrre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onde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sonore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nel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gas</a:t>
            </a:r>
          </a:p>
          <a:p>
            <a:pPr algn="ctr"/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che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trasportano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l’energia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prodotta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dall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’ AGN a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tutto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il</a:t>
            </a:r>
            <a:r>
              <a:rPr lang="en-US" sz="28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</a:rPr>
              <a:t> gas </a:t>
            </a:r>
            <a:endParaRPr lang="en-US" sz="2800" dirty="0">
              <a:solidFill>
                <a:srgbClr val="73FDD6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3063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2218_hst_bw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806" y="852975"/>
            <a:ext cx="9144001" cy="54292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27684" y="307975"/>
            <a:ext cx="79069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Lenti Gravitazionali</a:t>
            </a:r>
            <a:endParaRPr lang="it-IT" sz="36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27684" y="307975"/>
            <a:ext cx="79069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FF00"/>
                </a:solidFill>
                <a:latin typeface="Trebuchet MS"/>
                <a:cs typeface="Trebuchet MS"/>
              </a:rPr>
              <a:t>Lenti Gravitazionali</a:t>
            </a:r>
            <a:endParaRPr lang="it-IT" sz="3600" dirty="0">
              <a:solidFill>
                <a:srgbClr val="FFFF00"/>
              </a:solidFill>
              <a:latin typeface="Trebuchet MS"/>
              <a:ea typeface="+mn-ea"/>
              <a:cs typeface="Trebuchet MS"/>
            </a:endParaRPr>
          </a:p>
        </p:txBody>
      </p:sp>
      <p:pic>
        <p:nvPicPr>
          <p:cNvPr id="4" name="heic1106a.mp4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llcastlesmal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504" y="0"/>
            <a:ext cx="8564881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llcastlele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69" y="0"/>
            <a:ext cx="85725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cl_hst_lens_highestz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85" y="0"/>
            <a:ext cx="8572501" cy="6858000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rot="16200000" flipV="1">
            <a:off x="4374630" y="4022213"/>
            <a:ext cx="688005" cy="687948"/>
          </a:xfrm>
          <a:prstGeom prst="straightConnector1">
            <a:avLst/>
          </a:prstGeom>
          <a:ln w="38100" cmpd="sng"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cl0024_hst_le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669" y="0"/>
            <a:ext cx="5368925" cy="6858000"/>
          </a:xfrm>
          <a:prstGeom prst="rect">
            <a:avLst/>
          </a:prstGeom>
        </p:spPr>
      </p:pic>
      <p:cxnSp>
        <p:nvCxnSpPr>
          <p:cNvPr id="3" name="Straight Arrow Connector 2"/>
          <p:cNvCxnSpPr/>
          <p:nvPr/>
        </p:nvCxnSpPr>
        <p:spPr>
          <a:xfrm>
            <a:off x="1949949" y="864417"/>
            <a:ext cx="872410" cy="652723"/>
          </a:xfrm>
          <a:prstGeom prst="straightConnector1">
            <a:avLst/>
          </a:prstGeom>
          <a:ln w="38100" cmpd="sng"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cs12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923" y="0"/>
            <a:ext cx="7553325" cy="6858000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rot="16200000" flipV="1">
            <a:off x="5556493" y="3678209"/>
            <a:ext cx="688005" cy="687948"/>
          </a:xfrm>
          <a:prstGeom prst="straightConnector1">
            <a:avLst/>
          </a:prstGeom>
          <a:ln w="38100" cmpd="sng"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 txBox="1">
            <a:spLocks/>
          </p:cNvSpPr>
          <p:nvPr/>
        </p:nvSpPr>
        <p:spPr>
          <a:xfrm>
            <a:off x="962561" y="5336400"/>
            <a:ext cx="7187001" cy="15083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47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immagini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multiple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e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almeno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12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lontane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distorte</a:t>
            </a:r>
            <a:r>
              <a:rPr lang="en-US" sz="240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identificate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1689_opt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9150" y="0"/>
            <a:ext cx="660569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79872" y="307975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A1689: ottico/</a:t>
            </a:r>
            <a:r>
              <a:rPr lang="it-IT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1689-full_bella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840" y="30945"/>
            <a:ext cx="8001255" cy="8305003"/>
          </a:xfrm>
          <a:prstGeom prst="rect">
            <a:avLst/>
          </a:prstGeom>
        </p:spPr>
      </p:pic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35965" y="353848"/>
            <a:ext cx="6856364" cy="584775"/>
          </a:xfrm>
          <a:prstGeom prst="rect">
            <a:avLst/>
          </a:prstGeom>
          <a:noFill/>
          <a:ln w="28575" cap="flat" cmpd="sng" algn="ctr">
            <a:noFill/>
            <a:prstDash val="solid"/>
            <a:miter lim="800000"/>
            <a:headEnd type="none" w="med" len="med"/>
            <a:tailEnd w="med" len="med"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l">
              <a:lnSpc>
                <a:spcPct val="100000"/>
              </a:lnSpc>
            </a:pPr>
            <a:r>
              <a:rPr lang="en-US" sz="3200" b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A1689: </a:t>
            </a:r>
            <a:r>
              <a:rPr lang="en-US" sz="3200" b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Ricostruzione</a:t>
            </a:r>
            <a:r>
              <a:rPr lang="en-US" sz="3200" b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0" dirty="0" err="1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b="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0" dirty="0" err="1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massa</a:t>
            </a:r>
            <a:r>
              <a:rPr lang="en-US" sz="3200" b="0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con </a:t>
            </a:r>
            <a:r>
              <a:rPr lang="en-US" sz="3200" b="0" dirty="0" err="1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lenti</a:t>
            </a:r>
            <a:endParaRPr lang="en-US" sz="3200" b="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5" name="Connettore 2 11"/>
          <p:cNvCxnSpPr>
            <a:cxnSpLocks noChangeShapeType="1"/>
          </p:cNvCxnSpPr>
          <p:nvPr/>
        </p:nvCxnSpPr>
        <p:spPr bwMode="auto">
          <a:xfrm rot="16200000" flipH="1">
            <a:off x="2574764" y="1745446"/>
            <a:ext cx="762000" cy="533400"/>
          </a:xfrm>
          <a:prstGeom prst="straightConnector1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6" name="Connettore 2 11"/>
          <p:cNvCxnSpPr>
            <a:cxnSpLocks noChangeShapeType="1"/>
          </p:cNvCxnSpPr>
          <p:nvPr/>
        </p:nvCxnSpPr>
        <p:spPr bwMode="auto">
          <a:xfrm flipH="1">
            <a:off x="7583703" y="3228560"/>
            <a:ext cx="762000" cy="228600"/>
          </a:xfrm>
          <a:prstGeom prst="straightConnector1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7" name="Connettore 2 11"/>
          <p:cNvCxnSpPr>
            <a:cxnSpLocks noChangeShapeType="1"/>
          </p:cNvCxnSpPr>
          <p:nvPr/>
        </p:nvCxnSpPr>
        <p:spPr bwMode="auto">
          <a:xfrm flipV="1">
            <a:off x="1886096" y="5273315"/>
            <a:ext cx="609600" cy="228600"/>
          </a:xfrm>
          <a:prstGeom prst="straightConnector1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8" name="Connettore 2 11"/>
          <p:cNvCxnSpPr>
            <a:cxnSpLocks noChangeShapeType="1"/>
          </p:cNvCxnSpPr>
          <p:nvPr/>
        </p:nvCxnSpPr>
        <p:spPr bwMode="auto">
          <a:xfrm rot="10800000" flipV="1">
            <a:off x="6276376" y="2240746"/>
            <a:ext cx="381000" cy="304800"/>
          </a:xfrm>
          <a:prstGeom prst="straightConnector1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9" name="Connettore 2 11"/>
          <p:cNvCxnSpPr>
            <a:cxnSpLocks noChangeShapeType="1"/>
          </p:cNvCxnSpPr>
          <p:nvPr/>
        </p:nvCxnSpPr>
        <p:spPr bwMode="auto">
          <a:xfrm rot="5400000">
            <a:off x="3711016" y="1735550"/>
            <a:ext cx="685800" cy="228600"/>
          </a:xfrm>
          <a:prstGeom prst="straightConnector1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</p:cxnSp>
      <p:pic>
        <p:nvPicPr>
          <p:cNvPr id="15" name="Immagine 11" descr="a1689_lens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222131"/>
              </a:clrFrom>
              <a:clrTo>
                <a:srgbClr val="22213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78463" y="1218964"/>
            <a:ext cx="7786692" cy="5829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2689064" y="3888320"/>
            <a:ext cx="5656639" cy="2677656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Le Masse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Totali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mmassi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misurate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dall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’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emissione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X,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moti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e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dalle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lenti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gravitazionali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consistenti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tra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loro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cioe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trova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la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stessa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quantita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` di Materia </a:t>
            </a:r>
            <a:r>
              <a:rPr lang="en-US" sz="2800" kern="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r>
              <a:rPr lang="en-US" sz="2800" kern="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). </a:t>
            </a:r>
            <a:endParaRPr lang="en-US" sz="2800" kern="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“non-</a:t>
            </a:r>
            <a:r>
              <a:rPr lang="en-US" sz="32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Rilassati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  <a:endParaRPr lang="en-US" sz="3200" b="1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/>
          <a:srcRect b="52351"/>
          <a:stretch>
            <a:fillRect/>
          </a:stretch>
        </p:blipFill>
        <p:spPr bwMode="auto">
          <a:xfrm>
            <a:off x="510672" y="2115866"/>
            <a:ext cx="8086725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 useBgFill="1">
        <p:nvSpPr>
          <p:cNvPr id="4" name="CasellaDiTesto 8"/>
          <p:cNvSpPr txBox="1"/>
          <p:nvPr/>
        </p:nvSpPr>
        <p:spPr>
          <a:xfrm>
            <a:off x="3925044" y="1518806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 </a:t>
            </a:r>
            <a:r>
              <a:rPr lang="it-IT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83879" y="5164242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cioe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in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interazione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uster_merger_sm_web.mov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1249" y="1918659"/>
            <a:ext cx="7234550" cy="4939341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-7547"/>
            <a:ext cx="8229600" cy="22448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mmassi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di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Galassie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“non-</a:t>
            </a:r>
            <a:r>
              <a:rPr lang="en-US" sz="32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ilassati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”</a:t>
            </a:r>
            <a:endParaRPr lang="en-US" sz="3200" b="1" noProof="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3200" b="0" i="0" u="none" strike="noStrike" kern="1200" cap="none" spc="0" normalizeH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o</a:t>
            </a:r>
            <a:r>
              <a:rPr kumimoji="0" lang="en-US" sz="3200" b="0" i="0" u="none" strike="noStrike" kern="1200" cap="none" spc="0" normalizeH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 </a:t>
            </a:r>
            <a:r>
              <a:rPr kumimoji="0" lang="en-US" sz="3200" b="0" i="0" u="none" strike="noStrike" kern="1200" cap="none" spc="0" normalizeH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meglio</a:t>
            </a:r>
            <a:r>
              <a:rPr kumimoji="0" lang="en-US" sz="3200" b="0" i="0" u="none" strike="noStrike" kern="1200" cap="none" spc="0" normalizeH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……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600" baseline="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“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</a:t>
            </a:r>
            <a:r>
              <a:rPr lang="en-US" sz="3600" baseline="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contri</a:t>
            </a:r>
            <a:r>
              <a:rPr lang="en-US" sz="3600" baseline="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baseline="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tra</a:t>
            </a:r>
            <a:r>
              <a:rPr lang="en-US" sz="3600" baseline="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baseline="0" noProof="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Titani</a:t>
            </a:r>
            <a:r>
              <a:rPr lang="en-US" sz="3600" baseline="0" noProof="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  <a:endParaRPr kumimoji="0" lang="en-US" sz="360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30944" y="929320"/>
            <a:ext cx="6153150" cy="574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98062" y="5628105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Gas </a:t>
            </a:r>
            <a:r>
              <a:rPr lang="it-IT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0" y="344520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Uno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scontro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molto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particolare</a:t>
            </a:r>
            <a:endParaRPr lang="en-US" sz="3200" b="1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7910" y="1005464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 “Pallottola” 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/>
          <a:srcRect l="27930" t="-2" b="12627"/>
          <a:stretch>
            <a:fillRect/>
          </a:stretch>
        </p:blipFill>
        <p:spPr bwMode="auto">
          <a:xfrm>
            <a:off x="1752600" y="1752600"/>
            <a:ext cx="5137150" cy="431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0" y="1143000"/>
            <a:ext cx="6153150" cy="574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Figura a mano libera 10"/>
          <p:cNvSpPr/>
          <p:nvPr/>
        </p:nvSpPr>
        <p:spPr bwMode="auto">
          <a:xfrm>
            <a:off x="4901091" y="2604992"/>
            <a:ext cx="576263" cy="2286000"/>
          </a:xfrm>
          <a:custGeom>
            <a:avLst/>
            <a:gdLst>
              <a:gd name="connsiteX0" fmla="*/ 0 w 576262"/>
              <a:gd name="connsiteY0" fmla="*/ 0 h 2286000"/>
              <a:gd name="connsiteX1" fmla="*/ 400050 w 576262"/>
              <a:gd name="connsiteY1" fmla="*/ 590550 h 2286000"/>
              <a:gd name="connsiteX2" fmla="*/ 542925 w 576262"/>
              <a:gd name="connsiteY2" fmla="*/ 952500 h 2286000"/>
              <a:gd name="connsiteX3" fmla="*/ 552450 w 576262"/>
              <a:gd name="connsiteY3" fmla="*/ 1323975 h 2286000"/>
              <a:gd name="connsiteX4" fmla="*/ 400050 w 576262"/>
              <a:gd name="connsiteY4" fmla="*/ 1695450 h 2286000"/>
              <a:gd name="connsiteX5" fmla="*/ 238125 w 576262"/>
              <a:gd name="connsiteY5" fmla="*/ 1933575 h 2286000"/>
              <a:gd name="connsiteX6" fmla="*/ 133350 w 576262"/>
              <a:gd name="connsiteY6" fmla="*/ 2085975 h 2286000"/>
              <a:gd name="connsiteX7" fmla="*/ 19050 w 576262"/>
              <a:gd name="connsiteY7" fmla="*/ 2257425 h 2286000"/>
              <a:gd name="connsiteX8" fmla="*/ 47625 w 576262"/>
              <a:gd name="connsiteY8" fmla="*/ 2257425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262" h="2286000">
                <a:moveTo>
                  <a:pt x="0" y="0"/>
                </a:moveTo>
                <a:cubicBezTo>
                  <a:pt x="154781" y="215900"/>
                  <a:pt x="309563" y="431800"/>
                  <a:pt x="400050" y="590550"/>
                </a:cubicBezTo>
                <a:cubicBezTo>
                  <a:pt x="490537" y="749300"/>
                  <a:pt x="517525" y="830263"/>
                  <a:pt x="542925" y="952500"/>
                </a:cubicBezTo>
                <a:cubicBezTo>
                  <a:pt x="568325" y="1074738"/>
                  <a:pt x="576262" y="1200150"/>
                  <a:pt x="552450" y="1323975"/>
                </a:cubicBezTo>
                <a:cubicBezTo>
                  <a:pt x="528638" y="1447800"/>
                  <a:pt x="452438" y="1593850"/>
                  <a:pt x="400050" y="1695450"/>
                </a:cubicBezTo>
                <a:cubicBezTo>
                  <a:pt x="347663" y="1797050"/>
                  <a:pt x="238125" y="1933575"/>
                  <a:pt x="238125" y="1933575"/>
                </a:cubicBezTo>
                <a:cubicBezTo>
                  <a:pt x="193675" y="1998662"/>
                  <a:pt x="169862" y="2032000"/>
                  <a:pt x="133350" y="2085975"/>
                </a:cubicBezTo>
                <a:cubicBezTo>
                  <a:pt x="96838" y="2139950"/>
                  <a:pt x="33337" y="2228850"/>
                  <a:pt x="19050" y="2257425"/>
                </a:cubicBezTo>
                <a:cubicBezTo>
                  <a:pt x="4763" y="2286000"/>
                  <a:pt x="26194" y="2271712"/>
                  <a:pt x="47625" y="2257425"/>
                </a:cubicBezTo>
              </a:path>
            </a:pathLst>
          </a:custGeom>
          <a:noFill/>
          <a:ln w="38100" cap="flat" cmpd="sng" algn="ctr">
            <a:solidFill>
              <a:srgbClr val="FCFF7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it-IT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1" name="Connettore 2 11"/>
          <p:cNvCxnSpPr>
            <a:cxnSpLocks noChangeShapeType="1"/>
          </p:cNvCxnSpPr>
          <p:nvPr/>
        </p:nvCxnSpPr>
        <p:spPr bwMode="auto">
          <a:xfrm>
            <a:off x="3268494" y="2957209"/>
            <a:ext cx="1851672" cy="803191"/>
          </a:xfrm>
          <a:prstGeom prst="straightConnector1">
            <a:avLst/>
          </a:prstGeom>
          <a:noFill/>
          <a:ln w="25400">
            <a:solidFill>
              <a:srgbClr val="FCFF74"/>
            </a:solidFill>
            <a:round/>
            <a:headEnd/>
            <a:tailEnd type="arrow" w="med" len="med"/>
          </a:ln>
        </p:spPr>
      </p:cxnSp>
      <p:cxnSp>
        <p:nvCxnSpPr>
          <p:cNvPr id="20" name="Connettore 4 12"/>
          <p:cNvCxnSpPr/>
          <p:nvPr/>
        </p:nvCxnSpPr>
        <p:spPr>
          <a:xfrm rot="10800000">
            <a:off x="5554676" y="3781055"/>
            <a:ext cx="955038" cy="913198"/>
          </a:xfrm>
          <a:prstGeom prst="bentConnector3">
            <a:avLst>
              <a:gd name="adj1" fmla="val 66165"/>
            </a:avLst>
          </a:prstGeom>
          <a:ln w="25400">
            <a:solidFill>
              <a:srgbClr val="FFC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9877" y="2201166"/>
            <a:ext cx="2665709" cy="1996709"/>
          </a:xfrm>
          <a:prstGeom prst="rect">
            <a:avLst/>
          </a:prstGeom>
        </p:spPr>
      </p:pic>
      <p:sp>
        <p:nvSpPr>
          <p:cNvPr id="18" name="CasellaDiTesto 4"/>
          <p:cNvSpPr txBox="1"/>
          <p:nvPr/>
        </p:nvSpPr>
        <p:spPr>
          <a:xfrm>
            <a:off x="103695" y="2163250"/>
            <a:ext cx="3164799" cy="1631216"/>
          </a:xfrm>
          <a:prstGeom prst="rect">
            <a:avLst/>
          </a:prstGeom>
          <a:solidFill>
            <a:srgbClr val="7030A0">
              <a:alpha val="72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it-IT" sz="20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“Pallottola”: </a:t>
            </a:r>
            <a:r>
              <a:rPr lang="it-IT" sz="20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è la parte di gas più interna e densa dell’ammasso che ha attraversato a velocita	 supersonica l’altro ammasso.</a:t>
            </a:r>
            <a:endParaRPr lang="it-IT" sz="20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3" name="CasellaDiTesto 4"/>
          <p:cNvSpPr txBox="1"/>
          <p:nvPr/>
        </p:nvSpPr>
        <p:spPr>
          <a:xfrm>
            <a:off x="6429877" y="4528348"/>
            <a:ext cx="2679493" cy="1661993"/>
          </a:xfrm>
          <a:prstGeom prst="rect">
            <a:avLst/>
          </a:prstGeom>
          <a:solidFill>
            <a:srgbClr val="7030A0">
              <a:alpha val="72000"/>
            </a:srgb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it-IT" sz="2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SHOCK: </a:t>
            </a:r>
          </a:p>
          <a:p>
            <a:r>
              <a:rPr lang="it-IT" sz="20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prodotto da un’onda nel gas che si muove a velocità maggiore della velocità del suono.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0" y="344520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Uno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scontro</a:t>
            </a:r>
            <a:r>
              <a:rPr lang="en-US" sz="32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molto </a:t>
            </a:r>
            <a:r>
              <a:rPr lang="en-US" sz="32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particolare</a:t>
            </a:r>
            <a:endParaRPr lang="en-US" sz="3200" b="1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87910" y="1005464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 “Pallottola” 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69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8" grpId="0" animBg="1"/>
      <p:bldP spid="23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/>
          <a:srcRect l="27930" t="-2" b="12627"/>
          <a:stretch>
            <a:fillRect/>
          </a:stretch>
        </p:blipFill>
        <p:spPr bwMode="auto">
          <a:xfrm>
            <a:off x="5045816" y="2187080"/>
            <a:ext cx="3262903" cy="2737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Figura a mano libera 10"/>
          <p:cNvSpPr/>
          <p:nvPr/>
        </p:nvSpPr>
        <p:spPr bwMode="auto">
          <a:xfrm>
            <a:off x="7089903" y="2770505"/>
            <a:ext cx="358896" cy="1451972"/>
          </a:xfrm>
          <a:custGeom>
            <a:avLst/>
            <a:gdLst>
              <a:gd name="connsiteX0" fmla="*/ 0 w 576262"/>
              <a:gd name="connsiteY0" fmla="*/ 0 h 2286000"/>
              <a:gd name="connsiteX1" fmla="*/ 400050 w 576262"/>
              <a:gd name="connsiteY1" fmla="*/ 590550 h 2286000"/>
              <a:gd name="connsiteX2" fmla="*/ 542925 w 576262"/>
              <a:gd name="connsiteY2" fmla="*/ 952500 h 2286000"/>
              <a:gd name="connsiteX3" fmla="*/ 552450 w 576262"/>
              <a:gd name="connsiteY3" fmla="*/ 1323975 h 2286000"/>
              <a:gd name="connsiteX4" fmla="*/ 400050 w 576262"/>
              <a:gd name="connsiteY4" fmla="*/ 1695450 h 2286000"/>
              <a:gd name="connsiteX5" fmla="*/ 238125 w 576262"/>
              <a:gd name="connsiteY5" fmla="*/ 1933575 h 2286000"/>
              <a:gd name="connsiteX6" fmla="*/ 133350 w 576262"/>
              <a:gd name="connsiteY6" fmla="*/ 2085975 h 2286000"/>
              <a:gd name="connsiteX7" fmla="*/ 19050 w 576262"/>
              <a:gd name="connsiteY7" fmla="*/ 2257425 h 2286000"/>
              <a:gd name="connsiteX8" fmla="*/ 47625 w 576262"/>
              <a:gd name="connsiteY8" fmla="*/ 2257425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262" h="2286000">
                <a:moveTo>
                  <a:pt x="0" y="0"/>
                </a:moveTo>
                <a:cubicBezTo>
                  <a:pt x="154781" y="215900"/>
                  <a:pt x="309563" y="431800"/>
                  <a:pt x="400050" y="590550"/>
                </a:cubicBezTo>
                <a:cubicBezTo>
                  <a:pt x="490537" y="749300"/>
                  <a:pt x="517525" y="830263"/>
                  <a:pt x="542925" y="952500"/>
                </a:cubicBezTo>
                <a:cubicBezTo>
                  <a:pt x="568325" y="1074738"/>
                  <a:pt x="576262" y="1200150"/>
                  <a:pt x="552450" y="1323975"/>
                </a:cubicBezTo>
                <a:cubicBezTo>
                  <a:pt x="528638" y="1447800"/>
                  <a:pt x="452438" y="1593850"/>
                  <a:pt x="400050" y="1695450"/>
                </a:cubicBezTo>
                <a:cubicBezTo>
                  <a:pt x="347663" y="1797050"/>
                  <a:pt x="238125" y="1933575"/>
                  <a:pt x="238125" y="1933575"/>
                </a:cubicBezTo>
                <a:cubicBezTo>
                  <a:pt x="193675" y="1998662"/>
                  <a:pt x="169862" y="2032000"/>
                  <a:pt x="133350" y="2085975"/>
                </a:cubicBezTo>
                <a:cubicBezTo>
                  <a:pt x="96838" y="2139950"/>
                  <a:pt x="33337" y="2228850"/>
                  <a:pt x="19050" y="2257425"/>
                </a:cubicBezTo>
                <a:cubicBezTo>
                  <a:pt x="4763" y="2286000"/>
                  <a:pt x="26194" y="2271712"/>
                  <a:pt x="47625" y="2257425"/>
                </a:cubicBezTo>
              </a:path>
            </a:pathLst>
          </a:custGeom>
          <a:noFill/>
          <a:ln w="50800" cap="flat" cmpd="sng" algn="ctr">
            <a:solidFill>
              <a:srgbClr val="FCFF7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it-IT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6276" y="1677975"/>
            <a:ext cx="4284014" cy="399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Figura a mano libera 10"/>
          <p:cNvSpPr/>
          <p:nvPr/>
        </p:nvSpPr>
        <p:spPr bwMode="auto">
          <a:xfrm>
            <a:off x="3133440" y="2770505"/>
            <a:ext cx="358896" cy="1451972"/>
          </a:xfrm>
          <a:custGeom>
            <a:avLst/>
            <a:gdLst>
              <a:gd name="connsiteX0" fmla="*/ 0 w 576262"/>
              <a:gd name="connsiteY0" fmla="*/ 0 h 2286000"/>
              <a:gd name="connsiteX1" fmla="*/ 400050 w 576262"/>
              <a:gd name="connsiteY1" fmla="*/ 590550 h 2286000"/>
              <a:gd name="connsiteX2" fmla="*/ 542925 w 576262"/>
              <a:gd name="connsiteY2" fmla="*/ 952500 h 2286000"/>
              <a:gd name="connsiteX3" fmla="*/ 552450 w 576262"/>
              <a:gd name="connsiteY3" fmla="*/ 1323975 h 2286000"/>
              <a:gd name="connsiteX4" fmla="*/ 400050 w 576262"/>
              <a:gd name="connsiteY4" fmla="*/ 1695450 h 2286000"/>
              <a:gd name="connsiteX5" fmla="*/ 238125 w 576262"/>
              <a:gd name="connsiteY5" fmla="*/ 1933575 h 2286000"/>
              <a:gd name="connsiteX6" fmla="*/ 133350 w 576262"/>
              <a:gd name="connsiteY6" fmla="*/ 2085975 h 2286000"/>
              <a:gd name="connsiteX7" fmla="*/ 19050 w 576262"/>
              <a:gd name="connsiteY7" fmla="*/ 2257425 h 2286000"/>
              <a:gd name="connsiteX8" fmla="*/ 47625 w 576262"/>
              <a:gd name="connsiteY8" fmla="*/ 2257425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262" h="2286000">
                <a:moveTo>
                  <a:pt x="0" y="0"/>
                </a:moveTo>
                <a:cubicBezTo>
                  <a:pt x="154781" y="215900"/>
                  <a:pt x="309563" y="431800"/>
                  <a:pt x="400050" y="590550"/>
                </a:cubicBezTo>
                <a:cubicBezTo>
                  <a:pt x="490537" y="749300"/>
                  <a:pt x="517525" y="830263"/>
                  <a:pt x="542925" y="952500"/>
                </a:cubicBezTo>
                <a:cubicBezTo>
                  <a:pt x="568325" y="1074738"/>
                  <a:pt x="576262" y="1200150"/>
                  <a:pt x="552450" y="1323975"/>
                </a:cubicBezTo>
                <a:cubicBezTo>
                  <a:pt x="528638" y="1447800"/>
                  <a:pt x="452438" y="1593850"/>
                  <a:pt x="400050" y="1695450"/>
                </a:cubicBezTo>
                <a:cubicBezTo>
                  <a:pt x="347663" y="1797050"/>
                  <a:pt x="238125" y="1933575"/>
                  <a:pt x="238125" y="1933575"/>
                </a:cubicBezTo>
                <a:cubicBezTo>
                  <a:pt x="193675" y="1998662"/>
                  <a:pt x="169862" y="2032000"/>
                  <a:pt x="133350" y="2085975"/>
                </a:cubicBezTo>
                <a:cubicBezTo>
                  <a:pt x="96838" y="2139950"/>
                  <a:pt x="33337" y="2228850"/>
                  <a:pt x="19050" y="2257425"/>
                </a:cubicBezTo>
                <a:cubicBezTo>
                  <a:pt x="4763" y="2286000"/>
                  <a:pt x="26194" y="2271712"/>
                  <a:pt x="47625" y="2257425"/>
                </a:cubicBezTo>
              </a:path>
            </a:pathLst>
          </a:custGeom>
          <a:noFill/>
          <a:ln w="50800" cap="flat" cmpd="sng" algn="ctr">
            <a:solidFill>
              <a:srgbClr val="FCFF7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it-IT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" name="Block Arc 1"/>
          <p:cNvSpPr/>
          <p:nvPr/>
        </p:nvSpPr>
        <p:spPr>
          <a:xfrm rot="16200000" flipV="1">
            <a:off x="2842706" y="3235818"/>
            <a:ext cx="326540" cy="564956"/>
          </a:xfrm>
          <a:prstGeom prst="blockArc">
            <a:avLst>
              <a:gd name="adj1" fmla="val 13678417"/>
              <a:gd name="adj2" fmla="val 18815269"/>
              <a:gd name="adj3" fmla="val 0"/>
            </a:avLst>
          </a:prstGeom>
          <a:gradFill>
            <a:gsLst>
              <a:gs pos="0">
                <a:schemeClr val="accent1">
                  <a:tint val="100000"/>
                  <a:shade val="100000"/>
                  <a:satMod val="130000"/>
                  <a:lumMod val="0"/>
                  <a:lumOff val="100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3" name="Oval 2"/>
          <p:cNvSpPr/>
          <p:nvPr/>
        </p:nvSpPr>
        <p:spPr>
          <a:xfrm>
            <a:off x="5014722" y="3290754"/>
            <a:ext cx="1662545" cy="411473"/>
          </a:xfrm>
          <a:prstGeom prst="ellipse">
            <a:avLst/>
          </a:prstGeom>
          <a:noFill/>
          <a:ln w="50800">
            <a:solidFill>
              <a:srgbClr val="00FA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184806" y="2921422"/>
            <a:ext cx="1228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00FA00"/>
                </a:solidFill>
                <a:latin typeface="Times" charset="0"/>
                <a:ea typeface="Times" charset="0"/>
                <a:cs typeface="Times" charset="0"/>
              </a:rPr>
              <a:t>Turbulenza</a:t>
            </a:r>
            <a:endParaRPr lang="en-US" dirty="0">
              <a:solidFill>
                <a:srgbClr val="00FA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76147" y="2670865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Pallottola</a:t>
            </a:r>
            <a:endParaRPr lang="en-US" dirty="0">
              <a:solidFill>
                <a:srgbClr val="FF00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418667" y="2392515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Shock</a:t>
            </a:r>
            <a:endParaRPr lang="en-US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2831417" y="3302630"/>
            <a:ext cx="266398" cy="411473"/>
          </a:xfrm>
          <a:prstGeom prst="ellipse">
            <a:avLst/>
          </a:prstGeom>
          <a:noFill/>
          <a:ln w="50800">
            <a:solidFill>
              <a:srgbClr val="00FA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5" name="Block Arc 24"/>
          <p:cNvSpPr/>
          <p:nvPr/>
        </p:nvSpPr>
        <p:spPr>
          <a:xfrm rot="16200000" flipV="1">
            <a:off x="6926633" y="3214012"/>
            <a:ext cx="326540" cy="564956"/>
          </a:xfrm>
          <a:prstGeom prst="blockArc">
            <a:avLst>
              <a:gd name="adj1" fmla="val 13678417"/>
              <a:gd name="adj2" fmla="val 18815269"/>
              <a:gd name="adj3" fmla="val 0"/>
            </a:avLst>
          </a:prstGeom>
          <a:gradFill>
            <a:gsLst>
              <a:gs pos="0">
                <a:schemeClr val="accent1">
                  <a:tint val="100000"/>
                  <a:shade val="100000"/>
                  <a:satMod val="130000"/>
                  <a:lumMod val="0"/>
                  <a:lumOff val="100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220946" y="728520"/>
            <a:ext cx="6597504" cy="1200329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Quanta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energia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e`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coinvolta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in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questa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collisione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? </a:t>
            </a:r>
          </a:p>
          <a:p>
            <a:pPr algn="ctr"/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L’energia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cinetica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prodotta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nello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scontro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e`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pari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a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quella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di circa 10</a:t>
            </a:r>
            <a:r>
              <a:rPr lang="en-US" sz="2400" baseline="300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50</a:t>
            </a:r>
            <a:r>
              <a:rPr lang="en-US" sz="24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bombe </a:t>
            </a:r>
            <a:r>
              <a:rPr lang="en-US" sz="24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atomiche</a:t>
            </a:r>
            <a:endParaRPr lang="en-US" sz="24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220946" y="5280112"/>
            <a:ext cx="6597504" cy="954107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eventi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che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producono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energia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nell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’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Universo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dopo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il</a:t>
            </a:r>
            <a:r>
              <a:rPr lang="en-US" sz="2800" dirty="0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prstClr val="white"/>
                </a:solidFill>
                <a:latin typeface="Times" charset="0"/>
                <a:ea typeface="Times" charset="0"/>
                <a:cs typeface="Times" charset="0"/>
              </a:rPr>
              <a:t>BigBang</a:t>
            </a:r>
            <a:endParaRPr lang="en-US" sz="2800" dirty="0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65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180" y="1200099"/>
            <a:ext cx="6326126" cy="4574826"/>
          </a:xfrm>
          <a:prstGeom prst="rect">
            <a:avLst/>
          </a:prstGeom>
        </p:spPr>
      </p:pic>
      <p:sp>
        <p:nvSpPr>
          <p:cNvPr id="6" name="Donut 5"/>
          <p:cNvSpPr/>
          <p:nvPr/>
        </p:nvSpPr>
        <p:spPr>
          <a:xfrm>
            <a:off x="2932888" y="2919970"/>
            <a:ext cx="1833056" cy="1833164"/>
          </a:xfrm>
          <a:prstGeom prst="donut">
            <a:avLst>
              <a:gd name="adj" fmla="val 2857"/>
            </a:avLst>
          </a:prstGeom>
          <a:solidFill>
            <a:srgbClr val="FFFF00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Donut 8"/>
          <p:cNvSpPr/>
          <p:nvPr/>
        </p:nvSpPr>
        <p:spPr>
          <a:xfrm>
            <a:off x="5559911" y="2880688"/>
            <a:ext cx="1196206" cy="1160641"/>
          </a:xfrm>
          <a:prstGeom prst="donut">
            <a:avLst>
              <a:gd name="adj" fmla="val 3133"/>
            </a:avLst>
          </a:prstGeom>
          <a:solidFill>
            <a:srgbClr val="FFFF00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 useBgFill="1"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2456500" y="1868518"/>
            <a:ext cx="2309444" cy="400110"/>
          </a:xfrm>
          <a:prstGeom prst="rect">
            <a:avLst/>
          </a:prstGeom>
          <a:ln w="38100">
            <a:solidFill>
              <a:srgbClr val="FFFF66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0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ottico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it-IT" sz="2000" b="1" dirty="0">
              <a:solidFill>
                <a:srgbClr val="C0504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307975"/>
            <a:ext cx="887247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l’Ammasso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Pallottola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</a:p>
          <a:p>
            <a:pPr algn="ctr">
              <a:defRPr/>
            </a:pP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 “Smoking Gun” (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provata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)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Materia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98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147" y="1171854"/>
            <a:ext cx="6217126" cy="4977155"/>
          </a:xfrm>
          <a:prstGeom prst="rect">
            <a:avLst/>
          </a:prstGeom>
        </p:spPr>
      </p:pic>
      <p:sp useBgFill="1"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2456500" y="1868518"/>
            <a:ext cx="3633404" cy="400110"/>
          </a:xfrm>
          <a:prstGeom prst="rect">
            <a:avLst/>
          </a:prstGeom>
          <a:ln w="38100">
            <a:solidFill>
              <a:srgbClr val="FFFF66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 (</a:t>
            </a:r>
            <a:r>
              <a:rPr lang="en-US" sz="20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ottico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) + </a:t>
            </a:r>
            <a:r>
              <a:rPr lang="en-US" sz="2000" b="1" dirty="0" smtClean="0">
                <a:solidFill>
                  <a:srgbClr val="C0504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Gas (</a:t>
            </a:r>
            <a:r>
              <a:rPr lang="en-US" sz="2000" b="1" dirty="0" err="1" smtClean="0">
                <a:solidFill>
                  <a:srgbClr val="C0504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2000" b="1" dirty="0" smtClean="0">
                <a:solidFill>
                  <a:srgbClr val="C0504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X)</a:t>
            </a:r>
            <a:endParaRPr lang="it-IT" sz="2000" b="1" dirty="0">
              <a:solidFill>
                <a:srgbClr val="C0504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5254713" y="3015428"/>
            <a:ext cx="624671" cy="651167"/>
          </a:xfrm>
          <a:prstGeom prst="ellipse">
            <a:avLst/>
          </a:prstGeom>
          <a:noFill/>
          <a:ln w="31750">
            <a:solidFill>
              <a:srgbClr val="FF4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137982" y="2672360"/>
            <a:ext cx="736854" cy="1667723"/>
          </a:xfrm>
          <a:prstGeom prst="ellipse">
            <a:avLst/>
          </a:prstGeom>
          <a:noFill/>
          <a:ln w="31750">
            <a:solidFill>
              <a:srgbClr val="FF4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307975"/>
            <a:ext cx="887247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l’Ammasso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Pallottola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</a:p>
          <a:p>
            <a:pPr algn="ctr">
              <a:defRPr/>
            </a:pP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 “Smoking Gun” (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provata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)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Materia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1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vlcsnap-2011-11-28-17h00m35s5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606" y="1608681"/>
            <a:ext cx="5617601" cy="3745067"/>
          </a:xfrm>
          <a:prstGeom prst="rect">
            <a:avLst/>
          </a:prstGeom>
        </p:spPr>
      </p:pic>
      <p:sp useBgFill="1"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513694" y="1733494"/>
            <a:ext cx="6504944" cy="400110"/>
          </a:xfrm>
          <a:prstGeom prst="rect">
            <a:avLst/>
          </a:prstGeom>
          <a:ln w="38100">
            <a:solidFill>
              <a:srgbClr val="FFFF66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 (OTTICO) + </a:t>
            </a:r>
            <a:r>
              <a:rPr lang="en-US" sz="2000" b="1" dirty="0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Materia </a:t>
            </a:r>
            <a:r>
              <a:rPr lang="en-US" sz="2000" b="1" dirty="0" err="1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Oscura</a:t>
            </a:r>
            <a:r>
              <a:rPr lang="en-US" sz="2000" b="1" dirty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000" b="1" dirty="0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(</a:t>
            </a:r>
            <a:r>
              <a:rPr lang="en-US" sz="2000" b="1" dirty="0" err="1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lenti</a:t>
            </a:r>
            <a:r>
              <a:rPr lang="en-US" sz="2000" b="1" dirty="0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000" b="1" dirty="0" err="1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gravitazionali</a:t>
            </a:r>
            <a:r>
              <a:rPr lang="en-US" sz="2000" b="1" dirty="0" smtClean="0">
                <a:solidFill>
                  <a:srgbClr val="00CB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)</a:t>
            </a:r>
            <a:endParaRPr lang="it-IT" sz="2000" b="1" dirty="0">
              <a:solidFill>
                <a:srgbClr val="00CB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Donut 4"/>
          <p:cNvSpPr/>
          <p:nvPr/>
        </p:nvSpPr>
        <p:spPr>
          <a:xfrm>
            <a:off x="2932888" y="2919970"/>
            <a:ext cx="1833056" cy="1833164"/>
          </a:xfrm>
          <a:prstGeom prst="donut">
            <a:avLst>
              <a:gd name="adj" fmla="val 2857"/>
            </a:avLst>
          </a:prstGeom>
          <a:solidFill>
            <a:srgbClr val="0000FF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Donut 7"/>
          <p:cNvSpPr/>
          <p:nvPr/>
        </p:nvSpPr>
        <p:spPr>
          <a:xfrm>
            <a:off x="5559911" y="2880688"/>
            <a:ext cx="1196206" cy="1160641"/>
          </a:xfrm>
          <a:prstGeom prst="donut">
            <a:avLst>
              <a:gd name="adj" fmla="val 3133"/>
            </a:avLst>
          </a:prstGeom>
          <a:solidFill>
            <a:srgbClr val="0000FF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307975"/>
            <a:ext cx="887247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l’Ammasso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Pallottola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</a:p>
          <a:p>
            <a:pPr algn="ctr">
              <a:defRPr/>
            </a:pP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 “Smoking Gun” (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provata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)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Materia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bullwt_al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36194" y="1122058"/>
            <a:ext cx="6408738" cy="46275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275962" y="5227443"/>
            <a:ext cx="6729202" cy="954107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sz="28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La collisione titanica ha separato la DM dalla materia ordinaria (gas atomico) </a:t>
            </a:r>
            <a:endParaRPr lang="it-IT" sz="28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Donut 5"/>
          <p:cNvSpPr/>
          <p:nvPr/>
        </p:nvSpPr>
        <p:spPr>
          <a:xfrm>
            <a:off x="2865478" y="2817940"/>
            <a:ext cx="1833056" cy="1833164"/>
          </a:xfrm>
          <a:prstGeom prst="donut">
            <a:avLst>
              <a:gd name="adj" fmla="val 2857"/>
            </a:avLst>
          </a:prstGeom>
          <a:solidFill>
            <a:srgbClr val="0000FF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Donut 6"/>
          <p:cNvSpPr/>
          <p:nvPr/>
        </p:nvSpPr>
        <p:spPr>
          <a:xfrm>
            <a:off x="5492501" y="2778658"/>
            <a:ext cx="1196206" cy="1160641"/>
          </a:xfrm>
          <a:prstGeom prst="donut">
            <a:avLst>
              <a:gd name="adj" fmla="val 3133"/>
            </a:avLst>
          </a:prstGeom>
          <a:solidFill>
            <a:srgbClr val="0000FF"/>
          </a:solidFill>
          <a:ln>
            <a:solidFill>
              <a:srgbClr val="336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3366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4219326" y="2137721"/>
            <a:ext cx="1273175" cy="461963"/>
          </a:xfrm>
          <a:prstGeom prst="rect">
            <a:avLst/>
          </a:prstGeom>
          <a:noFill/>
          <a:ln w="38100">
            <a:solidFill>
              <a:srgbClr val="FF66CC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 dirty="0" smtClean="0">
                <a:solidFill>
                  <a:srgbClr val="FF66CC"/>
                </a:solidFill>
                <a:latin typeface="Times" charset="0"/>
                <a:ea typeface="Times" charset="0"/>
                <a:cs typeface="Times" charset="0"/>
              </a:rPr>
              <a:t>Gas X</a:t>
            </a:r>
          </a:p>
        </p:txBody>
      </p:sp>
      <p:sp>
        <p:nvSpPr>
          <p:cNvPr id="11" name="Text Box 13"/>
          <p:cNvSpPr txBox="1">
            <a:spLocks noChangeArrowheads="1"/>
          </p:cNvSpPr>
          <p:nvPr/>
        </p:nvSpPr>
        <p:spPr bwMode="auto">
          <a:xfrm>
            <a:off x="1640088" y="2402808"/>
            <a:ext cx="1292226" cy="830263"/>
          </a:xfrm>
          <a:prstGeom prst="rect">
            <a:avLst/>
          </a:prstGeom>
          <a:noFill/>
          <a:ln w="38100">
            <a:solidFill>
              <a:srgbClr val="6666FF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err="1" smtClean="0">
                <a:solidFill>
                  <a:srgbClr val="00CBFF"/>
                </a:solidFill>
                <a:latin typeface="Times" charset="0"/>
                <a:ea typeface="Times" charset="0"/>
                <a:cs typeface="Times" charset="0"/>
              </a:rPr>
              <a:t>Materia</a:t>
            </a:r>
            <a:r>
              <a:rPr lang="en-US" sz="2400" dirty="0" smtClean="0">
                <a:solidFill>
                  <a:srgbClr val="00CBFF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rgbClr val="00CBFF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en-US" sz="2400" dirty="0" smtClean="0">
              <a:solidFill>
                <a:srgbClr val="00CBFF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307975"/>
            <a:ext cx="887247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l’Ammasso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Pallottola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”</a:t>
            </a:r>
          </a:p>
          <a:p>
            <a:pPr algn="ctr">
              <a:defRPr/>
            </a:pP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La “Smoking Gun” (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provata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)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Materia </a:t>
            </a:r>
            <a:r>
              <a:rPr lang="en-US" sz="28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it-IT" sz="28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2" descr="/Users/degrandi/WORK_Divulgazione/SEMINARI_DIVULGATIVI/Planetario_silvano_2011/1e0657_bullett_anim_lg_wmv_high.wmv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295400" y="1104900"/>
            <a:ext cx="6904344" cy="5178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5716" name="CasellaDiTesto 8"/>
          <p:cNvSpPr txBox="1">
            <a:spLocks noChangeArrowheads="1"/>
          </p:cNvSpPr>
          <p:nvPr/>
        </p:nvSpPr>
        <p:spPr bwMode="auto">
          <a:xfrm>
            <a:off x="1295400" y="6096000"/>
            <a:ext cx="544091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it-IT" sz="3200">
                <a:solidFill>
                  <a:schemeClr val="tx1"/>
                </a:solidFill>
                <a:latin typeface="Times" charset="0"/>
                <a:ea typeface="Times" charset="0"/>
                <a:cs typeface="Times" charset="0"/>
              </a:rPr>
              <a:t>Simulazione con materia oscura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9872" y="307975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1E 0657-156: </a:t>
            </a: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 “Pallottola” 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32913" y="6174443"/>
            <a:ext cx="1976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 smtClean="0">
                <a:solidFill>
                  <a:srgbClr val="C5FFAE"/>
                </a:solidFill>
                <a:latin typeface="Times" charset="0"/>
                <a:ea typeface="Times" charset="0"/>
                <a:cs typeface="Times" charset="0"/>
              </a:rPr>
              <a:t>Simulazione</a:t>
            </a:r>
            <a:endParaRPr lang="en-US" sz="2800" dirty="0">
              <a:solidFill>
                <a:srgbClr val="C5FFAE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68" fill="hold"/>
                                        <p:tgtEl>
                                          <p:spTgt spid="1157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157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57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57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714"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49015" y="630997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macsj0025_chandrahst_big.jpg"/>
          <p:cNvPicPr>
            <a:picLocks noChangeAspect="1"/>
          </p:cNvPicPr>
          <p:nvPr/>
        </p:nvPicPr>
        <p:blipFill rotWithShape="1">
          <a:blip r:embed="rId3"/>
          <a:srcRect t="-2590" b="16884"/>
          <a:stretch/>
        </p:blipFill>
        <p:spPr>
          <a:xfrm>
            <a:off x="312030" y="-213709"/>
            <a:ext cx="8565665" cy="7071709"/>
          </a:xfrm>
          <a:prstGeom prst="rect">
            <a:avLst/>
          </a:prstGeom>
        </p:spPr>
      </p:pic>
      <p:sp>
        <p:nvSpPr>
          <p:cNvPr id="4" name="Text Box 16"/>
          <p:cNvSpPr txBox="1">
            <a:spLocks noChangeArrowheads="1"/>
          </p:cNvSpPr>
          <p:nvPr/>
        </p:nvSpPr>
        <p:spPr bwMode="auto">
          <a:xfrm>
            <a:off x="286657" y="274487"/>
            <a:ext cx="8591038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MACS J0025.4-1222</a:t>
            </a:r>
            <a:r>
              <a:rPr lang="it-IT" sz="28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it-IT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una altro esempio di collisione che ha separato la DM dalla materia ordinaria </a:t>
            </a:r>
            <a:endParaRPr lang="it-IT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556221" y="5388211"/>
            <a:ext cx="2537017" cy="461665"/>
          </a:xfrm>
          <a:prstGeom prst="rect">
            <a:avLst/>
          </a:prstGeom>
          <a:noFill/>
          <a:ln w="38100">
            <a:solidFill>
              <a:srgbClr val="FFFF66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err="1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4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000" dirty="0" smtClean="0">
                <a:solidFill>
                  <a:srgbClr val="FFFF66"/>
                </a:solidFill>
                <a:latin typeface="Times" charset="0"/>
                <a:ea typeface="Times" charset="0"/>
                <a:cs typeface="Times" charset="0"/>
              </a:rPr>
              <a:t>(OTTICO)</a:t>
            </a:r>
            <a:endParaRPr lang="it-IT" dirty="0">
              <a:solidFill>
                <a:srgbClr val="FFFF66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3419118" y="1700415"/>
            <a:ext cx="1884401" cy="461665"/>
          </a:xfrm>
          <a:prstGeom prst="rect">
            <a:avLst/>
          </a:prstGeom>
          <a:noFill/>
          <a:ln w="38100">
            <a:solidFill>
              <a:srgbClr val="FF66CC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>
                <a:solidFill>
                  <a:srgbClr val="FF66CC"/>
                </a:solidFill>
                <a:latin typeface="Times" charset="0"/>
                <a:ea typeface="Times" charset="0"/>
                <a:cs typeface="Times" charset="0"/>
              </a:rPr>
              <a:t>Gas </a:t>
            </a:r>
            <a:r>
              <a:rPr lang="en-US" sz="2000" dirty="0" smtClean="0">
                <a:solidFill>
                  <a:srgbClr val="FF66CC"/>
                </a:solidFill>
                <a:latin typeface="Times" charset="0"/>
                <a:ea typeface="Times" charset="0"/>
                <a:cs typeface="Times" charset="0"/>
              </a:rPr>
              <a:t>(</a:t>
            </a:r>
            <a:r>
              <a:rPr lang="en-US" sz="2000" dirty="0" err="1" smtClean="0">
                <a:solidFill>
                  <a:srgbClr val="FF66CC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2000" dirty="0" smtClean="0">
                <a:solidFill>
                  <a:srgbClr val="FF66CC"/>
                </a:solidFill>
                <a:latin typeface="Times" charset="0"/>
                <a:ea typeface="Times" charset="0"/>
                <a:cs typeface="Times" charset="0"/>
              </a:rPr>
              <a:t> X)</a:t>
            </a:r>
            <a:endParaRPr lang="en-US" sz="2400" dirty="0" smtClean="0">
              <a:solidFill>
                <a:srgbClr val="FF66CC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8" name="Text Box 13"/>
          <p:cNvSpPr txBox="1">
            <a:spLocks noChangeArrowheads="1"/>
          </p:cNvSpPr>
          <p:nvPr/>
        </p:nvSpPr>
        <p:spPr bwMode="auto">
          <a:xfrm>
            <a:off x="6020232" y="4646354"/>
            <a:ext cx="2296686" cy="461665"/>
          </a:xfrm>
          <a:prstGeom prst="rect">
            <a:avLst/>
          </a:prstGeom>
          <a:noFill/>
          <a:ln w="38100">
            <a:solidFill>
              <a:srgbClr val="6666FF"/>
            </a:solidFill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err="1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Materia</a:t>
            </a:r>
            <a:r>
              <a:rPr lang="en-US" sz="2400" dirty="0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rgbClr val="CCFFCC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it-IT" sz="2000" dirty="0">
              <a:solidFill>
                <a:srgbClr val="CCFFCC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9" name="Line 11"/>
          <p:cNvSpPr>
            <a:spLocks noChangeShapeType="1"/>
          </p:cNvSpPr>
          <p:nvPr/>
        </p:nvSpPr>
        <p:spPr bwMode="auto">
          <a:xfrm>
            <a:off x="4199429" y="2162378"/>
            <a:ext cx="301136" cy="833237"/>
          </a:xfrm>
          <a:prstGeom prst="line">
            <a:avLst/>
          </a:prstGeom>
          <a:noFill/>
          <a:ln w="38100">
            <a:solidFill>
              <a:srgbClr val="FF66CC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US"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1372497" y="4005263"/>
            <a:ext cx="839885" cy="1382948"/>
          </a:xfrm>
          <a:prstGeom prst="line">
            <a:avLst/>
          </a:prstGeom>
          <a:noFill/>
          <a:ln w="38100">
            <a:solidFill>
              <a:srgbClr val="FFFF66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US"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11" name="Line 15"/>
          <p:cNvSpPr>
            <a:spLocks noChangeShapeType="1"/>
          </p:cNvSpPr>
          <p:nvPr/>
        </p:nvSpPr>
        <p:spPr bwMode="auto">
          <a:xfrm flipV="1">
            <a:off x="6985389" y="4005262"/>
            <a:ext cx="430187" cy="641091"/>
          </a:xfrm>
          <a:prstGeom prst="line">
            <a:avLst/>
          </a:prstGeom>
          <a:noFill/>
          <a:ln w="38100">
            <a:solidFill>
              <a:srgbClr val="6666FF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US"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2744_labeled.jpg"/>
          <p:cNvPicPr>
            <a:picLocks noChangeAspect="1"/>
          </p:cNvPicPr>
          <p:nvPr/>
        </p:nvPicPr>
        <p:blipFill rotWithShape="1">
          <a:blip r:embed="rId3"/>
          <a:srcRect r="243" b="10784"/>
          <a:stretch/>
        </p:blipFill>
        <p:spPr>
          <a:xfrm>
            <a:off x="428016" y="0"/>
            <a:ext cx="7957227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79872" y="307975"/>
            <a:ext cx="7906928" cy="58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A2744: Ammasso Pandora </a:t>
            </a:r>
            <a:endParaRPr lang="it-IT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47334" y="4962128"/>
            <a:ext cx="5669998" cy="1200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Immagine composita: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Galassie, Gas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X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(rosso), DM (blu)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Collisione tra almeno </a:t>
            </a:r>
            <a:r>
              <a:rPr lang="it-IT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4</a:t>
            </a:r>
            <a:r>
              <a:rPr lang="it-IT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ammassi</a:t>
            </a:r>
            <a:endParaRPr lang="it-IT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869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Osservazioni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nella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banda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Radio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degli</a:t>
            </a:r>
            <a:r>
              <a:rPr lang="en-US" sz="32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endParaRPr lang="en-US" sz="32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30358" y="2942444"/>
            <a:ext cx="6845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ALMA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 66 RADIOTELESCOPI di 12 e 7 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metri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(5000 m – </a:t>
            </a:r>
            <a:r>
              <a:rPr lang="en-US" sz="20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Cile</a:t>
            </a:r>
            <a:r>
              <a:rPr lang="en-US" sz="20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sz="20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2067"/>
            <a:ext cx="9144000" cy="58416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4978"/>
            <a:ext cx="5751896" cy="24630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4153365"/>
            <a:ext cx="5751896" cy="461665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ALMA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 66 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Radiotelescopi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di 12 e 7 m (</a:t>
            </a:r>
            <a:r>
              <a:rPr lang="en-US" sz="24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Cile</a:t>
            </a:r>
            <a:r>
              <a:rPr lang="en-US" sz="24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)</a:t>
            </a:r>
            <a:endParaRPr lang="en-US" sz="24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3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Ammasso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raggi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X</a:t>
            </a:r>
            <a:endParaRPr lang="en-US" sz="36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comacluster_rowe_big.jpg"/>
          <p:cNvPicPr>
            <a:picLocks noChangeAspect="1"/>
          </p:cNvPicPr>
          <p:nvPr/>
        </p:nvPicPr>
        <p:blipFill rotWithShape="1">
          <a:blip r:embed="rId3"/>
          <a:srcRect l="8051" r="3042"/>
          <a:stretch/>
        </p:blipFill>
        <p:spPr>
          <a:xfrm>
            <a:off x="0" y="0"/>
            <a:ext cx="9144000" cy="6858001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5876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COMA: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nel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visibile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35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coma_wsrt_radio_halo_relic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08720" cy="6954696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15876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" charset="0"/>
                <a:ea typeface="Times" charset="0"/>
                <a:cs typeface="Times" charset="0"/>
              </a:rPr>
              <a:t>COMA: </a:t>
            </a:r>
            <a:r>
              <a:rPr lang="en-US" sz="3600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nel</a:t>
            </a:r>
            <a:r>
              <a:rPr lang="en-US" sz="36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radio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4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49602"/>
            <a:ext cx="9144000" cy="1143000"/>
          </a:xfrm>
        </p:spPr>
        <p:txBody>
          <a:bodyPr>
            <a:no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Tipologie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emissione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Radio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negli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gcl_radio_images_a2163_a521_rxj134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95380"/>
            <a:ext cx="9144000" cy="27400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76404" y="3859372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ALONE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17696" y="3859372"/>
            <a:ext cx="146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RELITTO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31752" y="3859372"/>
            <a:ext cx="2032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MINI-ALONE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2012" y="4445004"/>
            <a:ext cx="81613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charset="2"/>
              <a:buChar char="è"/>
            </a:pP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Sono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sempre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associati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ad </a:t>
            </a:r>
            <a:r>
              <a:rPr lang="en-US" sz="2800" dirty="0" err="1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a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mmassi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che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mostrano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segni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di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interazione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/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collisioni</a:t>
            </a:r>
            <a:r>
              <a:rPr lang="en-US" sz="2800" dirty="0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800" dirty="0" err="1" smtClean="0">
                <a:solidFill>
                  <a:srgbClr val="FCFF74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recenti</a:t>
            </a:r>
            <a:endParaRPr lang="en-US" sz="2800" dirty="0" smtClean="0">
              <a:solidFill>
                <a:srgbClr val="FCFF74"/>
              </a:solidFill>
              <a:latin typeface="Times" charset="0"/>
              <a:ea typeface="Times" charset="0"/>
              <a:cs typeface="Times" charset="0"/>
              <a:sym typeface="Wingdings"/>
            </a:endParaRPr>
          </a:p>
        </p:txBody>
      </p:sp>
    </p:spTree>
    <p:extLst>
      <p:ext uri="{BB962C8B-B14F-4D97-AF65-F5344CB8AC3E}">
        <p14:creationId xmlns:p14="http://schemas.microsoft.com/office/powerpoint/2010/main" val="63969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49602"/>
            <a:ext cx="9144000" cy="1143000"/>
          </a:xfrm>
        </p:spPr>
        <p:txBody>
          <a:bodyPr>
            <a:no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Tipologie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emissione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Radio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negli</a:t>
            </a:r>
            <a:r>
              <a:rPr lang="en-US" sz="3200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Ammassi</a:t>
            </a:r>
            <a:endParaRPr lang="en-US" sz="3200" dirty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3" name="Picture 2" descr="gcl_radio_images_a2163_a521_rxj134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95380"/>
            <a:ext cx="9144000" cy="27400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76404" y="3859372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ALONE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17696" y="3859372"/>
            <a:ext cx="146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RELITTO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5324" y="4445004"/>
            <a:ext cx="8413352" cy="2092881"/>
          </a:xfrm>
          <a:prstGeom prst="rect">
            <a:avLst/>
          </a:prstGeom>
          <a:solidFill>
            <a:srgbClr val="7030A0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L’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emissione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radio e`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prodotta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dall’interazione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tra</a:t>
            </a:r>
            <a:endParaRPr lang="en-US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                                    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Campi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Magnetici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+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elettroni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relativistici</a:t>
            </a:r>
            <a:endParaRPr lang="en-US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  <a:sym typeface="Wingdings"/>
            </a:endParaRPr>
          </a:p>
          <a:p>
            <a:pPr>
              <a:spcAft>
                <a:spcPts val="1200"/>
              </a:spcAft>
            </a:pP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                                         (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riaccelerati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da </a:t>
            </a:r>
            <a:r>
              <a:rPr lang="en-US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turbolenza</a:t>
            </a:r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  <a:sym typeface="Wingdings"/>
              </a:rPr>
              <a:t> o shock)</a:t>
            </a:r>
          </a:p>
          <a:p>
            <a:pPr>
              <a:buFont typeface="Wingdings" charset="2"/>
              <a:buChar char="è"/>
            </a:pP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E`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quindi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un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tracciante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dello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stato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dinamico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(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fusione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,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collisione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,         </a:t>
            </a:r>
            <a:r>
              <a:rPr lang="en-US" sz="2400" dirty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  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 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accrescimento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, </a:t>
            </a:r>
            <a:r>
              <a:rPr lang="en-US" sz="2400" dirty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.</a:t>
            </a:r>
            <a:r>
              <a:rPr lang="en-US" sz="2400" dirty="0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..)  RECENTE di un </a:t>
            </a:r>
            <a:r>
              <a:rPr lang="en-US" sz="2400" dirty="0" err="1" smtClean="0">
                <a:solidFill>
                  <a:srgbClr val="73FDD6"/>
                </a:solidFill>
                <a:latin typeface="Times" charset="0"/>
                <a:ea typeface="Times" charset="0"/>
                <a:cs typeface="Times" charset="0"/>
                <a:sym typeface="Wingdings"/>
              </a:rPr>
              <a:t>ammasso</a:t>
            </a:r>
            <a:endParaRPr lang="en-US" sz="2400" dirty="0" smtClean="0">
              <a:solidFill>
                <a:srgbClr val="73FDD6"/>
              </a:solidFill>
              <a:latin typeface="Times" charset="0"/>
              <a:ea typeface="Times" charset="0"/>
              <a:cs typeface="Times" charset="0"/>
              <a:sym typeface="Wingding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031752" y="3859372"/>
            <a:ext cx="2032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MINI-ALONE</a:t>
            </a:r>
            <a:endParaRPr lang="en-US" sz="2400" dirty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68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2744_optX.jpg"/>
          <p:cNvPicPr>
            <a:picLocks noChangeAspect="1"/>
          </p:cNvPicPr>
          <p:nvPr/>
        </p:nvPicPr>
        <p:blipFill rotWithShape="1">
          <a:blip r:embed="rId3">
            <a:alphaModFix amt="55000"/>
          </a:blip>
          <a:srcRect t="8398" r="2877" b="15110"/>
          <a:stretch/>
        </p:blipFill>
        <p:spPr>
          <a:xfrm>
            <a:off x="-1" y="-1"/>
            <a:ext cx="9144001" cy="685800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79872" y="244911"/>
            <a:ext cx="790692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b="1" dirty="0" smtClean="0">
                <a:solidFill>
                  <a:srgbClr val="FC00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COSA RICORDARE DEGLI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b="1" dirty="0" smtClean="0">
                <a:solidFill>
                  <a:srgbClr val="FC00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AMMASSI </a:t>
            </a:r>
            <a:r>
              <a:rPr lang="it-IT" sz="3200" b="1" dirty="0" err="1" smtClean="0">
                <a:solidFill>
                  <a:srgbClr val="FC00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DI</a:t>
            </a:r>
            <a:r>
              <a:rPr lang="it-IT" sz="3200" b="1" dirty="0" smtClean="0">
                <a:solidFill>
                  <a:srgbClr val="FC00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charset="0"/>
                <a:ea typeface="Times" charset="0"/>
                <a:cs typeface="Times" charset="0"/>
              </a:rPr>
              <a:t> GALASSIE?</a:t>
            </a:r>
            <a:endParaRPr lang="it-IT" sz="3200" b="1" dirty="0">
              <a:solidFill>
                <a:srgbClr val="FC00B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2970" y="1458575"/>
            <a:ext cx="923558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gli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oggetti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legati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gravitazionalmente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 </a:t>
            </a:r>
          </a:p>
          <a:p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dell’Universo</a:t>
            </a:r>
            <a:endParaRPr lang="en-US" sz="2800" b="1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endParaRPr lang="en-US" sz="28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La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loro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formazione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e`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connessa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alla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formazione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dell’ </a:t>
            </a:r>
          </a:p>
          <a:p>
            <a:r>
              <a:rPr lang="en-US" sz="2800" b="1" dirty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Universo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: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si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trovano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nei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“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nodi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”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della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rete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cosmica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. </a:t>
            </a:r>
          </a:p>
          <a:p>
            <a:pPr>
              <a:buFontTx/>
              <a:buChar char="-"/>
            </a:pPr>
            <a:endParaRPr lang="en-US" sz="28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Contengono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le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galassie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Ellittiche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,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che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 a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loro</a:t>
            </a:r>
            <a:endParaRPr lang="en-US" sz="2800" b="1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r>
              <a:rPr lang="en-US" sz="2800" b="1" dirty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volta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contengono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buchi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neri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galattici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piu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`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grandi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(AGN)</a:t>
            </a:r>
          </a:p>
          <a:p>
            <a:pPr>
              <a:buFontTx/>
              <a:buChar char="-"/>
            </a:pPr>
            <a:endParaRPr lang="en-US" sz="28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Sono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dominati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dalla</a:t>
            </a:r>
            <a:r>
              <a:rPr lang="en-US" sz="2800" b="1" dirty="0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 Materia </a:t>
            </a:r>
            <a:r>
              <a:rPr lang="en-US" sz="2800" b="1" dirty="0" err="1" smtClean="0">
                <a:solidFill>
                  <a:schemeClr val="bg1"/>
                </a:solidFill>
                <a:latin typeface="Times" charset="0"/>
                <a:ea typeface="Times" charset="0"/>
                <a:cs typeface="Times" charset="0"/>
              </a:rPr>
              <a:t>Oscura</a:t>
            </a:r>
            <a:endParaRPr lang="en-US" sz="2800" b="1" dirty="0" smtClean="0">
              <a:solidFill>
                <a:schemeClr val="bg1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endParaRPr lang="en-US" sz="2800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  <a:p>
            <a:pPr>
              <a:buFontTx/>
              <a:buChar char="-"/>
            </a:pP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La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loro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fisica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interna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e`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complessa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e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ricca</a:t>
            </a:r>
            <a:r>
              <a:rPr lang="en-US" sz="2800" b="1" dirty="0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 di </a:t>
            </a:r>
            <a:r>
              <a:rPr lang="en-US" sz="2800" b="1" dirty="0" err="1" smtClean="0">
                <a:solidFill>
                  <a:srgbClr val="FFFF00"/>
                </a:solidFill>
                <a:latin typeface="Times" charset="0"/>
                <a:ea typeface="Times" charset="0"/>
                <a:cs typeface="Times" charset="0"/>
              </a:rPr>
              <a:t>informazioni</a:t>
            </a:r>
            <a:endParaRPr lang="en-US" sz="2800" b="1" dirty="0" smtClean="0">
              <a:solidFill>
                <a:srgbClr val="FFFF00"/>
              </a:solidFill>
              <a:latin typeface="Times" charset="0"/>
              <a:ea typeface="Times" charset="0"/>
              <a:cs typeface="Times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1_ Nero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4_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7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8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9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0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Folio.thmx</Template>
  <TotalTime>55458</TotalTime>
  <Words>2206</Words>
  <Application>Microsoft Office PowerPoint</Application>
  <PresentationFormat>Presentazione su schermo (4:3)</PresentationFormat>
  <Paragraphs>468</Paragraphs>
  <Slides>97</Slides>
  <Notes>90</Notes>
  <HiddenSlides>0</HiddenSlides>
  <MMClips>7</MMClips>
  <ScaleCrop>false</ScaleCrop>
  <HeadingPairs>
    <vt:vector size="6" baseType="variant">
      <vt:variant>
        <vt:lpstr>Caratteri utilizzati</vt:lpstr>
      </vt:variant>
      <vt:variant>
        <vt:i4>10</vt:i4>
      </vt:variant>
      <vt:variant>
        <vt:lpstr>Tema</vt:lpstr>
      </vt:variant>
      <vt:variant>
        <vt:i4>10</vt:i4>
      </vt:variant>
      <vt:variant>
        <vt:lpstr>Titoli diapositive</vt:lpstr>
      </vt:variant>
      <vt:variant>
        <vt:i4>97</vt:i4>
      </vt:variant>
    </vt:vector>
  </HeadingPairs>
  <TitlesOfParts>
    <vt:vector size="117" baseType="lpstr">
      <vt:lpstr>ＭＳ Ｐゴシック</vt:lpstr>
      <vt:lpstr>Arial</vt:lpstr>
      <vt:lpstr>Calibri</vt:lpstr>
      <vt:lpstr>Cambria Math</vt:lpstr>
      <vt:lpstr>Comic Sans MS</vt:lpstr>
      <vt:lpstr>Maiandra GD</vt:lpstr>
      <vt:lpstr>MV Boli</vt:lpstr>
      <vt:lpstr>Times</vt:lpstr>
      <vt:lpstr>Trebuchet MS</vt:lpstr>
      <vt:lpstr>Wingdings</vt:lpstr>
      <vt:lpstr>Office Theme</vt:lpstr>
      <vt:lpstr>2_Office Theme</vt:lpstr>
      <vt:lpstr>1_Office Theme</vt:lpstr>
      <vt:lpstr>Tema di Office</vt:lpstr>
      <vt:lpstr>1_ Nero </vt:lpstr>
      <vt:lpstr>24_Tema di Office</vt:lpstr>
      <vt:lpstr>3_Office Theme</vt:lpstr>
      <vt:lpstr>4_Office Theme</vt:lpstr>
      <vt:lpstr>5_Office Theme</vt:lpstr>
      <vt:lpstr>6_Office Theme</vt:lpstr>
      <vt:lpstr>Universo in Fiore 2017 CORSO BASE  I GIGANTI DEL COSMO: GLI AMMASSI DI GALASSIE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Ammasso di Galassie: nei raggi X</vt:lpstr>
      <vt:lpstr>Presentazione standard di PowerPoint</vt:lpstr>
      <vt:lpstr>Presentazione standard di PowerPoint</vt:lpstr>
      <vt:lpstr>Ammasso di Galassie: nei raggi X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Di cosa sono fatti gli ammassi?  </vt:lpstr>
      <vt:lpstr>Di cosa sono fatti gli ammassi?  </vt:lpstr>
      <vt:lpstr>Di cosa sono fatti gli ammassi?  </vt:lpstr>
      <vt:lpstr>Ammassi di Galassie : 2 grandi famiglie</vt:lpstr>
      <vt:lpstr>Ammassi di Galassie : 2 grandi famiglie</vt:lpstr>
      <vt:lpstr>Gli Ammassi di Galassie “Rilassati”</vt:lpstr>
      <vt:lpstr>Gli Ammassi di Galassie “Rilassati”</vt:lpstr>
      <vt:lpstr>Gli Ammassi “rilassati” hanno (sempre)  una galassia Ellittica gigante nel centro.                                                          BCG di Abell S740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Hydra A: un ammasso “Rilassato”</vt:lpstr>
      <vt:lpstr>Cavita` nel gas caldo (osservato in X)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Cavita` X e Getti Radio sono prodotti da un Nucleo Galattico Attivo (AGN):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Ammassi di Galassie “non-Rilassati”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Ammasso di Galassie: nei raggi X</vt:lpstr>
      <vt:lpstr>Presentazione standard di PowerPoint</vt:lpstr>
      <vt:lpstr>Tipologie di emissione Radio negli Ammassi</vt:lpstr>
      <vt:lpstr>Tipologie di emissione Radio negli Ammassi</vt:lpstr>
      <vt:lpstr>Presentazione standard di PowerPoint</vt:lpstr>
    </vt:vector>
  </TitlesOfParts>
  <Company>INAF OA Brera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Sabrina De Grandi</dc:creator>
  <cp:lastModifiedBy>COMPUTER</cp:lastModifiedBy>
  <cp:revision>455</cp:revision>
  <dcterms:created xsi:type="dcterms:W3CDTF">2012-12-03T12:25:17Z</dcterms:created>
  <dcterms:modified xsi:type="dcterms:W3CDTF">2017-02-24T10:39:32Z</dcterms:modified>
</cp:coreProperties>
</file>