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Masters/slideMaster16.xml" ContentType="application/vnd.openxmlformats-officedocument.presentationml.slideMaster+xml"/>
  <Override PartName="/ppt/theme/theme8.xml" ContentType="application/vnd.openxmlformats-officedocument.them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Masters/slideMaster23.xml" ContentType="application/vnd.openxmlformats-officedocument.presentationml.slideMaster+xml"/>
  <Override PartName="/ppt/slides/slide37.xml" ContentType="application/vnd.openxmlformats-officedocument.presentationml.slide+xml"/>
  <Override PartName="/ppt/slides/slide18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theme/theme16.xml" ContentType="application/vnd.openxmlformats-officedocument.them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28.xml" ContentType="application/vnd.openxmlformats-officedocument.presentationml.slideLayout+xml"/>
  <Override PartName="/ppt/theme/theme2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5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Masters/slideMaster17.xml" ContentType="application/vnd.openxmlformats-officedocument.presentationml.slideMaster+xml"/>
  <Override PartName="/ppt/theme/theme9.xml" ContentType="application/vnd.openxmlformats-officedocument.them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theme/theme13.xml" ContentType="application/vnd.openxmlformats-officedocument.them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17.xml" ContentType="application/vnd.openxmlformats-officedocument.theme+xml"/>
  <Override PartName="/ppt/theme/theme2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s/slide50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theme/theme10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Default Extension="rels" ContentType="application/vnd.openxmlformats-package.relationships+xml"/>
  <Override PartName="/ppt/slideMasters/slideMaster8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5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s/slide44.xml" ContentType="application/vnd.openxmlformats-officedocument.presentationml.slide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18.xml" ContentType="application/vnd.openxmlformats-officedocument.theme+xml"/>
  <Override PartName="/ppt/theme/theme2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s/slide51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Layouts/slideLayout1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22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55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45.xml" ContentType="application/vnd.openxmlformats-officedocument.presentationml.slide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27.xml" ContentType="application/vnd.openxmlformats-officedocument.presentationml.slideLayout+xml"/>
  <Override PartName="/ppt/theme/theme19.xml" ContentType="application/vnd.openxmlformats-officedocument.theme+xml"/>
  <Override PartName="/ppt/theme/theme2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2" r:id="rId2"/>
    <p:sldMasterId id="2147483704" r:id="rId3"/>
    <p:sldMasterId id="2147483706" r:id="rId4"/>
    <p:sldMasterId id="2147483710" r:id="rId5"/>
    <p:sldMasterId id="2147483712" r:id="rId6"/>
    <p:sldMasterId id="2147483718" r:id="rId7"/>
    <p:sldMasterId id="2147483720" r:id="rId8"/>
    <p:sldMasterId id="2147483724" r:id="rId9"/>
    <p:sldMasterId id="2147483726" r:id="rId10"/>
    <p:sldMasterId id="2147483728" r:id="rId11"/>
    <p:sldMasterId id="2147483730" r:id="rId12"/>
    <p:sldMasterId id="2147483732" r:id="rId13"/>
    <p:sldMasterId id="2147483734" r:id="rId14"/>
    <p:sldMasterId id="2147483738" r:id="rId15"/>
    <p:sldMasterId id="2147483746" r:id="rId16"/>
    <p:sldMasterId id="2147483752" r:id="rId17"/>
    <p:sldMasterId id="2147483754" r:id="rId18"/>
    <p:sldMasterId id="2147483756" r:id="rId19"/>
    <p:sldMasterId id="2147483758" r:id="rId20"/>
    <p:sldMasterId id="2147483762" r:id="rId21"/>
    <p:sldMasterId id="2147483766" r:id="rId22"/>
    <p:sldMasterId id="2147483770" r:id="rId23"/>
  </p:sldMasterIdLst>
  <p:notesMasterIdLst>
    <p:notesMasterId r:id="rId82"/>
  </p:notesMasterIdLst>
  <p:sldIdLst>
    <p:sldId id="390" r:id="rId24"/>
    <p:sldId id="434" r:id="rId25"/>
    <p:sldId id="296" r:id="rId26"/>
    <p:sldId id="379" r:id="rId27"/>
    <p:sldId id="373" r:id="rId28"/>
    <p:sldId id="386" r:id="rId29"/>
    <p:sldId id="366" r:id="rId30"/>
    <p:sldId id="387" r:id="rId31"/>
    <p:sldId id="399" r:id="rId32"/>
    <p:sldId id="446" r:id="rId33"/>
    <p:sldId id="401" r:id="rId34"/>
    <p:sldId id="400" r:id="rId35"/>
    <p:sldId id="371" r:id="rId36"/>
    <p:sldId id="447" r:id="rId37"/>
    <p:sldId id="393" r:id="rId38"/>
    <p:sldId id="457" r:id="rId39"/>
    <p:sldId id="394" r:id="rId40"/>
    <p:sldId id="389" r:id="rId41"/>
    <p:sldId id="392" r:id="rId42"/>
    <p:sldId id="396" r:id="rId43"/>
    <p:sldId id="397" r:id="rId44"/>
    <p:sldId id="398" r:id="rId45"/>
    <p:sldId id="367" r:id="rId46"/>
    <p:sldId id="368" r:id="rId47"/>
    <p:sldId id="376" r:id="rId48"/>
    <p:sldId id="369" r:id="rId49"/>
    <p:sldId id="402" r:id="rId50"/>
    <p:sldId id="395" r:id="rId51"/>
    <p:sldId id="375" r:id="rId52"/>
    <p:sldId id="451" r:id="rId53"/>
    <p:sldId id="458" r:id="rId54"/>
    <p:sldId id="459" r:id="rId55"/>
    <p:sldId id="460" r:id="rId56"/>
    <p:sldId id="461" r:id="rId57"/>
    <p:sldId id="465" r:id="rId58"/>
    <p:sldId id="464" r:id="rId59"/>
    <p:sldId id="372" r:id="rId60"/>
    <p:sldId id="440" r:id="rId61"/>
    <p:sldId id="439" r:id="rId62"/>
    <p:sldId id="438" r:id="rId63"/>
    <p:sldId id="378" r:id="rId64"/>
    <p:sldId id="412" r:id="rId65"/>
    <p:sldId id="432" r:id="rId66"/>
    <p:sldId id="430" r:id="rId67"/>
    <p:sldId id="428" r:id="rId68"/>
    <p:sldId id="433" r:id="rId69"/>
    <p:sldId id="427" r:id="rId70"/>
    <p:sldId id="383" r:id="rId71"/>
    <p:sldId id="411" r:id="rId72"/>
    <p:sldId id="417" r:id="rId73"/>
    <p:sldId id="418" r:id="rId74"/>
    <p:sldId id="419" r:id="rId75"/>
    <p:sldId id="420" r:id="rId76"/>
    <p:sldId id="441" r:id="rId77"/>
    <p:sldId id="424" r:id="rId78"/>
    <p:sldId id="337" r:id="rId79"/>
    <p:sldId id="425" r:id="rId80"/>
    <p:sldId id="273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FB266"/>
    <a:srgbClr val="EFA775"/>
    <a:srgbClr val="EFDBA2"/>
    <a:srgbClr val="102444"/>
    <a:srgbClr val="EC83E5"/>
    <a:srgbClr val="8353E5"/>
    <a:srgbClr val="8B0424"/>
    <a:srgbClr val="1C45B6"/>
    <a:srgbClr val="C60202"/>
    <a:srgbClr val="FFBA2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385" autoAdjust="0"/>
    <p:restoredTop sz="97817" autoAdjust="0"/>
  </p:normalViewPr>
  <p:slideViewPr>
    <p:cSldViewPr snapToGrid="0" snapToObjects="1" showGuides="1">
      <p:cViewPr>
        <p:scale>
          <a:sx n="150" d="100"/>
          <a:sy n="150" d="100"/>
        </p:scale>
        <p:origin x="-1128" y="-352"/>
      </p:cViewPr>
      <p:guideLst>
        <p:guide orient="horz" pos="1766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slide" Target="slides/slide31.xml"/><Relationship Id="rId55" Type="http://schemas.openxmlformats.org/officeDocument/2006/relationships/slide" Target="slides/slide32.xml"/><Relationship Id="rId56" Type="http://schemas.openxmlformats.org/officeDocument/2006/relationships/slide" Target="slides/slide33.xml"/><Relationship Id="rId57" Type="http://schemas.openxmlformats.org/officeDocument/2006/relationships/slide" Target="slides/slide34.xml"/><Relationship Id="rId58" Type="http://schemas.openxmlformats.org/officeDocument/2006/relationships/slide" Target="slides/slide35.xml"/><Relationship Id="rId59" Type="http://schemas.openxmlformats.org/officeDocument/2006/relationships/slide" Target="slides/slide36.xml"/><Relationship Id="rId70" Type="http://schemas.openxmlformats.org/officeDocument/2006/relationships/slide" Target="slides/slide47.xml"/><Relationship Id="rId71" Type="http://schemas.openxmlformats.org/officeDocument/2006/relationships/slide" Target="slides/slide48.xml"/><Relationship Id="rId72" Type="http://schemas.openxmlformats.org/officeDocument/2006/relationships/slide" Target="slides/slide49.xml"/><Relationship Id="rId73" Type="http://schemas.openxmlformats.org/officeDocument/2006/relationships/slide" Target="slides/slide50.xml"/><Relationship Id="rId74" Type="http://schemas.openxmlformats.org/officeDocument/2006/relationships/slide" Target="slides/slide51.xml"/><Relationship Id="rId75" Type="http://schemas.openxmlformats.org/officeDocument/2006/relationships/slide" Target="slides/slide52.xml"/><Relationship Id="rId76" Type="http://schemas.openxmlformats.org/officeDocument/2006/relationships/slide" Target="slides/slide53.xml"/><Relationship Id="rId77" Type="http://schemas.openxmlformats.org/officeDocument/2006/relationships/slide" Target="slides/slide54.xml"/><Relationship Id="rId78" Type="http://schemas.openxmlformats.org/officeDocument/2006/relationships/slide" Target="slides/slide55.xml"/><Relationship Id="rId79" Type="http://schemas.openxmlformats.org/officeDocument/2006/relationships/slide" Target="slides/slide5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60" Type="http://schemas.openxmlformats.org/officeDocument/2006/relationships/slide" Target="slides/slide37.xml"/><Relationship Id="rId61" Type="http://schemas.openxmlformats.org/officeDocument/2006/relationships/slide" Target="slides/slide38.xml"/><Relationship Id="rId62" Type="http://schemas.openxmlformats.org/officeDocument/2006/relationships/slide" Target="slides/slide39.xml"/><Relationship Id="rId63" Type="http://schemas.openxmlformats.org/officeDocument/2006/relationships/slide" Target="slides/slide40.xml"/><Relationship Id="rId64" Type="http://schemas.openxmlformats.org/officeDocument/2006/relationships/slide" Target="slides/slide41.xml"/><Relationship Id="rId65" Type="http://schemas.openxmlformats.org/officeDocument/2006/relationships/slide" Target="slides/slide42.xml"/><Relationship Id="rId66" Type="http://schemas.openxmlformats.org/officeDocument/2006/relationships/slide" Target="slides/slide43.xml"/><Relationship Id="rId67" Type="http://schemas.openxmlformats.org/officeDocument/2006/relationships/slide" Target="slides/slide44.xml"/><Relationship Id="rId68" Type="http://schemas.openxmlformats.org/officeDocument/2006/relationships/slide" Target="slides/slide45.xml"/><Relationship Id="rId69" Type="http://schemas.openxmlformats.org/officeDocument/2006/relationships/slide" Target="slides/slide46.xml"/><Relationship Id="rId80" Type="http://schemas.openxmlformats.org/officeDocument/2006/relationships/slide" Target="slides/slide57.xml"/><Relationship Id="rId8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21991-8ACE-4143-9329-2782986BE8E2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A8CBB-81A4-B449-BE21-818494B149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8DB83C-5502-C445-BAB4-759FAA9BD34B}" type="slidenum">
              <a:rPr lang="it-IT">
                <a:solidFill>
                  <a:prstClr val="black"/>
                </a:solidFill>
                <a:latin typeface="Times New Roman" pitchFamily="-65" charset="0"/>
              </a:rPr>
              <a:pPr/>
              <a:t>1</a:t>
            </a:fld>
            <a:endParaRPr lang="it-IT">
              <a:solidFill>
                <a:prstClr val="black"/>
              </a:solidFill>
              <a:latin typeface="Times New Roman" pitchFamily="-65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0CF7B-993F-1546-A660-1CC1399637C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7B3F-B6E6-1F44-8D28-8ABE79FA7D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A837-9D4D-6F45-BBC2-11A924247A8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70A7-084E-CC46-BFD0-0B827B79BB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6942B-C372-8043-82BD-507C1290E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9EDD-0B52-A343-92FA-D9A905F28BA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D7B1-0F59-E941-A3FF-13619260E2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theme" Target="../theme/theme1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/>
              <a:pPr/>
              <a:t>4/5/17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AC396-B989-DC45-9194-E32D3C56375A}" type="slidenum">
              <a:rPr lang="it-IT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E4299C-1261-8F4A-9DF9-C36162595CE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F0550D-F55D-1540-B55A-1E8045C7A5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E4299C-1261-8F4A-9DF9-C36162595CE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F0550D-F55D-1540-B55A-1E8045C7A5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58B920-B654-9244-BF49-4A31224D19E9}" type="slidenum">
              <a:rPr lang="it-IT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65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65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-65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-6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6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8629AD-7D72-F849-8F1A-14E1797F61E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3AE3C3-92D2-E846-8467-68BDD64732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C659-24A3-4B4B-84C1-650F7BAF7F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39E1-C612-EF46-ABE7-8810F1D12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gif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144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3"/>
          <p:cNvSpPr/>
          <p:nvPr/>
        </p:nvSpPr>
        <p:spPr>
          <a:xfrm>
            <a:off x="-19050" y="0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" name="Rettangolo 17"/>
          <p:cNvSpPr/>
          <p:nvPr/>
        </p:nvSpPr>
        <p:spPr>
          <a:xfrm>
            <a:off x="0" y="1412875"/>
            <a:ext cx="9144000" cy="1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033" y="1725083"/>
            <a:ext cx="772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</a:rPr>
              <a:t>CHE </a:t>
            </a:r>
            <a:r>
              <a:rPr lang="en-US" sz="4800" dirty="0" smtClean="0">
                <a:solidFill>
                  <a:schemeClr val="bg1"/>
                </a:solidFill>
              </a:rPr>
              <a:t>COS’E’ IL TEMPO? 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3" name="Picture 12" descr="Universal_Expansion_and_Arrow_of_Tim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83" y="2764582"/>
            <a:ext cx="6900333" cy="4093418"/>
          </a:xfrm>
          <a:prstGeom prst="rect">
            <a:avLst/>
          </a:prstGeom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4552950" y="2556080"/>
            <a:ext cx="3055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i="1" dirty="0">
                <a:solidFill>
                  <a:srgbClr val="FFFFFF"/>
                </a:solidFill>
                <a:latin typeface="Verdana" pitchFamily="-65" charset="0"/>
              </a:rPr>
              <a:t>Gabriele Ghisellini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7" y="4095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Mesoni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longevi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6000"/>
                    </a:srgbClr>
                  </a:outerShdw>
                </a:effectLst>
              </a:rPr>
              <a:t> …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86000"/>
                  </a:srgbClr>
                </a:outerShdw>
              </a:effectLst>
            </a:endParaRP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07" y="1749425"/>
            <a:ext cx="4222438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6975" y="1749425"/>
            <a:ext cx="3679825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Tempo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di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vita del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muone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: 2.2 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microsecondi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87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x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2.2 ms  = 660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metri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-797189" y="4263760"/>
            <a:ext cx="3583517" cy="93662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0" name="TextBox 7"/>
          <p:cNvSpPr txBox="1">
            <a:spLocks noChangeArrowheads="1"/>
          </p:cNvSpPr>
          <p:nvPr/>
        </p:nvSpPr>
        <p:spPr bwMode="auto">
          <a:xfrm>
            <a:off x="1352550" y="4414838"/>
            <a:ext cx="1312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~ 10 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863" y="3675063"/>
            <a:ext cx="47831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Come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fa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a </a:t>
            </a:r>
            <a:r>
              <a:rPr lang="en-US" sz="2600" b="1" dirty="0" err="1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percorrere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87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10 km?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414838"/>
            <a:ext cx="438467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10 km / 0.66 km =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FFFF00">
                    <a:alpha val="7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>
                    <a:srgbClr val="FFFF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</a:t>
            </a:r>
            <a:r>
              <a:rPr lang="en-US" sz="3200" b="1" baseline="-25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osservato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&gt; 15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t’</a:t>
            </a:r>
            <a:r>
              <a:rPr lang="en-US" sz="3200" b="1" baseline="-250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0000">
                      <a:alpha val="7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proprio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78000"/>
                  </a:srgbClr>
                </a:outerShdw>
              </a:effectLst>
              <a:ea typeface="ＭＳ Ｐゴシック" charset="-128"/>
              <a:cs typeface="ＭＳ Ｐゴシック" charset="-128"/>
              <a:sym typeface="Wingding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baseline="-25000" dirty="0" smtClean="0">
              <a:solidFill>
                <a:srgbClr val="FFFF00"/>
              </a:solidFill>
              <a:effectLst>
                <a:outerShdw blurRad="50800" dist="38100" dir="2700000">
                  <a:srgbClr val="FF0000">
                    <a:alpha val="7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8" descr="ter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52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34" y="985953"/>
            <a:ext cx="1449917" cy="1449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934" y="4005263"/>
            <a:ext cx="1591732" cy="1591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5733" y="1659467"/>
            <a:ext cx="44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Tempo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scorre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piu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’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velocemente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5733" y="4466928"/>
            <a:ext cx="44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Tempo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scorre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piu</a:t>
            </a:r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’ lentamente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9217" y="-8463"/>
            <a:ext cx="724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La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gravita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rallenta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4400" dirty="0" err="1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il</a:t>
            </a:r>
            <a:r>
              <a:rPr lang="en-US" sz="44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  <a:latin typeface="Times"/>
                <a:cs typeface="Times"/>
              </a:rPr>
              <a:t> tempo….</a:t>
            </a:r>
            <a:endParaRPr lang="en-US" sz="4400" dirty="0">
              <a:ln>
                <a:solidFill>
                  <a:srgbClr val="FFFFFF"/>
                </a:solidFill>
              </a:ln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767057" cy="2942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673101"/>
            <a:ext cx="3708518" cy="23325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91194">
            <a:off x="5562888" y="664783"/>
            <a:ext cx="2903490" cy="220950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6600" y="2785533"/>
            <a:ext cx="6002867" cy="242993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133" y="1530866"/>
            <a:ext cx="121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Buco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nero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9067" y="3429001"/>
            <a:ext cx="100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7 </a:t>
            </a:r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anni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3201" y="303769"/>
            <a:ext cx="123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Un’ora</a:t>
            </a:r>
            <a:endParaRPr lang="en-US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33" y="288380"/>
            <a:ext cx="321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Interstellar…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500" y="6396334"/>
            <a:ext cx="844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Salvador Dali’ (1904-1989)  - </a:t>
            </a:r>
            <a:r>
              <a:rPr lang="en-US" sz="2400" dirty="0" err="1" smtClean="0">
                <a:solidFill>
                  <a:srgbClr val="FFFF00"/>
                </a:solidFill>
              </a:rPr>
              <a:t>Persistenza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della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memoria</a:t>
            </a:r>
            <a:r>
              <a:rPr lang="en-US" sz="2400" dirty="0" smtClean="0">
                <a:solidFill>
                  <a:srgbClr val="FFFF00"/>
                </a:solidFill>
              </a:rPr>
              <a:t> - 1931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49" y="359833"/>
            <a:ext cx="807508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Il tempo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meccanico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misurabile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con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gli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orologi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è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messo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crisi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dalla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memoria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umana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che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del tempo ha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percezione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ben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diversa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L'opera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sembra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dunque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richiamare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una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visione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del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mondo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parallela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a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quella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introdotta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dalla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teoria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della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relativita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’ 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speciale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Einstein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.  </a:t>
            </a:r>
          </a:p>
          <a:p>
            <a:endParaRPr lang="en-US" sz="2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risposta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ad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lettera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Ilya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Prigogine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, 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Dalì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spiegò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che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il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concepimento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della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opera fosse in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realtà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legato ad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una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personale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riflessione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surrealistica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riguardo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all’ "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ipermollezza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"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allo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scioglimento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del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formaggio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al sole 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probabilmente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il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/>
                <a:cs typeface="Arial"/>
              </a:rPr>
              <a:t>celebre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 Camembert)</a:t>
            </a:r>
          </a:p>
          <a:p>
            <a:endParaRPr lang="en-US" sz="2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La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Dimensione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Dalì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Decifrando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la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Mente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di</a:t>
            </a:r>
            <a:r>
              <a:rPr lang="en-US" sz="2400" i="1" dirty="0" smtClean="0">
                <a:solidFill>
                  <a:srgbClr val="FFFF00"/>
                </a:solidFill>
                <a:latin typeface="Arial"/>
                <a:cs typeface="Arial"/>
              </a:rPr>
              <a:t> un </a:t>
            </a:r>
            <a:r>
              <a:rPr lang="en-US" sz="2400" i="1" dirty="0" err="1" smtClean="0">
                <a:solidFill>
                  <a:srgbClr val="FFFF00"/>
                </a:solidFill>
                <a:latin typeface="Arial"/>
                <a:cs typeface="Arial"/>
              </a:rPr>
              <a:t>Genio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).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395" y="3672417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6650" y="539750"/>
            <a:ext cx="6599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Problema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050" y="2326471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Noi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percepiamo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chiaramente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il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tempo “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va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sempre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” (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purtroppo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!!!) 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7911" y="1291167"/>
            <a:ext cx="7725834" cy="4593167"/>
          </a:xfrm>
          <a:prstGeom prst="roundRect">
            <a:avLst/>
          </a:prstGeom>
          <a:solidFill>
            <a:srgbClr val="008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48958" y="2137833"/>
            <a:ext cx="306917" cy="285750"/>
          </a:xfrm>
          <a:prstGeom prst="ellipse">
            <a:avLst/>
          </a:prstGeom>
          <a:gradFill flip="none" rotWithShape="1">
            <a:gsLst>
              <a:gs pos="4500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0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1296 C 0.03212 0.06157 0.06945 0.10393 0.1066 0.14676 C 0.13264 0.17685 0.13507 0.1743 0.15521 0.20555 C 0.17101 0.22963 0.18299 0.25787 0.19914 0.28217 C 0.20452 0.29028 0.21285 0.3037 0.21997 0.31042 C 0.22275 0.31296 0.22917 0.31667 0.22917 0.3169 C 0.24323 0.34213 0.25625 0.36898 0.27205 0.39329 C 0.27813 0.40255 0.2875 0.40833 0.29289 0.41875 C 0.29671 0.42616 0.30348 0.4412 0.31025 0.4456 C 0.31181 0.44653 0.31355 0.44722 0.31493 0.44884 C 0.33264 0.46736 0.31493 0.45208 0.32535 0.46088 C 0.3257 0.4618 0.33039 0.47292 0.33334 0.47592 C 0.33542 0.47801 0.34028 0.48171 0.34028 0.48194 C 0.34323 0.4875 0.34827 0.48866 0.3507 0.49537 L 0.64236 0.1618 L 0.41789 -0.1206 L -0.04965 0.49699 L -0.18402 0.34213 L 0.17257 -0.12662 " pathEditMode="relative" rAng="0" ptsTypes="fffffffffffff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7911" y="1291167"/>
            <a:ext cx="7725834" cy="4593167"/>
          </a:xfrm>
          <a:prstGeom prst="roundRect">
            <a:avLst/>
          </a:prstGeom>
          <a:solidFill>
            <a:srgbClr val="008000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825875" y="1291167"/>
            <a:ext cx="306917" cy="285750"/>
          </a:xfrm>
          <a:prstGeom prst="ellipse">
            <a:avLst/>
          </a:prstGeom>
          <a:gradFill flip="none" rotWithShape="1">
            <a:gsLst>
              <a:gs pos="4500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0"/>
            <a:ext cx="683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Le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leggi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fisiche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non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distinguono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lo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scorrere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in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avanti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"/>
                <a:cs typeface="Times"/>
              </a:rPr>
              <a:t>indietro</a:t>
            </a:r>
            <a:r>
              <a:rPr lang="en-US" sz="2800" b="1" dirty="0" smtClean="0">
                <a:solidFill>
                  <a:srgbClr val="FFFFFF"/>
                </a:solidFill>
                <a:latin typeface="Times"/>
                <a:cs typeface="Times"/>
              </a:rPr>
              <a:t> del tempo</a:t>
            </a:r>
            <a:endParaRPr lang="en-US" sz="28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-0.02726 0.03148 -0.05347 0.06435 -0.07986 0.09722 C -0.09305 0.11343 -0.11406 0.13611 -0.125 0.1544 C -0.13194 0.16574 -0.13785 0.17871 -0.14583 0.18843 C -0.16267 0.20741 -0.17986 0.22269 -0.19687 0.24074 C -0.2 0.24375 -0.20364 0.24607 -0.20608 0.25 C -0.2125 0.25996 -0.2191 0.26968 -0.22691 0.27778 C -0.23715 0.28797 -0.24878 0.2956 -0.25816 0.30718 C -0.26719 0.31783 -0.27083 0.3331 -0.27899 0.34422 C -0.28785 0.36829 -0.30503 0.37963 -0.31719 0.39977 C -0.32309 0.40903 -0.32864 0.42037 -0.33576 0.42755 C -0.33924 0.43704 -0.34062 0.44769 -0.34618 0.45533 C -0.34514 0.45579 -0.34392 0.45741 -0.34271 0.45695 C -0.34132 0.45625 -0.3408 0.45139 -0.33924 0.45232 C -0.33733 0.45324 -0.33785 0.45741 -0.3368 0.45996 C -0.33576 0.46297 -0.33472 0.46621 -0.33333 0.46922 C -0.32691 0.48426 -0.32361 0.50209 -0.31493 0.51551 C -0.30555 0.53009 -0.29705 0.54584 -0.28715 0.56019 C -0.28229 0.56713 -0.275 0.57199 -0.27083 0.58033 C -0.26736 0.58727 -0.25399 0.60394 -0.24774 0.60648 C -0.24253 0.61065 -0.24097 0.61134 -0.23611 0.61736 C -0.22708 0.62824 -0.23281 0.62477 -0.22569 0.62824 C -0.17535 0.56922 -0.12812 0.51829 -0.08246 0.45232 C -0.05052 0.40602 -0.02951 0.3463 0.00573 0.30417 C 0.03299 0.2713 0.06493 0.24884 0.09254 0.21621 C 0.12014 0.1831 0.14497 0.14653 0.17361 0.11574 C 0.17986 0.10857 0.18403 0.1 0.19097 0.09422 C 0.19965 0.07847 0.20799 0.0625 0.21754 0.04792 C 0.22448 0.03704 0.23247 0.02732 0.23837 0.01551 C 0.26806 0.03727 0.28646 0.075 0.31007 0.10648 C 0.325 0.12639 0.34011 0.14422 0.35642 0.16204 C 0.35972 0.16574 0.36024 0.17176 0.36337 0.17593 C 0.36823 0.18264 0.37396 0.19121 0.37951 0.19769 C 0.39201 0.21227 0.40538 0.22593 0.41892 0.23935 C 0.42969 0.25 0.43958 0.26273 0.45122 0.27176 C 0.4559 0.28102 0.46267 0.28588 0.46875 0.29329 C 0.46285 0.29815 0.45573 0.30047 0.45017 0.30556 C 0.43889 0.31551 0.45 0.3088 0.43854 0.31482 C 0.42396 0.33056 0.40747 0.3456 0.39583 0.36574 C 0.39184 0.37222 0.38889 0.38009 0.3842 0.38588 C 0.37014 0.40232 0.38733 0.37593 0.37257 0.39815 C 0.35816 0.41945 0.34219 0.44445 0.3217 0.45533 C 0.31233 0.46759 0.3007 0.47315 0.29045 0.4831 C 0.28837 0.48496 0.28681 0.48773 0.28472 0.48935 C 0.28021 0.4919 0.27083 0.49537 0.27083 0.49537 C 0.26302 0.50324 0.25451 0.51273 0.24514 0.51713 C 0.2382 0.52477 0.23004 0.53102 0.22326 0.53866 C 0.21684 0.54514 0.21163 0.55463 0.20486 0.56019 C 0.20174 0.5625 0.19826 0.56551 0.19531 0.56806 C 0.18767 0.57408 0.19653 0.56297 0.1875 0.57269 C 0.18056 0.57963 0.17535 0.5875 0.16771 0.59259 C 0.16094 0.60162 0.16406 0.59838 0.15851 0.60347 C 0.14063 0.58727 0.12882 0.55764 0.11545 0.53565 C 0.1125 0.53033 0.10816 0.52685 0.10521 0.52176 C 0.09358 0.50185 0.08507 0.48056 0.07517 0.45996 C 0.0625 0.43426 0.04826 0.41042 0.03351 0.3875 C 0.02691 0.37732 0.02049 0.37199 0.01493 0.36111 C 0.00955 0.3507 -0.00052 0.32199 -0.00694 0.31482 C -0.00972 0.31158 -0.01267 0.3088 -0.0151 0.30556 C -0.0243 0.29283 -0.02795 0.28218 -0.03819 0.27315 C -0.04149 0.26528 -0.04618 0.25903 -0.04983 0.25162 C -0.0559 0.23959 -0.06146 0.22824 -0.0684 0.21759 C -0.07205 0.21204 -0.0743 0.2044 -0.07882 0.2007 C -0.08351 0.19699 -0.08785 0.19283 -0.09167 0.18843 C -0.09479 0.18426 -0.09705 0.17871 -0.10069 0.17593 C -0.11163 0.16736 -0.10226 0.1757 -0.11111 0.16528 C -0.11562 0.16019 -0.12083 0.15903 -0.125 0.1544 C -0.13021 0.14861 -0.13472 0.14375 -0.1401 0.13889 C -0.14358 0.13565 -0.14722 0.13264 -0.15052 0.12963 C -0.15174 0.12847 -0.15399 0.12662 -0.15399 0.12662 " pathEditMode="relative" ptsTypes="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30" y="0"/>
            <a:ext cx="68946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tropy_Shown_By_Broken_C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5" y="132292"/>
            <a:ext cx="4106633" cy="594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0"/>
            <a:ext cx="4206240" cy="6074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332" y="465667"/>
            <a:ext cx="8339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</a:t>
            </a:r>
            <a:r>
              <a:rPr lang="en-US" sz="3200" dirty="0" err="1" smtClean="0">
                <a:solidFill>
                  <a:srgbClr val="FFFF00"/>
                </a:solidFill>
              </a:rPr>
              <a:t>Allora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cosa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è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il</a:t>
            </a:r>
            <a:r>
              <a:rPr lang="en-US" sz="3200" dirty="0" smtClean="0">
                <a:solidFill>
                  <a:srgbClr val="FFFF00"/>
                </a:solidFill>
              </a:rPr>
              <a:t> tempo? Se </a:t>
            </a:r>
            <a:r>
              <a:rPr lang="en-US" sz="3200" dirty="0" err="1" smtClean="0">
                <a:solidFill>
                  <a:srgbClr val="FFFF00"/>
                </a:solidFill>
              </a:rPr>
              <a:t>nessuno</a:t>
            </a:r>
            <a:r>
              <a:rPr lang="en-US" sz="3200" dirty="0" smtClean="0">
                <a:solidFill>
                  <a:srgbClr val="FFFF00"/>
                </a:solidFill>
              </a:rPr>
              <a:t> me lo </a:t>
            </a:r>
            <a:r>
              <a:rPr lang="en-US" sz="3200" dirty="0" err="1" smtClean="0">
                <a:solidFill>
                  <a:srgbClr val="FFFF00"/>
                </a:solidFill>
              </a:rPr>
              <a:t>domanda</a:t>
            </a:r>
            <a:r>
              <a:rPr lang="en-US" sz="3200" dirty="0" smtClean="0">
                <a:solidFill>
                  <a:srgbClr val="FFFF00"/>
                </a:solidFill>
              </a:rPr>
              <a:t>, lo so. Se </a:t>
            </a:r>
            <a:r>
              <a:rPr lang="en-US" sz="3200" dirty="0" err="1" smtClean="0">
                <a:solidFill>
                  <a:srgbClr val="FFFF00"/>
                </a:solidFill>
              </a:rPr>
              <a:t>voglio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spiegarlo</a:t>
            </a:r>
            <a:r>
              <a:rPr lang="en-US" sz="3200" dirty="0" smtClean="0">
                <a:solidFill>
                  <a:srgbClr val="FFFF00"/>
                </a:solidFill>
              </a:rPr>
              <a:t> a chi me lo </a:t>
            </a:r>
            <a:r>
              <a:rPr lang="en-US" sz="3200" dirty="0" err="1" smtClean="0">
                <a:solidFill>
                  <a:srgbClr val="FFFF00"/>
                </a:solidFill>
              </a:rPr>
              <a:t>domanda</a:t>
            </a:r>
            <a:r>
              <a:rPr lang="en-US" sz="3200" dirty="0" smtClean="0">
                <a:solidFill>
                  <a:srgbClr val="FFFF00"/>
                </a:solidFill>
              </a:rPr>
              <a:t>, non lo so </a:t>
            </a:r>
            <a:r>
              <a:rPr lang="en-US" sz="3200" dirty="0" err="1" smtClean="0">
                <a:solidFill>
                  <a:srgbClr val="FFFF00"/>
                </a:solidFill>
              </a:rPr>
              <a:t>più</a:t>
            </a:r>
            <a:r>
              <a:rPr lang="en-US" sz="3200" dirty="0" smtClean="0">
                <a:solidFill>
                  <a:srgbClr val="FFFF00"/>
                </a:solidFill>
              </a:rPr>
              <a:t>".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5584" y="2035327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Confessioni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Sant’Agostino</a:t>
            </a:r>
            <a:r>
              <a:rPr lang="en-US" sz="2400" dirty="0" smtClean="0">
                <a:solidFill>
                  <a:schemeClr val="bg1"/>
                </a:solidFill>
              </a:rPr>
              <a:t> (354-430 </a:t>
            </a:r>
            <a:r>
              <a:rPr lang="en-US" sz="2400" dirty="0" err="1" smtClean="0">
                <a:solidFill>
                  <a:schemeClr val="bg1"/>
                </a:solidFill>
              </a:rPr>
              <a:t>d.C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332" y="3105835"/>
            <a:ext cx="7704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Il tempo </a:t>
            </a:r>
            <a:r>
              <a:rPr lang="en-US" sz="3200" dirty="0" err="1" smtClean="0">
                <a:solidFill>
                  <a:srgbClr val="FFFF00"/>
                </a:solidFill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' </a:t>
            </a:r>
            <a:r>
              <a:rPr lang="en-US" sz="3200" dirty="0" err="1" smtClean="0">
                <a:solidFill>
                  <a:srgbClr val="FFFF00"/>
                </a:solidFill>
              </a:rPr>
              <a:t>il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modo</a:t>
            </a:r>
            <a:r>
              <a:rPr lang="en-US" sz="3200" dirty="0" smtClean="0">
                <a:solidFill>
                  <a:srgbClr val="FFFF00"/>
                </a:solidFill>
              </a:rPr>
              <a:t> in cui </a:t>
            </a:r>
            <a:r>
              <a:rPr lang="en-US" sz="3200" dirty="0" err="1" smtClean="0">
                <a:solidFill>
                  <a:srgbClr val="FFFF00"/>
                </a:solidFill>
              </a:rPr>
              <a:t>Dio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impedisce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che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le </a:t>
            </a:r>
            <a:r>
              <a:rPr lang="en-US" sz="3200" dirty="0" err="1" smtClean="0">
                <a:solidFill>
                  <a:srgbClr val="FFFF00"/>
                </a:solidFill>
              </a:rPr>
              <a:t>cose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accadano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tutte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insieme</a:t>
            </a:r>
            <a:r>
              <a:rPr lang="en-US" sz="3200" dirty="0" smtClean="0">
                <a:solidFill>
                  <a:srgbClr val="FFFF00"/>
                </a:solidFill>
              </a:rPr>
              <a:t>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7984" y="4183053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Graffito </a:t>
            </a:r>
            <a:r>
              <a:rPr lang="en-US" sz="2400" i="1" dirty="0" err="1" smtClean="0">
                <a:solidFill>
                  <a:schemeClr val="bg1"/>
                </a:solidFill>
              </a:rPr>
              <a:t>anonimo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texano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3313808" y="2446825"/>
            <a:ext cx="2478283" cy="3052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3.7037E-7 L -0.38716 -0.4419 " pathEditMode="relative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424641" y="-1127995"/>
            <a:ext cx="6144264" cy="8265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7725834" cy="5916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437447"/>
            <a:ext cx="3843867" cy="225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1881489"/>
            <a:ext cx="3261783" cy="257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374464"/>
            <a:ext cx="299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Mattone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82000"/>
                    </a:schemeClr>
                  </a:outerShdw>
                </a:effectLst>
              </a:rPr>
              <a:t>caldo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82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300" y="1374464"/>
            <a:ext cx="351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Mattone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freddo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7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800" y="4889500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8000"/>
                    </a:srgbClr>
                  </a:outerShdw>
                </a:effectLst>
              </a:rPr>
              <a:t>Calore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78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94000" y="4452302"/>
            <a:ext cx="3056467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>
            <a:outerShdw blurRad="40000" dist="20000" dir="5400000" rotWithShape="0">
              <a:srgbClr val="0000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3600" y="203200"/>
            <a:ext cx="7611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"/>
                <a:cs typeface="Times"/>
              </a:rPr>
              <a:t>Secondo</a:t>
            </a:r>
            <a:r>
              <a:rPr lang="en-US" sz="3200" b="1" dirty="0" smtClean="0">
                <a:latin typeface="Times"/>
                <a:cs typeface="Times"/>
              </a:rPr>
              <a:t> principio </a:t>
            </a:r>
            <a:r>
              <a:rPr lang="en-US" sz="3200" b="1" dirty="0" err="1" smtClean="0">
                <a:latin typeface="Times"/>
                <a:cs typeface="Times"/>
              </a:rPr>
              <a:t>della</a:t>
            </a:r>
            <a:r>
              <a:rPr lang="en-US" sz="3200" b="1" dirty="0" smtClean="0">
                <a:latin typeface="Times"/>
                <a:cs typeface="Times"/>
              </a:rPr>
              <a:t> </a:t>
            </a:r>
            <a:r>
              <a:rPr lang="en-US" sz="3200" b="1" dirty="0" err="1" smtClean="0">
                <a:latin typeface="Times"/>
                <a:cs typeface="Times"/>
              </a:rPr>
              <a:t>termodinamica</a:t>
            </a:r>
            <a:endParaRPr lang="en-US" sz="3200" b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ba_boltzma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55" y="0"/>
            <a:ext cx="48184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ow_marb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383" y="1188072"/>
            <a:ext cx="2862187" cy="5384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021589"/>
            <a:ext cx="179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Ordine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986867"/>
            <a:ext cx="220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Disordine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2357" y="2895599"/>
            <a:ext cx="2492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Entropia</a:t>
            </a:r>
            <a:endParaRPr lang="en-US" sz="44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aumenta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933" y="0"/>
            <a:ext cx="4741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"/>
                <a:cs typeface="Times"/>
              </a:rPr>
              <a:t>Entropia</a:t>
            </a:r>
            <a:endParaRPr lang="en-US" sz="4800" b="1" dirty="0">
              <a:latin typeface="Times"/>
              <a:cs typeface="Time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715202" y="4216463"/>
            <a:ext cx="3098674" cy="1588"/>
          </a:xfrm>
          <a:prstGeom prst="straightConnector1">
            <a:avLst/>
          </a:prstGeom>
          <a:ln w="127000" cap="rnd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583" y="5187390"/>
            <a:ext cx="85725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Entropia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aumenta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>
                    <a:schemeClr val="tx1">
                      <a:alpha val="76000"/>
                    </a:schemeClr>
                  </a:outerShdw>
                </a:effectLst>
                <a:latin typeface="Comic Sans MS"/>
                <a:cs typeface="Comic Sans MS"/>
              </a:rPr>
              <a:t> </a:t>
            </a:r>
            <a:endParaRPr lang="en-US" sz="6000" b="1" dirty="0">
              <a:solidFill>
                <a:srgbClr val="FF0000"/>
              </a:solidFill>
              <a:effectLst>
                <a:outerShdw blurRad="50800" dist="38100" dir="2700000">
                  <a:schemeClr val="tx1">
                    <a:alpha val="76000"/>
                  </a:scheme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585" y="3167390"/>
            <a:ext cx="15345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ordine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6836" y="3126613"/>
            <a:ext cx="195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disordine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1" y="212160"/>
            <a:ext cx="5513916" cy="65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400" y="265668"/>
            <a:ext cx="24976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Senza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gravita</a:t>
            </a:r>
            <a:r>
              <a:rPr lang="en-US" sz="2800" b="1" dirty="0" smtClean="0"/>
              <a:t>’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71333" y="3691467"/>
            <a:ext cx="2082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 </a:t>
            </a:r>
            <a:r>
              <a:rPr lang="en-US" sz="2800" b="1" dirty="0" err="1" smtClean="0"/>
              <a:t>gravita</a:t>
            </a:r>
            <a:r>
              <a:rPr lang="en-US" sz="2800" b="1" dirty="0" smtClean="0"/>
              <a:t>’</a:t>
            </a:r>
            <a:endParaRPr lang="en-US" sz="28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71333" y="3029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71333" y="6458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5333" y="3020271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entropia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16866" y="5963730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entropia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1" y="212160"/>
            <a:ext cx="5513916" cy="65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7400" y="265668"/>
            <a:ext cx="24976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Senza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gravita</a:t>
            </a:r>
            <a:r>
              <a:rPr lang="en-US" sz="2800" b="1" dirty="0" smtClean="0">
                <a:solidFill>
                  <a:prstClr val="black"/>
                </a:solidFill>
              </a:rPr>
              <a:t>’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1333" y="3691467"/>
            <a:ext cx="2082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Con </a:t>
            </a:r>
            <a:r>
              <a:rPr lang="en-US" sz="2800" b="1" dirty="0" err="1" smtClean="0">
                <a:solidFill>
                  <a:prstClr val="black"/>
                </a:solidFill>
              </a:rPr>
              <a:t>gravita</a:t>
            </a:r>
            <a:r>
              <a:rPr lang="en-US" sz="2800" b="1" dirty="0" smtClean="0">
                <a:solidFill>
                  <a:prstClr val="black"/>
                </a:solidFill>
              </a:rPr>
              <a:t>’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71333" y="3029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71333" y="6458479"/>
            <a:ext cx="2353734" cy="1588"/>
          </a:xfrm>
          <a:prstGeom prst="straightConnector1">
            <a:avLst/>
          </a:prstGeom>
          <a:ln w="127000" cap="rnd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5333" y="3020271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entropia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6866" y="5963730"/>
            <a:ext cx="1413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entropia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690533" y="4826001"/>
            <a:ext cx="474135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91667" y="5240867"/>
            <a:ext cx="533400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4987263" y="4758665"/>
            <a:ext cx="474136" cy="1362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291667" y="5401733"/>
            <a:ext cx="474133" cy="1693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56201" y="5063863"/>
            <a:ext cx="397932" cy="3378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291667" y="4741333"/>
            <a:ext cx="414866" cy="321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085028" y="5571068"/>
            <a:ext cx="414866" cy="321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156201" y="5063863"/>
            <a:ext cx="343693" cy="3378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749800" y="5571067"/>
            <a:ext cx="542661" cy="135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5139267" y="5401733"/>
            <a:ext cx="491066" cy="1608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139267" y="5562601"/>
            <a:ext cx="567266" cy="1439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91427" y="4804539"/>
            <a:ext cx="138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Radiazione</a:t>
            </a:r>
            <a:endParaRPr lang="en-US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5369"/>
          <a:stretch>
            <a:fillRect/>
          </a:stretch>
        </p:blipFill>
        <p:spPr>
          <a:xfrm>
            <a:off x="496184" y="713428"/>
            <a:ext cx="8113532" cy="6142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533" y="0"/>
            <a:ext cx="7137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Vita: </a:t>
            </a:r>
            <a:r>
              <a:rPr lang="en-US" sz="2400" b="1" dirty="0" err="1" smtClean="0"/>
              <a:t>diminuzione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entropia</a:t>
            </a:r>
            <a:r>
              <a:rPr lang="en-US" sz="2400" b="1" dirty="0" smtClean="0"/>
              <a:t>!!   (</a:t>
            </a:r>
            <a:r>
              <a:rPr lang="en-US" sz="2400" b="1" dirty="0" err="1" smtClean="0"/>
              <a:t>maggiori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informazioni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maggiore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ordine</a:t>
            </a:r>
            <a:r>
              <a:rPr lang="en-US" sz="2400" b="1" dirty="0" smtClean="0">
                <a:sym typeface="Wingdings"/>
              </a:rPr>
              <a:t>)… Ma per </a:t>
            </a:r>
            <a:r>
              <a:rPr lang="en-US" sz="2400" b="1" dirty="0" err="1" smtClean="0">
                <a:sym typeface="Wingdings"/>
              </a:rPr>
              <a:t>farlo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dissipiamo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calore</a:t>
            </a:r>
            <a:r>
              <a:rPr lang="en-US" sz="2400" b="1" dirty="0" smtClean="0">
                <a:sym typeface="Wingdings"/>
              </a:rPr>
              <a:t>…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l’entropia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dell’ambiente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aumenta</a:t>
            </a:r>
            <a:r>
              <a:rPr lang="en-US" sz="2400" b="1" dirty="0" smtClean="0">
                <a:sym typeface="Wingdings"/>
              </a:rPr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909678"/>
            <a:ext cx="2863850" cy="3662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949" y="4572000"/>
            <a:ext cx="286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BA23"/>
                </a:solidFill>
              </a:rPr>
              <a:t>  </a:t>
            </a:r>
            <a:r>
              <a:rPr lang="en-US" dirty="0" err="1" smtClean="0">
                <a:solidFill>
                  <a:srgbClr val="FFBA23"/>
                </a:solidFill>
              </a:rPr>
              <a:t>Artur</a:t>
            </a:r>
            <a:r>
              <a:rPr lang="en-US" dirty="0" smtClean="0">
                <a:solidFill>
                  <a:srgbClr val="FFBA23"/>
                </a:solidFill>
              </a:rPr>
              <a:t> Eddington 1888-1944</a:t>
            </a:r>
            <a:endParaRPr lang="en-US" dirty="0">
              <a:solidFill>
                <a:srgbClr val="FFBA2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950" y="0"/>
            <a:ext cx="867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"/>
                <a:cs typeface="Times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Aumento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entropia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3600" b="1" dirty="0" err="1" smtClean="0">
                <a:solidFill>
                  <a:schemeClr val="bg1"/>
                </a:solidFill>
                <a:latin typeface="Times"/>
                <a:cs typeface="Times"/>
              </a:rPr>
              <a:t>Freccia</a:t>
            </a:r>
            <a:r>
              <a:rPr lang="en-US" sz="3600" b="1" dirty="0" smtClean="0">
                <a:solidFill>
                  <a:schemeClr val="bg1"/>
                </a:solidFill>
                <a:latin typeface="Times"/>
                <a:cs typeface="Times"/>
              </a:rPr>
              <a:t> del tempo</a:t>
            </a:r>
            <a:endParaRPr lang="en-US" sz="44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000" y="1117600"/>
            <a:ext cx="535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Nonostante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le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leggi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fisiche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non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distinguano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la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direzione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del tempo,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l’aumento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di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entropia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indica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il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futuro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2000" y="2599265"/>
            <a:ext cx="5359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Quindi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nel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passato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l’Universo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intero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aveva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meno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entropia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: era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piu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’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ordinato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…. 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000" y="4110335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Ma come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’ </a:t>
            </a:r>
            <a:r>
              <a:rPr lang="en-US" sz="2400" b="1" dirty="0" err="1" smtClean="0">
                <a:solidFill>
                  <a:srgbClr val="FFFF00"/>
                </a:solidFill>
                <a:latin typeface="Times"/>
                <a:cs typeface="Times"/>
              </a:rPr>
              <a:t>possibile</a:t>
            </a: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??</a:t>
            </a:r>
            <a:endParaRPr lang="en-US" sz="4000" b="1" dirty="0">
              <a:solidFill>
                <a:srgbClr val="FFFF00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ra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8" y="998519"/>
            <a:ext cx="4005339" cy="4468768"/>
          </a:xfrm>
          <a:prstGeom prst="rect">
            <a:avLst/>
          </a:prstGeom>
        </p:spPr>
      </p:pic>
      <p:pic>
        <p:nvPicPr>
          <p:cNvPr id="5" name="Picture 4" descr="Ourobor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46" y="1009102"/>
            <a:ext cx="4210050" cy="446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0" y="169333"/>
            <a:ext cx="602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Tempo </a:t>
            </a:r>
            <a:r>
              <a:rPr lang="en-US" sz="3600" b="1" dirty="0" err="1" smtClean="0">
                <a:solidFill>
                  <a:srgbClr val="FFFF00"/>
                </a:solidFill>
              </a:rPr>
              <a:t>ciclico</a:t>
            </a:r>
            <a:r>
              <a:rPr lang="en-US" sz="3600" b="1" dirty="0" smtClean="0">
                <a:solidFill>
                  <a:srgbClr val="FFFF00"/>
                </a:solidFill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</a:rPr>
              <a:t>Uroboro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067" y="5808133"/>
            <a:ext cx="795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India - </a:t>
            </a:r>
            <a:r>
              <a:rPr lang="en-US" sz="2400" b="1" dirty="0" err="1" smtClean="0"/>
              <a:t>antico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Egitto</a:t>
            </a:r>
            <a:r>
              <a:rPr lang="en-US" sz="2400" b="1" dirty="0" smtClean="0"/>
              <a:t> - </a:t>
            </a:r>
            <a:r>
              <a:rPr lang="en-US" sz="2400" b="1" dirty="0" err="1" smtClean="0"/>
              <a:t>antica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Grecia</a:t>
            </a:r>
            <a:r>
              <a:rPr lang="en-US" sz="2400" b="1" dirty="0" smtClean="0"/>
              <a:t> - Maya - </a:t>
            </a:r>
            <a:r>
              <a:rPr lang="en-US" sz="2400" b="1" dirty="0" err="1" smtClean="0"/>
              <a:t>Atzechi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193" b="11930"/>
          <a:stretch>
            <a:fillRect/>
          </a:stretch>
        </p:blipFill>
        <p:spPr>
          <a:xfrm>
            <a:off x="-210605" y="391583"/>
            <a:ext cx="9527109" cy="6099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15" y="5520267"/>
            <a:ext cx="91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All’inizio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: molto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calda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, molto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uniforme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grande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entropia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50800" dist="25400" dir="2700000">
                    <a:srgbClr val="000000">
                      <a:alpha val="47000"/>
                    </a:srgbClr>
                  </a:outerShdw>
                </a:effectLst>
                <a:latin typeface="Times"/>
                <a:cs typeface="Times"/>
                <a:sym typeface="Wingdings"/>
              </a:rPr>
              <a:t>…</a:t>
            </a:r>
            <a:endParaRPr lang="en-US" sz="2800" dirty="0">
              <a:solidFill>
                <a:srgbClr val="0000FF"/>
              </a:solidFill>
              <a:effectLst>
                <a:outerShdw blurRad="50800" dist="25400" dir="2700000">
                  <a:srgbClr val="000000">
                    <a:alpha val="47000"/>
                  </a:srgb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4133" y="2957731"/>
            <a:ext cx="5613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T=2.726 K = -270.424 C</a:t>
            </a:r>
          </a:p>
          <a:p>
            <a:pPr algn="ctr"/>
            <a:r>
              <a:rPr lang="en-US" sz="2400" b="1" dirty="0" smtClean="0"/>
              <a:t>La </a:t>
            </a:r>
            <a:r>
              <a:rPr lang="en-US" sz="2400" b="1" dirty="0" err="1" smtClean="0"/>
              <a:t>stessa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dappertutto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tranne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deviazioni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1 parte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centomila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68000"/>
            <a:lum bright="9000" contrast="-5000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9000" contrast="-50000"/>
            <a:alphaModFix amt="2000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9000" contrast="-50000"/>
            <a:alphaModFix amt="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9000" contrast="-50000"/>
            <a:alphaModFix amt="0"/>
          </a:blip>
          <a:srcRect l="1772" r="23031"/>
          <a:stretch>
            <a:fillRect/>
          </a:stretch>
        </p:blipFill>
        <p:spPr>
          <a:xfrm>
            <a:off x="0" y="404290"/>
            <a:ext cx="9144000" cy="6079984"/>
          </a:xfrm>
          <a:prstGeom prst="rect">
            <a:avLst/>
          </a:prstGeom>
          <a:solidFill>
            <a:srgbClr val="EFB273"/>
          </a:solidFill>
        </p:spPr>
      </p:pic>
      <p:sp>
        <p:nvSpPr>
          <p:cNvPr id="3" name="TextBox 2"/>
          <p:cNvSpPr txBox="1"/>
          <p:nvPr/>
        </p:nvSpPr>
        <p:spPr>
          <a:xfrm>
            <a:off x="1176867" y="1066800"/>
            <a:ext cx="683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Radiazione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termica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corpo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nero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senza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differenze</a:t>
            </a:r>
            <a:r>
              <a:rPr lang="en-US" sz="2400" b="1" dirty="0" smtClean="0"/>
              <a:t> </a:t>
            </a:r>
          </a:p>
          <a:p>
            <a:pPr>
              <a:buFont typeface="Wingdings" pitchFamily="-65" charset="2"/>
              <a:buChar char="à"/>
            </a:pPr>
            <a:r>
              <a:rPr lang="en-US" sz="2400" b="1" dirty="0" err="1" smtClean="0">
                <a:sym typeface="Wingdings"/>
              </a:rPr>
              <a:t>grande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miscuglio</a:t>
            </a:r>
            <a:r>
              <a:rPr lang="en-US" sz="2400" b="1" dirty="0" smtClean="0">
                <a:sym typeface="Wingdings"/>
              </a:rPr>
              <a:t> </a:t>
            </a:r>
          </a:p>
          <a:p>
            <a:pPr>
              <a:buFont typeface="Wingdings" pitchFamily="-65" charset="2"/>
              <a:buChar char="à"/>
            </a:pPr>
            <a:r>
              <a:rPr lang="en-US" sz="2400" b="1" dirty="0" err="1" smtClean="0">
                <a:sym typeface="Wingdings"/>
              </a:rPr>
              <a:t>grande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disordine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smtClean="0"/>
              <a:t> </a:t>
            </a:r>
          </a:p>
          <a:p>
            <a:pPr>
              <a:buFont typeface="Wingdings" pitchFamily="-65" charset="2"/>
              <a:buChar char="à"/>
            </a:pPr>
            <a:r>
              <a:rPr lang="en-US" sz="2400" b="1" dirty="0" err="1" smtClean="0">
                <a:sym typeface="Wingdings"/>
              </a:rPr>
              <a:t>grande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entropia</a:t>
            </a:r>
            <a:r>
              <a:rPr lang="en-US" sz="2400" b="1" dirty="0" smtClean="0">
                <a:sym typeface="Wingdings"/>
              </a:rPr>
              <a:t>   </a:t>
            </a:r>
          </a:p>
          <a:p>
            <a:pPr algn="ctr">
              <a:buFont typeface="Wingdings" pitchFamily="-65" charset="2"/>
              <a:buChar char="à"/>
            </a:pPr>
            <a:r>
              <a:rPr lang="en-US" sz="4800" b="1" dirty="0" smtClean="0">
                <a:sym typeface="Wingdings"/>
              </a:rPr>
              <a:t>????</a:t>
            </a:r>
            <a:r>
              <a:rPr lang="en-US" sz="2400" b="1" dirty="0" smtClean="0">
                <a:sym typeface="Wingdings"/>
              </a:rPr>
              <a:t>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8228" cy="616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90785" y="1218199"/>
            <a:ext cx="7524327" cy="5064460"/>
            <a:chOff x="780788" y="500327"/>
            <a:chExt cx="7897545" cy="5388083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1380067" y="5266267"/>
              <a:ext cx="7298266" cy="1588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rot="5400000" flipH="1" flipV="1">
              <a:off x="-927100" y="2959100"/>
              <a:ext cx="4919134" cy="1588"/>
            </a:xfrm>
            <a:prstGeom prst="straightConnector1">
              <a:avLst/>
            </a:prstGeom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531673" y="1041400"/>
              <a:ext cx="5597260" cy="3920071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531673" y="2810933"/>
              <a:ext cx="5758127" cy="2150539"/>
            </a:xfrm>
            <a:prstGeom prst="line">
              <a:avLst/>
            </a:prstGeom>
            <a:ln w="57150" cap="flat" cmpd="sng" algn="ctr">
              <a:solidFill>
                <a:srgbClr val="FFBA2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974386" y="5266266"/>
              <a:ext cx="3530600" cy="622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Times"/>
                  <a:cs typeface="Times"/>
                </a:rPr>
                <a:t>Tempo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47290" y="2550014"/>
              <a:ext cx="2080777" cy="613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endParaRPr lang="en-US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507000">
              <a:off x="2203048" y="2090861"/>
              <a:ext cx="4891199" cy="55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 max (</a:t>
              </a:r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potenziale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)</a:t>
              </a:r>
              <a:endParaRPr lang="en-US" sz="1600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369859">
              <a:off x="3218563" y="3029983"/>
              <a:ext cx="4025519" cy="55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Entropia</a:t>
              </a:r>
              <a:r>
                <a:rPr lang="en-US" sz="2800" dirty="0" smtClean="0">
                  <a:solidFill>
                    <a:srgbClr val="FFFFFF"/>
                  </a:solidFill>
                  <a:latin typeface="Times"/>
                  <a:cs typeface="Times"/>
                </a:rPr>
                <a:t> </a:t>
              </a:r>
              <a:r>
                <a:rPr lang="en-US" sz="2800" dirty="0" err="1" smtClean="0">
                  <a:solidFill>
                    <a:srgbClr val="FFFFFF"/>
                  </a:solidFill>
                  <a:latin typeface="Times"/>
                  <a:cs typeface="Times"/>
                </a:rPr>
                <a:t>dell’Universo</a:t>
              </a:r>
              <a:endParaRPr lang="en-US" sz="1600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8666" y="0"/>
            <a:ext cx="8500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L’Universo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si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espande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! Lo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spazio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in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permette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 “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configurazioni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”: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piu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’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modi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in cui le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particelle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la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radiazione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possono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"/>
                <a:cs typeface="Times"/>
              </a:rPr>
              <a:t>disporsi</a:t>
            </a:r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…</a:t>
            </a:r>
            <a:endParaRPr lang="en-US" sz="22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2060">
            <a:off x="1070897" y="1045277"/>
            <a:ext cx="328549" cy="441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033" y="592668"/>
            <a:ext cx="887496" cy="101119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051757" y="176249"/>
            <a:ext cx="3195963" cy="4299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4180417" cy="3630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359833" y="4889500"/>
            <a:ext cx="8212667" cy="8466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65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417" y="3335232"/>
            <a:ext cx="1375833" cy="1354431"/>
          </a:xfrm>
          <a:prstGeom prst="rect">
            <a:avLst/>
          </a:prstGeom>
        </p:spPr>
      </p:pic>
      <p:pic>
        <p:nvPicPr>
          <p:cNvPr id="6" name="Picture 5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666" y="3969996"/>
            <a:ext cx="582083" cy="582083"/>
          </a:xfrm>
          <a:prstGeom prst="rect">
            <a:avLst/>
          </a:prstGeom>
        </p:spPr>
      </p:pic>
      <p:pic>
        <p:nvPicPr>
          <p:cNvPr id="8" name="Picture 7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646" y="3335232"/>
            <a:ext cx="1375833" cy="1354431"/>
          </a:xfrm>
          <a:prstGeom prst="rect">
            <a:avLst/>
          </a:prstGeom>
        </p:spPr>
      </p:pic>
      <p:pic>
        <p:nvPicPr>
          <p:cNvPr id="9" name="Picture 8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895" y="3969996"/>
            <a:ext cx="582083" cy="582083"/>
          </a:xfrm>
          <a:prstGeom prst="rect">
            <a:avLst/>
          </a:prstGeom>
        </p:spPr>
      </p:pic>
      <p:pic>
        <p:nvPicPr>
          <p:cNvPr id="11" name="Picture 10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271" y="3335232"/>
            <a:ext cx="1375833" cy="1354431"/>
          </a:xfrm>
          <a:prstGeom prst="rect">
            <a:avLst/>
          </a:prstGeom>
        </p:spPr>
      </p:pic>
      <p:pic>
        <p:nvPicPr>
          <p:cNvPr id="12" name="Picture 11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08" y="3969996"/>
            <a:ext cx="582083" cy="5820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328" y="3581667"/>
            <a:ext cx="1457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…?</a:t>
            </a:r>
            <a:endParaRPr lang="en-US" sz="6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1148" y="5132917"/>
            <a:ext cx="17436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Tempo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333" y="5935133"/>
            <a:ext cx="789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Religioni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monoteiste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 </a:t>
            </a:r>
            <a:r>
              <a:rPr lang="en-US" sz="2400" b="1" dirty="0" err="1" smtClean="0">
                <a:sym typeface="Wingdings"/>
              </a:rPr>
              <a:t>Creazione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inizio</a:t>
            </a:r>
            <a:r>
              <a:rPr lang="en-US" sz="2400" b="1" dirty="0" smtClean="0">
                <a:sym typeface="Wingdings"/>
              </a:rPr>
              <a:t> del tempo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2060">
            <a:off x="1424641" y="-1127995"/>
            <a:ext cx="6144264" cy="82654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3123" t="10902" r="13123" b="13628"/>
          <a:stretch>
            <a:fillRect/>
          </a:stretch>
        </p:blipFill>
        <p:spPr>
          <a:xfrm>
            <a:off x="837920" y="692882"/>
            <a:ext cx="739609" cy="910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83" y="592667"/>
            <a:ext cx="7725834" cy="59160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-16477"/>
            <a:ext cx="8652932" cy="687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505" y="2895600"/>
            <a:ext cx="5844249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2950" y="106346"/>
            <a:ext cx="4558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Viaggi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nel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tempo 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time_machine_large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735285" cy="405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667" y="709083"/>
            <a:ext cx="82232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Viaggiare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nel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futuro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…</a:t>
            </a:r>
          </a:p>
          <a:p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Non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c’e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`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problema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Molti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modi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per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farlo</a:t>
            </a:r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Non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ci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sono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paradossi</a:t>
            </a:r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logici</a:t>
            </a:r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  <a:p>
            <a:r>
              <a:rPr lang="en-US" sz="4400" dirty="0" smtClean="0">
                <a:solidFill>
                  <a:prstClr val="white"/>
                </a:solidFill>
                <a:latin typeface="Times New Roman"/>
                <a:cs typeface="Times New Roman"/>
              </a:rPr>
              <a:t>    </a:t>
            </a:r>
          </a:p>
          <a:p>
            <a:endParaRPr lang="en-US" sz="4400" dirty="0" smtClean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9667" y="2335549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19667" y="2973920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19667" y="3634315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767057" cy="2942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673101"/>
            <a:ext cx="3708518" cy="23325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691194">
            <a:off x="5562888" y="664783"/>
            <a:ext cx="2903490" cy="220950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6600" y="2785533"/>
            <a:ext cx="6002867" cy="242993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3133" y="1530866"/>
            <a:ext cx="121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Buco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nero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9067" y="3429001"/>
            <a:ext cx="100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7 </a:t>
            </a:r>
            <a:r>
              <a:rPr lang="en-US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anni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3201" y="303769"/>
            <a:ext cx="948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Un’ora</a:t>
            </a:r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33" y="288380"/>
            <a:ext cx="321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Interstellar…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50" y="696383"/>
            <a:ext cx="1560450" cy="103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1167" y="234717"/>
            <a:ext cx="353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Sirio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9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luce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noi</a:t>
            </a:r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9" y="4724400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4649" r="18487"/>
          <a:stretch>
            <a:fillRect/>
          </a:stretch>
        </p:blipFill>
        <p:spPr>
          <a:xfrm>
            <a:off x="3418417" y="4540250"/>
            <a:ext cx="1712342" cy="1806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8288" r="13716"/>
          <a:stretch>
            <a:fillRect/>
          </a:stretch>
        </p:blipFill>
        <p:spPr>
          <a:xfrm>
            <a:off x="3418418" y="4199551"/>
            <a:ext cx="1682749" cy="2147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rcRect l="22677" t="49869" r="17008"/>
          <a:stretch>
            <a:fillRect/>
          </a:stretch>
        </p:blipFill>
        <p:spPr>
          <a:xfrm>
            <a:off x="427567" y="1340895"/>
            <a:ext cx="2334022" cy="2095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3108" b="24865"/>
          <a:stretch>
            <a:fillRect/>
          </a:stretch>
        </p:blipFill>
        <p:spPr>
          <a:xfrm>
            <a:off x="427567" y="846667"/>
            <a:ext cx="2334022" cy="2678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rcRect l="4457"/>
          <a:stretch>
            <a:fillRect/>
          </a:stretch>
        </p:blipFill>
        <p:spPr>
          <a:xfrm rot="19676884">
            <a:off x="905876" y="3595998"/>
            <a:ext cx="2938651" cy="153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50" y="696383"/>
            <a:ext cx="1560450" cy="103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1167" y="234717"/>
            <a:ext cx="353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Sirio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9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luce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noi</a:t>
            </a:r>
            <a:endParaRPr lang="en-US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9" y="4724400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4649" r="18487"/>
          <a:stretch>
            <a:fillRect/>
          </a:stretch>
        </p:blipFill>
        <p:spPr>
          <a:xfrm>
            <a:off x="3418417" y="4540250"/>
            <a:ext cx="1712342" cy="1806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18288" r="13716"/>
          <a:stretch>
            <a:fillRect/>
          </a:stretch>
        </p:blipFill>
        <p:spPr>
          <a:xfrm>
            <a:off x="3418418" y="4199551"/>
            <a:ext cx="1682749" cy="214746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3418417" y="1270001"/>
            <a:ext cx="3693586" cy="2000249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837071">
            <a:off x="3809999" y="1712699"/>
            <a:ext cx="19579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99.5% </a:t>
            </a:r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3577168" y="1535474"/>
            <a:ext cx="3534835" cy="1989666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rcRect l="22677" t="49869" r="17008"/>
          <a:stretch>
            <a:fillRect/>
          </a:stretch>
        </p:blipFill>
        <p:spPr>
          <a:xfrm>
            <a:off x="427567" y="1340895"/>
            <a:ext cx="2334022" cy="2095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 t="3108" b="24865"/>
          <a:stretch>
            <a:fillRect/>
          </a:stretch>
        </p:blipFill>
        <p:spPr>
          <a:xfrm>
            <a:off x="427567" y="846667"/>
            <a:ext cx="2334022" cy="26784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12833" y="5511248"/>
            <a:ext cx="3831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~2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 Han Solo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783" y="323447"/>
            <a:ext cx="4231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~18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anni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 Leila </a:t>
            </a:r>
            <a:r>
              <a:rPr lang="en-US" sz="28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n-US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Luke</a:t>
            </a:r>
            <a:endParaRPr lang="en-US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rcRect l="7131" r="7131"/>
          <a:stretch>
            <a:fillRect/>
          </a:stretch>
        </p:blipFill>
        <p:spPr>
          <a:xfrm rot="19590248" flipH="1">
            <a:off x="904059" y="3610211"/>
            <a:ext cx="2915343" cy="1537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rcRect l="4457"/>
          <a:stretch>
            <a:fillRect/>
          </a:stretch>
        </p:blipFill>
        <p:spPr>
          <a:xfrm rot="19676884">
            <a:off x="905876" y="3595998"/>
            <a:ext cx="2938651" cy="153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667" y="709083"/>
            <a:ext cx="8223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Viaggiare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nel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passato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…</a:t>
            </a:r>
          </a:p>
          <a:p>
            <a:endParaRPr lang="en-US" sz="4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Assumiamo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che</a:t>
            </a:r>
            <a:r>
              <a:rPr lang="en-US" sz="4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endParaRPr lang="en-US" sz="4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La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realta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`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`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una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modificabile</a:t>
            </a:r>
            <a:endParaRPr lang="en-US" sz="40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 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Esiste</a:t>
            </a:r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un solo </a:t>
            </a:r>
            <a:r>
              <a:rPr lang="en-US" sz="4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Universo</a:t>
            </a:r>
            <a:endParaRPr lang="en-US" sz="4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9667" y="3587750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9667" y="4191077"/>
            <a:ext cx="391584" cy="35983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nstein_godel_19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73" y="1095149"/>
            <a:ext cx="7415554" cy="5271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" y="11099"/>
            <a:ext cx="8857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L’Universo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rotante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Godel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" y="277275"/>
            <a:ext cx="9028292" cy="6771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b="13828"/>
          <a:stretch>
            <a:fillRect/>
          </a:stretch>
        </p:blipFill>
        <p:spPr>
          <a:xfrm>
            <a:off x="31043" y="4268216"/>
            <a:ext cx="1422007" cy="186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015347"/>
            <a:ext cx="297391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72000"/>
                    </a:schemeClr>
                  </a:outerShdw>
                </a:effectLst>
              </a:rPr>
              <a:t>Frank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50800" dist="38100" dir="2700000">
                    <a:schemeClr val="tx1">
                      <a:alpha val="72000"/>
                    </a:schemeClr>
                  </a:outerShdw>
                </a:effectLst>
              </a:rPr>
              <a:t>Tipler</a:t>
            </a:r>
            <a:endParaRPr lang="en-US" sz="2400" b="1" dirty="0" smtClean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72000"/>
                  </a:schemeClr>
                </a:outerShdw>
              </a:effectLst>
            </a:endParaRPr>
          </a:p>
          <a:p>
            <a:endParaRPr lang="en-US" sz="2400" b="1" dirty="0">
              <a:solidFill>
                <a:srgbClr val="FFFF00"/>
              </a:solidFill>
              <a:effectLst>
                <a:outerShdw blurRad="50800" dist="38100" dir="2700000">
                  <a:schemeClr val="tx1">
                    <a:alpha val="72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0" y="-82552"/>
            <a:ext cx="8857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Il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Cilindro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rotante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di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Tipler</a:t>
            </a:r>
            <a:endParaRPr lang="en-US" sz="4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116" y="4979882"/>
            <a:ext cx="1375833" cy="1354431"/>
          </a:xfrm>
          <a:prstGeom prst="rect">
            <a:avLst/>
          </a:prstGeom>
        </p:spPr>
      </p:pic>
      <p:pic>
        <p:nvPicPr>
          <p:cNvPr id="3" name="Picture 2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047749"/>
            <a:ext cx="582083" cy="582083"/>
          </a:xfrm>
          <a:prstGeom prst="rect">
            <a:avLst/>
          </a:prstGeom>
        </p:spPr>
      </p:pic>
      <p:pic>
        <p:nvPicPr>
          <p:cNvPr id="6" name="Picture 5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49" y="3524132"/>
            <a:ext cx="582083" cy="582083"/>
          </a:xfrm>
          <a:prstGeom prst="rect">
            <a:avLst/>
          </a:prstGeom>
        </p:spPr>
      </p:pic>
      <p:pic>
        <p:nvPicPr>
          <p:cNvPr id="7" name="Picture 6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134" y="5752230"/>
            <a:ext cx="582083" cy="582083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34" y="5752230"/>
            <a:ext cx="582083" cy="582083"/>
          </a:xfrm>
          <a:prstGeom prst="rect">
            <a:avLst/>
          </a:prstGeom>
        </p:spPr>
      </p:pic>
      <p:pic>
        <p:nvPicPr>
          <p:cNvPr id="9" name="Picture 8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3" y="4303489"/>
            <a:ext cx="582083" cy="582083"/>
          </a:xfrm>
          <a:prstGeom prst="rect">
            <a:avLst/>
          </a:prstGeom>
        </p:spPr>
      </p:pic>
      <p:pic>
        <p:nvPicPr>
          <p:cNvPr id="10" name="Picture 9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233" y="1929176"/>
            <a:ext cx="582083" cy="582083"/>
          </a:xfrm>
          <a:prstGeom prst="rect">
            <a:avLst/>
          </a:prstGeom>
        </p:spPr>
      </p:pic>
      <p:pic>
        <p:nvPicPr>
          <p:cNvPr id="12" name="Picture 11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83" y="574745"/>
            <a:ext cx="1375833" cy="1354431"/>
          </a:xfrm>
          <a:prstGeom prst="rect">
            <a:avLst/>
          </a:prstGeom>
        </p:spPr>
      </p:pic>
      <p:pic>
        <p:nvPicPr>
          <p:cNvPr id="13" name="Picture 12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66" y="1929176"/>
            <a:ext cx="1375833" cy="1354431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49" y="4826353"/>
            <a:ext cx="1375833" cy="1354431"/>
          </a:xfrm>
          <a:prstGeom prst="rect">
            <a:avLst/>
          </a:prstGeom>
        </p:spPr>
      </p:pic>
      <p:pic>
        <p:nvPicPr>
          <p:cNvPr id="15" name="Picture 14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399" y="2751784"/>
            <a:ext cx="1375833" cy="1354431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127" y="174625"/>
            <a:ext cx="1288823" cy="1268775"/>
          </a:xfrm>
          <a:prstGeom prst="rect">
            <a:avLst/>
          </a:prstGeom>
        </p:spPr>
      </p:pic>
      <p:pic>
        <p:nvPicPr>
          <p:cNvPr id="17" name="Picture 16" descr="chic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728" y="5546396"/>
            <a:ext cx="1288823" cy="1268775"/>
          </a:xfrm>
          <a:prstGeom prst="rect">
            <a:avLst/>
          </a:prstGeom>
        </p:spPr>
      </p:pic>
      <p:pic>
        <p:nvPicPr>
          <p:cNvPr id="18" name="Picture 17" descr="eg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0" y="574745"/>
            <a:ext cx="582083" cy="5820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05051" y="1387146"/>
            <a:ext cx="4286250" cy="41592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917180">
            <a:off x="6001808" y="1979027"/>
            <a:ext cx="395818" cy="582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617634" y="1929176"/>
            <a:ext cx="445826" cy="172677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720973" y="1759366"/>
            <a:ext cx="472021" cy="212952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42833" y="2914275"/>
            <a:ext cx="1132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…!</a:t>
            </a:r>
            <a:endParaRPr lang="en-US" sz="6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08144" y="1439337"/>
            <a:ext cx="17436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Tempo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48" y="376478"/>
            <a:ext cx="9156248" cy="6113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588" y="376478"/>
            <a:ext cx="282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Wormhole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“wormhole”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mhole_by_naoli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71789"/>
            <a:ext cx="5121603" cy="5121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FF6600">
                      <a:alpha val="78000"/>
                    </a:srgbClr>
                  </a:outerShdw>
                </a:effectLst>
              </a:rPr>
              <a:t> “wormhole”</a:t>
            </a:r>
            <a:endParaRPr lang="en-US" sz="2200" b="1" dirty="0">
              <a:solidFill>
                <a:srgbClr val="FFFF00"/>
              </a:solidFill>
              <a:effectLst>
                <a:outerShdw blurRad="50800" dist="38100" dir="2700000">
                  <a:srgbClr val="FF6600">
                    <a:alpha val="7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stellar_wormhol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142943"/>
            <a:ext cx="8382001" cy="4714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1916 Ludwig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Flamm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1935 Ponte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Einstein Rosen</a:t>
            </a:r>
          </a:p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1957 John Archibald Wheeler lo </a:t>
            </a:r>
            <a:r>
              <a:rPr lang="en-US" sz="22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battezza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“wormhole”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3814" y="5270500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iperspazio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959545">
            <a:off x="3033713" y="4246562"/>
            <a:ext cx="10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589" y="2492375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iperspazio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7402" y="4214813"/>
            <a:ext cx="149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Energia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negativa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6492875" y="4413250"/>
            <a:ext cx="803277" cy="28575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lg"/>
          </a:ln>
          <a:effectLst>
            <a:outerShdw blurRad="40000" dist="20000" dir="5400000" rotWithShape="0">
              <a:schemeClr val="bg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106782">
            <a:off x="7332534" y="5786226"/>
            <a:ext cx="1897063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BIVERSO…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4" y="376478"/>
            <a:ext cx="9156248" cy="6113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588" y="376478"/>
            <a:ext cx="282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Wormhole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935288" y="5113754"/>
            <a:ext cx="800100" cy="7620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rgbClr val="C6020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5387" y="5137090"/>
            <a:ext cx="501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Tempo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rallenta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 1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Gennaio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4705" y="822754"/>
            <a:ext cx="262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Gennaio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2116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922" y="4613870"/>
            <a:ext cx="17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Buco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nero</a:t>
            </a:r>
            <a:endParaRPr lang="en-US" sz="28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94417" y="5137090"/>
            <a:ext cx="1040871" cy="228660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rot="20645235">
            <a:off x="3990804" y="1939301"/>
            <a:ext cx="4221565" cy="2453193"/>
          </a:xfrm>
          <a:custGeom>
            <a:avLst/>
            <a:gdLst>
              <a:gd name="connsiteX0" fmla="*/ 698500 w 4106333"/>
              <a:gd name="connsiteY0" fmla="*/ 3234972 h 3319639"/>
              <a:gd name="connsiteX1" fmla="*/ 1291166 w 4106333"/>
              <a:gd name="connsiteY1" fmla="*/ 3213806 h 3319639"/>
              <a:gd name="connsiteX2" fmla="*/ 3450166 w 4106333"/>
              <a:gd name="connsiteY2" fmla="*/ 2599972 h 3319639"/>
              <a:gd name="connsiteX3" fmla="*/ 4021666 w 4106333"/>
              <a:gd name="connsiteY3" fmla="*/ 864306 h 3319639"/>
              <a:gd name="connsiteX4" fmla="*/ 2942166 w 4106333"/>
              <a:gd name="connsiteY4" fmla="*/ 134056 h 3319639"/>
              <a:gd name="connsiteX5" fmla="*/ 423333 w 4106333"/>
              <a:gd name="connsiteY5" fmla="*/ 59972 h 3319639"/>
              <a:gd name="connsiteX6" fmla="*/ 402166 w 4106333"/>
              <a:gd name="connsiteY6" fmla="*/ 28222 h 331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6333" h="3319639">
                <a:moveTo>
                  <a:pt x="698500" y="3234972"/>
                </a:moveTo>
                <a:cubicBezTo>
                  <a:pt x="765527" y="3277305"/>
                  <a:pt x="832555" y="3319639"/>
                  <a:pt x="1291166" y="3213806"/>
                </a:cubicBezTo>
                <a:cubicBezTo>
                  <a:pt x="1749777" y="3107973"/>
                  <a:pt x="2995083" y="2991555"/>
                  <a:pt x="3450166" y="2599972"/>
                </a:cubicBezTo>
                <a:cubicBezTo>
                  <a:pt x="3905249" y="2208389"/>
                  <a:pt x="4106333" y="1275292"/>
                  <a:pt x="4021666" y="864306"/>
                </a:cubicBezTo>
                <a:cubicBezTo>
                  <a:pt x="3936999" y="453320"/>
                  <a:pt x="3541888" y="268112"/>
                  <a:pt x="2942166" y="134056"/>
                </a:cubicBezTo>
                <a:cubicBezTo>
                  <a:pt x="2342444" y="0"/>
                  <a:pt x="846666" y="77611"/>
                  <a:pt x="423333" y="59972"/>
                </a:cubicBezTo>
                <a:cubicBezTo>
                  <a:pt x="0" y="42333"/>
                  <a:pt x="402166" y="28222"/>
                  <a:pt x="402166" y="28222"/>
                </a:cubicBezTo>
              </a:path>
            </a:pathLst>
          </a:cu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34667" y="1291170"/>
            <a:ext cx="269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</a:rPr>
              <a:t>50 </a:t>
            </a:r>
            <a:r>
              <a:rPr lang="en-US" sz="2800" dirty="0" err="1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</a:rPr>
              <a:t>anni</a:t>
            </a:r>
            <a:r>
              <a:rPr lang="en-US" sz="2800" dirty="0" err="1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  <a:sym typeface="Wingdings"/>
              </a:rPr>
              <a:t></a:t>
            </a:r>
            <a:r>
              <a:rPr lang="en-US" sz="2800" dirty="0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  <a:sym typeface="Wingdings"/>
              </a:rPr>
              <a:t> </a:t>
            </a:r>
            <a:r>
              <a:rPr lang="en-US" sz="2800" dirty="0" smtClean="0">
                <a:ln>
                  <a:solidFill>
                    <a:srgbClr val="FFBA23"/>
                  </a:solidFill>
                </a:ln>
                <a:solidFill>
                  <a:srgbClr val="FF6600"/>
                </a:solidFill>
                <a:effectLst>
                  <a:outerShdw blurRad="50800" dist="38100" dir="2700000">
                    <a:schemeClr val="bg1">
                      <a:alpha val="85000"/>
                    </a:schemeClr>
                  </a:outerShdw>
                </a:effectLst>
                <a:sym typeface="Wingdings"/>
              </a:rPr>
              <a:t>2066</a:t>
            </a:r>
            <a:endParaRPr lang="en-US" sz="2800" dirty="0">
              <a:ln>
                <a:solidFill>
                  <a:srgbClr val="FFBA23"/>
                </a:solidFill>
              </a:ln>
              <a:solidFill>
                <a:srgbClr val="FF6600"/>
              </a:solidFill>
              <a:effectLst>
                <a:outerShdw blurRad="50800" dist="38100" dir="2700000">
                  <a:schemeClr val="bg1">
                    <a:alpha val="8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2160385"/>
            <a:ext cx="9130146" cy="3996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9155084" cy="1144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4442" y="0"/>
            <a:ext cx="495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Paradosso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del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nonno</a:t>
            </a:r>
            <a:endParaRPr lang="en-US" sz="3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45737" y="10575"/>
            <a:ext cx="540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Paradosso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Picasso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4584" y="2640568"/>
            <a:ext cx="6835749" cy="4230615"/>
            <a:chOff x="912336" y="1338342"/>
            <a:chExt cx="7527709" cy="5013028"/>
          </a:xfrm>
        </p:grpSpPr>
        <p:grpSp>
          <p:nvGrpSpPr>
            <p:cNvPr id="2" name="Group 23"/>
            <p:cNvGrpSpPr/>
            <p:nvPr/>
          </p:nvGrpSpPr>
          <p:grpSpPr>
            <a:xfrm>
              <a:off x="912336" y="1923971"/>
              <a:ext cx="7527709" cy="3802063"/>
              <a:chOff x="1595004" y="1738307"/>
              <a:chExt cx="7527709" cy="3802063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 flipV="1">
                <a:off x="1595004" y="3881438"/>
                <a:ext cx="6611938" cy="47625"/>
              </a:xfrm>
              <a:prstGeom prst="straightConnector1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7691004" y="3166927"/>
                <a:ext cx="1431709" cy="619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79000"/>
                        </a:srgbClr>
                      </a:outerShdw>
                    </a:effectLst>
                  </a:rPr>
                  <a:t>Tempo</a:t>
                </a:r>
                <a:endParaRPr lang="en-US" sz="28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79000"/>
                      </a:srgbClr>
                    </a:outerShdw>
                  </a:effectLst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111106" y="3906187"/>
                <a:ext cx="191290" cy="1"/>
              </a:xfrm>
              <a:prstGeom prst="line">
                <a:avLst/>
              </a:prstGeom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7161187" y="3906188"/>
                <a:ext cx="191290" cy="1"/>
              </a:xfrm>
              <a:prstGeom prst="line">
                <a:avLst/>
              </a:prstGeom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Block Arc 15"/>
              <p:cNvSpPr/>
              <p:nvPr/>
            </p:nvSpPr>
            <p:spPr>
              <a:xfrm>
                <a:off x="3190874" y="1738307"/>
                <a:ext cx="4087380" cy="3802063"/>
              </a:xfrm>
              <a:prstGeom prst="blockArc">
                <a:avLst>
                  <a:gd name="adj1" fmla="val 10800000"/>
                  <a:gd name="adj2" fmla="val 21587100"/>
                  <a:gd name="adj3" fmla="val 1984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rot="16200000" flipH="1">
                <a:off x="2858073" y="3342090"/>
                <a:ext cx="446545" cy="259965"/>
              </a:xfrm>
              <a:prstGeom prst="line">
                <a:avLst/>
              </a:prstGeom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3137847" y="3322992"/>
                <a:ext cx="426438" cy="298122"/>
              </a:xfrm>
              <a:prstGeom prst="line">
                <a:avLst/>
              </a:prstGeom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FF0000"/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 rot="18174185">
              <a:off x="653057" y="4613321"/>
              <a:ext cx="2696555" cy="77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Malaga 1887: Picasso ha </a:t>
              </a:r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sei</a:t>
              </a:r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anni</a:t>
              </a:r>
              <a:endParaRPr lang="en-US" sz="2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8231611">
              <a:off x="5827118" y="4434378"/>
              <a:ext cx="1230649" cy="44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Futuro</a:t>
              </a:r>
              <a:endParaRPr lang="en-US" sz="2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16003" y="1338342"/>
              <a:ext cx="4456738" cy="54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Catalogo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opere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di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50800" dist="38100" dir="2700000">
                      <a:srgbClr val="000000">
                        <a:alpha val="71000"/>
                      </a:srgbClr>
                    </a:outerShdw>
                  </a:effectLst>
                </a:rPr>
                <a:t> Picasso</a:t>
              </a:r>
              <a:endParaRPr lang="en-US" sz="2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71000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t="5098" b="61179"/>
          <a:stretch>
            <a:fillRect/>
          </a:stretch>
        </p:blipFill>
        <p:spPr>
          <a:xfrm>
            <a:off x="29767" y="1014988"/>
            <a:ext cx="9144000" cy="13715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34" y="0"/>
            <a:ext cx="1235114" cy="926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673" y="0"/>
            <a:ext cx="729128" cy="92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242" y="550333"/>
            <a:ext cx="5831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FF00"/>
                </a:solidFill>
              </a:rPr>
              <a:t>Conclusioni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499" y="1767417"/>
            <a:ext cx="8001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Siamo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ancora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lontani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dal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capire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cos’e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il</a:t>
            </a:r>
            <a:r>
              <a:rPr lang="en-US" sz="3200" dirty="0" smtClean="0">
                <a:solidFill>
                  <a:srgbClr val="FFFFFF"/>
                </a:solidFill>
              </a:rPr>
              <a:t> tempo</a:t>
            </a:r>
          </a:p>
          <a:p>
            <a:r>
              <a:rPr lang="en-US" sz="3200" dirty="0" err="1" smtClean="0">
                <a:solidFill>
                  <a:srgbClr val="FFFFFF"/>
                </a:solidFill>
              </a:rPr>
              <a:t>Perche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tante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dimensioni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spaziali</a:t>
            </a:r>
            <a:r>
              <a:rPr lang="en-US" sz="3200" dirty="0" smtClean="0">
                <a:solidFill>
                  <a:srgbClr val="FFFFFF"/>
                </a:solidFill>
              </a:rPr>
              <a:t>, ma solo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temporale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Il tempo </a:t>
            </a:r>
            <a:r>
              <a:rPr lang="en-US" sz="3200" dirty="0" err="1" smtClean="0">
                <a:solidFill>
                  <a:srgbClr val="FFFFFF"/>
                </a:solidFill>
              </a:rPr>
              <a:t>e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quantizzato</a:t>
            </a:r>
            <a:r>
              <a:rPr lang="en-US" sz="3200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E’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illusione</a:t>
            </a:r>
            <a:r>
              <a:rPr lang="en-US" sz="3200" dirty="0" smtClean="0">
                <a:solidFill>
                  <a:srgbClr val="FFFFFF"/>
                </a:solidFill>
              </a:rPr>
              <a:t>? 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err="1" smtClean="0">
                <a:solidFill>
                  <a:srgbClr val="FFFFFF"/>
                </a:solidFill>
              </a:rPr>
              <a:t>Forse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pero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nei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prossimi</a:t>
            </a:r>
            <a:r>
              <a:rPr lang="en-US" sz="3200" dirty="0" smtClean="0">
                <a:solidFill>
                  <a:srgbClr val="FFFFFF"/>
                </a:solidFill>
              </a:rPr>
              <a:t> 20 </a:t>
            </a:r>
            <a:r>
              <a:rPr lang="en-US" sz="3200" dirty="0" err="1" smtClean="0">
                <a:solidFill>
                  <a:srgbClr val="FFFFFF"/>
                </a:solidFill>
              </a:rPr>
              <a:t>anni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ci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sara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una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svolta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dalla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gravita</a:t>
            </a:r>
            <a:r>
              <a:rPr lang="en-US" sz="3200" dirty="0" smtClean="0">
                <a:solidFill>
                  <a:srgbClr val="FFFFFF"/>
                </a:solidFill>
              </a:rPr>
              <a:t>’ </a:t>
            </a:r>
            <a:r>
              <a:rPr lang="en-US" sz="3200" dirty="0" err="1" smtClean="0">
                <a:solidFill>
                  <a:srgbClr val="FFFFFF"/>
                </a:solidFill>
              </a:rPr>
              <a:t>quantistica</a:t>
            </a:r>
            <a:r>
              <a:rPr lang="en-US" sz="3200" dirty="0" smtClean="0">
                <a:solidFill>
                  <a:srgbClr val="FFFFFF"/>
                </a:solidFill>
              </a:rPr>
              <a:t>….</a:t>
            </a: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9400" y="3852333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9400" y="1894413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9400" y="3337982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9400" y="2401358"/>
            <a:ext cx="465666" cy="4021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/>
          <p:cNvSpPr/>
          <p:nvPr/>
        </p:nvSpPr>
        <p:spPr>
          <a:xfrm>
            <a:off x="279400" y="4809066"/>
            <a:ext cx="465666" cy="423333"/>
          </a:xfrm>
          <a:prstGeom prst="diamond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7582"/>
            <a:ext cx="9144000" cy="5109092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Grazie per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l’attenzione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25400" dir="2700000">
                    <a:srgbClr val="000000"/>
                  </a:outerShdw>
                </a:effectLst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Science of Interstellar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Kip Thorne 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2014 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Northon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Il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fiume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</a:t>
            </a:r>
            <a:r>
              <a:rPr lang="en-US" b="1" dirty="0" smtClean="0">
                <a:latin typeface="Arial"/>
                <a:cs typeface="Arial"/>
              </a:rPr>
              <a:t>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Igor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Novikov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2000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Longanesi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Buchi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neri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salti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temporali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Kip Thorne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(1994) 2013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Castelvecchi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Costruire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macchina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John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Gribbin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1992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Aporie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Tempo.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Guida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per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viaggiatori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Clifford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Pickover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1998 Cortina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I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misteri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Paul Davies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1996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Mondadori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nascita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Ilja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Prigogine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1988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Bompiani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The arrow of time  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Peter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Coveney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&amp; Roger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Highfield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1990 Fawcett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freccia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tempo                     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Autori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Vari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1997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Cuen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-SISSA</a:t>
            </a:r>
          </a:p>
          <a:p>
            <a:r>
              <a:rPr lang="en-US" b="1" dirty="0" smtClean="0"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L’universo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elegante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			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2000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latin typeface="Arial"/>
                <a:cs typeface="Arial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trama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del Cosmo                	 </a:t>
            </a:r>
            <a:r>
              <a:rPr lang="en-US" b="1" dirty="0" smtClean="0">
                <a:latin typeface="Arial"/>
                <a:cs typeface="Arial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2004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La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realta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nascosta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			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Brian Green 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2012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Einaudi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</a:t>
            </a:r>
          </a:p>
          <a:p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Sette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brevi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lezioni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di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fisica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Carlo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Rovelli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514"/>
                </a:solidFill>
                <a:latin typeface="Arial"/>
                <a:cs typeface="Arial"/>
              </a:rPr>
              <a:t>2015 </a:t>
            </a:r>
            <a:r>
              <a:rPr lang="en-US" b="1" dirty="0" err="1" smtClean="0">
                <a:solidFill>
                  <a:srgbClr val="000514"/>
                </a:solidFill>
                <a:latin typeface="Arial"/>
                <a:cs typeface="Arial"/>
              </a:rPr>
              <a:t>Adelfi</a:t>
            </a:r>
            <a:endParaRPr lang="en-US" b="1" dirty="0" smtClean="0">
              <a:solidFill>
                <a:srgbClr val="000514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Che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cos’e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` la vita?                        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Erwin Schrodinger </a:t>
            </a:r>
            <a:r>
              <a:rPr lang="en-US" b="1" smtClean="0">
                <a:solidFill>
                  <a:schemeClr val="bg1"/>
                </a:solidFill>
                <a:latin typeface="Arial"/>
                <a:cs typeface="Arial"/>
              </a:rPr>
              <a:t>1944 (1955) Adelfi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53476" y="3652002"/>
            <a:ext cx="1258645" cy="25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58" y="3963152"/>
            <a:ext cx="4032227" cy="2137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02" y="1012631"/>
            <a:ext cx="360680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12631"/>
            <a:ext cx="3926788" cy="2320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6067" y="194733"/>
            <a:ext cx="679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3656" y="16926"/>
            <a:ext cx="705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"/>
                <a:cs typeface="Times"/>
              </a:rPr>
              <a:t>Misurare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"/>
                <a:cs typeface="Times"/>
              </a:rPr>
              <a:t>il</a:t>
            </a:r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 tempo</a:t>
            </a:r>
            <a:endParaRPr lang="en-US" sz="4000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784" y="1030817"/>
            <a:ext cx="3706620" cy="4796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030817"/>
            <a:ext cx="4104217" cy="2845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2250"/>
            <a:ext cx="89640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Stelle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neutroni</a:t>
            </a:r>
            <a:r>
              <a:rPr lang="en-US" sz="3200" dirty="0" smtClean="0">
                <a:solidFill>
                  <a:schemeClr val="bg1"/>
                </a:solidFill>
              </a:rPr>
              <a:t>: 1 </a:t>
            </a:r>
            <a:r>
              <a:rPr lang="en-US" sz="3200" dirty="0" err="1" smtClean="0">
                <a:solidFill>
                  <a:schemeClr val="bg1"/>
                </a:solidFill>
              </a:rPr>
              <a:t>secondo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ogni</a:t>
            </a:r>
            <a:r>
              <a:rPr lang="en-US" sz="3200" dirty="0" smtClean="0">
                <a:solidFill>
                  <a:schemeClr val="bg1"/>
                </a:solidFill>
              </a:rPr>
              <a:t> 30 </a:t>
            </a:r>
            <a:r>
              <a:rPr lang="en-US" sz="3200" dirty="0" err="1" smtClean="0">
                <a:solidFill>
                  <a:schemeClr val="bg1"/>
                </a:solidFill>
              </a:rPr>
              <a:t>milioni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anni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3969545"/>
            <a:ext cx="4158108" cy="247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50" y="222250"/>
            <a:ext cx="86148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Orologi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atomici</a:t>
            </a:r>
            <a:r>
              <a:rPr lang="en-US" sz="3200" dirty="0" smtClean="0">
                <a:solidFill>
                  <a:schemeClr val="bg1"/>
                </a:solidFill>
              </a:rPr>
              <a:t>: 1 </a:t>
            </a:r>
            <a:r>
              <a:rPr lang="en-US" sz="3200" dirty="0" err="1" smtClean="0">
                <a:solidFill>
                  <a:schemeClr val="bg1"/>
                </a:solidFill>
              </a:rPr>
              <a:t>secondo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ogni</a:t>
            </a:r>
            <a:r>
              <a:rPr lang="en-US" sz="3200" dirty="0" smtClean="0">
                <a:solidFill>
                  <a:schemeClr val="bg1"/>
                </a:solidFill>
              </a:rPr>
              <a:t> 15 </a:t>
            </a:r>
            <a:r>
              <a:rPr lang="en-US" sz="3200" dirty="0" err="1" smtClean="0">
                <a:solidFill>
                  <a:schemeClr val="bg1"/>
                </a:solidFill>
              </a:rPr>
              <a:t>miliardi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anni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66" y="1217084"/>
            <a:ext cx="6879167" cy="3869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lock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808" y="1285444"/>
            <a:ext cx="3921125" cy="54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6" descr="chp_einstein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230" y="1285443"/>
            <a:ext cx="4019019" cy="29765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0783" y="0"/>
            <a:ext cx="8424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Einstein </a:t>
            </a:r>
            <a:r>
              <a:rPr lang="en-US" sz="4400" dirty="0" err="1" smtClean="0">
                <a:solidFill>
                  <a:srgbClr val="FFFF00"/>
                </a:solidFill>
              </a:rPr>
              <a:t>rivoluziona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spazio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e</a:t>
            </a:r>
            <a:r>
              <a:rPr lang="en-US" sz="4400" dirty="0" smtClean="0">
                <a:solidFill>
                  <a:srgbClr val="FFFF00"/>
                </a:solidFill>
              </a:rPr>
              <a:t> tempo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lnDef>
  </a:objectDefaults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965</Words>
  <Application>Microsoft Macintosh PowerPoint</Application>
  <PresentationFormat>On-screen Show (4:3)</PresentationFormat>
  <Paragraphs>161</Paragraphs>
  <Slides>58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23</vt:i4>
      </vt:variant>
      <vt:variant>
        <vt:lpstr>Slide Titles</vt:lpstr>
      </vt:variant>
      <vt:variant>
        <vt:i4>58</vt:i4>
      </vt:variant>
    </vt:vector>
  </HeadingPairs>
  <TitlesOfParts>
    <vt:vector size="81" baseType="lpstr">
      <vt:lpstr>Office Theme</vt:lpstr>
      <vt:lpstr>5_Flusso</vt:lpstr>
      <vt:lpstr>5_Office Theme</vt:lpstr>
      <vt:lpstr>6_Office Theme</vt:lpstr>
      <vt:lpstr>2_Office Theme</vt:lpstr>
      <vt:lpstr>3_Office Theme</vt:lpstr>
      <vt:lpstr>8_Office Theme</vt:lpstr>
      <vt:lpstr>9_Office Theme</vt:lpstr>
      <vt:lpstr>11_Office Theme</vt:lpstr>
      <vt:lpstr>Struttura predefinita</vt:lpstr>
      <vt:lpstr>12_Office Theme</vt:lpstr>
      <vt:lpstr>1_Office Theme</vt:lpstr>
      <vt:lpstr>13_Office Theme</vt:lpstr>
      <vt:lpstr>4_Office Theme</vt:lpstr>
      <vt:lpstr>14_Office Theme</vt:lpstr>
      <vt:lpstr>17_Office Theme</vt:lpstr>
      <vt:lpstr>16_Office Theme</vt:lpstr>
      <vt:lpstr>19_Office Theme</vt:lpstr>
      <vt:lpstr>20_Office Theme</vt:lpstr>
      <vt:lpstr>21_Office Theme</vt:lpstr>
      <vt:lpstr>22_Office Theme</vt:lpstr>
      <vt:lpstr>23_Office Theme</vt:lpstr>
      <vt:lpstr>18_Office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Mesoni longevi …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>OAB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gabriele ghisellini</dc:creator>
  <cp:lastModifiedBy>gabriele ghisellini</cp:lastModifiedBy>
  <cp:revision>69</cp:revision>
  <dcterms:created xsi:type="dcterms:W3CDTF">2017-04-05T16:41:45Z</dcterms:created>
  <dcterms:modified xsi:type="dcterms:W3CDTF">2017-04-05T16:44:28Z</dcterms:modified>
</cp:coreProperties>
</file>