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359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8" r:id="rId42"/>
    <p:sldId id="299" r:id="rId43"/>
    <p:sldId id="300" r:id="rId44"/>
    <p:sldId id="327" r:id="rId45"/>
    <p:sldId id="301" r:id="rId46"/>
    <p:sldId id="302" r:id="rId47"/>
    <p:sldId id="360" r:id="rId48"/>
    <p:sldId id="323" r:id="rId49"/>
    <p:sldId id="304" r:id="rId50"/>
    <p:sldId id="305" r:id="rId51"/>
    <p:sldId id="306" r:id="rId52"/>
    <p:sldId id="308" r:id="rId53"/>
    <p:sldId id="309" r:id="rId54"/>
    <p:sldId id="333" r:id="rId55"/>
    <p:sldId id="334" r:id="rId56"/>
    <p:sldId id="335" r:id="rId57"/>
    <p:sldId id="336" r:id="rId58"/>
    <p:sldId id="337" r:id="rId59"/>
    <p:sldId id="338" r:id="rId60"/>
    <p:sldId id="339" r:id="rId61"/>
    <p:sldId id="340" r:id="rId62"/>
    <p:sldId id="341" r:id="rId63"/>
    <p:sldId id="342" r:id="rId64"/>
    <p:sldId id="313" r:id="rId65"/>
    <p:sldId id="343" r:id="rId66"/>
    <p:sldId id="344" r:id="rId67"/>
    <p:sldId id="315" r:id="rId68"/>
    <p:sldId id="316" r:id="rId69"/>
    <p:sldId id="361" r:id="rId70"/>
    <p:sldId id="331" r:id="rId71"/>
    <p:sldId id="318" r:id="rId72"/>
    <p:sldId id="332" r:id="rId73"/>
    <p:sldId id="326" r:id="rId74"/>
    <p:sldId id="324" r:id="rId75"/>
    <p:sldId id="357" r:id="rId76"/>
    <p:sldId id="356" r:id="rId77"/>
    <p:sldId id="347" r:id="rId78"/>
    <p:sldId id="319" r:id="rId79"/>
    <p:sldId id="328" r:id="rId80"/>
    <p:sldId id="329" r:id="rId81"/>
    <p:sldId id="346" r:id="rId82"/>
    <p:sldId id="320" r:id="rId83"/>
    <p:sldId id="353" r:id="rId84"/>
    <p:sldId id="355" r:id="rId85"/>
    <p:sldId id="354" r:id="rId86"/>
    <p:sldId id="321" r:id="rId87"/>
    <p:sldId id="349" r:id="rId88"/>
    <p:sldId id="350" r:id="rId89"/>
    <p:sldId id="351" r:id="rId90"/>
    <p:sldId id="352" r:id="rId91"/>
    <p:sldId id="348" r:id="rId92"/>
    <p:sldId id="358" r:id="rId93"/>
    <p:sldId id="345" r:id="rId94"/>
  </p:sldIdLst>
  <p:sldSz cx="13004800" cy="9753600"/>
  <p:notesSz cx="6797675" cy="9874250"/>
  <p:defaultTextStyle>
    <a:lvl1pPr algn="ctr" defTabSz="457200">
      <a:defRPr sz="4200">
        <a:solidFill>
          <a:srgbClr val="FFFFFF"/>
        </a:solidFill>
        <a:latin typeface="+mn-lt"/>
        <a:ea typeface="+mn-ea"/>
        <a:cs typeface="+mn-cs"/>
        <a:sym typeface="Chalkboard"/>
      </a:defRPr>
    </a:lvl1pPr>
    <a:lvl2pPr indent="342900" algn="ctr" defTabSz="457200">
      <a:defRPr sz="4200">
        <a:solidFill>
          <a:srgbClr val="FFFFFF"/>
        </a:solidFill>
        <a:latin typeface="+mn-lt"/>
        <a:ea typeface="+mn-ea"/>
        <a:cs typeface="+mn-cs"/>
        <a:sym typeface="Chalkboard"/>
      </a:defRPr>
    </a:lvl2pPr>
    <a:lvl3pPr indent="685800" algn="ctr" defTabSz="457200">
      <a:defRPr sz="4200">
        <a:solidFill>
          <a:srgbClr val="FFFFFF"/>
        </a:solidFill>
        <a:latin typeface="+mn-lt"/>
        <a:ea typeface="+mn-ea"/>
        <a:cs typeface="+mn-cs"/>
        <a:sym typeface="Chalkboard"/>
      </a:defRPr>
    </a:lvl3pPr>
    <a:lvl4pPr indent="1028700" algn="ctr" defTabSz="457200">
      <a:defRPr sz="4200">
        <a:solidFill>
          <a:srgbClr val="FFFFFF"/>
        </a:solidFill>
        <a:latin typeface="+mn-lt"/>
        <a:ea typeface="+mn-ea"/>
        <a:cs typeface="+mn-cs"/>
        <a:sym typeface="Chalkboard"/>
      </a:defRPr>
    </a:lvl4pPr>
    <a:lvl5pPr indent="1371600" algn="ctr" defTabSz="457200">
      <a:defRPr sz="4200">
        <a:solidFill>
          <a:srgbClr val="FFFFFF"/>
        </a:solidFill>
        <a:latin typeface="+mn-lt"/>
        <a:ea typeface="+mn-ea"/>
        <a:cs typeface="+mn-cs"/>
        <a:sym typeface="Chalkboard"/>
      </a:defRPr>
    </a:lvl5pPr>
    <a:lvl6pPr indent="1714500" algn="ctr" defTabSz="457200">
      <a:defRPr sz="4200">
        <a:solidFill>
          <a:srgbClr val="FFFFFF"/>
        </a:solidFill>
        <a:latin typeface="+mn-lt"/>
        <a:ea typeface="+mn-ea"/>
        <a:cs typeface="+mn-cs"/>
        <a:sym typeface="Chalkboard"/>
      </a:defRPr>
    </a:lvl6pPr>
    <a:lvl7pPr indent="2057400" algn="ctr" defTabSz="457200">
      <a:defRPr sz="4200">
        <a:solidFill>
          <a:srgbClr val="FFFFFF"/>
        </a:solidFill>
        <a:latin typeface="+mn-lt"/>
        <a:ea typeface="+mn-ea"/>
        <a:cs typeface="+mn-cs"/>
        <a:sym typeface="Chalkboard"/>
      </a:defRPr>
    </a:lvl7pPr>
    <a:lvl8pPr indent="2400300" algn="ctr" defTabSz="457200">
      <a:defRPr sz="4200">
        <a:solidFill>
          <a:srgbClr val="FFFFFF"/>
        </a:solidFill>
        <a:latin typeface="+mn-lt"/>
        <a:ea typeface="+mn-ea"/>
        <a:cs typeface="+mn-cs"/>
        <a:sym typeface="Chalkboard"/>
      </a:defRPr>
    </a:lvl8pPr>
    <a:lvl9pPr indent="2743200" algn="ctr" defTabSz="457200">
      <a:defRPr sz="4200">
        <a:solidFill>
          <a:srgbClr val="FFFFFF"/>
        </a:solidFill>
        <a:latin typeface="+mn-lt"/>
        <a:ea typeface="+mn-ea"/>
        <a:cs typeface="+mn-cs"/>
        <a:sym typeface="Chalkboard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-282" y="-10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5537" cy="370205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906357" y="4690269"/>
            <a:ext cx="4984962" cy="4443412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3256461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defRPr>
        <a:latin typeface="Lucida Grande"/>
        <a:ea typeface="Lucida Grande"/>
        <a:cs typeface="Lucida Grande"/>
        <a:sym typeface="Lucida Grande"/>
      </a:defRPr>
    </a:lvl1pPr>
    <a:lvl2pPr indent="228600" defTabSz="457200">
      <a:defRPr>
        <a:latin typeface="Lucida Grande"/>
        <a:ea typeface="Lucida Grande"/>
        <a:cs typeface="Lucida Grande"/>
        <a:sym typeface="Lucida Grande"/>
      </a:defRPr>
    </a:lvl2pPr>
    <a:lvl3pPr indent="457200" defTabSz="457200">
      <a:defRPr>
        <a:latin typeface="Lucida Grande"/>
        <a:ea typeface="Lucida Grande"/>
        <a:cs typeface="Lucida Grande"/>
        <a:sym typeface="Lucida Grande"/>
      </a:defRPr>
    </a:lvl3pPr>
    <a:lvl4pPr indent="685800" defTabSz="457200">
      <a:defRPr>
        <a:latin typeface="Lucida Grande"/>
        <a:ea typeface="Lucida Grande"/>
        <a:cs typeface="Lucida Grande"/>
        <a:sym typeface="Lucida Grande"/>
      </a:defRPr>
    </a:lvl4pPr>
    <a:lvl5pPr indent="914400" defTabSz="457200">
      <a:defRPr>
        <a:latin typeface="Lucida Grande"/>
        <a:ea typeface="Lucida Grande"/>
        <a:cs typeface="Lucida Grande"/>
        <a:sym typeface="Lucida Grande"/>
      </a:defRPr>
    </a:lvl5pPr>
    <a:lvl6pPr indent="1143000" defTabSz="457200">
      <a:defRPr>
        <a:latin typeface="Lucida Grande"/>
        <a:ea typeface="Lucida Grande"/>
        <a:cs typeface="Lucida Grande"/>
        <a:sym typeface="Lucida Grande"/>
      </a:defRPr>
    </a:lvl6pPr>
    <a:lvl7pPr indent="1371600" defTabSz="457200">
      <a:defRPr>
        <a:latin typeface="Lucida Grande"/>
        <a:ea typeface="Lucida Grande"/>
        <a:cs typeface="Lucida Grande"/>
        <a:sym typeface="Lucida Grande"/>
      </a:defRPr>
    </a:lvl7pPr>
    <a:lvl8pPr indent="1600200" defTabSz="457200">
      <a:defRPr>
        <a:latin typeface="Lucida Grande"/>
        <a:ea typeface="Lucida Grande"/>
        <a:cs typeface="Lucida Grande"/>
        <a:sym typeface="Lucida Grande"/>
      </a:defRPr>
    </a:lvl8pPr>
    <a:lvl9pPr indent="1828800" defTabSz="457200">
      <a:defRPr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0965DEAB-0ED5-4836-8003-CA93EF50178C}" type="slidenum">
              <a:rPr lang="en-US" altLang="en-US"/>
              <a:pPr/>
              <a:t>79</a:t>
            </a:fld>
            <a:endParaRPr lang="en-US" altLang="en-US"/>
          </a:p>
        </p:txBody>
      </p:sp>
      <p:sp>
        <p:nvSpPr>
          <p:cNvPr id="66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Flat mirrors</a:t>
            </a:r>
          </a:p>
          <a:p>
            <a:r>
              <a:rPr lang="en-US" altLang="en-US"/>
              <a:t>Design not scalable to E-ELT</a:t>
            </a:r>
          </a:p>
          <a:p>
            <a:r>
              <a:rPr lang="en-US" altLang="en-US"/>
              <a:t>Need novel slicer design</a:t>
            </a:r>
          </a:p>
        </p:txBody>
      </p:sp>
    </p:spTree>
    <p:extLst>
      <p:ext uri="{BB962C8B-B14F-4D97-AF65-F5344CB8AC3E}">
        <p14:creationId xmlns:p14="http://schemas.microsoft.com/office/powerpoint/2010/main" xmlns="" val="189839061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557DC853-40FE-4DBB-BCEA-837FCA5DC52D}" type="slidenum">
              <a:rPr lang="en-US" altLang="en-US"/>
              <a:pPr/>
              <a:t>80</a:t>
            </a:fld>
            <a:endParaRPr lang="en-US" altLang="en-US"/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Key parameters on left</a:t>
            </a:r>
          </a:p>
          <a:p>
            <a:r>
              <a:rPr lang="en-US" altLang="en-US"/>
              <a:t>Size without pre-optics</a:t>
            </a:r>
          </a:p>
        </p:txBody>
      </p:sp>
    </p:spTree>
    <p:extLst>
      <p:ext uri="{BB962C8B-B14F-4D97-AF65-F5344CB8AC3E}">
        <p14:creationId xmlns:p14="http://schemas.microsoft.com/office/powerpoint/2010/main" xmlns="" val="366949562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11AF50D-6BD3-4952-B2E5-8A0A85AFB099}" type="slidenum">
              <a:rPr lang="it-IT" smtClean="0"/>
              <a:pPr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1018613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270000" y="2565400"/>
            <a:ext cx="10464800" cy="2540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270000" y="5207000"/>
            <a:ext cx="10464800" cy="14605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5360" y="8886613"/>
            <a:ext cx="2709333" cy="65024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6613"/>
            <a:ext cx="4118187" cy="65024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6613"/>
            <a:ext cx="2709333" cy="65024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6F59446-0EED-4E1A-B882-ADA82512A565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0644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5360" y="8886613"/>
            <a:ext cx="2709333" cy="65024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6613"/>
            <a:ext cx="4118187" cy="65024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6613"/>
            <a:ext cx="2709333" cy="65024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3CB6482-967D-425A-9B0E-E9D101EA80D3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4516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541867" y="9103360"/>
            <a:ext cx="2709333" cy="4334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HARMONI, Matthias Tecza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443307" y="9103360"/>
            <a:ext cx="4118187" cy="4334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RAS, 9th May 2008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9753600" y="9103360"/>
            <a:ext cx="2709333" cy="4334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D25DC27-DF42-4A65-857B-8BDAA1C06CB5}" type="slidenum">
              <a:rPr lang="en-US" altLang="en-US"/>
              <a:pPr/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597035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>
          <a:xfrm>
            <a:off x="5011418" y="9036328"/>
            <a:ext cx="3034453" cy="519289"/>
          </a:xfrm>
          <a:prstGeom prst="rect">
            <a:avLst/>
          </a:prstGeom>
        </p:spPr>
        <p:txBody>
          <a:bodyPr/>
          <a:lstStyle/>
          <a:p>
            <a:fld id="{D495A857-130B-4600-8297-EB359831C7D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706198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092200" y="1460500"/>
            <a:ext cx="10871200" cy="2521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/>
          <a:lstStyle/>
          <a:p>
            <a:pPr lvl="0" algn="l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270000" y="203200"/>
            <a:ext cx="10464800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282700" y="1714500"/>
            <a:ext cx="10464800" cy="574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9"/>
              </a:buBlip>
            </a:lvl1pPr>
            <a:lvl2pPr>
              <a:buBlip>
                <a:blip r:embed="rId9"/>
              </a:buBlip>
            </a:lvl2pPr>
            <a:lvl3pPr>
              <a:buBlip>
                <a:blip r:embed="rId9"/>
              </a:buBlip>
            </a:lvl3pPr>
            <a:lvl4pPr>
              <a:buBlip>
                <a:blip r:embed="rId9"/>
              </a:buBlip>
            </a:lvl4pPr>
            <a:lvl5pPr>
              <a:buBlip>
                <a:blip r:embed="rId9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algn="ctr" defTabSz="457200">
        <a:defRPr sz="4800">
          <a:solidFill>
            <a:srgbClr val="FFFFFF"/>
          </a:solidFill>
          <a:latin typeface="+mn-lt"/>
          <a:ea typeface="+mn-ea"/>
          <a:cs typeface="+mn-cs"/>
          <a:sym typeface="Chalkboard"/>
        </a:defRPr>
      </a:lvl1pPr>
      <a:lvl2pPr indent="228600" algn="ctr" defTabSz="457200">
        <a:defRPr sz="4800">
          <a:solidFill>
            <a:srgbClr val="FFFFFF"/>
          </a:solidFill>
          <a:latin typeface="+mn-lt"/>
          <a:ea typeface="+mn-ea"/>
          <a:cs typeface="+mn-cs"/>
          <a:sym typeface="Chalkboard"/>
        </a:defRPr>
      </a:lvl2pPr>
      <a:lvl3pPr indent="457200" algn="ctr" defTabSz="457200">
        <a:defRPr sz="4800">
          <a:solidFill>
            <a:srgbClr val="FFFFFF"/>
          </a:solidFill>
          <a:latin typeface="+mn-lt"/>
          <a:ea typeface="+mn-ea"/>
          <a:cs typeface="+mn-cs"/>
          <a:sym typeface="Chalkboard"/>
        </a:defRPr>
      </a:lvl3pPr>
      <a:lvl4pPr indent="685800" algn="ctr" defTabSz="457200">
        <a:defRPr sz="4800">
          <a:solidFill>
            <a:srgbClr val="FFFFFF"/>
          </a:solidFill>
          <a:latin typeface="+mn-lt"/>
          <a:ea typeface="+mn-ea"/>
          <a:cs typeface="+mn-cs"/>
          <a:sym typeface="Chalkboard"/>
        </a:defRPr>
      </a:lvl4pPr>
      <a:lvl5pPr indent="914400" algn="ctr" defTabSz="457200">
        <a:defRPr sz="4800">
          <a:solidFill>
            <a:srgbClr val="FFFFFF"/>
          </a:solidFill>
          <a:latin typeface="+mn-lt"/>
          <a:ea typeface="+mn-ea"/>
          <a:cs typeface="+mn-cs"/>
          <a:sym typeface="Chalkboard"/>
        </a:defRPr>
      </a:lvl5pPr>
      <a:lvl6pPr indent="1143000" algn="ctr" defTabSz="457200">
        <a:defRPr sz="4800">
          <a:solidFill>
            <a:srgbClr val="FFFFFF"/>
          </a:solidFill>
          <a:latin typeface="+mn-lt"/>
          <a:ea typeface="+mn-ea"/>
          <a:cs typeface="+mn-cs"/>
          <a:sym typeface="Chalkboard"/>
        </a:defRPr>
      </a:lvl6pPr>
      <a:lvl7pPr indent="1371600" algn="ctr" defTabSz="457200">
        <a:defRPr sz="4800">
          <a:solidFill>
            <a:srgbClr val="FFFFFF"/>
          </a:solidFill>
          <a:latin typeface="+mn-lt"/>
          <a:ea typeface="+mn-ea"/>
          <a:cs typeface="+mn-cs"/>
          <a:sym typeface="Chalkboard"/>
        </a:defRPr>
      </a:lvl7pPr>
      <a:lvl8pPr indent="1600200" algn="ctr" defTabSz="457200">
        <a:defRPr sz="4800">
          <a:solidFill>
            <a:srgbClr val="FFFFFF"/>
          </a:solidFill>
          <a:latin typeface="+mn-lt"/>
          <a:ea typeface="+mn-ea"/>
          <a:cs typeface="+mn-cs"/>
          <a:sym typeface="Chalkboard"/>
        </a:defRPr>
      </a:lvl8pPr>
      <a:lvl9pPr indent="1828800" algn="ctr" defTabSz="457200">
        <a:defRPr sz="4800">
          <a:solidFill>
            <a:srgbClr val="FFFFFF"/>
          </a:solidFill>
          <a:latin typeface="+mn-lt"/>
          <a:ea typeface="+mn-ea"/>
          <a:cs typeface="+mn-cs"/>
          <a:sym typeface="Chalkboard"/>
        </a:defRPr>
      </a:lvl9pPr>
    </p:titleStyle>
    <p:bodyStyle>
      <a:lvl1pPr marL="893697" indent="-436497" defTabSz="457200">
        <a:spcBef>
          <a:spcPts val="3000"/>
        </a:spcBef>
        <a:buSzPct val="43000"/>
        <a:buBlip>
          <a:blip r:embed="rId9"/>
        </a:buBlip>
        <a:defRPr sz="2800">
          <a:solidFill>
            <a:srgbClr val="FFFFFF"/>
          </a:solidFill>
          <a:latin typeface="+mn-lt"/>
          <a:ea typeface="+mn-ea"/>
          <a:cs typeface="+mn-cs"/>
          <a:sym typeface="Chalkboard"/>
        </a:defRPr>
      </a:lvl1pPr>
      <a:lvl2pPr marL="1439797" indent="-436497" defTabSz="457200">
        <a:spcBef>
          <a:spcPts val="3000"/>
        </a:spcBef>
        <a:buSzPct val="43000"/>
        <a:buBlip>
          <a:blip r:embed="rId9"/>
        </a:buBlip>
        <a:defRPr sz="2800">
          <a:solidFill>
            <a:srgbClr val="FFFFFF"/>
          </a:solidFill>
          <a:latin typeface="+mn-lt"/>
          <a:ea typeface="+mn-ea"/>
          <a:cs typeface="+mn-cs"/>
          <a:sym typeface="Chalkboard"/>
        </a:defRPr>
      </a:lvl2pPr>
      <a:lvl3pPr marL="1973197" indent="-436497" defTabSz="457200">
        <a:spcBef>
          <a:spcPts val="3000"/>
        </a:spcBef>
        <a:buSzPct val="43000"/>
        <a:buBlip>
          <a:blip r:embed="rId9"/>
        </a:buBlip>
        <a:defRPr sz="2800">
          <a:solidFill>
            <a:srgbClr val="FFFFFF"/>
          </a:solidFill>
          <a:latin typeface="+mn-lt"/>
          <a:ea typeface="+mn-ea"/>
          <a:cs typeface="+mn-cs"/>
          <a:sym typeface="Chalkboard"/>
        </a:defRPr>
      </a:lvl3pPr>
      <a:lvl4pPr marL="2544697" indent="-436497" defTabSz="457200">
        <a:spcBef>
          <a:spcPts val="3000"/>
        </a:spcBef>
        <a:buSzPct val="43000"/>
        <a:buBlip>
          <a:blip r:embed="rId9"/>
        </a:buBlip>
        <a:defRPr sz="2800">
          <a:solidFill>
            <a:srgbClr val="FFFFFF"/>
          </a:solidFill>
          <a:latin typeface="+mn-lt"/>
          <a:ea typeface="+mn-ea"/>
          <a:cs typeface="+mn-cs"/>
          <a:sym typeface="Chalkboard"/>
        </a:defRPr>
      </a:lvl4pPr>
      <a:lvl5pPr marL="3128897" indent="-436497" defTabSz="457200">
        <a:spcBef>
          <a:spcPts val="3000"/>
        </a:spcBef>
        <a:buSzPct val="43000"/>
        <a:buBlip>
          <a:blip r:embed="rId9"/>
        </a:buBlip>
        <a:defRPr sz="2800">
          <a:solidFill>
            <a:srgbClr val="FFFFFF"/>
          </a:solidFill>
          <a:latin typeface="+mn-lt"/>
          <a:ea typeface="+mn-ea"/>
          <a:cs typeface="+mn-cs"/>
          <a:sym typeface="Chalkboard"/>
        </a:defRPr>
      </a:lvl5pPr>
      <a:lvl6pPr marL="3484497" indent="-436497" defTabSz="457200">
        <a:spcBef>
          <a:spcPts val="3000"/>
        </a:spcBef>
        <a:buSzPct val="43000"/>
        <a:buBlip>
          <a:blip r:embed="rId9"/>
        </a:buBlip>
        <a:defRPr sz="2800">
          <a:solidFill>
            <a:srgbClr val="FFFFFF"/>
          </a:solidFill>
          <a:latin typeface="+mn-lt"/>
          <a:ea typeface="+mn-ea"/>
          <a:cs typeface="+mn-cs"/>
          <a:sym typeface="Chalkboard"/>
        </a:defRPr>
      </a:lvl6pPr>
      <a:lvl7pPr marL="3840097" indent="-436497" defTabSz="457200">
        <a:spcBef>
          <a:spcPts val="3000"/>
        </a:spcBef>
        <a:buSzPct val="43000"/>
        <a:buBlip>
          <a:blip r:embed="rId9"/>
        </a:buBlip>
        <a:defRPr sz="2800">
          <a:solidFill>
            <a:srgbClr val="FFFFFF"/>
          </a:solidFill>
          <a:latin typeface="+mn-lt"/>
          <a:ea typeface="+mn-ea"/>
          <a:cs typeface="+mn-cs"/>
          <a:sym typeface="Chalkboard"/>
        </a:defRPr>
      </a:lvl7pPr>
      <a:lvl8pPr marL="4195697" indent="-436497" defTabSz="457200">
        <a:spcBef>
          <a:spcPts val="3000"/>
        </a:spcBef>
        <a:buSzPct val="43000"/>
        <a:buBlip>
          <a:blip r:embed="rId9"/>
        </a:buBlip>
        <a:defRPr sz="2800">
          <a:solidFill>
            <a:srgbClr val="FFFFFF"/>
          </a:solidFill>
          <a:latin typeface="+mn-lt"/>
          <a:ea typeface="+mn-ea"/>
          <a:cs typeface="+mn-cs"/>
          <a:sym typeface="Chalkboard"/>
        </a:defRPr>
      </a:lvl8pPr>
      <a:lvl9pPr marL="4551297" indent="-436497" defTabSz="457200">
        <a:spcBef>
          <a:spcPts val="3000"/>
        </a:spcBef>
        <a:buSzPct val="43000"/>
        <a:buBlip>
          <a:blip r:embed="rId9"/>
        </a:buBlip>
        <a:defRPr sz="2800">
          <a:solidFill>
            <a:srgbClr val="FFFFFF"/>
          </a:solidFill>
          <a:latin typeface="+mn-lt"/>
          <a:ea typeface="+mn-ea"/>
          <a:cs typeface="+mn-cs"/>
          <a:sym typeface="Chalkboard"/>
        </a:defRPr>
      </a:lvl9pPr>
    </p:bodyStyle>
    <p:otherStyle>
      <a:lvl1pPr algn="ctr" defTabSz="457200">
        <a:defRPr>
          <a:solidFill>
            <a:schemeClr val="tx1"/>
          </a:solidFill>
          <a:latin typeface="+mn-lt"/>
          <a:ea typeface="+mn-ea"/>
          <a:cs typeface="+mn-cs"/>
          <a:sym typeface="Chalkboard"/>
        </a:defRPr>
      </a:lvl1pPr>
      <a:lvl2pPr indent="2286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board"/>
        </a:defRPr>
      </a:lvl2pPr>
      <a:lvl3pPr indent="4572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board"/>
        </a:defRPr>
      </a:lvl3pPr>
      <a:lvl4pPr indent="6858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board"/>
        </a:defRPr>
      </a:lvl4pPr>
      <a:lvl5pPr indent="9144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board"/>
        </a:defRPr>
      </a:lvl5pPr>
      <a:lvl6pPr indent="11430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board"/>
        </a:defRPr>
      </a:lvl6pPr>
      <a:lvl7pPr indent="13716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board"/>
        </a:defRPr>
      </a:lvl7pPr>
      <a:lvl8pPr indent="16002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board"/>
        </a:defRPr>
      </a:lvl8pPr>
      <a:lvl9pPr indent="18288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boar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2.tif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3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82.jpeg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tiff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89.png"/><Relationship Id="rId4" Type="http://schemas.openxmlformats.org/officeDocument/2006/relationships/image" Target="../media/image11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/>
          <a:srcRect b="3687"/>
          <a:stretch/>
        </p:blipFill>
        <p:spPr>
          <a:xfrm>
            <a:off x="0" y="403352"/>
            <a:ext cx="12965362" cy="7643368"/>
          </a:xfrm>
          <a:prstGeom prst="rect">
            <a:avLst/>
          </a:prstGeom>
        </p:spPr>
      </p:pic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1295400" y="1282700"/>
            <a:ext cx="10464800" cy="254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it-IT" sz="7200" dirty="0" err="1" smtClean="0">
                <a:solidFill>
                  <a:srgbClr val="FF0000"/>
                </a:solidFill>
              </a:rPr>
              <a:t>European</a:t>
            </a:r>
            <a:r>
              <a:rPr lang="it-IT" sz="7200" dirty="0" smtClean="0">
                <a:solidFill>
                  <a:srgbClr val="FF0000"/>
                </a:solidFill>
              </a:rPr>
              <a:t> </a:t>
            </a:r>
            <a:r>
              <a:rPr lang="it-IT" sz="7200" dirty="0" err="1" smtClean="0">
                <a:solidFill>
                  <a:srgbClr val="FF0000"/>
                </a:solidFill>
              </a:rPr>
              <a:t>Extremely</a:t>
            </a:r>
            <a:r>
              <a:rPr lang="it-IT" sz="7200" dirty="0" smtClean="0">
                <a:solidFill>
                  <a:srgbClr val="FF0000"/>
                </a:solidFill>
              </a:rPr>
              <a:t> Large </a:t>
            </a:r>
            <a:r>
              <a:rPr lang="it-IT" sz="7200" dirty="0" err="1" smtClean="0">
                <a:solidFill>
                  <a:srgbClr val="FF0000"/>
                </a:solidFill>
              </a:rPr>
              <a:t>Telescope</a:t>
            </a:r>
            <a:r>
              <a:rPr lang="it-IT" sz="7200" dirty="0" smtClean="0">
                <a:solidFill>
                  <a:srgbClr val="FFFFFF"/>
                </a:solidFill>
              </a:rPr>
              <a:t>:</a:t>
            </a:r>
            <a:r>
              <a:rPr lang="it-IT" dirty="0"/>
              <a:t/>
            </a:r>
            <a:br>
              <a:rPr lang="it-IT" dirty="0"/>
            </a:br>
            <a:r>
              <a:rPr lang="it-IT" sz="3200" dirty="0" smtClean="0">
                <a:solidFill>
                  <a:srgbClr val="00B050"/>
                </a:solidFill>
              </a:rPr>
              <a:t>l’eccellenza </a:t>
            </a:r>
            <a:r>
              <a:rPr lang="it-IT" sz="3200" dirty="0">
                <a:solidFill>
                  <a:srgbClr val="00B050"/>
                </a:solidFill>
              </a:rPr>
              <a:t>italiana </a:t>
            </a:r>
            <a:r>
              <a:rPr lang="it-IT" sz="3200" dirty="0" smtClean="0">
                <a:solidFill>
                  <a:srgbClr val="00B050"/>
                </a:solidFill>
              </a:rPr>
              <a:t>a servizio </a:t>
            </a:r>
            <a:r>
              <a:rPr lang="it-IT" sz="3200" dirty="0">
                <a:solidFill>
                  <a:srgbClr val="00B050"/>
                </a:solidFill>
              </a:rPr>
              <a:t>dell’astronomia</a:t>
            </a:r>
            <a:r>
              <a:rPr lang="it-IT" sz="7200" dirty="0" smtClean="0">
                <a:solidFill>
                  <a:srgbClr val="FFFFFF"/>
                </a:solidFill>
              </a:rPr>
              <a:t/>
            </a:r>
            <a:br>
              <a:rPr lang="it-IT" sz="7200" dirty="0" smtClean="0">
                <a:solidFill>
                  <a:srgbClr val="FFFFFF"/>
                </a:solidFill>
              </a:rPr>
            </a:br>
            <a:endParaRPr dirty="0"/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1295400" y="5207000"/>
            <a:ext cx="10464800" cy="21717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it-IT" sz="3600" dirty="0" smtClean="0">
                <a:solidFill>
                  <a:srgbClr val="FFFFFF"/>
                </a:solidFill>
              </a:rPr>
              <a:t>Marco Riva</a:t>
            </a:r>
            <a:endParaRPr sz="3600" dirty="0" smtClean="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 smtClean="0">
                <a:solidFill>
                  <a:srgbClr val="FFFFFF"/>
                </a:solidFill>
              </a:rPr>
              <a:t>INAF</a:t>
            </a:r>
            <a:r>
              <a:rPr lang="it-IT" sz="3600" dirty="0" smtClean="0">
                <a:solidFill>
                  <a:srgbClr val="FFFFFF"/>
                </a:solidFill>
              </a:rPr>
              <a:t> – Osservatorio Astronomico di Brera</a:t>
            </a:r>
            <a:endParaRPr sz="3600" dirty="0" smtClean="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it-IT" sz="3600" dirty="0" smtClean="0">
                <a:solidFill>
                  <a:srgbClr val="FFFFFF"/>
                </a:solidFill>
              </a:rPr>
              <a:t>Milano </a:t>
            </a:r>
            <a:r>
              <a:rPr sz="3600" dirty="0" smtClean="0">
                <a:solidFill>
                  <a:srgbClr val="FFFFFF"/>
                </a:solidFill>
              </a:rPr>
              <a:t>- </a:t>
            </a:r>
            <a:r>
              <a:rPr lang="it-IT" sz="3600" dirty="0" smtClean="0">
                <a:solidFill>
                  <a:srgbClr val="FFFFFF"/>
                </a:solidFill>
              </a:rPr>
              <a:t>7</a:t>
            </a:r>
            <a:r>
              <a:rPr sz="3600" dirty="0" smtClean="0">
                <a:solidFill>
                  <a:srgbClr val="FFFFFF"/>
                </a:solidFill>
              </a:rPr>
              <a:t> </a:t>
            </a:r>
            <a:r>
              <a:rPr sz="3600" dirty="0" err="1">
                <a:solidFill>
                  <a:srgbClr val="FFFFFF"/>
                </a:solidFill>
              </a:rPr>
              <a:t>Ottobre</a:t>
            </a:r>
            <a:r>
              <a:rPr sz="3600" dirty="0">
                <a:solidFill>
                  <a:srgbClr val="FFFFFF"/>
                </a:solidFill>
              </a:rPr>
              <a:t> </a:t>
            </a:r>
            <a:r>
              <a:rPr sz="3600" dirty="0" smtClean="0">
                <a:solidFill>
                  <a:srgbClr val="FFFFFF"/>
                </a:solidFill>
              </a:rPr>
              <a:t>201</a:t>
            </a:r>
            <a:r>
              <a:rPr lang="it-IT" sz="3600" dirty="0" smtClean="0">
                <a:solidFill>
                  <a:srgbClr val="FFFFFF"/>
                </a:solidFill>
              </a:rPr>
              <a:t>5</a:t>
            </a:r>
            <a:endParaRPr sz="3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La soluzione al Cromatismo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idx="1"/>
          </p:nvPr>
        </p:nvSpPr>
        <p:spPr>
          <a:xfrm>
            <a:off x="952500" y="1511300"/>
            <a:ext cx="10464800" cy="17399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La RIFLESSIONE è per definiziona acromatica. Tutte i colori vengono riflessi allo stesso modo. </a:t>
            </a:r>
          </a:p>
        </p:txBody>
      </p:sp>
      <p:grpSp>
        <p:nvGrpSpPr>
          <p:cNvPr id="100" name="Group 100"/>
          <p:cNvGrpSpPr/>
          <p:nvPr/>
        </p:nvGrpSpPr>
        <p:grpSpPr>
          <a:xfrm>
            <a:off x="1041400" y="3060700"/>
            <a:ext cx="11186711" cy="4127500"/>
            <a:chOff x="0" y="0"/>
            <a:chExt cx="11186710" cy="4127500"/>
          </a:xfrm>
        </p:grpSpPr>
        <p:grpSp>
          <p:nvGrpSpPr>
            <p:cNvPr id="97" name="Group 97"/>
            <p:cNvGrpSpPr/>
            <p:nvPr/>
          </p:nvGrpSpPr>
          <p:grpSpPr>
            <a:xfrm>
              <a:off x="0" y="381000"/>
              <a:ext cx="914400" cy="533400"/>
              <a:chOff x="0" y="0"/>
              <a:chExt cx="914400" cy="533400"/>
            </a:xfrm>
          </p:grpSpPr>
          <p:pic>
            <p:nvPicPr>
              <p:cNvPr id="95" name="droppedImage.pdf"/>
              <p:cNvPicPr/>
              <p:nvPr/>
            </p:nvPicPr>
            <p:blipFill>
              <a:blip r:embed="rId4" cstate="print">
                <a:extLst/>
              </a:blip>
              <a:stretch>
                <a:fillRect/>
              </a:stretch>
            </p:blipFill>
            <p:spPr>
              <a:xfrm>
                <a:off x="0" y="0"/>
                <a:ext cx="914400" cy="533400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96" name="droppedImage.pdf"/>
              <p:cNvPicPr/>
              <p:nvPr/>
            </p:nvPicPr>
            <p:blipFill>
              <a:blip r:embed="rId5" cstate="print">
                <a:extLst/>
              </a:blip>
              <a:stretch>
                <a:fillRect/>
              </a:stretch>
            </p:blipFill>
            <p:spPr>
              <a:xfrm>
                <a:off x="76200" y="88900"/>
                <a:ext cx="762000" cy="342900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</p:grpSp>
        <p:pic>
          <p:nvPicPr>
            <p:cNvPr id="98" name="droppedImage.pdf"/>
            <p:cNvPicPr/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1181100" y="25400"/>
              <a:ext cx="1981200" cy="14859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99" name="droppedImage.pdf"/>
            <p:cNvPicPr/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3429000" y="0"/>
              <a:ext cx="7757711" cy="41275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101" name="Shape 101"/>
          <p:cNvSpPr/>
          <p:nvPr/>
        </p:nvSpPr>
        <p:spPr>
          <a:xfrm>
            <a:off x="1460500" y="7226300"/>
            <a:ext cx="10464800" cy="173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436497" indent="-436497" algn="l">
              <a:spcBef>
                <a:spcPts val="3000"/>
              </a:spcBef>
              <a:buSzPct val="43000"/>
              <a:buBlip>
                <a:blip r:embed="rId3"/>
              </a:buBlip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Telescopi riflettori sono acromatici, ma sono “vignettati” o in configurazione fuori asse, come vedremo, molto aberrati.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Il Telescopio di Newton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1282700" y="1790700"/>
            <a:ext cx="5880100" cy="57404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Il Primo Telescopio Riflettore lo costruisce Newton (che peraltro aveva anche scoperto il cromatismo.....)</a:t>
            </a: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Specchio sferico da 9 Cm (rame e stagno) al fondo di un “tubo” con specchio secondario piano a 45° per estrazione del fascio. </a:t>
            </a:r>
          </a:p>
        </p:txBody>
      </p:sp>
      <p:pic>
        <p:nvPicPr>
          <p:cNvPr id="105" name="dropped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302500" y="1727200"/>
            <a:ext cx="4752290" cy="67310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1282700" y="152400"/>
            <a:ext cx="10464800" cy="127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Aberrazione Sferica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393700" y="1549400"/>
            <a:ext cx="12153900" cy="16510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Le Immagini riflesse da uno specchio sferico presenta aberrazione sferica: “Variazione della posizione del fuoco con la distanza del raggio allo specchio”.</a:t>
            </a:r>
          </a:p>
        </p:txBody>
      </p:sp>
      <p:pic>
        <p:nvPicPr>
          <p:cNvPr id="109" name="figsferica2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193800" y="6509890"/>
            <a:ext cx="6339057" cy="2882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110" name="pres_fig1_t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398523" y="3073400"/>
            <a:ext cx="4978401" cy="3191282"/>
          </a:xfrm>
          <a:prstGeom prst="rect">
            <a:avLst/>
          </a:prstGeom>
          <a:ln w="88900">
            <a:miter lim="400000"/>
          </a:ln>
        </p:spPr>
      </p:pic>
      <p:pic>
        <p:nvPicPr>
          <p:cNvPr id="111" name="specchio006.pn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557433" y="3098800"/>
            <a:ext cx="4203701" cy="3152775"/>
          </a:xfrm>
          <a:prstGeom prst="rect">
            <a:avLst/>
          </a:prstGeom>
          <a:ln w="88900">
            <a:miter lim="400000"/>
          </a:ln>
        </p:spPr>
      </p:pic>
      <p:sp>
        <p:nvSpPr>
          <p:cNvPr id="112" name="Shape 112"/>
          <p:cNvSpPr/>
          <p:nvPr/>
        </p:nvSpPr>
        <p:spPr>
          <a:xfrm>
            <a:off x="7874000" y="6134100"/>
            <a:ext cx="4864100" cy="322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436497" indent="-436497" algn="l">
              <a:spcBef>
                <a:spcPts val="3000"/>
              </a:spcBef>
              <a:buSzPct val="43000"/>
              <a:buBlip>
                <a:blip r:embed="rId3"/>
              </a:buBlip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Anche le immagini di oggetti “in asse” se viste attraverso uno speccgio sferico sono aberrate dalla aberrazione sferica.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Specchi Parabolici</a:t>
            </a:r>
          </a:p>
        </p:txBody>
      </p:sp>
      <p:sp>
        <p:nvSpPr>
          <p:cNvPr id="115" name="Shape 115"/>
          <p:cNvSpPr>
            <a:spLocks noGrp="1"/>
          </p:cNvSpPr>
          <p:nvPr>
            <p:ph type="body" idx="1"/>
          </p:nvPr>
        </p:nvSpPr>
        <p:spPr>
          <a:xfrm>
            <a:off x="6134100" y="1663700"/>
            <a:ext cx="6337300" cy="71374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Tutti i raggi paralleli all’asse ottico che colpiscono la parte concava dello specchio parabolico vengono riflessi uin un punto detto “fuoco”. Gli specchi Parabolici sono quindi privi di abberrazione sferica e riproducono perfettamente l’immagine di oggetti in asse</a:t>
            </a: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per campi diversi dal campo centrale sono affetti da “Coma”: variazione della magnificazione con l’angolo di incidenza del raggio allo specchio.</a:t>
            </a:r>
          </a:p>
        </p:txBody>
      </p:sp>
      <p:pic>
        <p:nvPicPr>
          <p:cNvPr id="116" name="specchi_parabolici1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38200" y="1664398"/>
            <a:ext cx="4826000" cy="2871471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120" name="Group 120"/>
          <p:cNvGrpSpPr/>
          <p:nvPr/>
        </p:nvGrpSpPr>
        <p:grpSpPr>
          <a:xfrm>
            <a:off x="850900" y="4610100"/>
            <a:ext cx="4864100" cy="4851400"/>
            <a:chOff x="0" y="0"/>
            <a:chExt cx="4864100" cy="4851399"/>
          </a:xfrm>
        </p:grpSpPr>
        <p:pic>
          <p:nvPicPr>
            <p:cNvPr id="117" name="droppedImage.pdf"/>
            <p:cNvPicPr/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0" y="0"/>
              <a:ext cx="4864100" cy="2426104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118" name="droppedImage.pdf"/>
            <p:cNvPicPr/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25400" y="2535883"/>
              <a:ext cx="2463800" cy="2315517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119" name="droppedImage.pdf"/>
            <p:cNvPicPr/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2705100" y="2540000"/>
              <a:ext cx="2082800" cy="2302043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Telescopi Aplanatici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idx="1"/>
          </p:nvPr>
        </p:nvSpPr>
        <p:spPr>
          <a:xfrm>
            <a:off x="533400" y="1574800"/>
            <a:ext cx="6527800" cy="78232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Utilizzando due specchi (primario e secondario) di sezione conica opportuna si ottiene un fuoco aplanatico = Privo di sferica e coma. </a:t>
            </a: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Per grandissimi campi di vista gli aplanatici sono limitati dall’Astigmatismo: “la variazione del fuoco con l’angolo di giacitura del raggio allo specchio”.</a:t>
            </a: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Le configurazioni Cassegrain, Ritchey-Chrétien sono le più comuni nei moderni telescopio astronomici</a:t>
            </a:r>
          </a:p>
        </p:txBody>
      </p:sp>
      <p:pic>
        <p:nvPicPr>
          <p:cNvPr id="124" name="dropped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985000" y="2768600"/>
            <a:ext cx="5539922" cy="50038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1270000" y="203200"/>
            <a:ext cx="10464800" cy="1193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La corsa alla grande pupilla...</a:t>
            </a:r>
          </a:p>
        </p:txBody>
      </p:sp>
      <p:pic>
        <p:nvPicPr>
          <p:cNvPr id="127" name="droppedImage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75273" y="4976800"/>
            <a:ext cx="2794544" cy="4114801"/>
          </a:xfrm>
          <a:prstGeom prst="rect">
            <a:avLst/>
          </a:prstGeom>
          <a:ln w="88900">
            <a:miter lim="400000"/>
          </a:ln>
        </p:spPr>
      </p:pic>
      <p:pic>
        <p:nvPicPr>
          <p:cNvPr id="128" name="dropped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659147" y="4957265"/>
            <a:ext cx="3479801" cy="4143885"/>
          </a:xfrm>
          <a:prstGeom prst="rect">
            <a:avLst/>
          </a:prstGeom>
          <a:ln w="88900">
            <a:miter lim="400000"/>
          </a:ln>
        </p:spPr>
      </p:pic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xfrm>
            <a:off x="1270000" y="1600200"/>
            <a:ext cx="10464800" cy="31623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5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Una volta garantita una certa qualità di immagine (ridotte o eleiminate le aberrazioni ottiche), per aumentare Energia e Risoluzione si corre alla “pupilla più grande”</a:t>
            </a:r>
          </a:p>
          <a:p>
            <a:pPr lvl="0">
              <a:buBlip>
                <a:blip r:embed="rId5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I limiti sono la lavorazione ottica degli specchi ed il peso delle strutture.</a:t>
            </a:r>
          </a:p>
        </p:txBody>
      </p:sp>
      <p:grpSp>
        <p:nvGrpSpPr>
          <p:cNvPr id="132" name="Group 132"/>
          <p:cNvGrpSpPr/>
          <p:nvPr/>
        </p:nvGrpSpPr>
        <p:grpSpPr>
          <a:xfrm>
            <a:off x="7175500" y="5016500"/>
            <a:ext cx="5461000" cy="4095750"/>
            <a:chOff x="0" y="0"/>
            <a:chExt cx="5461000" cy="4095750"/>
          </a:xfrm>
        </p:grpSpPr>
        <p:pic>
          <p:nvPicPr>
            <p:cNvPr id="130" name="Clark_Telescope_at_Lowell_Observatory.png"/>
            <p:cNvPicPr/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0" y="0"/>
              <a:ext cx="5461000" cy="409575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131" name="Shape 131"/>
            <p:cNvSpPr/>
            <p:nvPr/>
          </p:nvSpPr>
          <p:spPr>
            <a:xfrm>
              <a:off x="3667582" y="3235686"/>
              <a:ext cx="1640827" cy="780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FFFFFF"/>
                  </a:solidFill>
                </a:rPr>
                <a:t>Lowell</a:t>
              </a:r>
            </a:p>
          </p:txBody>
        </p:sp>
      </p:grp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ed ancora più grande</a:t>
            </a:r>
          </a:p>
        </p:txBody>
      </p:sp>
      <p:pic>
        <p:nvPicPr>
          <p:cNvPr id="135" name="droppedImage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81100" y="1803400"/>
            <a:ext cx="3810000" cy="28702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36" name="dropped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562600" y="2006600"/>
            <a:ext cx="3581401" cy="2912348"/>
          </a:xfrm>
          <a:prstGeom prst="rect">
            <a:avLst/>
          </a:prstGeom>
          <a:ln w="88900">
            <a:miter lim="400000"/>
          </a:ln>
        </p:spPr>
      </p:pic>
      <p:pic>
        <p:nvPicPr>
          <p:cNvPr id="137" name="droppedImage.pdf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9296400" y="1828800"/>
            <a:ext cx="2781300" cy="32766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38" name="droppedImage.pdf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879600" y="5303071"/>
            <a:ext cx="5499100" cy="3625030"/>
          </a:xfrm>
          <a:prstGeom prst="rect">
            <a:avLst/>
          </a:prstGeom>
          <a:ln w="88900">
            <a:miter lim="400000"/>
          </a:ln>
        </p:spPr>
      </p:pic>
      <p:pic>
        <p:nvPicPr>
          <p:cNvPr id="139" name="droppedImage.pdf"/>
          <p:cNvPicPr/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8102600" y="5359400"/>
            <a:ext cx="2984500" cy="38100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Limiti delle Strutture Monolitiche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idx="1"/>
          </p:nvPr>
        </p:nvSpPr>
        <p:spPr>
          <a:xfrm>
            <a:off x="482600" y="2844800"/>
            <a:ext cx="6985000" cy="66802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Lavorazione </a:t>
            </a:r>
            <a:r>
              <a:rPr sz="2800">
                <a:solidFill>
                  <a:srgbClr val="FFAA00"/>
                </a:solidFill>
              </a:rPr>
              <a:t>Ottica</a:t>
            </a:r>
            <a:r>
              <a:rPr sz="2800">
                <a:solidFill>
                  <a:srgbClr val="FFFFFF"/>
                </a:solidFill>
              </a:rPr>
              <a:t> dello specchio primario: a) Quantità di materiale (centinaia di tonnellate di vetro), b) lavorazione fine di questa quantità di materiale a grande scala (precisioni di micron su diamteri di metri). </a:t>
            </a: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Struttura </a:t>
            </a:r>
            <a:r>
              <a:rPr sz="2800">
                <a:solidFill>
                  <a:srgbClr val="FFAA00"/>
                </a:solidFill>
              </a:rPr>
              <a:t>Meccanica</a:t>
            </a:r>
            <a:r>
              <a:rPr sz="2800">
                <a:solidFill>
                  <a:srgbClr val="FFFFFF"/>
                </a:solidFill>
              </a:rPr>
              <a:t>: a) Reggere strutture di centinaia di  tonnellate, b) muovere tali strutture per il seguimento, c) mantenere allineate le componenti in regime di </a:t>
            </a:r>
            <a:r>
              <a:rPr sz="2800">
                <a:solidFill>
                  <a:srgbClr val="FFFC41"/>
                </a:solidFill>
              </a:rPr>
              <a:t>gravità</a:t>
            </a:r>
            <a:r>
              <a:rPr sz="2800">
                <a:solidFill>
                  <a:srgbClr val="FFFFFF"/>
                </a:solidFill>
              </a:rPr>
              <a:t> e </a:t>
            </a:r>
            <a:r>
              <a:rPr sz="2800">
                <a:solidFill>
                  <a:srgbClr val="FFF76B"/>
                </a:solidFill>
              </a:rPr>
              <a:t>temperatura</a:t>
            </a:r>
            <a:r>
              <a:rPr sz="2800">
                <a:solidFill>
                  <a:srgbClr val="FFFFFF"/>
                </a:solidFill>
              </a:rPr>
              <a:t> variabili, </a:t>
            </a:r>
          </a:p>
        </p:txBody>
      </p:sp>
      <p:pic>
        <p:nvPicPr>
          <p:cNvPr id="143" name="dropped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708900" y="3175000"/>
            <a:ext cx="4711700" cy="6014937"/>
          </a:xfrm>
          <a:prstGeom prst="rect">
            <a:avLst/>
          </a:prstGeom>
          <a:ln w="88900">
            <a:miter lim="400000"/>
          </a:ln>
        </p:spPr>
      </p:pic>
      <p:pic>
        <p:nvPicPr>
          <p:cNvPr id="144" name="626_diaframma_1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-4889500" y="13246100"/>
            <a:ext cx="9144000" cy="6858000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148" name="Group 148"/>
          <p:cNvGrpSpPr/>
          <p:nvPr/>
        </p:nvGrpSpPr>
        <p:grpSpPr>
          <a:xfrm>
            <a:off x="1320800" y="1992537"/>
            <a:ext cx="6032501" cy="991959"/>
            <a:chOff x="0" y="0"/>
            <a:chExt cx="6032500" cy="991958"/>
          </a:xfrm>
        </p:grpSpPr>
        <p:pic>
          <p:nvPicPr>
            <p:cNvPr id="145" name="specchio.png"/>
            <p:cNvPicPr/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0" y="0"/>
              <a:ext cx="5753100" cy="826863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146" name="Shape 146"/>
            <p:cNvSpPr/>
            <p:nvPr/>
          </p:nvSpPr>
          <p:spPr>
            <a:xfrm flipH="1">
              <a:off x="1943100" y="976021"/>
              <a:ext cx="2154502" cy="15938"/>
            </a:xfrm>
            <a:prstGeom prst="lin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6025091" y="11284"/>
              <a:ext cx="7410" cy="802879"/>
            </a:xfrm>
            <a:prstGeom prst="lin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xfrm>
            <a:off x="1270000" y="279400"/>
            <a:ext cx="10464800" cy="127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Una soluzione: ottiche “alleggerite”</a:t>
            </a:r>
          </a:p>
        </p:txBody>
      </p:sp>
      <p:sp>
        <p:nvSpPr>
          <p:cNvPr id="151" name="Shape 151"/>
          <p:cNvSpPr>
            <a:spLocks noGrp="1"/>
          </p:cNvSpPr>
          <p:nvPr>
            <p:ph type="body" idx="1"/>
          </p:nvPr>
        </p:nvSpPr>
        <p:spPr>
          <a:xfrm>
            <a:off x="939800" y="1778000"/>
            <a:ext cx="6489700" cy="70993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Un liquido posto in rotazione a velocità costante assume una conformazione superficiale a sezione parabolica. Il vetro a 600 gradi è liquido. </a:t>
            </a: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La tecnolgia Mirror-Lab (UniA) prevede l’alloggiamento di supporti esagonali impregnanti che sostituiscono il “vetro pieno” con la stesse proprietà di rigidezza. </a:t>
            </a:r>
          </a:p>
        </p:txBody>
      </p:sp>
      <p:pic>
        <p:nvPicPr>
          <p:cNvPr id="152" name="dropped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785100" y="1930400"/>
            <a:ext cx="4495800" cy="31242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53" name="droppedImage.pdf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835900" y="5283200"/>
            <a:ext cx="4459432" cy="31750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Fusione e Raffreddamento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6007100" cy="37973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Il Raffreddamento in rotazione dura mesi</a:t>
            </a: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Il prodotto è leggero ed elastico e deve essere tenuto in forma e posizione dal suo supporto.</a:t>
            </a:r>
          </a:p>
        </p:txBody>
      </p:sp>
      <p:pic>
        <p:nvPicPr>
          <p:cNvPr id="157" name="dropped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832600" y="2247900"/>
            <a:ext cx="5562600" cy="37084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58" name="droppedImage.pdf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676400" y="6451600"/>
            <a:ext cx="2895600" cy="28956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59" name="droppedImage.pdf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359400" y="6477000"/>
            <a:ext cx="3035300" cy="28575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60" name="droppedImage.pdf"/>
          <p:cNvPicPr/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9154396" y="6502400"/>
            <a:ext cx="2936004" cy="27686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1270000" y="165100"/>
            <a:ext cx="10464800" cy="127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di cosa parliamo oggi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1270000" y="1778000"/>
            <a:ext cx="10464800" cy="7467600"/>
          </a:xfrm>
          <a:prstGeom prst="rect">
            <a:avLst/>
          </a:prstGeom>
        </p:spPr>
        <p:txBody>
          <a:bodyPr/>
          <a:lstStyle/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 b="1" dirty="0" smtClean="0">
                <a:solidFill>
                  <a:srgbClr val="FFFFFF"/>
                </a:solidFill>
              </a:rPr>
              <a:t>I </a:t>
            </a:r>
            <a:r>
              <a:rPr sz="2800" b="1" dirty="0" err="1">
                <a:solidFill>
                  <a:srgbClr val="FFFFFF"/>
                </a:solidFill>
              </a:rPr>
              <a:t>Telescopi</a:t>
            </a:r>
            <a:r>
              <a:rPr sz="2800" b="1" dirty="0">
                <a:solidFill>
                  <a:srgbClr val="FFFFFF"/>
                </a:solidFill>
              </a:rPr>
              <a:t>. </a:t>
            </a:r>
            <a:r>
              <a:rPr sz="2800" dirty="0" err="1">
                <a:solidFill>
                  <a:srgbClr val="FFFFFF"/>
                </a:solidFill>
              </a:rPr>
              <a:t>Principi</a:t>
            </a:r>
            <a:r>
              <a:rPr sz="2800" dirty="0">
                <a:solidFill>
                  <a:srgbClr val="FFFFFF"/>
                </a:solidFill>
              </a:rPr>
              <a:t> di </a:t>
            </a:r>
            <a:r>
              <a:rPr sz="2800" dirty="0" err="1">
                <a:solidFill>
                  <a:srgbClr val="FFFFFF"/>
                </a:solidFill>
              </a:rPr>
              <a:t>funzionamento</a:t>
            </a:r>
            <a:r>
              <a:rPr sz="2800" dirty="0">
                <a:solidFill>
                  <a:srgbClr val="FFFFFF"/>
                </a:solidFill>
              </a:rPr>
              <a:t>, un </a:t>
            </a:r>
            <a:r>
              <a:rPr sz="2800" dirty="0" err="1">
                <a:solidFill>
                  <a:srgbClr val="FFFFFF"/>
                </a:solidFill>
              </a:rPr>
              <a:t>po</a:t>
            </a:r>
            <a:r>
              <a:rPr sz="2800" dirty="0">
                <a:solidFill>
                  <a:srgbClr val="FFFFFF"/>
                </a:solidFill>
              </a:rPr>
              <a:t> di </a:t>
            </a:r>
            <a:r>
              <a:rPr sz="2800" dirty="0" err="1">
                <a:solidFill>
                  <a:srgbClr val="FFFFFF"/>
                </a:solidFill>
              </a:rPr>
              <a:t>storia</a:t>
            </a:r>
            <a:r>
              <a:rPr sz="2800" dirty="0">
                <a:solidFill>
                  <a:srgbClr val="FFFFFF"/>
                </a:solidFill>
              </a:rPr>
              <a:t>, </a:t>
            </a:r>
            <a:r>
              <a:rPr sz="2800" dirty="0" err="1">
                <a:solidFill>
                  <a:srgbClr val="FFFFFF"/>
                </a:solidFill>
              </a:rPr>
              <a:t>stato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dirty="0" err="1">
                <a:solidFill>
                  <a:srgbClr val="FFFFFF"/>
                </a:solidFill>
              </a:rPr>
              <a:t>dell’arte</a:t>
            </a:r>
            <a:r>
              <a:rPr sz="2800" dirty="0">
                <a:solidFill>
                  <a:srgbClr val="FFFFFF"/>
                </a:solidFill>
              </a:rPr>
              <a:t>. 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 b="1" dirty="0">
                <a:solidFill>
                  <a:srgbClr val="FFFFFF"/>
                </a:solidFill>
              </a:rPr>
              <a:t>La </a:t>
            </a:r>
            <a:r>
              <a:rPr sz="2800" b="1" dirty="0" err="1">
                <a:solidFill>
                  <a:srgbClr val="FFFFFF"/>
                </a:solidFill>
              </a:rPr>
              <a:t>strumentazione</a:t>
            </a:r>
            <a:r>
              <a:rPr sz="2800" b="1" dirty="0">
                <a:solidFill>
                  <a:srgbClr val="FFFFFF"/>
                </a:solidFill>
              </a:rPr>
              <a:t>.</a:t>
            </a:r>
            <a:r>
              <a:rPr sz="2800" dirty="0">
                <a:solidFill>
                  <a:srgbClr val="FFFFFF"/>
                </a:solidFill>
              </a:rPr>
              <a:t> Cosa fare </a:t>
            </a:r>
            <a:r>
              <a:rPr sz="2800" dirty="0" err="1">
                <a:solidFill>
                  <a:srgbClr val="FFFFFF"/>
                </a:solidFill>
              </a:rPr>
              <a:t>della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dirty="0" err="1">
                <a:solidFill>
                  <a:srgbClr val="FFFFFF"/>
                </a:solidFill>
              </a:rPr>
              <a:t>informazione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dirty="0" err="1">
                <a:solidFill>
                  <a:srgbClr val="FFFFFF"/>
                </a:solidFill>
              </a:rPr>
              <a:t>che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dirty="0" err="1">
                <a:solidFill>
                  <a:srgbClr val="FFFFFF"/>
                </a:solidFill>
              </a:rPr>
              <a:t>otteniamo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dirty="0" err="1">
                <a:solidFill>
                  <a:srgbClr val="FFFFFF"/>
                </a:solidFill>
              </a:rPr>
              <a:t>attraverso</a:t>
            </a:r>
            <a:r>
              <a:rPr sz="2800" dirty="0">
                <a:solidFill>
                  <a:srgbClr val="FFFFFF"/>
                </a:solidFill>
              </a:rPr>
              <a:t> un </a:t>
            </a:r>
            <a:r>
              <a:rPr sz="2800" dirty="0" err="1">
                <a:solidFill>
                  <a:srgbClr val="FFFFFF"/>
                </a:solidFill>
              </a:rPr>
              <a:t>telescopio</a:t>
            </a:r>
            <a:r>
              <a:rPr sz="2800" dirty="0">
                <a:solidFill>
                  <a:srgbClr val="FFFFFF"/>
                </a:solidFill>
              </a:rPr>
              <a:t> 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it-IT" sz="2800" b="1" dirty="0" smtClean="0">
                <a:solidFill>
                  <a:srgbClr val="FFFFFF"/>
                </a:solidFill>
              </a:rPr>
              <a:t>EELT </a:t>
            </a:r>
            <a:r>
              <a:rPr lang="it-IT" sz="2800" dirty="0" smtClean="0">
                <a:solidFill>
                  <a:srgbClr val="FFFFFF"/>
                </a:solidFill>
              </a:rPr>
              <a:t>e suoi strumenti</a:t>
            </a:r>
            <a:endParaRPr sz="2800" dirty="0">
              <a:solidFill>
                <a:srgbClr val="FFFFFF"/>
              </a:solidFill>
            </a:endParaRPr>
          </a:p>
        </p:txBody>
      </p:sp>
      <p:sp>
        <p:nvSpPr>
          <p:cNvPr id="19" name="Shape 19"/>
          <p:cNvSpPr/>
          <p:nvPr/>
        </p:nvSpPr>
        <p:spPr>
          <a:xfrm>
            <a:off x="690879" y="3502659"/>
            <a:ext cx="11798301" cy="1485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Altra soluzione: ottiche “segmentate”</a:t>
            </a:r>
          </a:p>
        </p:txBody>
      </p:sp>
      <p:pic>
        <p:nvPicPr>
          <p:cNvPr id="163" name="droppedImage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79500" y="1816100"/>
            <a:ext cx="5945135" cy="47625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64" name="dropped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137400" y="1778000"/>
            <a:ext cx="4660900" cy="4795350"/>
          </a:xfrm>
          <a:prstGeom prst="rect">
            <a:avLst/>
          </a:prstGeom>
          <a:ln w="88900">
            <a:miter lim="400000"/>
          </a:ln>
        </p:spPr>
      </p:pic>
      <p:sp>
        <p:nvSpPr>
          <p:cNvPr id="165" name="Shape 165"/>
          <p:cNvSpPr/>
          <p:nvPr/>
        </p:nvSpPr>
        <p:spPr>
          <a:xfrm>
            <a:off x="1282700" y="6883400"/>
            <a:ext cx="10464800" cy="236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436497" lvl="0" indent="-436497" algn="l">
              <a:spcBef>
                <a:spcPts val="3000"/>
              </a:spcBef>
              <a:buSzPct val="43000"/>
              <a:buBlip>
                <a:blip r:embed="rId5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Al posto di uno specchio monolitico (anche alleggerito) una associazione di specchi a curvatura controllata</a:t>
            </a:r>
          </a:p>
          <a:p>
            <a:pPr marL="436497" lvl="0" indent="-436497" algn="l">
              <a:spcBef>
                <a:spcPts val="3000"/>
              </a:spcBef>
              <a:buSzPct val="43000"/>
              <a:buBlip>
                <a:blip r:embed="rId5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Qualità leggermente inferiore ma costi decisamente ridotti e possibilità di realizzare pupille molto grandi (niente forno).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Gli specchi sottili bisogna “reggerli”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idx="1"/>
          </p:nvPr>
        </p:nvSpPr>
        <p:spPr>
          <a:xfrm>
            <a:off x="165100" y="1282700"/>
            <a:ext cx="7264400" cy="76835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Rigidezza necessaria ottenuta in modo “attivo”</a:t>
            </a: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Le aberrazione causate da gravità e temperatura sono “lette” da un sensore di fronte d’onda. </a:t>
            </a: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Un computer determina la reazione da imprimere agli attuatori (primario e secondario) per compensare le flessioni e ripristinare la qualità ottica ottimale</a:t>
            </a: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La elasticità degli specchi alleggeriti (o segmentati) consente di modificarne la forma</a:t>
            </a:r>
          </a:p>
        </p:txBody>
      </p:sp>
      <p:pic>
        <p:nvPicPr>
          <p:cNvPr id="169" name="dropped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669367" y="1742474"/>
            <a:ext cx="4954434" cy="65278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Telescopi a specchio leggero</a:t>
            </a:r>
          </a:p>
        </p:txBody>
      </p:sp>
      <p:pic>
        <p:nvPicPr>
          <p:cNvPr id="172" name="droppedImage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31800" y="2133600"/>
            <a:ext cx="4343400" cy="35306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73" name="tng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434719" y="1873097"/>
            <a:ext cx="4394201" cy="2952903"/>
          </a:xfrm>
          <a:prstGeom prst="rect">
            <a:avLst/>
          </a:prstGeom>
          <a:ln w="88900">
            <a:miter lim="400000"/>
          </a:ln>
        </p:spPr>
      </p:pic>
      <p:pic>
        <p:nvPicPr>
          <p:cNvPr id="174" name="gemini-big-dipper2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894992" y="5763736"/>
            <a:ext cx="5207001" cy="3469165"/>
          </a:xfrm>
          <a:prstGeom prst="rect">
            <a:avLst/>
          </a:prstGeom>
          <a:ln w="88900">
            <a:miter lim="400000"/>
          </a:ln>
        </p:spPr>
      </p:pic>
      <p:pic>
        <p:nvPicPr>
          <p:cNvPr id="175" name="droppedImage.pdf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572500" y="1574800"/>
            <a:ext cx="3025492" cy="37973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76" name="1839ED444D5BE4C124068E.png"/>
          <p:cNvPicPr/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7620000" y="5118100"/>
            <a:ext cx="4914900" cy="32766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Telescopi A specchio Segmentato</a:t>
            </a:r>
          </a:p>
        </p:txBody>
      </p:sp>
      <p:pic>
        <p:nvPicPr>
          <p:cNvPr id="179" name="Keck_lrg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6200" y="1638300"/>
            <a:ext cx="6912435" cy="47879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80" name="keck1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485900" y="5511800"/>
            <a:ext cx="3530600" cy="40894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81" name="GTC06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282266" y="2095500"/>
            <a:ext cx="6587068" cy="49403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82" name="gran-canaria-telescope-(gtc)-thumb16833580.pn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953000" y="5854700"/>
            <a:ext cx="5080000" cy="33909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Telescopi a Specchio Mutiplo</a:t>
            </a:r>
          </a:p>
        </p:txBody>
      </p:sp>
      <p:pic>
        <p:nvPicPr>
          <p:cNvPr id="185" name="R1100046-Multiple_mirror_telescope-SPL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429500" y="2336800"/>
            <a:ext cx="4381500" cy="67310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86" name="lbt.tif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89000" y="3063106"/>
            <a:ext cx="5938609" cy="50165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Evoluzione della Specie</a:t>
            </a:r>
          </a:p>
        </p:txBody>
      </p:sp>
      <p:pic>
        <p:nvPicPr>
          <p:cNvPr id="189" name="droppedImage.pd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44600" y="2108200"/>
            <a:ext cx="2679700" cy="2270302"/>
          </a:xfrm>
          <a:prstGeom prst="rect">
            <a:avLst/>
          </a:prstGeom>
          <a:ln w="88900">
            <a:miter lim="400000"/>
          </a:ln>
        </p:spPr>
      </p:pic>
      <p:pic>
        <p:nvPicPr>
          <p:cNvPr id="190" name="droppedImage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305800" y="1993900"/>
            <a:ext cx="2971800" cy="13843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91" name="dropped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473700" y="3797300"/>
            <a:ext cx="1803400" cy="21336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92" name="droppedImage.pdf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901700" y="5765800"/>
            <a:ext cx="2590800" cy="19558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93" name="eso1225a.pn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737100" y="7277100"/>
            <a:ext cx="4064000" cy="22860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94" name="paranal-sunrise.tiff"/>
          <p:cNvPicPr/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8369300" y="4749800"/>
            <a:ext cx="3276600" cy="2184400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197" name="Group 197"/>
          <p:cNvGrpSpPr/>
          <p:nvPr/>
        </p:nvGrpSpPr>
        <p:grpSpPr>
          <a:xfrm>
            <a:off x="4113079" y="2135620"/>
            <a:ext cx="4001229" cy="614153"/>
            <a:chOff x="0" y="2020"/>
            <a:chExt cx="4001227" cy="614151"/>
          </a:xfrm>
        </p:grpSpPr>
        <p:sp>
          <p:nvSpPr>
            <p:cNvPr id="195" name="Shape 195"/>
            <p:cNvSpPr/>
            <p:nvPr/>
          </p:nvSpPr>
          <p:spPr>
            <a:xfrm flipH="1">
              <a:off x="0" y="576394"/>
              <a:ext cx="4001228" cy="39779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1413249" y="2020"/>
              <a:ext cx="1174534" cy="491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FFAA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AA00"/>
                  </a:solidFill>
                </a:rPr>
                <a:t>To-1600</a:t>
              </a:r>
            </a:p>
          </p:txBody>
        </p:sp>
      </p:grpSp>
      <p:grpSp>
        <p:nvGrpSpPr>
          <p:cNvPr id="200" name="Group 200"/>
          <p:cNvGrpSpPr/>
          <p:nvPr/>
        </p:nvGrpSpPr>
        <p:grpSpPr>
          <a:xfrm>
            <a:off x="7391334" y="3583252"/>
            <a:ext cx="3463990" cy="1168996"/>
            <a:chOff x="0" y="0"/>
            <a:chExt cx="3463989" cy="1168994"/>
          </a:xfrm>
        </p:grpSpPr>
        <p:sp>
          <p:nvSpPr>
            <p:cNvPr id="198" name="Shape 198"/>
            <p:cNvSpPr/>
            <p:nvPr/>
          </p:nvSpPr>
          <p:spPr>
            <a:xfrm flipV="1">
              <a:off x="0" y="0"/>
              <a:ext cx="2632936" cy="1168995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1934811" y="165267"/>
              <a:ext cx="1529179" cy="491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FFAA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AA00"/>
                  </a:solidFill>
                </a:rPr>
                <a:t>1600-1940</a:t>
              </a:r>
            </a:p>
          </p:txBody>
        </p:sp>
      </p:grpSp>
      <p:grpSp>
        <p:nvGrpSpPr>
          <p:cNvPr id="203" name="Group 203"/>
          <p:cNvGrpSpPr/>
          <p:nvPr/>
        </p:nvGrpSpPr>
        <p:grpSpPr>
          <a:xfrm>
            <a:off x="3491641" y="5018520"/>
            <a:ext cx="1853604" cy="1518871"/>
            <a:chOff x="-16" y="2020"/>
            <a:chExt cx="1853603" cy="1518869"/>
          </a:xfrm>
        </p:grpSpPr>
        <p:sp>
          <p:nvSpPr>
            <p:cNvPr id="201" name="Shape 201"/>
            <p:cNvSpPr/>
            <p:nvPr/>
          </p:nvSpPr>
          <p:spPr>
            <a:xfrm flipV="1">
              <a:off x="51641" y="95117"/>
              <a:ext cx="1801946" cy="1425774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-17" y="2020"/>
              <a:ext cx="1530863" cy="491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FFAA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AA00"/>
                  </a:solidFill>
                </a:rPr>
                <a:t>1940-1970</a:t>
              </a:r>
            </a:p>
          </p:txBody>
        </p:sp>
      </p:grpSp>
      <p:grpSp>
        <p:nvGrpSpPr>
          <p:cNvPr id="206" name="Group 206"/>
          <p:cNvGrpSpPr/>
          <p:nvPr/>
        </p:nvGrpSpPr>
        <p:grpSpPr>
          <a:xfrm>
            <a:off x="3556000" y="6250420"/>
            <a:ext cx="4702837" cy="920397"/>
            <a:chOff x="0" y="2020"/>
            <a:chExt cx="4702835" cy="920395"/>
          </a:xfrm>
        </p:grpSpPr>
        <p:sp>
          <p:nvSpPr>
            <p:cNvPr id="204" name="Shape 204"/>
            <p:cNvSpPr/>
            <p:nvPr/>
          </p:nvSpPr>
          <p:spPr>
            <a:xfrm flipH="1">
              <a:off x="0" y="144925"/>
              <a:ext cx="4702836" cy="777492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1546660" y="2020"/>
              <a:ext cx="1585424" cy="491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FFAA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AA00"/>
                  </a:solidFill>
                </a:rPr>
                <a:t>1970-2000</a:t>
              </a:r>
            </a:p>
          </p:txBody>
        </p:sp>
      </p:grpSp>
      <p:grpSp>
        <p:nvGrpSpPr>
          <p:cNvPr id="209" name="Group 209"/>
          <p:cNvGrpSpPr/>
          <p:nvPr/>
        </p:nvGrpSpPr>
        <p:grpSpPr>
          <a:xfrm>
            <a:off x="9182100" y="7315200"/>
            <a:ext cx="2610696" cy="1425773"/>
            <a:chOff x="0" y="0"/>
            <a:chExt cx="2610695" cy="1425772"/>
          </a:xfrm>
        </p:grpSpPr>
        <p:sp>
          <p:nvSpPr>
            <p:cNvPr id="207" name="Shape 207"/>
            <p:cNvSpPr/>
            <p:nvPr/>
          </p:nvSpPr>
          <p:spPr>
            <a:xfrm flipV="1">
              <a:off x="0" y="0"/>
              <a:ext cx="1801945" cy="1425773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55892" y="662420"/>
              <a:ext cx="1654804" cy="491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FFAA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AA00"/>
                  </a:solidFill>
                </a:rPr>
                <a:t>2000-2020</a:t>
              </a:r>
            </a:p>
          </p:txBody>
        </p:sp>
      </p:grpSp>
      <p:sp>
        <p:nvSpPr>
          <p:cNvPr id="210" name="Shape 210"/>
          <p:cNvSpPr/>
          <p:nvPr/>
        </p:nvSpPr>
        <p:spPr>
          <a:xfrm>
            <a:off x="1333178" y="4235450"/>
            <a:ext cx="665635" cy="88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AA00"/>
                </a:solidFill>
              </a:rPr>
              <a:t>E=1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AA00"/>
                </a:solidFill>
              </a:rPr>
              <a:t>R=1</a:t>
            </a:r>
          </a:p>
        </p:txBody>
      </p:sp>
      <p:sp>
        <p:nvSpPr>
          <p:cNvPr id="211" name="Shape 211"/>
          <p:cNvSpPr/>
          <p:nvPr/>
        </p:nvSpPr>
        <p:spPr>
          <a:xfrm>
            <a:off x="11341100" y="1943100"/>
            <a:ext cx="899371" cy="88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AA00"/>
                </a:solidFill>
              </a:rPr>
              <a:t>E=25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AA00"/>
                </a:solidFill>
              </a:rPr>
              <a:t>R=50</a:t>
            </a:r>
          </a:p>
        </p:txBody>
      </p:sp>
      <p:sp>
        <p:nvSpPr>
          <p:cNvPr id="212" name="Shape 212"/>
          <p:cNvSpPr/>
          <p:nvPr/>
        </p:nvSpPr>
        <p:spPr>
          <a:xfrm>
            <a:off x="939800" y="7785100"/>
            <a:ext cx="1647731" cy="88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AA00"/>
                </a:solidFill>
              </a:rPr>
              <a:t>E=203.574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AA00"/>
                </a:solidFill>
              </a:rPr>
              <a:t>R=4.496</a:t>
            </a:r>
          </a:p>
        </p:txBody>
      </p:sp>
      <p:sp>
        <p:nvSpPr>
          <p:cNvPr id="213" name="Shape 213"/>
          <p:cNvSpPr/>
          <p:nvPr/>
        </p:nvSpPr>
        <p:spPr>
          <a:xfrm>
            <a:off x="8813800" y="8763000"/>
            <a:ext cx="2013154" cy="88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AA00"/>
                </a:solidFill>
              </a:rPr>
              <a:t>E=25.132.740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AA00"/>
                </a:solidFill>
              </a:rPr>
              <a:t>R=50.000</a:t>
            </a:r>
          </a:p>
        </p:txBody>
      </p:sp>
      <p:sp>
        <p:nvSpPr>
          <p:cNvPr id="214" name="Shape 214"/>
          <p:cNvSpPr/>
          <p:nvPr/>
        </p:nvSpPr>
        <p:spPr>
          <a:xfrm>
            <a:off x="7302500" y="3721100"/>
            <a:ext cx="1473944" cy="88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AA00"/>
                </a:solidFill>
              </a:rPr>
              <a:t>E=23.378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AA00"/>
                </a:solidFill>
              </a:rPr>
              <a:t>R=1.525</a:t>
            </a:r>
          </a:p>
        </p:txBody>
      </p:sp>
      <p:sp>
        <p:nvSpPr>
          <p:cNvPr id="215" name="Shape 215"/>
          <p:cNvSpPr/>
          <p:nvPr/>
        </p:nvSpPr>
        <p:spPr>
          <a:xfrm>
            <a:off x="11010900" y="4773672"/>
            <a:ext cx="187960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AA00"/>
                </a:solidFill>
              </a:rPr>
              <a:t>E=1.056.202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AA00"/>
                </a:solidFill>
              </a:rPr>
              <a:t>R=10.245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L’Atmosfera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idx="1"/>
          </p:nvPr>
        </p:nvSpPr>
        <p:spPr>
          <a:xfrm>
            <a:off x="596900" y="1574800"/>
            <a:ext cx="6413500" cy="35052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La atmosfera altera la direzione dei raggi luminosi che la attraversano</a:t>
            </a: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L’immagine è diffusa su un area più grande del limite di diffrazione (disco di Seeing)</a:t>
            </a:r>
          </a:p>
        </p:txBody>
      </p:sp>
      <p:pic>
        <p:nvPicPr>
          <p:cNvPr id="219" name="dropped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200900" y="1854200"/>
            <a:ext cx="4714664" cy="6578600"/>
          </a:xfrm>
          <a:prstGeom prst="rect">
            <a:avLst/>
          </a:prstGeom>
          <a:ln w="88900">
            <a:miter lim="400000"/>
          </a:ln>
        </p:spPr>
      </p:pic>
      <p:sp>
        <p:nvSpPr>
          <p:cNvPr id="220" name="Shape 220"/>
          <p:cNvSpPr/>
          <p:nvPr/>
        </p:nvSpPr>
        <p:spPr>
          <a:xfrm>
            <a:off x="1079500" y="5308600"/>
            <a:ext cx="5676900" cy="350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436497" lvl="0" indent="-436497" algn="l">
              <a:spcBef>
                <a:spcPts val="3000"/>
              </a:spcBef>
              <a:buSzPct val="43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La risoluzione è governata dalla atmosfera indipendentemente dalla dimensione del telescopio (!)</a:t>
            </a:r>
          </a:p>
          <a:p>
            <a:pPr marL="436497" lvl="0" indent="-436497" algn="l">
              <a:spcBef>
                <a:spcPts val="3000"/>
              </a:spcBef>
              <a:buSzPct val="43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Seeing tipico (Paranal) 0.65 as. Limite di diffrazione del VLT 0.015 as (!!)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Una Soluzione lo Spazio</a:t>
            </a:r>
          </a:p>
        </p:txBody>
      </p:sp>
      <p:pic>
        <p:nvPicPr>
          <p:cNvPr id="223" name="droppedImage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62000" y="3517900"/>
            <a:ext cx="5488003" cy="5219700"/>
          </a:xfrm>
          <a:prstGeom prst="rect">
            <a:avLst/>
          </a:prstGeom>
          <a:ln w="88900">
            <a:miter lim="400000"/>
          </a:ln>
        </p:spPr>
      </p:pic>
      <p:pic>
        <p:nvPicPr>
          <p:cNvPr id="224" name="dropped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04800" y="7353300"/>
            <a:ext cx="2286000" cy="2235200"/>
          </a:xfrm>
          <a:prstGeom prst="rect">
            <a:avLst/>
          </a:prstGeom>
          <a:ln w="88900">
            <a:miter lim="400000"/>
          </a:ln>
        </p:spPr>
      </p:pic>
      <p:sp>
        <p:nvSpPr>
          <p:cNvPr id="225" name="Shape 225"/>
          <p:cNvSpPr>
            <a:spLocks noGrp="1"/>
          </p:cNvSpPr>
          <p:nvPr>
            <p:ph type="body" idx="1"/>
          </p:nvPr>
        </p:nvSpPr>
        <p:spPr>
          <a:xfrm>
            <a:off x="190500" y="1295400"/>
            <a:ext cx="6248400" cy="2235200"/>
          </a:xfrm>
          <a:prstGeom prst="rect">
            <a:avLst/>
          </a:prstGeom>
        </p:spPr>
        <p:txBody>
          <a:bodyPr/>
          <a:lstStyle>
            <a:lvl1pPr>
              <a:buBlip>
                <a:blip r:embed="rId5"/>
              </a:buBlip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Oggi HST: Specchio da 2.4 mt. , lanciato in orbita nel 1990, “restaurato” nel 1993, ancora operativo. </a:t>
            </a:r>
          </a:p>
        </p:txBody>
      </p:sp>
      <p:pic>
        <p:nvPicPr>
          <p:cNvPr id="226" name="people.pn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515100" y="1732491"/>
            <a:ext cx="5422900" cy="3596438"/>
          </a:xfrm>
          <a:prstGeom prst="rect">
            <a:avLst/>
          </a:prstGeom>
          <a:ln w="88900">
            <a:miter lim="400000"/>
          </a:ln>
        </p:spPr>
      </p:pic>
      <p:pic>
        <p:nvPicPr>
          <p:cNvPr id="227" name="mirrorball_sm.png"/>
          <p:cNvPicPr/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9105900" y="4584700"/>
            <a:ext cx="3685865" cy="2451100"/>
          </a:xfrm>
          <a:prstGeom prst="rect">
            <a:avLst/>
          </a:prstGeom>
          <a:ln w="88900">
            <a:miter lim="400000"/>
          </a:ln>
        </p:spPr>
      </p:pic>
      <p:sp>
        <p:nvSpPr>
          <p:cNvPr id="228" name="Shape 228"/>
          <p:cNvSpPr/>
          <p:nvPr/>
        </p:nvSpPr>
        <p:spPr>
          <a:xfrm>
            <a:off x="6553200" y="7112000"/>
            <a:ext cx="6248400" cy="223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436497" indent="-436497" algn="l">
              <a:spcBef>
                <a:spcPts val="3000"/>
              </a:spcBef>
              <a:buSzPct val="43000"/>
              <a:buBlip>
                <a:blip r:embed="rId5"/>
              </a:buBlip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Domani JWST: Specchio da 6.5 mt, iscritto al lancio per il 2018, sarà mandato in L2. Non potrà essere nè retaurato nè mantenuto.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Altra soluzione: Ottica “adattiva”</a:t>
            </a:r>
          </a:p>
        </p:txBody>
      </p:sp>
      <p:pic>
        <p:nvPicPr>
          <p:cNvPr id="231" name="droppedImage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965036" y="1574800"/>
            <a:ext cx="10747664" cy="6794500"/>
          </a:xfrm>
          <a:prstGeom prst="rect">
            <a:avLst/>
          </a:prstGeom>
          <a:ln w="88900">
            <a:miter lim="400000"/>
          </a:ln>
        </p:spPr>
      </p:pic>
      <p:pic>
        <p:nvPicPr>
          <p:cNvPr id="232" name="The_VLT´s_Laser_Guide_Star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93701" y="7449312"/>
            <a:ext cx="2971292" cy="1974088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</a:pPr>
            <a:endParaRPr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Una Premessa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282700" y="1714500"/>
            <a:ext cx="10464800" cy="12700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Il Cosmo emette radiazione nell’intero spettro Elettromagnetico ma sa terra non si vede “tutto”. </a:t>
            </a:r>
          </a:p>
        </p:txBody>
      </p:sp>
      <p:pic>
        <p:nvPicPr>
          <p:cNvPr id="23" name="dropped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587500" y="3456370"/>
            <a:ext cx="10180191" cy="6845301"/>
          </a:xfrm>
          <a:prstGeom prst="rect">
            <a:avLst/>
          </a:prstGeom>
          <a:ln w="88900">
            <a:miter lim="400000"/>
          </a:ln>
        </p:spPr>
      </p:pic>
      <p:sp>
        <p:nvSpPr>
          <p:cNvPr id="24" name="Shape 24"/>
          <p:cNvSpPr/>
          <p:nvPr/>
        </p:nvSpPr>
        <p:spPr>
          <a:xfrm>
            <a:off x="1498599" y="3657600"/>
            <a:ext cx="4203701" cy="4787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ln w="25400">
            <a:solidFill>
              <a:srgbClr val="00FD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" name="Shape 25"/>
          <p:cNvSpPr/>
          <p:nvPr/>
        </p:nvSpPr>
        <p:spPr>
          <a:xfrm>
            <a:off x="4374732" y="8864600"/>
            <a:ext cx="3909594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Finestra del Visibile-IR 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8420100" y="8098829"/>
            <a:ext cx="2943556" cy="629842"/>
            <a:chOff x="0" y="0"/>
            <a:chExt cx="2943555" cy="629840"/>
          </a:xfrm>
        </p:grpSpPr>
        <p:sp>
          <p:nvSpPr>
            <p:cNvPr id="26" name="Shape 26"/>
            <p:cNvSpPr/>
            <p:nvPr/>
          </p:nvSpPr>
          <p:spPr>
            <a:xfrm flipH="1">
              <a:off x="0" y="1256"/>
              <a:ext cx="600407" cy="624815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flipH="1">
              <a:off x="812800" y="3770"/>
              <a:ext cx="600407" cy="624815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 flipH="1">
              <a:off x="1651000" y="3770"/>
              <a:ext cx="600407" cy="624815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1386020" y="0"/>
              <a:ext cx="670256" cy="62607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622300" y="3770"/>
              <a:ext cx="670256" cy="62607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2273300" y="3770"/>
              <a:ext cx="670256" cy="62607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1270000" y="165100"/>
            <a:ext cx="10464800" cy="127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di cosa parliamo oggi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1270000" y="1778000"/>
            <a:ext cx="10464800" cy="7467600"/>
          </a:xfrm>
          <a:prstGeom prst="rect">
            <a:avLst/>
          </a:prstGeom>
        </p:spPr>
        <p:txBody>
          <a:bodyPr/>
          <a:lstStyle/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 b="1" dirty="0" smtClean="0">
                <a:solidFill>
                  <a:srgbClr val="FFFFFF"/>
                </a:solidFill>
              </a:rPr>
              <a:t>I </a:t>
            </a:r>
            <a:r>
              <a:rPr sz="2800" b="1" dirty="0" err="1">
                <a:solidFill>
                  <a:srgbClr val="FFFFFF"/>
                </a:solidFill>
              </a:rPr>
              <a:t>Telescopi</a:t>
            </a:r>
            <a:r>
              <a:rPr sz="2800" b="1" dirty="0">
                <a:solidFill>
                  <a:srgbClr val="FFFFFF"/>
                </a:solidFill>
              </a:rPr>
              <a:t>. </a:t>
            </a:r>
            <a:r>
              <a:rPr sz="2800" dirty="0" err="1">
                <a:solidFill>
                  <a:srgbClr val="FFFFFF"/>
                </a:solidFill>
              </a:rPr>
              <a:t>Principi</a:t>
            </a:r>
            <a:r>
              <a:rPr sz="2800" dirty="0">
                <a:solidFill>
                  <a:srgbClr val="FFFFFF"/>
                </a:solidFill>
              </a:rPr>
              <a:t> di </a:t>
            </a:r>
            <a:r>
              <a:rPr sz="2800" dirty="0" err="1">
                <a:solidFill>
                  <a:srgbClr val="FFFFFF"/>
                </a:solidFill>
              </a:rPr>
              <a:t>funzionamento</a:t>
            </a:r>
            <a:r>
              <a:rPr sz="2800" dirty="0">
                <a:solidFill>
                  <a:srgbClr val="FFFFFF"/>
                </a:solidFill>
              </a:rPr>
              <a:t>, un </a:t>
            </a:r>
            <a:r>
              <a:rPr sz="2800" dirty="0" err="1">
                <a:solidFill>
                  <a:srgbClr val="FFFFFF"/>
                </a:solidFill>
              </a:rPr>
              <a:t>po</a:t>
            </a:r>
            <a:r>
              <a:rPr sz="2800" dirty="0">
                <a:solidFill>
                  <a:srgbClr val="FFFFFF"/>
                </a:solidFill>
              </a:rPr>
              <a:t> di </a:t>
            </a:r>
            <a:r>
              <a:rPr sz="2800" dirty="0" err="1">
                <a:solidFill>
                  <a:srgbClr val="FFFFFF"/>
                </a:solidFill>
              </a:rPr>
              <a:t>storia</a:t>
            </a:r>
            <a:r>
              <a:rPr sz="2800" dirty="0">
                <a:solidFill>
                  <a:srgbClr val="FFFFFF"/>
                </a:solidFill>
              </a:rPr>
              <a:t>, </a:t>
            </a:r>
            <a:r>
              <a:rPr sz="2800" dirty="0" err="1">
                <a:solidFill>
                  <a:srgbClr val="FFFFFF"/>
                </a:solidFill>
              </a:rPr>
              <a:t>stato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dirty="0" err="1">
                <a:solidFill>
                  <a:srgbClr val="FFFFFF"/>
                </a:solidFill>
              </a:rPr>
              <a:t>dell’arte</a:t>
            </a:r>
            <a:r>
              <a:rPr sz="2800" dirty="0">
                <a:solidFill>
                  <a:srgbClr val="FFFFFF"/>
                </a:solidFill>
              </a:rPr>
              <a:t>. 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 b="1" dirty="0">
                <a:solidFill>
                  <a:srgbClr val="FFFFFF"/>
                </a:solidFill>
              </a:rPr>
              <a:t>La </a:t>
            </a:r>
            <a:r>
              <a:rPr sz="2800" b="1" dirty="0" err="1">
                <a:solidFill>
                  <a:srgbClr val="FFFFFF"/>
                </a:solidFill>
              </a:rPr>
              <a:t>strumentazione</a:t>
            </a:r>
            <a:r>
              <a:rPr sz="2800" b="1" dirty="0">
                <a:solidFill>
                  <a:srgbClr val="FFFFFF"/>
                </a:solidFill>
              </a:rPr>
              <a:t>.</a:t>
            </a:r>
            <a:r>
              <a:rPr sz="2800" dirty="0">
                <a:solidFill>
                  <a:srgbClr val="FFFFFF"/>
                </a:solidFill>
              </a:rPr>
              <a:t> Cosa fare </a:t>
            </a:r>
            <a:r>
              <a:rPr sz="2800" dirty="0" err="1">
                <a:solidFill>
                  <a:srgbClr val="FFFFFF"/>
                </a:solidFill>
              </a:rPr>
              <a:t>della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dirty="0" err="1">
                <a:solidFill>
                  <a:srgbClr val="FFFFFF"/>
                </a:solidFill>
              </a:rPr>
              <a:t>informazione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dirty="0" err="1">
                <a:solidFill>
                  <a:srgbClr val="FFFFFF"/>
                </a:solidFill>
              </a:rPr>
              <a:t>che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dirty="0" err="1">
                <a:solidFill>
                  <a:srgbClr val="FFFFFF"/>
                </a:solidFill>
              </a:rPr>
              <a:t>otteniamo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dirty="0" err="1">
                <a:solidFill>
                  <a:srgbClr val="FFFFFF"/>
                </a:solidFill>
              </a:rPr>
              <a:t>attraverso</a:t>
            </a:r>
            <a:r>
              <a:rPr sz="2800" dirty="0">
                <a:solidFill>
                  <a:srgbClr val="FFFFFF"/>
                </a:solidFill>
              </a:rPr>
              <a:t> un </a:t>
            </a:r>
            <a:r>
              <a:rPr sz="2800" dirty="0" err="1">
                <a:solidFill>
                  <a:srgbClr val="FFFFFF"/>
                </a:solidFill>
              </a:rPr>
              <a:t>telescopio</a:t>
            </a:r>
            <a:r>
              <a:rPr sz="2800" dirty="0">
                <a:solidFill>
                  <a:srgbClr val="FFFFFF"/>
                </a:solidFill>
              </a:rPr>
              <a:t> 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it-IT" sz="2800" b="1" dirty="0" smtClean="0">
                <a:solidFill>
                  <a:srgbClr val="FFFFFF"/>
                </a:solidFill>
              </a:rPr>
              <a:t>EELT </a:t>
            </a:r>
            <a:r>
              <a:rPr lang="it-IT" sz="2800" dirty="0" smtClean="0">
                <a:solidFill>
                  <a:srgbClr val="FFFFFF"/>
                </a:solidFill>
              </a:rPr>
              <a:t>e suoi strumenti</a:t>
            </a:r>
            <a:endParaRPr sz="2800" dirty="0">
              <a:solidFill>
                <a:srgbClr val="FFFFFF"/>
              </a:solidFill>
            </a:endParaRPr>
          </a:p>
        </p:txBody>
      </p:sp>
      <p:sp>
        <p:nvSpPr>
          <p:cNvPr id="19" name="Shape 19"/>
          <p:cNvSpPr/>
          <p:nvPr/>
        </p:nvSpPr>
        <p:spPr>
          <a:xfrm>
            <a:off x="603249" y="4953507"/>
            <a:ext cx="11798301" cy="1485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2993889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/>
        </p:nvSpPr>
        <p:spPr>
          <a:xfrm>
            <a:off x="1308100" y="3009900"/>
            <a:ext cx="8394700" cy="3708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Strumento Astronomico Concettuale</a:t>
            </a:r>
          </a:p>
        </p:txBody>
      </p:sp>
      <p:grpSp>
        <p:nvGrpSpPr>
          <p:cNvPr id="398" name="Group 398"/>
          <p:cNvGrpSpPr/>
          <p:nvPr/>
        </p:nvGrpSpPr>
        <p:grpSpPr>
          <a:xfrm>
            <a:off x="9804400" y="3454400"/>
            <a:ext cx="2209800" cy="3378200"/>
            <a:chOff x="0" y="0"/>
            <a:chExt cx="2209800" cy="3378200"/>
          </a:xfrm>
        </p:grpSpPr>
        <p:grpSp>
          <p:nvGrpSpPr>
            <p:cNvPr id="396" name="Group 396"/>
            <p:cNvGrpSpPr/>
            <p:nvPr/>
          </p:nvGrpSpPr>
          <p:grpSpPr>
            <a:xfrm>
              <a:off x="0" y="0"/>
              <a:ext cx="2209800" cy="2806700"/>
              <a:chOff x="0" y="0"/>
              <a:chExt cx="2209800" cy="2806700"/>
            </a:xfrm>
          </p:grpSpPr>
          <p:sp>
            <p:nvSpPr>
              <p:cNvPr id="246" name="Shape 246"/>
              <p:cNvSpPr/>
              <p:nvPr/>
            </p:nvSpPr>
            <p:spPr>
              <a:xfrm>
                <a:off x="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7" name="Shape 247"/>
              <p:cNvSpPr/>
              <p:nvPr/>
            </p:nvSpPr>
            <p:spPr>
              <a:xfrm>
                <a:off x="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8" name="Shape 248"/>
              <p:cNvSpPr/>
              <p:nvPr/>
            </p:nvSpPr>
            <p:spPr>
              <a:xfrm>
                <a:off x="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9" name="Shape 249"/>
              <p:cNvSpPr/>
              <p:nvPr/>
            </p:nvSpPr>
            <p:spPr>
              <a:xfrm>
                <a:off x="2286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0" name="Shape 250"/>
              <p:cNvSpPr/>
              <p:nvPr/>
            </p:nvSpPr>
            <p:spPr>
              <a:xfrm>
                <a:off x="2286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1" name="Shape 251"/>
              <p:cNvSpPr/>
              <p:nvPr/>
            </p:nvSpPr>
            <p:spPr>
              <a:xfrm>
                <a:off x="2286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2" name="Shape 252"/>
              <p:cNvSpPr/>
              <p:nvPr/>
            </p:nvSpPr>
            <p:spPr>
              <a:xfrm>
                <a:off x="4572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3" name="Shape 253"/>
              <p:cNvSpPr/>
              <p:nvPr/>
            </p:nvSpPr>
            <p:spPr>
              <a:xfrm>
                <a:off x="4572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4" name="Shape 254"/>
              <p:cNvSpPr/>
              <p:nvPr/>
            </p:nvSpPr>
            <p:spPr>
              <a:xfrm>
                <a:off x="4572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5" name="Shape 255"/>
              <p:cNvSpPr/>
              <p:nvPr/>
            </p:nvSpPr>
            <p:spPr>
              <a:xfrm>
                <a:off x="6858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6" name="Shape 256"/>
              <p:cNvSpPr/>
              <p:nvPr/>
            </p:nvSpPr>
            <p:spPr>
              <a:xfrm>
                <a:off x="6858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7" name="Shape 257"/>
              <p:cNvSpPr/>
              <p:nvPr/>
            </p:nvSpPr>
            <p:spPr>
              <a:xfrm>
                <a:off x="6858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8" name="Shape 258"/>
              <p:cNvSpPr/>
              <p:nvPr/>
            </p:nvSpPr>
            <p:spPr>
              <a:xfrm>
                <a:off x="9144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9" name="Shape 259"/>
              <p:cNvSpPr/>
              <p:nvPr/>
            </p:nvSpPr>
            <p:spPr>
              <a:xfrm>
                <a:off x="9144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60" name="Shape 260"/>
              <p:cNvSpPr/>
              <p:nvPr/>
            </p:nvSpPr>
            <p:spPr>
              <a:xfrm>
                <a:off x="9144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61" name="Shape 261"/>
              <p:cNvSpPr/>
              <p:nvPr/>
            </p:nvSpPr>
            <p:spPr>
              <a:xfrm>
                <a:off x="11430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62" name="Shape 262"/>
              <p:cNvSpPr/>
              <p:nvPr/>
            </p:nvSpPr>
            <p:spPr>
              <a:xfrm>
                <a:off x="11430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63" name="Shape 263"/>
              <p:cNvSpPr/>
              <p:nvPr/>
            </p:nvSpPr>
            <p:spPr>
              <a:xfrm>
                <a:off x="11430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64" name="Shape 264"/>
              <p:cNvSpPr/>
              <p:nvPr/>
            </p:nvSpPr>
            <p:spPr>
              <a:xfrm>
                <a:off x="13716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65" name="Shape 265"/>
              <p:cNvSpPr/>
              <p:nvPr/>
            </p:nvSpPr>
            <p:spPr>
              <a:xfrm>
                <a:off x="13716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66" name="Shape 266"/>
              <p:cNvSpPr/>
              <p:nvPr/>
            </p:nvSpPr>
            <p:spPr>
              <a:xfrm>
                <a:off x="13716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67" name="Shape 267"/>
              <p:cNvSpPr/>
              <p:nvPr/>
            </p:nvSpPr>
            <p:spPr>
              <a:xfrm>
                <a:off x="16002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68" name="Shape 268"/>
              <p:cNvSpPr/>
              <p:nvPr/>
            </p:nvSpPr>
            <p:spPr>
              <a:xfrm>
                <a:off x="16002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69" name="Shape 269"/>
              <p:cNvSpPr/>
              <p:nvPr/>
            </p:nvSpPr>
            <p:spPr>
              <a:xfrm>
                <a:off x="16002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70" name="Shape 270"/>
              <p:cNvSpPr/>
              <p:nvPr/>
            </p:nvSpPr>
            <p:spPr>
              <a:xfrm>
                <a:off x="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71" name="Shape 271"/>
              <p:cNvSpPr/>
              <p:nvPr/>
            </p:nvSpPr>
            <p:spPr>
              <a:xfrm>
                <a:off x="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72" name="Shape 272"/>
              <p:cNvSpPr/>
              <p:nvPr/>
            </p:nvSpPr>
            <p:spPr>
              <a:xfrm>
                <a:off x="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73" name="Shape 273"/>
              <p:cNvSpPr/>
              <p:nvPr/>
            </p:nvSpPr>
            <p:spPr>
              <a:xfrm>
                <a:off x="2286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74" name="Shape 274"/>
              <p:cNvSpPr/>
              <p:nvPr/>
            </p:nvSpPr>
            <p:spPr>
              <a:xfrm>
                <a:off x="2286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75" name="Shape 275"/>
              <p:cNvSpPr/>
              <p:nvPr/>
            </p:nvSpPr>
            <p:spPr>
              <a:xfrm>
                <a:off x="2286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76" name="Shape 276"/>
              <p:cNvSpPr/>
              <p:nvPr/>
            </p:nvSpPr>
            <p:spPr>
              <a:xfrm>
                <a:off x="4572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77" name="Shape 277"/>
              <p:cNvSpPr/>
              <p:nvPr/>
            </p:nvSpPr>
            <p:spPr>
              <a:xfrm>
                <a:off x="4572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78" name="Shape 278"/>
              <p:cNvSpPr/>
              <p:nvPr/>
            </p:nvSpPr>
            <p:spPr>
              <a:xfrm>
                <a:off x="4572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79" name="Shape 279"/>
              <p:cNvSpPr/>
              <p:nvPr/>
            </p:nvSpPr>
            <p:spPr>
              <a:xfrm>
                <a:off x="6858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80" name="Shape 280"/>
              <p:cNvSpPr/>
              <p:nvPr/>
            </p:nvSpPr>
            <p:spPr>
              <a:xfrm>
                <a:off x="6858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81" name="Shape 281"/>
              <p:cNvSpPr/>
              <p:nvPr/>
            </p:nvSpPr>
            <p:spPr>
              <a:xfrm>
                <a:off x="6858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82" name="Shape 282"/>
              <p:cNvSpPr/>
              <p:nvPr/>
            </p:nvSpPr>
            <p:spPr>
              <a:xfrm>
                <a:off x="9144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83" name="Shape 283"/>
              <p:cNvSpPr/>
              <p:nvPr/>
            </p:nvSpPr>
            <p:spPr>
              <a:xfrm>
                <a:off x="9144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84" name="Shape 284"/>
              <p:cNvSpPr/>
              <p:nvPr/>
            </p:nvSpPr>
            <p:spPr>
              <a:xfrm>
                <a:off x="9144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85" name="Shape 285"/>
              <p:cNvSpPr/>
              <p:nvPr/>
            </p:nvSpPr>
            <p:spPr>
              <a:xfrm>
                <a:off x="11430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86" name="Shape 286"/>
              <p:cNvSpPr/>
              <p:nvPr/>
            </p:nvSpPr>
            <p:spPr>
              <a:xfrm>
                <a:off x="11430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87" name="Shape 287"/>
              <p:cNvSpPr/>
              <p:nvPr/>
            </p:nvSpPr>
            <p:spPr>
              <a:xfrm>
                <a:off x="11430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88" name="Shape 288"/>
              <p:cNvSpPr/>
              <p:nvPr/>
            </p:nvSpPr>
            <p:spPr>
              <a:xfrm>
                <a:off x="13716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89" name="Shape 289"/>
              <p:cNvSpPr/>
              <p:nvPr/>
            </p:nvSpPr>
            <p:spPr>
              <a:xfrm>
                <a:off x="13716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90" name="Shape 290"/>
              <p:cNvSpPr/>
              <p:nvPr/>
            </p:nvSpPr>
            <p:spPr>
              <a:xfrm>
                <a:off x="13716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91" name="Shape 291"/>
              <p:cNvSpPr/>
              <p:nvPr/>
            </p:nvSpPr>
            <p:spPr>
              <a:xfrm>
                <a:off x="16002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92" name="Shape 292"/>
              <p:cNvSpPr/>
              <p:nvPr/>
            </p:nvSpPr>
            <p:spPr>
              <a:xfrm>
                <a:off x="16002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93" name="Shape 293"/>
              <p:cNvSpPr/>
              <p:nvPr/>
            </p:nvSpPr>
            <p:spPr>
              <a:xfrm>
                <a:off x="16002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94" name="Shape 294"/>
              <p:cNvSpPr/>
              <p:nvPr/>
            </p:nvSpPr>
            <p:spPr>
              <a:xfrm>
                <a:off x="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95" name="Shape 295"/>
              <p:cNvSpPr/>
              <p:nvPr/>
            </p:nvSpPr>
            <p:spPr>
              <a:xfrm>
                <a:off x="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96" name="Shape 296"/>
              <p:cNvSpPr/>
              <p:nvPr/>
            </p:nvSpPr>
            <p:spPr>
              <a:xfrm>
                <a:off x="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97" name="Shape 297"/>
              <p:cNvSpPr/>
              <p:nvPr/>
            </p:nvSpPr>
            <p:spPr>
              <a:xfrm>
                <a:off x="2286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98" name="Shape 298"/>
              <p:cNvSpPr/>
              <p:nvPr/>
            </p:nvSpPr>
            <p:spPr>
              <a:xfrm>
                <a:off x="2286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99" name="Shape 299"/>
              <p:cNvSpPr/>
              <p:nvPr/>
            </p:nvSpPr>
            <p:spPr>
              <a:xfrm>
                <a:off x="2286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00" name="Shape 300"/>
              <p:cNvSpPr/>
              <p:nvPr/>
            </p:nvSpPr>
            <p:spPr>
              <a:xfrm>
                <a:off x="4572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01" name="Shape 301"/>
              <p:cNvSpPr/>
              <p:nvPr/>
            </p:nvSpPr>
            <p:spPr>
              <a:xfrm>
                <a:off x="4572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02" name="Shape 302"/>
              <p:cNvSpPr/>
              <p:nvPr/>
            </p:nvSpPr>
            <p:spPr>
              <a:xfrm>
                <a:off x="4572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03" name="Shape 303"/>
              <p:cNvSpPr/>
              <p:nvPr/>
            </p:nvSpPr>
            <p:spPr>
              <a:xfrm>
                <a:off x="6858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04" name="Shape 304"/>
              <p:cNvSpPr/>
              <p:nvPr/>
            </p:nvSpPr>
            <p:spPr>
              <a:xfrm>
                <a:off x="6858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05" name="Shape 305"/>
              <p:cNvSpPr/>
              <p:nvPr/>
            </p:nvSpPr>
            <p:spPr>
              <a:xfrm>
                <a:off x="6858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06" name="Shape 306"/>
              <p:cNvSpPr/>
              <p:nvPr/>
            </p:nvSpPr>
            <p:spPr>
              <a:xfrm>
                <a:off x="9144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07" name="Shape 307"/>
              <p:cNvSpPr/>
              <p:nvPr/>
            </p:nvSpPr>
            <p:spPr>
              <a:xfrm>
                <a:off x="9144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08" name="Shape 308"/>
              <p:cNvSpPr/>
              <p:nvPr/>
            </p:nvSpPr>
            <p:spPr>
              <a:xfrm>
                <a:off x="9144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09" name="Shape 309"/>
              <p:cNvSpPr/>
              <p:nvPr/>
            </p:nvSpPr>
            <p:spPr>
              <a:xfrm>
                <a:off x="11430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10" name="Shape 310"/>
              <p:cNvSpPr/>
              <p:nvPr/>
            </p:nvSpPr>
            <p:spPr>
              <a:xfrm>
                <a:off x="11430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11" name="Shape 311"/>
              <p:cNvSpPr/>
              <p:nvPr/>
            </p:nvSpPr>
            <p:spPr>
              <a:xfrm>
                <a:off x="11430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12" name="Shape 312"/>
              <p:cNvSpPr/>
              <p:nvPr/>
            </p:nvSpPr>
            <p:spPr>
              <a:xfrm>
                <a:off x="13716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13" name="Shape 313"/>
              <p:cNvSpPr/>
              <p:nvPr/>
            </p:nvSpPr>
            <p:spPr>
              <a:xfrm>
                <a:off x="13716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14" name="Shape 314"/>
              <p:cNvSpPr/>
              <p:nvPr/>
            </p:nvSpPr>
            <p:spPr>
              <a:xfrm>
                <a:off x="13716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15" name="Shape 315"/>
              <p:cNvSpPr/>
              <p:nvPr/>
            </p:nvSpPr>
            <p:spPr>
              <a:xfrm>
                <a:off x="16002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16" name="Shape 316"/>
              <p:cNvSpPr/>
              <p:nvPr/>
            </p:nvSpPr>
            <p:spPr>
              <a:xfrm>
                <a:off x="16002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17" name="Shape 317"/>
              <p:cNvSpPr/>
              <p:nvPr/>
            </p:nvSpPr>
            <p:spPr>
              <a:xfrm>
                <a:off x="16002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18" name="Shape 318"/>
              <p:cNvSpPr/>
              <p:nvPr/>
            </p:nvSpPr>
            <p:spPr>
              <a:xfrm>
                <a:off x="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19" name="Shape 319"/>
              <p:cNvSpPr/>
              <p:nvPr/>
            </p:nvSpPr>
            <p:spPr>
              <a:xfrm>
                <a:off x="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20" name="Shape 320"/>
              <p:cNvSpPr/>
              <p:nvPr/>
            </p:nvSpPr>
            <p:spPr>
              <a:xfrm>
                <a:off x="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21" name="Shape 321"/>
              <p:cNvSpPr/>
              <p:nvPr/>
            </p:nvSpPr>
            <p:spPr>
              <a:xfrm>
                <a:off x="2286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22" name="Shape 322"/>
              <p:cNvSpPr/>
              <p:nvPr/>
            </p:nvSpPr>
            <p:spPr>
              <a:xfrm>
                <a:off x="2286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23" name="Shape 323"/>
              <p:cNvSpPr/>
              <p:nvPr/>
            </p:nvSpPr>
            <p:spPr>
              <a:xfrm>
                <a:off x="2286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24" name="Shape 324"/>
              <p:cNvSpPr/>
              <p:nvPr/>
            </p:nvSpPr>
            <p:spPr>
              <a:xfrm>
                <a:off x="4572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25" name="Shape 325"/>
              <p:cNvSpPr/>
              <p:nvPr/>
            </p:nvSpPr>
            <p:spPr>
              <a:xfrm>
                <a:off x="4572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26" name="Shape 326"/>
              <p:cNvSpPr/>
              <p:nvPr/>
            </p:nvSpPr>
            <p:spPr>
              <a:xfrm>
                <a:off x="4572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27" name="Shape 327"/>
              <p:cNvSpPr/>
              <p:nvPr/>
            </p:nvSpPr>
            <p:spPr>
              <a:xfrm>
                <a:off x="6858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28" name="Shape 328"/>
              <p:cNvSpPr/>
              <p:nvPr/>
            </p:nvSpPr>
            <p:spPr>
              <a:xfrm>
                <a:off x="6858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29" name="Shape 329"/>
              <p:cNvSpPr/>
              <p:nvPr/>
            </p:nvSpPr>
            <p:spPr>
              <a:xfrm>
                <a:off x="6858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30" name="Shape 330"/>
              <p:cNvSpPr/>
              <p:nvPr/>
            </p:nvSpPr>
            <p:spPr>
              <a:xfrm>
                <a:off x="9144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31" name="Shape 331"/>
              <p:cNvSpPr/>
              <p:nvPr/>
            </p:nvSpPr>
            <p:spPr>
              <a:xfrm>
                <a:off x="9144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32" name="Shape 332"/>
              <p:cNvSpPr/>
              <p:nvPr/>
            </p:nvSpPr>
            <p:spPr>
              <a:xfrm>
                <a:off x="9144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33" name="Shape 333"/>
              <p:cNvSpPr/>
              <p:nvPr/>
            </p:nvSpPr>
            <p:spPr>
              <a:xfrm>
                <a:off x="11430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34" name="Shape 334"/>
              <p:cNvSpPr/>
              <p:nvPr/>
            </p:nvSpPr>
            <p:spPr>
              <a:xfrm>
                <a:off x="11430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35" name="Shape 335"/>
              <p:cNvSpPr/>
              <p:nvPr/>
            </p:nvSpPr>
            <p:spPr>
              <a:xfrm>
                <a:off x="11430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13716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37" name="Shape 337"/>
              <p:cNvSpPr/>
              <p:nvPr/>
            </p:nvSpPr>
            <p:spPr>
              <a:xfrm>
                <a:off x="13716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38" name="Shape 338"/>
              <p:cNvSpPr/>
              <p:nvPr/>
            </p:nvSpPr>
            <p:spPr>
              <a:xfrm>
                <a:off x="13716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16002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16002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16002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18161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18161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18161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20447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20447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20447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18161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18161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18161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20447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20447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20447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18161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18161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18161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20447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20447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20447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18161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18161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18161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20447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20447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20447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66" name="Shape 366"/>
              <p:cNvSpPr/>
              <p:nvPr/>
            </p:nvSpPr>
            <p:spPr>
              <a:xfrm>
                <a:off x="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67" name="Shape 367"/>
              <p:cNvSpPr/>
              <p:nvPr/>
            </p:nvSpPr>
            <p:spPr>
              <a:xfrm>
                <a:off x="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68" name="Shape 368"/>
              <p:cNvSpPr/>
              <p:nvPr/>
            </p:nvSpPr>
            <p:spPr>
              <a:xfrm>
                <a:off x="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69" name="Shape 369"/>
              <p:cNvSpPr/>
              <p:nvPr/>
            </p:nvSpPr>
            <p:spPr>
              <a:xfrm>
                <a:off x="2286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70" name="Shape 370"/>
              <p:cNvSpPr/>
              <p:nvPr/>
            </p:nvSpPr>
            <p:spPr>
              <a:xfrm>
                <a:off x="2286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71" name="Shape 371"/>
              <p:cNvSpPr/>
              <p:nvPr/>
            </p:nvSpPr>
            <p:spPr>
              <a:xfrm>
                <a:off x="2286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72" name="Shape 372"/>
              <p:cNvSpPr/>
              <p:nvPr/>
            </p:nvSpPr>
            <p:spPr>
              <a:xfrm>
                <a:off x="4572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73" name="Shape 373"/>
              <p:cNvSpPr/>
              <p:nvPr/>
            </p:nvSpPr>
            <p:spPr>
              <a:xfrm>
                <a:off x="4572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74" name="Shape 374"/>
              <p:cNvSpPr/>
              <p:nvPr/>
            </p:nvSpPr>
            <p:spPr>
              <a:xfrm>
                <a:off x="4572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75" name="Shape 375"/>
              <p:cNvSpPr/>
              <p:nvPr/>
            </p:nvSpPr>
            <p:spPr>
              <a:xfrm>
                <a:off x="6858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76" name="Shape 376"/>
              <p:cNvSpPr/>
              <p:nvPr/>
            </p:nvSpPr>
            <p:spPr>
              <a:xfrm>
                <a:off x="6858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77" name="Shape 377"/>
              <p:cNvSpPr/>
              <p:nvPr/>
            </p:nvSpPr>
            <p:spPr>
              <a:xfrm>
                <a:off x="6858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78" name="Shape 378"/>
              <p:cNvSpPr/>
              <p:nvPr/>
            </p:nvSpPr>
            <p:spPr>
              <a:xfrm>
                <a:off x="9144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79" name="Shape 379"/>
              <p:cNvSpPr/>
              <p:nvPr/>
            </p:nvSpPr>
            <p:spPr>
              <a:xfrm>
                <a:off x="9144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80" name="Shape 380"/>
              <p:cNvSpPr/>
              <p:nvPr/>
            </p:nvSpPr>
            <p:spPr>
              <a:xfrm>
                <a:off x="9144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81" name="Shape 381"/>
              <p:cNvSpPr/>
              <p:nvPr/>
            </p:nvSpPr>
            <p:spPr>
              <a:xfrm>
                <a:off x="11430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82" name="Shape 382"/>
              <p:cNvSpPr/>
              <p:nvPr/>
            </p:nvSpPr>
            <p:spPr>
              <a:xfrm>
                <a:off x="11430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83" name="Shape 383"/>
              <p:cNvSpPr/>
              <p:nvPr/>
            </p:nvSpPr>
            <p:spPr>
              <a:xfrm>
                <a:off x="11430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84" name="Shape 384"/>
              <p:cNvSpPr/>
              <p:nvPr/>
            </p:nvSpPr>
            <p:spPr>
              <a:xfrm>
                <a:off x="13716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85" name="Shape 385"/>
              <p:cNvSpPr/>
              <p:nvPr/>
            </p:nvSpPr>
            <p:spPr>
              <a:xfrm>
                <a:off x="13716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86" name="Shape 386"/>
              <p:cNvSpPr/>
              <p:nvPr/>
            </p:nvSpPr>
            <p:spPr>
              <a:xfrm>
                <a:off x="13716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87" name="Shape 387"/>
              <p:cNvSpPr/>
              <p:nvPr/>
            </p:nvSpPr>
            <p:spPr>
              <a:xfrm>
                <a:off x="16002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88" name="Shape 388"/>
              <p:cNvSpPr/>
              <p:nvPr/>
            </p:nvSpPr>
            <p:spPr>
              <a:xfrm>
                <a:off x="16002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89" name="Shape 389"/>
              <p:cNvSpPr/>
              <p:nvPr/>
            </p:nvSpPr>
            <p:spPr>
              <a:xfrm>
                <a:off x="16002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90" name="Shape 390"/>
              <p:cNvSpPr/>
              <p:nvPr/>
            </p:nvSpPr>
            <p:spPr>
              <a:xfrm>
                <a:off x="18161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91" name="Shape 391"/>
              <p:cNvSpPr/>
              <p:nvPr/>
            </p:nvSpPr>
            <p:spPr>
              <a:xfrm>
                <a:off x="18161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92" name="Shape 392"/>
              <p:cNvSpPr/>
              <p:nvPr/>
            </p:nvSpPr>
            <p:spPr>
              <a:xfrm>
                <a:off x="18161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93" name="Shape 393"/>
              <p:cNvSpPr/>
              <p:nvPr/>
            </p:nvSpPr>
            <p:spPr>
              <a:xfrm>
                <a:off x="20447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94" name="Shape 394"/>
              <p:cNvSpPr/>
              <p:nvPr/>
            </p:nvSpPr>
            <p:spPr>
              <a:xfrm>
                <a:off x="20447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95" name="Shape 395"/>
              <p:cNvSpPr/>
              <p:nvPr/>
            </p:nvSpPr>
            <p:spPr>
              <a:xfrm>
                <a:off x="20447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397" name="Shape 397"/>
            <p:cNvSpPr/>
            <p:nvPr/>
          </p:nvSpPr>
          <p:spPr>
            <a:xfrm>
              <a:off x="452763" y="2832100"/>
              <a:ext cx="1306628" cy="546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2800">
                  <a:solidFill>
                    <a:srgbClr val="000000"/>
                  </a:solid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lvl1pPr>
            </a:lstStyle>
            <a:p>
              <a:pPr lvl="0">
                <a:defRPr sz="1800"/>
              </a:pPr>
              <a:r>
                <a:rPr sz="2800"/>
                <a:t>Detector</a:t>
              </a:r>
            </a:p>
          </p:txBody>
        </p:sp>
      </p:grpSp>
      <p:grpSp>
        <p:nvGrpSpPr>
          <p:cNvPr id="404" name="Group 404"/>
          <p:cNvGrpSpPr/>
          <p:nvPr/>
        </p:nvGrpSpPr>
        <p:grpSpPr>
          <a:xfrm>
            <a:off x="1435100" y="3352791"/>
            <a:ext cx="3784601" cy="2870209"/>
            <a:chOff x="0" y="0"/>
            <a:chExt cx="3784600" cy="2870208"/>
          </a:xfrm>
        </p:grpSpPr>
        <p:sp>
          <p:nvSpPr>
            <p:cNvPr id="399" name="Shape 399"/>
            <p:cNvSpPr/>
            <p:nvPr/>
          </p:nvSpPr>
          <p:spPr>
            <a:xfrm>
              <a:off x="1879600" y="12708"/>
              <a:ext cx="165101" cy="285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blipFill rotWithShape="1">
              <a:blip r:embed="rId3" cstate="print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effectLst>
                    <a:outerShdw blurRad="762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endParaRPr/>
            </a:p>
          </p:txBody>
        </p:sp>
        <p:sp>
          <p:nvSpPr>
            <p:cNvPr id="400" name="Shape 400"/>
            <p:cNvSpPr/>
            <p:nvPr/>
          </p:nvSpPr>
          <p:spPr>
            <a:xfrm flipV="1">
              <a:off x="0" y="0"/>
              <a:ext cx="1955800" cy="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 flipV="1">
              <a:off x="0" y="2844808"/>
              <a:ext cx="1955800" cy="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>
              <a:off x="1955800" y="8"/>
              <a:ext cx="1816101" cy="14605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 flipV="1">
              <a:off x="1955800" y="1485908"/>
              <a:ext cx="1828801" cy="13589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407" name="Group 407"/>
          <p:cNvGrpSpPr/>
          <p:nvPr/>
        </p:nvGrpSpPr>
        <p:grpSpPr>
          <a:xfrm>
            <a:off x="8407400" y="4267200"/>
            <a:ext cx="1066801" cy="1117601"/>
            <a:chOff x="0" y="0"/>
            <a:chExt cx="1066800" cy="1117600"/>
          </a:xfrm>
        </p:grpSpPr>
        <p:sp>
          <p:nvSpPr>
            <p:cNvPr id="405" name="Shape 405"/>
            <p:cNvSpPr/>
            <p:nvPr/>
          </p:nvSpPr>
          <p:spPr>
            <a:xfrm>
              <a:off x="0" y="0"/>
              <a:ext cx="1066801" cy="6477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 flipV="1">
              <a:off x="0" y="660399"/>
              <a:ext cx="1066800" cy="4572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420" name="Group 420"/>
          <p:cNvGrpSpPr/>
          <p:nvPr/>
        </p:nvGrpSpPr>
        <p:grpSpPr>
          <a:xfrm>
            <a:off x="5214127" y="2921000"/>
            <a:ext cx="3781645" cy="3556000"/>
            <a:chOff x="0" y="0"/>
            <a:chExt cx="3781644" cy="3556000"/>
          </a:xfrm>
        </p:grpSpPr>
        <p:sp>
          <p:nvSpPr>
            <p:cNvPr id="408" name="Shape 408"/>
            <p:cNvSpPr/>
            <p:nvPr/>
          </p:nvSpPr>
          <p:spPr>
            <a:xfrm flipV="1">
              <a:off x="818372" y="1358900"/>
              <a:ext cx="9017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419" name="Group 419"/>
            <p:cNvGrpSpPr/>
            <p:nvPr/>
          </p:nvGrpSpPr>
          <p:grpSpPr>
            <a:xfrm>
              <a:off x="-1" y="0"/>
              <a:ext cx="3781646" cy="3556000"/>
              <a:chOff x="0" y="0"/>
              <a:chExt cx="3781644" cy="3556000"/>
            </a:xfrm>
          </p:grpSpPr>
          <p:sp>
            <p:nvSpPr>
              <p:cNvPr id="409" name="Shape 409"/>
              <p:cNvSpPr/>
              <p:nvPr/>
            </p:nvSpPr>
            <p:spPr>
              <a:xfrm flipV="1">
                <a:off x="5572" y="1346200"/>
                <a:ext cx="800101" cy="59690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10" name="Shape 410"/>
              <p:cNvSpPr/>
              <p:nvPr/>
            </p:nvSpPr>
            <p:spPr>
              <a:xfrm>
                <a:off x="5572" y="1892300"/>
                <a:ext cx="812801" cy="60960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11" name="Shape 411"/>
              <p:cNvSpPr/>
              <p:nvPr/>
            </p:nvSpPr>
            <p:spPr>
              <a:xfrm>
                <a:off x="729472" y="1346200"/>
                <a:ext cx="165101" cy="1181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blipFill rotWithShape="1">
                <a:blip r:embed="rId3" cstate="print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>
                    <a:effectLst>
                      <a:outerShdw blurRad="762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pPr>
                <a:endParaRPr/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818372" y="2489196"/>
                <a:ext cx="2273301" cy="1269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1720072" y="1358900"/>
                <a:ext cx="1409701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14" name="Shape 414"/>
              <p:cNvSpPr/>
              <p:nvPr/>
            </p:nvSpPr>
            <p:spPr>
              <a:xfrm>
                <a:off x="3040872" y="1193800"/>
                <a:ext cx="177801" cy="1485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blipFill rotWithShape="1">
                <a:blip r:embed="rId3" cstate="print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>
                    <a:effectLst>
                      <a:outerShdw blurRad="762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pPr>
                <a:endParaRPr/>
              </a:p>
            </p:txBody>
          </p:sp>
          <p:sp>
            <p:nvSpPr>
              <p:cNvPr id="415" name="Shape 415"/>
              <p:cNvSpPr/>
              <p:nvPr/>
            </p:nvSpPr>
            <p:spPr>
              <a:xfrm>
                <a:off x="0" y="3009900"/>
                <a:ext cx="1758595" cy="5461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584200">
                  <a:defRPr sz="2800">
                    <a:solidFill>
                      <a:srgbClr val="000000"/>
                    </a:solidFill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lvl1pPr>
              </a:lstStyle>
              <a:p>
                <a:pPr lvl="0">
                  <a:defRPr sz="1800"/>
                </a:pPr>
                <a:r>
                  <a:rPr sz="2800"/>
                  <a:t>Collimator</a:t>
                </a:r>
              </a:p>
            </p:txBody>
          </p:sp>
          <p:sp>
            <p:nvSpPr>
              <p:cNvPr id="416" name="Shape 416"/>
              <p:cNvSpPr/>
              <p:nvPr/>
            </p:nvSpPr>
            <p:spPr>
              <a:xfrm>
                <a:off x="818372" y="2603499"/>
                <a:ext cx="1" cy="40640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17" name="Shape 417"/>
              <p:cNvSpPr/>
              <p:nvPr/>
            </p:nvSpPr>
            <p:spPr>
              <a:xfrm flipV="1">
                <a:off x="3124818" y="635060"/>
                <a:ext cx="9910" cy="40628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18" name="Shape 418"/>
              <p:cNvSpPr/>
              <p:nvPr/>
            </p:nvSpPr>
            <p:spPr>
              <a:xfrm>
                <a:off x="2483907" y="0"/>
                <a:ext cx="1297738" cy="5461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584200">
                  <a:defRPr sz="2800">
                    <a:solidFill>
                      <a:srgbClr val="000000"/>
                    </a:solidFill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lvl1pPr>
              </a:lstStyle>
              <a:p>
                <a:pPr lvl="0">
                  <a:defRPr sz="1800"/>
                </a:pPr>
                <a:r>
                  <a:rPr sz="2800"/>
                  <a:t>Camera</a:t>
                </a:r>
              </a:p>
            </p:txBody>
          </p:sp>
        </p:grpSp>
      </p:grp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Rivelatori (CCDs-CMOS)</a:t>
            </a:r>
          </a:p>
        </p:txBody>
      </p:sp>
      <p:pic>
        <p:nvPicPr>
          <p:cNvPr id="423" name="ccdintrofigure2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844486" y="1587500"/>
            <a:ext cx="3963859" cy="2743200"/>
          </a:xfrm>
          <a:prstGeom prst="rect">
            <a:avLst/>
          </a:prstGeom>
          <a:ln w="88900">
            <a:miter lim="400000"/>
          </a:ln>
        </p:spPr>
      </p:pic>
      <p:pic>
        <p:nvPicPr>
          <p:cNvPr id="424" name="fullframeccd.jp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622800" y="1587500"/>
            <a:ext cx="4114800" cy="2761537"/>
          </a:xfrm>
          <a:prstGeom prst="rect">
            <a:avLst/>
          </a:prstGeom>
          <a:ln w="88900">
            <a:miter lim="400000"/>
          </a:ln>
        </p:spPr>
      </p:pic>
      <p:pic>
        <p:nvPicPr>
          <p:cNvPr id="425" name="300px-CCD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57200" y="1600200"/>
            <a:ext cx="4057651" cy="2705101"/>
          </a:xfrm>
          <a:prstGeom prst="rect">
            <a:avLst/>
          </a:prstGeom>
          <a:ln w="88900">
            <a:miter lim="400000"/>
          </a:ln>
        </p:spPr>
      </p:pic>
      <p:pic>
        <p:nvPicPr>
          <p:cNvPr id="426" name="cmos.pn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42900" y="4432300"/>
            <a:ext cx="3810000" cy="3102132"/>
          </a:xfrm>
          <a:prstGeom prst="rect">
            <a:avLst/>
          </a:prstGeom>
          <a:ln w="88900">
            <a:miter lim="400000"/>
          </a:ln>
        </p:spPr>
      </p:pic>
      <p:pic>
        <p:nvPicPr>
          <p:cNvPr id="427" name="CCD150_physics.png"/>
          <p:cNvPicPr/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3423769" y="6375400"/>
            <a:ext cx="3404452" cy="3213101"/>
          </a:xfrm>
          <a:prstGeom prst="rect">
            <a:avLst/>
          </a:prstGeom>
          <a:ln w="88900">
            <a:miter lim="400000"/>
          </a:ln>
        </p:spPr>
      </p:pic>
      <p:pic>
        <p:nvPicPr>
          <p:cNvPr id="428" name="Atik4000.png"/>
          <p:cNvPicPr/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6654800" y="4657498"/>
            <a:ext cx="3289300" cy="3381603"/>
          </a:xfrm>
          <a:prstGeom prst="rect">
            <a:avLst/>
          </a:prstGeom>
          <a:ln w="88900">
            <a:miter lim="400000"/>
          </a:ln>
        </p:spPr>
      </p:pic>
      <p:pic>
        <p:nvPicPr>
          <p:cNvPr id="429" name="Prime.png"/>
          <p:cNvPicPr/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9224433" y="6877050"/>
            <a:ext cx="3429001" cy="257175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/>
        </p:nvSpPr>
        <p:spPr>
          <a:xfrm>
            <a:off x="1384300" y="4292600"/>
            <a:ext cx="8394700" cy="3708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32" name="Shape 4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Imager</a:t>
            </a:r>
          </a:p>
        </p:txBody>
      </p:sp>
      <p:grpSp>
        <p:nvGrpSpPr>
          <p:cNvPr id="585" name="Group 585"/>
          <p:cNvGrpSpPr/>
          <p:nvPr/>
        </p:nvGrpSpPr>
        <p:grpSpPr>
          <a:xfrm>
            <a:off x="9880600" y="4737100"/>
            <a:ext cx="2209800" cy="3378200"/>
            <a:chOff x="0" y="0"/>
            <a:chExt cx="2209800" cy="3378200"/>
          </a:xfrm>
        </p:grpSpPr>
        <p:grpSp>
          <p:nvGrpSpPr>
            <p:cNvPr id="583" name="Group 583"/>
            <p:cNvGrpSpPr/>
            <p:nvPr/>
          </p:nvGrpSpPr>
          <p:grpSpPr>
            <a:xfrm>
              <a:off x="0" y="0"/>
              <a:ext cx="2209800" cy="2806700"/>
              <a:chOff x="0" y="0"/>
              <a:chExt cx="2209800" cy="2806700"/>
            </a:xfrm>
          </p:grpSpPr>
          <p:sp>
            <p:nvSpPr>
              <p:cNvPr id="433" name="Shape 433"/>
              <p:cNvSpPr/>
              <p:nvPr/>
            </p:nvSpPr>
            <p:spPr>
              <a:xfrm>
                <a:off x="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4" name="Shape 434"/>
              <p:cNvSpPr/>
              <p:nvPr/>
            </p:nvSpPr>
            <p:spPr>
              <a:xfrm>
                <a:off x="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5" name="Shape 435"/>
              <p:cNvSpPr/>
              <p:nvPr/>
            </p:nvSpPr>
            <p:spPr>
              <a:xfrm>
                <a:off x="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6" name="Shape 436"/>
              <p:cNvSpPr/>
              <p:nvPr/>
            </p:nvSpPr>
            <p:spPr>
              <a:xfrm>
                <a:off x="2286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7" name="Shape 437"/>
              <p:cNvSpPr/>
              <p:nvPr/>
            </p:nvSpPr>
            <p:spPr>
              <a:xfrm>
                <a:off x="2286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8" name="Shape 438"/>
              <p:cNvSpPr/>
              <p:nvPr/>
            </p:nvSpPr>
            <p:spPr>
              <a:xfrm>
                <a:off x="2286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9" name="Shape 439"/>
              <p:cNvSpPr/>
              <p:nvPr/>
            </p:nvSpPr>
            <p:spPr>
              <a:xfrm>
                <a:off x="4572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0" name="Shape 440"/>
              <p:cNvSpPr/>
              <p:nvPr/>
            </p:nvSpPr>
            <p:spPr>
              <a:xfrm>
                <a:off x="4572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1" name="Shape 441"/>
              <p:cNvSpPr/>
              <p:nvPr/>
            </p:nvSpPr>
            <p:spPr>
              <a:xfrm>
                <a:off x="4572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2" name="Shape 442"/>
              <p:cNvSpPr/>
              <p:nvPr/>
            </p:nvSpPr>
            <p:spPr>
              <a:xfrm>
                <a:off x="6858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3" name="Shape 443"/>
              <p:cNvSpPr/>
              <p:nvPr/>
            </p:nvSpPr>
            <p:spPr>
              <a:xfrm>
                <a:off x="6858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4" name="Shape 444"/>
              <p:cNvSpPr/>
              <p:nvPr/>
            </p:nvSpPr>
            <p:spPr>
              <a:xfrm>
                <a:off x="6858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5" name="Shape 445"/>
              <p:cNvSpPr/>
              <p:nvPr/>
            </p:nvSpPr>
            <p:spPr>
              <a:xfrm>
                <a:off x="9144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6" name="Shape 446"/>
              <p:cNvSpPr/>
              <p:nvPr/>
            </p:nvSpPr>
            <p:spPr>
              <a:xfrm>
                <a:off x="9144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7" name="Shape 447"/>
              <p:cNvSpPr/>
              <p:nvPr/>
            </p:nvSpPr>
            <p:spPr>
              <a:xfrm>
                <a:off x="9144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8" name="Shape 448"/>
              <p:cNvSpPr/>
              <p:nvPr/>
            </p:nvSpPr>
            <p:spPr>
              <a:xfrm>
                <a:off x="11430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9" name="Shape 449"/>
              <p:cNvSpPr/>
              <p:nvPr/>
            </p:nvSpPr>
            <p:spPr>
              <a:xfrm>
                <a:off x="11430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0" name="Shape 450"/>
              <p:cNvSpPr/>
              <p:nvPr/>
            </p:nvSpPr>
            <p:spPr>
              <a:xfrm>
                <a:off x="11430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1" name="Shape 451"/>
              <p:cNvSpPr/>
              <p:nvPr/>
            </p:nvSpPr>
            <p:spPr>
              <a:xfrm>
                <a:off x="13716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2" name="Shape 452"/>
              <p:cNvSpPr/>
              <p:nvPr/>
            </p:nvSpPr>
            <p:spPr>
              <a:xfrm>
                <a:off x="13716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3" name="Shape 453"/>
              <p:cNvSpPr/>
              <p:nvPr/>
            </p:nvSpPr>
            <p:spPr>
              <a:xfrm>
                <a:off x="13716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4" name="Shape 454"/>
              <p:cNvSpPr/>
              <p:nvPr/>
            </p:nvSpPr>
            <p:spPr>
              <a:xfrm>
                <a:off x="16002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5" name="Shape 455"/>
              <p:cNvSpPr/>
              <p:nvPr/>
            </p:nvSpPr>
            <p:spPr>
              <a:xfrm>
                <a:off x="16002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6" name="Shape 456"/>
              <p:cNvSpPr/>
              <p:nvPr/>
            </p:nvSpPr>
            <p:spPr>
              <a:xfrm>
                <a:off x="16002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7" name="Shape 457"/>
              <p:cNvSpPr/>
              <p:nvPr/>
            </p:nvSpPr>
            <p:spPr>
              <a:xfrm>
                <a:off x="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8" name="Shape 458"/>
              <p:cNvSpPr/>
              <p:nvPr/>
            </p:nvSpPr>
            <p:spPr>
              <a:xfrm>
                <a:off x="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9" name="Shape 459"/>
              <p:cNvSpPr/>
              <p:nvPr/>
            </p:nvSpPr>
            <p:spPr>
              <a:xfrm>
                <a:off x="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0" name="Shape 460"/>
              <p:cNvSpPr/>
              <p:nvPr/>
            </p:nvSpPr>
            <p:spPr>
              <a:xfrm>
                <a:off x="2286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1" name="Shape 461"/>
              <p:cNvSpPr/>
              <p:nvPr/>
            </p:nvSpPr>
            <p:spPr>
              <a:xfrm>
                <a:off x="2286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2" name="Shape 462"/>
              <p:cNvSpPr/>
              <p:nvPr/>
            </p:nvSpPr>
            <p:spPr>
              <a:xfrm>
                <a:off x="2286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3" name="Shape 463"/>
              <p:cNvSpPr/>
              <p:nvPr/>
            </p:nvSpPr>
            <p:spPr>
              <a:xfrm>
                <a:off x="4572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4" name="Shape 464"/>
              <p:cNvSpPr/>
              <p:nvPr/>
            </p:nvSpPr>
            <p:spPr>
              <a:xfrm>
                <a:off x="4572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5" name="Shape 465"/>
              <p:cNvSpPr/>
              <p:nvPr/>
            </p:nvSpPr>
            <p:spPr>
              <a:xfrm>
                <a:off x="4572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6" name="Shape 466"/>
              <p:cNvSpPr/>
              <p:nvPr/>
            </p:nvSpPr>
            <p:spPr>
              <a:xfrm>
                <a:off x="6858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7" name="Shape 467"/>
              <p:cNvSpPr/>
              <p:nvPr/>
            </p:nvSpPr>
            <p:spPr>
              <a:xfrm>
                <a:off x="6858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8" name="Shape 468"/>
              <p:cNvSpPr/>
              <p:nvPr/>
            </p:nvSpPr>
            <p:spPr>
              <a:xfrm>
                <a:off x="6858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9" name="Shape 469"/>
              <p:cNvSpPr/>
              <p:nvPr/>
            </p:nvSpPr>
            <p:spPr>
              <a:xfrm>
                <a:off x="9144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0" name="Shape 470"/>
              <p:cNvSpPr/>
              <p:nvPr/>
            </p:nvSpPr>
            <p:spPr>
              <a:xfrm>
                <a:off x="9144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1" name="Shape 471"/>
              <p:cNvSpPr/>
              <p:nvPr/>
            </p:nvSpPr>
            <p:spPr>
              <a:xfrm>
                <a:off x="9144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2" name="Shape 472"/>
              <p:cNvSpPr/>
              <p:nvPr/>
            </p:nvSpPr>
            <p:spPr>
              <a:xfrm>
                <a:off x="11430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3" name="Shape 473"/>
              <p:cNvSpPr/>
              <p:nvPr/>
            </p:nvSpPr>
            <p:spPr>
              <a:xfrm>
                <a:off x="11430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4" name="Shape 474"/>
              <p:cNvSpPr/>
              <p:nvPr/>
            </p:nvSpPr>
            <p:spPr>
              <a:xfrm>
                <a:off x="11430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5" name="Shape 475"/>
              <p:cNvSpPr/>
              <p:nvPr/>
            </p:nvSpPr>
            <p:spPr>
              <a:xfrm>
                <a:off x="13716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6" name="Shape 476"/>
              <p:cNvSpPr/>
              <p:nvPr/>
            </p:nvSpPr>
            <p:spPr>
              <a:xfrm>
                <a:off x="13716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7" name="Shape 477"/>
              <p:cNvSpPr/>
              <p:nvPr/>
            </p:nvSpPr>
            <p:spPr>
              <a:xfrm>
                <a:off x="13716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8" name="Shape 478"/>
              <p:cNvSpPr/>
              <p:nvPr/>
            </p:nvSpPr>
            <p:spPr>
              <a:xfrm>
                <a:off x="16002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9" name="Shape 479"/>
              <p:cNvSpPr/>
              <p:nvPr/>
            </p:nvSpPr>
            <p:spPr>
              <a:xfrm>
                <a:off x="16002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80" name="Shape 480"/>
              <p:cNvSpPr/>
              <p:nvPr/>
            </p:nvSpPr>
            <p:spPr>
              <a:xfrm>
                <a:off x="16002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81" name="Shape 481"/>
              <p:cNvSpPr/>
              <p:nvPr/>
            </p:nvSpPr>
            <p:spPr>
              <a:xfrm>
                <a:off x="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82" name="Shape 482"/>
              <p:cNvSpPr/>
              <p:nvPr/>
            </p:nvSpPr>
            <p:spPr>
              <a:xfrm>
                <a:off x="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83" name="Shape 483"/>
              <p:cNvSpPr/>
              <p:nvPr/>
            </p:nvSpPr>
            <p:spPr>
              <a:xfrm>
                <a:off x="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84" name="Shape 484"/>
              <p:cNvSpPr/>
              <p:nvPr/>
            </p:nvSpPr>
            <p:spPr>
              <a:xfrm>
                <a:off x="2286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85" name="Shape 485"/>
              <p:cNvSpPr/>
              <p:nvPr/>
            </p:nvSpPr>
            <p:spPr>
              <a:xfrm>
                <a:off x="2286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86" name="Shape 486"/>
              <p:cNvSpPr/>
              <p:nvPr/>
            </p:nvSpPr>
            <p:spPr>
              <a:xfrm>
                <a:off x="2286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87" name="Shape 487"/>
              <p:cNvSpPr/>
              <p:nvPr/>
            </p:nvSpPr>
            <p:spPr>
              <a:xfrm>
                <a:off x="4572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88" name="Shape 488"/>
              <p:cNvSpPr/>
              <p:nvPr/>
            </p:nvSpPr>
            <p:spPr>
              <a:xfrm>
                <a:off x="4572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89" name="Shape 489"/>
              <p:cNvSpPr/>
              <p:nvPr/>
            </p:nvSpPr>
            <p:spPr>
              <a:xfrm>
                <a:off x="4572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90" name="Shape 490"/>
              <p:cNvSpPr/>
              <p:nvPr/>
            </p:nvSpPr>
            <p:spPr>
              <a:xfrm>
                <a:off x="6858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91" name="Shape 491"/>
              <p:cNvSpPr/>
              <p:nvPr/>
            </p:nvSpPr>
            <p:spPr>
              <a:xfrm>
                <a:off x="6858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92" name="Shape 492"/>
              <p:cNvSpPr/>
              <p:nvPr/>
            </p:nvSpPr>
            <p:spPr>
              <a:xfrm>
                <a:off x="6858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93" name="Shape 493"/>
              <p:cNvSpPr/>
              <p:nvPr/>
            </p:nvSpPr>
            <p:spPr>
              <a:xfrm>
                <a:off x="9144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94" name="Shape 494"/>
              <p:cNvSpPr/>
              <p:nvPr/>
            </p:nvSpPr>
            <p:spPr>
              <a:xfrm>
                <a:off x="9144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95" name="Shape 495"/>
              <p:cNvSpPr/>
              <p:nvPr/>
            </p:nvSpPr>
            <p:spPr>
              <a:xfrm>
                <a:off x="9144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96" name="Shape 496"/>
              <p:cNvSpPr/>
              <p:nvPr/>
            </p:nvSpPr>
            <p:spPr>
              <a:xfrm>
                <a:off x="11430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97" name="Shape 497"/>
              <p:cNvSpPr/>
              <p:nvPr/>
            </p:nvSpPr>
            <p:spPr>
              <a:xfrm>
                <a:off x="11430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98" name="Shape 498"/>
              <p:cNvSpPr/>
              <p:nvPr/>
            </p:nvSpPr>
            <p:spPr>
              <a:xfrm>
                <a:off x="11430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99" name="Shape 499"/>
              <p:cNvSpPr/>
              <p:nvPr/>
            </p:nvSpPr>
            <p:spPr>
              <a:xfrm>
                <a:off x="13716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00" name="Shape 500"/>
              <p:cNvSpPr/>
              <p:nvPr/>
            </p:nvSpPr>
            <p:spPr>
              <a:xfrm>
                <a:off x="13716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01" name="Shape 501"/>
              <p:cNvSpPr/>
              <p:nvPr/>
            </p:nvSpPr>
            <p:spPr>
              <a:xfrm>
                <a:off x="13716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02" name="Shape 502"/>
              <p:cNvSpPr/>
              <p:nvPr/>
            </p:nvSpPr>
            <p:spPr>
              <a:xfrm>
                <a:off x="16002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03" name="Shape 503"/>
              <p:cNvSpPr/>
              <p:nvPr/>
            </p:nvSpPr>
            <p:spPr>
              <a:xfrm>
                <a:off x="16002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04" name="Shape 504"/>
              <p:cNvSpPr/>
              <p:nvPr/>
            </p:nvSpPr>
            <p:spPr>
              <a:xfrm>
                <a:off x="16002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05" name="Shape 505"/>
              <p:cNvSpPr/>
              <p:nvPr/>
            </p:nvSpPr>
            <p:spPr>
              <a:xfrm>
                <a:off x="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06" name="Shape 506"/>
              <p:cNvSpPr/>
              <p:nvPr/>
            </p:nvSpPr>
            <p:spPr>
              <a:xfrm>
                <a:off x="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07" name="Shape 507"/>
              <p:cNvSpPr/>
              <p:nvPr/>
            </p:nvSpPr>
            <p:spPr>
              <a:xfrm>
                <a:off x="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08" name="Shape 508"/>
              <p:cNvSpPr/>
              <p:nvPr/>
            </p:nvSpPr>
            <p:spPr>
              <a:xfrm>
                <a:off x="2286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09" name="Shape 509"/>
              <p:cNvSpPr/>
              <p:nvPr/>
            </p:nvSpPr>
            <p:spPr>
              <a:xfrm>
                <a:off x="2286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10" name="Shape 510"/>
              <p:cNvSpPr/>
              <p:nvPr/>
            </p:nvSpPr>
            <p:spPr>
              <a:xfrm>
                <a:off x="2286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11" name="Shape 511"/>
              <p:cNvSpPr/>
              <p:nvPr/>
            </p:nvSpPr>
            <p:spPr>
              <a:xfrm>
                <a:off x="4572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12" name="Shape 512"/>
              <p:cNvSpPr/>
              <p:nvPr/>
            </p:nvSpPr>
            <p:spPr>
              <a:xfrm>
                <a:off x="4572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13" name="Shape 513"/>
              <p:cNvSpPr/>
              <p:nvPr/>
            </p:nvSpPr>
            <p:spPr>
              <a:xfrm>
                <a:off x="4572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14" name="Shape 514"/>
              <p:cNvSpPr/>
              <p:nvPr/>
            </p:nvSpPr>
            <p:spPr>
              <a:xfrm>
                <a:off x="6858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15" name="Shape 515"/>
              <p:cNvSpPr/>
              <p:nvPr/>
            </p:nvSpPr>
            <p:spPr>
              <a:xfrm>
                <a:off x="6858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16" name="Shape 516"/>
              <p:cNvSpPr/>
              <p:nvPr/>
            </p:nvSpPr>
            <p:spPr>
              <a:xfrm>
                <a:off x="6858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17" name="Shape 517"/>
              <p:cNvSpPr/>
              <p:nvPr/>
            </p:nvSpPr>
            <p:spPr>
              <a:xfrm>
                <a:off x="9144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18" name="Shape 518"/>
              <p:cNvSpPr/>
              <p:nvPr/>
            </p:nvSpPr>
            <p:spPr>
              <a:xfrm>
                <a:off x="9144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19" name="Shape 519"/>
              <p:cNvSpPr/>
              <p:nvPr/>
            </p:nvSpPr>
            <p:spPr>
              <a:xfrm>
                <a:off x="9144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20" name="Shape 520"/>
              <p:cNvSpPr/>
              <p:nvPr/>
            </p:nvSpPr>
            <p:spPr>
              <a:xfrm>
                <a:off x="11430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21" name="Shape 521"/>
              <p:cNvSpPr/>
              <p:nvPr/>
            </p:nvSpPr>
            <p:spPr>
              <a:xfrm>
                <a:off x="11430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22" name="Shape 522"/>
              <p:cNvSpPr/>
              <p:nvPr/>
            </p:nvSpPr>
            <p:spPr>
              <a:xfrm>
                <a:off x="11430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23" name="Shape 523"/>
              <p:cNvSpPr/>
              <p:nvPr/>
            </p:nvSpPr>
            <p:spPr>
              <a:xfrm>
                <a:off x="13716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24" name="Shape 524"/>
              <p:cNvSpPr/>
              <p:nvPr/>
            </p:nvSpPr>
            <p:spPr>
              <a:xfrm>
                <a:off x="13716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25" name="Shape 525"/>
              <p:cNvSpPr/>
              <p:nvPr/>
            </p:nvSpPr>
            <p:spPr>
              <a:xfrm>
                <a:off x="13716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26" name="Shape 526"/>
              <p:cNvSpPr/>
              <p:nvPr/>
            </p:nvSpPr>
            <p:spPr>
              <a:xfrm>
                <a:off x="16002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27" name="Shape 527"/>
              <p:cNvSpPr/>
              <p:nvPr/>
            </p:nvSpPr>
            <p:spPr>
              <a:xfrm>
                <a:off x="16002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28" name="Shape 528"/>
              <p:cNvSpPr/>
              <p:nvPr/>
            </p:nvSpPr>
            <p:spPr>
              <a:xfrm>
                <a:off x="16002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29" name="Shape 529"/>
              <p:cNvSpPr/>
              <p:nvPr/>
            </p:nvSpPr>
            <p:spPr>
              <a:xfrm>
                <a:off x="18161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30" name="Shape 530"/>
              <p:cNvSpPr/>
              <p:nvPr/>
            </p:nvSpPr>
            <p:spPr>
              <a:xfrm>
                <a:off x="18161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31" name="Shape 531"/>
              <p:cNvSpPr/>
              <p:nvPr/>
            </p:nvSpPr>
            <p:spPr>
              <a:xfrm>
                <a:off x="18161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32" name="Shape 532"/>
              <p:cNvSpPr/>
              <p:nvPr/>
            </p:nvSpPr>
            <p:spPr>
              <a:xfrm>
                <a:off x="20447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33" name="Shape 533"/>
              <p:cNvSpPr/>
              <p:nvPr/>
            </p:nvSpPr>
            <p:spPr>
              <a:xfrm>
                <a:off x="20447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34" name="Shape 534"/>
              <p:cNvSpPr/>
              <p:nvPr/>
            </p:nvSpPr>
            <p:spPr>
              <a:xfrm>
                <a:off x="20447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35" name="Shape 535"/>
              <p:cNvSpPr/>
              <p:nvPr/>
            </p:nvSpPr>
            <p:spPr>
              <a:xfrm>
                <a:off x="18161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36" name="Shape 536"/>
              <p:cNvSpPr/>
              <p:nvPr/>
            </p:nvSpPr>
            <p:spPr>
              <a:xfrm>
                <a:off x="18161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37" name="Shape 537"/>
              <p:cNvSpPr/>
              <p:nvPr/>
            </p:nvSpPr>
            <p:spPr>
              <a:xfrm>
                <a:off x="18161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38" name="Shape 538"/>
              <p:cNvSpPr/>
              <p:nvPr/>
            </p:nvSpPr>
            <p:spPr>
              <a:xfrm>
                <a:off x="20447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39" name="Shape 539"/>
              <p:cNvSpPr/>
              <p:nvPr/>
            </p:nvSpPr>
            <p:spPr>
              <a:xfrm>
                <a:off x="20447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40" name="Shape 540"/>
              <p:cNvSpPr/>
              <p:nvPr/>
            </p:nvSpPr>
            <p:spPr>
              <a:xfrm>
                <a:off x="20447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41" name="Shape 541"/>
              <p:cNvSpPr/>
              <p:nvPr/>
            </p:nvSpPr>
            <p:spPr>
              <a:xfrm>
                <a:off x="18161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42" name="Shape 542"/>
              <p:cNvSpPr/>
              <p:nvPr/>
            </p:nvSpPr>
            <p:spPr>
              <a:xfrm>
                <a:off x="18161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43" name="Shape 543"/>
              <p:cNvSpPr/>
              <p:nvPr/>
            </p:nvSpPr>
            <p:spPr>
              <a:xfrm>
                <a:off x="18161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44" name="Shape 544"/>
              <p:cNvSpPr/>
              <p:nvPr/>
            </p:nvSpPr>
            <p:spPr>
              <a:xfrm>
                <a:off x="20447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45" name="Shape 545"/>
              <p:cNvSpPr/>
              <p:nvPr/>
            </p:nvSpPr>
            <p:spPr>
              <a:xfrm>
                <a:off x="20447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46" name="Shape 546"/>
              <p:cNvSpPr/>
              <p:nvPr/>
            </p:nvSpPr>
            <p:spPr>
              <a:xfrm>
                <a:off x="20447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47" name="Shape 547"/>
              <p:cNvSpPr/>
              <p:nvPr/>
            </p:nvSpPr>
            <p:spPr>
              <a:xfrm>
                <a:off x="18161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48" name="Shape 548"/>
              <p:cNvSpPr/>
              <p:nvPr/>
            </p:nvSpPr>
            <p:spPr>
              <a:xfrm>
                <a:off x="18161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49" name="Shape 549"/>
              <p:cNvSpPr/>
              <p:nvPr/>
            </p:nvSpPr>
            <p:spPr>
              <a:xfrm>
                <a:off x="18161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50" name="Shape 550"/>
              <p:cNvSpPr/>
              <p:nvPr/>
            </p:nvSpPr>
            <p:spPr>
              <a:xfrm>
                <a:off x="20447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51" name="Shape 551"/>
              <p:cNvSpPr/>
              <p:nvPr/>
            </p:nvSpPr>
            <p:spPr>
              <a:xfrm>
                <a:off x="20447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52" name="Shape 552"/>
              <p:cNvSpPr/>
              <p:nvPr/>
            </p:nvSpPr>
            <p:spPr>
              <a:xfrm>
                <a:off x="20447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53" name="Shape 553"/>
              <p:cNvSpPr/>
              <p:nvPr/>
            </p:nvSpPr>
            <p:spPr>
              <a:xfrm>
                <a:off x="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54" name="Shape 554"/>
              <p:cNvSpPr/>
              <p:nvPr/>
            </p:nvSpPr>
            <p:spPr>
              <a:xfrm>
                <a:off x="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55" name="Shape 555"/>
              <p:cNvSpPr/>
              <p:nvPr/>
            </p:nvSpPr>
            <p:spPr>
              <a:xfrm>
                <a:off x="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56" name="Shape 556"/>
              <p:cNvSpPr/>
              <p:nvPr/>
            </p:nvSpPr>
            <p:spPr>
              <a:xfrm>
                <a:off x="2286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57" name="Shape 557"/>
              <p:cNvSpPr/>
              <p:nvPr/>
            </p:nvSpPr>
            <p:spPr>
              <a:xfrm>
                <a:off x="2286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58" name="Shape 558"/>
              <p:cNvSpPr/>
              <p:nvPr/>
            </p:nvSpPr>
            <p:spPr>
              <a:xfrm>
                <a:off x="2286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59" name="Shape 559"/>
              <p:cNvSpPr/>
              <p:nvPr/>
            </p:nvSpPr>
            <p:spPr>
              <a:xfrm>
                <a:off x="4572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60" name="Shape 560"/>
              <p:cNvSpPr/>
              <p:nvPr/>
            </p:nvSpPr>
            <p:spPr>
              <a:xfrm>
                <a:off x="4572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61" name="Shape 561"/>
              <p:cNvSpPr/>
              <p:nvPr/>
            </p:nvSpPr>
            <p:spPr>
              <a:xfrm>
                <a:off x="4572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62" name="Shape 562"/>
              <p:cNvSpPr/>
              <p:nvPr/>
            </p:nvSpPr>
            <p:spPr>
              <a:xfrm>
                <a:off x="6858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63" name="Shape 563"/>
              <p:cNvSpPr/>
              <p:nvPr/>
            </p:nvSpPr>
            <p:spPr>
              <a:xfrm>
                <a:off x="6858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64" name="Shape 564"/>
              <p:cNvSpPr/>
              <p:nvPr/>
            </p:nvSpPr>
            <p:spPr>
              <a:xfrm>
                <a:off x="6858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65" name="Shape 565"/>
              <p:cNvSpPr/>
              <p:nvPr/>
            </p:nvSpPr>
            <p:spPr>
              <a:xfrm>
                <a:off x="9144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66" name="Shape 566"/>
              <p:cNvSpPr/>
              <p:nvPr/>
            </p:nvSpPr>
            <p:spPr>
              <a:xfrm>
                <a:off x="9144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67" name="Shape 567"/>
              <p:cNvSpPr/>
              <p:nvPr/>
            </p:nvSpPr>
            <p:spPr>
              <a:xfrm>
                <a:off x="9144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68" name="Shape 568"/>
              <p:cNvSpPr/>
              <p:nvPr/>
            </p:nvSpPr>
            <p:spPr>
              <a:xfrm>
                <a:off x="11430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69" name="Shape 569"/>
              <p:cNvSpPr/>
              <p:nvPr/>
            </p:nvSpPr>
            <p:spPr>
              <a:xfrm>
                <a:off x="11430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70" name="Shape 570"/>
              <p:cNvSpPr/>
              <p:nvPr/>
            </p:nvSpPr>
            <p:spPr>
              <a:xfrm>
                <a:off x="11430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71" name="Shape 571"/>
              <p:cNvSpPr/>
              <p:nvPr/>
            </p:nvSpPr>
            <p:spPr>
              <a:xfrm>
                <a:off x="13716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72" name="Shape 572"/>
              <p:cNvSpPr/>
              <p:nvPr/>
            </p:nvSpPr>
            <p:spPr>
              <a:xfrm>
                <a:off x="13716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73" name="Shape 573"/>
              <p:cNvSpPr/>
              <p:nvPr/>
            </p:nvSpPr>
            <p:spPr>
              <a:xfrm>
                <a:off x="13716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74" name="Shape 574"/>
              <p:cNvSpPr/>
              <p:nvPr/>
            </p:nvSpPr>
            <p:spPr>
              <a:xfrm>
                <a:off x="16002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75" name="Shape 575"/>
              <p:cNvSpPr/>
              <p:nvPr/>
            </p:nvSpPr>
            <p:spPr>
              <a:xfrm>
                <a:off x="16002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76" name="Shape 576"/>
              <p:cNvSpPr/>
              <p:nvPr/>
            </p:nvSpPr>
            <p:spPr>
              <a:xfrm>
                <a:off x="16002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77" name="Shape 577"/>
              <p:cNvSpPr/>
              <p:nvPr/>
            </p:nvSpPr>
            <p:spPr>
              <a:xfrm>
                <a:off x="18161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78" name="Shape 578"/>
              <p:cNvSpPr/>
              <p:nvPr/>
            </p:nvSpPr>
            <p:spPr>
              <a:xfrm>
                <a:off x="18161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79" name="Shape 579"/>
              <p:cNvSpPr/>
              <p:nvPr/>
            </p:nvSpPr>
            <p:spPr>
              <a:xfrm>
                <a:off x="18161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80" name="Shape 580"/>
              <p:cNvSpPr/>
              <p:nvPr/>
            </p:nvSpPr>
            <p:spPr>
              <a:xfrm>
                <a:off x="20447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81" name="Shape 581"/>
              <p:cNvSpPr/>
              <p:nvPr/>
            </p:nvSpPr>
            <p:spPr>
              <a:xfrm>
                <a:off x="20447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82" name="Shape 582"/>
              <p:cNvSpPr/>
              <p:nvPr/>
            </p:nvSpPr>
            <p:spPr>
              <a:xfrm>
                <a:off x="20447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84" name="Shape 584"/>
            <p:cNvSpPr/>
            <p:nvPr/>
          </p:nvSpPr>
          <p:spPr>
            <a:xfrm>
              <a:off x="452763" y="2832100"/>
              <a:ext cx="1306628" cy="546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2800">
                  <a:solidFill>
                    <a:srgbClr val="000000"/>
                  </a:solid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lvl1pPr>
            </a:lstStyle>
            <a:p>
              <a:pPr lvl="0">
                <a:defRPr sz="1800"/>
              </a:pPr>
              <a:r>
                <a:rPr sz="2800"/>
                <a:t>Detector</a:t>
              </a:r>
            </a:p>
          </p:txBody>
        </p:sp>
      </p:grpSp>
      <p:grpSp>
        <p:nvGrpSpPr>
          <p:cNvPr id="591" name="Group 591"/>
          <p:cNvGrpSpPr/>
          <p:nvPr/>
        </p:nvGrpSpPr>
        <p:grpSpPr>
          <a:xfrm>
            <a:off x="1511300" y="4635491"/>
            <a:ext cx="3784601" cy="2870209"/>
            <a:chOff x="0" y="0"/>
            <a:chExt cx="3784600" cy="2870208"/>
          </a:xfrm>
        </p:grpSpPr>
        <p:sp>
          <p:nvSpPr>
            <p:cNvPr id="586" name="Shape 586"/>
            <p:cNvSpPr/>
            <p:nvPr/>
          </p:nvSpPr>
          <p:spPr>
            <a:xfrm>
              <a:off x="1879600" y="12708"/>
              <a:ext cx="165101" cy="285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blipFill rotWithShape="1">
              <a:blip r:embed="rId3" cstate="print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effectLst>
                    <a:outerShdw blurRad="762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endParaRPr/>
            </a:p>
          </p:txBody>
        </p:sp>
        <p:sp>
          <p:nvSpPr>
            <p:cNvPr id="587" name="Shape 587"/>
            <p:cNvSpPr/>
            <p:nvPr/>
          </p:nvSpPr>
          <p:spPr>
            <a:xfrm flipV="1">
              <a:off x="0" y="0"/>
              <a:ext cx="1955800" cy="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8" name="Shape 588"/>
            <p:cNvSpPr/>
            <p:nvPr/>
          </p:nvSpPr>
          <p:spPr>
            <a:xfrm flipV="1">
              <a:off x="0" y="2844808"/>
              <a:ext cx="1955800" cy="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9" name="Shape 589"/>
            <p:cNvSpPr/>
            <p:nvPr/>
          </p:nvSpPr>
          <p:spPr>
            <a:xfrm>
              <a:off x="1955800" y="8"/>
              <a:ext cx="1816101" cy="14605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0" name="Shape 590"/>
            <p:cNvSpPr/>
            <p:nvPr/>
          </p:nvSpPr>
          <p:spPr>
            <a:xfrm flipV="1">
              <a:off x="1955800" y="1485908"/>
              <a:ext cx="1828801" cy="13589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592" name="dropped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9884458" y="5126493"/>
            <a:ext cx="2235201" cy="2010907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597" name="Group 597"/>
          <p:cNvGrpSpPr/>
          <p:nvPr/>
        </p:nvGrpSpPr>
        <p:grpSpPr>
          <a:xfrm>
            <a:off x="2476078" y="1739900"/>
            <a:ext cx="3649181" cy="4927600"/>
            <a:chOff x="0" y="0"/>
            <a:chExt cx="3649180" cy="4927599"/>
          </a:xfrm>
        </p:grpSpPr>
        <p:pic>
          <p:nvPicPr>
            <p:cNvPr id="593" name="droppedImage.pdf"/>
            <p:cNvPicPr/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952921" y="0"/>
              <a:ext cx="2696260" cy="24257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594" name="Shape 594"/>
            <p:cNvSpPr/>
            <p:nvPr/>
          </p:nvSpPr>
          <p:spPr>
            <a:xfrm flipH="1">
              <a:off x="2845221" y="3314700"/>
              <a:ext cx="12701" cy="1612900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5" name="Shape 595"/>
            <p:cNvSpPr/>
            <p:nvPr/>
          </p:nvSpPr>
          <p:spPr>
            <a:xfrm>
              <a:off x="2464221" y="2489200"/>
              <a:ext cx="393701" cy="838200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6" name="Shape 596"/>
            <p:cNvSpPr/>
            <p:nvPr/>
          </p:nvSpPr>
          <p:spPr>
            <a:xfrm>
              <a:off x="0" y="0"/>
              <a:ext cx="883819" cy="546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2800">
                  <a:solidFill>
                    <a:srgbClr val="000000"/>
                  </a:solid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lvl1pPr>
            </a:lstStyle>
            <a:p>
              <a:pPr lvl="0">
                <a:defRPr sz="1800"/>
              </a:pPr>
              <a:r>
                <a:rPr sz="2800"/>
                <a:t>Field</a:t>
              </a:r>
            </a:p>
          </p:txBody>
        </p:sp>
      </p:grpSp>
      <p:grpSp>
        <p:nvGrpSpPr>
          <p:cNvPr id="600" name="Group 600"/>
          <p:cNvGrpSpPr/>
          <p:nvPr/>
        </p:nvGrpSpPr>
        <p:grpSpPr>
          <a:xfrm>
            <a:off x="8483600" y="5549900"/>
            <a:ext cx="1066801" cy="1117601"/>
            <a:chOff x="0" y="0"/>
            <a:chExt cx="1066800" cy="1117600"/>
          </a:xfrm>
        </p:grpSpPr>
        <p:sp>
          <p:nvSpPr>
            <p:cNvPr id="598" name="Shape 598"/>
            <p:cNvSpPr/>
            <p:nvPr/>
          </p:nvSpPr>
          <p:spPr>
            <a:xfrm>
              <a:off x="0" y="0"/>
              <a:ext cx="1066801" cy="6477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9" name="Shape 599"/>
            <p:cNvSpPr/>
            <p:nvPr/>
          </p:nvSpPr>
          <p:spPr>
            <a:xfrm flipV="1">
              <a:off x="0" y="660399"/>
              <a:ext cx="1066800" cy="4572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613" name="Group 613"/>
          <p:cNvGrpSpPr/>
          <p:nvPr/>
        </p:nvGrpSpPr>
        <p:grpSpPr>
          <a:xfrm>
            <a:off x="5290327" y="4203700"/>
            <a:ext cx="3781645" cy="3556000"/>
            <a:chOff x="0" y="0"/>
            <a:chExt cx="3781644" cy="3556000"/>
          </a:xfrm>
        </p:grpSpPr>
        <p:sp>
          <p:nvSpPr>
            <p:cNvPr id="601" name="Shape 601"/>
            <p:cNvSpPr/>
            <p:nvPr/>
          </p:nvSpPr>
          <p:spPr>
            <a:xfrm flipV="1">
              <a:off x="818372" y="1358900"/>
              <a:ext cx="9017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612" name="Group 612"/>
            <p:cNvGrpSpPr/>
            <p:nvPr/>
          </p:nvGrpSpPr>
          <p:grpSpPr>
            <a:xfrm>
              <a:off x="-1" y="0"/>
              <a:ext cx="3781646" cy="3556000"/>
              <a:chOff x="0" y="0"/>
              <a:chExt cx="3781644" cy="3556000"/>
            </a:xfrm>
          </p:grpSpPr>
          <p:sp>
            <p:nvSpPr>
              <p:cNvPr id="602" name="Shape 602"/>
              <p:cNvSpPr/>
              <p:nvPr/>
            </p:nvSpPr>
            <p:spPr>
              <a:xfrm flipV="1">
                <a:off x="5572" y="1346200"/>
                <a:ext cx="800101" cy="59690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03" name="Shape 603"/>
              <p:cNvSpPr/>
              <p:nvPr/>
            </p:nvSpPr>
            <p:spPr>
              <a:xfrm>
                <a:off x="5572" y="1892300"/>
                <a:ext cx="812801" cy="60960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04" name="Shape 604"/>
              <p:cNvSpPr/>
              <p:nvPr/>
            </p:nvSpPr>
            <p:spPr>
              <a:xfrm>
                <a:off x="729472" y="1346200"/>
                <a:ext cx="165101" cy="1181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blipFill rotWithShape="1">
                <a:blip r:embed="rId3" cstate="print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>
                    <a:effectLst>
                      <a:outerShdw blurRad="762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pPr>
                <a:endParaRPr/>
              </a:p>
            </p:txBody>
          </p:sp>
          <p:sp>
            <p:nvSpPr>
              <p:cNvPr id="605" name="Shape 605"/>
              <p:cNvSpPr/>
              <p:nvPr/>
            </p:nvSpPr>
            <p:spPr>
              <a:xfrm>
                <a:off x="818372" y="2489196"/>
                <a:ext cx="2273301" cy="1269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06" name="Shape 606"/>
              <p:cNvSpPr/>
              <p:nvPr/>
            </p:nvSpPr>
            <p:spPr>
              <a:xfrm>
                <a:off x="1720072" y="1358900"/>
                <a:ext cx="1409701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07" name="Shape 607"/>
              <p:cNvSpPr/>
              <p:nvPr/>
            </p:nvSpPr>
            <p:spPr>
              <a:xfrm>
                <a:off x="3040872" y="1193800"/>
                <a:ext cx="177801" cy="1485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blipFill rotWithShape="1">
                <a:blip r:embed="rId3" cstate="print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>
                    <a:effectLst>
                      <a:outerShdw blurRad="762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pPr>
                <a:endParaRPr/>
              </a:p>
            </p:txBody>
          </p:sp>
          <p:sp>
            <p:nvSpPr>
              <p:cNvPr id="608" name="Shape 608"/>
              <p:cNvSpPr/>
              <p:nvPr/>
            </p:nvSpPr>
            <p:spPr>
              <a:xfrm>
                <a:off x="0" y="3009900"/>
                <a:ext cx="1758595" cy="5461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584200">
                  <a:defRPr sz="2800">
                    <a:solidFill>
                      <a:srgbClr val="000000"/>
                    </a:solidFill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lvl1pPr>
              </a:lstStyle>
              <a:p>
                <a:pPr lvl="0">
                  <a:defRPr sz="1800"/>
                </a:pPr>
                <a:r>
                  <a:rPr sz="2800"/>
                  <a:t>Collimator</a:t>
                </a:r>
              </a:p>
            </p:txBody>
          </p:sp>
          <p:sp>
            <p:nvSpPr>
              <p:cNvPr id="609" name="Shape 609"/>
              <p:cNvSpPr/>
              <p:nvPr/>
            </p:nvSpPr>
            <p:spPr>
              <a:xfrm>
                <a:off x="818372" y="2603499"/>
                <a:ext cx="1" cy="40640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10" name="Shape 610"/>
              <p:cNvSpPr/>
              <p:nvPr/>
            </p:nvSpPr>
            <p:spPr>
              <a:xfrm flipV="1">
                <a:off x="3124818" y="635060"/>
                <a:ext cx="9910" cy="40628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11" name="Shape 611"/>
              <p:cNvSpPr/>
              <p:nvPr/>
            </p:nvSpPr>
            <p:spPr>
              <a:xfrm>
                <a:off x="2483907" y="0"/>
                <a:ext cx="1297738" cy="5461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584200">
                  <a:defRPr sz="2800">
                    <a:solidFill>
                      <a:srgbClr val="000000"/>
                    </a:solidFill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lvl1pPr>
              </a:lstStyle>
              <a:p>
                <a:pPr lvl="0">
                  <a:defRPr sz="1800"/>
                </a:pPr>
                <a:r>
                  <a:rPr sz="2800"/>
                  <a:t>Camera</a:t>
                </a:r>
              </a:p>
            </p:txBody>
          </p:sp>
        </p:grpSp>
      </p:grp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Imaging Astronomico</a:t>
            </a:r>
          </a:p>
        </p:txBody>
      </p:sp>
      <p:grpSp>
        <p:nvGrpSpPr>
          <p:cNvPr id="618" name="Group 618"/>
          <p:cNvGrpSpPr/>
          <p:nvPr/>
        </p:nvGrpSpPr>
        <p:grpSpPr>
          <a:xfrm>
            <a:off x="7505700" y="1689100"/>
            <a:ext cx="4064000" cy="3759200"/>
            <a:chOff x="0" y="0"/>
            <a:chExt cx="4064000" cy="3759200"/>
          </a:xfrm>
        </p:grpSpPr>
        <p:pic>
          <p:nvPicPr>
            <p:cNvPr id="616" name="eso0907a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4064000" cy="37592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617" name="Shape 617"/>
            <p:cNvSpPr/>
            <p:nvPr/>
          </p:nvSpPr>
          <p:spPr>
            <a:xfrm>
              <a:off x="3059820" y="3151957"/>
              <a:ext cx="900551" cy="541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00">
                  <a:solidFill>
                    <a:srgbClr val="FFFFFF"/>
                  </a:solidFill>
                </a:rPr>
                <a:t>Helix</a:t>
              </a:r>
            </a:p>
          </p:txBody>
        </p:sp>
      </p:grpSp>
      <p:grpSp>
        <p:nvGrpSpPr>
          <p:cNvPr id="621" name="Group 621"/>
          <p:cNvGrpSpPr/>
          <p:nvPr/>
        </p:nvGrpSpPr>
        <p:grpSpPr>
          <a:xfrm>
            <a:off x="495300" y="1638300"/>
            <a:ext cx="6739467" cy="5054600"/>
            <a:chOff x="0" y="0"/>
            <a:chExt cx="6739466" cy="5054600"/>
          </a:xfrm>
        </p:grpSpPr>
        <p:pic>
          <p:nvPicPr>
            <p:cNvPr id="619" name="Hubble+Ultra+Deep+Field.png"/>
            <p:cNvPicPr/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0" y="0"/>
              <a:ext cx="6739467" cy="50546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620" name="Shape 620"/>
            <p:cNvSpPr/>
            <p:nvPr/>
          </p:nvSpPr>
          <p:spPr>
            <a:xfrm>
              <a:off x="194645" y="4409257"/>
              <a:ext cx="739843" cy="541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00">
                  <a:solidFill>
                    <a:srgbClr val="FFFFFF"/>
                  </a:solidFill>
                </a:rPr>
                <a:t>HDF</a:t>
              </a:r>
            </a:p>
          </p:txBody>
        </p:sp>
      </p:grpSp>
      <p:grpSp>
        <p:nvGrpSpPr>
          <p:cNvPr id="624" name="Group 624"/>
          <p:cNvGrpSpPr/>
          <p:nvPr/>
        </p:nvGrpSpPr>
        <p:grpSpPr>
          <a:xfrm>
            <a:off x="1587500" y="5755457"/>
            <a:ext cx="3088146" cy="3312343"/>
            <a:chOff x="0" y="2357"/>
            <a:chExt cx="3088145" cy="3312342"/>
          </a:xfrm>
        </p:grpSpPr>
        <p:pic>
          <p:nvPicPr>
            <p:cNvPr id="622" name="eso0202a.png"/>
            <p:cNvPicPr/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0" y="139700"/>
              <a:ext cx="3088146" cy="31750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623" name="Shape 623"/>
            <p:cNvSpPr/>
            <p:nvPr/>
          </p:nvSpPr>
          <p:spPr>
            <a:xfrm>
              <a:off x="4019" y="2357"/>
              <a:ext cx="1781495" cy="541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000000"/>
                  </a:solidFill>
                </a:defRPr>
              </a:lvl1pPr>
            </a:lstStyle>
            <a:p>
              <a:pPr lvl="0">
                <a:defRPr sz="1800"/>
              </a:pPr>
              <a:r>
                <a:rPr sz="2800"/>
                <a:t>Horsehead</a:t>
              </a:r>
            </a:p>
          </p:txBody>
        </p:sp>
      </p:grpSp>
      <p:grpSp>
        <p:nvGrpSpPr>
          <p:cNvPr id="627" name="Group 627"/>
          <p:cNvGrpSpPr/>
          <p:nvPr/>
        </p:nvGrpSpPr>
        <p:grpSpPr>
          <a:xfrm>
            <a:off x="4978400" y="4965700"/>
            <a:ext cx="4064000" cy="4089400"/>
            <a:chOff x="0" y="0"/>
            <a:chExt cx="4064000" cy="4089400"/>
          </a:xfrm>
        </p:grpSpPr>
        <p:pic>
          <p:nvPicPr>
            <p:cNvPr id="625" name="eso9845d.png"/>
            <p:cNvPicPr/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0" y="0"/>
              <a:ext cx="4064000" cy="40894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626" name="Shape 626"/>
            <p:cNvSpPr/>
            <p:nvPr/>
          </p:nvSpPr>
          <p:spPr>
            <a:xfrm>
              <a:off x="3065" y="65857"/>
              <a:ext cx="1631004" cy="541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00">
                  <a:solidFill>
                    <a:srgbClr val="FFFFFF"/>
                  </a:solidFill>
                </a:rPr>
                <a:t>NGC 1232</a:t>
              </a:r>
            </a:p>
          </p:txBody>
        </p:sp>
      </p:grpSp>
      <p:pic>
        <p:nvPicPr>
          <p:cNvPr id="628" name="omegacenatlas.png"/>
          <p:cNvPicPr/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9347082" y="5473700"/>
            <a:ext cx="3014223" cy="38735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>
            <a:spLocks noGrp="1"/>
          </p:cNvSpPr>
          <p:nvPr>
            <p:ph type="title"/>
          </p:nvPr>
        </p:nvSpPr>
        <p:spPr>
          <a:xfrm>
            <a:off x="1270000" y="139700"/>
            <a:ext cx="10464800" cy="127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Fotometria</a:t>
            </a:r>
          </a:p>
        </p:txBody>
      </p:sp>
      <p:pic>
        <p:nvPicPr>
          <p:cNvPr id="631" name="maxim_photometry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898900" y="1625600"/>
            <a:ext cx="8893241" cy="4648200"/>
          </a:xfrm>
          <a:prstGeom prst="rect">
            <a:avLst/>
          </a:prstGeom>
          <a:ln w="88900">
            <a:miter lim="400000"/>
          </a:ln>
        </p:spPr>
      </p:pic>
      <p:pic>
        <p:nvPicPr>
          <p:cNvPr id="632" name="tres2_all_.jp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19100" y="6388100"/>
            <a:ext cx="6096000" cy="3136900"/>
          </a:xfrm>
          <a:prstGeom prst="rect">
            <a:avLst/>
          </a:prstGeom>
          <a:ln w="88900">
            <a:miter lim="400000"/>
          </a:ln>
        </p:spPr>
      </p:pic>
      <p:pic>
        <p:nvPicPr>
          <p:cNvPr id="633" name="ccdintrofigure2.jp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86286" y="2146300"/>
            <a:ext cx="3358270" cy="2324100"/>
          </a:xfrm>
          <a:prstGeom prst="rect">
            <a:avLst/>
          </a:prstGeom>
          <a:ln w="88900">
            <a:miter lim="400000"/>
          </a:ln>
        </p:spPr>
      </p:pic>
      <p:pic>
        <p:nvPicPr>
          <p:cNvPr id="634" name="ifw_wheel.pn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010400" y="6463087"/>
            <a:ext cx="3606800" cy="2985713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/>
          <p:nvPr/>
        </p:nvSpPr>
        <p:spPr>
          <a:xfrm>
            <a:off x="1384300" y="4292600"/>
            <a:ext cx="8394700" cy="3708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37" name="Shape 6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Spettrografo</a:t>
            </a:r>
          </a:p>
        </p:txBody>
      </p:sp>
      <p:grpSp>
        <p:nvGrpSpPr>
          <p:cNvPr id="790" name="Group 790"/>
          <p:cNvGrpSpPr/>
          <p:nvPr/>
        </p:nvGrpSpPr>
        <p:grpSpPr>
          <a:xfrm>
            <a:off x="9880600" y="4737100"/>
            <a:ext cx="2209800" cy="3378200"/>
            <a:chOff x="0" y="0"/>
            <a:chExt cx="2209800" cy="3378200"/>
          </a:xfrm>
        </p:grpSpPr>
        <p:grpSp>
          <p:nvGrpSpPr>
            <p:cNvPr id="788" name="Group 788"/>
            <p:cNvGrpSpPr/>
            <p:nvPr/>
          </p:nvGrpSpPr>
          <p:grpSpPr>
            <a:xfrm>
              <a:off x="0" y="0"/>
              <a:ext cx="2209800" cy="2806700"/>
              <a:chOff x="0" y="0"/>
              <a:chExt cx="2209800" cy="2806700"/>
            </a:xfrm>
          </p:grpSpPr>
          <p:sp>
            <p:nvSpPr>
              <p:cNvPr id="638" name="Shape 638"/>
              <p:cNvSpPr/>
              <p:nvPr/>
            </p:nvSpPr>
            <p:spPr>
              <a:xfrm>
                <a:off x="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39" name="Shape 639"/>
              <p:cNvSpPr/>
              <p:nvPr/>
            </p:nvSpPr>
            <p:spPr>
              <a:xfrm>
                <a:off x="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0" name="Shape 640"/>
              <p:cNvSpPr/>
              <p:nvPr/>
            </p:nvSpPr>
            <p:spPr>
              <a:xfrm>
                <a:off x="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1" name="Shape 641"/>
              <p:cNvSpPr/>
              <p:nvPr/>
            </p:nvSpPr>
            <p:spPr>
              <a:xfrm>
                <a:off x="2286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2" name="Shape 642"/>
              <p:cNvSpPr/>
              <p:nvPr/>
            </p:nvSpPr>
            <p:spPr>
              <a:xfrm>
                <a:off x="2286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3" name="Shape 643"/>
              <p:cNvSpPr/>
              <p:nvPr/>
            </p:nvSpPr>
            <p:spPr>
              <a:xfrm>
                <a:off x="2286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4" name="Shape 644"/>
              <p:cNvSpPr/>
              <p:nvPr/>
            </p:nvSpPr>
            <p:spPr>
              <a:xfrm>
                <a:off x="4572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5" name="Shape 645"/>
              <p:cNvSpPr/>
              <p:nvPr/>
            </p:nvSpPr>
            <p:spPr>
              <a:xfrm>
                <a:off x="4572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6" name="Shape 646"/>
              <p:cNvSpPr/>
              <p:nvPr/>
            </p:nvSpPr>
            <p:spPr>
              <a:xfrm>
                <a:off x="4572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7" name="Shape 647"/>
              <p:cNvSpPr/>
              <p:nvPr/>
            </p:nvSpPr>
            <p:spPr>
              <a:xfrm>
                <a:off x="6858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8" name="Shape 648"/>
              <p:cNvSpPr/>
              <p:nvPr/>
            </p:nvSpPr>
            <p:spPr>
              <a:xfrm>
                <a:off x="6858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9" name="Shape 649"/>
              <p:cNvSpPr/>
              <p:nvPr/>
            </p:nvSpPr>
            <p:spPr>
              <a:xfrm>
                <a:off x="6858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50" name="Shape 650"/>
              <p:cNvSpPr/>
              <p:nvPr/>
            </p:nvSpPr>
            <p:spPr>
              <a:xfrm>
                <a:off x="9144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51" name="Shape 651"/>
              <p:cNvSpPr/>
              <p:nvPr/>
            </p:nvSpPr>
            <p:spPr>
              <a:xfrm>
                <a:off x="9144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52" name="Shape 652"/>
              <p:cNvSpPr/>
              <p:nvPr/>
            </p:nvSpPr>
            <p:spPr>
              <a:xfrm>
                <a:off x="9144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53" name="Shape 653"/>
              <p:cNvSpPr/>
              <p:nvPr/>
            </p:nvSpPr>
            <p:spPr>
              <a:xfrm>
                <a:off x="11430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54" name="Shape 654"/>
              <p:cNvSpPr/>
              <p:nvPr/>
            </p:nvSpPr>
            <p:spPr>
              <a:xfrm>
                <a:off x="11430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55" name="Shape 655"/>
              <p:cNvSpPr/>
              <p:nvPr/>
            </p:nvSpPr>
            <p:spPr>
              <a:xfrm>
                <a:off x="11430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56" name="Shape 656"/>
              <p:cNvSpPr/>
              <p:nvPr/>
            </p:nvSpPr>
            <p:spPr>
              <a:xfrm>
                <a:off x="13716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57" name="Shape 657"/>
              <p:cNvSpPr/>
              <p:nvPr/>
            </p:nvSpPr>
            <p:spPr>
              <a:xfrm>
                <a:off x="13716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58" name="Shape 658"/>
              <p:cNvSpPr/>
              <p:nvPr/>
            </p:nvSpPr>
            <p:spPr>
              <a:xfrm>
                <a:off x="13716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59" name="Shape 659"/>
              <p:cNvSpPr/>
              <p:nvPr/>
            </p:nvSpPr>
            <p:spPr>
              <a:xfrm>
                <a:off x="16002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60" name="Shape 660"/>
              <p:cNvSpPr/>
              <p:nvPr/>
            </p:nvSpPr>
            <p:spPr>
              <a:xfrm>
                <a:off x="16002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61" name="Shape 661"/>
              <p:cNvSpPr/>
              <p:nvPr/>
            </p:nvSpPr>
            <p:spPr>
              <a:xfrm>
                <a:off x="16002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62" name="Shape 662"/>
              <p:cNvSpPr/>
              <p:nvPr/>
            </p:nvSpPr>
            <p:spPr>
              <a:xfrm>
                <a:off x="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63" name="Shape 663"/>
              <p:cNvSpPr/>
              <p:nvPr/>
            </p:nvSpPr>
            <p:spPr>
              <a:xfrm>
                <a:off x="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64" name="Shape 664"/>
              <p:cNvSpPr/>
              <p:nvPr/>
            </p:nvSpPr>
            <p:spPr>
              <a:xfrm>
                <a:off x="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65" name="Shape 665"/>
              <p:cNvSpPr/>
              <p:nvPr/>
            </p:nvSpPr>
            <p:spPr>
              <a:xfrm>
                <a:off x="2286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66" name="Shape 666"/>
              <p:cNvSpPr/>
              <p:nvPr/>
            </p:nvSpPr>
            <p:spPr>
              <a:xfrm>
                <a:off x="2286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67" name="Shape 667"/>
              <p:cNvSpPr/>
              <p:nvPr/>
            </p:nvSpPr>
            <p:spPr>
              <a:xfrm>
                <a:off x="2286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68" name="Shape 668"/>
              <p:cNvSpPr/>
              <p:nvPr/>
            </p:nvSpPr>
            <p:spPr>
              <a:xfrm>
                <a:off x="4572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69" name="Shape 669"/>
              <p:cNvSpPr/>
              <p:nvPr/>
            </p:nvSpPr>
            <p:spPr>
              <a:xfrm>
                <a:off x="4572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70" name="Shape 670"/>
              <p:cNvSpPr/>
              <p:nvPr/>
            </p:nvSpPr>
            <p:spPr>
              <a:xfrm>
                <a:off x="4572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71" name="Shape 671"/>
              <p:cNvSpPr/>
              <p:nvPr/>
            </p:nvSpPr>
            <p:spPr>
              <a:xfrm>
                <a:off x="6858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72" name="Shape 672"/>
              <p:cNvSpPr/>
              <p:nvPr/>
            </p:nvSpPr>
            <p:spPr>
              <a:xfrm>
                <a:off x="6858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73" name="Shape 673"/>
              <p:cNvSpPr/>
              <p:nvPr/>
            </p:nvSpPr>
            <p:spPr>
              <a:xfrm>
                <a:off x="6858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74" name="Shape 674"/>
              <p:cNvSpPr/>
              <p:nvPr/>
            </p:nvSpPr>
            <p:spPr>
              <a:xfrm>
                <a:off x="9144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75" name="Shape 675"/>
              <p:cNvSpPr/>
              <p:nvPr/>
            </p:nvSpPr>
            <p:spPr>
              <a:xfrm>
                <a:off x="9144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76" name="Shape 676"/>
              <p:cNvSpPr/>
              <p:nvPr/>
            </p:nvSpPr>
            <p:spPr>
              <a:xfrm>
                <a:off x="9144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77" name="Shape 677"/>
              <p:cNvSpPr/>
              <p:nvPr/>
            </p:nvSpPr>
            <p:spPr>
              <a:xfrm>
                <a:off x="11430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78" name="Shape 678"/>
              <p:cNvSpPr/>
              <p:nvPr/>
            </p:nvSpPr>
            <p:spPr>
              <a:xfrm>
                <a:off x="11430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79" name="Shape 679"/>
              <p:cNvSpPr/>
              <p:nvPr/>
            </p:nvSpPr>
            <p:spPr>
              <a:xfrm>
                <a:off x="11430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80" name="Shape 680"/>
              <p:cNvSpPr/>
              <p:nvPr/>
            </p:nvSpPr>
            <p:spPr>
              <a:xfrm>
                <a:off x="13716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81" name="Shape 681"/>
              <p:cNvSpPr/>
              <p:nvPr/>
            </p:nvSpPr>
            <p:spPr>
              <a:xfrm>
                <a:off x="13716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82" name="Shape 682"/>
              <p:cNvSpPr/>
              <p:nvPr/>
            </p:nvSpPr>
            <p:spPr>
              <a:xfrm>
                <a:off x="13716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83" name="Shape 683"/>
              <p:cNvSpPr/>
              <p:nvPr/>
            </p:nvSpPr>
            <p:spPr>
              <a:xfrm>
                <a:off x="16002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84" name="Shape 684"/>
              <p:cNvSpPr/>
              <p:nvPr/>
            </p:nvSpPr>
            <p:spPr>
              <a:xfrm>
                <a:off x="16002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85" name="Shape 685"/>
              <p:cNvSpPr/>
              <p:nvPr/>
            </p:nvSpPr>
            <p:spPr>
              <a:xfrm>
                <a:off x="16002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86" name="Shape 686"/>
              <p:cNvSpPr/>
              <p:nvPr/>
            </p:nvSpPr>
            <p:spPr>
              <a:xfrm>
                <a:off x="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87" name="Shape 687"/>
              <p:cNvSpPr/>
              <p:nvPr/>
            </p:nvSpPr>
            <p:spPr>
              <a:xfrm>
                <a:off x="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88" name="Shape 688"/>
              <p:cNvSpPr/>
              <p:nvPr/>
            </p:nvSpPr>
            <p:spPr>
              <a:xfrm>
                <a:off x="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89" name="Shape 689"/>
              <p:cNvSpPr/>
              <p:nvPr/>
            </p:nvSpPr>
            <p:spPr>
              <a:xfrm>
                <a:off x="2286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90" name="Shape 690"/>
              <p:cNvSpPr/>
              <p:nvPr/>
            </p:nvSpPr>
            <p:spPr>
              <a:xfrm>
                <a:off x="2286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91" name="Shape 691"/>
              <p:cNvSpPr/>
              <p:nvPr/>
            </p:nvSpPr>
            <p:spPr>
              <a:xfrm>
                <a:off x="2286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92" name="Shape 692"/>
              <p:cNvSpPr/>
              <p:nvPr/>
            </p:nvSpPr>
            <p:spPr>
              <a:xfrm>
                <a:off x="4572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93" name="Shape 693"/>
              <p:cNvSpPr/>
              <p:nvPr/>
            </p:nvSpPr>
            <p:spPr>
              <a:xfrm>
                <a:off x="4572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94" name="Shape 694"/>
              <p:cNvSpPr/>
              <p:nvPr/>
            </p:nvSpPr>
            <p:spPr>
              <a:xfrm>
                <a:off x="4572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95" name="Shape 695"/>
              <p:cNvSpPr/>
              <p:nvPr/>
            </p:nvSpPr>
            <p:spPr>
              <a:xfrm>
                <a:off x="6858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96" name="Shape 696"/>
              <p:cNvSpPr/>
              <p:nvPr/>
            </p:nvSpPr>
            <p:spPr>
              <a:xfrm>
                <a:off x="6858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97" name="Shape 697"/>
              <p:cNvSpPr/>
              <p:nvPr/>
            </p:nvSpPr>
            <p:spPr>
              <a:xfrm>
                <a:off x="6858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98" name="Shape 698"/>
              <p:cNvSpPr/>
              <p:nvPr/>
            </p:nvSpPr>
            <p:spPr>
              <a:xfrm>
                <a:off x="9144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99" name="Shape 699"/>
              <p:cNvSpPr/>
              <p:nvPr/>
            </p:nvSpPr>
            <p:spPr>
              <a:xfrm>
                <a:off x="9144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00" name="Shape 700"/>
              <p:cNvSpPr/>
              <p:nvPr/>
            </p:nvSpPr>
            <p:spPr>
              <a:xfrm>
                <a:off x="9144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01" name="Shape 701"/>
              <p:cNvSpPr/>
              <p:nvPr/>
            </p:nvSpPr>
            <p:spPr>
              <a:xfrm>
                <a:off x="11430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02" name="Shape 702"/>
              <p:cNvSpPr/>
              <p:nvPr/>
            </p:nvSpPr>
            <p:spPr>
              <a:xfrm>
                <a:off x="11430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03" name="Shape 703"/>
              <p:cNvSpPr/>
              <p:nvPr/>
            </p:nvSpPr>
            <p:spPr>
              <a:xfrm>
                <a:off x="11430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04" name="Shape 704"/>
              <p:cNvSpPr/>
              <p:nvPr/>
            </p:nvSpPr>
            <p:spPr>
              <a:xfrm>
                <a:off x="13716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05" name="Shape 705"/>
              <p:cNvSpPr/>
              <p:nvPr/>
            </p:nvSpPr>
            <p:spPr>
              <a:xfrm>
                <a:off x="13716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06" name="Shape 706"/>
              <p:cNvSpPr/>
              <p:nvPr/>
            </p:nvSpPr>
            <p:spPr>
              <a:xfrm>
                <a:off x="13716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07" name="Shape 707"/>
              <p:cNvSpPr/>
              <p:nvPr/>
            </p:nvSpPr>
            <p:spPr>
              <a:xfrm>
                <a:off x="16002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08" name="Shape 708"/>
              <p:cNvSpPr/>
              <p:nvPr/>
            </p:nvSpPr>
            <p:spPr>
              <a:xfrm>
                <a:off x="16002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09" name="Shape 709"/>
              <p:cNvSpPr/>
              <p:nvPr/>
            </p:nvSpPr>
            <p:spPr>
              <a:xfrm>
                <a:off x="16002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10" name="Shape 710"/>
              <p:cNvSpPr/>
              <p:nvPr/>
            </p:nvSpPr>
            <p:spPr>
              <a:xfrm>
                <a:off x="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11" name="Shape 711"/>
              <p:cNvSpPr/>
              <p:nvPr/>
            </p:nvSpPr>
            <p:spPr>
              <a:xfrm>
                <a:off x="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12" name="Shape 712"/>
              <p:cNvSpPr/>
              <p:nvPr/>
            </p:nvSpPr>
            <p:spPr>
              <a:xfrm>
                <a:off x="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13" name="Shape 713"/>
              <p:cNvSpPr/>
              <p:nvPr/>
            </p:nvSpPr>
            <p:spPr>
              <a:xfrm>
                <a:off x="2286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14" name="Shape 714"/>
              <p:cNvSpPr/>
              <p:nvPr/>
            </p:nvSpPr>
            <p:spPr>
              <a:xfrm>
                <a:off x="2286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15" name="Shape 715"/>
              <p:cNvSpPr/>
              <p:nvPr/>
            </p:nvSpPr>
            <p:spPr>
              <a:xfrm>
                <a:off x="2286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16" name="Shape 716"/>
              <p:cNvSpPr/>
              <p:nvPr/>
            </p:nvSpPr>
            <p:spPr>
              <a:xfrm>
                <a:off x="4572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17" name="Shape 717"/>
              <p:cNvSpPr/>
              <p:nvPr/>
            </p:nvSpPr>
            <p:spPr>
              <a:xfrm>
                <a:off x="4572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18" name="Shape 718"/>
              <p:cNvSpPr/>
              <p:nvPr/>
            </p:nvSpPr>
            <p:spPr>
              <a:xfrm>
                <a:off x="4572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19" name="Shape 719"/>
              <p:cNvSpPr/>
              <p:nvPr/>
            </p:nvSpPr>
            <p:spPr>
              <a:xfrm>
                <a:off x="6858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20" name="Shape 720"/>
              <p:cNvSpPr/>
              <p:nvPr/>
            </p:nvSpPr>
            <p:spPr>
              <a:xfrm>
                <a:off x="6858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21" name="Shape 721"/>
              <p:cNvSpPr/>
              <p:nvPr/>
            </p:nvSpPr>
            <p:spPr>
              <a:xfrm>
                <a:off x="6858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22" name="Shape 722"/>
              <p:cNvSpPr/>
              <p:nvPr/>
            </p:nvSpPr>
            <p:spPr>
              <a:xfrm>
                <a:off x="9144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23" name="Shape 723"/>
              <p:cNvSpPr/>
              <p:nvPr/>
            </p:nvSpPr>
            <p:spPr>
              <a:xfrm>
                <a:off x="9144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24" name="Shape 724"/>
              <p:cNvSpPr/>
              <p:nvPr/>
            </p:nvSpPr>
            <p:spPr>
              <a:xfrm>
                <a:off x="9144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25" name="Shape 725"/>
              <p:cNvSpPr/>
              <p:nvPr/>
            </p:nvSpPr>
            <p:spPr>
              <a:xfrm>
                <a:off x="11430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26" name="Shape 726"/>
              <p:cNvSpPr/>
              <p:nvPr/>
            </p:nvSpPr>
            <p:spPr>
              <a:xfrm>
                <a:off x="11430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27" name="Shape 727"/>
              <p:cNvSpPr/>
              <p:nvPr/>
            </p:nvSpPr>
            <p:spPr>
              <a:xfrm>
                <a:off x="11430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28" name="Shape 728"/>
              <p:cNvSpPr/>
              <p:nvPr/>
            </p:nvSpPr>
            <p:spPr>
              <a:xfrm>
                <a:off x="13716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29" name="Shape 729"/>
              <p:cNvSpPr/>
              <p:nvPr/>
            </p:nvSpPr>
            <p:spPr>
              <a:xfrm>
                <a:off x="13716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30" name="Shape 730"/>
              <p:cNvSpPr/>
              <p:nvPr/>
            </p:nvSpPr>
            <p:spPr>
              <a:xfrm>
                <a:off x="13716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31" name="Shape 731"/>
              <p:cNvSpPr/>
              <p:nvPr/>
            </p:nvSpPr>
            <p:spPr>
              <a:xfrm>
                <a:off x="16002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32" name="Shape 732"/>
              <p:cNvSpPr/>
              <p:nvPr/>
            </p:nvSpPr>
            <p:spPr>
              <a:xfrm>
                <a:off x="16002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33" name="Shape 733"/>
              <p:cNvSpPr/>
              <p:nvPr/>
            </p:nvSpPr>
            <p:spPr>
              <a:xfrm>
                <a:off x="16002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34" name="Shape 734"/>
              <p:cNvSpPr/>
              <p:nvPr/>
            </p:nvSpPr>
            <p:spPr>
              <a:xfrm>
                <a:off x="18161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35" name="Shape 735"/>
              <p:cNvSpPr/>
              <p:nvPr/>
            </p:nvSpPr>
            <p:spPr>
              <a:xfrm>
                <a:off x="18161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36" name="Shape 736"/>
              <p:cNvSpPr/>
              <p:nvPr/>
            </p:nvSpPr>
            <p:spPr>
              <a:xfrm>
                <a:off x="18161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37" name="Shape 737"/>
              <p:cNvSpPr/>
              <p:nvPr/>
            </p:nvSpPr>
            <p:spPr>
              <a:xfrm>
                <a:off x="2044700" y="571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38" name="Shape 738"/>
              <p:cNvSpPr/>
              <p:nvPr/>
            </p:nvSpPr>
            <p:spPr>
              <a:xfrm>
                <a:off x="2044700" y="762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39" name="Shape 739"/>
              <p:cNvSpPr/>
              <p:nvPr/>
            </p:nvSpPr>
            <p:spPr>
              <a:xfrm>
                <a:off x="2044700" y="952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40" name="Shape 740"/>
              <p:cNvSpPr/>
              <p:nvPr/>
            </p:nvSpPr>
            <p:spPr>
              <a:xfrm>
                <a:off x="18161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41" name="Shape 741"/>
              <p:cNvSpPr/>
              <p:nvPr/>
            </p:nvSpPr>
            <p:spPr>
              <a:xfrm>
                <a:off x="18161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42" name="Shape 742"/>
              <p:cNvSpPr/>
              <p:nvPr/>
            </p:nvSpPr>
            <p:spPr>
              <a:xfrm>
                <a:off x="18161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43" name="Shape 743"/>
              <p:cNvSpPr/>
              <p:nvPr/>
            </p:nvSpPr>
            <p:spPr>
              <a:xfrm>
                <a:off x="2044700" y="1143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44" name="Shape 744"/>
              <p:cNvSpPr/>
              <p:nvPr/>
            </p:nvSpPr>
            <p:spPr>
              <a:xfrm>
                <a:off x="2044700" y="1333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45" name="Shape 745"/>
              <p:cNvSpPr/>
              <p:nvPr/>
            </p:nvSpPr>
            <p:spPr>
              <a:xfrm>
                <a:off x="2044700" y="1524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46" name="Shape 746"/>
              <p:cNvSpPr/>
              <p:nvPr/>
            </p:nvSpPr>
            <p:spPr>
              <a:xfrm>
                <a:off x="18161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47" name="Shape 747"/>
              <p:cNvSpPr/>
              <p:nvPr/>
            </p:nvSpPr>
            <p:spPr>
              <a:xfrm>
                <a:off x="18161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48" name="Shape 748"/>
              <p:cNvSpPr/>
              <p:nvPr/>
            </p:nvSpPr>
            <p:spPr>
              <a:xfrm>
                <a:off x="18161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49" name="Shape 749"/>
              <p:cNvSpPr/>
              <p:nvPr/>
            </p:nvSpPr>
            <p:spPr>
              <a:xfrm>
                <a:off x="2044700" y="1714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50" name="Shape 750"/>
              <p:cNvSpPr/>
              <p:nvPr/>
            </p:nvSpPr>
            <p:spPr>
              <a:xfrm>
                <a:off x="2044700" y="1905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51" name="Shape 751"/>
              <p:cNvSpPr/>
              <p:nvPr/>
            </p:nvSpPr>
            <p:spPr>
              <a:xfrm>
                <a:off x="2044700" y="2095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52" name="Shape 752"/>
              <p:cNvSpPr/>
              <p:nvPr/>
            </p:nvSpPr>
            <p:spPr>
              <a:xfrm>
                <a:off x="18161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53" name="Shape 753"/>
              <p:cNvSpPr/>
              <p:nvPr/>
            </p:nvSpPr>
            <p:spPr>
              <a:xfrm>
                <a:off x="18161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54" name="Shape 754"/>
              <p:cNvSpPr/>
              <p:nvPr/>
            </p:nvSpPr>
            <p:spPr>
              <a:xfrm>
                <a:off x="18161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55" name="Shape 755"/>
              <p:cNvSpPr/>
              <p:nvPr/>
            </p:nvSpPr>
            <p:spPr>
              <a:xfrm>
                <a:off x="2044700" y="2286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56" name="Shape 756"/>
              <p:cNvSpPr/>
              <p:nvPr/>
            </p:nvSpPr>
            <p:spPr>
              <a:xfrm>
                <a:off x="2044700" y="2476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57" name="Shape 757"/>
              <p:cNvSpPr/>
              <p:nvPr/>
            </p:nvSpPr>
            <p:spPr>
              <a:xfrm>
                <a:off x="2044700" y="2667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58" name="Shape 758"/>
              <p:cNvSpPr/>
              <p:nvPr/>
            </p:nvSpPr>
            <p:spPr>
              <a:xfrm>
                <a:off x="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59" name="Shape 759"/>
              <p:cNvSpPr/>
              <p:nvPr/>
            </p:nvSpPr>
            <p:spPr>
              <a:xfrm>
                <a:off x="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60" name="Shape 760"/>
              <p:cNvSpPr/>
              <p:nvPr/>
            </p:nvSpPr>
            <p:spPr>
              <a:xfrm>
                <a:off x="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61" name="Shape 761"/>
              <p:cNvSpPr/>
              <p:nvPr/>
            </p:nvSpPr>
            <p:spPr>
              <a:xfrm>
                <a:off x="2286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62" name="Shape 762"/>
              <p:cNvSpPr/>
              <p:nvPr/>
            </p:nvSpPr>
            <p:spPr>
              <a:xfrm>
                <a:off x="2286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63" name="Shape 763"/>
              <p:cNvSpPr/>
              <p:nvPr/>
            </p:nvSpPr>
            <p:spPr>
              <a:xfrm>
                <a:off x="2286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64" name="Shape 764"/>
              <p:cNvSpPr/>
              <p:nvPr/>
            </p:nvSpPr>
            <p:spPr>
              <a:xfrm>
                <a:off x="4572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65" name="Shape 765"/>
              <p:cNvSpPr/>
              <p:nvPr/>
            </p:nvSpPr>
            <p:spPr>
              <a:xfrm>
                <a:off x="4572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66" name="Shape 766"/>
              <p:cNvSpPr/>
              <p:nvPr/>
            </p:nvSpPr>
            <p:spPr>
              <a:xfrm>
                <a:off x="4572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67" name="Shape 767"/>
              <p:cNvSpPr/>
              <p:nvPr/>
            </p:nvSpPr>
            <p:spPr>
              <a:xfrm>
                <a:off x="6858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68" name="Shape 768"/>
              <p:cNvSpPr/>
              <p:nvPr/>
            </p:nvSpPr>
            <p:spPr>
              <a:xfrm>
                <a:off x="6858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69" name="Shape 769"/>
              <p:cNvSpPr/>
              <p:nvPr/>
            </p:nvSpPr>
            <p:spPr>
              <a:xfrm>
                <a:off x="6858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70" name="Shape 770"/>
              <p:cNvSpPr/>
              <p:nvPr/>
            </p:nvSpPr>
            <p:spPr>
              <a:xfrm>
                <a:off x="9144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71" name="Shape 771"/>
              <p:cNvSpPr/>
              <p:nvPr/>
            </p:nvSpPr>
            <p:spPr>
              <a:xfrm>
                <a:off x="9144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72" name="Shape 772"/>
              <p:cNvSpPr/>
              <p:nvPr/>
            </p:nvSpPr>
            <p:spPr>
              <a:xfrm>
                <a:off x="9144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73" name="Shape 773"/>
              <p:cNvSpPr/>
              <p:nvPr/>
            </p:nvSpPr>
            <p:spPr>
              <a:xfrm>
                <a:off x="11430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74" name="Shape 774"/>
              <p:cNvSpPr/>
              <p:nvPr/>
            </p:nvSpPr>
            <p:spPr>
              <a:xfrm>
                <a:off x="11430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75" name="Shape 775"/>
              <p:cNvSpPr/>
              <p:nvPr/>
            </p:nvSpPr>
            <p:spPr>
              <a:xfrm>
                <a:off x="11430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76" name="Shape 776"/>
              <p:cNvSpPr/>
              <p:nvPr/>
            </p:nvSpPr>
            <p:spPr>
              <a:xfrm>
                <a:off x="13716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77" name="Shape 777"/>
              <p:cNvSpPr/>
              <p:nvPr/>
            </p:nvSpPr>
            <p:spPr>
              <a:xfrm>
                <a:off x="13716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78" name="Shape 778"/>
              <p:cNvSpPr/>
              <p:nvPr/>
            </p:nvSpPr>
            <p:spPr>
              <a:xfrm>
                <a:off x="13716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79" name="Shape 779"/>
              <p:cNvSpPr/>
              <p:nvPr/>
            </p:nvSpPr>
            <p:spPr>
              <a:xfrm>
                <a:off x="16002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80" name="Shape 780"/>
              <p:cNvSpPr/>
              <p:nvPr/>
            </p:nvSpPr>
            <p:spPr>
              <a:xfrm>
                <a:off x="16002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81" name="Shape 781"/>
              <p:cNvSpPr/>
              <p:nvPr/>
            </p:nvSpPr>
            <p:spPr>
              <a:xfrm>
                <a:off x="16002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82" name="Shape 782"/>
              <p:cNvSpPr/>
              <p:nvPr/>
            </p:nvSpPr>
            <p:spPr>
              <a:xfrm>
                <a:off x="18161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83" name="Shape 783"/>
              <p:cNvSpPr/>
              <p:nvPr/>
            </p:nvSpPr>
            <p:spPr>
              <a:xfrm>
                <a:off x="18161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84" name="Shape 784"/>
              <p:cNvSpPr/>
              <p:nvPr/>
            </p:nvSpPr>
            <p:spPr>
              <a:xfrm>
                <a:off x="18161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85" name="Shape 785"/>
              <p:cNvSpPr/>
              <p:nvPr/>
            </p:nvSpPr>
            <p:spPr>
              <a:xfrm>
                <a:off x="2044700" y="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86" name="Shape 786"/>
              <p:cNvSpPr/>
              <p:nvPr/>
            </p:nvSpPr>
            <p:spPr>
              <a:xfrm>
                <a:off x="2044700" y="1905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87" name="Shape 787"/>
              <p:cNvSpPr/>
              <p:nvPr/>
            </p:nvSpPr>
            <p:spPr>
              <a:xfrm>
                <a:off x="2044700" y="381000"/>
                <a:ext cx="165100" cy="139700"/>
              </a:xfrm>
              <a:prstGeom prst="rect">
                <a:avLst/>
              </a:prstGeom>
              <a:blipFill rotWithShape="1">
                <a:blip r:embed="rId2" cstate="print"/>
                <a:srcRect/>
                <a:tile tx="0" ty="0" sx="100000" sy="100000" flip="none" algn="tl"/>
              </a:blip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789" name="Shape 789"/>
            <p:cNvSpPr/>
            <p:nvPr/>
          </p:nvSpPr>
          <p:spPr>
            <a:xfrm>
              <a:off x="452763" y="2832100"/>
              <a:ext cx="1306628" cy="546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2800">
                  <a:solidFill>
                    <a:srgbClr val="000000"/>
                  </a:solid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lvl1pPr>
            </a:lstStyle>
            <a:p>
              <a:pPr lvl="0">
                <a:defRPr sz="1800"/>
              </a:pPr>
              <a:r>
                <a:rPr sz="2800"/>
                <a:t>Detector</a:t>
              </a:r>
            </a:p>
          </p:txBody>
        </p:sp>
      </p:grpSp>
      <p:grpSp>
        <p:nvGrpSpPr>
          <p:cNvPr id="796" name="Group 796"/>
          <p:cNvGrpSpPr/>
          <p:nvPr/>
        </p:nvGrpSpPr>
        <p:grpSpPr>
          <a:xfrm>
            <a:off x="1511300" y="4635491"/>
            <a:ext cx="3784601" cy="2870209"/>
            <a:chOff x="0" y="0"/>
            <a:chExt cx="3784600" cy="2870208"/>
          </a:xfrm>
        </p:grpSpPr>
        <p:sp>
          <p:nvSpPr>
            <p:cNvPr id="791" name="Shape 791"/>
            <p:cNvSpPr/>
            <p:nvPr/>
          </p:nvSpPr>
          <p:spPr>
            <a:xfrm>
              <a:off x="1879600" y="12708"/>
              <a:ext cx="165101" cy="285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blipFill rotWithShape="1">
              <a:blip r:embed="rId3" cstate="print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effectLst>
                    <a:outerShdw blurRad="762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endParaRPr/>
            </a:p>
          </p:txBody>
        </p:sp>
        <p:sp>
          <p:nvSpPr>
            <p:cNvPr id="792" name="Shape 792"/>
            <p:cNvSpPr/>
            <p:nvPr/>
          </p:nvSpPr>
          <p:spPr>
            <a:xfrm flipV="1">
              <a:off x="0" y="0"/>
              <a:ext cx="1955800" cy="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3" name="Shape 793"/>
            <p:cNvSpPr/>
            <p:nvPr/>
          </p:nvSpPr>
          <p:spPr>
            <a:xfrm flipV="1">
              <a:off x="0" y="2844808"/>
              <a:ext cx="1955800" cy="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4" name="Shape 794"/>
            <p:cNvSpPr/>
            <p:nvPr/>
          </p:nvSpPr>
          <p:spPr>
            <a:xfrm>
              <a:off x="1955800" y="8"/>
              <a:ext cx="1816101" cy="14605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5" name="Shape 795"/>
            <p:cNvSpPr/>
            <p:nvPr/>
          </p:nvSpPr>
          <p:spPr>
            <a:xfrm flipV="1">
              <a:off x="1955800" y="1485908"/>
              <a:ext cx="1828801" cy="13589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801" name="Group 801"/>
          <p:cNvGrpSpPr/>
          <p:nvPr/>
        </p:nvGrpSpPr>
        <p:grpSpPr>
          <a:xfrm>
            <a:off x="2476078" y="1739900"/>
            <a:ext cx="3649181" cy="4927600"/>
            <a:chOff x="0" y="0"/>
            <a:chExt cx="3649180" cy="4927599"/>
          </a:xfrm>
        </p:grpSpPr>
        <p:pic>
          <p:nvPicPr>
            <p:cNvPr id="797" name="droppedImage.pdf"/>
            <p:cNvPicPr/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952921" y="0"/>
              <a:ext cx="2696260" cy="24257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798" name="Shape 798"/>
            <p:cNvSpPr/>
            <p:nvPr/>
          </p:nvSpPr>
          <p:spPr>
            <a:xfrm flipH="1">
              <a:off x="2845221" y="3314700"/>
              <a:ext cx="12701" cy="1612900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9" name="Shape 799"/>
            <p:cNvSpPr/>
            <p:nvPr/>
          </p:nvSpPr>
          <p:spPr>
            <a:xfrm>
              <a:off x="2464221" y="2489200"/>
              <a:ext cx="393701" cy="838200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0" name="Shape 800"/>
            <p:cNvSpPr/>
            <p:nvPr/>
          </p:nvSpPr>
          <p:spPr>
            <a:xfrm>
              <a:off x="0" y="0"/>
              <a:ext cx="883819" cy="546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2800">
                  <a:solidFill>
                    <a:srgbClr val="000000"/>
                  </a:solid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lvl1pPr>
            </a:lstStyle>
            <a:p>
              <a:pPr lvl="0">
                <a:defRPr sz="1800"/>
              </a:pPr>
              <a:r>
                <a:rPr sz="2800"/>
                <a:t>Field</a:t>
              </a:r>
            </a:p>
          </p:txBody>
        </p:sp>
      </p:grpSp>
      <p:grpSp>
        <p:nvGrpSpPr>
          <p:cNvPr id="814" name="Group 814"/>
          <p:cNvGrpSpPr/>
          <p:nvPr/>
        </p:nvGrpSpPr>
        <p:grpSpPr>
          <a:xfrm>
            <a:off x="5290327" y="4203700"/>
            <a:ext cx="3781645" cy="3556000"/>
            <a:chOff x="0" y="0"/>
            <a:chExt cx="3781644" cy="3556000"/>
          </a:xfrm>
        </p:grpSpPr>
        <p:sp>
          <p:nvSpPr>
            <p:cNvPr id="802" name="Shape 802"/>
            <p:cNvSpPr/>
            <p:nvPr/>
          </p:nvSpPr>
          <p:spPr>
            <a:xfrm flipV="1">
              <a:off x="818372" y="1358900"/>
              <a:ext cx="9017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813" name="Group 813"/>
            <p:cNvGrpSpPr/>
            <p:nvPr/>
          </p:nvGrpSpPr>
          <p:grpSpPr>
            <a:xfrm>
              <a:off x="-1" y="0"/>
              <a:ext cx="3781646" cy="3556000"/>
              <a:chOff x="0" y="0"/>
              <a:chExt cx="3781644" cy="3556000"/>
            </a:xfrm>
          </p:grpSpPr>
          <p:sp>
            <p:nvSpPr>
              <p:cNvPr id="803" name="Shape 803"/>
              <p:cNvSpPr/>
              <p:nvPr/>
            </p:nvSpPr>
            <p:spPr>
              <a:xfrm flipV="1">
                <a:off x="5572" y="1346200"/>
                <a:ext cx="800101" cy="59690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04" name="Shape 804"/>
              <p:cNvSpPr/>
              <p:nvPr/>
            </p:nvSpPr>
            <p:spPr>
              <a:xfrm>
                <a:off x="5572" y="1892300"/>
                <a:ext cx="812801" cy="60960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05" name="Shape 805"/>
              <p:cNvSpPr/>
              <p:nvPr/>
            </p:nvSpPr>
            <p:spPr>
              <a:xfrm>
                <a:off x="729472" y="1346200"/>
                <a:ext cx="165101" cy="1181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blipFill rotWithShape="1">
                <a:blip r:embed="rId3" cstate="print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>
                    <a:effectLst>
                      <a:outerShdw blurRad="762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pPr>
                <a:endParaRPr/>
              </a:p>
            </p:txBody>
          </p:sp>
          <p:sp>
            <p:nvSpPr>
              <p:cNvPr id="806" name="Shape 806"/>
              <p:cNvSpPr/>
              <p:nvPr/>
            </p:nvSpPr>
            <p:spPr>
              <a:xfrm>
                <a:off x="818372" y="2489196"/>
                <a:ext cx="2273301" cy="1269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07" name="Shape 807"/>
              <p:cNvSpPr/>
              <p:nvPr/>
            </p:nvSpPr>
            <p:spPr>
              <a:xfrm>
                <a:off x="1720072" y="1358900"/>
                <a:ext cx="1409701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08" name="Shape 808"/>
              <p:cNvSpPr/>
              <p:nvPr/>
            </p:nvSpPr>
            <p:spPr>
              <a:xfrm>
                <a:off x="3040872" y="1193800"/>
                <a:ext cx="177801" cy="1485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blipFill rotWithShape="1">
                <a:blip r:embed="rId3" cstate="print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>
                    <a:effectLst>
                      <a:outerShdw blurRad="762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pPr>
                <a:endParaRPr/>
              </a:p>
            </p:txBody>
          </p:sp>
          <p:sp>
            <p:nvSpPr>
              <p:cNvPr id="809" name="Shape 809"/>
              <p:cNvSpPr/>
              <p:nvPr/>
            </p:nvSpPr>
            <p:spPr>
              <a:xfrm>
                <a:off x="0" y="3009900"/>
                <a:ext cx="1758595" cy="5461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584200">
                  <a:defRPr sz="2800">
                    <a:solidFill>
                      <a:srgbClr val="000000"/>
                    </a:solidFill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lvl1pPr>
              </a:lstStyle>
              <a:p>
                <a:pPr lvl="0">
                  <a:defRPr sz="1800"/>
                </a:pPr>
                <a:r>
                  <a:rPr sz="2800"/>
                  <a:t>Collimator</a:t>
                </a:r>
              </a:p>
            </p:txBody>
          </p:sp>
          <p:sp>
            <p:nvSpPr>
              <p:cNvPr id="810" name="Shape 810"/>
              <p:cNvSpPr/>
              <p:nvPr/>
            </p:nvSpPr>
            <p:spPr>
              <a:xfrm>
                <a:off x="818372" y="2603499"/>
                <a:ext cx="1" cy="40640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11" name="Shape 811"/>
              <p:cNvSpPr/>
              <p:nvPr/>
            </p:nvSpPr>
            <p:spPr>
              <a:xfrm flipV="1">
                <a:off x="3124818" y="635060"/>
                <a:ext cx="9910" cy="40628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12" name="Shape 812"/>
              <p:cNvSpPr/>
              <p:nvPr/>
            </p:nvSpPr>
            <p:spPr>
              <a:xfrm>
                <a:off x="2483907" y="0"/>
                <a:ext cx="1297738" cy="5461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584200">
                  <a:defRPr sz="2800">
                    <a:solidFill>
                      <a:srgbClr val="000000"/>
                    </a:solidFill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lvl1pPr>
              </a:lstStyle>
              <a:p>
                <a:pPr lvl="0">
                  <a:defRPr sz="1800"/>
                </a:pPr>
                <a:r>
                  <a:rPr sz="2800"/>
                  <a:t>Camera</a:t>
                </a:r>
              </a:p>
            </p:txBody>
          </p:sp>
        </p:grpSp>
      </p:grpSp>
      <p:sp>
        <p:nvSpPr>
          <p:cNvPr id="815" name="Shape 815"/>
          <p:cNvSpPr/>
          <p:nvPr/>
        </p:nvSpPr>
        <p:spPr>
          <a:xfrm>
            <a:off x="4940300" y="3073400"/>
            <a:ext cx="1270000" cy="1270000"/>
          </a:xfrm>
          <a:prstGeom prst="line">
            <a:avLst/>
          </a:prstGeom>
          <a:ln w="38100">
            <a:solidFill>
              <a:srgbClr val="FFFB00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 algn="l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16" name="Shape 816"/>
          <p:cNvSpPr/>
          <p:nvPr/>
        </p:nvSpPr>
        <p:spPr>
          <a:xfrm>
            <a:off x="3340100" y="1549400"/>
            <a:ext cx="1435100" cy="2641600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endParaRPr/>
          </a:p>
        </p:txBody>
      </p:sp>
      <p:sp>
        <p:nvSpPr>
          <p:cNvPr id="817" name="Shape 817"/>
          <p:cNvSpPr/>
          <p:nvPr/>
        </p:nvSpPr>
        <p:spPr>
          <a:xfrm>
            <a:off x="4876800" y="1549400"/>
            <a:ext cx="1320800" cy="2641600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endParaRPr/>
          </a:p>
        </p:txBody>
      </p:sp>
      <p:grpSp>
        <p:nvGrpSpPr>
          <p:cNvPr id="832" name="Group 832"/>
          <p:cNvGrpSpPr/>
          <p:nvPr/>
        </p:nvGrpSpPr>
        <p:grpSpPr>
          <a:xfrm>
            <a:off x="6121400" y="5410200"/>
            <a:ext cx="3644900" cy="1409701"/>
            <a:chOff x="0" y="0"/>
            <a:chExt cx="3644900" cy="1409700"/>
          </a:xfrm>
        </p:grpSpPr>
        <p:sp>
          <p:nvSpPr>
            <p:cNvPr id="818" name="Shape 818"/>
            <p:cNvSpPr/>
            <p:nvPr/>
          </p:nvSpPr>
          <p:spPr>
            <a:xfrm flipV="1">
              <a:off x="0" y="152400"/>
              <a:ext cx="90170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9" name="Shape 819"/>
            <p:cNvSpPr/>
            <p:nvPr/>
          </p:nvSpPr>
          <p:spPr>
            <a:xfrm>
              <a:off x="0" y="1282696"/>
              <a:ext cx="914400" cy="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0" name="Shape 820"/>
            <p:cNvSpPr/>
            <p:nvPr/>
          </p:nvSpPr>
          <p:spPr>
            <a:xfrm flipV="1">
              <a:off x="1003300" y="25400"/>
              <a:ext cx="1320800" cy="127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1" name="Shape 821"/>
            <p:cNvSpPr/>
            <p:nvPr/>
          </p:nvSpPr>
          <p:spPr>
            <a:xfrm flipV="1">
              <a:off x="1612900" y="1231900"/>
              <a:ext cx="635000" cy="635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2" name="Shape 822"/>
            <p:cNvSpPr/>
            <p:nvPr/>
          </p:nvSpPr>
          <p:spPr>
            <a:xfrm>
              <a:off x="1003300" y="152399"/>
              <a:ext cx="1308100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3" name="Shape 823"/>
            <p:cNvSpPr/>
            <p:nvPr/>
          </p:nvSpPr>
          <p:spPr>
            <a:xfrm flipV="1">
              <a:off x="1625600" y="1320800"/>
              <a:ext cx="62230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4" name="Shape 824"/>
            <p:cNvSpPr/>
            <p:nvPr/>
          </p:nvSpPr>
          <p:spPr>
            <a:xfrm>
              <a:off x="1016000" y="152399"/>
              <a:ext cx="1295401" cy="1397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5" name="Shape 825"/>
            <p:cNvSpPr/>
            <p:nvPr/>
          </p:nvSpPr>
          <p:spPr>
            <a:xfrm>
              <a:off x="1625600" y="1333500"/>
              <a:ext cx="660400" cy="762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6" name="Shape 826"/>
            <p:cNvSpPr/>
            <p:nvPr/>
          </p:nvSpPr>
          <p:spPr>
            <a:xfrm>
              <a:off x="2311400" y="0"/>
              <a:ext cx="1295400" cy="584200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7" name="Shape 827"/>
            <p:cNvSpPr/>
            <p:nvPr/>
          </p:nvSpPr>
          <p:spPr>
            <a:xfrm flipV="1">
              <a:off x="2324100" y="596900"/>
              <a:ext cx="1257300" cy="62230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8" name="Shape 828"/>
            <p:cNvSpPr/>
            <p:nvPr/>
          </p:nvSpPr>
          <p:spPr>
            <a:xfrm>
              <a:off x="2324100" y="139700"/>
              <a:ext cx="1295400" cy="584200"/>
            </a:xfrm>
            <a:prstGeom prst="line">
              <a:avLst/>
            </a:prstGeom>
            <a:noFill/>
            <a:ln w="25400" cap="flat">
              <a:solidFill>
                <a:srgbClr val="FFFB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9" name="Shape 829"/>
            <p:cNvSpPr/>
            <p:nvPr/>
          </p:nvSpPr>
          <p:spPr>
            <a:xfrm flipV="1">
              <a:off x="2336800" y="736600"/>
              <a:ext cx="1257300" cy="584200"/>
            </a:xfrm>
            <a:prstGeom prst="line">
              <a:avLst/>
            </a:prstGeom>
            <a:noFill/>
            <a:ln w="25400" cap="flat">
              <a:solidFill>
                <a:srgbClr val="FFFB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0" name="Shape 830"/>
            <p:cNvSpPr/>
            <p:nvPr/>
          </p:nvSpPr>
          <p:spPr>
            <a:xfrm>
              <a:off x="2349500" y="279400"/>
              <a:ext cx="1295400" cy="584200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1" name="Shape 831"/>
            <p:cNvSpPr/>
            <p:nvPr/>
          </p:nvSpPr>
          <p:spPr>
            <a:xfrm flipV="1">
              <a:off x="2324100" y="876300"/>
              <a:ext cx="1295401" cy="533400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833" name="Shape 833"/>
          <p:cNvSpPr/>
          <p:nvPr/>
        </p:nvSpPr>
        <p:spPr>
          <a:xfrm>
            <a:off x="7048500" y="5486400"/>
            <a:ext cx="698500" cy="1282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endParaRPr/>
          </a:p>
        </p:txBody>
      </p:sp>
      <p:pic>
        <p:nvPicPr>
          <p:cNvPr id="834" name="Emission_spectrum-Fe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rot="16171767">
            <a:off x="9551702" y="5975438"/>
            <a:ext cx="2857501" cy="373703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Shape 8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La Spettroscopia Astronomica</a:t>
            </a:r>
          </a:p>
        </p:txBody>
      </p:sp>
      <p:pic>
        <p:nvPicPr>
          <p:cNvPr id="837" name="spettri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5463500" y="5295900"/>
            <a:ext cx="6692900" cy="4343400"/>
          </a:xfrm>
          <a:prstGeom prst="rect">
            <a:avLst/>
          </a:prstGeom>
          <a:ln w="88900">
            <a:miter lim="400000"/>
          </a:ln>
        </p:spPr>
      </p:pic>
      <p:sp>
        <p:nvSpPr>
          <p:cNvPr id="838" name="Shape 838"/>
          <p:cNvSpPr/>
          <p:nvPr/>
        </p:nvSpPr>
        <p:spPr>
          <a:xfrm>
            <a:off x="7690601" y="9118600"/>
            <a:ext cx="3871959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76D6FF"/>
                </a:solidFill>
              </a:rPr>
              <a:t>Joseph von Fraunhofer</a:t>
            </a:r>
            <a:r>
              <a:rPr sz="1300" b="1">
                <a:solidFill>
                  <a:srgbClr val="76D6FF"/>
                </a:solidFill>
                <a:latin typeface="Helvetica"/>
                <a:ea typeface="Helvetica"/>
                <a:cs typeface="Helvetica"/>
                <a:sym typeface="Helvetica"/>
              </a:rPr>
              <a:t>   </a:t>
            </a:r>
          </a:p>
        </p:txBody>
      </p:sp>
      <p:pic>
        <p:nvPicPr>
          <p:cNvPr id="839" name="File-Fraunhofer_2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0680700" y="7276465"/>
            <a:ext cx="1143000" cy="1423036"/>
          </a:xfrm>
          <a:prstGeom prst="rect">
            <a:avLst/>
          </a:prstGeom>
          <a:ln w="88900">
            <a:miter lim="400000"/>
          </a:ln>
        </p:spPr>
      </p:pic>
      <p:pic>
        <p:nvPicPr>
          <p:cNvPr id="840" name="File-Wollaston_William_Hyde_Jackson_color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1595100" y="8077200"/>
            <a:ext cx="1143000" cy="1485901"/>
          </a:xfrm>
          <a:prstGeom prst="rect">
            <a:avLst/>
          </a:prstGeom>
          <a:ln w="88900">
            <a:miter lim="400000"/>
          </a:ln>
        </p:spPr>
      </p:pic>
      <p:sp>
        <p:nvSpPr>
          <p:cNvPr id="841" name="Shape 841"/>
          <p:cNvSpPr/>
          <p:nvPr/>
        </p:nvSpPr>
        <p:spPr>
          <a:xfrm>
            <a:off x="6974363" y="8547100"/>
            <a:ext cx="3882380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76D6FF"/>
                </a:solidFill>
              </a:rPr>
              <a:t>William Hyde Wollaston</a:t>
            </a:r>
            <a:r>
              <a:rPr sz="1300" b="1">
                <a:solidFill>
                  <a:srgbClr val="76D6FF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</p:txBody>
      </p:sp>
      <p:pic>
        <p:nvPicPr>
          <p:cNvPr id="842" name="spettro1.tiff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44500" y="1605844"/>
            <a:ext cx="2336800" cy="2077157"/>
          </a:xfrm>
          <a:prstGeom prst="rect">
            <a:avLst/>
          </a:prstGeom>
          <a:ln w="88900">
            <a:miter lim="400000"/>
          </a:ln>
        </p:spPr>
      </p:pic>
      <p:pic>
        <p:nvPicPr>
          <p:cNvPr id="843" name="spettro2.tiff"/>
          <p:cNvPicPr/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3784600" y="2819400"/>
            <a:ext cx="8636000" cy="2428875"/>
          </a:xfrm>
          <a:prstGeom prst="rect">
            <a:avLst/>
          </a:prstGeom>
          <a:ln w="88900">
            <a:miter lim="400000"/>
          </a:ln>
        </p:spPr>
      </p:pic>
      <p:sp>
        <p:nvSpPr>
          <p:cNvPr id="844" name="Shape 844"/>
          <p:cNvSpPr/>
          <p:nvPr/>
        </p:nvSpPr>
        <p:spPr>
          <a:xfrm>
            <a:off x="3013130" y="1714500"/>
            <a:ext cx="9359901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Nel 1802 Wollaston fa passare la luce solare attraverso un prisma e nota delle “righe nere”</a:t>
            </a:r>
          </a:p>
        </p:txBody>
      </p:sp>
      <p:sp>
        <p:nvSpPr>
          <p:cNvPr id="845" name="Shape 845"/>
          <p:cNvSpPr/>
          <p:nvPr/>
        </p:nvSpPr>
        <p:spPr>
          <a:xfrm>
            <a:off x="571500" y="5340350"/>
            <a:ext cx="10007600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Nel 1814 Fraunhofer le osserva anche lui e ne dà una classificazione sistematica ed una misura della lunghezza d’onda</a:t>
            </a:r>
          </a:p>
        </p:txBody>
      </p:sp>
      <p:sp>
        <p:nvSpPr>
          <p:cNvPr id="846" name="Shape 846"/>
          <p:cNvSpPr/>
          <p:nvPr/>
        </p:nvSpPr>
        <p:spPr>
          <a:xfrm>
            <a:off x="1311330" y="6807200"/>
            <a:ext cx="8636001" cy="187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Tra il 1850 ed il 1860 Bunsen e Kirchoff capiscono da esperimenti di laboratorio che la righe di Fraunhofer sono da associarsi ai gas presenti nella atmosfera solare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Spettroscopia - Per cosa ?</a:t>
            </a:r>
          </a:p>
        </p:txBody>
      </p:sp>
      <p:sp>
        <p:nvSpPr>
          <p:cNvPr id="849" name="Shape 849"/>
          <p:cNvSpPr>
            <a:spLocks noGrp="1"/>
          </p:cNvSpPr>
          <p:nvPr>
            <p:ph type="body" idx="1"/>
          </p:nvPr>
        </p:nvSpPr>
        <p:spPr>
          <a:xfrm>
            <a:off x="508000" y="2057400"/>
            <a:ext cx="6578600" cy="66675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AA00"/>
                </a:solidFill>
              </a:rPr>
              <a:t>Pressochè senza Modelli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Composizione Chimica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Temperatura</a:t>
            </a: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AA00"/>
                </a:solidFill>
              </a:rPr>
              <a:t>Con Modelli Semplici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Massa, Gravità, i campi Magnetici</a:t>
            </a: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AA00"/>
                </a:solidFill>
              </a:rPr>
              <a:t>Con Modelli Complessi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Età, evoluzione, etc. </a:t>
            </a:r>
          </a:p>
        </p:txBody>
      </p:sp>
      <p:pic>
        <p:nvPicPr>
          <p:cNvPr id="850" name="diagramma-hr-big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350000" y="2438400"/>
            <a:ext cx="5905500" cy="59055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Spettroscopia - Chimica</a:t>
            </a:r>
          </a:p>
        </p:txBody>
      </p:sp>
      <p:pic>
        <p:nvPicPr>
          <p:cNvPr id="853" name="wrn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371166" y="4749800"/>
            <a:ext cx="6366934" cy="4775200"/>
          </a:xfrm>
          <a:prstGeom prst="rect">
            <a:avLst/>
          </a:prstGeom>
          <a:ln w="88900">
            <a:miter lim="400000"/>
          </a:ln>
        </p:spPr>
      </p:pic>
      <p:pic>
        <p:nvPicPr>
          <p:cNvPr id="854" name="typeccarbonspec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57200" y="1600200"/>
            <a:ext cx="6096000" cy="4876800"/>
          </a:xfrm>
          <a:prstGeom prst="rect">
            <a:avLst/>
          </a:prstGeom>
          <a:ln w="88900">
            <a:miter lim="400000"/>
          </a:ln>
        </p:spPr>
      </p:pic>
      <p:sp>
        <p:nvSpPr>
          <p:cNvPr id="855" name="Shape 855"/>
          <p:cNvSpPr>
            <a:spLocks noGrp="1"/>
          </p:cNvSpPr>
          <p:nvPr>
            <p:ph type="body" idx="1"/>
          </p:nvPr>
        </p:nvSpPr>
        <p:spPr>
          <a:xfrm>
            <a:off x="6464300" y="1816100"/>
            <a:ext cx="5816600" cy="2286000"/>
          </a:xfrm>
          <a:prstGeom prst="rect">
            <a:avLst/>
          </a:prstGeom>
        </p:spPr>
        <p:txBody>
          <a:bodyPr/>
          <a:lstStyle>
            <a:lvl1pPr>
              <a:buBlip>
                <a:blip r:embed="rId5"/>
              </a:buBlip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La presenza della linea (in assorbimento o in emissione) indica la presenza dell’elemento chimico</a:t>
            </a:r>
          </a:p>
        </p:txBody>
      </p:sp>
      <p:sp>
        <p:nvSpPr>
          <p:cNvPr id="856" name="Shape 856"/>
          <p:cNvSpPr/>
          <p:nvPr/>
        </p:nvSpPr>
        <p:spPr>
          <a:xfrm>
            <a:off x="355600" y="6870700"/>
            <a:ext cx="58166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436497" indent="-436497" algn="l">
              <a:spcBef>
                <a:spcPts val="3000"/>
              </a:spcBef>
              <a:buSzPct val="43000"/>
              <a:buBlip>
                <a:blip r:embed="rId5"/>
              </a:buBlip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La “Intensità” della linea indica (in modo relativo) la abbondanza di quell’elemento chimico.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L’Occhio Umano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1270000" y="1435100"/>
            <a:ext cx="10464800" cy="12700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Il più semplice strumento astronomico completo è l’occhio umano (anche l’unico disponibile per molti millenni.....).  </a:t>
            </a:r>
          </a:p>
        </p:txBody>
      </p:sp>
      <p:pic>
        <p:nvPicPr>
          <p:cNvPr id="36" name="dropped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028700" y="2679700"/>
            <a:ext cx="5719704" cy="4826000"/>
          </a:xfrm>
          <a:prstGeom prst="rect">
            <a:avLst/>
          </a:prstGeom>
          <a:ln w="88900">
            <a:miter lim="400000"/>
          </a:ln>
        </p:spPr>
      </p:pic>
      <p:pic>
        <p:nvPicPr>
          <p:cNvPr id="37" name="droppedImage.pdf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972300" y="2667000"/>
            <a:ext cx="2896881" cy="1981200"/>
          </a:xfrm>
          <a:prstGeom prst="rect">
            <a:avLst/>
          </a:prstGeom>
          <a:ln w="88900">
            <a:miter lim="400000"/>
          </a:ln>
        </p:spPr>
      </p:pic>
      <p:pic>
        <p:nvPicPr>
          <p:cNvPr id="38" name="droppedImage.pdf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985000" y="5979218"/>
            <a:ext cx="2870201" cy="1094682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41" name="Group 41"/>
          <p:cNvGrpSpPr/>
          <p:nvPr/>
        </p:nvGrpSpPr>
        <p:grpSpPr>
          <a:xfrm>
            <a:off x="6997700" y="4762500"/>
            <a:ext cx="2844800" cy="800100"/>
            <a:chOff x="0" y="0"/>
            <a:chExt cx="2844800" cy="800100"/>
          </a:xfrm>
        </p:grpSpPr>
        <p:sp>
          <p:nvSpPr>
            <p:cNvPr id="39" name="Shape 39"/>
            <p:cNvSpPr/>
            <p:nvPr/>
          </p:nvSpPr>
          <p:spPr>
            <a:xfrm>
              <a:off x="0" y="0"/>
              <a:ext cx="2844800" cy="800100"/>
            </a:xfrm>
            <a:prstGeom prst="rect">
              <a:avLst/>
            </a:prstGeom>
            <a:solidFill>
              <a:srgbClr val="FFFB00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40" name="droppedImage.pdf"/>
            <p:cNvPicPr/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304800" y="215900"/>
              <a:ext cx="2235200" cy="3683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42" name="Shape 42"/>
          <p:cNvSpPr/>
          <p:nvPr/>
        </p:nvSpPr>
        <p:spPr>
          <a:xfrm>
            <a:off x="1955800" y="7696200"/>
            <a:ext cx="10464800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436497" indent="-436497" algn="l">
              <a:spcBef>
                <a:spcPts val="3000"/>
              </a:spcBef>
              <a:buSzPct val="43000"/>
              <a:buBlip>
                <a:blip r:embed="rId3"/>
              </a:buBlip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L’Umore del Cristallino ha un indice di rifrazione superiore all’aria. Il Controllo della curvatura determina il fuoco.</a:t>
            </a:r>
          </a:p>
        </p:txBody>
      </p:sp>
      <p:sp>
        <p:nvSpPr>
          <p:cNvPr id="43" name="Shape 43"/>
          <p:cNvSpPr/>
          <p:nvPr/>
        </p:nvSpPr>
        <p:spPr>
          <a:xfrm>
            <a:off x="9823856" y="2933630"/>
            <a:ext cx="736601" cy="2502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0">
                <a:solidFill>
                  <a:srgbClr val="FFFFFF"/>
                </a:solidFill>
              </a:rPr>
              <a:t>}</a:t>
            </a:r>
          </a:p>
        </p:txBody>
      </p:sp>
      <p:sp>
        <p:nvSpPr>
          <p:cNvPr id="44" name="Shape 44"/>
          <p:cNvSpPr/>
          <p:nvPr/>
        </p:nvSpPr>
        <p:spPr>
          <a:xfrm>
            <a:off x="10530373" y="3949700"/>
            <a:ext cx="2393284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FECB3E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ECB3E"/>
                </a:solidFill>
              </a:rPr>
              <a:t>Legge di Snell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Spettroscopia - Dinamica</a:t>
            </a:r>
          </a:p>
        </p:txBody>
      </p:sp>
      <p:sp>
        <p:nvSpPr>
          <p:cNvPr id="859" name="Shape 859"/>
          <p:cNvSpPr>
            <a:spLocks noGrp="1"/>
          </p:cNvSpPr>
          <p:nvPr>
            <p:ph type="body" idx="1"/>
          </p:nvPr>
        </p:nvSpPr>
        <p:spPr>
          <a:xfrm>
            <a:off x="1270000" y="1968500"/>
            <a:ext cx="10464800" cy="63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Effetto Doppler</a:t>
            </a:r>
          </a:p>
        </p:txBody>
      </p:sp>
      <p:grpSp>
        <p:nvGrpSpPr>
          <p:cNvPr id="866" name="Group 866"/>
          <p:cNvGrpSpPr/>
          <p:nvPr/>
        </p:nvGrpSpPr>
        <p:grpSpPr>
          <a:xfrm>
            <a:off x="1727200" y="4749800"/>
            <a:ext cx="3492500" cy="1409700"/>
            <a:chOff x="0" y="0"/>
            <a:chExt cx="3492499" cy="1409699"/>
          </a:xfrm>
        </p:grpSpPr>
        <p:sp>
          <p:nvSpPr>
            <p:cNvPr id="860" name="Shape 860"/>
            <p:cNvSpPr/>
            <p:nvPr/>
          </p:nvSpPr>
          <p:spPr>
            <a:xfrm flipH="1">
              <a:off x="3289300" y="368300"/>
              <a:ext cx="12701" cy="1041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1" name="Shape 861"/>
            <p:cNvSpPr/>
            <p:nvPr/>
          </p:nvSpPr>
          <p:spPr>
            <a:xfrm>
              <a:off x="3492499" y="12700"/>
              <a:ext cx="1" cy="13843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2" name="Shape 862"/>
            <p:cNvSpPr/>
            <p:nvPr/>
          </p:nvSpPr>
          <p:spPr>
            <a:xfrm flipH="1">
              <a:off x="1816099" y="0"/>
              <a:ext cx="1" cy="13843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3" name="Shape 863"/>
            <p:cNvSpPr/>
            <p:nvPr/>
          </p:nvSpPr>
          <p:spPr>
            <a:xfrm flipH="1">
              <a:off x="-1" y="0"/>
              <a:ext cx="2" cy="13843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4" name="Shape 864"/>
            <p:cNvSpPr/>
            <p:nvPr/>
          </p:nvSpPr>
          <p:spPr>
            <a:xfrm flipH="1">
              <a:off x="139699" y="330200"/>
              <a:ext cx="2" cy="10541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5" name="Shape 865"/>
            <p:cNvSpPr/>
            <p:nvPr/>
          </p:nvSpPr>
          <p:spPr>
            <a:xfrm flipH="1">
              <a:off x="342899" y="939799"/>
              <a:ext cx="2" cy="4445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873" name="Group 873"/>
          <p:cNvGrpSpPr/>
          <p:nvPr/>
        </p:nvGrpSpPr>
        <p:grpSpPr>
          <a:xfrm>
            <a:off x="1803400" y="4749800"/>
            <a:ext cx="3492500" cy="1409700"/>
            <a:chOff x="0" y="0"/>
            <a:chExt cx="3492499" cy="1409699"/>
          </a:xfrm>
        </p:grpSpPr>
        <p:sp>
          <p:nvSpPr>
            <p:cNvPr id="867" name="Shape 867"/>
            <p:cNvSpPr/>
            <p:nvPr/>
          </p:nvSpPr>
          <p:spPr>
            <a:xfrm flipH="1">
              <a:off x="3289300" y="368300"/>
              <a:ext cx="12701" cy="1041400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8" name="Shape 868"/>
            <p:cNvSpPr/>
            <p:nvPr/>
          </p:nvSpPr>
          <p:spPr>
            <a:xfrm>
              <a:off x="3492499" y="12700"/>
              <a:ext cx="1" cy="1384300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9" name="Shape 869"/>
            <p:cNvSpPr/>
            <p:nvPr/>
          </p:nvSpPr>
          <p:spPr>
            <a:xfrm flipH="1">
              <a:off x="1816099" y="0"/>
              <a:ext cx="1" cy="1384300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0" name="Shape 870"/>
            <p:cNvSpPr/>
            <p:nvPr/>
          </p:nvSpPr>
          <p:spPr>
            <a:xfrm flipH="1">
              <a:off x="-1" y="0"/>
              <a:ext cx="2" cy="1384300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1" name="Shape 871"/>
            <p:cNvSpPr/>
            <p:nvPr/>
          </p:nvSpPr>
          <p:spPr>
            <a:xfrm flipH="1">
              <a:off x="139699" y="330200"/>
              <a:ext cx="2" cy="1054100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2" name="Shape 872"/>
            <p:cNvSpPr/>
            <p:nvPr/>
          </p:nvSpPr>
          <p:spPr>
            <a:xfrm flipH="1">
              <a:off x="342899" y="939799"/>
              <a:ext cx="2" cy="444502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880" name="Group 880"/>
          <p:cNvGrpSpPr/>
          <p:nvPr/>
        </p:nvGrpSpPr>
        <p:grpSpPr>
          <a:xfrm>
            <a:off x="1651000" y="4749800"/>
            <a:ext cx="3492500" cy="1409700"/>
            <a:chOff x="0" y="0"/>
            <a:chExt cx="3492499" cy="1409699"/>
          </a:xfrm>
        </p:grpSpPr>
        <p:sp>
          <p:nvSpPr>
            <p:cNvPr id="874" name="Shape 874"/>
            <p:cNvSpPr/>
            <p:nvPr/>
          </p:nvSpPr>
          <p:spPr>
            <a:xfrm flipH="1">
              <a:off x="3289300" y="368300"/>
              <a:ext cx="12701" cy="1041400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5" name="Shape 875"/>
            <p:cNvSpPr/>
            <p:nvPr/>
          </p:nvSpPr>
          <p:spPr>
            <a:xfrm>
              <a:off x="3492499" y="12700"/>
              <a:ext cx="1" cy="1384300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6" name="Shape 876"/>
            <p:cNvSpPr/>
            <p:nvPr/>
          </p:nvSpPr>
          <p:spPr>
            <a:xfrm flipH="1">
              <a:off x="1816099" y="0"/>
              <a:ext cx="1" cy="1384300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7" name="Shape 877"/>
            <p:cNvSpPr/>
            <p:nvPr/>
          </p:nvSpPr>
          <p:spPr>
            <a:xfrm flipH="1">
              <a:off x="-1" y="0"/>
              <a:ext cx="2" cy="1384300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8" name="Shape 878"/>
            <p:cNvSpPr/>
            <p:nvPr/>
          </p:nvSpPr>
          <p:spPr>
            <a:xfrm flipH="1">
              <a:off x="139699" y="330200"/>
              <a:ext cx="2" cy="1054100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9" name="Shape 879"/>
            <p:cNvSpPr/>
            <p:nvPr/>
          </p:nvSpPr>
          <p:spPr>
            <a:xfrm flipH="1">
              <a:off x="342899" y="939799"/>
              <a:ext cx="2" cy="444502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885" name="Group 885"/>
          <p:cNvGrpSpPr/>
          <p:nvPr/>
        </p:nvGrpSpPr>
        <p:grpSpPr>
          <a:xfrm>
            <a:off x="652822" y="4025900"/>
            <a:ext cx="5676124" cy="2857500"/>
            <a:chOff x="0" y="0"/>
            <a:chExt cx="5676123" cy="2857499"/>
          </a:xfrm>
        </p:grpSpPr>
        <p:sp>
          <p:nvSpPr>
            <p:cNvPr id="881" name="Shape 881"/>
            <p:cNvSpPr/>
            <p:nvPr/>
          </p:nvSpPr>
          <p:spPr>
            <a:xfrm flipH="1">
              <a:off x="413977" y="63500"/>
              <a:ext cx="12701" cy="2057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2" name="Shape 882"/>
            <p:cNvSpPr/>
            <p:nvPr/>
          </p:nvSpPr>
          <p:spPr>
            <a:xfrm flipH="1">
              <a:off x="413978" y="2108200"/>
              <a:ext cx="5207000" cy="1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3" name="Shape 883"/>
            <p:cNvSpPr/>
            <p:nvPr/>
          </p:nvSpPr>
          <p:spPr>
            <a:xfrm>
              <a:off x="5305791" y="2082799"/>
              <a:ext cx="370333" cy="774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>
                  <a:solidFill>
                    <a:srgbClr val="000000"/>
                  </a:solid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lvl1pPr>
            </a:lstStyle>
            <a:p>
              <a:pPr lvl="0">
                <a:defRPr sz="1800"/>
              </a:pPr>
              <a:r>
                <a:rPr sz="4200"/>
                <a:t>λ</a:t>
              </a:r>
            </a:p>
          </p:txBody>
        </p:sp>
        <p:sp>
          <p:nvSpPr>
            <p:cNvPr id="884" name="Shape 884"/>
            <p:cNvSpPr/>
            <p:nvPr/>
          </p:nvSpPr>
          <p:spPr>
            <a:xfrm>
              <a:off x="0" y="0"/>
              <a:ext cx="263119" cy="774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>
                  <a:solidFill>
                    <a:srgbClr val="000000"/>
                  </a:solid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lvl1pPr>
            </a:lstStyle>
            <a:p>
              <a:pPr lvl="0">
                <a:defRPr sz="1800"/>
              </a:pPr>
              <a:r>
                <a:rPr sz="4200"/>
                <a:t>I</a:t>
              </a:r>
            </a:p>
          </p:txBody>
        </p:sp>
      </p:grpSp>
      <p:sp>
        <p:nvSpPr>
          <p:cNvPr id="886" name="Shape 886"/>
          <p:cNvSpPr/>
          <p:nvPr/>
        </p:nvSpPr>
        <p:spPr>
          <a:xfrm>
            <a:off x="4660052" y="7289800"/>
            <a:ext cx="954196" cy="850058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FFFB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endParaRPr/>
          </a:p>
        </p:txBody>
      </p:sp>
      <p:pic>
        <p:nvPicPr>
          <p:cNvPr id="887" name="droppedImage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95897" y="7083704"/>
            <a:ext cx="1503744" cy="1270001"/>
          </a:xfrm>
          <a:prstGeom prst="rect">
            <a:avLst/>
          </a:prstGeom>
          <a:ln w="88900">
            <a:miter lim="400000"/>
          </a:ln>
        </p:spPr>
      </p:pic>
      <p:sp>
        <p:nvSpPr>
          <p:cNvPr id="888" name="Shape 888"/>
          <p:cNvSpPr/>
          <p:nvPr/>
        </p:nvSpPr>
        <p:spPr>
          <a:xfrm flipH="1" flipV="1">
            <a:off x="2451100" y="7734300"/>
            <a:ext cx="1016000" cy="1"/>
          </a:xfrm>
          <a:prstGeom prst="line">
            <a:avLst/>
          </a:prstGeom>
          <a:ln w="25400">
            <a:solidFill/>
            <a:miter lim="400000"/>
            <a:headEnd type="stealth"/>
          </a:ln>
        </p:spPr>
        <p:txBody>
          <a:bodyPr lIns="0" tIns="0" rIns="0" bIns="0" anchor="ctr"/>
          <a:lstStyle/>
          <a:p>
            <a:pPr lvl="0" algn="l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89" name="Shape 889"/>
          <p:cNvSpPr/>
          <p:nvPr/>
        </p:nvSpPr>
        <p:spPr>
          <a:xfrm>
            <a:off x="6436310" y="1968500"/>
            <a:ext cx="3097988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36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velocità radiale</a:t>
            </a:r>
          </a:p>
        </p:txBody>
      </p:sp>
      <p:grpSp>
        <p:nvGrpSpPr>
          <p:cNvPr id="895" name="Group 895"/>
          <p:cNvGrpSpPr/>
          <p:nvPr/>
        </p:nvGrpSpPr>
        <p:grpSpPr>
          <a:xfrm>
            <a:off x="9897645" y="1581149"/>
            <a:ext cx="2027656" cy="1447801"/>
            <a:chOff x="-40805" y="69849"/>
            <a:chExt cx="2027654" cy="1447800"/>
          </a:xfrm>
        </p:grpSpPr>
        <p:sp>
          <p:nvSpPr>
            <p:cNvPr id="890" name="Shape 890"/>
            <p:cNvSpPr/>
            <p:nvPr/>
          </p:nvSpPr>
          <p:spPr>
            <a:xfrm>
              <a:off x="-40806" y="69849"/>
              <a:ext cx="925069" cy="1447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584200">
                <a:defRPr sz="1800">
                  <a:solidFill>
                    <a:srgbClr val="000000"/>
                  </a:solidFill>
                </a:defRPr>
              </a:pPr>
              <a:r>
                <a:rPr sz="4200"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Δλ</a:t>
              </a:r>
            </a:p>
            <a:p>
              <a:pPr lvl="0" defTabSz="584200">
                <a:defRPr sz="1800">
                  <a:solidFill>
                    <a:srgbClr val="000000"/>
                  </a:solidFill>
                </a:defRPr>
              </a:pPr>
              <a:r>
                <a:rPr sz="4200"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λ</a:t>
              </a:r>
            </a:p>
          </p:txBody>
        </p:sp>
        <p:sp>
          <p:nvSpPr>
            <p:cNvPr id="891" name="Shape 891"/>
            <p:cNvSpPr/>
            <p:nvPr/>
          </p:nvSpPr>
          <p:spPr>
            <a:xfrm>
              <a:off x="1390172" y="142075"/>
              <a:ext cx="529196" cy="1303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584200">
                <a:defRPr sz="1800">
                  <a:solidFill>
                    <a:srgbClr val="000000"/>
                  </a:solidFill>
                </a:defRPr>
              </a:pPr>
              <a:r>
                <a:rPr sz="4200" i="1">
                  <a:latin typeface="Arial"/>
                  <a:ea typeface="Arial"/>
                  <a:cs typeface="Arial"/>
                  <a:sym typeface="Arial"/>
                </a:rPr>
                <a:t>v</a:t>
              </a:r>
            </a:p>
            <a:p>
              <a:pPr lvl="0" defTabSz="584200">
                <a:defRPr sz="1800">
                  <a:solidFill>
                    <a:srgbClr val="000000"/>
                  </a:solidFill>
                </a:defRPr>
              </a:pPr>
              <a:r>
                <a:rPr sz="4200" i="1">
                  <a:latin typeface="Arial"/>
                  <a:ea typeface="Arial"/>
                  <a:cs typeface="Arial"/>
                  <a:sym typeface="Arial"/>
                </a:rPr>
                <a:t>c</a:t>
              </a:r>
            </a:p>
          </p:txBody>
        </p:sp>
        <p:sp>
          <p:nvSpPr>
            <p:cNvPr id="892" name="Shape 892"/>
            <p:cNvSpPr/>
            <p:nvPr/>
          </p:nvSpPr>
          <p:spPr>
            <a:xfrm>
              <a:off x="69149" y="800100"/>
              <a:ext cx="6731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3" name="Shape 893"/>
            <p:cNvSpPr/>
            <p:nvPr/>
          </p:nvSpPr>
          <p:spPr>
            <a:xfrm>
              <a:off x="1313749" y="800100"/>
              <a:ext cx="6731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4" name="Shape 894"/>
            <p:cNvSpPr/>
            <p:nvPr/>
          </p:nvSpPr>
          <p:spPr>
            <a:xfrm>
              <a:off x="752019" y="457199"/>
              <a:ext cx="558623" cy="774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>
                  <a:solidFill>
                    <a:srgbClr val="000000"/>
                  </a:solid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lvl1pPr>
            </a:lstStyle>
            <a:p>
              <a:pPr lvl="0">
                <a:defRPr sz="1800"/>
              </a:pPr>
              <a:r>
                <a:rPr sz="4200"/>
                <a:t>=</a:t>
              </a:r>
            </a:p>
          </p:txBody>
        </p:sp>
      </p:grpSp>
      <p:sp>
        <p:nvSpPr>
          <p:cNvPr id="896" name="Shape 896"/>
          <p:cNvSpPr/>
          <p:nvPr/>
        </p:nvSpPr>
        <p:spPr>
          <a:xfrm>
            <a:off x="7887568" y="5467350"/>
            <a:ext cx="4388543" cy="238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 defTabSz="584200">
              <a:buSzPct val="5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rPr>
              <a:t> Rotazione</a:t>
            </a:r>
          </a:p>
          <a:p>
            <a:pPr lvl="0" algn="l" defTabSz="584200">
              <a:buSzPct val="5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rPr>
              <a:t> Rivoluzione</a:t>
            </a:r>
          </a:p>
          <a:p>
            <a:pPr lvl="0" algn="l" defTabSz="584200">
              <a:buSzPct val="5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rPr>
              <a:t> Moto “da” e “Verso”</a:t>
            </a:r>
          </a:p>
          <a:p>
            <a:pPr lvl="0" algn="l" defTabSz="584200">
              <a:buSzPct val="5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rPr>
              <a:t> Recessione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Dinamica - Velocità Radiali</a:t>
            </a:r>
          </a:p>
        </p:txBody>
      </p:sp>
      <p:pic>
        <p:nvPicPr>
          <p:cNvPr id="916" name="pianeti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96900" y="1892300"/>
            <a:ext cx="3962400" cy="2971800"/>
          </a:xfrm>
          <a:prstGeom prst="rect">
            <a:avLst/>
          </a:prstGeom>
          <a:ln w="88900">
            <a:miter lim="400000"/>
          </a:ln>
        </p:spPr>
      </p:pic>
      <p:pic>
        <p:nvPicPr>
          <p:cNvPr id="917" name="Keplero_ellisse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47700" y="5118100"/>
            <a:ext cx="4051300" cy="3548584"/>
          </a:xfrm>
          <a:prstGeom prst="rect">
            <a:avLst/>
          </a:prstGeom>
          <a:ln w="88900">
            <a:miter lim="400000"/>
          </a:ln>
        </p:spPr>
      </p:pic>
      <p:pic>
        <p:nvPicPr>
          <p:cNvPr id="918" name="pianeti2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810189" y="1879600"/>
            <a:ext cx="7724711" cy="6616700"/>
          </a:xfrm>
          <a:prstGeom prst="rect">
            <a:avLst/>
          </a:prstGeom>
          <a:ln w="88900">
            <a:miter lim="400000"/>
          </a:ln>
        </p:spPr>
      </p:pic>
      <p:sp>
        <p:nvSpPr>
          <p:cNvPr id="919" name="Shape 919"/>
          <p:cNvSpPr/>
          <p:nvPr/>
        </p:nvSpPr>
        <p:spPr>
          <a:xfrm>
            <a:off x="5377719" y="8788400"/>
            <a:ext cx="7161468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FFAA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AA00"/>
                </a:solidFill>
              </a:rPr>
              <a:t>I pianeti Extrasolari sono stati scoperti così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Shape 921"/>
          <p:cNvSpPr/>
          <p:nvPr/>
        </p:nvSpPr>
        <p:spPr>
          <a:xfrm>
            <a:off x="901700" y="4381500"/>
            <a:ext cx="6019800" cy="51689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22" name="Shape 9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Ottimizzazione - Ech.CD</a:t>
            </a:r>
          </a:p>
        </p:txBody>
      </p:sp>
      <p:grpSp>
        <p:nvGrpSpPr>
          <p:cNvPr id="928" name="Group 928"/>
          <p:cNvGrpSpPr/>
          <p:nvPr/>
        </p:nvGrpSpPr>
        <p:grpSpPr>
          <a:xfrm>
            <a:off x="3568700" y="5397500"/>
            <a:ext cx="2755900" cy="1181101"/>
            <a:chOff x="0" y="0"/>
            <a:chExt cx="2755900" cy="1181100"/>
          </a:xfrm>
        </p:grpSpPr>
        <p:sp>
          <p:nvSpPr>
            <p:cNvPr id="923" name="Shape 923"/>
            <p:cNvSpPr/>
            <p:nvPr/>
          </p:nvSpPr>
          <p:spPr>
            <a:xfrm flipV="1">
              <a:off x="0" y="0"/>
              <a:ext cx="800100" cy="5969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4" name="Shape 924"/>
            <p:cNvSpPr/>
            <p:nvPr/>
          </p:nvSpPr>
          <p:spPr>
            <a:xfrm>
              <a:off x="0" y="546100"/>
              <a:ext cx="812800" cy="6096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5" name="Shape 925"/>
            <p:cNvSpPr/>
            <p:nvPr/>
          </p:nvSpPr>
          <p:spPr>
            <a:xfrm>
              <a:off x="723900" y="0"/>
              <a:ext cx="165101" cy="11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blipFill rotWithShape="1">
              <a:blip r:embed="rId2" cstate="print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effectLst>
                    <a:outerShdw blurRad="762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endParaRPr/>
            </a:p>
          </p:txBody>
        </p:sp>
        <p:sp>
          <p:nvSpPr>
            <p:cNvPr id="926" name="Shape 926"/>
            <p:cNvSpPr/>
            <p:nvPr/>
          </p:nvSpPr>
          <p:spPr>
            <a:xfrm>
              <a:off x="812800" y="12700"/>
              <a:ext cx="1181100" cy="127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7" name="Shape 927"/>
            <p:cNvSpPr/>
            <p:nvPr/>
          </p:nvSpPr>
          <p:spPr>
            <a:xfrm>
              <a:off x="812800" y="1142996"/>
              <a:ext cx="1943100" cy="254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934" name="Group 934"/>
          <p:cNvGrpSpPr/>
          <p:nvPr/>
        </p:nvGrpSpPr>
        <p:grpSpPr>
          <a:xfrm>
            <a:off x="1117600" y="4495800"/>
            <a:ext cx="2438401" cy="2870201"/>
            <a:chOff x="0" y="0"/>
            <a:chExt cx="2438400" cy="2870200"/>
          </a:xfrm>
        </p:grpSpPr>
        <p:sp>
          <p:nvSpPr>
            <p:cNvPr id="929" name="Shape 929"/>
            <p:cNvSpPr/>
            <p:nvPr/>
          </p:nvSpPr>
          <p:spPr>
            <a:xfrm>
              <a:off x="533400" y="12700"/>
              <a:ext cx="165101" cy="285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blipFill rotWithShape="1">
              <a:blip r:embed="rId2" cstate="print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effectLst>
                    <a:outerShdw blurRad="762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endParaRPr/>
            </a:p>
          </p:txBody>
        </p:sp>
        <p:sp>
          <p:nvSpPr>
            <p:cNvPr id="930" name="Shape 930"/>
            <p:cNvSpPr/>
            <p:nvPr/>
          </p:nvSpPr>
          <p:spPr>
            <a:xfrm flipV="1">
              <a:off x="0" y="0"/>
              <a:ext cx="60960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1" name="Shape 931"/>
            <p:cNvSpPr/>
            <p:nvPr/>
          </p:nvSpPr>
          <p:spPr>
            <a:xfrm>
              <a:off x="609600" y="0"/>
              <a:ext cx="1816101" cy="14605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2" name="Shape 932"/>
            <p:cNvSpPr/>
            <p:nvPr/>
          </p:nvSpPr>
          <p:spPr>
            <a:xfrm flipV="1">
              <a:off x="609600" y="1485900"/>
              <a:ext cx="1828801" cy="13589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3" name="Shape 933"/>
            <p:cNvSpPr/>
            <p:nvPr/>
          </p:nvSpPr>
          <p:spPr>
            <a:xfrm flipV="1">
              <a:off x="38100" y="2844800"/>
              <a:ext cx="57150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958" name="Group 958"/>
          <p:cNvGrpSpPr/>
          <p:nvPr/>
        </p:nvGrpSpPr>
        <p:grpSpPr>
          <a:xfrm>
            <a:off x="3556000" y="5029200"/>
            <a:ext cx="2946400" cy="4152901"/>
            <a:chOff x="0" y="0"/>
            <a:chExt cx="2946400" cy="4152900"/>
          </a:xfrm>
        </p:grpSpPr>
        <p:sp>
          <p:nvSpPr>
            <p:cNvPr id="935" name="Shape 935"/>
            <p:cNvSpPr/>
            <p:nvPr/>
          </p:nvSpPr>
          <p:spPr>
            <a:xfrm flipH="1">
              <a:off x="101600" y="2514600"/>
              <a:ext cx="368300" cy="1524001"/>
            </a:xfrm>
            <a:prstGeom prst="line">
              <a:avLst/>
            </a:prstGeom>
            <a:noFill/>
            <a:ln w="25400" cap="flat">
              <a:solidFill>
                <a:srgbClr val="FFFB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944" name="Group 944"/>
            <p:cNvGrpSpPr/>
            <p:nvPr/>
          </p:nvGrpSpPr>
          <p:grpSpPr>
            <a:xfrm>
              <a:off x="1879600" y="0"/>
              <a:ext cx="1066800" cy="1714500"/>
              <a:chOff x="0" y="0"/>
              <a:chExt cx="1066800" cy="1714500"/>
            </a:xfrm>
          </p:grpSpPr>
          <p:sp>
            <p:nvSpPr>
              <p:cNvPr id="936" name="Shape 936"/>
              <p:cNvSpPr/>
              <p:nvPr/>
            </p:nvSpPr>
            <p:spPr>
              <a:xfrm>
                <a:off x="0" y="0"/>
                <a:ext cx="177800" cy="292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 cstate="print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>
                    <a:effectLst>
                      <a:outerShdw blurRad="762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pPr>
                <a:endParaRPr/>
              </a:p>
            </p:txBody>
          </p:sp>
          <p:sp>
            <p:nvSpPr>
              <p:cNvPr id="937" name="Shape 937"/>
              <p:cNvSpPr/>
              <p:nvPr/>
            </p:nvSpPr>
            <p:spPr>
              <a:xfrm>
                <a:off x="127000" y="203200"/>
                <a:ext cx="177800" cy="292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 cstate="print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>
                    <a:effectLst>
                      <a:outerShdw blurRad="762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pPr>
                <a:endParaRPr/>
              </a:p>
            </p:txBody>
          </p:sp>
          <p:sp>
            <p:nvSpPr>
              <p:cNvPr id="938" name="Shape 938"/>
              <p:cNvSpPr/>
              <p:nvPr/>
            </p:nvSpPr>
            <p:spPr>
              <a:xfrm>
                <a:off x="254000" y="406400"/>
                <a:ext cx="177800" cy="292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 cstate="print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>
                    <a:effectLst>
                      <a:outerShdw blurRad="762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pPr>
                <a:endParaRPr/>
              </a:p>
            </p:txBody>
          </p:sp>
          <p:sp>
            <p:nvSpPr>
              <p:cNvPr id="939" name="Shape 939"/>
              <p:cNvSpPr/>
              <p:nvPr/>
            </p:nvSpPr>
            <p:spPr>
              <a:xfrm>
                <a:off x="381000" y="609600"/>
                <a:ext cx="177800" cy="292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 cstate="print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>
                    <a:effectLst>
                      <a:outerShdw blurRad="762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pPr>
                <a:endParaRPr/>
              </a:p>
            </p:txBody>
          </p:sp>
          <p:sp>
            <p:nvSpPr>
              <p:cNvPr id="940" name="Shape 940"/>
              <p:cNvSpPr/>
              <p:nvPr/>
            </p:nvSpPr>
            <p:spPr>
              <a:xfrm>
                <a:off x="508000" y="812800"/>
                <a:ext cx="177800" cy="292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 cstate="print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>
                    <a:effectLst>
                      <a:outerShdw blurRad="762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pPr>
                <a:endParaRPr/>
              </a:p>
            </p:txBody>
          </p:sp>
          <p:sp>
            <p:nvSpPr>
              <p:cNvPr id="941" name="Shape 941"/>
              <p:cNvSpPr/>
              <p:nvPr/>
            </p:nvSpPr>
            <p:spPr>
              <a:xfrm>
                <a:off x="635000" y="1016000"/>
                <a:ext cx="177800" cy="292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 cstate="print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>
                    <a:effectLst>
                      <a:outerShdw blurRad="762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pPr>
                <a:endParaRPr/>
              </a:p>
            </p:txBody>
          </p:sp>
          <p:sp>
            <p:nvSpPr>
              <p:cNvPr id="942" name="Shape 942"/>
              <p:cNvSpPr/>
              <p:nvPr/>
            </p:nvSpPr>
            <p:spPr>
              <a:xfrm>
                <a:off x="762000" y="1219200"/>
                <a:ext cx="177800" cy="292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 cstate="print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>
                    <a:effectLst>
                      <a:outerShdw blurRad="762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pPr>
                <a:endParaRPr/>
              </a:p>
            </p:txBody>
          </p:sp>
          <p:sp>
            <p:nvSpPr>
              <p:cNvPr id="943" name="Shape 943"/>
              <p:cNvSpPr/>
              <p:nvPr/>
            </p:nvSpPr>
            <p:spPr>
              <a:xfrm>
                <a:off x="889000" y="1422400"/>
                <a:ext cx="177800" cy="292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 cstate="print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>
                    <a:effectLst>
                      <a:outerShdw blurRad="762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pPr>
                <a:endParaRPr/>
              </a:p>
            </p:txBody>
          </p:sp>
        </p:grpSp>
        <p:sp>
          <p:nvSpPr>
            <p:cNvPr id="945" name="Shape 945"/>
            <p:cNvSpPr/>
            <p:nvPr/>
          </p:nvSpPr>
          <p:spPr>
            <a:xfrm flipH="1">
              <a:off x="444500" y="406400"/>
              <a:ext cx="1536701" cy="21209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6" name="Shape 946"/>
            <p:cNvSpPr/>
            <p:nvPr/>
          </p:nvSpPr>
          <p:spPr>
            <a:xfrm flipH="1">
              <a:off x="1460500" y="1524000"/>
              <a:ext cx="1333500" cy="1803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7" name="Shape 947"/>
            <p:cNvSpPr/>
            <p:nvPr/>
          </p:nvSpPr>
          <p:spPr>
            <a:xfrm flipH="1">
              <a:off x="533399" y="443779"/>
              <a:ext cx="1437240" cy="21724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8" name="Shape 948"/>
            <p:cNvSpPr/>
            <p:nvPr/>
          </p:nvSpPr>
          <p:spPr>
            <a:xfrm flipH="1">
              <a:off x="1536699" y="1565244"/>
              <a:ext cx="1253445" cy="18637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9" name="Shape 949"/>
            <p:cNvSpPr/>
            <p:nvPr/>
          </p:nvSpPr>
          <p:spPr>
            <a:xfrm flipH="1">
              <a:off x="342900" y="406398"/>
              <a:ext cx="1663700" cy="20574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0" name="Shape 950"/>
            <p:cNvSpPr/>
            <p:nvPr/>
          </p:nvSpPr>
          <p:spPr>
            <a:xfrm flipH="1">
              <a:off x="1333499" y="1587499"/>
              <a:ext cx="1409701" cy="16891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1" name="Shape 951"/>
            <p:cNvSpPr/>
            <p:nvPr/>
          </p:nvSpPr>
          <p:spPr>
            <a:xfrm flipH="1">
              <a:off x="101600" y="3327400"/>
              <a:ext cx="1333500" cy="698500"/>
            </a:xfrm>
            <a:prstGeom prst="line">
              <a:avLst/>
            </a:prstGeom>
            <a:noFill/>
            <a:ln w="25400" cap="flat">
              <a:solidFill>
                <a:srgbClr val="FFFB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2" name="Shape 952"/>
            <p:cNvSpPr/>
            <p:nvPr/>
          </p:nvSpPr>
          <p:spPr>
            <a:xfrm flipH="1">
              <a:off x="0" y="2451100"/>
              <a:ext cx="342901" cy="1460501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3" name="Shape 953"/>
            <p:cNvSpPr/>
            <p:nvPr/>
          </p:nvSpPr>
          <p:spPr>
            <a:xfrm flipH="1">
              <a:off x="12700" y="3213100"/>
              <a:ext cx="1346201" cy="660401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4" name="Shape 954"/>
            <p:cNvSpPr/>
            <p:nvPr/>
          </p:nvSpPr>
          <p:spPr>
            <a:xfrm flipH="1">
              <a:off x="228600" y="3429000"/>
              <a:ext cx="1308100" cy="72390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5" name="Shape 955"/>
            <p:cNvSpPr/>
            <p:nvPr/>
          </p:nvSpPr>
          <p:spPr>
            <a:xfrm flipH="1">
              <a:off x="228600" y="2578100"/>
              <a:ext cx="317500" cy="1562100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6" name="Shape 956"/>
            <p:cNvSpPr/>
            <p:nvPr/>
          </p:nvSpPr>
          <p:spPr>
            <a:xfrm rot="18518262">
              <a:off x="844725" y="2125813"/>
              <a:ext cx="215901" cy="165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blipFill rotWithShape="1">
              <a:blip r:embed="rId2" cstate="print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effectLst>
                    <a:outerShdw blurRad="762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endParaRPr/>
            </a:p>
          </p:txBody>
        </p:sp>
        <p:sp>
          <p:nvSpPr>
            <p:cNvPr id="957" name="Shape 957"/>
            <p:cNvSpPr/>
            <p:nvPr/>
          </p:nvSpPr>
          <p:spPr>
            <a:xfrm rot="18753501">
              <a:off x="1244600" y="1371600"/>
              <a:ext cx="495301" cy="1714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 cstate="print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effectLst>
                    <a:outerShdw blurRad="762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endParaRPr/>
            </a:p>
          </p:txBody>
        </p:sp>
      </p:grpSp>
      <p:pic>
        <p:nvPicPr>
          <p:cNvPr id="959" name="xsiu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816600" y="2692400"/>
            <a:ext cx="3266773" cy="2082800"/>
          </a:xfrm>
          <a:prstGeom prst="rect">
            <a:avLst/>
          </a:prstGeom>
          <a:ln w="88900">
            <a:miter lim="400000"/>
          </a:ln>
        </p:spPr>
      </p:pic>
      <p:pic>
        <p:nvPicPr>
          <p:cNvPr id="960" name="xsiu2.jp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9182100" y="2946400"/>
            <a:ext cx="3467100" cy="1576456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965" name="Group 965"/>
          <p:cNvGrpSpPr/>
          <p:nvPr/>
        </p:nvGrpSpPr>
        <p:grpSpPr>
          <a:xfrm>
            <a:off x="736599" y="1727200"/>
            <a:ext cx="3649182" cy="4927600"/>
            <a:chOff x="0" y="0"/>
            <a:chExt cx="3649180" cy="4927599"/>
          </a:xfrm>
        </p:grpSpPr>
        <p:pic>
          <p:nvPicPr>
            <p:cNvPr id="961" name="droppedImage.pdf"/>
            <p:cNvPicPr/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952921" y="0"/>
              <a:ext cx="2696260" cy="24257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962" name="Shape 962"/>
            <p:cNvSpPr/>
            <p:nvPr/>
          </p:nvSpPr>
          <p:spPr>
            <a:xfrm flipH="1">
              <a:off x="2845221" y="3314700"/>
              <a:ext cx="12701" cy="1612900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63" name="Shape 963"/>
            <p:cNvSpPr/>
            <p:nvPr/>
          </p:nvSpPr>
          <p:spPr>
            <a:xfrm>
              <a:off x="2464221" y="2489200"/>
              <a:ext cx="393701" cy="838200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64" name="Shape 964"/>
            <p:cNvSpPr/>
            <p:nvPr/>
          </p:nvSpPr>
          <p:spPr>
            <a:xfrm>
              <a:off x="0" y="0"/>
              <a:ext cx="883819" cy="546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2800">
                  <a:solidFill>
                    <a:srgbClr val="000000"/>
                  </a:solid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lvl1pPr>
            </a:lstStyle>
            <a:p>
              <a:pPr lvl="0">
                <a:defRPr sz="1800"/>
              </a:pPr>
              <a:r>
                <a:rPr sz="2800"/>
                <a:t>Field</a:t>
              </a:r>
            </a:p>
          </p:txBody>
        </p:sp>
      </p:grpSp>
      <p:grpSp>
        <p:nvGrpSpPr>
          <p:cNvPr id="968" name="Group 968"/>
          <p:cNvGrpSpPr/>
          <p:nvPr/>
        </p:nvGrpSpPr>
        <p:grpSpPr>
          <a:xfrm>
            <a:off x="1587500" y="1612900"/>
            <a:ext cx="2857500" cy="2641600"/>
            <a:chOff x="0" y="0"/>
            <a:chExt cx="2857500" cy="2641600"/>
          </a:xfrm>
        </p:grpSpPr>
        <p:sp>
          <p:nvSpPr>
            <p:cNvPr id="966" name="Shape 966"/>
            <p:cNvSpPr/>
            <p:nvPr/>
          </p:nvSpPr>
          <p:spPr>
            <a:xfrm>
              <a:off x="0" y="0"/>
              <a:ext cx="1435100" cy="26416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effectLst>
                    <a:outerShdw blurRad="762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endParaRPr/>
            </a:p>
          </p:txBody>
        </p:sp>
        <p:sp>
          <p:nvSpPr>
            <p:cNvPr id="967" name="Shape 967"/>
            <p:cNvSpPr/>
            <p:nvPr/>
          </p:nvSpPr>
          <p:spPr>
            <a:xfrm>
              <a:off x="1536700" y="0"/>
              <a:ext cx="1320800" cy="26416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effectLst>
                    <a:outerShdw blurRad="762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endParaRPr/>
            </a:p>
          </p:txBody>
        </p:sp>
      </p:grpSp>
      <p:sp>
        <p:nvSpPr>
          <p:cNvPr id="969" name="Shape 969"/>
          <p:cNvSpPr/>
          <p:nvPr/>
        </p:nvSpPr>
        <p:spPr>
          <a:xfrm>
            <a:off x="7112000" y="5035550"/>
            <a:ext cx="5702300" cy="276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28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La spetttroscopia Echelle Cross-Dispersa permette di ottimizzare l’uso di un rivelatore bidimensionale e registrare più spettro nella singola esposizione. </a:t>
            </a:r>
          </a:p>
        </p:txBody>
      </p:sp>
      <p:pic>
        <p:nvPicPr>
          <p:cNvPr id="970" name="Emission_spectrum-Fe.pn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 rot="10798598">
            <a:off x="8904002" y="8096339"/>
            <a:ext cx="2857501" cy="373703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Shape 972"/>
          <p:cNvSpPr/>
          <p:nvPr/>
        </p:nvSpPr>
        <p:spPr>
          <a:xfrm>
            <a:off x="1384300" y="4292600"/>
            <a:ext cx="8394700" cy="3708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73" name="Shape 9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 dirty="0" err="1">
                <a:solidFill>
                  <a:srgbClr val="FFFFFF"/>
                </a:solidFill>
              </a:rPr>
              <a:t>Ottimizzazione</a:t>
            </a:r>
            <a:r>
              <a:rPr sz="4800" dirty="0">
                <a:solidFill>
                  <a:srgbClr val="FFFFFF"/>
                </a:solidFill>
              </a:rPr>
              <a:t> - MOS</a:t>
            </a:r>
          </a:p>
        </p:txBody>
      </p:sp>
      <p:grpSp>
        <p:nvGrpSpPr>
          <p:cNvPr id="979" name="Group 979"/>
          <p:cNvGrpSpPr/>
          <p:nvPr/>
        </p:nvGrpSpPr>
        <p:grpSpPr>
          <a:xfrm>
            <a:off x="1511300" y="4635491"/>
            <a:ext cx="3784601" cy="2870209"/>
            <a:chOff x="0" y="0"/>
            <a:chExt cx="3784600" cy="2870208"/>
          </a:xfrm>
        </p:grpSpPr>
        <p:sp>
          <p:nvSpPr>
            <p:cNvPr id="974" name="Shape 974"/>
            <p:cNvSpPr/>
            <p:nvPr/>
          </p:nvSpPr>
          <p:spPr>
            <a:xfrm>
              <a:off x="1879600" y="12708"/>
              <a:ext cx="165101" cy="285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blipFill rotWithShape="1">
              <a:blip r:embed="rId2" cstate="print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effectLst>
                    <a:outerShdw blurRad="762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endParaRPr/>
            </a:p>
          </p:txBody>
        </p:sp>
        <p:sp>
          <p:nvSpPr>
            <p:cNvPr id="975" name="Shape 975"/>
            <p:cNvSpPr/>
            <p:nvPr/>
          </p:nvSpPr>
          <p:spPr>
            <a:xfrm flipV="1">
              <a:off x="0" y="0"/>
              <a:ext cx="1955800" cy="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76" name="Shape 976"/>
            <p:cNvSpPr/>
            <p:nvPr/>
          </p:nvSpPr>
          <p:spPr>
            <a:xfrm flipV="1">
              <a:off x="0" y="2844808"/>
              <a:ext cx="1955800" cy="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77" name="Shape 977"/>
            <p:cNvSpPr/>
            <p:nvPr/>
          </p:nvSpPr>
          <p:spPr>
            <a:xfrm>
              <a:off x="1955800" y="8"/>
              <a:ext cx="1816101" cy="14605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78" name="Shape 978"/>
            <p:cNvSpPr/>
            <p:nvPr/>
          </p:nvSpPr>
          <p:spPr>
            <a:xfrm flipV="1">
              <a:off x="1955800" y="1485908"/>
              <a:ext cx="1828801" cy="13589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984" name="Group 984"/>
          <p:cNvGrpSpPr/>
          <p:nvPr/>
        </p:nvGrpSpPr>
        <p:grpSpPr>
          <a:xfrm>
            <a:off x="2476078" y="1739900"/>
            <a:ext cx="3649181" cy="4927600"/>
            <a:chOff x="0" y="0"/>
            <a:chExt cx="3649180" cy="4927599"/>
          </a:xfrm>
        </p:grpSpPr>
        <p:pic>
          <p:nvPicPr>
            <p:cNvPr id="980" name="droppedImage.pdf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952921" y="0"/>
              <a:ext cx="2696260" cy="24257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981" name="Shape 981"/>
            <p:cNvSpPr/>
            <p:nvPr/>
          </p:nvSpPr>
          <p:spPr>
            <a:xfrm flipH="1">
              <a:off x="2845221" y="3314700"/>
              <a:ext cx="12701" cy="1612900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82" name="Shape 982"/>
            <p:cNvSpPr/>
            <p:nvPr/>
          </p:nvSpPr>
          <p:spPr>
            <a:xfrm>
              <a:off x="2464221" y="2489200"/>
              <a:ext cx="393701" cy="838200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83" name="Shape 983"/>
            <p:cNvSpPr/>
            <p:nvPr/>
          </p:nvSpPr>
          <p:spPr>
            <a:xfrm>
              <a:off x="0" y="0"/>
              <a:ext cx="883819" cy="546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2800">
                  <a:solidFill>
                    <a:srgbClr val="000000"/>
                  </a:solid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lvl1pPr>
            </a:lstStyle>
            <a:p>
              <a:pPr lvl="0">
                <a:defRPr sz="1800"/>
              </a:pPr>
              <a:r>
                <a:rPr sz="2800"/>
                <a:t>Field</a:t>
              </a:r>
            </a:p>
          </p:txBody>
        </p:sp>
      </p:grpSp>
      <p:grpSp>
        <p:nvGrpSpPr>
          <p:cNvPr id="997" name="Group 997"/>
          <p:cNvGrpSpPr/>
          <p:nvPr/>
        </p:nvGrpSpPr>
        <p:grpSpPr>
          <a:xfrm>
            <a:off x="5290327" y="4203700"/>
            <a:ext cx="3781645" cy="3556000"/>
            <a:chOff x="0" y="0"/>
            <a:chExt cx="3781644" cy="3556000"/>
          </a:xfrm>
        </p:grpSpPr>
        <p:sp>
          <p:nvSpPr>
            <p:cNvPr id="985" name="Shape 985"/>
            <p:cNvSpPr/>
            <p:nvPr/>
          </p:nvSpPr>
          <p:spPr>
            <a:xfrm flipV="1">
              <a:off x="818372" y="1358900"/>
              <a:ext cx="9017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996" name="Group 996"/>
            <p:cNvGrpSpPr/>
            <p:nvPr/>
          </p:nvGrpSpPr>
          <p:grpSpPr>
            <a:xfrm>
              <a:off x="-1" y="0"/>
              <a:ext cx="3781646" cy="3556000"/>
              <a:chOff x="0" y="0"/>
              <a:chExt cx="3781644" cy="3556000"/>
            </a:xfrm>
          </p:grpSpPr>
          <p:sp>
            <p:nvSpPr>
              <p:cNvPr id="986" name="Shape 986"/>
              <p:cNvSpPr/>
              <p:nvPr/>
            </p:nvSpPr>
            <p:spPr>
              <a:xfrm flipV="1">
                <a:off x="5572" y="1346200"/>
                <a:ext cx="800101" cy="59690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987" name="Shape 987"/>
              <p:cNvSpPr/>
              <p:nvPr/>
            </p:nvSpPr>
            <p:spPr>
              <a:xfrm>
                <a:off x="5572" y="1892300"/>
                <a:ext cx="812801" cy="60960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988" name="Shape 988"/>
              <p:cNvSpPr/>
              <p:nvPr/>
            </p:nvSpPr>
            <p:spPr>
              <a:xfrm>
                <a:off x="729472" y="1346200"/>
                <a:ext cx="165101" cy="1181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blipFill rotWithShape="1">
                <a:blip r:embed="rId2" cstate="print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>
                    <a:effectLst>
                      <a:outerShdw blurRad="762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pPr>
                <a:endParaRPr/>
              </a:p>
            </p:txBody>
          </p:sp>
          <p:sp>
            <p:nvSpPr>
              <p:cNvPr id="989" name="Shape 989"/>
              <p:cNvSpPr/>
              <p:nvPr/>
            </p:nvSpPr>
            <p:spPr>
              <a:xfrm>
                <a:off x="818372" y="2489196"/>
                <a:ext cx="2273301" cy="1269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990" name="Shape 990"/>
              <p:cNvSpPr/>
              <p:nvPr/>
            </p:nvSpPr>
            <p:spPr>
              <a:xfrm>
                <a:off x="1720072" y="1358900"/>
                <a:ext cx="1409701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991" name="Shape 991"/>
              <p:cNvSpPr/>
              <p:nvPr/>
            </p:nvSpPr>
            <p:spPr>
              <a:xfrm>
                <a:off x="3040872" y="1193800"/>
                <a:ext cx="177801" cy="1485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blipFill rotWithShape="1">
                <a:blip r:embed="rId2" cstate="print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>
                    <a:effectLst>
                      <a:outerShdw blurRad="762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pPr>
                <a:endParaRPr/>
              </a:p>
            </p:txBody>
          </p:sp>
          <p:sp>
            <p:nvSpPr>
              <p:cNvPr id="992" name="Shape 992"/>
              <p:cNvSpPr/>
              <p:nvPr/>
            </p:nvSpPr>
            <p:spPr>
              <a:xfrm>
                <a:off x="0" y="3009900"/>
                <a:ext cx="1758595" cy="5461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584200">
                  <a:defRPr sz="2800">
                    <a:solidFill>
                      <a:srgbClr val="000000"/>
                    </a:solidFill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lvl1pPr>
              </a:lstStyle>
              <a:p>
                <a:pPr lvl="0">
                  <a:defRPr sz="1800"/>
                </a:pPr>
                <a:r>
                  <a:rPr sz="2800"/>
                  <a:t>Collimator</a:t>
                </a:r>
              </a:p>
            </p:txBody>
          </p:sp>
          <p:sp>
            <p:nvSpPr>
              <p:cNvPr id="993" name="Shape 993"/>
              <p:cNvSpPr/>
              <p:nvPr/>
            </p:nvSpPr>
            <p:spPr>
              <a:xfrm>
                <a:off x="818372" y="2603499"/>
                <a:ext cx="1" cy="40640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994" name="Shape 994"/>
              <p:cNvSpPr/>
              <p:nvPr/>
            </p:nvSpPr>
            <p:spPr>
              <a:xfrm flipV="1">
                <a:off x="3124818" y="635060"/>
                <a:ext cx="9910" cy="40628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995" name="Shape 995"/>
              <p:cNvSpPr/>
              <p:nvPr/>
            </p:nvSpPr>
            <p:spPr>
              <a:xfrm>
                <a:off x="2483907" y="0"/>
                <a:ext cx="1297738" cy="5461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584200">
                  <a:defRPr sz="2800">
                    <a:solidFill>
                      <a:srgbClr val="000000"/>
                    </a:solidFill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lvl1pPr>
              </a:lstStyle>
              <a:p>
                <a:pPr lvl="0">
                  <a:defRPr sz="1800"/>
                </a:pPr>
                <a:r>
                  <a:rPr sz="2800"/>
                  <a:t>Camera</a:t>
                </a:r>
              </a:p>
            </p:txBody>
          </p:sp>
        </p:grpSp>
      </p:grpSp>
      <p:grpSp>
        <p:nvGrpSpPr>
          <p:cNvPr id="1012" name="Group 1012"/>
          <p:cNvGrpSpPr/>
          <p:nvPr/>
        </p:nvGrpSpPr>
        <p:grpSpPr>
          <a:xfrm>
            <a:off x="6121400" y="5410200"/>
            <a:ext cx="3644900" cy="1409701"/>
            <a:chOff x="0" y="0"/>
            <a:chExt cx="3644900" cy="1409700"/>
          </a:xfrm>
        </p:grpSpPr>
        <p:sp>
          <p:nvSpPr>
            <p:cNvPr id="998" name="Shape 998"/>
            <p:cNvSpPr/>
            <p:nvPr/>
          </p:nvSpPr>
          <p:spPr>
            <a:xfrm flipV="1">
              <a:off x="0" y="152400"/>
              <a:ext cx="90170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99" name="Shape 999"/>
            <p:cNvSpPr/>
            <p:nvPr/>
          </p:nvSpPr>
          <p:spPr>
            <a:xfrm>
              <a:off x="0" y="1282696"/>
              <a:ext cx="914400" cy="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00" name="Shape 1000"/>
            <p:cNvSpPr/>
            <p:nvPr/>
          </p:nvSpPr>
          <p:spPr>
            <a:xfrm flipV="1">
              <a:off x="1003300" y="25400"/>
              <a:ext cx="1320800" cy="127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01" name="Shape 1001"/>
            <p:cNvSpPr/>
            <p:nvPr/>
          </p:nvSpPr>
          <p:spPr>
            <a:xfrm flipV="1">
              <a:off x="1612900" y="1231900"/>
              <a:ext cx="635000" cy="635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02" name="Shape 1002"/>
            <p:cNvSpPr/>
            <p:nvPr/>
          </p:nvSpPr>
          <p:spPr>
            <a:xfrm>
              <a:off x="1003300" y="152399"/>
              <a:ext cx="1308100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03" name="Shape 1003"/>
            <p:cNvSpPr/>
            <p:nvPr/>
          </p:nvSpPr>
          <p:spPr>
            <a:xfrm flipV="1">
              <a:off x="1625600" y="1320800"/>
              <a:ext cx="62230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04" name="Shape 1004"/>
            <p:cNvSpPr/>
            <p:nvPr/>
          </p:nvSpPr>
          <p:spPr>
            <a:xfrm>
              <a:off x="1016000" y="152399"/>
              <a:ext cx="1295401" cy="1397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05" name="Shape 1005"/>
            <p:cNvSpPr/>
            <p:nvPr/>
          </p:nvSpPr>
          <p:spPr>
            <a:xfrm>
              <a:off x="1625600" y="1333500"/>
              <a:ext cx="660400" cy="762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06" name="Shape 1006"/>
            <p:cNvSpPr/>
            <p:nvPr/>
          </p:nvSpPr>
          <p:spPr>
            <a:xfrm>
              <a:off x="2311400" y="0"/>
              <a:ext cx="1295400" cy="584200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07" name="Shape 1007"/>
            <p:cNvSpPr/>
            <p:nvPr/>
          </p:nvSpPr>
          <p:spPr>
            <a:xfrm flipV="1">
              <a:off x="2324100" y="596900"/>
              <a:ext cx="1257300" cy="62230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08" name="Shape 1008"/>
            <p:cNvSpPr/>
            <p:nvPr/>
          </p:nvSpPr>
          <p:spPr>
            <a:xfrm>
              <a:off x="2324100" y="139700"/>
              <a:ext cx="1295400" cy="584200"/>
            </a:xfrm>
            <a:prstGeom prst="line">
              <a:avLst/>
            </a:prstGeom>
            <a:noFill/>
            <a:ln w="25400" cap="flat">
              <a:solidFill>
                <a:srgbClr val="FFFB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09" name="Shape 1009"/>
            <p:cNvSpPr/>
            <p:nvPr/>
          </p:nvSpPr>
          <p:spPr>
            <a:xfrm flipV="1">
              <a:off x="2336800" y="736600"/>
              <a:ext cx="1257300" cy="584200"/>
            </a:xfrm>
            <a:prstGeom prst="line">
              <a:avLst/>
            </a:prstGeom>
            <a:noFill/>
            <a:ln w="25400" cap="flat">
              <a:solidFill>
                <a:srgbClr val="FFFB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0" name="Shape 1010"/>
            <p:cNvSpPr/>
            <p:nvPr/>
          </p:nvSpPr>
          <p:spPr>
            <a:xfrm>
              <a:off x="2349500" y="279400"/>
              <a:ext cx="1295400" cy="584200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1" name="Shape 1011"/>
            <p:cNvSpPr/>
            <p:nvPr/>
          </p:nvSpPr>
          <p:spPr>
            <a:xfrm flipV="1">
              <a:off x="2324100" y="876300"/>
              <a:ext cx="1295401" cy="533400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013" name="Shape 1013"/>
          <p:cNvSpPr/>
          <p:nvPr/>
        </p:nvSpPr>
        <p:spPr>
          <a:xfrm>
            <a:off x="7048500" y="5486400"/>
            <a:ext cx="698500" cy="1282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endParaRPr/>
          </a:p>
        </p:txBody>
      </p:sp>
      <p:grpSp>
        <p:nvGrpSpPr>
          <p:cNvPr id="1044" name="Group 1044"/>
          <p:cNvGrpSpPr/>
          <p:nvPr/>
        </p:nvGrpSpPr>
        <p:grpSpPr>
          <a:xfrm>
            <a:off x="3492499" y="1562100"/>
            <a:ext cx="2641602" cy="2730501"/>
            <a:chOff x="0" y="0"/>
            <a:chExt cx="2641600" cy="2730500"/>
          </a:xfrm>
        </p:grpSpPr>
        <p:sp>
          <p:nvSpPr>
            <p:cNvPr id="1014" name="Shape 1014"/>
            <p:cNvSpPr/>
            <p:nvPr/>
          </p:nvSpPr>
          <p:spPr>
            <a:xfrm flipH="1">
              <a:off x="-1" y="0"/>
              <a:ext cx="2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5" name="Shape 1015"/>
            <p:cNvSpPr/>
            <p:nvPr/>
          </p:nvSpPr>
          <p:spPr>
            <a:xfrm flipH="1">
              <a:off x="88900" y="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6" name="Shape 1016"/>
            <p:cNvSpPr/>
            <p:nvPr/>
          </p:nvSpPr>
          <p:spPr>
            <a:xfrm flipH="1">
              <a:off x="177800" y="127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7" name="Shape 1017"/>
            <p:cNvSpPr/>
            <p:nvPr/>
          </p:nvSpPr>
          <p:spPr>
            <a:xfrm flipH="1">
              <a:off x="266700" y="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8" name="Shape 1018"/>
            <p:cNvSpPr/>
            <p:nvPr/>
          </p:nvSpPr>
          <p:spPr>
            <a:xfrm flipH="1">
              <a:off x="368300" y="127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9" name="Shape 1019"/>
            <p:cNvSpPr/>
            <p:nvPr/>
          </p:nvSpPr>
          <p:spPr>
            <a:xfrm flipH="1">
              <a:off x="457200" y="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20" name="Shape 1020"/>
            <p:cNvSpPr/>
            <p:nvPr/>
          </p:nvSpPr>
          <p:spPr>
            <a:xfrm flipH="1">
              <a:off x="546100" y="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21" name="Shape 1021"/>
            <p:cNvSpPr/>
            <p:nvPr/>
          </p:nvSpPr>
          <p:spPr>
            <a:xfrm flipH="1">
              <a:off x="635000" y="127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22" name="Shape 1022"/>
            <p:cNvSpPr/>
            <p:nvPr/>
          </p:nvSpPr>
          <p:spPr>
            <a:xfrm flipH="1">
              <a:off x="723900" y="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23" name="Shape 1023"/>
            <p:cNvSpPr/>
            <p:nvPr/>
          </p:nvSpPr>
          <p:spPr>
            <a:xfrm flipH="1">
              <a:off x="825500" y="127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24" name="Shape 1024"/>
            <p:cNvSpPr/>
            <p:nvPr/>
          </p:nvSpPr>
          <p:spPr>
            <a:xfrm flipH="1">
              <a:off x="901700" y="127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25" name="Shape 1025"/>
            <p:cNvSpPr/>
            <p:nvPr/>
          </p:nvSpPr>
          <p:spPr>
            <a:xfrm flipH="1">
              <a:off x="990600" y="127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26" name="Shape 1026"/>
            <p:cNvSpPr/>
            <p:nvPr/>
          </p:nvSpPr>
          <p:spPr>
            <a:xfrm flipH="1">
              <a:off x="1079500" y="254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27" name="Shape 1027"/>
            <p:cNvSpPr/>
            <p:nvPr/>
          </p:nvSpPr>
          <p:spPr>
            <a:xfrm flipH="1">
              <a:off x="1168400" y="127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28" name="Shape 1028"/>
            <p:cNvSpPr/>
            <p:nvPr/>
          </p:nvSpPr>
          <p:spPr>
            <a:xfrm flipH="1">
              <a:off x="1270000" y="254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29" name="Shape 1029"/>
            <p:cNvSpPr/>
            <p:nvPr/>
          </p:nvSpPr>
          <p:spPr>
            <a:xfrm flipH="1">
              <a:off x="1358900" y="127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0" name="Shape 1030"/>
            <p:cNvSpPr/>
            <p:nvPr/>
          </p:nvSpPr>
          <p:spPr>
            <a:xfrm flipH="1">
              <a:off x="1447800" y="127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1" name="Shape 1031"/>
            <p:cNvSpPr/>
            <p:nvPr/>
          </p:nvSpPr>
          <p:spPr>
            <a:xfrm flipH="1">
              <a:off x="1536700" y="254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2" name="Shape 1032"/>
            <p:cNvSpPr/>
            <p:nvPr/>
          </p:nvSpPr>
          <p:spPr>
            <a:xfrm flipH="1">
              <a:off x="1625600" y="127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3" name="Shape 1033"/>
            <p:cNvSpPr/>
            <p:nvPr/>
          </p:nvSpPr>
          <p:spPr>
            <a:xfrm flipH="1">
              <a:off x="1727200" y="254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4" name="Shape 1034"/>
            <p:cNvSpPr/>
            <p:nvPr/>
          </p:nvSpPr>
          <p:spPr>
            <a:xfrm flipH="1">
              <a:off x="1816100" y="254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5" name="Shape 1035"/>
            <p:cNvSpPr/>
            <p:nvPr/>
          </p:nvSpPr>
          <p:spPr>
            <a:xfrm flipH="1">
              <a:off x="1905000" y="254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6" name="Shape 1036"/>
            <p:cNvSpPr/>
            <p:nvPr/>
          </p:nvSpPr>
          <p:spPr>
            <a:xfrm flipH="1">
              <a:off x="1993900" y="381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7" name="Shape 1037"/>
            <p:cNvSpPr/>
            <p:nvPr/>
          </p:nvSpPr>
          <p:spPr>
            <a:xfrm flipH="1">
              <a:off x="2082800" y="254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8" name="Shape 1038"/>
            <p:cNvSpPr/>
            <p:nvPr/>
          </p:nvSpPr>
          <p:spPr>
            <a:xfrm flipH="1">
              <a:off x="2184400" y="381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9" name="Shape 1039"/>
            <p:cNvSpPr/>
            <p:nvPr/>
          </p:nvSpPr>
          <p:spPr>
            <a:xfrm flipH="1">
              <a:off x="2273300" y="381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0" name="Shape 1040"/>
            <p:cNvSpPr/>
            <p:nvPr/>
          </p:nvSpPr>
          <p:spPr>
            <a:xfrm flipH="1">
              <a:off x="2362200" y="381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1" name="Shape 1041"/>
            <p:cNvSpPr/>
            <p:nvPr/>
          </p:nvSpPr>
          <p:spPr>
            <a:xfrm flipH="1">
              <a:off x="2451100" y="508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2" name="Shape 1042"/>
            <p:cNvSpPr/>
            <p:nvPr/>
          </p:nvSpPr>
          <p:spPr>
            <a:xfrm flipH="1">
              <a:off x="2540000" y="381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3" name="Shape 1043"/>
            <p:cNvSpPr/>
            <p:nvPr/>
          </p:nvSpPr>
          <p:spPr>
            <a:xfrm flipH="1">
              <a:off x="2641600" y="50800"/>
              <a:ext cx="1" cy="26797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1045" name="javascript-void(0);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16206116">
            <a:off x="9232900" y="4749800"/>
            <a:ext cx="4318000" cy="2781301"/>
          </a:xfrm>
          <a:prstGeom prst="rect">
            <a:avLst/>
          </a:prstGeom>
          <a:ln w="88900">
            <a:miter lim="400000"/>
          </a:ln>
        </p:spPr>
      </p:pic>
      <p:sp>
        <p:nvSpPr>
          <p:cNvPr id="1046" name="Shape 1046"/>
          <p:cNvSpPr/>
          <p:nvPr/>
        </p:nvSpPr>
        <p:spPr>
          <a:xfrm>
            <a:off x="533400" y="8343900"/>
            <a:ext cx="12446000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436497" indent="-436497" algn="l">
              <a:spcBef>
                <a:spcPts val="3000"/>
              </a:spcBef>
              <a:buSzPct val="43000"/>
              <a:buBlip>
                <a:blip r:embed="rId5"/>
              </a:buBlip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Spettri di molti oggetti nella stessa immagine.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Ottimizzazione</a:t>
            </a:r>
            <a:r>
              <a:rPr lang="en-GB" dirty="0"/>
              <a:t> - </a:t>
            </a:r>
            <a:r>
              <a:rPr lang="en-GB" dirty="0" smtClean="0"/>
              <a:t>IFU</a:t>
            </a:r>
            <a:endParaRPr lang="en-GB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6825" y="1473200"/>
            <a:ext cx="10467975" cy="799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920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Shape 10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Esempi di Strumentazione</a:t>
            </a:r>
          </a:p>
        </p:txBody>
      </p:sp>
      <p:pic>
        <p:nvPicPr>
          <p:cNvPr id="1049" name="Vimos-instrument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57200" y="1739900"/>
            <a:ext cx="4196080" cy="44958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050" name="xshooter_ut2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826000" y="1765300"/>
            <a:ext cx="4743450" cy="31623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051" name="lbc_1_web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808003" y="5092700"/>
            <a:ext cx="3370797" cy="44958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052" name="harps_og.pn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343900" y="5213428"/>
            <a:ext cx="4229100" cy="3168573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Shape 10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55" name="Shape 10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</a:pPr>
            <a:endParaRPr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1270000" y="165100"/>
            <a:ext cx="10464800" cy="127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di cosa parliamo oggi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1270000" y="1778000"/>
            <a:ext cx="10464800" cy="7467600"/>
          </a:xfrm>
          <a:prstGeom prst="rect">
            <a:avLst/>
          </a:prstGeom>
        </p:spPr>
        <p:txBody>
          <a:bodyPr/>
          <a:lstStyle/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 b="1" dirty="0" smtClean="0">
                <a:solidFill>
                  <a:srgbClr val="FFFFFF"/>
                </a:solidFill>
              </a:rPr>
              <a:t>I </a:t>
            </a:r>
            <a:r>
              <a:rPr sz="2800" b="1" dirty="0" err="1">
                <a:solidFill>
                  <a:srgbClr val="FFFFFF"/>
                </a:solidFill>
              </a:rPr>
              <a:t>Telescopi</a:t>
            </a:r>
            <a:r>
              <a:rPr sz="2800" b="1" dirty="0">
                <a:solidFill>
                  <a:srgbClr val="FFFFFF"/>
                </a:solidFill>
              </a:rPr>
              <a:t>. </a:t>
            </a:r>
            <a:r>
              <a:rPr sz="2800" dirty="0" err="1">
                <a:solidFill>
                  <a:srgbClr val="FFFFFF"/>
                </a:solidFill>
              </a:rPr>
              <a:t>Principi</a:t>
            </a:r>
            <a:r>
              <a:rPr sz="2800" dirty="0">
                <a:solidFill>
                  <a:srgbClr val="FFFFFF"/>
                </a:solidFill>
              </a:rPr>
              <a:t> di </a:t>
            </a:r>
            <a:r>
              <a:rPr sz="2800" dirty="0" err="1">
                <a:solidFill>
                  <a:srgbClr val="FFFFFF"/>
                </a:solidFill>
              </a:rPr>
              <a:t>funzionamento</a:t>
            </a:r>
            <a:r>
              <a:rPr sz="2800" dirty="0">
                <a:solidFill>
                  <a:srgbClr val="FFFFFF"/>
                </a:solidFill>
              </a:rPr>
              <a:t>, un </a:t>
            </a:r>
            <a:r>
              <a:rPr sz="2800" dirty="0" err="1">
                <a:solidFill>
                  <a:srgbClr val="FFFFFF"/>
                </a:solidFill>
              </a:rPr>
              <a:t>po</a:t>
            </a:r>
            <a:r>
              <a:rPr sz="2800" dirty="0">
                <a:solidFill>
                  <a:srgbClr val="FFFFFF"/>
                </a:solidFill>
              </a:rPr>
              <a:t> di </a:t>
            </a:r>
            <a:r>
              <a:rPr sz="2800" dirty="0" err="1">
                <a:solidFill>
                  <a:srgbClr val="FFFFFF"/>
                </a:solidFill>
              </a:rPr>
              <a:t>storia</a:t>
            </a:r>
            <a:r>
              <a:rPr sz="2800" dirty="0">
                <a:solidFill>
                  <a:srgbClr val="FFFFFF"/>
                </a:solidFill>
              </a:rPr>
              <a:t>, </a:t>
            </a:r>
            <a:r>
              <a:rPr sz="2800" dirty="0" err="1">
                <a:solidFill>
                  <a:srgbClr val="FFFFFF"/>
                </a:solidFill>
              </a:rPr>
              <a:t>stato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dirty="0" err="1">
                <a:solidFill>
                  <a:srgbClr val="FFFFFF"/>
                </a:solidFill>
              </a:rPr>
              <a:t>dell’arte</a:t>
            </a:r>
            <a:r>
              <a:rPr sz="2800" dirty="0">
                <a:solidFill>
                  <a:srgbClr val="FFFFFF"/>
                </a:solidFill>
              </a:rPr>
              <a:t>. 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 b="1" dirty="0">
                <a:solidFill>
                  <a:srgbClr val="FFFFFF"/>
                </a:solidFill>
              </a:rPr>
              <a:t>La </a:t>
            </a:r>
            <a:r>
              <a:rPr sz="2800" b="1" dirty="0" err="1">
                <a:solidFill>
                  <a:srgbClr val="FFFFFF"/>
                </a:solidFill>
              </a:rPr>
              <a:t>strumentazione</a:t>
            </a:r>
            <a:r>
              <a:rPr sz="2800" b="1" dirty="0">
                <a:solidFill>
                  <a:srgbClr val="FFFFFF"/>
                </a:solidFill>
              </a:rPr>
              <a:t>.</a:t>
            </a:r>
            <a:r>
              <a:rPr sz="2800" dirty="0">
                <a:solidFill>
                  <a:srgbClr val="FFFFFF"/>
                </a:solidFill>
              </a:rPr>
              <a:t> Cosa fare </a:t>
            </a:r>
            <a:r>
              <a:rPr sz="2800" dirty="0" err="1">
                <a:solidFill>
                  <a:srgbClr val="FFFFFF"/>
                </a:solidFill>
              </a:rPr>
              <a:t>della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dirty="0" err="1">
                <a:solidFill>
                  <a:srgbClr val="FFFFFF"/>
                </a:solidFill>
              </a:rPr>
              <a:t>informazione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dirty="0" err="1">
                <a:solidFill>
                  <a:srgbClr val="FFFFFF"/>
                </a:solidFill>
              </a:rPr>
              <a:t>che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dirty="0" err="1">
                <a:solidFill>
                  <a:srgbClr val="FFFFFF"/>
                </a:solidFill>
              </a:rPr>
              <a:t>otteniamo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dirty="0" err="1">
                <a:solidFill>
                  <a:srgbClr val="FFFFFF"/>
                </a:solidFill>
              </a:rPr>
              <a:t>attraverso</a:t>
            </a:r>
            <a:r>
              <a:rPr sz="2800" dirty="0">
                <a:solidFill>
                  <a:srgbClr val="FFFFFF"/>
                </a:solidFill>
              </a:rPr>
              <a:t> un </a:t>
            </a:r>
            <a:r>
              <a:rPr sz="2800" dirty="0" err="1">
                <a:solidFill>
                  <a:srgbClr val="FFFFFF"/>
                </a:solidFill>
              </a:rPr>
              <a:t>telescopio</a:t>
            </a:r>
            <a:r>
              <a:rPr sz="2800" dirty="0">
                <a:solidFill>
                  <a:srgbClr val="FFFFFF"/>
                </a:solidFill>
              </a:rPr>
              <a:t> 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it-IT" sz="2800" b="1" dirty="0" smtClean="0">
                <a:solidFill>
                  <a:srgbClr val="FFFFFF"/>
                </a:solidFill>
              </a:rPr>
              <a:t>EELT </a:t>
            </a:r>
            <a:r>
              <a:rPr lang="it-IT" sz="2800" dirty="0" smtClean="0">
                <a:solidFill>
                  <a:srgbClr val="FFFFFF"/>
                </a:solidFill>
              </a:rPr>
              <a:t>e suoi strumenti</a:t>
            </a:r>
            <a:endParaRPr sz="2800" dirty="0">
              <a:solidFill>
                <a:srgbClr val="FFFFFF"/>
              </a:solidFill>
            </a:endParaRPr>
          </a:p>
        </p:txBody>
      </p:sp>
      <p:sp>
        <p:nvSpPr>
          <p:cNvPr id="19" name="Shape 19"/>
          <p:cNvSpPr/>
          <p:nvPr/>
        </p:nvSpPr>
        <p:spPr>
          <a:xfrm>
            <a:off x="495807" y="6172707"/>
            <a:ext cx="11798301" cy="1485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79924737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744" y="756284"/>
            <a:ext cx="12782014" cy="836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31038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Shape 10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Il futuro è “grande”</a:t>
            </a:r>
          </a:p>
        </p:txBody>
      </p:sp>
      <p:sp>
        <p:nvSpPr>
          <p:cNvPr id="1062" name="Shape 106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Gli attuali sforzi della comunità internazionale vanno verso la costruzione di grandi infrastrutture versatili de terra, gli ELT Extremely Large Telescopes</a:t>
            </a: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Ad essi si associa la EAO Extreme Adaptive Optics con lo scopo di annullare completamente l’effetto della Atmosfera</a:t>
            </a: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Quindi altissima E (Energia Raccolta) ed altissima R (Risoluzione) e quindi massimizzazione della informazione raccolta.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1270000" y="165100"/>
            <a:ext cx="10464800" cy="127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Quanta Luce Raccogliamo ?</a:t>
            </a:r>
          </a:p>
        </p:txBody>
      </p:sp>
      <p:pic>
        <p:nvPicPr>
          <p:cNvPr id="47" name="vaffa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80782" y="1574372"/>
            <a:ext cx="4286289" cy="3822701"/>
          </a:xfrm>
          <a:prstGeom prst="rect">
            <a:avLst/>
          </a:prstGeom>
          <a:ln w="88900">
            <a:miter lim="400000"/>
          </a:ln>
        </p:spPr>
      </p:pic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4546600" y="1574800"/>
            <a:ext cx="8242300" cy="43561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Le sorgenti astronomiche emettono fotoni in modo isotropo (in tutte le direzioni). </a:t>
            </a: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Il flusso decresce con il quadrato della distanza </a:t>
            </a:r>
            <a:r>
              <a:rPr sz="2800">
                <a:solidFill>
                  <a:srgbClr val="FFAA00"/>
                </a:solidFill>
              </a:rPr>
              <a:t>d</a:t>
            </a:r>
            <a:r>
              <a:rPr sz="2800">
                <a:solidFill>
                  <a:srgbClr val="FFFFFF"/>
                </a:solidFill>
              </a:rPr>
              <a:t> tra la sorgente e l’Osservatore.</a:t>
            </a: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Noi riceviamo un fronte d’onda “piano e parallelo” e ne raccogliamo una “quota parte” proporzionale alla </a:t>
            </a:r>
            <a:r>
              <a:rPr sz="2800" u="sng">
                <a:solidFill>
                  <a:srgbClr val="FFFFFF"/>
                </a:solidFill>
              </a:rPr>
              <a:t>Area Efficace</a:t>
            </a:r>
            <a:r>
              <a:rPr sz="2800">
                <a:solidFill>
                  <a:srgbClr val="FFFFFF"/>
                </a:solidFill>
              </a:rPr>
              <a:t> del nostro sistema ottico. 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1219705" y="4533900"/>
            <a:ext cx="2235201" cy="5037649"/>
            <a:chOff x="0" y="0"/>
            <a:chExt cx="2235199" cy="5037648"/>
          </a:xfrm>
        </p:grpSpPr>
        <p:sp>
          <p:nvSpPr>
            <p:cNvPr id="49" name="Shape 49"/>
            <p:cNvSpPr/>
            <p:nvPr/>
          </p:nvSpPr>
          <p:spPr>
            <a:xfrm flipH="1">
              <a:off x="-1" y="1832609"/>
              <a:ext cx="2235201" cy="85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" name="Shape 50"/>
            <p:cNvSpPr/>
            <p:nvPr/>
          </p:nvSpPr>
          <p:spPr>
            <a:xfrm>
              <a:off x="1993394" y="-1"/>
              <a:ext cx="700" cy="1836935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>
              <a:off x="202694" y="50800"/>
              <a:ext cx="8975" cy="1786814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" name="Shape 52"/>
            <p:cNvSpPr/>
            <p:nvPr/>
          </p:nvSpPr>
          <p:spPr>
            <a:xfrm flipH="1">
              <a:off x="1199252" y="1811535"/>
              <a:ext cx="790407" cy="322610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>
              <a:off x="232834" y="1837603"/>
              <a:ext cx="932552" cy="3200046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3543686" y="6385204"/>
            <a:ext cx="4461443" cy="3162304"/>
            <a:chOff x="0" y="0"/>
            <a:chExt cx="4461442" cy="3162303"/>
          </a:xfrm>
        </p:grpSpPr>
        <p:sp>
          <p:nvSpPr>
            <p:cNvPr id="55" name="Shape 55"/>
            <p:cNvSpPr/>
            <p:nvPr/>
          </p:nvSpPr>
          <p:spPr>
            <a:xfrm flipH="1">
              <a:off x="4007226" y="1052606"/>
              <a:ext cx="14182" cy="106355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56" name="droppedImage.pdf"/>
            <p:cNvPicPr/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0" y="0"/>
              <a:ext cx="3744324" cy="3162304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57" name="Shape 57"/>
            <p:cNvSpPr/>
            <p:nvPr/>
          </p:nvSpPr>
          <p:spPr>
            <a:xfrm rot="16227708">
              <a:off x="3729580" y="1329132"/>
              <a:ext cx="945613" cy="510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2200">
                  <a:solidFill>
                    <a:srgbClr val="000000"/>
                  </a:solid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lvl1pPr>
            </a:lstStyle>
            <a:p>
              <a:pPr lvl="0">
                <a:defRPr sz="1800"/>
              </a:pPr>
              <a:r>
                <a:rPr sz="2200"/>
                <a:t>8 mm</a:t>
              </a:r>
            </a:p>
          </p:txBody>
        </p:sp>
      </p:grpSp>
      <p:sp>
        <p:nvSpPr>
          <p:cNvPr id="59" name="Shape 59"/>
          <p:cNvSpPr/>
          <p:nvPr/>
        </p:nvSpPr>
        <p:spPr>
          <a:xfrm>
            <a:off x="7924800" y="6184900"/>
            <a:ext cx="4775200" cy="271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436497" indent="-436497" algn="l">
              <a:spcBef>
                <a:spcPts val="3000"/>
              </a:spcBef>
              <a:buSzPct val="43000"/>
              <a:buBlip>
                <a:blip r:embed="rId3"/>
              </a:buBlip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La pupilla umana (alla massima dilatazione) ha un diametro di circa 8 mm ed un area efficace di circa 50 mm2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Shape 10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Giant Magellan Telescope - GMT</a:t>
            </a:r>
          </a:p>
        </p:txBody>
      </p:sp>
      <p:sp>
        <p:nvSpPr>
          <p:cNvPr id="1065" name="Shape 1065"/>
          <p:cNvSpPr>
            <a:spLocks noGrp="1"/>
          </p:cNvSpPr>
          <p:nvPr>
            <p:ph type="body" idx="1"/>
          </p:nvPr>
        </p:nvSpPr>
        <p:spPr>
          <a:xfrm>
            <a:off x="6464300" y="1790700"/>
            <a:ext cx="5676900" cy="36068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6 specchi da 8.4 metri co-montati fuori asse. 24.5 mt di diametro equivalente</a:t>
            </a: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In fase di costruzione a Las Campanas in Cile. La prima luce è prevista per il 2021</a:t>
            </a:r>
          </a:p>
        </p:txBody>
      </p:sp>
      <p:pic>
        <p:nvPicPr>
          <p:cNvPr id="1066" name="11fd65bdcd71fb4e796bb0ffcbbded081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87400" y="1850412"/>
            <a:ext cx="5384800" cy="4156688"/>
          </a:xfrm>
          <a:prstGeom prst="rect">
            <a:avLst/>
          </a:prstGeom>
          <a:ln w="88900">
            <a:miter lim="400000"/>
          </a:ln>
        </p:spPr>
      </p:pic>
      <p:pic>
        <p:nvPicPr>
          <p:cNvPr id="1067" name="gmt1437_small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635500" y="6350000"/>
            <a:ext cx="3919519" cy="29337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069" name="magellan_dalekohlad3.pn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55600" y="6391769"/>
            <a:ext cx="4064000" cy="2853832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Shape 10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Thirty Meter Telescope - TMT</a:t>
            </a:r>
          </a:p>
        </p:txBody>
      </p:sp>
      <p:sp>
        <p:nvSpPr>
          <p:cNvPr id="1072" name="Shape 1072"/>
          <p:cNvSpPr>
            <a:spLocks noGrp="1"/>
          </p:cNvSpPr>
          <p:nvPr>
            <p:ph type="body" idx="1"/>
          </p:nvPr>
        </p:nvSpPr>
        <p:spPr>
          <a:xfrm>
            <a:off x="977900" y="1612900"/>
            <a:ext cx="5181600" cy="39878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In costruzione alle Hawaii   TMT ha 30 mt di diametro di specchi segmentato, 492 segmenti da 1.45 metri.</a:t>
            </a: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La prima luce è prevista per il 2018.</a:t>
            </a:r>
          </a:p>
        </p:txBody>
      </p:sp>
      <p:pic>
        <p:nvPicPr>
          <p:cNvPr id="1073" name="AAS-TMT-2007-calendar-1000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537053" y="1661464"/>
            <a:ext cx="5807347" cy="3873501"/>
          </a:xfrm>
          <a:prstGeom prst="rect">
            <a:avLst/>
          </a:prstGeom>
          <a:ln w="88900">
            <a:miter lim="400000"/>
          </a:ln>
        </p:spPr>
      </p:pic>
      <p:pic>
        <p:nvPicPr>
          <p:cNvPr id="1074" name="tmt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197600" y="5734966"/>
            <a:ext cx="6134100" cy="3441914"/>
          </a:xfrm>
          <a:prstGeom prst="rect">
            <a:avLst/>
          </a:prstGeom>
          <a:ln w="88900">
            <a:miter lim="400000"/>
          </a:ln>
        </p:spPr>
      </p:pic>
      <p:pic>
        <p:nvPicPr>
          <p:cNvPr id="1075" name="pctower_enc1.pn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003300" y="5740400"/>
            <a:ext cx="4927600" cy="343618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E-ELT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0" y="2204467"/>
            <a:ext cx="6335875" cy="6719147"/>
          </a:xfrm>
        </p:spPr>
        <p:txBody>
          <a:bodyPr/>
          <a:lstStyle/>
          <a:p>
            <a:pPr>
              <a:spcAft>
                <a:spcPts val="853"/>
              </a:spcAft>
            </a:pPr>
            <a:endParaRPr lang="en-US" sz="2560" dirty="0" smtClean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/>
          <a:srcRect b="3687"/>
          <a:stretch/>
        </p:blipFill>
        <p:spPr>
          <a:xfrm>
            <a:off x="19719" y="1473200"/>
            <a:ext cx="12965362" cy="764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452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shes_overview_300d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32271" y="8092940"/>
            <a:ext cx="1969330" cy="1107551"/>
          </a:xfrm>
          <a:prstGeom prst="rect">
            <a:avLst/>
          </a:prstGeom>
        </p:spPr>
      </p:pic>
      <p:pic>
        <p:nvPicPr>
          <p:cNvPr id="13" name="Picture 12" descr="ls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38169" y="7246727"/>
            <a:ext cx="1959751" cy="15450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Scienza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981" y="1155525"/>
            <a:ext cx="7624882" cy="7755750"/>
          </a:xfrm>
        </p:spPr>
        <p:txBody>
          <a:bodyPr/>
          <a:lstStyle/>
          <a:p>
            <a:pPr indent="-358394"/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Scienza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Contemporanea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86392" indent="0">
              <a:spcBef>
                <a:spcPts val="0"/>
              </a:spcBef>
              <a:buNone/>
            </a:pPr>
            <a:endParaRPr lang="en-US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86392" indent="0"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Exoplanets:</a:t>
            </a:r>
            <a:r>
              <a:rPr lang="en-US" sz="1800" dirty="0" smtClean="0"/>
              <a:t> </a:t>
            </a:r>
            <a:r>
              <a:rPr lang="en-US" sz="1800" dirty="0" err="1" smtClean="0"/>
              <a:t>Velocità</a:t>
            </a:r>
            <a:r>
              <a:rPr lang="en-US" sz="1800" dirty="0" smtClean="0"/>
              <a:t> </a:t>
            </a:r>
            <a:r>
              <a:rPr lang="en-US" sz="1800" dirty="0" err="1" smtClean="0"/>
              <a:t>radiale</a:t>
            </a:r>
            <a:r>
              <a:rPr lang="en-US" sz="1800" dirty="0" smtClean="0"/>
              <a:t>, Imaging </a:t>
            </a:r>
            <a:r>
              <a:rPr lang="en-US" sz="1800" dirty="0" err="1" smtClean="0"/>
              <a:t>diretto</a:t>
            </a:r>
            <a:r>
              <a:rPr lang="en-US" sz="1800" dirty="0" smtClean="0"/>
              <a:t>, </a:t>
            </a:r>
            <a:r>
              <a:rPr lang="en-US" sz="1800" dirty="0" err="1" smtClean="0"/>
              <a:t>spettroscpia</a:t>
            </a:r>
            <a:r>
              <a:rPr lang="en-US" sz="1800" dirty="0" smtClean="0"/>
              <a:t> </a:t>
            </a:r>
            <a:r>
              <a:rPr lang="en-US" sz="1800" dirty="0" err="1" smtClean="0"/>
              <a:t>dei</a:t>
            </a:r>
            <a:r>
              <a:rPr lang="en-US" sz="1800" dirty="0" smtClean="0"/>
              <a:t> </a:t>
            </a:r>
            <a:r>
              <a:rPr lang="en-US" sz="1800" dirty="0" err="1" smtClean="0"/>
              <a:t>transiti</a:t>
            </a:r>
            <a:r>
              <a:rPr lang="en-US" sz="1800" dirty="0" smtClean="0"/>
              <a:t>, </a:t>
            </a:r>
            <a:r>
              <a:rPr lang="en-US" sz="1800" dirty="0" err="1" smtClean="0"/>
              <a:t>dischi</a:t>
            </a:r>
            <a:r>
              <a:rPr lang="en-US" sz="1800" dirty="0" smtClean="0"/>
              <a:t> </a:t>
            </a:r>
            <a:r>
              <a:rPr lang="en-US" sz="1800" dirty="0" err="1" smtClean="0"/>
              <a:t>protoplanetari</a:t>
            </a:r>
            <a:endParaRPr lang="en-US" sz="1800" dirty="0" smtClean="0"/>
          </a:p>
          <a:p>
            <a:pPr marL="486392" indent="0">
              <a:spcBef>
                <a:spcPts val="0"/>
              </a:spcBef>
              <a:buNone/>
            </a:pPr>
            <a:endParaRPr lang="en-US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86392" indent="0">
              <a:spcBef>
                <a:spcPts val="0"/>
              </a:spcBef>
              <a:buNone/>
            </a:pP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Fisica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fondamentale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1800" dirty="0" err="1" smtClean="0"/>
              <a:t>variazione</a:t>
            </a:r>
            <a:r>
              <a:rPr lang="en-US" sz="1800" dirty="0" smtClean="0"/>
              <a:t> </a:t>
            </a:r>
            <a:r>
              <a:rPr lang="en-US" sz="1800" dirty="0" err="1" smtClean="0"/>
              <a:t>delle</a:t>
            </a:r>
            <a:r>
              <a:rPr lang="en-US" sz="1800" dirty="0" smtClean="0"/>
              <a:t> </a:t>
            </a:r>
            <a:r>
              <a:rPr lang="en-US" sz="1800" dirty="0" err="1" smtClean="0"/>
              <a:t>variabili</a:t>
            </a:r>
            <a:r>
              <a:rPr lang="en-US" sz="1800" dirty="0" smtClean="0"/>
              <a:t> </a:t>
            </a:r>
            <a:r>
              <a:rPr lang="en-US" sz="1800" dirty="0" err="1" smtClean="0"/>
              <a:t>fondamentali</a:t>
            </a:r>
            <a:r>
              <a:rPr lang="en-US" sz="1800" dirty="0" smtClean="0"/>
              <a:t>, </a:t>
            </a:r>
            <a:r>
              <a:rPr lang="en-US" sz="1800" dirty="0" err="1" smtClean="0"/>
              <a:t>Espansione</a:t>
            </a:r>
            <a:r>
              <a:rPr lang="en-US" sz="1800" dirty="0" smtClean="0"/>
              <a:t> e </a:t>
            </a:r>
            <a:r>
              <a:rPr lang="en-US" sz="1800" dirty="0" err="1" smtClean="0"/>
              <a:t>storia</a:t>
            </a:r>
            <a:r>
              <a:rPr lang="en-US" sz="1800" dirty="0" smtClean="0"/>
              <a:t> </a:t>
            </a:r>
            <a:r>
              <a:rPr lang="en-US" sz="1800" dirty="0" err="1" smtClean="0"/>
              <a:t>dell’universo</a:t>
            </a:r>
            <a:endParaRPr lang="en-US" sz="1800" dirty="0"/>
          </a:p>
          <a:p>
            <a:pPr marL="486392" indent="0">
              <a:spcBef>
                <a:spcPts val="0"/>
              </a:spcBef>
              <a:buNone/>
            </a:pPr>
            <a:endParaRPr lang="en-US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86392" indent="0">
              <a:spcBef>
                <a:spcPts val="0"/>
              </a:spcBef>
              <a:buNone/>
            </a:pP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Popolazioni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stellari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en-US" sz="1800" dirty="0" smtClean="0"/>
              <a:t> </a:t>
            </a:r>
            <a:r>
              <a:rPr lang="en-US" sz="1800" dirty="0" err="1" smtClean="0"/>
              <a:t>Oltre</a:t>
            </a:r>
            <a:r>
              <a:rPr lang="en-US" sz="1800" dirty="0" smtClean="0"/>
              <a:t> </a:t>
            </a:r>
            <a:r>
              <a:rPr lang="en-US" sz="1800" dirty="0" err="1" smtClean="0"/>
              <a:t>il</a:t>
            </a:r>
            <a:r>
              <a:rPr lang="en-US" sz="1800" dirty="0" smtClean="0"/>
              <a:t> Local </a:t>
            </a:r>
            <a:r>
              <a:rPr lang="en-US" sz="1800" dirty="0"/>
              <a:t>Group</a:t>
            </a:r>
          </a:p>
          <a:p>
            <a:pPr marL="486392" indent="0">
              <a:spcBef>
                <a:spcPts val="0"/>
              </a:spcBef>
              <a:buNone/>
            </a:pPr>
            <a:endParaRPr lang="en-US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86392" indent="0"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LA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fisica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delle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galassie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ad alto red-shift</a:t>
            </a:r>
            <a:endParaRPr lang="en-US" sz="1800" dirty="0"/>
          </a:p>
          <a:p>
            <a:pPr marL="486392" indent="0">
              <a:spcBef>
                <a:spcPts val="0"/>
              </a:spcBef>
              <a:buNone/>
            </a:pPr>
            <a:r>
              <a:rPr lang="en-US" sz="1800" dirty="0" smtClean="0"/>
              <a:t>…e molto </a:t>
            </a:r>
            <a:r>
              <a:rPr lang="en-US" sz="1800" dirty="0" err="1" smtClean="0"/>
              <a:t>altro</a:t>
            </a:r>
            <a:r>
              <a:rPr lang="en-US" sz="1800" dirty="0" smtClean="0"/>
              <a:t>!</a:t>
            </a:r>
            <a:endParaRPr lang="en-US" sz="1800" dirty="0"/>
          </a:p>
          <a:p>
            <a:pPr indent="-358394">
              <a:spcBef>
                <a:spcPts val="1707"/>
              </a:spcBef>
            </a:pP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Sinergie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con alter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strumentazioni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486392" indent="0">
              <a:spcBef>
                <a:spcPts val="0"/>
              </a:spcBef>
              <a:buNone/>
            </a:pPr>
            <a:r>
              <a:rPr lang="en-US" sz="1800" dirty="0"/>
              <a:t>ALMA</a:t>
            </a:r>
          </a:p>
          <a:p>
            <a:pPr marL="486392" indent="0">
              <a:spcBef>
                <a:spcPts val="0"/>
              </a:spcBef>
              <a:buNone/>
            </a:pPr>
            <a:r>
              <a:rPr lang="en-US" sz="1800" dirty="0"/>
              <a:t>JWST</a:t>
            </a:r>
          </a:p>
          <a:p>
            <a:pPr marL="486392" indent="0">
              <a:spcBef>
                <a:spcPts val="0"/>
              </a:spcBef>
              <a:buNone/>
            </a:pPr>
            <a:r>
              <a:rPr lang="en-US" sz="1800" dirty="0" smtClean="0"/>
              <a:t>LSST</a:t>
            </a:r>
            <a:endParaRPr lang="en-US" sz="1800" dirty="0"/>
          </a:p>
          <a:p>
            <a:pPr marL="486392" indent="0">
              <a:spcBef>
                <a:spcPts val="0"/>
              </a:spcBef>
              <a:buNone/>
            </a:pPr>
            <a:r>
              <a:rPr lang="en-US" sz="1800" dirty="0"/>
              <a:t>SKA</a:t>
            </a:r>
          </a:p>
          <a:p>
            <a:pPr indent="-358394">
              <a:spcBef>
                <a:spcPts val="1707"/>
              </a:spcBef>
            </a:pP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Potenziali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scoperte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indent="0">
              <a:spcBef>
                <a:spcPts val="0"/>
              </a:spcBef>
              <a:buNone/>
            </a:pPr>
            <a:r>
              <a:rPr lang="en-US" sz="1800" dirty="0" err="1" smtClean="0"/>
              <a:t>Nuovi</a:t>
            </a:r>
            <a:r>
              <a:rPr lang="en-US" sz="1800" dirty="0" smtClean="0"/>
              <a:t> parametric di </a:t>
            </a:r>
            <a:r>
              <a:rPr lang="en-US" sz="1800" dirty="0" err="1" smtClean="0"/>
              <a:t>risoluzione</a:t>
            </a:r>
            <a:r>
              <a:rPr lang="en-US" sz="1800" dirty="0" smtClean="0"/>
              <a:t> e </a:t>
            </a:r>
            <a:r>
              <a:rPr lang="en-US" sz="1800" dirty="0" err="1" smtClean="0"/>
              <a:t>profondità</a:t>
            </a:r>
            <a:endParaRPr lang="en-US" sz="1800" dirty="0"/>
          </a:p>
          <a:p>
            <a:pPr indent="-358394"/>
            <a:endParaRPr lang="en-US" sz="2000" dirty="0"/>
          </a:p>
        </p:txBody>
      </p:sp>
      <p:pic>
        <p:nvPicPr>
          <p:cNvPr id="5" name="Picture 4" descr="heic0720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95914" y="1550005"/>
            <a:ext cx="3578254" cy="2012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6598055" y="5528769"/>
            <a:ext cx="2991023" cy="2274111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potw1150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98055" y="3740466"/>
            <a:ext cx="6355435" cy="2048138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2124267" y="8911275"/>
            <a:ext cx="975360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22" dirty="0">
                <a:solidFill>
                  <a:schemeClr val="bg1"/>
                </a:solidFill>
              </a:rPr>
              <a:t>SKA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61760" y="7381429"/>
            <a:ext cx="1222451" cy="3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1" dirty="0">
                <a:solidFill>
                  <a:schemeClr val="bg1"/>
                </a:solidFill>
              </a:rPr>
              <a:t>JWST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87573" y="3842046"/>
            <a:ext cx="1222451" cy="3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1" dirty="0">
                <a:solidFill>
                  <a:schemeClr val="bg1"/>
                </a:solidFill>
              </a:rPr>
              <a:t>ALMA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98667" y="7204395"/>
            <a:ext cx="975360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7" dirty="0">
                <a:solidFill>
                  <a:schemeClr val="bg1"/>
                </a:solidFill>
              </a:rPr>
              <a:t>LSST</a:t>
            </a:r>
          </a:p>
        </p:txBody>
      </p:sp>
    </p:spTree>
    <p:extLst>
      <p:ext uri="{BB962C8B-B14F-4D97-AF65-F5344CB8AC3E}">
        <p14:creationId xmlns:p14="http://schemas.microsoft.com/office/powerpoint/2010/main" xmlns="" val="7096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100" y="1714500"/>
            <a:ext cx="11520000" cy="7133766"/>
          </a:xfrm>
          <a:prstGeom prst="rect">
            <a:avLst/>
          </a:prstGeom>
        </p:spPr>
      </p:pic>
      <p:sp>
        <p:nvSpPr>
          <p:cNvPr id="9" name="Rettangolo arrotondato 8"/>
          <p:cNvSpPr/>
          <p:nvPr/>
        </p:nvSpPr>
        <p:spPr>
          <a:xfrm>
            <a:off x="755100" y="1755649"/>
            <a:ext cx="4658148" cy="4450080"/>
          </a:xfrm>
          <a:prstGeom prst="roundRect">
            <a:avLst/>
          </a:prstGeom>
          <a:blipFill rotWithShape="1">
            <a:blip r:embed="rId4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board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Overview</a:t>
            </a:r>
            <a:endParaRPr lang="en-GB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754880" y="2950464"/>
            <a:ext cx="1999488" cy="145084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halkboard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974556" y="2632719"/>
            <a:ext cx="4219236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halkboard"/>
              </a:rPr>
              <a:t>2500 ton di acciaio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dirty="0" smtClean="0">
                <a:solidFill>
                  <a:schemeClr val="bg1"/>
                </a:solidFill>
              </a:rPr>
              <a:t>700 ton di meccanica ed  elettronica in rotazione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dirty="0" smtClean="0">
                <a:solidFill>
                  <a:schemeClr val="bg1"/>
                </a:solidFill>
              </a:rPr>
              <a:t>con la precisione di 0,3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dirty="0" err="1" smtClean="0">
                <a:solidFill>
                  <a:schemeClr val="bg1"/>
                </a:solidFill>
              </a:rPr>
              <a:t>asec</a:t>
            </a:r>
            <a:r>
              <a:rPr lang="it-IT" sz="2800" dirty="0" smtClean="0">
                <a:solidFill>
                  <a:schemeClr val="bg1"/>
                </a:solidFill>
              </a:rPr>
              <a:t> in presenza di vento</a:t>
            </a: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halkboard"/>
              </a:rPr>
              <a:t> 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715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Disegno ottico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400" y="1714500"/>
            <a:ext cx="11520000" cy="7431947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>
          <a:xfrm rot="5400000">
            <a:off x="8551376" y="690276"/>
            <a:ext cx="2275120" cy="4450080"/>
          </a:xfrm>
          <a:prstGeom prst="roundRect">
            <a:avLst>
              <a:gd name="adj" fmla="val 11462"/>
            </a:avLst>
          </a:prstGeom>
          <a:blipFill rotWithShape="1">
            <a:blip r:embed="rId4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board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566258" y="2217688"/>
            <a:ext cx="4438692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2800" dirty="0" smtClean="0">
                <a:solidFill>
                  <a:schemeClr val="bg1"/>
                </a:solidFill>
              </a:rPr>
              <a:t>3 </a:t>
            </a:r>
            <a:r>
              <a:rPr lang="it-IT" sz="2800" dirty="0" err="1" smtClean="0">
                <a:solidFill>
                  <a:schemeClr val="bg1"/>
                </a:solidFill>
              </a:rPr>
              <a:t>mirror</a:t>
            </a:r>
            <a:r>
              <a:rPr lang="it-IT" sz="2800" dirty="0" smtClean="0">
                <a:solidFill>
                  <a:schemeClr val="bg1"/>
                </a:solidFill>
              </a:rPr>
              <a:t> anastigmatico + 2 piani</a:t>
            </a:r>
          </a:p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28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halkboard"/>
              </a:rPr>
              <a:t>Diff</a:t>
            </a: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halkboard"/>
              </a:rPr>
              <a:t>. Limited</a:t>
            </a:r>
            <a:r>
              <a:rPr kumimoji="0" lang="it-IT" sz="2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halkboard"/>
              </a:rPr>
              <a:t> su 10’ </a:t>
            </a:r>
            <a:r>
              <a:rPr kumimoji="0" lang="it-IT" sz="2800" b="0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halkboard"/>
              </a:rPr>
              <a:t>FoV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596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Specchio primario 39m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100" y="1714500"/>
            <a:ext cx="11520000" cy="7405714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>
          <a:xfrm rot="16200000">
            <a:off x="9093570" y="284850"/>
            <a:ext cx="1563899" cy="4450080"/>
          </a:xfrm>
          <a:prstGeom prst="roundRect">
            <a:avLst/>
          </a:prstGeom>
          <a:blipFill rotWithShape="1">
            <a:blip r:embed="rId4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board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319664" y="2243150"/>
            <a:ext cx="421923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halkboard"/>
              </a:rPr>
              <a:t>798 segmenti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572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Specchio secondario 4m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100" y="1714500"/>
            <a:ext cx="11520000" cy="7415395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279392" y="1714500"/>
            <a:ext cx="7468108" cy="1467612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33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Torre Centrale</a:t>
            </a: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18016" y="1473200"/>
            <a:ext cx="11520000" cy="7409169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>
          <a:xfrm rot="16200000">
            <a:off x="8695797" y="151384"/>
            <a:ext cx="1806447" cy="4450080"/>
          </a:xfrm>
          <a:prstGeom prst="roundRect">
            <a:avLst/>
          </a:prstGeom>
          <a:blipFill rotWithShape="1">
            <a:blip r:embed="rId4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board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043165" y="1588301"/>
            <a:ext cx="303067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2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halkboard"/>
              </a:rPr>
              <a:t>ADC</a:t>
            </a:r>
          </a:p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2000" dirty="0" smtClean="0">
                <a:solidFill>
                  <a:schemeClr val="bg1"/>
                </a:solidFill>
              </a:rPr>
              <a:t>Specchio M4</a:t>
            </a:r>
          </a:p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2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halkboard"/>
              </a:rPr>
              <a:t>Specchio M3</a:t>
            </a:r>
          </a:p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2000" dirty="0" smtClean="0">
                <a:solidFill>
                  <a:schemeClr val="bg1"/>
                </a:solidFill>
              </a:rPr>
              <a:t>Specchio M5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577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Torre Centrale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100" y="1714500"/>
            <a:ext cx="11520000" cy="740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741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270000" y="165100"/>
            <a:ext cx="10464800" cy="127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Risoluzione Spaziale</a:t>
            </a:r>
          </a:p>
        </p:txBody>
      </p:sp>
      <p:pic>
        <p:nvPicPr>
          <p:cNvPr id="62" name="vaffa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90382" y="1663272"/>
            <a:ext cx="4286289" cy="3822701"/>
          </a:xfrm>
          <a:prstGeom prst="rect">
            <a:avLst/>
          </a:prstGeom>
          <a:ln w="88900">
            <a:miter lim="400000"/>
          </a:ln>
        </p:spPr>
      </p:pic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5486400" y="1689100"/>
            <a:ext cx="7112000" cy="44069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Il discorso non si limita alla quantità di luce raccolta.... è anche la quantità di “informazione” raccolta.</a:t>
            </a:r>
          </a:p>
          <a:p>
            <a:pPr lvl="0"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Una sorgente puntiforme non potrà essere rivelata come tale ma con una dimensione (in assenza di altri fattori) determinata dalla diffrazione</a:t>
            </a:r>
          </a:p>
        </p:txBody>
      </p:sp>
      <p:pic>
        <p:nvPicPr>
          <p:cNvPr id="64" name="droppedImage.pdf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117600" y="5715000"/>
            <a:ext cx="4216400" cy="3662421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67" name="Group 67"/>
          <p:cNvGrpSpPr/>
          <p:nvPr/>
        </p:nvGrpSpPr>
        <p:grpSpPr>
          <a:xfrm>
            <a:off x="7899400" y="6121400"/>
            <a:ext cx="2514600" cy="1447800"/>
            <a:chOff x="0" y="0"/>
            <a:chExt cx="2514600" cy="1447800"/>
          </a:xfrm>
        </p:grpSpPr>
        <p:sp>
          <p:nvSpPr>
            <p:cNvPr id="65" name="Shape 65"/>
            <p:cNvSpPr/>
            <p:nvPr/>
          </p:nvSpPr>
          <p:spPr>
            <a:xfrm>
              <a:off x="0" y="0"/>
              <a:ext cx="2514600" cy="14478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66" name="formula.png"/>
            <p:cNvPicPr/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304800" y="162369"/>
              <a:ext cx="1866900" cy="104686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68" name="Shape 68"/>
          <p:cNvSpPr/>
          <p:nvPr/>
        </p:nvSpPr>
        <p:spPr>
          <a:xfrm>
            <a:off x="6007100" y="7696200"/>
            <a:ext cx="67310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436497" indent="-436497" algn="l">
              <a:spcBef>
                <a:spcPts val="3000"/>
              </a:spcBef>
              <a:buSzPct val="43000"/>
              <a:buBlip>
                <a:blip r:embed="rId4"/>
              </a:buBlip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Energia Raccolta e Risoluzione Spaziale determinano la “bontà” di un sistema ottico per Astronomia.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Specchio M3 da 4,2m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400" y="1714500"/>
            <a:ext cx="11520000" cy="7415395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>
          <a:xfrm rot="16200000">
            <a:off x="7261099" y="646940"/>
            <a:ext cx="1382267" cy="3931916"/>
          </a:xfrm>
          <a:prstGeom prst="roundRect">
            <a:avLst/>
          </a:prstGeom>
          <a:blipFill rotWithShape="1">
            <a:blip r:embed="rId4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board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661551" y="2229710"/>
            <a:ext cx="421923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halkboard"/>
              </a:rPr>
              <a:t>Unità M3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02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Specchio M4 2,4m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100" y="1714500"/>
            <a:ext cx="11520000" cy="7670327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>
          <a:xfrm rot="16200000">
            <a:off x="6133963" y="1586344"/>
            <a:ext cx="2100347" cy="2798068"/>
          </a:xfrm>
          <a:prstGeom prst="roundRect">
            <a:avLst/>
          </a:prstGeom>
          <a:blipFill rotWithShape="1">
            <a:blip r:embed="rId4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board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064143" y="2718638"/>
            <a:ext cx="265292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halkboard"/>
              </a:rPr>
              <a:t>Unità Adattiva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halkboard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062736" y="1706742"/>
            <a:ext cx="2277872" cy="456924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265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M5 2,4m x 3m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400" y="1714500"/>
            <a:ext cx="11520000" cy="7219330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>
          <a:xfrm rot="16200000">
            <a:off x="7926187" y="-266840"/>
            <a:ext cx="1588284" cy="5772915"/>
          </a:xfrm>
          <a:prstGeom prst="roundRect">
            <a:avLst/>
          </a:prstGeom>
          <a:blipFill rotWithShape="1">
            <a:blip r:embed="rId4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board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503055" y="2340686"/>
            <a:ext cx="5473449" cy="5417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halkboard"/>
              </a:rPr>
              <a:t>Correzione </a:t>
            </a:r>
            <a:r>
              <a:rPr kumimoji="0" lang="it-IT" sz="28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halkboard"/>
              </a:rPr>
              <a:t>tip</a:t>
            </a: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halkboard"/>
              </a:rPr>
              <a:t> tilt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836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400" y="1714500"/>
            <a:ext cx="11520000" cy="7495759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>
          <a:xfrm rot="16200000">
            <a:off x="8842471" y="271410"/>
            <a:ext cx="1563899" cy="4450080"/>
          </a:xfrm>
          <a:prstGeom prst="roundRect">
            <a:avLst/>
          </a:prstGeom>
          <a:blipFill rotWithShape="1">
            <a:blip r:embed="rId4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board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068565" y="2014266"/>
            <a:ext cx="4219236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28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halkboard"/>
              </a:rPr>
              <a:t>Derotazione</a:t>
            </a: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halkboard"/>
              </a:rPr>
              <a:t> (optional)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it-IT" sz="2800" dirty="0" smtClean="0">
                <a:solidFill>
                  <a:schemeClr val="bg1"/>
                </a:solidFill>
              </a:rPr>
              <a:t>Guida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05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cupola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090" y="1828212"/>
            <a:ext cx="6007652" cy="3175809"/>
          </a:xfrm>
        </p:spPr>
        <p:txBody>
          <a:bodyPr/>
          <a:lstStyle/>
          <a:p>
            <a:r>
              <a:rPr lang="en-US" sz="2844" dirty="0" err="1" smtClean="0"/>
              <a:t>Disegno</a:t>
            </a:r>
            <a:r>
              <a:rPr lang="en-US" sz="2844" dirty="0" smtClean="0"/>
              <a:t> </a:t>
            </a:r>
            <a:r>
              <a:rPr lang="en-US" sz="2844" dirty="0" err="1" smtClean="0"/>
              <a:t>tipico</a:t>
            </a:r>
            <a:r>
              <a:rPr lang="en-US" sz="2844" dirty="0" smtClean="0"/>
              <a:t>.</a:t>
            </a:r>
            <a:endParaRPr lang="en-US" sz="2844" dirty="0"/>
          </a:p>
          <a:p>
            <a:r>
              <a:rPr lang="en-US" sz="2844" dirty="0" err="1" smtClean="0"/>
              <a:t>Diametro</a:t>
            </a:r>
            <a:r>
              <a:rPr lang="en-US" sz="2844" dirty="0" smtClean="0"/>
              <a:t> </a:t>
            </a:r>
            <a:r>
              <a:rPr lang="en-US" sz="2844" dirty="0"/>
              <a:t>= 86 m, </a:t>
            </a:r>
            <a:r>
              <a:rPr lang="en-US" sz="2844" dirty="0" err="1" smtClean="0"/>
              <a:t>Altezza</a:t>
            </a:r>
            <a:r>
              <a:rPr lang="en-US" sz="2844" dirty="0" smtClean="0"/>
              <a:t> = </a:t>
            </a:r>
            <a:r>
              <a:rPr lang="en-US" sz="2844" dirty="0"/>
              <a:t>74 m.</a:t>
            </a:r>
          </a:p>
          <a:p>
            <a:r>
              <a:rPr lang="en-US" sz="2844" dirty="0"/>
              <a:t>~3000 </a:t>
            </a:r>
            <a:r>
              <a:rPr lang="en-US" sz="2844" dirty="0" smtClean="0"/>
              <a:t>t di </a:t>
            </a:r>
            <a:r>
              <a:rPr lang="en-US" sz="2844" dirty="0" err="1" smtClean="0"/>
              <a:t>acciaio</a:t>
            </a:r>
            <a:r>
              <a:rPr lang="en-US" sz="2844" dirty="0" smtClean="0"/>
              <a:t>.</a:t>
            </a:r>
            <a:endParaRPr lang="en-US" sz="2844" dirty="0"/>
          </a:p>
          <a:p>
            <a:r>
              <a:rPr lang="en-US" sz="2844" dirty="0" err="1" smtClean="0"/>
              <a:t>Completamente</a:t>
            </a:r>
            <a:r>
              <a:rPr lang="en-US" sz="2844" dirty="0" smtClean="0"/>
              <a:t> </a:t>
            </a:r>
            <a:r>
              <a:rPr lang="en-US" sz="2844" dirty="0" err="1" smtClean="0"/>
              <a:t>climatizzata</a:t>
            </a:r>
            <a:r>
              <a:rPr lang="en-US" sz="2844" dirty="0" smtClean="0"/>
              <a:t> e </a:t>
            </a:r>
            <a:r>
              <a:rPr lang="en-US" sz="2844" dirty="0" err="1" smtClean="0"/>
              <a:t>schermata</a:t>
            </a:r>
            <a:r>
              <a:rPr lang="en-US" sz="2844" dirty="0" smtClean="0"/>
              <a:t> (</a:t>
            </a:r>
            <a:r>
              <a:rPr lang="en-US" sz="2844" dirty="0" err="1" smtClean="0"/>
              <a:t>vento</a:t>
            </a:r>
            <a:r>
              <a:rPr lang="en-US" sz="2844" dirty="0" smtClean="0"/>
              <a:t>).</a:t>
            </a:r>
            <a:endParaRPr lang="en-US" sz="2844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7216966" y="1605702"/>
            <a:ext cx="5047890" cy="413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 l="52599" r="32582" b="81197"/>
          <a:stretch>
            <a:fillRect/>
          </a:stretch>
        </p:blipFill>
        <p:spPr>
          <a:xfrm>
            <a:off x="9753087" y="6407771"/>
            <a:ext cx="2738688" cy="260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 r="85175" b="81197"/>
          <a:stretch>
            <a:fillRect/>
          </a:stretch>
        </p:blipFill>
        <p:spPr>
          <a:xfrm>
            <a:off x="6859887" y="6407771"/>
            <a:ext cx="2743808" cy="260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eso1225c.jpg"/>
          <p:cNvPicPr>
            <a:picLocks noChangeAspect="1"/>
          </p:cNvPicPr>
          <p:nvPr/>
        </p:nvPicPr>
        <p:blipFill>
          <a:blip r:embed="rId5" cstate="print"/>
          <a:srcRect l="10000" r="13913"/>
          <a:stretch>
            <a:fillRect/>
          </a:stretch>
        </p:blipFill>
        <p:spPr>
          <a:xfrm flipH="1">
            <a:off x="1265142" y="5515506"/>
            <a:ext cx="5371547" cy="3971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3395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4800" y="1473200"/>
            <a:ext cx="10800000" cy="810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261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2400" y="1714500"/>
            <a:ext cx="10800000" cy="705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861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 </a:t>
            </a:r>
            <a:r>
              <a:rPr lang="en-US" dirty="0" err="1" smtClean="0"/>
              <a:t>sito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58" y="1929592"/>
            <a:ext cx="11712252" cy="2574528"/>
          </a:xfrm>
        </p:spPr>
        <p:txBody>
          <a:bodyPr/>
          <a:lstStyle/>
          <a:p>
            <a:pPr marL="0" indent="0">
              <a:buNone/>
            </a:pPr>
            <a:r>
              <a:rPr lang="en-US" sz="2560" dirty="0" err="1" smtClean="0"/>
              <a:t>Dopo</a:t>
            </a:r>
            <a:r>
              <a:rPr lang="en-US" sz="2560" dirty="0" smtClean="0"/>
              <a:t> </a:t>
            </a:r>
            <a:r>
              <a:rPr lang="en-US" sz="2560" dirty="0" err="1" smtClean="0"/>
              <a:t>una</a:t>
            </a:r>
            <a:r>
              <a:rPr lang="en-US" sz="2560" dirty="0" smtClean="0"/>
              <a:t> </a:t>
            </a:r>
            <a:r>
              <a:rPr lang="en-US" sz="2560" dirty="0" err="1" smtClean="0"/>
              <a:t>vasta</a:t>
            </a:r>
            <a:r>
              <a:rPr lang="en-US" sz="2560" dirty="0" smtClean="0"/>
              <a:t> campagna di studio per </a:t>
            </a:r>
            <a:r>
              <a:rPr lang="en-US" sz="2560" dirty="0" err="1" smtClean="0"/>
              <a:t>caratterizzare</a:t>
            </a:r>
            <a:r>
              <a:rPr lang="en-US" sz="2560" dirty="0" smtClean="0"/>
              <a:t> </a:t>
            </a:r>
            <a:r>
              <a:rPr lang="en-US" sz="2560" dirty="0" err="1" smtClean="0"/>
              <a:t>vari</a:t>
            </a:r>
            <a:r>
              <a:rPr lang="en-US" sz="2560" dirty="0" smtClean="0"/>
              <a:t> </a:t>
            </a:r>
            <a:r>
              <a:rPr lang="en-US" sz="2560" dirty="0" err="1" smtClean="0"/>
              <a:t>siti</a:t>
            </a:r>
            <a:r>
              <a:rPr lang="en-US" sz="2560" dirty="0" smtClean="0"/>
              <a:t>, </a:t>
            </a:r>
            <a:r>
              <a:rPr lang="en-US" sz="2560" dirty="0" err="1" smtClean="0"/>
              <a:t>quali</a:t>
            </a:r>
            <a:r>
              <a:rPr lang="en-US" sz="2560" dirty="0" smtClean="0"/>
              <a:t> </a:t>
            </a:r>
            <a:r>
              <a:rPr lang="en-US" sz="2560" dirty="0" err="1" smtClean="0"/>
              <a:t>Cile</a:t>
            </a:r>
            <a:r>
              <a:rPr lang="en-US" sz="2560" dirty="0"/>
              <a:t>, </a:t>
            </a:r>
            <a:r>
              <a:rPr lang="en-US" sz="2560" dirty="0" err="1" smtClean="0"/>
              <a:t>Marocco</a:t>
            </a:r>
            <a:r>
              <a:rPr lang="en-US" sz="2560" dirty="0"/>
              <a:t>, </a:t>
            </a:r>
            <a:r>
              <a:rPr lang="en-US" sz="2560" dirty="0" err="1" smtClean="0"/>
              <a:t>Isole</a:t>
            </a:r>
            <a:r>
              <a:rPr lang="en-US" sz="2560" dirty="0" smtClean="0"/>
              <a:t> </a:t>
            </a:r>
            <a:r>
              <a:rPr lang="en-US" sz="2560" dirty="0" err="1" smtClean="0"/>
              <a:t>Canarie</a:t>
            </a:r>
            <a:r>
              <a:rPr lang="en-US" sz="2560" dirty="0" smtClean="0"/>
              <a:t>, </a:t>
            </a:r>
            <a:r>
              <a:rPr lang="en-US" sz="2560" dirty="0"/>
              <a:t>Argentina, </a:t>
            </a:r>
            <a:r>
              <a:rPr lang="en-US" sz="2560" dirty="0" err="1" smtClean="0"/>
              <a:t>Messico</a:t>
            </a:r>
            <a:r>
              <a:rPr lang="en-US" sz="2560" dirty="0"/>
              <a:t>, etc, </a:t>
            </a:r>
            <a:r>
              <a:rPr lang="en-US" sz="2560" dirty="0" err="1" smtClean="0"/>
              <a:t>il</a:t>
            </a:r>
            <a:r>
              <a:rPr lang="en-US" sz="2560" dirty="0" smtClean="0"/>
              <a:t> Council </a:t>
            </a:r>
            <a:r>
              <a:rPr lang="en-US" sz="2560" dirty="0" err="1" smtClean="0"/>
              <a:t>dell’ESO</a:t>
            </a:r>
            <a:r>
              <a:rPr lang="en-US" sz="2560" dirty="0" smtClean="0"/>
              <a:t> ha </a:t>
            </a:r>
            <a:r>
              <a:rPr lang="en-US" sz="2560" dirty="0" err="1" smtClean="0"/>
              <a:t>selezionato</a:t>
            </a:r>
            <a:r>
              <a:rPr lang="en-US" sz="2560" dirty="0" smtClean="0"/>
              <a:t> Cerro </a:t>
            </a:r>
            <a:r>
              <a:rPr lang="en-US" sz="2560" dirty="0" err="1"/>
              <a:t>Armazones</a:t>
            </a:r>
            <a:r>
              <a:rPr lang="en-US" sz="2560" dirty="0"/>
              <a:t> </a:t>
            </a:r>
            <a:r>
              <a:rPr lang="en-US" sz="2560" dirty="0" smtClean="0"/>
              <a:t>come </a:t>
            </a:r>
            <a:r>
              <a:rPr lang="en-US" sz="2560" dirty="0" err="1" smtClean="0"/>
              <a:t>sito</a:t>
            </a:r>
            <a:r>
              <a:rPr lang="en-US" sz="2560" dirty="0" smtClean="0"/>
              <a:t> per </a:t>
            </a:r>
            <a:r>
              <a:rPr lang="en-US" sz="2560" dirty="0" err="1" smtClean="0"/>
              <a:t>l’E</a:t>
            </a:r>
            <a:r>
              <a:rPr lang="en-US" sz="2560" dirty="0" smtClean="0"/>
              <a:t>-ELT.</a:t>
            </a:r>
            <a:endParaRPr lang="en-US" sz="2560" dirty="0"/>
          </a:p>
          <a:p>
            <a:pPr marL="0" indent="0">
              <a:buNone/>
            </a:pPr>
            <a:r>
              <a:rPr lang="en-US" sz="2560" dirty="0" err="1" smtClean="0"/>
              <a:t>Criteri</a:t>
            </a:r>
            <a:r>
              <a:rPr lang="en-US" sz="2560" dirty="0" smtClean="0"/>
              <a:t> di </a:t>
            </a:r>
            <a:r>
              <a:rPr lang="en-US" sz="2560" dirty="0" err="1" smtClean="0"/>
              <a:t>selezione</a:t>
            </a:r>
            <a:r>
              <a:rPr lang="en-US" sz="2560" dirty="0" smtClean="0"/>
              <a:t>: </a:t>
            </a:r>
            <a:r>
              <a:rPr lang="en-US" sz="2560" dirty="0" err="1" smtClean="0"/>
              <a:t>impatto</a:t>
            </a:r>
            <a:r>
              <a:rPr lang="en-US" sz="2560" dirty="0" smtClean="0"/>
              <a:t> </a:t>
            </a:r>
            <a:r>
              <a:rPr lang="en-US" sz="2560" dirty="0" err="1" smtClean="0"/>
              <a:t>scientifico</a:t>
            </a:r>
            <a:r>
              <a:rPr lang="en-US" sz="2560" dirty="0" smtClean="0"/>
              <a:t>, </a:t>
            </a:r>
            <a:r>
              <a:rPr lang="en-US" sz="2560" dirty="0" err="1" smtClean="0"/>
              <a:t>Atmosfera</a:t>
            </a:r>
            <a:r>
              <a:rPr lang="en-US" sz="2560" dirty="0" smtClean="0"/>
              <a:t>, </a:t>
            </a:r>
            <a:r>
              <a:rPr lang="en-US" sz="2560" dirty="0" err="1" smtClean="0"/>
              <a:t>Costruzione</a:t>
            </a:r>
            <a:r>
              <a:rPr lang="en-US" sz="2560" dirty="0" smtClean="0"/>
              <a:t> e </a:t>
            </a:r>
            <a:r>
              <a:rPr lang="en-US" sz="2560" dirty="0" err="1" smtClean="0"/>
              <a:t>logistica</a:t>
            </a:r>
            <a:r>
              <a:rPr lang="en-US" sz="2560" dirty="0" smtClean="0"/>
              <a:t> di </a:t>
            </a:r>
            <a:r>
              <a:rPr lang="en-US" sz="2560" dirty="0" err="1" smtClean="0"/>
              <a:t>operazioni</a:t>
            </a:r>
            <a:r>
              <a:rPr lang="en-US" sz="2560" dirty="0" smtClean="0"/>
              <a:t> (</a:t>
            </a:r>
            <a:r>
              <a:rPr lang="en-US" sz="2560" dirty="0" err="1" smtClean="0"/>
              <a:t>strade</a:t>
            </a:r>
            <a:r>
              <a:rPr lang="en-US" sz="2560" dirty="0" smtClean="0"/>
              <a:t>, </a:t>
            </a:r>
            <a:r>
              <a:rPr lang="en-US" sz="2560" dirty="0" err="1" smtClean="0"/>
              <a:t>acqua</a:t>
            </a:r>
            <a:r>
              <a:rPr lang="en-US" sz="2560" dirty="0" smtClean="0"/>
              <a:t>, </a:t>
            </a:r>
            <a:r>
              <a:rPr lang="en-US" sz="2560" dirty="0" err="1" smtClean="0"/>
              <a:t>elettricità</a:t>
            </a:r>
            <a:r>
              <a:rPr lang="en-US" sz="2560" dirty="0" smtClean="0"/>
              <a:t>, ...).</a:t>
            </a:r>
            <a:endParaRPr lang="en-US" sz="2560" dirty="0"/>
          </a:p>
        </p:txBody>
      </p:sp>
      <p:pic>
        <p:nvPicPr>
          <p:cNvPr id="4" name="Picture 3" descr="armazones-sunset3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93411"/>
            <a:ext cx="13004800" cy="428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017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o1018d.jpg"/>
          <p:cNvPicPr>
            <a:picLocks noChangeAspect="1"/>
          </p:cNvPicPr>
          <p:nvPr/>
        </p:nvPicPr>
        <p:blipFill>
          <a:blip r:embed="rId3" cstate="print"/>
          <a:srcRect l="8138" r="3321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1712" y="1788161"/>
            <a:ext cx="2909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Armazones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86123" y="6166443"/>
            <a:ext cx="1912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Paranal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rot="5400000">
            <a:off x="2372247" y="2763520"/>
            <a:ext cx="651369" cy="112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91512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7478" y="1473200"/>
            <a:ext cx="6109843" cy="802642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70000" y="203200"/>
            <a:ext cx="10464800" cy="1270000"/>
          </a:xfrm>
          <a:prstGeom prst="rect">
            <a:avLst/>
          </a:prstGeom>
        </p:spPr>
        <p:txBody>
          <a:bodyPr/>
          <a:lstStyle>
            <a:lvl1pPr algn="ctr" defTabSz="457200"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Chalkboard"/>
              </a:defRPr>
            </a:lvl1pPr>
            <a:lvl2pPr indent="228600" algn="ctr" defTabSz="457200"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Chalkboard"/>
              </a:defRPr>
            </a:lvl2pPr>
            <a:lvl3pPr indent="457200" algn="ctr" defTabSz="457200"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Chalkboard"/>
              </a:defRPr>
            </a:lvl3pPr>
            <a:lvl4pPr indent="685800" algn="ctr" defTabSz="457200"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Chalkboard"/>
              </a:defRPr>
            </a:lvl4pPr>
            <a:lvl5pPr indent="914400" algn="ctr" defTabSz="457200"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Chalkboard"/>
              </a:defRPr>
            </a:lvl5pPr>
            <a:lvl6pPr indent="1143000" algn="ctr" defTabSz="457200"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Chalkboard"/>
              </a:defRPr>
            </a:lvl6pPr>
            <a:lvl7pPr indent="1371600" algn="ctr" defTabSz="457200"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Chalkboard"/>
              </a:defRPr>
            </a:lvl7pPr>
            <a:lvl8pPr indent="1600200" algn="ctr" defTabSz="457200"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Chalkboard"/>
              </a:defRPr>
            </a:lvl8pPr>
            <a:lvl9pPr indent="1828800" algn="ctr" defTabSz="457200">
              <a:defRPr sz="4800">
                <a:solidFill>
                  <a:srgbClr val="FFFFFF"/>
                </a:solidFill>
                <a:latin typeface="+mn-lt"/>
                <a:ea typeface="+mn-ea"/>
                <a:cs typeface="+mn-cs"/>
                <a:sym typeface="Chalkboard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strumentazione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9865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Sistemi Ottici 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xfrm>
            <a:off x="190500" y="1270000"/>
            <a:ext cx="7480300" cy="81788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La dimensione della pupilla determina sia la quantità di energia raccolta che risoluzione spaziale. Se aumentiamo la dimensione della nostra pupilla avremo più Energia e Risoluzione. Come possiamo farlo ?</a:t>
            </a: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Usando </a:t>
            </a:r>
            <a:r>
              <a:rPr sz="2800">
                <a:solidFill>
                  <a:srgbClr val="FFAA00"/>
                </a:solidFill>
              </a:rPr>
              <a:t>il Vetro...</a:t>
            </a:r>
            <a:r>
              <a:rPr sz="2800">
                <a:solidFill>
                  <a:srgbClr val="FFFFFF"/>
                </a:solidFill>
              </a:rPr>
              <a:t> che ha un indice di rifrazione superiore a quello dell’aria (come l’umore del cristallino)</a:t>
            </a: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Controllando le curvature possiamo ricreare un fascio piano e parallelo con energia concentrata (sistema obbiettivo-oculare). La pupilla del sistema ha ora le dimensioni del nostro obbiettivo</a:t>
            </a:r>
          </a:p>
        </p:txBody>
      </p:sp>
      <p:pic>
        <p:nvPicPr>
          <p:cNvPr id="72" name="dropped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658100" y="1600200"/>
            <a:ext cx="4813300" cy="3810530"/>
          </a:xfrm>
          <a:prstGeom prst="rect">
            <a:avLst/>
          </a:prstGeom>
          <a:ln w="88900">
            <a:miter lim="400000"/>
          </a:ln>
        </p:spPr>
      </p:pic>
      <p:pic>
        <p:nvPicPr>
          <p:cNvPr id="73" name="telescopio-rifrattore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318500" y="5562600"/>
            <a:ext cx="4064000" cy="38735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E-ELT CAM </a:t>
            </a:r>
            <a:r>
              <a:rPr lang="it-IT" dirty="0" smtClean="0"/>
              <a:t>MICADO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5912" y="2086165"/>
            <a:ext cx="9858375" cy="70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77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E-ELT CAM MICADO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300" y="1473200"/>
            <a:ext cx="12377476" cy="764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578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Configurazione di MICADO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877" y="1510785"/>
            <a:ext cx="11877365" cy="779171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814646" y="1510784"/>
            <a:ext cx="9902122" cy="708159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483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MICADO@E-ELT vs </a:t>
            </a:r>
            <a:r>
              <a:rPr lang="en-GB" dirty="0" err="1"/>
              <a:t>NIRCam@JWST</a:t>
            </a:r>
            <a:r>
              <a:rPr lang="en-GB" dirty="0"/>
              <a:t> (K filter, </a:t>
            </a:r>
            <a:r>
              <a:rPr lang="en-GB" dirty="0" err="1"/>
              <a:t>FoV</a:t>
            </a:r>
            <a:r>
              <a:rPr lang="en-GB" dirty="0"/>
              <a:t> 3x3 </a:t>
            </a:r>
            <a:r>
              <a:rPr lang="en-GB" dirty="0" err="1"/>
              <a:t>arcsec</a:t>
            </a:r>
            <a:r>
              <a:rPr lang="en-GB" dirty="0"/>
              <a:t> 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836" y="2421445"/>
            <a:ext cx="12394636" cy="663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706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E-ELT AO MAORY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3983" y="1714500"/>
            <a:ext cx="11016834" cy="692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03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Requisiti principali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GB" dirty="0"/>
              <a:t>Multi conjugate Adaptive Optics </a:t>
            </a:r>
            <a:r>
              <a:rPr lang="en-GB" dirty="0" err="1"/>
              <a:t>RelaY</a:t>
            </a:r>
            <a:r>
              <a:rPr lang="en-GB" dirty="0"/>
              <a:t> </a:t>
            </a:r>
          </a:p>
          <a:p>
            <a:pPr lvl="1">
              <a:spcBef>
                <a:spcPts val="0"/>
              </a:spcBef>
            </a:pPr>
            <a:r>
              <a:rPr lang="en-GB" dirty="0" err="1" smtClean="0"/>
              <a:t>Compensa</a:t>
            </a:r>
            <a:r>
              <a:rPr lang="en-GB" dirty="0" smtClean="0"/>
              <a:t> la </a:t>
            </a:r>
            <a:r>
              <a:rPr lang="en-GB" dirty="0" err="1" smtClean="0"/>
              <a:t>turbolenza</a:t>
            </a:r>
            <a:r>
              <a:rPr lang="en-GB" dirty="0" smtClean="0"/>
              <a:t> </a:t>
            </a:r>
            <a:r>
              <a:rPr lang="en-GB" dirty="0" err="1" smtClean="0"/>
              <a:t>atmosferica</a:t>
            </a:r>
            <a:endParaRPr lang="en-GB" dirty="0"/>
          </a:p>
          <a:p>
            <a:pPr lvl="1">
              <a:spcBef>
                <a:spcPts val="0"/>
              </a:spcBef>
            </a:pPr>
            <a:r>
              <a:rPr lang="en-GB" dirty="0" err="1" smtClean="0"/>
              <a:t>Trasferire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piano </a:t>
            </a:r>
            <a:r>
              <a:rPr lang="en-GB" dirty="0" err="1" smtClean="0"/>
              <a:t>focale</a:t>
            </a:r>
            <a:r>
              <a:rPr lang="en-GB" dirty="0" smtClean="0"/>
              <a:t> del </a:t>
            </a:r>
            <a:r>
              <a:rPr lang="en-GB" dirty="0" err="1" smtClean="0"/>
              <a:t>telescopio</a:t>
            </a:r>
            <a:r>
              <a:rPr lang="en-GB" dirty="0" smtClean="0"/>
              <a:t> a </a:t>
            </a:r>
            <a:r>
              <a:rPr lang="en-GB" dirty="0" err="1" smtClean="0"/>
              <a:t>quello</a:t>
            </a:r>
            <a:r>
              <a:rPr lang="en-GB" dirty="0" smtClean="0"/>
              <a:t> </a:t>
            </a:r>
            <a:r>
              <a:rPr lang="en-GB" dirty="0" err="1" smtClean="0"/>
              <a:t>strumentale</a:t>
            </a:r>
            <a:endParaRPr lang="en-GB" dirty="0" smtClean="0"/>
          </a:p>
          <a:p>
            <a:pPr>
              <a:spcBef>
                <a:spcPts val="0"/>
              </a:spcBef>
            </a:pPr>
            <a:r>
              <a:rPr lang="en-GB" dirty="0" smtClean="0"/>
              <a:t>Requirement </a:t>
            </a:r>
            <a:r>
              <a:rPr lang="en-GB" dirty="0" err="1" smtClean="0"/>
              <a:t>pricncipali</a:t>
            </a:r>
            <a:r>
              <a:rPr lang="en-GB" dirty="0" smtClean="0"/>
              <a:t> </a:t>
            </a:r>
            <a:r>
              <a:rPr lang="en-GB" dirty="0" err="1" smtClean="0"/>
              <a:t>dettati</a:t>
            </a:r>
            <a:r>
              <a:rPr lang="en-GB" dirty="0" smtClean="0"/>
              <a:t> da MICADO </a:t>
            </a:r>
          </a:p>
          <a:p>
            <a:pPr lvl="1">
              <a:spcBef>
                <a:spcPts val="0"/>
              </a:spcBef>
            </a:pPr>
            <a:r>
              <a:rPr lang="en-GB" dirty="0" smtClean="0"/>
              <a:t>Wavelength </a:t>
            </a:r>
            <a:r>
              <a:rPr lang="en-GB" dirty="0"/>
              <a:t>range 0.8-2.4 µm </a:t>
            </a:r>
          </a:p>
          <a:p>
            <a:pPr lvl="1">
              <a:spcBef>
                <a:spcPts val="0"/>
              </a:spcBef>
            </a:pPr>
            <a:r>
              <a:rPr lang="en-GB" dirty="0" smtClean="0"/>
              <a:t>Field </a:t>
            </a:r>
            <a:r>
              <a:rPr lang="en-GB" dirty="0"/>
              <a:t>of view 53" 53" </a:t>
            </a:r>
          </a:p>
          <a:p>
            <a:pPr lvl="1">
              <a:spcBef>
                <a:spcPts val="0"/>
              </a:spcBef>
            </a:pPr>
            <a:r>
              <a:rPr lang="en-GB" dirty="0" err="1" smtClean="0"/>
              <a:t>Correzione</a:t>
            </a:r>
            <a:r>
              <a:rPr lang="en-GB" dirty="0" smtClean="0"/>
              <a:t> </a:t>
            </a:r>
            <a:r>
              <a:rPr lang="en-GB" dirty="0" err="1" smtClean="0"/>
              <a:t>adattiva</a:t>
            </a:r>
            <a:r>
              <a:rPr lang="en-GB" dirty="0" smtClean="0"/>
              <a:t> </a:t>
            </a:r>
            <a:r>
              <a:rPr lang="en-GB" dirty="0" err="1" smtClean="0"/>
              <a:t>uniforme</a:t>
            </a:r>
            <a:r>
              <a:rPr lang="en-GB" dirty="0" smtClean="0"/>
              <a:t> con </a:t>
            </a:r>
            <a:r>
              <a:rPr lang="en-GB" dirty="0" err="1" smtClean="0"/>
              <a:t>alta</a:t>
            </a:r>
            <a:r>
              <a:rPr lang="en-GB" dirty="0" smtClean="0"/>
              <a:t> </a:t>
            </a:r>
            <a:r>
              <a:rPr lang="en-GB" dirty="0" err="1" smtClean="0"/>
              <a:t>copertura</a:t>
            </a:r>
            <a:r>
              <a:rPr lang="en-GB" dirty="0" smtClean="0"/>
              <a:t> di </a:t>
            </a:r>
            <a:r>
              <a:rPr lang="en-GB" dirty="0" err="1" smtClean="0"/>
              <a:t>cielo</a:t>
            </a:r>
            <a:endParaRPr lang="en-GB" dirty="0" smtClean="0"/>
          </a:p>
          <a:p>
            <a:pPr lvl="1">
              <a:spcBef>
                <a:spcPts val="0"/>
              </a:spcBef>
            </a:pPr>
            <a:r>
              <a:rPr lang="en-GB" dirty="0" smtClean="0"/>
              <a:t>Porta </a:t>
            </a:r>
            <a:r>
              <a:rPr lang="en-GB" dirty="0" err="1" smtClean="0"/>
              <a:t>invariante</a:t>
            </a:r>
            <a:r>
              <a:rPr lang="en-GB" dirty="0" smtClean="0"/>
              <a:t> (</a:t>
            </a:r>
            <a:r>
              <a:rPr lang="en-GB" dirty="0" err="1" smtClean="0"/>
              <a:t>gravità</a:t>
            </a:r>
            <a:r>
              <a:rPr lang="en-GB" dirty="0" smtClean="0"/>
              <a:t>) e </a:t>
            </a:r>
            <a:r>
              <a:rPr lang="en-GB" dirty="0" err="1" smtClean="0"/>
              <a:t>derotata</a:t>
            </a:r>
            <a:endParaRPr lang="en-GB" dirty="0" smtClean="0"/>
          </a:p>
          <a:p>
            <a:pPr>
              <a:spcBef>
                <a:spcPts val="0"/>
              </a:spcBef>
            </a:pPr>
            <a:r>
              <a:rPr lang="en-GB" dirty="0" err="1" smtClean="0"/>
              <a:t>Altri</a:t>
            </a:r>
            <a:r>
              <a:rPr lang="en-GB" dirty="0" smtClean="0"/>
              <a:t> </a:t>
            </a:r>
            <a:r>
              <a:rPr lang="en-GB" dirty="0" err="1" smtClean="0"/>
              <a:t>requisiti</a:t>
            </a:r>
            <a:endParaRPr lang="en-GB" dirty="0" smtClean="0"/>
          </a:p>
          <a:p>
            <a:pPr lvl="1">
              <a:spcBef>
                <a:spcPts val="0"/>
              </a:spcBef>
            </a:pPr>
            <a:r>
              <a:rPr lang="en-GB" dirty="0" smtClean="0"/>
              <a:t>MCAO da </a:t>
            </a:r>
            <a:r>
              <a:rPr lang="en-GB" dirty="0" err="1" smtClean="0"/>
              <a:t>posizionare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piattaforma</a:t>
            </a:r>
            <a:r>
              <a:rPr lang="en-GB" dirty="0" smtClean="0"/>
              <a:t> </a:t>
            </a:r>
            <a:r>
              <a:rPr lang="en-GB" dirty="0" err="1" smtClean="0"/>
              <a:t>Nasmyth</a:t>
            </a:r>
            <a:endParaRPr lang="en-GB" dirty="0" smtClean="0"/>
          </a:p>
          <a:p>
            <a:pPr lvl="1">
              <a:spcBef>
                <a:spcPts val="0"/>
              </a:spcBef>
            </a:pPr>
            <a:r>
              <a:rPr lang="en-GB" dirty="0" smtClean="0"/>
              <a:t>Porta </a:t>
            </a:r>
            <a:r>
              <a:rPr lang="en-GB" dirty="0" err="1" smtClean="0"/>
              <a:t>laterale</a:t>
            </a:r>
            <a:r>
              <a:rPr lang="en-GB" dirty="0" smtClean="0"/>
              <a:t> per un </a:t>
            </a:r>
            <a:r>
              <a:rPr lang="en-GB" dirty="0" err="1" smtClean="0"/>
              <a:t>ulteriore</a:t>
            </a:r>
            <a:r>
              <a:rPr lang="en-GB" dirty="0" smtClean="0"/>
              <a:t> </a:t>
            </a:r>
            <a:r>
              <a:rPr lang="en-GB" dirty="0" err="1" smtClean="0"/>
              <a:t>possibile</a:t>
            </a:r>
            <a:r>
              <a:rPr lang="en-GB" dirty="0" smtClean="0"/>
              <a:t> </a:t>
            </a:r>
            <a:r>
              <a:rPr lang="en-GB" dirty="0" err="1" smtClean="0"/>
              <a:t>strumento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9497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Configurazione ottica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pPr marL="457200" indent="0">
              <a:buNone/>
            </a:pPr>
            <a:r>
              <a:rPr lang="it-IT" dirty="0" smtClean="0"/>
              <a:t>Banco ottico da 12m x 6m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50" t="28362" r="26125" b="27629"/>
          <a:stretch/>
        </p:blipFill>
        <p:spPr bwMode="auto">
          <a:xfrm>
            <a:off x="1282700" y="1714500"/>
            <a:ext cx="10487075" cy="495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8389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E-ELT IFU: </a:t>
            </a:r>
            <a:r>
              <a:rPr lang="it-IT" dirty="0" err="1" smtClean="0"/>
              <a:t>Harmoni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368" y="2409444"/>
            <a:ext cx="12415680" cy="641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92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Requisiti principali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41324" y="2689860"/>
            <a:ext cx="10464800" cy="57404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altLang="en-US" sz="3200" dirty="0"/>
              <a:t>Wavelength range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altLang="en-US" dirty="0" err="1" smtClean="0"/>
              <a:t>Vicino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infrarosso</a:t>
            </a:r>
            <a:r>
              <a:rPr lang="en-GB" altLang="en-US" dirty="0" smtClean="0"/>
              <a:t> 0,8-2.4µm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altLang="en-US" sz="3200" dirty="0" smtClean="0"/>
              <a:t>Spectral </a:t>
            </a:r>
            <a:r>
              <a:rPr lang="en-GB" altLang="en-US" sz="3200" dirty="0"/>
              <a:t>resolving power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altLang="en-US" dirty="0"/>
              <a:t>R ≈ 4000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altLang="en-US" dirty="0" smtClean="0"/>
              <a:t>Una </a:t>
            </a:r>
            <a:r>
              <a:rPr lang="en-GB" altLang="en-US" dirty="0" err="1" smtClean="0"/>
              <a:t>banda</a:t>
            </a:r>
            <a:r>
              <a:rPr lang="en-GB" altLang="en-US" dirty="0" smtClean="0"/>
              <a:t> (J</a:t>
            </a:r>
            <a:r>
              <a:rPr lang="en-GB" altLang="en-US" dirty="0"/>
              <a:t>, H, K) </a:t>
            </a:r>
            <a:r>
              <a:rPr lang="en-GB" altLang="en-US" dirty="0" err="1" smtClean="0"/>
              <a:t>simultanei</a:t>
            </a:r>
            <a:endParaRPr lang="en-GB" altLang="en-US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altLang="en-US" sz="3200" dirty="0" err="1"/>
              <a:t>Spaxel</a:t>
            </a:r>
            <a:r>
              <a:rPr lang="en-GB" altLang="en-US" sz="3200" dirty="0"/>
              <a:t> size and field-of-view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altLang="en-US" dirty="0"/>
              <a:t>5mas to 50mas </a:t>
            </a:r>
            <a:r>
              <a:rPr lang="en-GB" altLang="en-US" dirty="0" err="1"/>
              <a:t>spaxel</a:t>
            </a:r>
            <a:r>
              <a:rPr lang="en-GB" altLang="en-US" dirty="0"/>
              <a:t> size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altLang="en-US" dirty="0"/>
              <a:t>≈ 1”-5” field-of-view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altLang="en-US" dirty="0"/>
              <a:t>≈ 16,000 spectra (or 8 HAWAII 2k</a:t>
            </a:r>
            <a:r>
              <a:rPr lang="en-GB" altLang="en-US" baseline="30000" dirty="0"/>
              <a:t>2</a:t>
            </a:r>
            <a:r>
              <a:rPr lang="en-GB" altLang="en-US" dirty="0"/>
              <a:t> detectors)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US" altLang="en-US" sz="2000" dirty="0"/>
              <a:t>128 x 128 </a:t>
            </a:r>
            <a:r>
              <a:rPr lang="en-US" altLang="en-US" sz="2000" dirty="0" smtClean="0"/>
              <a:t>campo </a:t>
            </a:r>
            <a:r>
              <a:rPr lang="en-US" altLang="en-US" sz="2000" dirty="0" err="1" smtClean="0"/>
              <a:t>quadrato</a:t>
            </a:r>
            <a:endParaRPr lang="en-US" altLang="en-US" sz="2000" dirty="0"/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US" altLang="en-US" sz="2000" dirty="0"/>
              <a:t>88 x 176 2:1 </a:t>
            </a:r>
            <a:r>
              <a:rPr lang="en-US" altLang="en-US" sz="2000" dirty="0" smtClean="0"/>
              <a:t>campo </a:t>
            </a:r>
            <a:r>
              <a:rPr lang="en-US" altLang="en-US" sz="2000" dirty="0" err="1" smtClean="0"/>
              <a:t>rettangolare</a:t>
            </a:r>
            <a:endParaRPr lang="en-GB" altLang="en-US" sz="2400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it-IT" altLang="en-US" sz="3200" dirty="0" err="1" smtClean="0"/>
              <a:t>Throughput</a:t>
            </a:r>
            <a:r>
              <a:rPr lang="it-IT" altLang="en-US" sz="3200" dirty="0" smtClean="0"/>
              <a:t> &gt;35%</a:t>
            </a:r>
            <a:endParaRPr lang="en-GB" alt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xmlns="" val="33736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68680" y="-111760"/>
            <a:ext cx="11921067" cy="1817512"/>
          </a:xfrm>
        </p:spPr>
        <p:txBody>
          <a:bodyPr/>
          <a:lstStyle/>
          <a:p>
            <a:r>
              <a:rPr lang="en-US" altLang="en-US" dirty="0" err="1" smtClean="0"/>
              <a:t>Affettare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l’immagine</a:t>
            </a:r>
            <a:endParaRPr lang="en-US" altLang="en-US" sz="2844" dirty="0"/>
          </a:p>
        </p:txBody>
      </p:sp>
      <p:grpSp>
        <p:nvGrpSpPr>
          <p:cNvPr id="65539" name="Group 3"/>
          <p:cNvGrpSpPr>
            <a:grpSpLocks/>
          </p:cNvGrpSpPr>
          <p:nvPr/>
        </p:nvGrpSpPr>
        <p:grpSpPr bwMode="auto">
          <a:xfrm>
            <a:off x="7051041" y="2804161"/>
            <a:ext cx="0" cy="2885440"/>
            <a:chOff x="3123" y="1242"/>
            <a:chExt cx="0" cy="1278"/>
          </a:xfrm>
        </p:grpSpPr>
        <p:sp>
          <p:nvSpPr>
            <p:cNvPr id="65540" name="Line 4"/>
            <p:cNvSpPr>
              <a:spLocks noChangeAspect="1" noChangeShapeType="1"/>
            </p:cNvSpPr>
            <p:nvPr/>
          </p:nvSpPr>
          <p:spPr bwMode="auto">
            <a:xfrm>
              <a:off x="3123" y="1242"/>
              <a:ext cx="0" cy="63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5973"/>
            </a:p>
          </p:txBody>
        </p:sp>
        <p:sp>
          <p:nvSpPr>
            <p:cNvPr id="65541" name="Line 5"/>
            <p:cNvSpPr>
              <a:spLocks noChangeAspect="1" noChangeShapeType="1"/>
            </p:cNvSpPr>
            <p:nvPr/>
          </p:nvSpPr>
          <p:spPr bwMode="auto">
            <a:xfrm>
              <a:off x="3123" y="1846"/>
              <a:ext cx="0" cy="67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5973"/>
            </a:p>
          </p:txBody>
        </p:sp>
      </p:grpSp>
      <p:sp>
        <p:nvSpPr>
          <p:cNvPr id="65542" name="Line 6"/>
          <p:cNvSpPr>
            <a:spLocks noChangeAspect="1" noChangeShapeType="1"/>
          </p:cNvSpPr>
          <p:nvPr/>
        </p:nvSpPr>
        <p:spPr bwMode="auto">
          <a:xfrm>
            <a:off x="1449493" y="5689601"/>
            <a:ext cx="0" cy="1812996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5973"/>
          </a:p>
        </p:txBody>
      </p:sp>
      <p:sp>
        <p:nvSpPr>
          <p:cNvPr id="65543" name="Line 7"/>
          <p:cNvSpPr>
            <a:spLocks noChangeAspect="1" noChangeShapeType="1"/>
          </p:cNvSpPr>
          <p:nvPr/>
        </p:nvSpPr>
        <p:spPr bwMode="auto">
          <a:xfrm>
            <a:off x="3314418" y="4131734"/>
            <a:ext cx="0" cy="3359573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5973"/>
          </a:p>
        </p:txBody>
      </p:sp>
      <p:sp>
        <p:nvSpPr>
          <p:cNvPr id="65544" name="Line 8"/>
          <p:cNvSpPr>
            <a:spLocks noChangeAspect="1" noChangeShapeType="1"/>
          </p:cNvSpPr>
          <p:nvPr/>
        </p:nvSpPr>
        <p:spPr bwMode="auto">
          <a:xfrm>
            <a:off x="5181601" y="3219592"/>
            <a:ext cx="0" cy="4303324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5973"/>
          </a:p>
        </p:txBody>
      </p:sp>
      <p:grpSp>
        <p:nvGrpSpPr>
          <p:cNvPr id="65545" name="Group 9"/>
          <p:cNvGrpSpPr>
            <a:grpSpLocks noChangeAspect="1"/>
          </p:cNvGrpSpPr>
          <p:nvPr/>
        </p:nvGrpSpPr>
        <p:grpSpPr bwMode="auto">
          <a:xfrm>
            <a:off x="5186116" y="3208303"/>
            <a:ext cx="1867182" cy="2481297"/>
            <a:chOff x="2629" y="1482"/>
            <a:chExt cx="915" cy="1216"/>
          </a:xfrm>
        </p:grpSpPr>
        <p:sp>
          <p:nvSpPr>
            <p:cNvPr id="65546" name="Line 10"/>
            <p:cNvSpPr>
              <a:spLocks noChangeAspect="1" noChangeShapeType="1"/>
            </p:cNvSpPr>
            <p:nvPr/>
          </p:nvSpPr>
          <p:spPr bwMode="auto">
            <a:xfrm flipH="1" flipV="1">
              <a:off x="2629" y="1482"/>
              <a:ext cx="460" cy="611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5973"/>
            </a:p>
          </p:txBody>
        </p:sp>
        <p:sp>
          <p:nvSpPr>
            <p:cNvPr id="65547" name="Line 11"/>
            <p:cNvSpPr>
              <a:spLocks noChangeAspect="1" noChangeShapeType="1"/>
            </p:cNvSpPr>
            <p:nvPr/>
          </p:nvSpPr>
          <p:spPr bwMode="auto">
            <a:xfrm flipH="1" flipV="1">
              <a:off x="2934" y="1888"/>
              <a:ext cx="610" cy="81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5973"/>
            </a:p>
          </p:txBody>
        </p:sp>
      </p:grpSp>
      <p:grpSp>
        <p:nvGrpSpPr>
          <p:cNvPr id="65548" name="Group 12"/>
          <p:cNvGrpSpPr>
            <a:grpSpLocks noChangeAspect="1"/>
          </p:cNvGrpSpPr>
          <p:nvPr/>
        </p:nvGrpSpPr>
        <p:grpSpPr bwMode="auto">
          <a:xfrm>
            <a:off x="3327965" y="4136250"/>
            <a:ext cx="3725333" cy="1551094"/>
            <a:chOff x="1710" y="1939"/>
            <a:chExt cx="1834" cy="764"/>
          </a:xfrm>
        </p:grpSpPr>
        <p:sp>
          <p:nvSpPr>
            <p:cNvPr id="65549" name="Line 13"/>
            <p:cNvSpPr>
              <a:spLocks noChangeAspect="1" noChangeShapeType="1"/>
            </p:cNvSpPr>
            <p:nvPr/>
          </p:nvSpPr>
          <p:spPr bwMode="auto">
            <a:xfrm flipH="1" flipV="1">
              <a:off x="1710" y="1939"/>
              <a:ext cx="923" cy="384"/>
            </a:xfrm>
            <a:prstGeom prst="line">
              <a:avLst/>
            </a:prstGeom>
            <a:noFill/>
            <a:ln w="317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5973"/>
            </a:p>
          </p:txBody>
        </p:sp>
        <p:sp>
          <p:nvSpPr>
            <p:cNvPr id="65550" name="Line 14"/>
            <p:cNvSpPr>
              <a:spLocks noChangeAspect="1" noChangeShapeType="1"/>
            </p:cNvSpPr>
            <p:nvPr/>
          </p:nvSpPr>
          <p:spPr bwMode="auto">
            <a:xfrm flipH="1" flipV="1">
              <a:off x="2232" y="2156"/>
              <a:ext cx="1312" cy="547"/>
            </a:xfrm>
            <a:prstGeom prst="line">
              <a:avLst/>
            </a:prstGeom>
            <a:noFill/>
            <a:ln w="31750">
              <a:solidFill>
                <a:schemeClr val="hlink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5973"/>
            </a:p>
          </p:txBody>
        </p:sp>
      </p:grp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1306005" y="7638063"/>
            <a:ext cx="39581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 err="1" smtClean="0">
                <a:latin typeface="Comic Sans MS" panose="030F0702030302020204" pitchFamily="66" charset="0"/>
                <a:cs typeface="Arial" panose="020B0604020202020204" pitchFamily="34" charset="0"/>
              </a:rPr>
              <a:t>Allo</a:t>
            </a:r>
            <a:r>
              <a:rPr lang="en-US" altLang="en-US" sz="36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Comic Sans MS" panose="030F0702030302020204" pitchFamily="66" charset="0"/>
                <a:cs typeface="Arial" panose="020B0604020202020204" pitchFamily="34" charset="0"/>
              </a:rPr>
              <a:t>spettrografo</a:t>
            </a:r>
            <a:endParaRPr lang="en-US" altLang="en-US" sz="36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7062920" y="2050063"/>
            <a:ext cx="28616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Dal </a:t>
            </a:r>
            <a:r>
              <a:rPr lang="en-US" altLang="en-US" sz="3200" dirty="0" err="1" smtClean="0">
                <a:latin typeface="Comic Sans MS" panose="030F0702030302020204" pitchFamily="66" charset="0"/>
                <a:cs typeface="Arial" panose="020B0604020202020204" pitchFamily="34" charset="0"/>
              </a:rPr>
              <a:t>telescopio</a:t>
            </a:r>
            <a:endParaRPr lang="en-US" altLang="en-US" sz="3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8435058" y="6427895"/>
            <a:ext cx="4027876" cy="9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44" dirty="0" smtClean="0">
                <a:latin typeface="Comic Sans MS" panose="030F0702030302020204" pitchFamily="66" charset="0"/>
                <a:cs typeface="Arial" panose="020B0604020202020204" pitchFamily="34" charset="0"/>
              </a:rPr>
              <a:t>Piano </a:t>
            </a:r>
            <a:r>
              <a:rPr lang="en-US" altLang="en-US" sz="2844" dirty="0" err="1" smtClean="0">
                <a:latin typeface="Comic Sans MS" panose="030F0702030302020204" pitchFamily="66" charset="0"/>
                <a:cs typeface="Arial" panose="020B0604020202020204" pitchFamily="34" charset="0"/>
              </a:rPr>
              <a:t>focale</a:t>
            </a:r>
            <a:r>
              <a:rPr lang="en-US" altLang="en-US" sz="2844" dirty="0" smtClean="0">
                <a:latin typeface="Comic Sans MS" panose="030F0702030302020204" pitchFamily="66" charset="0"/>
                <a:cs typeface="Arial" panose="020B0604020202020204" pitchFamily="34" charset="0"/>
              </a:rPr>
              <a:t> del </a:t>
            </a:r>
            <a:r>
              <a:rPr lang="en-US" altLang="en-US" sz="2844" dirty="0" err="1" smtClean="0">
                <a:latin typeface="Comic Sans MS" panose="030F0702030302020204" pitchFamily="66" charset="0"/>
                <a:cs typeface="Arial" panose="020B0604020202020204" pitchFamily="34" charset="0"/>
              </a:rPr>
              <a:t>telescopio</a:t>
            </a:r>
            <a:endParaRPr lang="en-US" altLang="en-US" sz="2276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grpSp>
        <p:nvGrpSpPr>
          <p:cNvPr id="65554" name="Group 18"/>
          <p:cNvGrpSpPr>
            <a:grpSpLocks/>
          </p:cNvGrpSpPr>
          <p:nvPr/>
        </p:nvGrpSpPr>
        <p:grpSpPr bwMode="auto">
          <a:xfrm>
            <a:off x="869246" y="3097671"/>
            <a:ext cx="4779715" cy="4425244"/>
            <a:chOff x="385" y="1372"/>
            <a:chExt cx="2117" cy="1960"/>
          </a:xfrm>
        </p:grpSpPr>
        <p:grpSp>
          <p:nvGrpSpPr>
            <p:cNvPr id="65555" name="Group 19"/>
            <p:cNvGrpSpPr>
              <a:grpSpLocks/>
            </p:cNvGrpSpPr>
            <p:nvPr/>
          </p:nvGrpSpPr>
          <p:grpSpPr bwMode="auto">
            <a:xfrm>
              <a:off x="2062" y="1372"/>
              <a:ext cx="440" cy="1960"/>
              <a:chOff x="2062" y="1372"/>
              <a:chExt cx="440" cy="1960"/>
            </a:xfrm>
          </p:grpSpPr>
          <p:sp>
            <p:nvSpPr>
              <p:cNvPr id="65556" name="Line 20"/>
              <p:cNvSpPr>
                <a:spLocks noChangeAspect="1" noChangeShapeType="1"/>
              </p:cNvSpPr>
              <p:nvPr/>
            </p:nvSpPr>
            <p:spPr bwMode="auto">
              <a:xfrm rot="300000">
                <a:off x="2062" y="1465"/>
                <a:ext cx="0" cy="1866"/>
              </a:xfrm>
              <a:prstGeom prst="line">
                <a:avLst/>
              </a:prstGeom>
              <a:noFill/>
              <a:ln w="31750">
                <a:solidFill>
                  <a:schemeClr val="accent2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5973"/>
              </a:p>
            </p:txBody>
          </p:sp>
          <p:sp>
            <p:nvSpPr>
              <p:cNvPr id="65557" name="Line 21"/>
              <p:cNvSpPr>
                <a:spLocks noChangeAspect="1" noChangeShapeType="1"/>
              </p:cNvSpPr>
              <p:nvPr/>
            </p:nvSpPr>
            <p:spPr bwMode="auto">
              <a:xfrm rot="21300000">
                <a:off x="2502" y="1372"/>
                <a:ext cx="0" cy="1960"/>
              </a:xfrm>
              <a:prstGeom prst="line">
                <a:avLst/>
              </a:prstGeom>
              <a:noFill/>
              <a:ln w="31750">
                <a:solidFill>
                  <a:schemeClr val="accent2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5973"/>
              </a:p>
            </p:txBody>
          </p:sp>
        </p:grpSp>
        <p:grpSp>
          <p:nvGrpSpPr>
            <p:cNvPr id="65558" name="Group 22"/>
            <p:cNvGrpSpPr>
              <a:grpSpLocks/>
            </p:cNvGrpSpPr>
            <p:nvPr/>
          </p:nvGrpSpPr>
          <p:grpSpPr bwMode="auto">
            <a:xfrm>
              <a:off x="1256" y="1728"/>
              <a:ext cx="435" cy="1590"/>
              <a:chOff x="1256" y="1728"/>
              <a:chExt cx="435" cy="1590"/>
            </a:xfrm>
          </p:grpSpPr>
          <p:sp>
            <p:nvSpPr>
              <p:cNvPr id="65559" name="Line 23"/>
              <p:cNvSpPr>
                <a:spLocks noChangeAspect="1" noChangeShapeType="1"/>
              </p:cNvSpPr>
              <p:nvPr/>
            </p:nvSpPr>
            <p:spPr bwMode="auto">
              <a:xfrm rot="300000">
                <a:off x="1256" y="1941"/>
                <a:ext cx="0" cy="1376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5973"/>
              </a:p>
            </p:txBody>
          </p:sp>
          <p:sp>
            <p:nvSpPr>
              <p:cNvPr id="65560" name="Line 24"/>
              <p:cNvSpPr>
                <a:spLocks noChangeAspect="1" noChangeShapeType="1"/>
              </p:cNvSpPr>
              <p:nvPr/>
            </p:nvSpPr>
            <p:spPr bwMode="auto">
              <a:xfrm rot="21300000">
                <a:off x="1691" y="1728"/>
                <a:ext cx="0" cy="1590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5973"/>
              </a:p>
            </p:txBody>
          </p:sp>
        </p:grpSp>
        <p:grpSp>
          <p:nvGrpSpPr>
            <p:cNvPr id="65561" name="Group 25"/>
            <p:cNvGrpSpPr>
              <a:grpSpLocks/>
            </p:cNvGrpSpPr>
            <p:nvPr/>
          </p:nvGrpSpPr>
          <p:grpSpPr bwMode="auto">
            <a:xfrm>
              <a:off x="385" y="2321"/>
              <a:ext cx="510" cy="1001"/>
              <a:chOff x="385" y="2321"/>
              <a:chExt cx="510" cy="1001"/>
            </a:xfrm>
          </p:grpSpPr>
          <p:sp>
            <p:nvSpPr>
              <p:cNvPr id="65562" name="Line 26"/>
              <p:cNvSpPr>
                <a:spLocks noChangeAspect="1" noChangeShapeType="1"/>
              </p:cNvSpPr>
              <p:nvPr/>
            </p:nvSpPr>
            <p:spPr bwMode="auto">
              <a:xfrm rot="21300000">
                <a:off x="895" y="2321"/>
                <a:ext cx="0" cy="10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5973"/>
              </a:p>
            </p:txBody>
          </p:sp>
          <p:sp>
            <p:nvSpPr>
              <p:cNvPr id="65563" name="Line 27"/>
              <p:cNvSpPr>
                <a:spLocks noChangeAspect="1" noChangeShapeType="1"/>
              </p:cNvSpPr>
              <p:nvPr/>
            </p:nvSpPr>
            <p:spPr bwMode="auto">
              <a:xfrm rot="300000">
                <a:off x="385" y="2752"/>
                <a:ext cx="0" cy="57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5973"/>
              </a:p>
            </p:txBody>
          </p:sp>
        </p:grpSp>
      </p:grpSp>
      <p:grpSp>
        <p:nvGrpSpPr>
          <p:cNvPr id="65564" name="Group 28"/>
          <p:cNvGrpSpPr>
            <a:grpSpLocks noChangeAspect="1"/>
          </p:cNvGrpSpPr>
          <p:nvPr/>
        </p:nvGrpSpPr>
        <p:grpSpPr bwMode="auto">
          <a:xfrm>
            <a:off x="1454009" y="5689600"/>
            <a:ext cx="5590258" cy="2258"/>
            <a:chOff x="792" y="2704"/>
            <a:chExt cx="2752" cy="2"/>
          </a:xfrm>
        </p:grpSpPr>
        <p:sp>
          <p:nvSpPr>
            <p:cNvPr id="65565" name="Line 29"/>
            <p:cNvSpPr>
              <a:spLocks noChangeAspect="1" noChangeShapeType="1"/>
            </p:cNvSpPr>
            <p:nvPr/>
          </p:nvSpPr>
          <p:spPr bwMode="auto">
            <a:xfrm flipH="1">
              <a:off x="792" y="2704"/>
              <a:ext cx="1379" cy="1"/>
            </a:xfrm>
            <a:prstGeom prst="line">
              <a:avLst/>
            </a:prstGeom>
            <a:noFill/>
            <a:ln w="317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5973"/>
            </a:p>
          </p:txBody>
        </p:sp>
        <p:sp>
          <p:nvSpPr>
            <p:cNvPr id="65566" name="Line 30"/>
            <p:cNvSpPr>
              <a:spLocks noChangeAspect="1" noChangeShapeType="1"/>
            </p:cNvSpPr>
            <p:nvPr/>
          </p:nvSpPr>
          <p:spPr bwMode="auto">
            <a:xfrm flipH="1">
              <a:off x="1372" y="2705"/>
              <a:ext cx="2172" cy="1"/>
            </a:xfrm>
            <a:prstGeom prst="line">
              <a:avLst/>
            </a:prstGeom>
            <a:noFill/>
            <a:ln w="31750">
              <a:solidFill>
                <a:schemeClr val="bg2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5973"/>
            </a:p>
          </p:txBody>
        </p:sp>
      </p:grpSp>
      <p:grpSp>
        <p:nvGrpSpPr>
          <p:cNvPr id="65567" name="Group 31"/>
          <p:cNvGrpSpPr>
            <a:grpSpLocks/>
          </p:cNvGrpSpPr>
          <p:nvPr/>
        </p:nvGrpSpPr>
        <p:grpSpPr bwMode="auto">
          <a:xfrm>
            <a:off x="905370" y="3194757"/>
            <a:ext cx="6267591" cy="2883182"/>
            <a:chOff x="401" y="1415"/>
            <a:chExt cx="2776" cy="1277"/>
          </a:xfrm>
        </p:grpSpPr>
        <p:grpSp>
          <p:nvGrpSpPr>
            <p:cNvPr id="65568" name="Group 32"/>
            <p:cNvGrpSpPr>
              <a:grpSpLocks/>
            </p:cNvGrpSpPr>
            <p:nvPr/>
          </p:nvGrpSpPr>
          <p:grpSpPr bwMode="auto">
            <a:xfrm>
              <a:off x="2181" y="1415"/>
              <a:ext cx="996" cy="1136"/>
              <a:chOff x="2181" y="1415"/>
              <a:chExt cx="996" cy="1136"/>
            </a:xfrm>
          </p:grpSpPr>
          <p:grpSp>
            <p:nvGrpSpPr>
              <p:cNvPr id="65569" name="Group 33"/>
              <p:cNvGrpSpPr>
                <a:grpSpLocks noChangeAspect="1"/>
              </p:cNvGrpSpPr>
              <p:nvPr/>
            </p:nvGrpSpPr>
            <p:grpSpPr bwMode="auto">
              <a:xfrm rot="300000">
                <a:off x="2370" y="1415"/>
                <a:ext cx="807" cy="1073"/>
                <a:chOff x="2629" y="1482"/>
                <a:chExt cx="915" cy="1216"/>
              </a:xfrm>
            </p:grpSpPr>
            <p:sp>
              <p:nvSpPr>
                <p:cNvPr id="65570" name="Line 34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2629" y="1482"/>
                  <a:ext cx="460" cy="611"/>
                </a:xfrm>
                <a:prstGeom prst="line">
                  <a:avLst/>
                </a:prstGeom>
                <a:noFill/>
                <a:ln w="317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5973"/>
                </a:p>
              </p:txBody>
            </p:sp>
            <p:sp>
              <p:nvSpPr>
                <p:cNvPr id="65571" name="Line 35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2934" y="1888"/>
                  <a:ext cx="610" cy="810"/>
                </a:xfrm>
                <a:prstGeom prst="line">
                  <a:avLst/>
                </a:prstGeom>
                <a:noFill/>
                <a:ln w="31750">
                  <a:solidFill>
                    <a:schemeClr val="accent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5973"/>
                </a:p>
              </p:txBody>
            </p:sp>
          </p:grpSp>
          <p:grpSp>
            <p:nvGrpSpPr>
              <p:cNvPr id="65572" name="Group 36"/>
              <p:cNvGrpSpPr>
                <a:grpSpLocks/>
              </p:cNvGrpSpPr>
              <p:nvPr/>
            </p:nvGrpSpPr>
            <p:grpSpPr bwMode="auto">
              <a:xfrm>
                <a:off x="2181" y="1449"/>
                <a:ext cx="907" cy="1102"/>
                <a:chOff x="2181" y="1449"/>
                <a:chExt cx="907" cy="1102"/>
              </a:xfrm>
            </p:grpSpPr>
            <p:sp>
              <p:nvSpPr>
                <p:cNvPr id="65573" name="Line 37"/>
                <p:cNvSpPr>
                  <a:spLocks noChangeAspect="1" noChangeShapeType="1"/>
                </p:cNvSpPr>
                <p:nvPr/>
              </p:nvSpPr>
              <p:spPr bwMode="auto">
                <a:xfrm rot="21240000" flipH="1" flipV="1">
                  <a:off x="2181" y="1449"/>
                  <a:ext cx="455" cy="605"/>
                </a:xfrm>
                <a:prstGeom prst="line">
                  <a:avLst/>
                </a:prstGeom>
                <a:noFill/>
                <a:ln w="317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5973"/>
                </a:p>
              </p:txBody>
            </p:sp>
            <p:sp>
              <p:nvSpPr>
                <p:cNvPr id="65574" name="Line 38"/>
                <p:cNvSpPr>
                  <a:spLocks noChangeAspect="1" noChangeShapeType="1"/>
                </p:cNvSpPr>
                <p:nvPr/>
              </p:nvSpPr>
              <p:spPr bwMode="auto">
                <a:xfrm rot="21240000" flipH="1" flipV="1">
                  <a:off x="2549" y="1834"/>
                  <a:ext cx="539" cy="717"/>
                </a:xfrm>
                <a:prstGeom prst="line">
                  <a:avLst/>
                </a:prstGeom>
                <a:noFill/>
                <a:ln w="31750">
                  <a:solidFill>
                    <a:schemeClr val="accent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5973"/>
                </a:p>
              </p:txBody>
            </p:sp>
          </p:grpSp>
        </p:grpSp>
        <p:grpSp>
          <p:nvGrpSpPr>
            <p:cNvPr id="65575" name="Group 39"/>
            <p:cNvGrpSpPr>
              <a:grpSpLocks/>
            </p:cNvGrpSpPr>
            <p:nvPr/>
          </p:nvGrpSpPr>
          <p:grpSpPr bwMode="auto">
            <a:xfrm>
              <a:off x="1332" y="1765"/>
              <a:ext cx="1816" cy="803"/>
              <a:chOff x="1332" y="1765"/>
              <a:chExt cx="1816" cy="803"/>
            </a:xfrm>
          </p:grpSpPr>
          <p:grpSp>
            <p:nvGrpSpPr>
              <p:cNvPr id="65576" name="Group 40"/>
              <p:cNvGrpSpPr>
                <a:grpSpLocks/>
              </p:cNvGrpSpPr>
              <p:nvPr/>
            </p:nvGrpSpPr>
            <p:grpSpPr bwMode="auto">
              <a:xfrm>
                <a:off x="1613" y="1765"/>
                <a:ext cx="1535" cy="702"/>
                <a:chOff x="1613" y="1765"/>
                <a:chExt cx="1535" cy="702"/>
              </a:xfrm>
            </p:grpSpPr>
            <p:sp>
              <p:nvSpPr>
                <p:cNvPr id="65577" name="Line 41"/>
                <p:cNvSpPr>
                  <a:spLocks noChangeAspect="1" noChangeShapeType="1"/>
                </p:cNvSpPr>
                <p:nvPr/>
              </p:nvSpPr>
              <p:spPr bwMode="auto">
                <a:xfrm rot="300000" flipH="1" flipV="1">
                  <a:off x="1613" y="1765"/>
                  <a:ext cx="739" cy="307"/>
                </a:xfrm>
                <a:prstGeom prst="line">
                  <a:avLst/>
                </a:prstGeom>
                <a:noFill/>
                <a:ln w="31750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5973"/>
                </a:p>
              </p:txBody>
            </p:sp>
            <p:sp>
              <p:nvSpPr>
                <p:cNvPr id="65578" name="Line 42"/>
                <p:cNvSpPr>
                  <a:spLocks noChangeAspect="1" noChangeShapeType="1"/>
                </p:cNvSpPr>
                <p:nvPr/>
              </p:nvSpPr>
              <p:spPr bwMode="auto">
                <a:xfrm rot="300000" flipH="1" flipV="1">
                  <a:off x="1968" y="1975"/>
                  <a:ext cx="1180" cy="492"/>
                </a:xfrm>
                <a:prstGeom prst="line">
                  <a:avLst/>
                </a:prstGeom>
                <a:noFill/>
                <a:ln w="31750">
                  <a:solidFill>
                    <a:schemeClr val="hlink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5973"/>
                </a:p>
              </p:txBody>
            </p:sp>
          </p:grpSp>
          <p:grpSp>
            <p:nvGrpSpPr>
              <p:cNvPr id="65579" name="Group 43"/>
              <p:cNvGrpSpPr>
                <a:grpSpLocks/>
              </p:cNvGrpSpPr>
              <p:nvPr/>
            </p:nvGrpSpPr>
            <p:grpSpPr bwMode="auto">
              <a:xfrm>
                <a:off x="1332" y="1902"/>
                <a:ext cx="1769" cy="666"/>
                <a:chOff x="1332" y="1902"/>
                <a:chExt cx="1769" cy="666"/>
              </a:xfrm>
            </p:grpSpPr>
            <p:sp>
              <p:nvSpPr>
                <p:cNvPr id="65580" name="Line 44"/>
                <p:cNvSpPr>
                  <a:spLocks noChangeAspect="1" noChangeShapeType="1"/>
                </p:cNvSpPr>
                <p:nvPr/>
              </p:nvSpPr>
              <p:spPr bwMode="auto">
                <a:xfrm rot="21300000" flipH="1" flipV="1">
                  <a:off x="1332" y="1902"/>
                  <a:ext cx="926" cy="385"/>
                </a:xfrm>
                <a:prstGeom prst="line">
                  <a:avLst/>
                </a:prstGeom>
                <a:noFill/>
                <a:ln w="31750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5973"/>
                </a:p>
              </p:txBody>
            </p:sp>
            <p:sp>
              <p:nvSpPr>
                <p:cNvPr id="65581" name="Line 45"/>
                <p:cNvSpPr>
                  <a:spLocks noChangeAspect="1" noChangeShapeType="1"/>
                </p:cNvSpPr>
                <p:nvPr/>
              </p:nvSpPr>
              <p:spPr bwMode="auto">
                <a:xfrm rot="21300000" flipH="1" flipV="1">
                  <a:off x="1921" y="2076"/>
                  <a:ext cx="1180" cy="492"/>
                </a:xfrm>
                <a:prstGeom prst="line">
                  <a:avLst/>
                </a:prstGeom>
                <a:noFill/>
                <a:ln w="31750">
                  <a:solidFill>
                    <a:schemeClr val="hlink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5973"/>
                </a:p>
              </p:txBody>
            </p:sp>
          </p:grpSp>
        </p:grpSp>
        <p:grpSp>
          <p:nvGrpSpPr>
            <p:cNvPr id="65582" name="Group 46"/>
            <p:cNvGrpSpPr>
              <a:grpSpLocks/>
            </p:cNvGrpSpPr>
            <p:nvPr/>
          </p:nvGrpSpPr>
          <p:grpSpPr bwMode="auto">
            <a:xfrm>
              <a:off x="401" y="2366"/>
              <a:ext cx="2729" cy="326"/>
              <a:chOff x="401" y="2366"/>
              <a:chExt cx="2729" cy="326"/>
            </a:xfrm>
          </p:grpSpPr>
          <p:grpSp>
            <p:nvGrpSpPr>
              <p:cNvPr id="65583" name="Group 47"/>
              <p:cNvGrpSpPr>
                <a:grpSpLocks/>
              </p:cNvGrpSpPr>
              <p:nvPr/>
            </p:nvGrpSpPr>
            <p:grpSpPr bwMode="auto">
              <a:xfrm>
                <a:off x="841" y="2366"/>
                <a:ext cx="2284" cy="69"/>
                <a:chOff x="841" y="2366"/>
                <a:chExt cx="2284" cy="69"/>
              </a:xfrm>
            </p:grpSpPr>
            <p:sp>
              <p:nvSpPr>
                <p:cNvPr id="65584" name="Line 48"/>
                <p:cNvSpPr>
                  <a:spLocks noChangeAspect="1" noChangeShapeType="1"/>
                </p:cNvSpPr>
                <p:nvPr/>
              </p:nvSpPr>
              <p:spPr bwMode="auto">
                <a:xfrm rot="300000" flipH="1">
                  <a:off x="841" y="2366"/>
                  <a:ext cx="1051" cy="1"/>
                </a:xfrm>
                <a:prstGeom prst="line">
                  <a:avLst/>
                </a:prstGeom>
                <a:noFill/>
                <a:ln w="317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5973"/>
                </a:p>
              </p:txBody>
            </p:sp>
            <p:sp>
              <p:nvSpPr>
                <p:cNvPr id="65585" name="Line 49"/>
                <p:cNvSpPr>
                  <a:spLocks noChangeAspect="1" noChangeShapeType="1"/>
                </p:cNvSpPr>
                <p:nvPr/>
              </p:nvSpPr>
              <p:spPr bwMode="auto">
                <a:xfrm rot="300000" flipH="1">
                  <a:off x="1171" y="2435"/>
                  <a:ext cx="1954" cy="0"/>
                </a:xfrm>
                <a:prstGeom prst="line">
                  <a:avLst/>
                </a:prstGeom>
                <a:noFill/>
                <a:ln w="31750">
                  <a:solidFill>
                    <a:schemeClr val="bg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5973"/>
                </a:p>
              </p:txBody>
            </p:sp>
          </p:grpSp>
          <p:grpSp>
            <p:nvGrpSpPr>
              <p:cNvPr id="65586" name="Group 50"/>
              <p:cNvGrpSpPr>
                <a:grpSpLocks/>
              </p:cNvGrpSpPr>
              <p:nvPr/>
            </p:nvGrpSpPr>
            <p:grpSpPr bwMode="auto">
              <a:xfrm>
                <a:off x="401" y="2606"/>
                <a:ext cx="2729" cy="86"/>
                <a:chOff x="401" y="2606"/>
                <a:chExt cx="2729" cy="86"/>
              </a:xfrm>
            </p:grpSpPr>
            <p:sp>
              <p:nvSpPr>
                <p:cNvPr id="65587" name="Line 51"/>
                <p:cNvSpPr>
                  <a:spLocks noChangeAspect="1" noChangeShapeType="1"/>
                </p:cNvSpPr>
                <p:nvPr/>
              </p:nvSpPr>
              <p:spPr bwMode="auto">
                <a:xfrm rot="21300000" flipH="1">
                  <a:off x="401" y="2691"/>
                  <a:ext cx="1497" cy="1"/>
                </a:xfrm>
                <a:prstGeom prst="line">
                  <a:avLst/>
                </a:prstGeom>
                <a:noFill/>
                <a:ln w="317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5973"/>
                </a:p>
              </p:txBody>
            </p:sp>
            <p:sp>
              <p:nvSpPr>
                <p:cNvPr id="65588" name="Line 52"/>
                <p:cNvSpPr>
                  <a:spLocks noChangeAspect="1" noChangeShapeType="1"/>
                </p:cNvSpPr>
                <p:nvPr/>
              </p:nvSpPr>
              <p:spPr bwMode="auto">
                <a:xfrm rot="21300000" flipH="1">
                  <a:off x="1176" y="2606"/>
                  <a:ext cx="1954" cy="0"/>
                </a:xfrm>
                <a:prstGeom prst="line">
                  <a:avLst/>
                </a:prstGeom>
                <a:noFill/>
                <a:ln w="31750">
                  <a:solidFill>
                    <a:schemeClr val="bg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5973"/>
                </a:p>
              </p:txBody>
            </p:sp>
          </p:grpSp>
        </p:grpSp>
      </p:grpSp>
      <p:grpSp>
        <p:nvGrpSpPr>
          <p:cNvPr id="65589" name="Group 53"/>
          <p:cNvGrpSpPr>
            <a:grpSpLocks/>
          </p:cNvGrpSpPr>
          <p:nvPr/>
        </p:nvGrpSpPr>
        <p:grpSpPr bwMode="auto">
          <a:xfrm>
            <a:off x="519289" y="1964267"/>
            <a:ext cx="5597033" cy="4664569"/>
            <a:chOff x="230" y="870"/>
            <a:chExt cx="2479" cy="2066"/>
          </a:xfrm>
        </p:grpSpPr>
        <p:sp>
          <p:nvSpPr>
            <p:cNvPr id="65590" name="Freeform 54"/>
            <p:cNvSpPr>
              <a:spLocks noChangeAspect="1"/>
            </p:cNvSpPr>
            <p:nvPr/>
          </p:nvSpPr>
          <p:spPr bwMode="auto">
            <a:xfrm>
              <a:off x="230" y="870"/>
              <a:ext cx="2479" cy="2066"/>
            </a:xfrm>
            <a:custGeom>
              <a:avLst/>
              <a:gdLst>
                <a:gd name="T0" fmla="*/ 0 w 4591"/>
                <a:gd name="T1" fmla="*/ 3828 h 3828"/>
                <a:gd name="T2" fmla="*/ 0 w 4591"/>
                <a:gd name="T3" fmla="*/ 0 h 3828"/>
                <a:gd name="T4" fmla="*/ 4591 w 4591"/>
                <a:gd name="T5" fmla="*/ 0 h 3828"/>
                <a:gd name="T6" fmla="*/ 4591 w 4591"/>
                <a:gd name="T7" fmla="*/ 763 h 3828"/>
                <a:gd name="T8" fmla="*/ 3071 w 4591"/>
                <a:gd name="T9" fmla="*/ 1268 h 3828"/>
                <a:gd name="T10" fmla="*/ 1532 w 4591"/>
                <a:gd name="T11" fmla="*/ 2289 h 3828"/>
                <a:gd name="T12" fmla="*/ 0 w 4591"/>
                <a:gd name="T13" fmla="*/ 3828 h 3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1" h="3828">
                  <a:moveTo>
                    <a:pt x="0" y="3828"/>
                  </a:moveTo>
                  <a:lnTo>
                    <a:pt x="0" y="0"/>
                  </a:lnTo>
                  <a:lnTo>
                    <a:pt x="4591" y="0"/>
                  </a:lnTo>
                  <a:lnTo>
                    <a:pt x="4591" y="763"/>
                  </a:lnTo>
                  <a:lnTo>
                    <a:pt x="3071" y="1268"/>
                  </a:lnTo>
                  <a:lnTo>
                    <a:pt x="1532" y="2289"/>
                  </a:lnTo>
                  <a:lnTo>
                    <a:pt x="0" y="3828"/>
                  </a:lnTo>
                  <a:close/>
                </a:path>
              </a:pathLst>
            </a:cu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5973"/>
            </a:p>
          </p:txBody>
        </p:sp>
        <p:sp>
          <p:nvSpPr>
            <p:cNvPr id="65591" name="Rectangle 55"/>
            <p:cNvSpPr>
              <a:spLocks noChangeArrowheads="1"/>
            </p:cNvSpPr>
            <p:nvPr/>
          </p:nvSpPr>
          <p:spPr bwMode="auto">
            <a:xfrm>
              <a:off x="321" y="902"/>
              <a:ext cx="1513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3200" dirty="0">
                  <a:solidFill>
                    <a:srgbClr val="FFFF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2nd mirror stack</a:t>
              </a:r>
            </a:p>
          </p:txBody>
        </p:sp>
      </p:grpSp>
      <p:grpSp>
        <p:nvGrpSpPr>
          <p:cNvPr id="65592" name="Group 56"/>
          <p:cNvGrpSpPr>
            <a:grpSpLocks/>
          </p:cNvGrpSpPr>
          <p:nvPr/>
        </p:nvGrpSpPr>
        <p:grpSpPr bwMode="auto">
          <a:xfrm>
            <a:off x="6908801" y="2797387"/>
            <a:ext cx="286738" cy="2889956"/>
            <a:chOff x="3062" y="1239"/>
            <a:chExt cx="127" cy="1280"/>
          </a:xfrm>
        </p:grpSpPr>
        <p:grpSp>
          <p:nvGrpSpPr>
            <p:cNvPr id="65593" name="Group 57"/>
            <p:cNvGrpSpPr>
              <a:grpSpLocks/>
            </p:cNvGrpSpPr>
            <p:nvPr/>
          </p:nvGrpSpPr>
          <p:grpSpPr bwMode="auto">
            <a:xfrm rot="300000">
              <a:off x="3189" y="1239"/>
              <a:ext cx="0" cy="1278"/>
              <a:chOff x="3123" y="1242"/>
              <a:chExt cx="0" cy="1278"/>
            </a:xfrm>
          </p:grpSpPr>
          <p:sp>
            <p:nvSpPr>
              <p:cNvPr id="65594" name="Line 58"/>
              <p:cNvSpPr>
                <a:spLocks noChangeAspect="1" noChangeShapeType="1"/>
              </p:cNvSpPr>
              <p:nvPr/>
            </p:nvSpPr>
            <p:spPr bwMode="auto">
              <a:xfrm>
                <a:off x="3123" y="1242"/>
                <a:ext cx="0" cy="633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5973"/>
              </a:p>
            </p:txBody>
          </p:sp>
          <p:sp>
            <p:nvSpPr>
              <p:cNvPr id="65595" name="Line 59"/>
              <p:cNvSpPr>
                <a:spLocks noChangeAspect="1" noChangeShapeType="1"/>
              </p:cNvSpPr>
              <p:nvPr/>
            </p:nvSpPr>
            <p:spPr bwMode="auto">
              <a:xfrm>
                <a:off x="3123" y="1846"/>
                <a:ext cx="0" cy="674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5973"/>
              </a:p>
            </p:txBody>
          </p:sp>
        </p:grpSp>
        <p:grpSp>
          <p:nvGrpSpPr>
            <p:cNvPr id="65596" name="Group 60"/>
            <p:cNvGrpSpPr>
              <a:grpSpLocks/>
            </p:cNvGrpSpPr>
            <p:nvPr/>
          </p:nvGrpSpPr>
          <p:grpSpPr bwMode="auto">
            <a:xfrm rot="21300000">
              <a:off x="3062" y="1241"/>
              <a:ext cx="0" cy="1278"/>
              <a:chOff x="3123" y="1242"/>
              <a:chExt cx="0" cy="1278"/>
            </a:xfrm>
          </p:grpSpPr>
          <p:sp>
            <p:nvSpPr>
              <p:cNvPr id="65597" name="Line 61"/>
              <p:cNvSpPr>
                <a:spLocks noChangeAspect="1" noChangeShapeType="1"/>
              </p:cNvSpPr>
              <p:nvPr/>
            </p:nvSpPr>
            <p:spPr bwMode="auto">
              <a:xfrm>
                <a:off x="3123" y="1242"/>
                <a:ext cx="0" cy="633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5973"/>
              </a:p>
            </p:txBody>
          </p:sp>
          <p:sp>
            <p:nvSpPr>
              <p:cNvPr id="65598" name="Line 62"/>
              <p:cNvSpPr>
                <a:spLocks noChangeAspect="1" noChangeShapeType="1"/>
              </p:cNvSpPr>
              <p:nvPr/>
            </p:nvSpPr>
            <p:spPr bwMode="auto">
              <a:xfrm>
                <a:off x="3123" y="1846"/>
                <a:ext cx="0" cy="674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5973"/>
              </a:p>
            </p:txBody>
          </p:sp>
        </p:grpSp>
      </p:grpSp>
      <p:grpSp>
        <p:nvGrpSpPr>
          <p:cNvPr id="65600" name="Group 64"/>
          <p:cNvGrpSpPr>
            <a:grpSpLocks/>
          </p:cNvGrpSpPr>
          <p:nvPr/>
        </p:nvGrpSpPr>
        <p:grpSpPr bwMode="auto">
          <a:xfrm>
            <a:off x="6109547" y="4759398"/>
            <a:ext cx="1878471" cy="2801903"/>
            <a:chOff x="2706" y="2108"/>
            <a:chExt cx="832" cy="1241"/>
          </a:xfrm>
        </p:grpSpPr>
        <p:sp>
          <p:nvSpPr>
            <p:cNvPr id="65601" name="Freeform 65"/>
            <p:cNvSpPr>
              <a:spLocks noChangeAspect="1"/>
            </p:cNvSpPr>
            <p:nvPr/>
          </p:nvSpPr>
          <p:spPr bwMode="auto">
            <a:xfrm>
              <a:off x="2706" y="2384"/>
              <a:ext cx="832" cy="965"/>
            </a:xfrm>
            <a:custGeom>
              <a:avLst/>
              <a:gdLst>
                <a:gd name="T0" fmla="*/ 0 w 1541"/>
                <a:gd name="T1" fmla="*/ 1787 h 1787"/>
                <a:gd name="T2" fmla="*/ 0 w 1541"/>
                <a:gd name="T3" fmla="*/ 507 h 1787"/>
                <a:gd name="T4" fmla="*/ 1541 w 1541"/>
                <a:gd name="T5" fmla="*/ 0 h 1787"/>
                <a:gd name="T6" fmla="*/ 1541 w 1541"/>
                <a:gd name="T7" fmla="*/ 1787 h 1787"/>
                <a:gd name="T8" fmla="*/ 0 w 1541"/>
                <a:gd name="T9" fmla="*/ 1787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1" h="1787">
                  <a:moveTo>
                    <a:pt x="0" y="1787"/>
                  </a:moveTo>
                  <a:lnTo>
                    <a:pt x="0" y="507"/>
                  </a:lnTo>
                  <a:lnTo>
                    <a:pt x="1541" y="0"/>
                  </a:lnTo>
                  <a:lnTo>
                    <a:pt x="1541" y="1787"/>
                  </a:lnTo>
                  <a:lnTo>
                    <a:pt x="0" y="1787"/>
                  </a:lnTo>
                  <a:close/>
                </a:path>
              </a:pathLst>
            </a:custGeom>
            <a:solidFill>
              <a:schemeClr val="accent2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5973"/>
            </a:p>
          </p:txBody>
        </p:sp>
        <p:sp>
          <p:nvSpPr>
            <p:cNvPr id="65602" name="Freeform 66"/>
            <p:cNvSpPr>
              <a:spLocks noChangeAspect="1"/>
            </p:cNvSpPr>
            <p:nvPr/>
          </p:nvSpPr>
          <p:spPr bwMode="auto">
            <a:xfrm>
              <a:off x="2706" y="2237"/>
              <a:ext cx="832" cy="1112"/>
            </a:xfrm>
            <a:custGeom>
              <a:avLst/>
              <a:gdLst>
                <a:gd name="T0" fmla="*/ 0 w 1541"/>
                <a:gd name="T1" fmla="*/ 2059 h 2059"/>
                <a:gd name="T2" fmla="*/ 0 w 1541"/>
                <a:gd name="T3" fmla="*/ 1040 h 2059"/>
                <a:gd name="T4" fmla="*/ 1541 w 1541"/>
                <a:gd name="T5" fmla="*/ 0 h 2059"/>
                <a:gd name="T6" fmla="*/ 1541 w 1541"/>
                <a:gd name="T7" fmla="*/ 2059 h 2059"/>
                <a:gd name="T8" fmla="*/ 0 w 1541"/>
                <a:gd name="T9" fmla="*/ 2059 h 2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1" h="2059">
                  <a:moveTo>
                    <a:pt x="0" y="2059"/>
                  </a:moveTo>
                  <a:lnTo>
                    <a:pt x="0" y="1040"/>
                  </a:lnTo>
                  <a:lnTo>
                    <a:pt x="1541" y="0"/>
                  </a:lnTo>
                  <a:lnTo>
                    <a:pt x="1541" y="2059"/>
                  </a:lnTo>
                  <a:lnTo>
                    <a:pt x="0" y="2059"/>
                  </a:lnTo>
                  <a:close/>
                </a:path>
              </a:pathLst>
            </a:custGeom>
            <a:solidFill>
              <a:schemeClr val="hlink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5973"/>
            </a:p>
          </p:txBody>
        </p:sp>
        <p:sp>
          <p:nvSpPr>
            <p:cNvPr id="65603" name="Freeform 67"/>
            <p:cNvSpPr>
              <a:spLocks noChangeAspect="1"/>
            </p:cNvSpPr>
            <p:nvPr/>
          </p:nvSpPr>
          <p:spPr bwMode="auto">
            <a:xfrm>
              <a:off x="2706" y="2108"/>
              <a:ext cx="832" cy="1241"/>
            </a:xfrm>
            <a:custGeom>
              <a:avLst/>
              <a:gdLst>
                <a:gd name="T0" fmla="*/ 1541 w 1541"/>
                <a:gd name="T1" fmla="*/ 0 h 2299"/>
                <a:gd name="T2" fmla="*/ 1541 w 1541"/>
                <a:gd name="T3" fmla="*/ 2299 h 2299"/>
                <a:gd name="T4" fmla="*/ 0 w 1541"/>
                <a:gd name="T5" fmla="*/ 2299 h 2299"/>
                <a:gd name="T6" fmla="*/ 0 w 1541"/>
                <a:gd name="T7" fmla="*/ 1536 h 2299"/>
                <a:gd name="T8" fmla="*/ 1541 w 1541"/>
                <a:gd name="T9" fmla="*/ 0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1" h="2299">
                  <a:moveTo>
                    <a:pt x="1541" y="0"/>
                  </a:moveTo>
                  <a:lnTo>
                    <a:pt x="1541" y="2299"/>
                  </a:lnTo>
                  <a:lnTo>
                    <a:pt x="0" y="2299"/>
                  </a:lnTo>
                  <a:lnTo>
                    <a:pt x="0" y="1536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5973"/>
            </a:p>
          </p:txBody>
        </p:sp>
        <p:sp>
          <p:nvSpPr>
            <p:cNvPr id="65604" name="Rectangle 68"/>
            <p:cNvSpPr>
              <a:spLocks noChangeArrowheads="1"/>
            </p:cNvSpPr>
            <p:nvPr/>
          </p:nvSpPr>
          <p:spPr bwMode="auto">
            <a:xfrm>
              <a:off x="2804" y="2854"/>
              <a:ext cx="630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altLang="en-US" sz="2800" dirty="0">
                  <a:latin typeface="Comic Sans MS" panose="030F0702030302020204" pitchFamily="66" charset="0"/>
                  <a:cs typeface="Arial" panose="020B0604020202020204" pitchFamily="34" charset="0"/>
                </a:rPr>
                <a:t>slicer stack</a:t>
              </a:r>
            </a:p>
          </p:txBody>
        </p:sp>
      </p:grpSp>
      <p:sp>
        <p:nvSpPr>
          <p:cNvPr id="65606" name="Freeform 70"/>
          <p:cNvSpPr>
            <a:spLocks/>
          </p:cNvSpPr>
          <p:nvPr/>
        </p:nvSpPr>
        <p:spPr bwMode="auto">
          <a:xfrm>
            <a:off x="11735929" y="4068516"/>
            <a:ext cx="950525" cy="1013743"/>
          </a:xfrm>
          <a:custGeom>
            <a:avLst/>
            <a:gdLst>
              <a:gd name="T0" fmla="*/ 0 w 421"/>
              <a:gd name="T1" fmla="*/ 273 h 449"/>
              <a:gd name="T2" fmla="*/ 0 w 421"/>
              <a:gd name="T3" fmla="*/ 449 h 449"/>
              <a:gd name="T4" fmla="*/ 421 w 421"/>
              <a:gd name="T5" fmla="*/ 176 h 449"/>
              <a:gd name="T6" fmla="*/ 421 w 421"/>
              <a:gd name="T7" fmla="*/ 0 h 449"/>
              <a:gd name="T8" fmla="*/ 0 w 421"/>
              <a:gd name="T9" fmla="*/ 273 h 4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1" h="449">
                <a:moveTo>
                  <a:pt x="0" y="273"/>
                </a:moveTo>
                <a:lnTo>
                  <a:pt x="0" y="449"/>
                </a:lnTo>
                <a:lnTo>
                  <a:pt x="421" y="176"/>
                </a:lnTo>
                <a:lnTo>
                  <a:pt x="421" y="0"/>
                </a:lnTo>
                <a:lnTo>
                  <a:pt x="0" y="273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5973"/>
          </a:p>
        </p:txBody>
      </p:sp>
      <p:sp>
        <p:nvSpPr>
          <p:cNvPr id="65607" name="Freeform 71"/>
          <p:cNvSpPr>
            <a:spLocks/>
          </p:cNvSpPr>
          <p:nvPr/>
        </p:nvSpPr>
        <p:spPr bwMode="auto">
          <a:xfrm>
            <a:off x="8435059" y="3734365"/>
            <a:ext cx="4251396" cy="1709138"/>
          </a:xfrm>
          <a:custGeom>
            <a:avLst/>
            <a:gdLst>
              <a:gd name="T0" fmla="*/ 1883 w 1883"/>
              <a:gd name="T1" fmla="*/ 148 h 757"/>
              <a:gd name="T2" fmla="*/ 1177 w 1883"/>
              <a:gd name="T3" fmla="*/ 0 h 757"/>
              <a:gd name="T4" fmla="*/ 0 w 1883"/>
              <a:gd name="T5" fmla="*/ 757 h 757"/>
              <a:gd name="T6" fmla="*/ 1462 w 1883"/>
              <a:gd name="T7" fmla="*/ 421 h 757"/>
              <a:gd name="T8" fmla="*/ 1877 w 1883"/>
              <a:gd name="T9" fmla="*/ 148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3" h="757">
                <a:moveTo>
                  <a:pt x="1883" y="148"/>
                </a:moveTo>
                <a:lnTo>
                  <a:pt x="1177" y="0"/>
                </a:lnTo>
                <a:lnTo>
                  <a:pt x="0" y="757"/>
                </a:lnTo>
                <a:lnTo>
                  <a:pt x="1462" y="421"/>
                </a:lnTo>
                <a:lnTo>
                  <a:pt x="1877" y="148"/>
                </a:lnTo>
              </a:path>
            </a:pathLst>
          </a:custGeom>
          <a:solidFill>
            <a:schemeClr val="accent1"/>
          </a:solidFill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5973"/>
          </a:p>
        </p:txBody>
      </p:sp>
      <p:sp>
        <p:nvSpPr>
          <p:cNvPr id="65608" name="Freeform 72"/>
          <p:cNvSpPr>
            <a:spLocks/>
          </p:cNvSpPr>
          <p:nvPr/>
        </p:nvSpPr>
        <p:spPr bwMode="auto">
          <a:xfrm>
            <a:off x="11388232" y="4465885"/>
            <a:ext cx="1298223" cy="1232747"/>
          </a:xfrm>
          <a:custGeom>
            <a:avLst/>
            <a:gdLst>
              <a:gd name="T0" fmla="*/ 0 w 575"/>
              <a:gd name="T1" fmla="*/ 546 h 546"/>
              <a:gd name="T2" fmla="*/ 575 w 575"/>
              <a:gd name="T3" fmla="*/ 177 h 546"/>
              <a:gd name="T4" fmla="*/ 575 w 575"/>
              <a:gd name="T5" fmla="*/ 0 h 546"/>
              <a:gd name="T6" fmla="*/ 0 w 575"/>
              <a:gd name="T7" fmla="*/ 370 h 546"/>
              <a:gd name="T8" fmla="*/ 0 w 575"/>
              <a:gd name="T9" fmla="*/ 541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5" h="546">
                <a:moveTo>
                  <a:pt x="0" y="546"/>
                </a:moveTo>
                <a:lnTo>
                  <a:pt x="575" y="177"/>
                </a:lnTo>
                <a:lnTo>
                  <a:pt x="575" y="0"/>
                </a:lnTo>
                <a:lnTo>
                  <a:pt x="0" y="370"/>
                </a:lnTo>
                <a:lnTo>
                  <a:pt x="0" y="541"/>
                </a:lnTo>
              </a:path>
            </a:pathLst>
          </a:custGeom>
          <a:solidFill>
            <a:schemeClr val="hlink"/>
          </a:solidFill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5973"/>
          </a:p>
        </p:txBody>
      </p:sp>
      <p:sp>
        <p:nvSpPr>
          <p:cNvPr id="65609" name="Freeform 73"/>
          <p:cNvSpPr>
            <a:spLocks/>
          </p:cNvSpPr>
          <p:nvPr/>
        </p:nvSpPr>
        <p:spPr bwMode="auto">
          <a:xfrm>
            <a:off x="11234703" y="4865512"/>
            <a:ext cx="1451752" cy="1334346"/>
          </a:xfrm>
          <a:custGeom>
            <a:avLst/>
            <a:gdLst>
              <a:gd name="T0" fmla="*/ 643 w 643"/>
              <a:gd name="T1" fmla="*/ 0 h 591"/>
              <a:gd name="T2" fmla="*/ 0 w 643"/>
              <a:gd name="T3" fmla="*/ 415 h 591"/>
              <a:gd name="T4" fmla="*/ 0 w 643"/>
              <a:gd name="T5" fmla="*/ 591 h 591"/>
              <a:gd name="T6" fmla="*/ 643 w 643"/>
              <a:gd name="T7" fmla="*/ 176 h 591"/>
              <a:gd name="T8" fmla="*/ 643 w 643"/>
              <a:gd name="T9" fmla="*/ 0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3" h="591">
                <a:moveTo>
                  <a:pt x="643" y="0"/>
                </a:moveTo>
                <a:lnTo>
                  <a:pt x="0" y="415"/>
                </a:lnTo>
                <a:lnTo>
                  <a:pt x="0" y="591"/>
                </a:lnTo>
                <a:lnTo>
                  <a:pt x="643" y="176"/>
                </a:lnTo>
                <a:lnTo>
                  <a:pt x="643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5973"/>
          </a:p>
        </p:txBody>
      </p:sp>
      <p:sp>
        <p:nvSpPr>
          <p:cNvPr id="65610" name="Freeform 74"/>
          <p:cNvSpPr>
            <a:spLocks/>
          </p:cNvSpPr>
          <p:nvPr/>
        </p:nvSpPr>
        <p:spPr bwMode="auto">
          <a:xfrm>
            <a:off x="8947575" y="5802489"/>
            <a:ext cx="2287128" cy="501227"/>
          </a:xfrm>
          <a:custGeom>
            <a:avLst/>
            <a:gdLst>
              <a:gd name="T0" fmla="*/ 1013 w 1013"/>
              <a:gd name="T1" fmla="*/ 176 h 222"/>
              <a:gd name="T2" fmla="*/ 0 w 1013"/>
              <a:gd name="T3" fmla="*/ 222 h 222"/>
              <a:gd name="T4" fmla="*/ 0 w 1013"/>
              <a:gd name="T5" fmla="*/ 45 h 222"/>
              <a:gd name="T6" fmla="*/ 1013 w 1013"/>
              <a:gd name="T7" fmla="*/ 0 h 222"/>
              <a:gd name="T8" fmla="*/ 1013 w 1013"/>
              <a:gd name="T9" fmla="*/ 176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3" h="222">
                <a:moveTo>
                  <a:pt x="1013" y="176"/>
                </a:moveTo>
                <a:lnTo>
                  <a:pt x="0" y="222"/>
                </a:lnTo>
                <a:lnTo>
                  <a:pt x="0" y="45"/>
                </a:lnTo>
                <a:lnTo>
                  <a:pt x="1013" y="0"/>
                </a:lnTo>
                <a:lnTo>
                  <a:pt x="1013" y="176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5973"/>
          </a:p>
        </p:txBody>
      </p:sp>
      <p:sp>
        <p:nvSpPr>
          <p:cNvPr id="65611" name="Freeform 75"/>
          <p:cNvSpPr>
            <a:spLocks/>
          </p:cNvSpPr>
          <p:nvPr/>
        </p:nvSpPr>
        <p:spPr bwMode="auto">
          <a:xfrm>
            <a:off x="8780498" y="5301262"/>
            <a:ext cx="2607733" cy="706685"/>
          </a:xfrm>
          <a:custGeom>
            <a:avLst/>
            <a:gdLst>
              <a:gd name="T0" fmla="*/ 1155 w 1155"/>
              <a:gd name="T1" fmla="*/ 176 h 313"/>
              <a:gd name="T2" fmla="*/ 0 w 1155"/>
              <a:gd name="T3" fmla="*/ 313 h 313"/>
              <a:gd name="T4" fmla="*/ 0 w 1155"/>
              <a:gd name="T5" fmla="*/ 137 h 313"/>
              <a:gd name="T6" fmla="*/ 1155 w 1155"/>
              <a:gd name="T7" fmla="*/ 0 h 313"/>
              <a:gd name="T8" fmla="*/ 1155 w 1155"/>
              <a:gd name="T9" fmla="*/ 176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5" h="313">
                <a:moveTo>
                  <a:pt x="1155" y="176"/>
                </a:moveTo>
                <a:lnTo>
                  <a:pt x="0" y="313"/>
                </a:lnTo>
                <a:lnTo>
                  <a:pt x="0" y="137"/>
                </a:lnTo>
                <a:lnTo>
                  <a:pt x="1155" y="0"/>
                </a:lnTo>
                <a:lnTo>
                  <a:pt x="1155" y="176"/>
                </a:lnTo>
                <a:close/>
              </a:path>
            </a:pathLst>
          </a:custGeom>
          <a:solidFill>
            <a:schemeClr val="hlink"/>
          </a:solidFill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5973"/>
          </a:p>
        </p:txBody>
      </p:sp>
      <p:sp>
        <p:nvSpPr>
          <p:cNvPr id="65612" name="Freeform 76"/>
          <p:cNvSpPr>
            <a:spLocks/>
          </p:cNvSpPr>
          <p:nvPr/>
        </p:nvSpPr>
        <p:spPr bwMode="auto">
          <a:xfrm>
            <a:off x="8435059" y="4684890"/>
            <a:ext cx="3300871" cy="1155982"/>
          </a:xfrm>
          <a:custGeom>
            <a:avLst/>
            <a:gdLst>
              <a:gd name="T0" fmla="*/ 1462 w 1462"/>
              <a:gd name="T1" fmla="*/ 176 h 512"/>
              <a:gd name="T2" fmla="*/ 0 w 1462"/>
              <a:gd name="T3" fmla="*/ 512 h 512"/>
              <a:gd name="T4" fmla="*/ 0 w 1462"/>
              <a:gd name="T5" fmla="*/ 336 h 512"/>
              <a:gd name="T6" fmla="*/ 1462 w 1462"/>
              <a:gd name="T7" fmla="*/ 0 h 512"/>
              <a:gd name="T8" fmla="*/ 1462 w 1462"/>
              <a:gd name="T9" fmla="*/ 176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62" h="512">
                <a:moveTo>
                  <a:pt x="1462" y="176"/>
                </a:moveTo>
                <a:lnTo>
                  <a:pt x="0" y="512"/>
                </a:lnTo>
                <a:lnTo>
                  <a:pt x="0" y="336"/>
                </a:lnTo>
                <a:lnTo>
                  <a:pt x="1462" y="0"/>
                </a:lnTo>
                <a:lnTo>
                  <a:pt x="1462" y="17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5973"/>
          </a:p>
        </p:txBody>
      </p:sp>
      <p:grpSp>
        <p:nvGrpSpPr>
          <p:cNvPr id="65613" name="Group 77"/>
          <p:cNvGrpSpPr>
            <a:grpSpLocks/>
          </p:cNvGrpSpPr>
          <p:nvPr/>
        </p:nvGrpSpPr>
        <p:grpSpPr bwMode="auto">
          <a:xfrm>
            <a:off x="521546" y="3027231"/>
            <a:ext cx="2463235" cy="2025226"/>
            <a:chOff x="230" y="1353"/>
            <a:chExt cx="1091" cy="897"/>
          </a:xfrm>
        </p:grpSpPr>
        <p:sp>
          <p:nvSpPr>
            <p:cNvPr id="65614" name="Oval 78"/>
            <p:cNvSpPr>
              <a:spLocks noChangeArrowheads="1"/>
            </p:cNvSpPr>
            <p:nvPr/>
          </p:nvSpPr>
          <p:spPr bwMode="auto">
            <a:xfrm>
              <a:off x="917" y="1973"/>
              <a:ext cx="310" cy="277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5973"/>
            </a:p>
          </p:txBody>
        </p:sp>
        <p:sp>
          <p:nvSpPr>
            <p:cNvPr id="65615" name="Line 79"/>
            <p:cNvSpPr>
              <a:spLocks noChangeShapeType="1"/>
            </p:cNvSpPr>
            <p:nvPr/>
          </p:nvSpPr>
          <p:spPr bwMode="auto">
            <a:xfrm>
              <a:off x="989" y="1684"/>
              <a:ext cx="40" cy="24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5973"/>
            </a:p>
          </p:txBody>
        </p:sp>
        <p:sp>
          <p:nvSpPr>
            <p:cNvPr id="65616" name="Text Box 80"/>
            <p:cNvSpPr txBox="1">
              <a:spLocks noChangeArrowheads="1"/>
            </p:cNvSpPr>
            <p:nvPr/>
          </p:nvSpPr>
          <p:spPr bwMode="auto">
            <a:xfrm>
              <a:off x="230" y="1353"/>
              <a:ext cx="1091" cy="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2276" dirty="0" smtClean="0">
                  <a:solidFill>
                    <a:srgbClr val="FFFF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Perdita di </a:t>
              </a:r>
              <a:r>
                <a:rPr lang="en-GB" altLang="en-US" sz="2276" dirty="0" err="1" smtClean="0">
                  <a:solidFill>
                    <a:srgbClr val="FFFF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luce</a:t>
              </a:r>
              <a:r>
                <a:rPr lang="en-GB" altLang="en-US" sz="2276" dirty="0" smtClean="0">
                  <a:solidFill>
                    <a:srgbClr val="FFFF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</a:t>
              </a:r>
              <a:r>
                <a:rPr lang="en-GB" altLang="en-US" sz="2276" dirty="0" err="1" smtClean="0">
                  <a:solidFill>
                    <a:srgbClr val="FFFF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sufli</a:t>
              </a:r>
              <a:r>
                <a:rPr lang="en-GB" altLang="en-US" sz="2276" dirty="0" smtClean="0">
                  <a:solidFill>
                    <a:srgbClr val="FFFF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</a:t>
              </a:r>
              <a:r>
                <a:rPr lang="en-GB" altLang="en-US" sz="2276" dirty="0" err="1" smtClean="0">
                  <a:solidFill>
                    <a:srgbClr val="FFFF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spigoli</a:t>
              </a:r>
              <a:endParaRPr lang="en-US" altLang="en-US" sz="2276" dirty="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65617" name="Text Box 81"/>
          <p:cNvSpPr txBox="1">
            <a:spLocks noChangeArrowheads="1"/>
          </p:cNvSpPr>
          <p:nvPr/>
        </p:nvSpPr>
        <p:spPr bwMode="auto">
          <a:xfrm>
            <a:off x="609601" y="2637085"/>
            <a:ext cx="5468338" cy="40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GB" altLang="en-US" sz="2560" dirty="0" err="1" smtClean="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Preserva</a:t>
            </a:r>
            <a:r>
              <a:rPr lang="en-GB" altLang="en-US" sz="2560" dirty="0" smtClean="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la </a:t>
            </a:r>
            <a:r>
              <a:rPr lang="en-GB" altLang="en-US" sz="2560" dirty="0" err="1" smtClean="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pupilla</a:t>
            </a:r>
            <a:endParaRPr lang="en-US" altLang="en-US" sz="2560" dirty="0">
              <a:solidFill>
                <a:srgbClr val="FFFF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52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Il Telescopio di Galileo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1270000" y="1752600"/>
            <a:ext cx="10464800" cy="41148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EC700"/>
                </a:solidFill>
              </a:rPr>
              <a:t>Olanda, Ottobre 1608</a:t>
            </a:r>
            <a:r>
              <a:rPr sz="2800">
                <a:solidFill>
                  <a:srgbClr val="FFFFFF"/>
                </a:solidFill>
              </a:rPr>
              <a:t>. Hans Lipperhey di Middelburg e Jacob Metius di Alkmaar richiedono di brevettare un dispositivo “per vedere cose lontane come se fossero vicine”. </a:t>
            </a:r>
            <a:r>
              <a:rPr sz="2800">
                <a:solidFill>
                  <a:srgbClr val="FF2600"/>
                </a:solidFill>
              </a:rPr>
              <a:t>Brevetto negato (troppo semplice)</a:t>
            </a:r>
            <a:endParaRPr sz="2800">
              <a:solidFill>
                <a:srgbClr val="E63B7A"/>
              </a:solidFill>
            </a:endParaRP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800" u="sng">
                <a:solidFill>
                  <a:srgbClr val="FFFFFF"/>
                </a:solidFill>
              </a:rPr>
              <a:t>Galileo</a:t>
            </a:r>
            <a:r>
              <a:rPr sz="2800">
                <a:solidFill>
                  <a:srgbClr val="FFFFFF"/>
                </a:solidFill>
              </a:rPr>
              <a:t> costruisce un telescopio a tre ingrandimenti nel </a:t>
            </a:r>
            <a:r>
              <a:rPr sz="2800">
                <a:solidFill>
                  <a:srgbClr val="FFAA00"/>
                </a:solidFill>
              </a:rPr>
              <a:t>giugno del 1609</a:t>
            </a:r>
            <a:r>
              <a:rPr sz="2800">
                <a:solidFill>
                  <a:srgbClr val="FFFFFF"/>
                </a:solidFill>
              </a:rPr>
              <a:t>, presenta un 8 ingrandimenti al Senato Veneziano in </a:t>
            </a:r>
            <a:r>
              <a:rPr sz="2800">
                <a:solidFill>
                  <a:srgbClr val="FFAA00"/>
                </a:solidFill>
              </a:rPr>
              <a:t>Agosto</a:t>
            </a:r>
            <a:r>
              <a:rPr sz="2800">
                <a:solidFill>
                  <a:srgbClr val="FFFFFF"/>
                </a:solidFill>
              </a:rPr>
              <a:t> e punta a cielo un 20 ingrandimenti nell’</a:t>
            </a:r>
            <a:r>
              <a:rPr sz="2800">
                <a:solidFill>
                  <a:srgbClr val="FFAA00"/>
                </a:solidFill>
              </a:rPr>
              <a:t>Ottobre</a:t>
            </a:r>
            <a:r>
              <a:rPr sz="2800">
                <a:solidFill>
                  <a:srgbClr val="FFFFFF"/>
                </a:solidFill>
              </a:rPr>
              <a:t> scoprendo i </a:t>
            </a:r>
            <a:r>
              <a:rPr sz="2800">
                <a:solidFill>
                  <a:srgbClr val="FF2600"/>
                </a:solidFill>
              </a:rPr>
              <a:t>Satelliti di Giove</a:t>
            </a:r>
            <a:r>
              <a:rPr sz="28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77" name="dropped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155700" y="6096000"/>
            <a:ext cx="5071146" cy="2362200"/>
          </a:xfrm>
          <a:prstGeom prst="rect">
            <a:avLst/>
          </a:prstGeom>
          <a:ln w="88900">
            <a:miter lim="400000"/>
          </a:ln>
        </p:spPr>
      </p:pic>
      <p:pic>
        <p:nvPicPr>
          <p:cNvPr id="78" name="droppedImage.pdf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451600" y="6121400"/>
            <a:ext cx="5626100" cy="2324674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altLang="en-US" sz="4551" dirty="0" err="1" smtClean="0"/>
              <a:t>Disegno</a:t>
            </a:r>
            <a:r>
              <a:rPr lang="en-US" altLang="en-US" sz="4551" dirty="0" smtClean="0"/>
              <a:t> </a:t>
            </a:r>
            <a:r>
              <a:rPr lang="en-US" altLang="en-US" sz="4551" dirty="0" err="1" smtClean="0"/>
              <a:t>concettuale</a:t>
            </a:r>
            <a:endParaRPr lang="en-US" altLang="en-US" dirty="0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18632" y="1790822"/>
            <a:ext cx="6229208" cy="3630508"/>
          </a:xfrm>
          <a:noFill/>
          <a:ln/>
        </p:spPr>
        <p:txBody>
          <a:bodyPr/>
          <a:lstStyle/>
          <a:p>
            <a:pPr indent="-324000">
              <a:spcBef>
                <a:spcPts val="0"/>
              </a:spcBef>
            </a:pPr>
            <a:r>
              <a:rPr lang="en-US" altLang="en-US" dirty="0"/>
              <a:t>f/6 </a:t>
            </a:r>
            <a:r>
              <a:rPr lang="en-US" altLang="en-US" dirty="0" smtClean="0"/>
              <a:t>Collimator</a:t>
            </a:r>
          </a:p>
          <a:p>
            <a:pPr indent="-324000">
              <a:spcBef>
                <a:spcPts val="0"/>
              </a:spcBef>
            </a:pPr>
            <a:r>
              <a:rPr lang="en-US" altLang="en-US" sz="2400" dirty="0" smtClean="0"/>
              <a:t>1500mm </a:t>
            </a:r>
            <a:r>
              <a:rPr lang="en-US" altLang="en-US" sz="2400" dirty="0"/>
              <a:t>focal length</a:t>
            </a:r>
          </a:p>
          <a:p>
            <a:pPr lvl="1" indent="-324000">
              <a:spcBef>
                <a:spcPts val="0"/>
              </a:spcBef>
            </a:pPr>
            <a:r>
              <a:rPr lang="en-US" altLang="en-US" sz="2400" dirty="0"/>
              <a:t>120mm x 240mm beam</a:t>
            </a:r>
          </a:p>
          <a:p>
            <a:pPr lvl="1" indent="-324000">
              <a:spcBef>
                <a:spcPts val="0"/>
              </a:spcBef>
            </a:pPr>
            <a:r>
              <a:rPr lang="en-US" altLang="en-US" sz="2400" dirty="0"/>
              <a:t>3 mirror design, 2 fold mirrors</a:t>
            </a:r>
          </a:p>
          <a:p>
            <a:pPr lvl="1" indent="-324000">
              <a:spcBef>
                <a:spcPts val="0"/>
              </a:spcBef>
            </a:pPr>
            <a:r>
              <a:rPr lang="en-US" altLang="en-US" sz="2400" dirty="0"/>
              <a:t>700mm mirror segments</a:t>
            </a:r>
          </a:p>
          <a:p>
            <a:pPr indent="-324000">
              <a:spcBef>
                <a:spcPts val="0"/>
              </a:spcBef>
            </a:pPr>
            <a:r>
              <a:rPr lang="en-US" altLang="en-US" dirty="0"/>
              <a:t>Grating (VPH)</a:t>
            </a:r>
          </a:p>
          <a:p>
            <a:pPr lvl="1" indent="-324000">
              <a:spcBef>
                <a:spcPts val="0"/>
              </a:spcBef>
            </a:pPr>
            <a:r>
              <a:rPr lang="en-US" altLang="en-US" sz="2400" dirty="0"/>
              <a:t>200mm x </a:t>
            </a:r>
            <a:r>
              <a:rPr lang="en-US" altLang="en-US" sz="2400" dirty="0" smtClean="0"/>
              <a:t>250mm</a:t>
            </a:r>
            <a:endParaRPr lang="en-US" altLang="en-US" sz="2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002" y="4944904"/>
            <a:ext cx="8181580" cy="480869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847840" y="2267248"/>
            <a:ext cx="65024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f/1.8 Camera (from KMOS)</a:t>
            </a:r>
          </a:p>
          <a:p>
            <a:pPr marL="18900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420mm focal length</a:t>
            </a:r>
          </a:p>
          <a:p>
            <a:pPr marL="18900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±5˚ field</a:t>
            </a:r>
          </a:p>
          <a:p>
            <a:pPr marL="18900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6 lens design</a:t>
            </a:r>
          </a:p>
          <a:p>
            <a:pPr marL="18900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ja-JP" sz="2400" dirty="0"/>
              <a:t>Ø 150-</a:t>
            </a:r>
            <a:r>
              <a:rPr lang="en-US" altLang="en-US" sz="2400" dirty="0"/>
              <a:t>300mm lenses</a:t>
            </a:r>
          </a:p>
          <a:p>
            <a:pPr marL="18900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2 HAWAII2 detectors</a:t>
            </a:r>
          </a:p>
          <a:p>
            <a:pPr marL="18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3.5m x 2.5m x 1.0m</a:t>
            </a:r>
          </a:p>
        </p:txBody>
      </p:sp>
    </p:spTree>
    <p:extLst>
      <p:ext uri="{BB962C8B-B14F-4D97-AF65-F5344CB8AC3E}">
        <p14:creationId xmlns:p14="http://schemas.microsoft.com/office/powerpoint/2010/main" xmlns="" val="184604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Sviluppo meccanico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9453" y="1860804"/>
            <a:ext cx="9845893" cy="70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773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E-ELT MIR METIS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0746" y="1714500"/>
            <a:ext cx="11243308" cy="740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828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Requisiti principali</a:t>
            </a:r>
            <a:endParaRPr lang="en-GB" dirty="0"/>
          </a:p>
        </p:txBody>
      </p:sp>
      <p:sp>
        <p:nvSpPr>
          <p:cNvPr id="4" name="Rettangolo 3"/>
          <p:cNvSpPr/>
          <p:nvPr/>
        </p:nvSpPr>
        <p:spPr>
          <a:xfrm>
            <a:off x="1270000" y="2561253"/>
            <a:ext cx="107147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3600" dirty="0" smtClean="0"/>
              <a:t>Modi </a:t>
            </a:r>
            <a:r>
              <a:rPr lang="en-GB" sz="3600" dirty="0" err="1" smtClean="0"/>
              <a:t>operativi</a:t>
            </a:r>
            <a:r>
              <a:rPr lang="en-GB" sz="3600" dirty="0" smtClean="0"/>
              <a:t> (baseline</a:t>
            </a:r>
            <a:r>
              <a:rPr lang="en-GB" sz="3600" dirty="0"/>
              <a:t>):</a:t>
            </a:r>
          </a:p>
          <a:p>
            <a:pPr algn="l"/>
            <a:r>
              <a:rPr lang="en-GB" sz="2800" dirty="0"/>
              <a:t>• Imaging: 18''x 18'' </a:t>
            </a:r>
            <a:r>
              <a:rPr lang="en-GB" sz="2800" dirty="0" err="1"/>
              <a:t>FoV</a:t>
            </a:r>
            <a:r>
              <a:rPr lang="en-GB" sz="2800" dirty="0"/>
              <a:t>, </a:t>
            </a:r>
            <a:r>
              <a:rPr lang="en-GB" sz="2800" dirty="0" smtClean="0"/>
              <a:t>2 </a:t>
            </a:r>
            <a:r>
              <a:rPr lang="en-GB" sz="2800" dirty="0" err="1" smtClean="0"/>
              <a:t>canali</a:t>
            </a:r>
            <a:r>
              <a:rPr lang="en-GB" sz="2800" dirty="0" smtClean="0"/>
              <a:t> (LM </a:t>
            </a:r>
            <a:r>
              <a:rPr lang="en-GB" sz="2800" dirty="0"/>
              <a:t>+ N band)</a:t>
            </a:r>
          </a:p>
          <a:p>
            <a:pPr algn="l"/>
            <a:r>
              <a:rPr lang="en-GB" sz="2800" dirty="0"/>
              <a:t>• Long-slit </a:t>
            </a:r>
            <a:r>
              <a:rPr lang="en-GB" sz="2800" dirty="0" err="1"/>
              <a:t>spect</a:t>
            </a:r>
            <a:r>
              <a:rPr lang="en-GB" sz="2800" dirty="0"/>
              <a:t>.: 900 &lt; R &lt; 5000, slit width 35mas in LM, 75mas in N</a:t>
            </a:r>
          </a:p>
          <a:p>
            <a:pPr algn="l"/>
            <a:r>
              <a:rPr lang="en-GB" sz="2800" dirty="0"/>
              <a:t>• Integral Field Spectrograph (IFS): R ~ 100 000, 0.4''x1.5'' </a:t>
            </a:r>
            <a:r>
              <a:rPr lang="en-GB" sz="2800" dirty="0" err="1"/>
              <a:t>FoV</a:t>
            </a:r>
            <a:r>
              <a:rPr lang="en-GB" sz="2800" dirty="0"/>
              <a:t> (LM)</a:t>
            </a:r>
          </a:p>
          <a:p>
            <a:pPr algn="l"/>
            <a:r>
              <a:rPr lang="en-GB" sz="2800" dirty="0"/>
              <a:t>• On-axis Natural Guide Star AO (with E-ELT M4) </a:t>
            </a:r>
            <a:r>
              <a:rPr lang="en-GB" sz="2800" dirty="0" smtClean="0"/>
              <a:t>con </a:t>
            </a:r>
            <a:r>
              <a:rPr lang="en-GB" sz="2800" dirty="0" err="1" smtClean="0"/>
              <a:t>Strehl</a:t>
            </a:r>
            <a:r>
              <a:rPr lang="en-GB" sz="2800" dirty="0" smtClean="0"/>
              <a:t> </a:t>
            </a:r>
            <a:r>
              <a:rPr lang="en-GB" sz="2800" dirty="0"/>
              <a:t>ratio &gt;90% </a:t>
            </a:r>
            <a:r>
              <a:rPr lang="en-GB" sz="2800" dirty="0" smtClean="0"/>
              <a:t>in </a:t>
            </a:r>
            <a:r>
              <a:rPr lang="en-GB" sz="2800" dirty="0"/>
              <a:t>N-band (turning E-ELT into an </a:t>
            </a:r>
            <a:r>
              <a:rPr lang="en-GB" sz="2800" dirty="0" err="1"/>
              <a:t>ExAO</a:t>
            </a:r>
            <a:r>
              <a:rPr lang="en-GB" sz="2800" dirty="0"/>
              <a:t> system) + E-ELT GLAO</a:t>
            </a:r>
          </a:p>
          <a:p>
            <a:pPr algn="l"/>
            <a:r>
              <a:rPr lang="en-GB" sz="3600" dirty="0" smtClean="0"/>
              <a:t>Modi </a:t>
            </a:r>
            <a:r>
              <a:rPr lang="en-GB" sz="3600" dirty="0" err="1" smtClean="0"/>
              <a:t>opzionali</a:t>
            </a:r>
            <a:endParaRPr lang="en-GB" sz="3600" dirty="0"/>
          </a:p>
          <a:p>
            <a:pPr algn="l"/>
            <a:r>
              <a:rPr lang="en-GB" sz="2800" dirty="0"/>
              <a:t>• IFS </a:t>
            </a:r>
            <a:r>
              <a:rPr lang="en-GB" sz="2800" dirty="0" err="1" smtClean="0"/>
              <a:t>nella</a:t>
            </a:r>
            <a:r>
              <a:rPr lang="en-GB" sz="2800" dirty="0" smtClean="0"/>
              <a:t> </a:t>
            </a:r>
            <a:r>
              <a:rPr lang="en-GB" sz="2800" dirty="0" err="1" smtClean="0"/>
              <a:t>banda</a:t>
            </a:r>
            <a:r>
              <a:rPr lang="en-GB" sz="2800" dirty="0" smtClean="0"/>
              <a:t> N </a:t>
            </a:r>
            <a:endParaRPr lang="en-GB" sz="2800" dirty="0"/>
          </a:p>
          <a:p>
            <a:pPr algn="l"/>
            <a:r>
              <a:rPr lang="en-GB" sz="2800" dirty="0"/>
              <a:t>• </a:t>
            </a:r>
            <a:r>
              <a:rPr lang="en-GB" sz="2800" dirty="0" err="1" smtClean="0"/>
              <a:t>polarimetria</a:t>
            </a:r>
            <a:r>
              <a:rPr lang="en-GB" sz="2800" dirty="0" smtClean="0"/>
              <a:t> </a:t>
            </a:r>
            <a:endParaRPr lang="en-GB" sz="2800" dirty="0"/>
          </a:p>
          <a:p>
            <a:pPr algn="l"/>
            <a:r>
              <a:rPr lang="en-GB" sz="2800" dirty="0"/>
              <a:t>• Q-band (20 µm) </a:t>
            </a:r>
          </a:p>
          <a:p>
            <a:pPr algn="l"/>
            <a:r>
              <a:rPr lang="en-GB" sz="2800" dirty="0"/>
              <a:t>• </a:t>
            </a:r>
            <a:r>
              <a:rPr lang="en-GB" sz="2800" dirty="0" smtClean="0"/>
              <a:t>Laser Tomography AO a </a:t>
            </a:r>
            <a:r>
              <a:rPr lang="en-GB" sz="2800" dirty="0" err="1" smtClean="0"/>
              <a:t>grande</a:t>
            </a:r>
            <a:r>
              <a:rPr lang="en-GB" sz="2800" dirty="0" smtClean="0"/>
              <a:t> campo</a:t>
            </a:r>
            <a:endParaRPr lang="en-GB" sz="2800" dirty="0"/>
          </a:p>
          <a:p>
            <a:pPr algn="l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346374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Disegno ottico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0843" y="1714500"/>
            <a:ext cx="8403113" cy="763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842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Configurazione meccanica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3409" y="2702052"/>
            <a:ext cx="12583382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875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E-ELT HIRES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100" y="1803518"/>
            <a:ext cx="10800000" cy="714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2032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Top </a:t>
            </a:r>
            <a:r>
              <a:rPr lang="it-IT" dirty="0" err="1" smtClean="0"/>
              <a:t>level</a:t>
            </a:r>
            <a:r>
              <a:rPr lang="it-IT" dirty="0" smtClean="0"/>
              <a:t> </a:t>
            </a:r>
            <a:r>
              <a:rPr lang="it-IT" dirty="0" err="1" smtClean="0"/>
              <a:t>requirement</a:t>
            </a:r>
            <a:endParaRPr lang="en-US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0072430"/>
              </p:ext>
            </p:extLst>
          </p:nvPr>
        </p:nvGraphicFramePr>
        <p:xfrm>
          <a:off x="1209596" y="2230946"/>
          <a:ext cx="10585608" cy="58619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7559"/>
                <a:gridCol w="1877645"/>
                <a:gridCol w="1877645"/>
                <a:gridCol w="1912350"/>
                <a:gridCol w="1829922"/>
                <a:gridCol w="1570487"/>
              </a:tblGrid>
              <a:tr h="5982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</a:rPr>
                        <a:t>Requirement</a:t>
                      </a:r>
                      <a:endParaRPr lang="en-US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 smtClean="0">
                          <a:effectLst/>
                        </a:rPr>
                        <a:t>HR Single Obj. Mode</a:t>
                      </a:r>
                      <a:endParaRPr lang="en-US" sz="17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</a:rPr>
                        <a:t>HR Single Obj. Mode</a:t>
                      </a:r>
                      <a:endParaRPr lang="en-US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MR Multiplexed Mode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HR AO-assisted IFU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Polarimetry mode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</a:tr>
              <a:tr h="5982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</a:rPr>
                        <a:t>Spectral  Res</a:t>
                      </a:r>
                      <a:endParaRPr lang="en-US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effectLst/>
                        </a:rPr>
                        <a:t>&gt;= 150’000</a:t>
                      </a:r>
                      <a:endParaRPr lang="en-US" sz="1700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</a:rPr>
                        <a:t>&gt;= 100’000</a:t>
                      </a:r>
                      <a:endParaRPr lang="en-US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10’000-20’000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&gt;= 100’000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n.a.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</a:tr>
              <a:tr h="5982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Multiplexing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</a:rPr>
                        <a:t>1</a:t>
                      </a:r>
                      <a:endParaRPr lang="en-US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1-10 (few arcmin FoV)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IFU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4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</a:tr>
              <a:tr h="897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Spectral coverage (mm)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</a:rPr>
                        <a:t>0.37-2.5</a:t>
                      </a:r>
                      <a:endParaRPr lang="en-US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0.39-2.4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</a:tr>
              <a:tr h="5982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Min Blue wavel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</a:rPr>
                        <a:t>370 nm</a:t>
                      </a:r>
                      <a:endParaRPr lang="en-US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390 nm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</a:tr>
              <a:tr h="5982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Allowed wavel gaps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</a:rPr>
                        <a:t>No substantial</a:t>
                      </a:r>
                      <a:endParaRPr lang="en-US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No substantial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</a:tr>
              <a:tr h="11964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Wavelength calibration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</a:rPr>
                        <a:t>Espresso template for the VIS TBD for IR</a:t>
                      </a:r>
                      <a:endParaRPr lang="en-US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Espresso template for the VISible, TBD for IR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</a:tr>
              <a:tr h="777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Stability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</a:rPr>
                        <a:t>10cm/s for VIS (goal 2cm/2), TBD for IR</a:t>
                      </a:r>
                      <a:endParaRPr lang="en-US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 err="1">
                          <a:effectLst/>
                        </a:rPr>
                        <a:t>n.a</a:t>
                      </a:r>
                      <a:r>
                        <a:rPr lang="en-US" sz="1700" dirty="0">
                          <a:effectLst/>
                        </a:rPr>
                        <a:t>.</a:t>
                      </a:r>
                      <a:endParaRPr lang="en-US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</a:rPr>
                        <a:t>10cm/s</a:t>
                      </a:r>
                      <a:endParaRPr lang="en-US" sz="1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 err="1">
                          <a:effectLst/>
                        </a:rPr>
                        <a:t>n.a</a:t>
                      </a:r>
                      <a:r>
                        <a:rPr lang="en-US" sz="1700" dirty="0">
                          <a:effectLst/>
                        </a:rPr>
                        <a:t>.</a:t>
                      </a:r>
                      <a:endParaRPr lang="en-US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7536" marR="9753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9028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Configurazione</a:t>
            </a: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2400" y="1717040"/>
            <a:ext cx="10080000" cy="771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7782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Configurazione delle fenditure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7685" y="2819167"/>
            <a:ext cx="10307999" cy="53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361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Il Problema del Cromatismo</a:t>
            </a:r>
          </a:p>
        </p:txBody>
      </p:sp>
      <p:pic>
        <p:nvPicPr>
          <p:cNvPr id="81" name="droppedImage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12800" y="2540000"/>
            <a:ext cx="6273800" cy="4663857"/>
          </a:xfrm>
          <a:prstGeom prst="rect">
            <a:avLst/>
          </a:prstGeom>
          <a:ln w="88900">
            <a:miter lim="400000"/>
          </a:ln>
        </p:spPr>
      </p:pic>
      <p:pic>
        <p:nvPicPr>
          <p:cNvPr id="82" name="dropped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509000" y="5765800"/>
            <a:ext cx="3429000" cy="3060700"/>
          </a:xfrm>
          <a:prstGeom prst="rect">
            <a:avLst/>
          </a:prstGeom>
          <a:ln w="88900">
            <a:miter lim="400000"/>
          </a:ln>
        </p:spPr>
      </p:pic>
      <p:pic>
        <p:nvPicPr>
          <p:cNvPr id="83" name="droppedImage.pdf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597900" y="3175000"/>
            <a:ext cx="2931033" cy="1993900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86" name="Group 86"/>
          <p:cNvGrpSpPr/>
          <p:nvPr/>
        </p:nvGrpSpPr>
        <p:grpSpPr>
          <a:xfrm>
            <a:off x="8559800" y="2413000"/>
            <a:ext cx="3581400" cy="533400"/>
            <a:chOff x="0" y="0"/>
            <a:chExt cx="3581400" cy="533400"/>
          </a:xfrm>
        </p:grpSpPr>
        <p:pic>
          <p:nvPicPr>
            <p:cNvPr id="84" name="droppedImage.pdf"/>
            <p:cNvPicPr/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0" y="0"/>
              <a:ext cx="3581400" cy="5334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85" name="droppedImage.pdf"/>
            <p:cNvPicPr/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266700" y="76200"/>
              <a:ext cx="3035300" cy="3683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xfrm>
            <a:off x="241300" y="1511300"/>
            <a:ext cx="10464800" cy="1066800"/>
          </a:xfrm>
          <a:prstGeom prst="rect">
            <a:avLst/>
          </a:prstGeom>
        </p:spPr>
        <p:txBody>
          <a:bodyPr/>
          <a:lstStyle>
            <a:lvl1pPr>
              <a:buBlip>
                <a:blip r:embed="rId8"/>
              </a:buBlip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L’Indice di Rifrazione varia con la lunghezza d’onda</a:t>
            </a:r>
          </a:p>
        </p:txBody>
      </p:sp>
      <p:grpSp>
        <p:nvGrpSpPr>
          <p:cNvPr id="91" name="Group 91"/>
          <p:cNvGrpSpPr/>
          <p:nvPr/>
        </p:nvGrpSpPr>
        <p:grpSpPr>
          <a:xfrm>
            <a:off x="5981700" y="4605215"/>
            <a:ext cx="1384300" cy="4767385"/>
            <a:chOff x="0" y="0"/>
            <a:chExt cx="1384300" cy="4767384"/>
          </a:xfrm>
        </p:grpSpPr>
        <p:pic>
          <p:nvPicPr>
            <p:cNvPr id="88" name="droppedImage.pdf"/>
            <p:cNvPicPr/>
            <p:nvPr/>
          </p:nvPicPr>
          <p:blipFill>
            <a:blip r:embed="rId9" cstate="print">
              <a:extLst/>
            </a:blip>
            <a:stretch>
              <a:fillRect/>
            </a:stretch>
          </p:blipFill>
          <p:spPr>
            <a:xfrm>
              <a:off x="0" y="3243384"/>
              <a:ext cx="1384300" cy="15240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89" name="droppedImage.pdf"/>
            <p:cNvPicPr/>
            <p:nvPr/>
          </p:nvPicPr>
          <p:blipFill>
            <a:blip r:embed="rId10" cstate="print">
              <a:extLst/>
            </a:blip>
            <a:stretch>
              <a:fillRect/>
            </a:stretch>
          </p:blipFill>
          <p:spPr>
            <a:xfrm>
              <a:off x="501650" y="0"/>
              <a:ext cx="368300" cy="538285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90" name="Shape 90"/>
            <p:cNvSpPr/>
            <p:nvPr/>
          </p:nvSpPr>
          <p:spPr>
            <a:xfrm flipV="1">
              <a:off x="698367" y="677389"/>
              <a:ext cx="3902" cy="2373115"/>
            </a:xfrm>
            <a:prstGeom prst="line">
              <a:avLst/>
            </a:prstGeom>
            <a:noFill/>
            <a:ln w="63500" cap="flat">
              <a:solidFill>
                <a:srgbClr val="FF4013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>
    <p:dissolve/>
  </p:transition>
  <p:timing>
    <p:tnLst>
      <p:par>
        <p:cTn id="1" dur="indefinite" restart="never" fill="hold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Spectrografo</a:t>
            </a:r>
            <a:r>
              <a:rPr lang="it-IT" dirty="0" smtClean="0"/>
              <a:t> (modulo)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11" descr="Z:\TINO\ELT\HRS\cv\version15\fig_layouts\fig_layout_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5898" y="2221961"/>
            <a:ext cx="9853003" cy="560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595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EELT MOS MOSAIC</a:t>
            </a:r>
            <a:endParaRPr lang="en-GB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367" y="3453828"/>
            <a:ext cx="11721465" cy="325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865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8265" y="1714500"/>
            <a:ext cx="10873669" cy="735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96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Domande?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6987" y="1714500"/>
            <a:ext cx="10830825" cy="79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823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Chalkboard"/>
        <a:ea typeface="Chalkboard"/>
        <a:cs typeface="Chalkboard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Chalkboard"/>
        <a:ea typeface="Chalkboard"/>
        <a:cs typeface="Chalkboard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1926</TotalTime>
  <Words>2392</Words>
  <Application>Microsoft Office PowerPoint</Application>
  <PresentationFormat>Personalizzato</PresentationFormat>
  <Paragraphs>374</Paragraphs>
  <Slides>93</Slides>
  <Notes>85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93</vt:i4>
      </vt:variant>
    </vt:vector>
  </HeadingPairs>
  <TitlesOfParts>
    <vt:vector size="94" baseType="lpstr">
      <vt:lpstr>Chalkboard</vt:lpstr>
      <vt:lpstr>European Extremely Large Telescope: l’eccellenza italiana a servizio dell’astronomia </vt:lpstr>
      <vt:lpstr>di cosa parliamo oggi</vt:lpstr>
      <vt:lpstr>Una Premessa</vt:lpstr>
      <vt:lpstr>L’Occhio Umano</vt:lpstr>
      <vt:lpstr>Quanta Luce Raccogliamo ?</vt:lpstr>
      <vt:lpstr>Risoluzione Spaziale</vt:lpstr>
      <vt:lpstr>Sistemi Ottici </vt:lpstr>
      <vt:lpstr>Il Telescopio di Galileo</vt:lpstr>
      <vt:lpstr>Il Problema del Cromatismo</vt:lpstr>
      <vt:lpstr>La soluzione al Cromatismo</vt:lpstr>
      <vt:lpstr>Il Telescopio di Newton</vt:lpstr>
      <vt:lpstr>Aberrazione Sferica</vt:lpstr>
      <vt:lpstr>Specchi Parabolici</vt:lpstr>
      <vt:lpstr>Telescopi Aplanatici</vt:lpstr>
      <vt:lpstr>La corsa alla grande pupilla...</vt:lpstr>
      <vt:lpstr>ed ancora più grande</vt:lpstr>
      <vt:lpstr>Limiti delle Strutture Monolitiche</vt:lpstr>
      <vt:lpstr>Una soluzione: ottiche “alleggerite”</vt:lpstr>
      <vt:lpstr>Fusione e Raffreddamento</vt:lpstr>
      <vt:lpstr>Altra soluzione: ottiche “segmentate”</vt:lpstr>
      <vt:lpstr>Gli specchi sottili bisogna “reggerli”</vt:lpstr>
      <vt:lpstr>Telescopi a specchio leggero</vt:lpstr>
      <vt:lpstr>Telescopi A specchio Segmentato</vt:lpstr>
      <vt:lpstr>Telescopi a Specchio Mutiplo</vt:lpstr>
      <vt:lpstr>Evoluzione della Specie</vt:lpstr>
      <vt:lpstr>L’Atmosfera</vt:lpstr>
      <vt:lpstr>Una Soluzione lo Spazio</vt:lpstr>
      <vt:lpstr>Altra soluzione: Ottica “adattiva”</vt:lpstr>
      <vt:lpstr>Diapositiva 29</vt:lpstr>
      <vt:lpstr>di cosa parliamo oggi</vt:lpstr>
      <vt:lpstr>Strumento Astronomico Concettuale</vt:lpstr>
      <vt:lpstr>Rivelatori (CCDs-CMOS)</vt:lpstr>
      <vt:lpstr>Imager</vt:lpstr>
      <vt:lpstr>Imaging Astronomico</vt:lpstr>
      <vt:lpstr>Fotometria</vt:lpstr>
      <vt:lpstr>Spettrografo</vt:lpstr>
      <vt:lpstr>La Spettroscopia Astronomica</vt:lpstr>
      <vt:lpstr>Spettroscopia - Per cosa ?</vt:lpstr>
      <vt:lpstr>Spettroscopia - Chimica</vt:lpstr>
      <vt:lpstr>Spettroscopia - Dinamica</vt:lpstr>
      <vt:lpstr>Dinamica - Velocità Radiali</vt:lpstr>
      <vt:lpstr>Ottimizzazione - Ech.CD</vt:lpstr>
      <vt:lpstr>Ottimizzazione - MOS</vt:lpstr>
      <vt:lpstr>Ottimizzazione - IFU</vt:lpstr>
      <vt:lpstr>Esempi di Strumentazione</vt:lpstr>
      <vt:lpstr>Diapositiva 46</vt:lpstr>
      <vt:lpstr>di cosa parliamo oggi</vt:lpstr>
      <vt:lpstr>Diapositiva 48</vt:lpstr>
      <vt:lpstr>Il futuro è “grande”</vt:lpstr>
      <vt:lpstr>Giant Magellan Telescope - GMT</vt:lpstr>
      <vt:lpstr>Thirty Meter Telescope - TMT</vt:lpstr>
      <vt:lpstr>The E-ELT</vt:lpstr>
      <vt:lpstr>La Scienza</vt:lpstr>
      <vt:lpstr>Overview</vt:lpstr>
      <vt:lpstr>Disegno ottico</vt:lpstr>
      <vt:lpstr>Specchio primario 39m</vt:lpstr>
      <vt:lpstr>Specchio secondario 4m</vt:lpstr>
      <vt:lpstr>Torre Centrale</vt:lpstr>
      <vt:lpstr>Torre Centrale</vt:lpstr>
      <vt:lpstr>Specchio M3 da 4,2m</vt:lpstr>
      <vt:lpstr>Specchio M4 2,4m</vt:lpstr>
      <vt:lpstr>M5 2,4m x 3m</vt:lpstr>
      <vt:lpstr>Diapositiva 63</vt:lpstr>
      <vt:lpstr>La cupola</vt:lpstr>
      <vt:lpstr>Diapositiva 65</vt:lpstr>
      <vt:lpstr>Diapositiva 66</vt:lpstr>
      <vt:lpstr>Il sito</vt:lpstr>
      <vt:lpstr>Diapositiva 68</vt:lpstr>
      <vt:lpstr>Diapositiva 69</vt:lpstr>
      <vt:lpstr>E-ELT CAM MICADO</vt:lpstr>
      <vt:lpstr>E-ELT CAM MICADO</vt:lpstr>
      <vt:lpstr>Configurazione di MICADO</vt:lpstr>
      <vt:lpstr>MICADO@E-ELT vs NIRCam@JWST (K filter, FoV 3x3 arcsec )</vt:lpstr>
      <vt:lpstr>E-ELT AO MAORY</vt:lpstr>
      <vt:lpstr>Requisiti principali</vt:lpstr>
      <vt:lpstr>Configurazione ottica</vt:lpstr>
      <vt:lpstr>E-ELT IFU: Harmoni</vt:lpstr>
      <vt:lpstr>Requisiti principali</vt:lpstr>
      <vt:lpstr>Affettare l’immagine</vt:lpstr>
      <vt:lpstr>Disegno concettuale</vt:lpstr>
      <vt:lpstr>Sviluppo meccanico</vt:lpstr>
      <vt:lpstr>E-ELT MIR METIS</vt:lpstr>
      <vt:lpstr>Requisiti principali</vt:lpstr>
      <vt:lpstr>Disegno ottico</vt:lpstr>
      <vt:lpstr>Configurazione meccanica</vt:lpstr>
      <vt:lpstr>E-ELT HIRES</vt:lpstr>
      <vt:lpstr>Top level requirement</vt:lpstr>
      <vt:lpstr>Configurazione</vt:lpstr>
      <vt:lpstr>Configurazione delle fenditure</vt:lpstr>
      <vt:lpstr>Spectrografo (modulo)</vt:lpstr>
      <vt:lpstr>EELT MOS MOSAIC</vt:lpstr>
      <vt:lpstr>Diapositiva 92</vt:lpstr>
      <vt:lpstr>Domande?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Elementi di Tecnologia Per Osservazione Astronomica da Terra</dc:title>
  <dc:creator>Marco</dc:creator>
  <cp:lastModifiedBy>panzera</cp:lastModifiedBy>
  <cp:revision>55</cp:revision>
  <dcterms:modified xsi:type="dcterms:W3CDTF">2015-10-12T09:17:38Z</dcterms:modified>
</cp:coreProperties>
</file>