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601200" cy="12801600" type="A3"/>
  <p:notesSz cx="9853613" cy="14281150"/>
  <p:defaultTextStyle>
    <a:defPPr>
      <a:defRPr lang="it-IT"/>
    </a:defPPr>
    <a:lvl1pPr marL="0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84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69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954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938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922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907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891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875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492A271-722F-4477-89E7-83171ADFAC49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DD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56" y="19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3" y="8"/>
            <a:ext cx="4270189" cy="713284"/>
          </a:xfrm>
          <a:prstGeom prst="rect">
            <a:avLst/>
          </a:prstGeom>
        </p:spPr>
        <p:txBody>
          <a:bodyPr vert="horz" lIns="127388" tIns="63691" rIns="127388" bIns="63691" rtlCol="0"/>
          <a:lstStyle>
            <a:lvl1pPr algn="l">
              <a:defRPr sz="16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581233" y="8"/>
            <a:ext cx="4270189" cy="713284"/>
          </a:xfrm>
          <a:prstGeom prst="rect">
            <a:avLst/>
          </a:prstGeom>
        </p:spPr>
        <p:txBody>
          <a:bodyPr vert="horz" lIns="127388" tIns="63691" rIns="127388" bIns="63691" rtlCol="0"/>
          <a:lstStyle>
            <a:lvl1pPr algn="r">
              <a:defRPr sz="1600"/>
            </a:lvl1pPr>
          </a:lstStyle>
          <a:p>
            <a:fld id="{32065572-E053-4867-8FBD-9A10BFAB02A7}" type="datetimeFigureOut">
              <a:rPr lang="it-IT" smtClean="0"/>
              <a:t>25/07/2016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3" y="13565659"/>
            <a:ext cx="4270189" cy="713284"/>
          </a:xfrm>
          <a:prstGeom prst="rect">
            <a:avLst/>
          </a:prstGeom>
        </p:spPr>
        <p:txBody>
          <a:bodyPr vert="horz" lIns="127388" tIns="63691" rIns="127388" bIns="63691" rtlCol="0" anchor="b"/>
          <a:lstStyle>
            <a:lvl1pPr algn="l">
              <a:defRPr sz="16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581233" y="13565659"/>
            <a:ext cx="4270189" cy="713284"/>
          </a:xfrm>
          <a:prstGeom prst="rect">
            <a:avLst/>
          </a:prstGeom>
        </p:spPr>
        <p:txBody>
          <a:bodyPr vert="horz" lIns="127388" tIns="63691" rIns="127388" bIns="63691" rtlCol="0" anchor="b"/>
          <a:lstStyle>
            <a:lvl1pPr algn="r">
              <a:defRPr sz="1600"/>
            </a:lvl1pPr>
          </a:lstStyle>
          <a:p>
            <a:fld id="{6F263BFE-DBC9-4309-9545-1CA6E9E15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579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6" y="12"/>
            <a:ext cx="4270375" cy="714374"/>
          </a:xfrm>
          <a:prstGeom prst="rect">
            <a:avLst/>
          </a:prstGeom>
        </p:spPr>
        <p:txBody>
          <a:bodyPr vert="horz" lIns="91455" tIns="45730" rIns="91455" bIns="4573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81655" y="12"/>
            <a:ext cx="4270375" cy="714374"/>
          </a:xfrm>
          <a:prstGeom prst="rect">
            <a:avLst/>
          </a:prstGeom>
        </p:spPr>
        <p:txBody>
          <a:bodyPr vert="horz" lIns="91455" tIns="45730" rIns="91455" bIns="45730" rtlCol="0"/>
          <a:lstStyle>
            <a:lvl1pPr algn="r">
              <a:defRPr sz="1300"/>
            </a:lvl1pPr>
          </a:lstStyle>
          <a:p>
            <a:fld id="{AA7F0A16-EE2D-40D8-B6AC-483397F16C92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1000" y="1071563"/>
            <a:ext cx="4016375" cy="5353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5" tIns="45730" rIns="91455" bIns="4573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5845" y="6783400"/>
            <a:ext cx="7881933" cy="6426200"/>
          </a:xfrm>
          <a:prstGeom prst="rect">
            <a:avLst/>
          </a:prstGeom>
        </p:spPr>
        <p:txBody>
          <a:bodyPr vert="horz" lIns="91455" tIns="45730" rIns="91455" bIns="4573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6" y="13565195"/>
            <a:ext cx="4270375" cy="712787"/>
          </a:xfrm>
          <a:prstGeom prst="rect">
            <a:avLst/>
          </a:prstGeom>
        </p:spPr>
        <p:txBody>
          <a:bodyPr vert="horz" lIns="91455" tIns="45730" rIns="91455" bIns="4573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81655" y="13565195"/>
            <a:ext cx="4270375" cy="712787"/>
          </a:xfrm>
          <a:prstGeom prst="rect">
            <a:avLst/>
          </a:prstGeom>
        </p:spPr>
        <p:txBody>
          <a:bodyPr vert="horz" lIns="91455" tIns="45730" rIns="91455" bIns="45730" rtlCol="0" anchor="b"/>
          <a:lstStyle>
            <a:lvl1pPr algn="r">
              <a:defRPr sz="1300"/>
            </a:lvl1pPr>
          </a:lstStyle>
          <a:p>
            <a:fld id="{42CEC351-EBBD-4913-8258-B9036441F9D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92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6712" algn="l" defTabSz="79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3425" algn="l" defTabSz="79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0137" algn="l" defTabSz="79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86850" algn="l" defTabSz="79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3562" algn="l" defTabSz="79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80275" algn="l" defTabSz="79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76987" algn="l" defTabSz="79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73700" algn="l" defTabSz="79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EC351-EBBD-4913-8258-B9036441F9D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53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429" y="5425867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8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9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9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9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8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8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0060" y="2987043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80610" y="2987043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2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84" indent="0">
              <a:buNone/>
              <a:defRPr sz="2800" b="1"/>
            </a:lvl2pPr>
            <a:lvl3pPr marL="1279969" indent="0">
              <a:buNone/>
              <a:defRPr sz="2500" b="1"/>
            </a:lvl3pPr>
            <a:lvl4pPr marL="1919954" indent="0">
              <a:buNone/>
              <a:defRPr sz="2200" b="1"/>
            </a:lvl4pPr>
            <a:lvl5pPr marL="2559938" indent="0">
              <a:buNone/>
              <a:defRPr sz="2200" b="1"/>
            </a:lvl5pPr>
            <a:lvl6pPr marL="3199922" indent="0">
              <a:buNone/>
              <a:defRPr sz="2200" b="1"/>
            </a:lvl6pPr>
            <a:lvl7pPr marL="3839907" indent="0">
              <a:buNone/>
              <a:defRPr sz="2200" b="1"/>
            </a:lvl7pPr>
            <a:lvl8pPr marL="4479891" indent="0">
              <a:buNone/>
              <a:defRPr sz="2200" b="1"/>
            </a:lvl8pPr>
            <a:lvl9pPr marL="5119875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2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84" indent="0">
              <a:buNone/>
              <a:defRPr sz="2800" b="1"/>
            </a:lvl2pPr>
            <a:lvl3pPr marL="1279969" indent="0">
              <a:buNone/>
              <a:defRPr sz="2500" b="1"/>
            </a:lvl3pPr>
            <a:lvl4pPr marL="1919954" indent="0">
              <a:buNone/>
              <a:defRPr sz="2200" b="1"/>
            </a:lvl4pPr>
            <a:lvl5pPr marL="2559938" indent="0">
              <a:buNone/>
              <a:defRPr sz="2200" b="1"/>
            </a:lvl5pPr>
            <a:lvl6pPr marL="3199922" indent="0">
              <a:buNone/>
              <a:defRPr sz="2200" b="1"/>
            </a:lvl6pPr>
            <a:lvl7pPr marL="3839907" indent="0">
              <a:buNone/>
              <a:defRPr sz="2200" b="1"/>
            </a:lvl7pPr>
            <a:lvl8pPr marL="4479891" indent="0">
              <a:buNone/>
              <a:defRPr sz="2200" b="1"/>
            </a:lvl8pPr>
            <a:lvl9pPr marL="5119875" indent="0">
              <a:buNone/>
              <a:defRPr sz="2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2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0062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39984" indent="0">
              <a:buNone/>
              <a:defRPr sz="1700"/>
            </a:lvl2pPr>
            <a:lvl3pPr marL="1279969" indent="0">
              <a:buNone/>
              <a:defRPr sz="1400"/>
            </a:lvl3pPr>
            <a:lvl4pPr marL="1919954" indent="0">
              <a:buNone/>
              <a:defRPr sz="1300"/>
            </a:lvl4pPr>
            <a:lvl5pPr marL="2559938" indent="0">
              <a:buNone/>
              <a:defRPr sz="1300"/>
            </a:lvl5pPr>
            <a:lvl6pPr marL="3199922" indent="0">
              <a:buNone/>
              <a:defRPr sz="1300"/>
            </a:lvl6pPr>
            <a:lvl7pPr marL="3839907" indent="0">
              <a:buNone/>
              <a:defRPr sz="1300"/>
            </a:lvl7pPr>
            <a:lvl8pPr marL="4479891" indent="0">
              <a:buNone/>
              <a:defRPr sz="1300"/>
            </a:lvl8pPr>
            <a:lvl9pPr marL="5119875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39984" indent="0">
              <a:buNone/>
              <a:defRPr sz="3900"/>
            </a:lvl2pPr>
            <a:lvl3pPr marL="1279969" indent="0">
              <a:buNone/>
              <a:defRPr sz="3400"/>
            </a:lvl3pPr>
            <a:lvl4pPr marL="1919954" indent="0">
              <a:buNone/>
              <a:defRPr sz="2800"/>
            </a:lvl4pPr>
            <a:lvl5pPr marL="2559938" indent="0">
              <a:buNone/>
              <a:defRPr sz="2800"/>
            </a:lvl5pPr>
            <a:lvl6pPr marL="3199922" indent="0">
              <a:buNone/>
              <a:defRPr sz="2800"/>
            </a:lvl6pPr>
            <a:lvl7pPr marL="3839907" indent="0">
              <a:buNone/>
              <a:defRPr sz="2800"/>
            </a:lvl7pPr>
            <a:lvl8pPr marL="4479891" indent="0">
              <a:buNone/>
              <a:defRPr sz="2800"/>
            </a:lvl8pPr>
            <a:lvl9pPr marL="5119875" indent="0">
              <a:buNone/>
              <a:defRPr sz="28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81902" y="10019033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39984" indent="0">
              <a:buNone/>
              <a:defRPr sz="1700"/>
            </a:lvl2pPr>
            <a:lvl3pPr marL="1279969" indent="0">
              <a:buNone/>
              <a:defRPr sz="1400"/>
            </a:lvl3pPr>
            <a:lvl4pPr marL="1919954" indent="0">
              <a:buNone/>
              <a:defRPr sz="1300"/>
            </a:lvl4pPr>
            <a:lvl5pPr marL="2559938" indent="0">
              <a:buNone/>
              <a:defRPr sz="1300"/>
            </a:lvl5pPr>
            <a:lvl6pPr marL="3199922" indent="0">
              <a:buNone/>
              <a:defRPr sz="1300"/>
            </a:lvl6pPr>
            <a:lvl7pPr marL="3839907" indent="0">
              <a:buNone/>
              <a:defRPr sz="1300"/>
            </a:lvl7pPr>
            <a:lvl8pPr marL="4479891" indent="0">
              <a:buNone/>
              <a:defRPr sz="1300"/>
            </a:lvl8pPr>
            <a:lvl9pPr marL="5119875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80060" y="512659"/>
            <a:ext cx="8641080" cy="2133600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0" y="2987043"/>
            <a:ext cx="8641080" cy="8448464"/>
          </a:xfrm>
          <a:prstGeom prst="rect">
            <a:avLst/>
          </a:prstGeom>
        </p:spPr>
        <p:txBody>
          <a:bodyPr vert="horz" lIns="127997" tIns="63998" rIns="127997" bIns="63998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80061" y="11865188"/>
            <a:ext cx="2240280" cy="681566"/>
          </a:xfrm>
          <a:prstGeom prst="rect">
            <a:avLst/>
          </a:prstGeom>
        </p:spPr>
        <p:txBody>
          <a:bodyPr vert="horz" lIns="127997" tIns="63998" rIns="127997" bIns="6399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25/07/2016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0411" y="11865188"/>
            <a:ext cx="3040380" cy="681566"/>
          </a:xfrm>
          <a:prstGeom prst="rect">
            <a:avLst/>
          </a:prstGeom>
        </p:spPr>
        <p:txBody>
          <a:bodyPr vert="horz" lIns="127997" tIns="63998" rIns="127997" bIns="6399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7997" tIns="63998" rIns="127997" bIns="6399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969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88" indent="-479988" algn="l" defTabSz="127996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75" indent="-399991" algn="l" defTabSz="1279969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61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46" indent="-319992" algn="l" defTabSz="12799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930" indent="-319992" algn="l" defTabSz="127996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914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899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883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868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84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69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54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938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922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907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891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875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024" y="-79920"/>
            <a:ext cx="10599579" cy="66247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26588"/>
          <a:stretch/>
        </p:blipFill>
        <p:spPr>
          <a:xfrm>
            <a:off x="-1052916" y="4510700"/>
            <a:ext cx="8512138" cy="7947592"/>
          </a:xfrm>
          <a:prstGeom prst="rect">
            <a:avLst/>
          </a:prstGeom>
          <a:effectLst>
            <a:softEdge rad="990600"/>
          </a:effectLst>
        </p:spPr>
      </p:pic>
      <p:sp>
        <p:nvSpPr>
          <p:cNvPr id="4" name="Rettangolo arrotondato 3"/>
          <p:cNvSpPr/>
          <p:nvPr/>
        </p:nvSpPr>
        <p:spPr>
          <a:xfrm>
            <a:off x="5592688" y="8950505"/>
            <a:ext cx="3808633" cy="36652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3720480" y="2008312"/>
            <a:ext cx="5304655" cy="936104"/>
          </a:xfrm>
        </p:spPr>
        <p:txBody>
          <a:bodyPr>
            <a:noAutofit/>
          </a:bodyPr>
          <a:lstStyle/>
          <a:p>
            <a:pPr algn="l"/>
            <a:r>
              <a:rPr lang="it-IT" sz="3200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 di Astronomia </a:t>
            </a:r>
            <a:r>
              <a:rPr lang="it-IT" sz="32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2016/17</a:t>
            </a:r>
            <a:endParaRPr lang="it-IT" sz="3200" b="1" i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00400" y="1072208"/>
            <a:ext cx="6288832" cy="1116492"/>
          </a:xfrm>
          <a:prstGeom prst="rect">
            <a:avLst/>
          </a:prstGeom>
          <a:noFill/>
        </p:spPr>
        <p:txBody>
          <a:bodyPr wrap="square" lIns="99856" tIns="49927" rIns="99856" bIns="49927" rtlCol="0">
            <a:spAutoFit/>
          </a:bodyPr>
          <a:lstStyle/>
          <a:p>
            <a:pPr algn="r"/>
            <a:r>
              <a:rPr lang="it-IT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L’universo in fiore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4231205" y="2137349"/>
            <a:ext cx="4313811" cy="14979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76200" dist="50800" dir="8100000" algn="tr" rotWithShape="0">
              <a:schemeClr val="tx1">
                <a:alpha val="9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592688" y="8993088"/>
            <a:ext cx="3733069" cy="3588964"/>
          </a:xfrm>
          <a:prstGeom prst="rect">
            <a:avLst/>
          </a:prstGeom>
          <a:noFill/>
          <a:ln w="25400">
            <a:noFill/>
          </a:ln>
        </p:spPr>
        <p:txBody>
          <a:bodyPr wrap="square" lIns="99856" tIns="49927" rIns="99856" bIns="49927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it-IT" sz="1200" b="1" u="sng" dirty="0" smtClean="0"/>
              <a:t>Quando</a:t>
            </a:r>
            <a:r>
              <a:rPr lang="it-IT" sz="1200" dirty="0" smtClean="0"/>
              <a:t>: </a:t>
            </a:r>
            <a:endParaRPr lang="it-IT" sz="1200" dirty="0" smtClean="0"/>
          </a:p>
          <a:p>
            <a:pPr marL="171450" indent="-171450" algn="ctr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il </a:t>
            </a:r>
            <a:r>
              <a:rPr lang="it-IT" sz="1200" dirty="0" err="1" smtClean="0"/>
              <a:t>martedi</a:t>
            </a:r>
            <a:r>
              <a:rPr lang="it-IT" sz="1200" dirty="0" smtClean="0"/>
              <a:t>  il corso base, dalle </a:t>
            </a:r>
            <a:r>
              <a:rPr lang="it-IT" sz="1200" dirty="0"/>
              <a:t>17 alle </a:t>
            </a:r>
            <a:r>
              <a:rPr lang="it-IT" sz="1200" dirty="0" smtClean="0"/>
              <a:t>18:30</a:t>
            </a:r>
          </a:p>
          <a:p>
            <a:pPr marL="171450" indent="-171450" algn="ctr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il mercoledì </a:t>
            </a:r>
            <a:r>
              <a:rPr lang="it-IT" sz="1200" dirty="0"/>
              <a:t>il corso </a:t>
            </a:r>
            <a:r>
              <a:rPr lang="it-IT" sz="1200" dirty="0" smtClean="0"/>
              <a:t>avanzato, </a:t>
            </a:r>
            <a:r>
              <a:rPr lang="it-IT" sz="1200" dirty="0"/>
              <a:t>dalle 17 alle 18:30</a:t>
            </a:r>
            <a:endParaRPr lang="it-IT" sz="1200" dirty="0"/>
          </a:p>
          <a:p>
            <a:pPr algn="ctr">
              <a:lnSpc>
                <a:spcPts val="1700"/>
              </a:lnSpc>
            </a:pPr>
            <a:r>
              <a:rPr lang="it-IT" sz="1200" b="1" u="sng" dirty="0" smtClean="0"/>
              <a:t>Dove</a:t>
            </a:r>
            <a:r>
              <a:rPr lang="it-IT" sz="1200" b="1" dirty="0" smtClean="0"/>
              <a:t>:</a:t>
            </a:r>
          </a:p>
          <a:p>
            <a:pPr algn="ctr">
              <a:lnSpc>
                <a:spcPts val="1700"/>
              </a:lnSpc>
            </a:pPr>
            <a:r>
              <a:rPr lang="it-IT" sz="1200" b="1" dirty="0" smtClean="0"/>
              <a:t> </a:t>
            </a:r>
            <a:r>
              <a:rPr lang="it-IT" sz="1200" dirty="0" smtClean="0"/>
              <a:t>Cupola </a:t>
            </a:r>
            <a:r>
              <a:rPr lang="it-IT" sz="1200" dirty="0"/>
              <a:t>a fiore </a:t>
            </a:r>
            <a:r>
              <a:rPr lang="it-IT" sz="1200" dirty="0" smtClean="0"/>
              <a:t>, </a:t>
            </a:r>
            <a:r>
              <a:rPr lang="it-IT" sz="1200" dirty="0" smtClean="0"/>
              <a:t> </a:t>
            </a:r>
            <a:r>
              <a:rPr lang="it-IT" sz="1200" dirty="0"/>
              <a:t>Osservatorio Astronomico di Brera, </a:t>
            </a:r>
            <a:r>
              <a:rPr lang="it-IT" sz="1200" dirty="0" smtClean="0"/>
              <a:t> </a:t>
            </a:r>
            <a:r>
              <a:rPr lang="it-IT" sz="1200" dirty="0"/>
              <a:t>Palazzo Brera , Via Brera </a:t>
            </a:r>
            <a:r>
              <a:rPr lang="it-IT" sz="1200" dirty="0" smtClean="0"/>
              <a:t>28</a:t>
            </a:r>
            <a:endParaRPr lang="it-IT" sz="1200" dirty="0"/>
          </a:p>
          <a:p>
            <a:pPr algn="ctr">
              <a:lnSpc>
                <a:spcPts val="1700"/>
              </a:lnSpc>
            </a:pPr>
            <a:r>
              <a:rPr lang="it-IT" sz="1200" b="1" u="sng" dirty="0"/>
              <a:t>Per chi</a:t>
            </a:r>
            <a:r>
              <a:rPr lang="it-IT" sz="1200" dirty="0"/>
              <a:t>: </a:t>
            </a:r>
            <a:endParaRPr lang="it-IT" sz="1200" dirty="0" smtClean="0"/>
          </a:p>
          <a:p>
            <a:pPr marL="171450" indent="-171450" algn="ctr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Il </a:t>
            </a:r>
            <a:r>
              <a:rPr lang="it-IT" sz="1200" dirty="0"/>
              <a:t>corso base è per chi ha un’infarinatura scientifica.</a:t>
            </a:r>
          </a:p>
          <a:p>
            <a:pPr marL="171450" indent="-171450" algn="ctr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Il coso avanzato è per </a:t>
            </a:r>
            <a:r>
              <a:rPr lang="it-IT" sz="1200" dirty="0"/>
              <a:t>chi ha già una formazione scientifica </a:t>
            </a:r>
            <a:r>
              <a:rPr lang="it-IT" sz="1200" dirty="0" smtClean="0"/>
              <a:t>o </a:t>
            </a:r>
            <a:r>
              <a:rPr lang="it-IT" sz="1200" dirty="0" smtClean="0"/>
              <a:t>astronomica </a:t>
            </a:r>
            <a:r>
              <a:rPr lang="it-IT" sz="1200" dirty="0" smtClean="0"/>
              <a:t> o </a:t>
            </a:r>
            <a:r>
              <a:rPr lang="it-IT" sz="1200" dirty="0"/>
              <a:t>ha seguito il corso </a:t>
            </a:r>
            <a:r>
              <a:rPr lang="it-IT" sz="1200" dirty="0" smtClean="0"/>
              <a:t>base</a:t>
            </a:r>
            <a:endParaRPr lang="it-IT" sz="1200" dirty="0"/>
          </a:p>
          <a:p>
            <a:pPr algn="ctr">
              <a:lnSpc>
                <a:spcPts val="1700"/>
              </a:lnSpc>
            </a:pPr>
            <a:r>
              <a:rPr lang="it-IT" sz="1200" b="1" u="sng" dirty="0"/>
              <a:t>Costo</a:t>
            </a:r>
            <a:r>
              <a:rPr lang="it-IT" sz="1200" dirty="0" smtClean="0"/>
              <a:t>:</a:t>
            </a:r>
          </a:p>
          <a:p>
            <a:pPr algn="ctr">
              <a:lnSpc>
                <a:spcPts val="1700"/>
              </a:lnSpc>
            </a:pPr>
            <a:r>
              <a:rPr lang="it-IT" sz="1200" dirty="0" smtClean="0"/>
              <a:t> </a:t>
            </a:r>
            <a:r>
              <a:rPr lang="it-IT" sz="1200" dirty="0" smtClean="0"/>
              <a:t>100 </a:t>
            </a:r>
            <a:r>
              <a:rPr lang="it-IT" sz="1200" dirty="0"/>
              <a:t>euro per l’intero </a:t>
            </a:r>
            <a:r>
              <a:rPr lang="it-IT" sz="1200" dirty="0" smtClean="0"/>
              <a:t>corso base</a:t>
            </a:r>
          </a:p>
          <a:p>
            <a:pPr algn="ctr">
              <a:lnSpc>
                <a:spcPts val="1700"/>
              </a:lnSpc>
            </a:pPr>
            <a:r>
              <a:rPr lang="it-IT" sz="1200" dirty="0" smtClean="0"/>
              <a:t>             100 euro l’intero corso avanzato</a:t>
            </a:r>
            <a:endParaRPr lang="it-IT" sz="1200" dirty="0"/>
          </a:p>
          <a:p>
            <a:pPr algn="ctr">
              <a:lnSpc>
                <a:spcPts val="1700"/>
              </a:lnSpc>
            </a:pPr>
            <a:r>
              <a:rPr lang="it-IT" sz="1200" b="1" u="sng" dirty="0"/>
              <a:t>Come</a:t>
            </a:r>
            <a:r>
              <a:rPr lang="it-IT" sz="1200" dirty="0" smtClean="0"/>
              <a:t>:</a:t>
            </a:r>
          </a:p>
          <a:p>
            <a:pPr algn="ctr">
              <a:lnSpc>
                <a:spcPts val="1700"/>
              </a:lnSpc>
            </a:pPr>
            <a:r>
              <a:rPr lang="it-IT" sz="1200" dirty="0" smtClean="0"/>
              <a:t> </a:t>
            </a:r>
            <a:r>
              <a:rPr lang="it-IT" sz="1200" dirty="0"/>
              <a:t>su prenotazione: </a:t>
            </a:r>
            <a:endParaRPr lang="it-IT" sz="1200" dirty="0" smtClean="0"/>
          </a:p>
          <a:p>
            <a:pPr algn="ctr">
              <a:lnSpc>
                <a:spcPts val="1700"/>
              </a:lnSpc>
            </a:pPr>
            <a:r>
              <a:rPr lang="it-IT" sz="1400" b="1" dirty="0" smtClean="0"/>
              <a:t>www.brera.inaf.it/universoinfiore</a:t>
            </a:r>
            <a:endParaRPr lang="it-IT" sz="1400" b="1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008512" y="5807384"/>
            <a:ext cx="5283667" cy="3355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845" tIns="49921" rIns="99845" bIns="49921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it-IT" sz="12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</a:t>
            </a:r>
            <a:r>
              <a:rPr lang="it-IT" sz="11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8 </a:t>
            </a: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novembre 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Introduzione all’astronomia</a:t>
            </a:r>
          </a:p>
          <a:p>
            <a:pPr algn="r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22 novembre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Il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pianeta Terra, questo sconosciuto</a:t>
            </a:r>
          </a:p>
          <a:p>
            <a:pPr algn="r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6 dicembre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-Sistema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solare: origine e caratteristiche</a:t>
            </a:r>
          </a:p>
          <a:p>
            <a:pPr algn="r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20 dicembre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Nuovi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mondi possibili: i pianeti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extrasolari</a:t>
            </a:r>
            <a:endParaRPr lang="it-IT" sz="11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it-IT" sz="11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10 </a:t>
            </a: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gennaio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Evoluzione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stellare</a:t>
            </a:r>
          </a:p>
          <a:p>
            <a:pPr algn="r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24 gennaio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Relitti stellari: nane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bianche, stelle di neutroni e 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buchi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neri</a:t>
            </a:r>
          </a:p>
          <a:p>
            <a:pPr lvl="0" algn="r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7 febbraio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Nel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regno delle galassie</a:t>
            </a:r>
          </a:p>
          <a:p>
            <a:pPr lvl="0" algn="r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21 febbraio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I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giganti del cosmo: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gli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ammassi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 galassie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 lvl="0" algn="r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7 marzo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La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struttura dell’universo a larga scala</a:t>
            </a:r>
          </a:p>
          <a:p>
            <a:pPr lvl="0" algn="r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14 marzo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Il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modello cosmologico standard e l’enigma 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dell’espansione</a:t>
            </a:r>
            <a:endParaRPr lang="it-IT" sz="11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28 marzo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A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cosa servono le stelle?</a:t>
            </a:r>
          </a:p>
          <a:p>
            <a:pPr lvl="0" algn="r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Data </a:t>
            </a:r>
            <a:r>
              <a:rPr lang="it-IT" sz="11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 scelta </a:t>
            </a:r>
            <a:r>
              <a:rPr lang="it-IT" sz="11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it-IT" sz="1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- Visita guidata dell’Osservatorio Astronomico </a:t>
            </a:r>
            <a:r>
              <a:rPr lang="it-IT" sz="11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 Brera</a:t>
            </a:r>
          </a:p>
          <a:p>
            <a:pPr lvl="0">
              <a:defRPr/>
            </a:pPr>
            <a:endParaRPr lang="it-IT" sz="12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20080" y="8921080"/>
            <a:ext cx="5544616" cy="36325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845" tIns="49921" rIns="99845" bIns="49921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85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it-IT" sz="1100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5 </a:t>
            </a: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ottobre - </a:t>
            </a:r>
            <a:r>
              <a:rPr lang="it-IT" sz="1100" b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Un’ora </a:t>
            </a:r>
            <a:r>
              <a:rPr lang="it-IT" sz="1100" b="1" dirty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da astronomi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: le immagini astronomiche </a:t>
            </a:r>
          </a:p>
          <a:p>
            <a:pPr lvl="0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26 ottobre - </a:t>
            </a:r>
            <a:r>
              <a:rPr lang="it-IT" sz="1100" b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Un’ora </a:t>
            </a:r>
            <a:r>
              <a:rPr lang="it-IT" sz="1100" b="1" dirty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da astronomi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: i lampi a raggi gamma</a:t>
            </a:r>
          </a:p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9 novembre - </a:t>
            </a:r>
            <a:r>
              <a:rPr lang="it-IT" sz="1100" b="1" dirty="0" smtClean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Un’ora </a:t>
            </a:r>
            <a:r>
              <a:rPr lang="it-IT" sz="1100" b="1" dirty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da astronomi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: studiare gli ammassi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di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galassie</a:t>
            </a:r>
            <a:endParaRPr lang="it-IT" sz="1100" b="1" dirty="0" smtClean="0">
              <a:solidFill>
                <a:schemeClr val="bg1">
                  <a:lumMod val="9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30 novembre - </a:t>
            </a:r>
            <a:r>
              <a:rPr lang="it-IT" sz="1100" b="1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Ricerca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: il doppio senso della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scienza:  la 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scoperta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casuale</a:t>
            </a:r>
            <a:endParaRPr lang="it-IT" sz="1100" dirty="0">
              <a:solidFill>
                <a:schemeClr val="bg1">
                  <a:lumMod val="9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it-IT" sz="1100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21 dicembre </a:t>
            </a: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- </a:t>
            </a:r>
            <a:r>
              <a:rPr lang="it-IT" sz="1100" b="1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Ricerca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: il doppio senso della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scienza: la 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conferma di una teoria </a:t>
            </a:r>
          </a:p>
          <a:p>
            <a:pPr marL="228600" lvl="0" indent="-228600">
              <a:lnSpc>
                <a:spcPct val="150000"/>
              </a:lnSpc>
              <a:spcAft>
                <a:spcPts val="600"/>
              </a:spcAft>
              <a:buAutoNum type="arabicPlain" startAt="18"/>
              <a:defRPr/>
            </a:pP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gennaio </a:t>
            </a: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- </a:t>
            </a:r>
            <a:r>
              <a:rPr lang="it-IT" sz="1100" b="1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Ricerca</a:t>
            </a:r>
            <a:r>
              <a:rPr lang="it-IT" sz="1100" b="1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 nuova luce dal mondo delle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particelle</a:t>
            </a:r>
            <a:endParaRPr lang="it-IT" sz="1100" dirty="0" smtClean="0">
              <a:solidFill>
                <a:schemeClr val="bg1">
                  <a:lumMod val="9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1 febbraio - </a:t>
            </a:r>
            <a:r>
              <a:rPr lang="it-IT" sz="11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Tecnologia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: tutto quello che avreste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sempre voluto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sapere </a:t>
            </a:r>
            <a:endParaRPr lang="it-IT" sz="1100" b="1" dirty="0" smtClean="0">
              <a:solidFill>
                <a:schemeClr val="bg1">
                  <a:lumMod val="9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                                        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sui telecopi dell’ESO</a:t>
            </a:r>
          </a:p>
          <a:p>
            <a:pPr lvl="0"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11 </a:t>
            </a:r>
            <a:r>
              <a:rPr lang="it-IT" sz="110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febbraio </a:t>
            </a:r>
            <a:r>
              <a:rPr lang="it-IT" sz="110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- </a:t>
            </a:r>
            <a:r>
              <a:rPr lang="it-IT" sz="1100" b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Tecnologia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: 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visita 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ai laboratori </a:t>
            </a:r>
            <a:r>
              <a:rPr lang="it-IT" sz="1100" b="1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di </a:t>
            </a:r>
            <a:r>
              <a:rPr lang="it-IT" sz="1100" b="1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Merate </a:t>
            </a:r>
            <a:r>
              <a:rPr lang="it-IT" sz="110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(9:30 – 12:30) </a:t>
            </a:r>
            <a:endParaRPr lang="it-IT" sz="1100" dirty="0">
              <a:solidFill>
                <a:schemeClr val="bg1">
                  <a:lumMod val="9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it-IT" sz="1100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15 </a:t>
            </a: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febbraio - </a:t>
            </a:r>
            <a:r>
              <a:rPr lang="it-IT" sz="11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Tecnologia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: quali strumenti per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studiare l’inflazione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?</a:t>
            </a:r>
            <a:endParaRPr lang="it-IT" sz="1100" dirty="0">
              <a:solidFill>
                <a:schemeClr val="bg1">
                  <a:lumMod val="9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1 marzo - </a:t>
            </a:r>
            <a:r>
              <a:rPr lang="it-IT" sz="1100" b="1" dirty="0" smtClean="0">
                <a:solidFill>
                  <a:srgbClr val="92D050"/>
                </a:solidFill>
                <a:latin typeface="Helvetica" pitchFamily="34" charset="0"/>
                <a:cs typeface="Helvetica" pitchFamily="34" charset="0"/>
              </a:rPr>
              <a:t>Orizzonti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: che cos’è il tempo?</a:t>
            </a:r>
          </a:p>
          <a:p>
            <a:pPr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15 marzo - </a:t>
            </a:r>
            <a:r>
              <a:rPr lang="it-IT" sz="1100" b="1" dirty="0" smtClean="0">
                <a:solidFill>
                  <a:srgbClr val="92D050"/>
                </a:solidFill>
                <a:latin typeface="Helvetica" pitchFamily="34" charset="0"/>
                <a:cs typeface="Helvetica" pitchFamily="34" charset="0"/>
              </a:rPr>
              <a:t>Orizzonti</a:t>
            </a:r>
            <a:r>
              <a:rPr lang="it-IT" sz="1100" b="1" dirty="0">
                <a:solidFill>
                  <a:srgbClr val="92D050"/>
                </a:solidFill>
                <a:latin typeface="Helvetica" pitchFamily="34" charset="0"/>
                <a:cs typeface="Helvetica" pitchFamily="34" charset="0"/>
              </a:rPr>
              <a:t>: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 la fisica di Star </a:t>
            </a:r>
            <a:r>
              <a:rPr lang="it-IT" sz="1100" b="1" dirty="0" err="1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Trek</a:t>
            </a:r>
            <a:endParaRPr lang="it-IT" sz="1100" b="1" dirty="0">
              <a:solidFill>
                <a:schemeClr val="bg1">
                  <a:lumMod val="9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it-IT" sz="11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29 marzo - </a:t>
            </a:r>
            <a:r>
              <a:rPr lang="it-IT" sz="1100" b="1" dirty="0" smtClean="0">
                <a:solidFill>
                  <a:srgbClr val="92D050"/>
                </a:solidFill>
                <a:latin typeface="Helvetica" pitchFamily="34" charset="0"/>
                <a:cs typeface="Helvetica" pitchFamily="34" charset="0"/>
              </a:rPr>
              <a:t>Orizzonti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: introduzione alla meccanica </a:t>
            </a:r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it-IT" sz="1100" b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quantistica</a:t>
            </a:r>
            <a:r>
              <a:rPr lang="it-IT" sz="1100" baseline="300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it-IT" sz="1100" b="1" dirty="0">
              <a:solidFill>
                <a:schemeClr val="bg1">
                  <a:lumMod val="9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120080" y="8921081"/>
            <a:ext cx="5472608" cy="3694688"/>
          </a:xfrm>
          <a:prstGeom prst="roundRect">
            <a:avLst>
              <a:gd name="adj" fmla="val 6338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4217556" y="5881627"/>
            <a:ext cx="5183765" cy="3038526"/>
          </a:xfrm>
          <a:prstGeom prst="roundRect">
            <a:avLst>
              <a:gd name="adj" fmla="val 6338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glia angolo stesso lato rettangolo 23"/>
          <p:cNvSpPr/>
          <p:nvPr/>
        </p:nvSpPr>
        <p:spPr>
          <a:xfrm>
            <a:off x="6497343" y="5448412"/>
            <a:ext cx="2675159" cy="43112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600800" y="5464696"/>
            <a:ext cx="3131214" cy="403282"/>
          </a:xfrm>
          <a:prstGeom prst="rect">
            <a:avLst/>
          </a:prstGeom>
          <a:noFill/>
        </p:spPr>
        <p:txBody>
          <a:bodyPr wrap="square" lIns="79342" tIns="39671" rIns="79342" bIns="39671" rtlCol="0">
            <a:spAutoFit/>
          </a:bodyPr>
          <a:lstStyle/>
          <a:p>
            <a:r>
              <a:rPr lang="it-IT" sz="2100" i="1" u="sng" dirty="0">
                <a:solidFill>
                  <a:schemeClr val="bg1"/>
                </a:solidFill>
              </a:rPr>
              <a:t>Corso </a:t>
            </a:r>
            <a:r>
              <a:rPr lang="it-IT" sz="2100" i="1" u="sng" dirty="0" smtClean="0">
                <a:solidFill>
                  <a:schemeClr val="bg1"/>
                </a:solidFill>
              </a:rPr>
              <a:t>base - martedì</a:t>
            </a:r>
            <a:endParaRPr lang="it-IT" sz="2100" i="1" u="sng" dirty="0">
              <a:solidFill>
                <a:schemeClr val="bg1"/>
              </a:solidFill>
            </a:endParaRPr>
          </a:p>
        </p:txBody>
      </p:sp>
      <p:sp>
        <p:nvSpPr>
          <p:cNvPr id="32" name="Ritaglia angolo stesso lato rettangolo 31"/>
          <p:cNvSpPr/>
          <p:nvPr/>
        </p:nvSpPr>
        <p:spPr>
          <a:xfrm>
            <a:off x="336104" y="8489032"/>
            <a:ext cx="3312368" cy="43112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64096" y="8517798"/>
            <a:ext cx="3240360" cy="403282"/>
          </a:xfrm>
          <a:prstGeom prst="rect">
            <a:avLst/>
          </a:prstGeom>
          <a:noFill/>
        </p:spPr>
        <p:txBody>
          <a:bodyPr wrap="square" lIns="79342" tIns="39671" rIns="79342" bIns="39671" rtlCol="0">
            <a:spAutoFit/>
          </a:bodyPr>
          <a:lstStyle/>
          <a:p>
            <a:pPr algn="r"/>
            <a:r>
              <a:rPr lang="it-IT" sz="2100" i="1" u="sng" dirty="0">
                <a:solidFill>
                  <a:schemeClr val="bg1"/>
                </a:solidFill>
              </a:rPr>
              <a:t>Corso </a:t>
            </a:r>
            <a:r>
              <a:rPr lang="it-IT" sz="2100" i="1" u="sng" dirty="0" smtClean="0">
                <a:solidFill>
                  <a:schemeClr val="bg1"/>
                </a:solidFill>
              </a:rPr>
              <a:t>avanzato - mercoledì</a:t>
            </a:r>
            <a:endParaRPr lang="it-IT" sz="2100" i="1" u="sng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60440" y="4481187"/>
            <a:ext cx="5760640" cy="839493"/>
          </a:xfrm>
          <a:prstGeom prst="rect">
            <a:avLst/>
          </a:prstGeom>
          <a:noFill/>
        </p:spPr>
        <p:txBody>
          <a:bodyPr wrap="square" lIns="99856" tIns="49927" rIns="99856" bIns="49927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Incontri tenuti dagli astronomi 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presso la Cupola a fiore 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d</a:t>
            </a:r>
            <a:r>
              <a:rPr lang="it-IT" sz="1600" dirty="0" smtClean="0">
                <a:solidFill>
                  <a:schemeClr val="bg1"/>
                </a:solidFill>
              </a:rPr>
              <a:t>ell’ INAF </a:t>
            </a:r>
            <a:r>
              <a:rPr lang="it-IT" sz="1600" dirty="0" smtClean="0">
                <a:solidFill>
                  <a:schemeClr val="bg1"/>
                </a:solidFill>
              </a:rPr>
              <a:t>  - Osservatorio </a:t>
            </a:r>
            <a:r>
              <a:rPr lang="it-IT" sz="1600" dirty="0">
                <a:solidFill>
                  <a:schemeClr val="bg1"/>
                </a:solidFill>
              </a:rPr>
              <a:t>Astronomico di Brera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8072" y="4936617"/>
            <a:ext cx="3035845" cy="60016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lvl="0"/>
            <a:r>
              <a:rPr lang="it-IT" sz="1100" b="1" dirty="0">
                <a:solidFill>
                  <a:schemeClr val="bg1"/>
                </a:solidFill>
              </a:rPr>
              <a:t>Info:  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pPr lvl="0"/>
            <a:r>
              <a:rPr lang="it-IT" sz="1100" b="1" dirty="0" smtClean="0">
                <a:solidFill>
                  <a:schemeClr val="bg1"/>
                </a:solidFill>
              </a:rPr>
              <a:t> www.brera.inaf.it/universoinfiore  </a:t>
            </a:r>
          </a:p>
          <a:p>
            <a:pPr lvl="0"/>
            <a:r>
              <a:rPr lang="it-IT" sz="1100" b="1" dirty="0" smtClean="0">
                <a:solidFill>
                  <a:schemeClr val="bg1"/>
                </a:solidFill>
              </a:rPr>
              <a:t>universoinfiore@brera.inaf.it  </a:t>
            </a: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797714" y="424136"/>
            <a:ext cx="28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i="1" dirty="0" smtClean="0">
                <a:solidFill>
                  <a:schemeClr val="bg1"/>
                </a:solidFill>
              </a:rPr>
              <a:t>Con il patrocinio di:</a:t>
            </a:r>
            <a:endParaRPr lang="it-IT" sz="1800" i="1" dirty="0">
              <a:solidFill>
                <a:schemeClr val="bg1"/>
              </a:solidFill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56" y="208112"/>
            <a:ext cx="1333389" cy="83629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52" y="64096"/>
            <a:ext cx="1152128" cy="11521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40" y="208112"/>
            <a:ext cx="874083" cy="874083"/>
          </a:xfrm>
          <a:prstGeom prst="rect">
            <a:avLst/>
          </a:prstGeom>
        </p:spPr>
      </p:pic>
      <p:sp>
        <p:nvSpPr>
          <p:cNvPr id="36" name="CasellaDiTesto 11"/>
          <p:cNvSpPr txBox="1">
            <a:spLocks noChangeArrowheads="1"/>
          </p:cNvSpPr>
          <p:nvPr/>
        </p:nvSpPr>
        <p:spPr bwMode="auto">
          <a:xfrm rot="16200000">
            <a:off x="-2097086" y="2145154"/>
            <a:ext cx="4528595" cy="23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573" tIns="41787" rIns="83573" bIns="4178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263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ALMA, test in </a:t>
            </a:r>
            <a:r>
              <a:rPr lang="it-IT" sz="1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r>
              <a:rPr lang="it-IT" sz="1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ocorro</a:t>
            </a:r>
            <a:r>
              <a:rPr lang="it-IT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New Mexico CREDITI: ALMA (ESO/NAOJ/NRAO</a:t>
            </a:r>
            <a:r>
              <a:rPr lang="it-IT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  <a:endParaRPr lang="it-IT" sz="1000" i="1" dirty="0">
              <a:solidFill>
                <a:schemeClr val="accent6">
                  <a:lumMod val="20000"/>
                  <a:lumOff val="80000"/>
                </a:schemeClr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41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408</Words>
  <Application>Microsoft Office PowerPoint</Application>
  <PresentationFormat>Formato A3 (297x420 mm)</PresentationFormat>
  <Paragraphs>52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Corsi di Astronomia 2016/17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Astronomia 2011/12</dc:title>
  <dc:creator>Arosio</dc:creator>
  <cp:lastModifiedBy>Arosio</cp:lastModifiedBy>
  <cp:revision>131</cp:revision>
  <cp:lastPrinted>2016-07-25T14:00:16Z</cp:lastPrinted>
  <dcterms:modified xsi:type="dcterms:W3CDTF">2016-07-25T14:20:34Z</dcterms:modified>
</cp:coreProperties>
</file>