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57" r:id="rId3"/>
  </p:sldIdLst>
  <p:sldSz cx="10298113" cy="7180263"/>
  <p:notesSz cx="6731000" cy="9855200"/>
  <p:defaultTextStyle>
    <a:defPPr>
      <a:defRPr lang="it-IT"/>
    </a:defPPr>
    <a:lvl1pPr marL="0" algn="l" defTabSz="99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9354" algn="l" defTabSz="99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8708" algn="l" defTabSz="99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8062" algn="l" defTabSz="99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7415" algn="l" defTabSz="99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6769" algn="l" defTabSz="99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6123" algn="l" defTabSz="99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5477" algn="l" defTabSz="99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4831" algn="l" defTabSz="99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333300"/>
    <a:srgbClr val="663300"/>
    <a:srgbClr val="9966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9512" autoAdjust="0"/>
  </p:normalViewPr>
  <p:slideViewPr>
    <p:cSldViewPr showGuides="1">
      <p:cViewPr>
        <p:scale>
          <a:sx n="100" d="100"/>
          <a:sy n="100" d="100"/>
        </p:scale>
        <p:origin x="48" y="936"/>
      </p:cViewPr>
      <p:guideLst>
        <p:guide orient="horz" pos="2261"/>
        <p:guide pos="32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2916767" cy="492760"/>
          </a:xfrm>
          <a:prstGeom prst="rect">
            <a:avLst/>
          </a:prstGeom>
        </p:spPr>
        <p:txBody>
          <a:bodyPr vert="horz" lIns="91607" tIns="45802" rIns="91607" bIns="4580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2679" y="8"/>
            <a:ext cx="2916767" cy="492760"/>
          </a:xfrm>
          <a:prstGeom prst="rect">
            <a:avLst/>
          </a:prstGeom>
        </p:spPr>
        <p:txBody>
          <a:bodyPr vert="horz" lIns="91607" tIns="45802" rIns="91607" bIns="45802" rtlCol="0"/>
          <a:lstStyle>
            <a:lvl1pPr algn="r">
              <a:defRPr sz="1200"/>
            </a:lvl1pPr>
          </a:lstStyle>
          <a:p>
            <a:fld id="{C4527BB9-C4FC-4CDA-B823-ECD89887B9D6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39775"/>
            <a:ext cx="5295900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7" tIns="45802" rIns="91607" bIns="4580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104" y="4681221"/>
            <a:ext cx="5384800" cy="4434840"/>
          </a:xfrm>
          <a:prstGeom prst="rect">
            <a:avLst/>
          </a:prstGeom>
        </p:spPr>
        <p:txBody>
          <a:bodyPr vert="horz" lIns="91607" tIns="45802" rIns="91607" bIns="45802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8" y="9360736"/>
            <a:ext cx="2916767" cy="492760"/>
          </a:xfrm>
          <a:prstGeom prst="rect">
            <a:avLst/>
          </a:prstGeom>
        </p:spPr>
        <p:txBody>
          <a:bodyPr vert="horz" lIns="91607" tIns="45802" rIns="91607" bIns="4580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2679" y="9360736"/>
            <a:ext cx="2916767" cy="492760"/>
          </a:xfrm>
          <a:prstGeom prst="rect">
            <a:avLst/>
          </a:prstGeom>
        </p:spPr>
        <p:txBody>
          <a:bodyPr vert="horz" lIns="91607" tIns="45802" rIns="91607" bIns="45802" rtlCol="0" anchor="b"/>
          <a:lstStyle>
            <a:lvl1pPr algn="r">
              <a:defRPr sz="1200"/>
            </a:lvl1pPr>
          </a:lstStyle>
          <a:p>
            <a:fld id="{616F7FC3-7A9F-43A7-B2CD-0B81B3B5D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884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87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9354" algn="l" defTabSz="9987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8708" algn="l" defTabSz="9987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8062" algn="l" defTabSz="9987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7415" algn="l" defTabSz="9987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96769" algn="l" defTabSz="9987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96123" algn="l" defTabSz="9987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95477" algn="l" defTabSz="9987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94831" algn="l" defTabSz="9987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7FC3-7A9F-43A7-B2CD-0B81B3B5D5E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7FC3-7A9F-43A7-B2CD-0B81B3B5D5E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2359" y="2230536"/>
            <a:ext cx="8753396" cy="153910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4717" y="4068816"/>
            <a:ext cx="7208679" cy="1834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9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736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707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66132" y="287544"/>
            <a:ext cx="2317075" cy="612649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4906" y="287544"/>
            <a:ext cx="6779591" cy="612649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303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213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3480" y="4613984"/>
            <a:ext cx="8753396" cy="14260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3480" y="3043302"/>
            <a:ext cx="8753396" cy="157068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93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87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8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7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67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61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54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48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910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906" y="1675395"/>
            <a:ext cx="4548333" cy="47386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34874" y="1675395"/>
            <a:ext cx="4548333" cy="47386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9765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905" y="1607249"/>
            <a:ext cx="4550122" cy="66982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354" indent="0">
              <a:buNone/>
              <a:defRPr sz="2200" b="1"/>
            </a:lvl2pPr>
            <a:lvl3pPr marL="998708" indent="0">
              <a:buNone/>
              <a:defRPr sz="2000" b="1"/>
            </a:lvl3pPr>
            <a:lvl4pPr marL="1498062" indent="0">
              <a:buNone/>
              <a:defRPr sz="1700" b="1"/>
            </a:lvl4pPr>
            <a:lvl5pPr marL="1997415" indent="0">
              <a:buNone/>
              <a:defRPr sz="1700" b="1"/>
            </a:lvl5pPr>
            <a:lvl6pPr marL="2496769" indent="0">
              <a:buNone/>
              <a:defRPr sz="1700" b="1"/>
            </a:lvl6pPr>
            <a:lvl7pPr marL="2996123" indent="0">
              <a:buNone/>
              <a:defRPr sz="1700" b="1"/>
            </a:lvl7pPr>
            <a:lvl8pPr marL="3495477" indent="0">
              <a:buNone/>
              <a:defRPr sz="1700" b="1"/>
            </a:lvl8pPr>
            <a:lvl9pPr marL="3994831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905" y="2277074"/>
            <a:ext cx="4550122" cy="413696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31299" y="1607249"/>
            <a:ext cx="4551909" cy="66982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354" indent="0">
              <a:buNone/>
              <a:defRPr sz="2200" b="1"/>
            </a:lvl2pPr>
            <a:lvl3pPr marL="998708" indent="0">
              <a:buNone/>
              <a:defRPr sz="2000" b="1"/>
            </a:lvl3pPr>
            <a:lvl4pPr marL="1498062" indent="0">
              <a:buNone/>
              <a:defRPr sz="1700" b="1"/>
            </a:lvl4pPr>
            <a:lvl5pPr marL="1997415" indent="0">
              <a:buNone/>
              <a:defRPr sz="1700" b="1"/>
            </a:lvl5pPr>
            <a:lvl6pPr marL="2496769" indent="0">
              <a:buNone/>
              <a:defRPr sz="1700" b="1"/>
            </a:lvl6pPr>
            <a:lvl7pPr marL="2996123" indent="0">
              <a:buNone/>
              <a:defRPr sz="1700" b="1"/>
            </a:lvl7pPr>
            <a:lvl8pPr marL="3495477" indent="0">
              <a:buNone/>
              <a:defRPr sz="1700" b="1"/>
            </a:lvl8pPr>
            <a:lvl9pPr marL="3994831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31299" y="2277074"/>
            <a:ext cx="4551909" cy="413696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5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948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3791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906" y="285881"/>
            <a:ext cx="3388008" cy="12166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6276" y="285881"/>
            <a:ext cx="5756931" cy="612815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906" y="1502537"/>
            <a:ext cx="3388008" cy="4911500"/>
          </a:xfrm>
        </p:spPr>
        <p:txBody>
          <a:bodyPr/>
          <a:lstStyle>
            <a:lvl1pPr marL="0" indent="0">
              <a:buNone/>
              <a:defRPr sz="1500"/>
            </a:lvl1pPr>
            <a:lvl2pPr marL="499354" indent="0">
              <a:buNone/>
              <a:defRPr sz="1300"/>
            </a:lvl2pPr>
            <a:lvl3pPr marL="998708" indent="0">
              <a:buNone/>
              <a:defRPr sz="1100"/>
            </a:lvl3pPr>
            <a:lvl4pPr marL="1498062" indent="0">
              <a:buNone/>
              <a:defRPr sz="1000"/>
            </a:lvl4pPr>
            <a:lvl5pPr marL="1997415" indent="0">
              <a:buNone/>
              <a:defRPr sz="1000"/>
            </a:lvl5pPr>
            <a:lvl6pPr marL="2496769" indent="0">
              <a:buNone/>
              <a:defRPr sz="1000"/>
            </a:lvl6pPr>
            <a:lvl7pPr marL="2996123" indent="0">
              <a:buNone/>
              <a:defRPr sz="1000"/>
            </a:lvl7pPr>
            <a:lvl8pPr marL="3495477" indent="0">
              <a:buNone/>
              <a:defRPr sz="1000"/>
            </a:lvl8pPr>
            <a:lvl9pPr marL="399483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147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8502" y="5026184"/>
            <a:ext cx="6178868" cy="5933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18502" y="641570"/>
            <a:ext cx="6178868" cy="4308158"/>
          </a:xfrm>
        </p:spPr>
        <p:txBody>
          <a:bodyPr/>
          <a:lstStyle>
            <a:lvl1pPr marL="0" indent="0">
              <a:buNone/>
              <a:defRPr sz="3500"/>
            </a:lvl1pPr>
            <a:lvl2pPr marL="499354" indent="0">
              <a:buNone/>
              <a:defRPr sz="3100"/>
            </a:lvl2pPr>
            <a:lvl3pPr marL="998708" indent="0">
              <a:buNone/>
              <a:defRPr sz="2600"/>
            </a:lvl3pPr>
            <a:lvl4pPr marL="1498062" indent="0">
              <a:buNone/>
              <a:defRPr sz="2200"/>
            </a:lvl4pPr>
            <a:lvl5pPr marL="1997415" indent="0">
              <a:buNone/>
              <a:defRPr sz="2200"/>
            </a:lvl5pPr>
            <a:lvl6pPr marL="2496769" indent="0">
              <a:buNone/>
              <a:defRPr sz="2200"/>
            </a:lvl6pPr>
            <a:lvl7pPr marL="2996123" indent="0">
              <a:buNone/>
              <a:defRPr sz="2200"/>
            </a:lvl7pPr>
            <a:lvl8pPr marL="3495477" indent="0">
              <a:buNone/>
              <a:defRPr sz="2200"/>
            </a:lvl8pPr>
            <a:lvl9pPr marL="3994831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8502" y="5619554"/>
            <a:ext cx="6178868" cy="842683"/>
          </a:xfrm>
        </p:spPr>
        <p:txBody>
          <a:bodyPr/>
          <a:lstStyle>
            <a:lvl1pPr marL="0" indent="0">
              <a:buNone/>
              <a:defRPr sz="1500"/>
            </a:lvl1pPr>
            <a:lvl2pPr marL="499354" indent="0">
              <a:buNone/>
              <a:defRPr sz="1300"/>
            </a:lvl2pPr>
            <a:lvl3pPr marL="998708" indent="0">
              <a:buNone/>
              <a:defRPr sz="1100"/>
            </a:lvl3pPr>
            <a:lvl4pPr marL="1498062" indent="0">
              <a:buNone/>
              <a:defRPr sz="1000"/>
            </a:lvl4pPr>
            <a:lvl5pPr marL="1997415" indent="0">
              <a:buNone/>
              <a:defRPr sz="1000"/>
            </a:lvl5pPr>
            <a:lvl6pPr marL="2496769" indent="0">
              <a:buNone/>
              <a:defRPr sz="1000"/>
            </a:lvl6pPr>
            <a:lvl7pPr marL="2996123" indent="0">
              <a:buNone/>
              <a:defRPr sz="1000"/>
            </a:lvl7pPr>
            <a:lvl8pPr marL="3495477" indent="0">
              <a:buNone/>
              <a:defRPr sz="1000"/>
            </a:lvl8pPr>
            <a:lvl9pPr marL="399483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398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14906" y="287543"/>
            <a:ext cx="9268302" cy="1196711"/>
          </a:xfrm>
          <a:prstGeom prst="rect">
            <a:avLst/>
          </a:prstGeom>
        </p:spPr>
        <p:txBody>
          <a:bodyPr vert="horz" lIns="99871" tIns="49935" rIns="99871" bIns="49935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906" y="1675395"/>
            <a:ext cx="9268302" cy="4738642"/>
          </a:xfrm>
          <a:prstGeom prst="rect">
            <a:avLst/>
          </a:prstGeom>
        </p:spPr>
        <p:txBody>
          <a:bodyPr vert="horz" lIns="99871" tIns="49935" rIns="99871" bIns="4993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4906" y="6655040"/>
            <a:ext cx="2402893" cy="382283"/>
          </a:xfrm>
          <a:prstGeom prst="rect">
            <a:avLst/>
          </a:prstGeom>
        </p:spPr>
        <p:txBody>
          <a:bodyPr vert="horz" lIns="99871" tIns="49935" rIns="99871" bIns="499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3C4A-1728-4F95-ACA1-B26BF9AF116C}" type="datetimeFigureOut">
              <a:rPr lang="it-IT" smtClean="0"/>
              <a:pPr/>
              <a:t>27/07/2016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18522" y="6655040"/>
            <a:ext cx="3261069" cy="382283"/>
          </a:xfrm>
          <a:prstGeom prst="rect">
            <a:avLst/>
          </a:prstGeom>
        </p:spPr>
        <p:txBody>
          <a:bodyPr vert="horz" lIns="99871" tIns="49935" rIns="99871" bIns="499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380314" y="6655040"/>
            <a:ext cx="2402893" cy="382283"/>
          </a:xfrm>
          <a:prstGeom prst="rect">
            <a:avLst/>
          </a:prstGeom>
        </p:spPr>
        <p:txBody>
          <a:bodyPr vert="horz" lIns="99871" tIns="49935" rIns="99871" bIns="499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030A7-A2B4-41EA-85C0-20BA8D34D6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299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870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515" indent="-374515" algn="l" defTabSz="9987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1450" indent="-312096" algn="l" defTabSz="99870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385" indent="-249677" algn="l" defTabSz="99870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7738" indent="-249677" algn="l" defTabSz="99870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092" indent="-249677" algn="l" defTabSz="9987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6446" indent="-249677" algn="l" defTabSz="9987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5800" indent="-249677" algn="l" defTabSz="9987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5154" indent="-249677" algn="l" defTabSz="9987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4508" indent="-249677" algn="l" defTabSz="9987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987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9354" algn="l" defTabSz="9987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8708" algn="l" defTabSz="9987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8062" algn="l" defTabSz="9987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7415" algn="l" defTabSz="9987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769" algn="l" defTabSz="9987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6123" algn="l" defTabSz="9987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5477" algn="l" defTabSz="9987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4831" algn="l" defTabSz="9987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6881" y="-154285"/>
            <a:ext cx="11751706" cy="734481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40544" y="4399303"/>
            <a:ext cx="3600400" cy="302371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52512" y="3086075"/>
            <a:ext cx="4766447" cy="271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050" b="1" u="sng" dirty="0">
                <a:solidFill>
                  <a:prstClr val="white"/>
                </a:solidFill>
              </a:rPr>
              <a:t>COSTO</a:t>
            </a:r>
            <a:r>
              <a:rPr lang="it-IT" sz="1050" b="1" dirty="0">
                <a:solidFill>
                  <a:prstClr val="white"/>
                </a:solidFill>
              </a:rPr>
              <a:t>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prstClr val="white"/>
                </a:solidFill>
              </a:rPr>
              <a:t>100 euro </a:t>
            </a:r>
            <a:r>
              <a:rPr lang="it-IT" sz="1100" dirty="0">
                <a:solidFill>
                  <a:prstClr val="white"/>
                </a:solidFill>
              </a:rPr>
              <a:t>per l’intero </a:t>
            </a:r>
            <a:r>
              <a:rPr lang="it-IT" sz="1100" b="1" dirty="0">
                <a:solidFill>
                  <a:prstClr val="white"/>
                </a:solidFill>
              </a:rPr>
              <a:t>corso </a:t>
            </a:r>
            <a:r>
              <a:rPr lang="it-IT" sz="1100" b="1" dirty="0" smtClean="0">
                <a:solidFill>
                  <a:prstClr val="white"/>
                </a:solidFill>
              </a:rPr>
              <a:t>base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white"/>
                </a:solidFill>
              </a:rPr>
              <a:t>100 </a:t>
            </a:r>
            <a:r>
              <a:rPr lang="it-IT" sz="1100" b="1" dirty="0">
                <a:solidFill>
                  <a:prstClr val="white"/>
                </a:solidFill>
              </a:rPr>
              <a:t>euro </a:t>
            </a:r>
            <a:r>
              <a:rPr lang="it-IT" sz="1100" dirty="0">
                <a:solidFill>
                  <a:prstClr val="white"/>
                </a:solidFill>
              </a:rPr>
              <a:t>per l’intero </a:t>
            </a:r>
            <a:r>
              <a:rPr lang="it-IT" sz="1100" b="1" dirty="0">
                <a:solidFill>
                  <a:prstClr val="white"/>
                </a:solidFill>
              </a:rPr>
              <a:t>corso avanzato</a:t>
            </a:r>
            <a:r>
              <a:rPr lang="it-IT" sz="1100" dirty="0" smtClean="0">
                <a:solidFill>
                  <a:prstClr val="white"/>
                </a:solidFill>
              </a:rPr>
              <a:t>.</a:t>
            </a:r>
            <a:endParaRPr lang="it-IT" sz="1200" b="1" u="sng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200" b="1" u="sng" dirty="0" smtClean="0">
                <a:solidFill>
                  <a:prstClr val="white"/>
                </a:solidFill>
              </a:rPr>
              <a:t>COME</a:t>
            </a:r>
            <a:r>
              <a:rPr lang="it-IT" sz="1200" dirty="0">
                <a:solidFill>
                  <a:prstClr val="white"/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it-IT" sz="1100" b="1" dirty="0">
                <a:solidFill>
                  <a:prstClr val="white"/>
                </a:solidFill>
              </a:rPr>
              <a:t>Per </a:t>
            </a:r>
            <a:r>
              <a:rPr lang="it-IT" sz="1100" b="1" dirty="0" smtClean="0">
                <a:solidFill>
                  <a:prstClr val="white"/>
                </a:solidFill>
              </a:rPr>
              <a:t>iscriversi </a:t>
            </a:r>
            <a:r>
              <a:rPr lang="it-IT" sz="1100" b="1" dirty="0">
                <a:solidFill>
                  <a:prstClr val="white"/>
                </a:solidFill>
              </a:rPr>
              <a:t>è necessario compilare la scheda </a:t>
            </a:r>
            <a:r>
              <a:rPr lang="it-IT" sz="1100" b="1" dirty="0" smtClean="0">
                <a:solidFill>
                  <a:prstClr val="white"/>
                </a:solidFill>
              </a:rPr>
              <a:t>on-line </a:t>
            </a:r>
            <a:r>
              <a:rPr lang="it-IT" sz="1100" b="1" dirty="0">
                <a:solidFill>
                  <a:prstClr val="white"/>
                </a:solidFill>
              </a:rPr>
              <a:t>alla pagina</a:t>
            </a:r>
            <a:r>
              <a:rPr lang="it-IT" sz="1100" b="1" dirty="0" smtClean="0">
                <a:solidFill>
                  <a:prstClr val="white"/>
                </a:solidFill>
              </a:rPr>
              <a:t>:</a:t>
            </a:r>
            <a:endParaRPr lang="it-IT" sz="1100" b="1" dirty="0">
              <a:solidFill>
                <a:prstClr val="white"/>
              </a:solidFill>
            </a:endParaRPr>
          </a:p>
          <a:p>
            <a:pPr marL="275234" lvl="1" algn="just">
              <a:lnSpc>
                <a:spcPct val="150000"/>
              </a:lnSpc>
              <a:spcAft>
                <a:spcPts val="600"/>
              </a:spcAft>
            </a:pPr>
            <a:r>
              <a:rPr lang="it-IT" sz="1100" dirty="0">
                <a:solidFill>
                  <a:schemeClr val="bg1"/>
                </a:solidFill>
              </a:rPr>
              <a:t>http://</a:t>
            </a:r>
            <a:r>
              <a:rPr lang="it-IT" sz="1100" dirty="0" smtClean="0">
                <a:solidFill>
                  <a:schemeClr val="bg1"/>
                </a:solidFill>
              </a:rPr>
              <a:t>www.brera.inaf.it/universoinfiore_prenotazione.html</a:t>
            </a:r>
            <a:endParaRPr lang="it-IT" sz="1100" dirty="0" smtClean="0">
              <a:solidFill>
                <a:prstClr val="white"/>
              </a:solidFill>
            </a:endParaRPr>
          </a:p>
          <a:p>
            <a:pPr indent="-224120" algn="just">
              <a:lnSpc>
                <a:spcPct val="150000"/>
              </a:lnSpc>
            </a:pPr>
            <a:r>
              <a:rPr lang="it-IT" sz="1100" dirty="0" smtClean="0">
                <a:solidFill>
                  <a:prstClr val="white"/>
                </a:solidFill>
              </a:rPr>
              <a:t>La </a:t>
            </a:r>
            <a:r>
              <a:rPr lang="it-IT" sz="1100" dirty="0">
                <a:solidFill>
                  <a:prstClr val="white"/>
                </a:solidFill>
              </a:rPr>
              <a:t>prenotazione </a:t>
            </a:r>
            <a:r>
              <a:rPr lang="it-IT" sz="1100" dirty="0" smtClean="0">
                <a:solidFill>
                  <a:prstClr val="white"/>
                </a:solidFill>
              </a:rPr>
              <a:t>è </a:t>
            </a:r>
            <a:r>
              <a:rPr lang="it-IT" sz="1100" dirty="0">
                <a:solidFill>
                  <a:prstClr val="white"/>
                </a:solidFill>
              </a:rPr>
              <a:t>valida se riceverete una mail </a:t>
            </a:r>
            <a:r>
              <a:rPr lang="it-IT" sz="1100" dirty="0" smtClean="0">
                <a:solidFill>
                  <a:prstClr val="white"/>
                </a:solidFill>
              </a:rPr>
              <a:t> o </a:t>
            </a:r>
            <a:r>
              <a:rPr lang="it-IT" sz="1100" dirty="0">
                <a:solidFill>
                  <a:prstClr val="white"/>
                </a:solidFill>
              </a:rPr>
              <a:t>una telefonata di conferma.  </a:t>
            </a:r>
          </a:p>
          <a:p>
            <a:pPr indent="-224120" algn="just">
              <a:lnSpc>
                <a:spcPct val="150000"/>
              </a:lnSpc>
            </a:pPr>
            <a:r>
              <a:rPr lang="it-IT" sz="1100" dirty="0">
                <a:solidFill>
                  <a:prstClr val="white"/>
                </a:solidFill>
              </a:rPr>
              <a:t>Il corso parte con un minimo di 15 iscritti; al raggiungimento del numero minimo verrà richiesta la quota di </a:t>
            </a:r>
            <a:r>
              <a:rPr lang="it-IT" sz="1100" dirty="0" smtClean="0">
                <a:solidFill>
                  <a:prstClr val="white"/>
                </a:solidFill>
              </a:rPr>
              <a:t>iscrizione. </a:t>
            </a:r>
            <a:r>
              <a:rPr lang="it-IT" sz="1100" dirty="0">
                <a:solidFill>
                  <a:prstClr val="white"/>
                </a:solidFill>
              </a:rPr>
              <a:t>Le modalità del pagamento vi verranno indicate dal personale dell’Ufficio </a:t>
            </a:r>
            <a:r>
              <a:rPr lang="it-IT" sz="1100" dirty="0" smtClean="0">
                <a:solidFill>
                  <a:prstClr val="white"/>
                </a:solidFill>
              </a:rPr>
              <a:t>POE.I </a:t>
            </a:r>
            <a:r>
              <a:rPr lang="it-IT" sz="1100" dirty="0">
                <a:solidFill>
                  <a:prstClr val="white"/>
                </a:solidFill>
              </a:rPr>
              <a:t>posti disponibili sono al massimo 40.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9057" y="5246315"/>
            <a:ext cx="5149056" cy="603134"/>
          </a:xfrm>
        </p:spPr>
        <p:txBody>
          <a:bodyPr>
            <a:noAutofit/>
          </a:bodyPr>
          <a:lstStyle/>
          <a:p>
            <a:r>
              <a:rPr lang="it-IT" sz="2000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Corso di </a:t>
            </a:r>
            <a:r>
              <a:rPr lang="it-IT" sz="2000" i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it-IT" sz="2000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stronomia base e avanzato</a:t>
            </a:r>
            <a:endParaRPr lang="it-IT" sz="2000" i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149056" y="853827"/>
            <a:ext cx="5149057" cy="1131897"/>
          </a:xfrm>
          <a:prstGeom prst="rect">
            <a:avLst/>
          </a:prstGeom>
          <a:noFill/>
        </p:spPr>
        <p:txBody>
          <a:bodyPr wrap="square" lIns="99871" tIns="49935" rIns="99871" bIns="49935" rtlCol="0">
            <a:spAutoFit/>
          </a:bodyPr>
          <a:lstStyle/>
          <a:p>
            <a:pPr algn="ctr"/>
            <a:r>
              <a:rPr lang="it-IT" sz="3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L’universo in fiore</a:t>
            </a:r>
          </a:p>
          <a:p>
            <a:pPr algn="ctr"/>
            <a:r>
              <a:rPr lang="it-IT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2016/17</a:t>
            </a:r>
            <a:endParaRPr lang="it-IT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37088" y="6038403"/>
            <a:ext cx="4405491" cy="747176"/>
          </a:xfrm>
          <a:prstGeom prst="rect">
            <a:avLst/>
          </a:prstGeom>
          <a:noFill/>
        </p:spPr>
        <p:txBody>
          <a:bodyPr wrap="square" lIns="99871" tIns="49935" rIns="99871" bIns="49935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Incontri </a:t>
            </a:r>
            <a:r>
              <a:rPr lang="it-IT" sz="1400" b="1" i="1" dirty="0">
                <a:solidFill>
                  <a:schemeClr val="bg1"/>
                </a:solidFill>
              </a:rPr>
              <a:t>tenuti dagli </a:t>
            </a:r>
            <a:r>
              <a:rPr lang="it-IT" sz="1400" b="1" i="1" dirty="0" smtClean="0">
                <a:solidFill>
                  <a:schemeClr val="bg1"/>
                </a:solidFill>
              </a:rPr>
              <a:t>astronomi </a:t>
            </a:r>
          </a:p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presso la Cupola a fiore </a:t>
            </a:r>
            <a:endParaRPr lang="it-IT" sz="1400" b="1" i="1" dirty="0">
              <a:solidFill>
                <a:schemeClr val="bg1"/>
              </a:solidFill>
            </a:endParaRPr>
          </a:p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dell’INAF – Osservatorio Astronomico di Brera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6229176" y="5894387"/>
            <a:ext cx="3024336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76200" dist="50800" dir="8100000" algn="tr" rotWithShape="0">
              <a:schemeClr val="bg2">
                <a:lumMod val="10000"/>
                <a:alpha val="9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-1" y="61739"/>
            <a:ext cx="5148263" cy="593288"/>
          </a:xfrm>
          <a:prstGeom prst="rect">
            <a:avLst/>
          </a:prstGeom>
          <a:noFill/>
        </p:spPr>
        <p:txBody>
          <a:bodyPr wrap="square" lIns="99871" tIns="49935" rIns="99871" bIns="49935" rtlCol="0">
            <a:spAutoFit/>
          </a:bodyPr>
          <a:lstStyle/>
          <a:p>
            <a:pPr algn="ctr"/>
            <a:r>
              <a:rPr lang="it-I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L’universo in fiore</a:t>
            </a:r>
            <a:endParaRPr lang="it-I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16508" y="5929664"/>
            <a:ext cx="241226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dirty="0">
                <a:solidFill>
                  <a:prstClr val="white"/>
                </a:solidFill>
              </a:rPr>
              <a:t>Info: </a:t>
            </a:r>
            <a:endParaRPr lang="it-IT" sz="1100" dirty="0" smtClean="0">
              <a:solidFill>
                <a:prstClr val="white"/>
              </a:solidFill>
            </a:endParaRPr>
          </a:p>
          <a:p>
            <a:r>
              <a:rPr lang="it-IT" sz="1100" dirty="0" smtClean="0">
                <a:solidFill>
                  <a:prstClr val="white"/>
                </a:solidFill>
              </a:rPr>
              <a:t>www.brera.inaf.it/universoinfiore/   </a:t>
            </a:r>
          </a:p>
          <a:p>
            <a:r>
              <a:rPr lang="it-IT" sz="1100" dirty="0">
                <a:solidFill>
                  <a:prstClr val="white"/>
                </a:solidFill>
              </a:rPr>
              <a:t>m</a:t>
            </a:r>
            <a:r>
              <a:rPr lang="it-IT" sz="1100" dirty="0" smtClean="0">
                <a:solidFill>
                  <a:prstClr val="white"/>
                </a:solidFill>
              </a:rPr>
              <a:t>ail: universoinfiore@brera.inaf.it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52512" y="658106"/>
            <a:ext cx="4824536" cy="2447642"/>
          </a:xfrm>
          <a:prstGeom prst="rect">
            <a:avLst/>
          </a:prstGeom>
          <a:noFill/>
        </p:spPr>
        <p:txBody>
          <a:bodyPr wrap="square" lIns="99871" tIns="49935" rIns="99871" bIns="4993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050" b="1" u="sng" dirty="0" smtClean="0">
                <a:solidFill>
                  <a:schemeClr val="bg1"/>
                </a:solidFill>
              </a:rPr>
              <a:t>QUANDO</a:t>
            </a:r>
            <a:r>
              <a:rPr lang="it-IT" sz="1050" dirty="0" smtClean="0">
                <a:solidFill>
                  <a:schemeClr val="bg1"/>
                </a:solidFill>
              </a:rPr>
              <a:t>: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 smtClean="0">
                <a:solidFill>
                  <a:schemeClr val="bg1"/>
                </a:solidFill>
              </a:rPr>
              <a:t>12 appuntamenti  il martedì  per il  corso base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 smtClean="0">
                <a:solidFill>
                  <a:schemeClr val="bg1"/>
                </a:solidFill>
              </a:rPr>
              <a:t>12 appuntamenti il mercoledì per il corso avanzato</a:t>
            </a:r>
            <a:endParaRPr lang="it-IT" sz="11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1050" b="1" u="sng" dirty="0" smtClean="0">
                <a:solidFill>
                  <a:schemeClr val="bg1"/>
                </a:solidFill>
              </a:rPr>
              <a:t>ORAR</a:t>
            </a:r>
            <a:r>
              <a:rPr lang="it-IT" sz="1050" b="1" dirty="0" smtClean="0">
                <a:solidFill>
                  <a:schemeClr val="bg1"/>
                </a:solidFill>
              </a:rPr>
              <a:t>I</a:t>
            </a:r>
            <a:r>
              <a:rPr lang="it-IT" sz="1050" dirty="0" smtClean="0">
                <a:solidFill>
                  <a:schemeClr val="bg1"/>
                </a:solidFill>
              </a:rPr>
              <a:t>: </a:t>
            </a:r>
            <a:r>
              <a:rPr lang="it-IT" sz="1050" dirty="0">
                <a:solidFill>
                  <a:schemeClr val="bg1"/>
                </a:solidFill>
              </a:rPr>
              <a:t> </a:t>
            </a:r>
            <a:r>
              <a:rPr lang="it-IT" sz="1050" dirty="0" smtClean="0">
                <a:solidFill>
                  <a:schemeClr val="bg1"/>
                </a:solidFill>
              </a:rPr>
              <a:t> </a:t>
            </a:r>
            <a:r>
              <a:rPr lang="it-IT" sz="1100" dirty="0" smtClean="0">
                <a:solidFill>
                  <a:schemeClr val="bg1"/>
                </a:solidFill>
              </a:rPr>
              <a:t>dalle </a:t>
            </a:r>
            <a:r>
              <a:rPr lang="it-IT" sz="1100" dirty="0">
                <a:solidFill>
                  <a:schemeClr val="bg1"/>
                </a:solidFill>
              </a:rPr>
              <a:t>17 alle 18:30</a:t>
            </a:r>
          </a:p>
          <a:p>
            <a:pPr algn="just">
              <a:lnSpc>
                <a:spcPct val="150000"/>
              </a:lnSpc>
            </a:pPr>
            <a:r>
              <a:rPr lang="it-IT" sz="1050" b="1" u="sng" dirty="0" smtClean="0">
                <a:solidFill>
                  <a:schemeClr val="bg1"/>
                </a:solidFill>
              </a:rPr>
              <a:t>DOVE</a:t>
            </a:r>
            <a:r>
              <a:rPr lang="it-IT" sz="1100" dirty="0" smtClean="0">
                <a:solidFill>
                  <a:schemeClr val="bg1"/>
                </a:solidFill>
              </a:rPr>
              <a:t>:    Cupola a fiore </a:t>
            </a:r>
            <a:r>
              <a:rPr lang="it-IT" sz="1100" dirty="0">
                <a:solidFill>
                  <a:schemeClr val="bg1"/>
                </a:solidFill>
              </a:rPr>
              <a:t>– Osservatorio Astronomico di </a:t>
            </a:r>
            <a:r>
              <a:rPr lang="it-IT" sz="1100" dirty="0" smtClean="0">
                <a:solidFill>
                  <a:schemeClr val="bg1"/>
                </a:solidFill>
              </a:rPr>
              <a:t>Brera; </a:t>
            </a:r>
          </a:p>
          <a:p>
            <a:pPr algn="just">
              <a:lnSpc>
                <a:spcPct val="150000"/>
              </a:lnSpc>
            </a:pPr>
            <a:r>
              <a:rPr lang="it-IT" sz="1100" dirty="0" smtClean="0">
                <a:solidFill>
                  <a:schemeClr val="bg1"/>
                </a:solidFill>
              </a:rPr>
              <a:t>                Palazzo Brera, Via Brera, 28  - Milano</a:t>
            </a:r>
            <a:endParaRPr lang="it-IT" sz="11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1050" b="1" u="sng" dirty="0" smtClean="0">
                <a:solidFill>
                  <a:schemeClr val="bg1"/>
                </a:solidFill>
              </a:rPr>
              <a:t>PER CHI</a:t>
            </a:r>
            <a:r>
              <a:rPr lang="it-IT" sz="1050" dirty="0" smtClean="0">
                <a:solidFill>
                  <a:schemeClr val="bg1"/>
                </a:solidFill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100" dirty="0" smtClean="0">
                <a:solidFill>
                  <a:schemeClr val="bg1"/>
                </a:solidFill>
              </a:rPr>
              <a:t> Il </a:t>
            </a:r>
            <a:r>
              <a:rPr lang="it-IT" sz="1100" b="1" dirty="0" smtClean="0">
                <a:solidFill>
                  <a:schemeClr val="bg1"/>
                </a:solidFill>
              </a:rPr>
              <a:t>corso base </a:t>
            </a:r>
            <a:r>
              <a:rPr lang="it-IT" sz="1100" dirty="0" smtClean="0">
                <a:solidFill>
                  <a:schemeClr val="bg1"/>
                </a:solidFill>
              </a:rPr>
              <a:t>è per chi ha un’infarinatura scientifica.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it-IT" sz="1100" dirty="0" smtClean="0">
                <a:solidFill>
                  <a:schemeClr val="bg1"/>
                </a:solidFill>
              </a:rPr>
              <a:t>Il </a:t>
            </a:r>
            <a:r>
              <a:rPr lang="it-IT" sz="1100" b="1" dirty="0" smtClean="0">
                <a:solidFill>
                  <a:schemeClr val="bg1"/>
                </a:solidFill>
              </a:rPr>
              <a:t>corso avanzato</a:t>
            </a:r>
            <a:r>
              <a:rPr lang="it-IT" sz="1100" b="1" dirty="0">
                <a:solidFill>
                  <a:schemeClr val="bg1"/>
                </a:solidFill>
              </a:rPr>
              <a:t> </a:t>
            </a:r>
            <a:r>
              <a:rPr lang="it-IT" sz="1100" b="1" dirty="0" smtClean="0">
                <a:solidFill>
                  <a:schemeClr val="bg1"/>
                </a:solidFill>
              </a:rPr>
              <a:t> </a:t>
            </a:r>
            <a:r>
              <a:rPr lang="it-IT" sz="1100" dirty="0" smtClean="0">
                <a:solidFill>
                  <a:schemeClr val="bg1"/>
                </a:solidFill>
              </a:rPr>
              <a:t>è per </a:t>
            </a:r>
            <a:r>
              <a:rPr lang="it-IT" sz="1100" dirty="0">
                <a:solidFill>
                  <a:schemeClr val="bg1"/>
                </a:solidFill>
              </a:rPr>
              <a:t>chi </a:t>
            </a:r>
            <a:r>
              <a:rPr lang="it-IT" sz="1100" b="1" dirty="0">
                <a:solidFill>
                  <a:schemeClr val="bg1"/>
                </a:solidFill>
              </a:rPr>
              <a:t>ha</a:t>
            </a:r>
            <a:r>
              <a:rPr lang="it-IT" sz="1100" dirty="0">
                <a:solidFill>
                  <a:schemeClr val="bg1"/>
                </a:solidFill>
              </a:rPr>
              <a:t> già </a:t>
            </a:r>
            <a:r>
              <a:rPr lang="it-IT" sz="1100" b="1" dirty="0">
                <a:solidFill>
                  <a:schemeClr val="bg1"/>
                </a:solidFill>
              </a:rPr>
              <a:t>una formazione </a:t>
            </a:r>
            <a:r>
              <a:rPr lang="it-IT" sz="1100" b="1" dirty="0" smtClean="0">
                <a:solidFill>
                  <a:schemeClr val="bg1"/>
                </a:solidFill>
              </a:rPr>
              <a:t>scientifica o astronomica </a:t>
            </a:r>
          </a:p>
          <a:p>
            <a:pPr algn="just"/>
            <a:r>
              <a:rPr lang="it-IT" sz="1100" dirty="0" smtClean="0">
                <a:solidFill>
                  <a:schemeClr val="bg1"/>
                </a:solidFill>
              </a:rPr>
              <a:t>(o </a:t>
            </a:r>
            <a:r>
              <a:rPr lang="it-IT" sz="1100" dirty="0">
                <a:solidFill>
                  <a:schemeClr val="bg1"/>
                </a:solidFill>
              </a:rPr>
              <a:t>ha seguito il corso base di astronomia</a:t>
            </a:r>
            <a:r>
              <a:rPr lang="it-IT" sz="1100" dirty="0" smtClean="0">
                <a:solidFill>
                  <a:schemeClr val="bg1"/>
                </a:solidFill>
              </a:rPr>
              <a:t> )</a:t>
            </a:r>
            <a:endParaRPr lang="it-IT" sz="1100" dirty="0">
              <a:solidFill>
                <a:schemeClr val="bg1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 flipH="1">
            <a:off x="10298113" y="42669"/>
            <a:ext cx="56569" cy="866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58585" y="7180263"/>
            <a:ext cx="11643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386250" y="2152619"/>
            <a:ext cx="27052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solidFill>
                  <a:schemeClr val="bg1"/>
                </a:solidFill>
              </a:rPr>
              <a:t>« I colori maturano la notte»</a:t>
            </a:r>
          </a:p>
          <a:p>
            <a:pPr algn="ctr">
              <a:lnSpc>
                <a:spcPct val="150000"/>
              </a:lnSpc>
            </a:pPr>
            <a:r>
              <a:rPr lang="it-IT" sz="1400" i="1" dirty="0" smtClean="0">
                <a:solidFill>
                  <a:schemeClr val="bg1"/>
                </a:solidFill>
              </a:rPr>
              <a:t>Alda Merini</a:t>
            </a:r>
            <a:endParaRPr lang="it-IT" sz="1400" i="1" dirty="0">
              <a:solidFill>
                <a:schemeClr val="bg1"/>
              </a:solidFill>
            </a:endParaRPr>
          </a:p>
        </p:txBody>
      </p:sp>
      <p:sp>
        <p:nvSpPr>
          <p:cNvPr id="26" name="CasellaDiTesto 11"/>
          <p:cNvSpPr txBox="1">
            <a:spLocks noChangeArrowheads="1"/>
          </p:cNvSpPr>
          <p:nvPr/>
        </p:nvSpPr>
        <p:spPr bwMode="auto">
          <a:xfrm rot="16200000">
            <a:off x="3617057" y="5250976"/>
            <a:ext cx="3486942" cy="39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573" tIns="41787" rIns="83573" bIns="4178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263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ALMA, test in </a:t>
            </a:r>
            <a:r>
              <a:rPr lang="it-IT" sz="1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r>
              <a:rPr lang="it-IT" sz="1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ocorro</a:t>
            </a:r>
            <a:r>
              <a:rPr lang="it-IT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New Mexico</a:t>
            </a:r>
          </a:p>
          <a:p>
            <a:pPr defTabSz="91263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CREDITI: </a:t>
            </a:r>
            <a:r>
              <a:rPr lang="it-IT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ALMA (ESO/NAOJ/NRAO)</a:t>
            </a:r>
            <a:endParaRPr lang="it-IT" sz="1000" i="1" dirty="0">
              <a:solidFill>
                <a:schemeClr val="accent6">
                  <a:lumMod val="20000"/>
                  <a:lumOff val="80000"/>
                </a:schemeClr>
              </a:solidFill>
              <a:latin typeface="Berylium" panose="0200000000000000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574130" y="6029692"/>
            <a:ext cx="25029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t-IT" sz="1100" dirty="0">
              <a:solidFill>
                <a:prstClr val="white"/>
              </a:solidFill>
            </a:endParaRPr>
          </a:p>
          <a:p>
            <a:pPr algn="r"/>
            <a:r>
              <a:rPr lang="it-IT" sz="1100" dirty="0" smtClean="0">
                <a:solidFill>
                  <a:prstClr val="white"/>
                </a:solidFill>
              </a:rPr>
              <a:t>www.inaf.it </a:t>
            </a:r>
            <a:r>
              <a:rPr lang="it-IT" sz="1100" dirty="0">
                <a:solidFill>
                  <a:prstClr val="white"/>
                </a:solidFill>
              </a:rPr>
              <a:t> </a:t>
            </a:r>
            <a:r>
              <a:rPr lang="it-IT" sz="1100" dirty="0" smtClean="0">
                <a:solidFill>
                  <a:prstClr val="white"/>
                </a:solidFill>
              </a:rPr>
              <a:t>                                                                                  www.brera.inaf.it  </a:t>
            </a:r>
            <a:endParaRPr lang="it-IT" sz="1100" dirty="0">
              <a:solidFill>
                <a:prstClr val="white"/>
              </a:solidFill>
            </a:endParaRPr>
          </a:p>
        </p:txBody>
      </p:sp>
      <p:sp>
        <p:nvSpPr>
          <p:cNvPr id="24" name="CasellaDiTesto 19"/>
          <p:cNvSpPr txBox="1">
            <a:spLocks noChangeArrowheads="1"/>
          </p:cNvSpPr>
          <p:nvPr/>
        </p:nvSpPr>
        <p:spPr bwMode="auto">
          <a:xfrm>
            <a:off x="72008" y="6686475"/>
            <a:ext cx="500504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sz="1000" dirty="0" smtClean="0">
                <a:solidFill>
                  <a:schemeClr val="bg1"/>
                </a:solidFill>
              </a:rPr>
              <a:t>Se volete essere aggiornati su tutte le iniziative di didattica e divulgazione mandate una mail a poe@brera.inaf.it con oggetto "inserimento nella mailing list". </a:t>
            </a:r>
          </a:p>
        </p:txBody>
      </p:sp>
      <p:cxnSp>
        <p:nvCxnSpPr>
          <p:cNvPr id="28" name="Connettore 1 27"/>
          <p:cNvCxnSpPr/>
          <p:nvPr/>
        </p:nvCxnSpPr>
        <p:spPr>
          <a:xfrm>
            <a:off x="1044600" y="637803"/>
            <a:ext cx="3024336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76200" dist="50800" dir="8100000" algn="tr" rotWithShape="0">
              <a:schemeClr val="bg1">
                <a:alpha val="9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4561">
            <a:off x="7863819" y="2098659"/>
            <a:ext cx="2149352" cy="1438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1" name="CasellaDiTesto 30"/>
          <p:cNvSpPr txBox="1"/>
          <p:nvPr/>
        </p:nvSpPr>
        <p:spPr>
          <a:xfrm>
            <a:off x="5653112" y="232177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 smtClean="0">
                <a:solidFill>
                  <a:schemeClr val="bg1"/>
                </a:solidFill>
              </a:rPr>
              <a:t>Con il patrocinio di</a:t>
            </a:r>
            <a:endParaRPr lang="it-IT" sz="1100" i="1" dirty="0">
              <a:solidFill>
                <a:schemeClr val="bg1"/>
              </a:solidFill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280" y="277763"/>
            <a:ext cx="873426" cy="547807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8241" y="133747"/>
            <a:ext cx="785311" cy="7853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5400" y="277763"/>
            <a:ext cx="547806" cy="5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9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0"/>
          <a:stretch/>
        </p:blipFill>
        <p:spPr>
          <a:xfrm>
            <a:off x="-19552" y="-1882477"/>
            <a:ext cx="10317665" cy="10415626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7014276" y="581422"/>
            <a:ext cx="3041119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  <a:effectLst>
            <a:outerShdw blurRad="76200" dist="50800" dir="8100000" algn="tr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5929" y="174597"/>
            <a:ext cx="3368951" cy="6871918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9859" tIns="49929" rIns="99859" bIns="49929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8 novembre</a:t>
            </a:r>
          </a:p>
          <a:p>
            <a:pPr>
              <a:defRPr/>
            </a:pPr>
            <a:r>
              <a:rPr lang="it-IT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Introduzione all’astronomia</a:t>
            </a:r>
          </a:p>
          <a:p>
            <a:pPr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Ilaria Arosio </a:t>
            </a:r>
            <a:r>
              <a:rPr lang="it-IT" sz="1100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(1)</a:t>
            </a:r>
            <a:endParaRPr lang="it-IT" sz="1100" dirty="0" smtClean="0">
              <a:solidFill>
                <a:schemeClr val="accent2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22 novembre</a:t>
            </a:r>
          </a:p>
          <a:p>
            <a:pPr algn="r">
              <a:defRPr/>
            </a:pPr>
            <a:r>
              <a:rPr lang="it-IT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Il pianeta Terra, questo sconosciuto</a:t>
            </a:r>
          </a:p>
          <a:p>
            <a:pPr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Gianluca Lentini</a:t>
            </a:r>
            <a:r>
              <a:rPr lang="it-IT" sz="11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(2)</a:t>
            </a:r>
            <a:endParaRPr lang="it-IT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6 dicembre</a:t>
            </a:r>
          </a:p>
          <a:p>
            <a:pPr>
              <a:defRPr/>
            </a:pPr>
            <a:r>
              <a:rPr lang="it-IT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Sistema solare: origine e caratteristiche</a:t>
            </a:r>
          </a:p>
          <a:p>
            <a:pPr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Mario Carpino </a:t>
            </a:r>
            <a:r>
              <a:rPr lang="it-IT" sz="1100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(1)</a:t>
            </a:r>
            <a:endParaRPr lang="it-IT" sz="1100" dirty="0" smtClean="0">
              <a:solidFill>
                <a:schemeClr val="accent2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20 dicembre</a:t>
            </a:r>
          </a:p>
          <a:p>
            <a:pPr algn="r">
              <a:defRPr/>
            </a:pPr>
            <a:r>
              <a:rPr lang="it-IT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Nuovi mondi possibili: i pianeti extrasolari</a:t>
            </a:r>
          </a:p>
          <a:p>
            <a:pPr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Mario Carpino</a:t>
            </a:r>
            <a:r>
              <a:rPr lang="it-IT" sz="11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</a:t>
            </a:r>
            <a:r>
              <a:rPr lang="it-IT" sz="11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1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10 gennaio</a:t>
            </a:r>
          </a:p>
          <a:p>
            <a:pPr>
              <a:defRPr/>
            </a:pPr>
            <a:r>
              <a:rPr lang="it-IT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Evoluzione stellare</a:t>
            </a:r>
          </a:p>
          <a:p>
            <a:pPr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Ilaria Arosio</a:t>
            </a:r>
            <a:r>
              <a:rPr lang="it-IT" sz="1100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(1)</a:t>
            </a:r>
            <a:endParaRPr lang="it-IT" sz="1100" dirty="0" smtClean="0">
              <a:solidFill>
                <a:schemeClr val="accent2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24 gennaio</a:t>
            </a:r>
          </a:p>
          <a:p>
            <a:pPr algn="r">
              <a:defRPr/>
            </a:pPr>
            <a:r>
              <a:rPr lang="it-IT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Relitti stellari:</a:t>
            </a:r>
          </a:p>
          <a:p>
            <a:pPr algn="r">
              <a:defRPr/>
            </a:pPr>
            <a:r>
              <a:rPr lang="it-IT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 nane bianche, stelle di neutroni e buchi neri</a:t>
            </a:r>
          </a:p>
          <a:p>
            <a:pPr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Gabriele Ghisellini </a:t>
            </a:r>
            <a:r>
              <a:rPr lang="it-IT" sz="11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(1)</a:t>
            </a:r>
            <a:endParaRPr lang="it-IT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7 febbraio</a:t>
            </a:r>
          </a:p>
          <a:p>
            <a:pPr lvl="0">
              <a:defRPr/>
            </a:pPr>
            <a:r>
              <a:rPr lang="it-IT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Nel regno delle galassie</a:t>
            </a:r>
          </a:p>
          <a:p>
            <a:pPr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Sabrina De Grandi</a:t>
            </a:r>
            <a:r>
              <a:rPr lang="it-IT" sz="1100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(1)</a:t>
            </a:r>
            <a:endParaRPr lang="it-IT" sz="1100" dirty="0" smtClean="0">
              <a:solidFill>
                <a:schemeClr val="accent2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21 febbraio</a:t>
            </a:r>
          </a:p>
          <a:p>
            <a:pPr lvl="0" algn="r">
              <a:defRPr/>
            </a:pPr>
            <a:r>
              <a:rPr lang="it-IT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I giganti del cosmo: </a:t>
            </a:r>
          </a:p>
          <a:p>
            <a:pPr lvl="0" algn="r">
              <a:defRPr/>
            </a:pPr>
            <a:r>
              <a:rPr lang="it-IT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gli ammassi di galassie:</a:t>
            </a:r>
          </a:p>
          <a:p>
            <a:pPr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Sabrina De Grandi</a:t>
            </a:r>
            <a:r>
              <a:rPr lang="it-IT" sz="11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</a:t>
            </a:r>
            <a:r>
              <a:rPr lang="it-IT" sz="11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1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defRPr/>
            </a:pPr>
            <a:r>
              <a:rPr lang="it-IT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7</a:t>
            </a: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 marzo</a:t>
            </a:r>
          </a:p>
          <a:p>
            <a:pPr lvl="0">
              <a:defRPr/>
            </a:pPr>
            <a:r>
              <a:rPr lang="it-IT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La struttura dell’universo a larga scala</a:t>
            </a:r>
          </a:p>
          <a:p>
            <a:pPr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Luigi Guzzo </a:t>
            </a:r>
            <a:r>
              <a:rPr lang="it-IT" sz="1100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</a:t>
            </a:r>
            <a:r>
              <a:rPr lang="it-IT" sz="11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1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14 marzo</a:t>
            </a:r>
          </a:p>
          <a:p>
            <a:pPr lvl="0" algn="r">
              <a:defRPr/>
            </a:pPr>
            <a:r>
              <a:rPr lang="it-IT" sz="1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Il modello cosmologico standard e l’enigma dell’espansione</a:t>
            </a:r>
            <a:endParaRPr lang="it-IT" sz="1100" dirty="0">
              <a:solidFill>
                <a:schemeClr val="accent3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Luigi Guzzo</a:t>
            </a:r>
            <a:r>
              <a:rPr lang="it-IT" sz="11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(1)</a:t>
            </a:r>
            <a:endParaRPr lang="it-IT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28 marzo</a:t>
            </a:r>
          </a:p>
          <a:p>
            <a:pPr lvl="0">
              <a:defRPr/>
            </a:pPr>
            <a:r>
              <a:rPr lang="it-IT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A cosa servono le stelle?</a:t>
            </a:r>
            <a:endParaRPr lang="it-IT" sz="1100" dirty="0" smtClean="0">
              <a:solidFill>
                <a:schemeClr val="accent2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it-IT" sz="1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Ilaria Arosio</a:t>
            </a:r>
            <a:r>
              <a:rPr lang="it-IT" sz="1100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(1)</a:t>
            </a:r>
            <a:endParaRPr lang="it-IT" sz="1100" dirty="0" smtClean="0">
              <a:solidFill>
                <a:schemeClr val="accent2">
                  <a:lumMod val="20000"/>
                  <a:lumOff val="8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defRPr/>
            </a:pPr>
            <a:r>
              <a:rPr lang="it-IT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Data a scelta (*)</a:t>
            </a:r>
          </a:p>
          <a:p>
            <a:pPr lvl="0" algn="r">
              <a:defRPr/>
            </a:pPr>
            <a:r>
              <a:rPr lang="it-IT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Visita guidata</a:t>
            </a:r>
          </a:p>
          <a:p>
            <a:pPr lvl="0" algn="r">
              <a:defRPr/>
            </a:pPr>
            <a:r>
              <a:rPr lang="it-IT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rPr>
              <a:t> dell’Osservatorio Astronomico di Brera</a:t>
            </a:r>
          </a:p>
          <a:p>
            <a:pPr lvl="0" algn="r">
              <a:defRPr/>
            </a:pPr>
            <a:endParaRPr lang="it-IT" sz="11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05240" y="205755"/>
            <a:ext cx="3384376" cy="7102750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9859" tIns="49929" rIns="99859" bIns="49929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ts val="600"/>
              </a:spcBef>
              <a:defRPr/>
            </a:pPr>
            <a:r>
              <a:rPr lang="it-IT" sz="1000" dirty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5</a:t>
            </a:r>
            <a:r>
              <a:rPr lang="it-IT" sz="1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 ottobre</a:t>
            </a:r>
          </a:p>
          <a:p>
            <a:pPr lvl="0">
              <a:defRPr/>
            </a:pPr>
            <a:r>
              <a:rPr lang="it-IT" sz="1000" b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Un’ora da astronomi</a:t>
            </a:r>
            <a:r>
              <a:rPr lang="it-IT" sz="1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</a:t>
            </a:r>
            <a:r>
              <a:rPr lang="it-IT" sz="1000" b="1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le immagini astronomiche </a:t>
            </a:r>
          </a:p>
          <a:p>
            <a:pPr lvl="0">
              <a:spcAft>
                <a:spcPts val="600"/>
              </a:spcAft>
              <a:defRPr/>
            </a:pPr>
            <a:r>
              <a:rPr lang="it-IT" sz="1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Ginevra Trinchieri </a:t>
            </a:r>
            <a:r>
              <a:rPr lang="it-IT" sz="1000" baseline="30000" dirty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(1</a:t>
            </a:r>
            <a:r>
              <a:rPr lang="it-IT" sz="1000" baseline="30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000" dirty="0" smtClean="0">
              <a:solidFill>
                <a:srgbClr val="FFFFCC"/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defRPr/>
            </a:pPr>
            <a:r>
              <a:rPr lang="it-IT" sz="1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26 ottobre</a:t>
            </a:r>
          </a:p>
          <a:p>
            <a:pPr lvl="0">
              <a:defRPr/>
            </a:pPr>
            <a:r>
              <a:rPr lang="it-IT" sz="1000" b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Un’ora da astronomi</a:t>
            </a:r>
            <a:r>
              <a:rPr lang="it-IT" sz="1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</a:t>
            </a:r>
            <a:r>
              <a:rPr lang="it-IT" sz="1000" b="1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i lampi a raggi gamma</a:t>
            </a:r>
          </a:p>
          <a:p>
            <a:pPr>
              <a:spcAft>
                <a:spcPts val="600"/>
              </a:spcAft>
              <a:defRPr/>
            </a:pPr>
            <a:r>
              <a:rPr lang="it-IT" sz="1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Om </a:t>
            </a:r>
            <a:r>
              <a:rPr lang="it-IT" sz="1000" dirty="0" err="1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Sharan</a:t>
            </a:r>
            <a:r>
              <a:rPr lang="it-IT" sz="1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it-IT" sz="1000" dirty="0" err="1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Salafia</a:t>
            </a:r>
            <a:r>
              <a:rPr lang="it-IT" sz="1000" baseline="30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(1</a:t>
            </a:r>
            <a:r>
              <a:rPr lang="it-IT" sz="10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0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defRPr/>
            </a:pPr>
            <a:r>
              <a:rPr lang="it-IT" sz="1000" dirty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9</a:t>
            </a:r>
            <a:r>
              <a:rPr lang="it-IT" sz="1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 novembre</a:t>
            </a:r>
          </a:p>
          <a:p>
            <a:pPr lvl="0">
              <a:defRPr/>
            </a:pPr>
            <a:r>
              <a:rPr lang="it-IT" sz="1000" b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Un’ora da astronomi</a:t>
            </a:r>
            <a:r>
              <a:rPr lang="it-IT" sz="1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</a:t>
            </a:r>
            <a:r>
              <a:rPr lang="it-IT" sz="1000" b="1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studiare gli ammassi di galassie</a:t>
            </a:r>
          </a:p>
          <a:p>
            <a:pPr>
              <a:defRPr/>
            </a:pPr>
            <a:r>
              <a:rPr lang="it-IT" sz="1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Ginevra Trinchieri</a:t>
            </a:r>
            <a:r>
              <a:rPr lang="it-IT" sz="1000" baseline="30000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(1)</a:t>
            </a:r>
            <a:endParaRPr lang="it-IT" sz="1000" dirty="0" smtClean="0">
              <a:solidFill>
                <a:srgbClr val="FFFFCC"/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defRPr/>
            </a:pPr>
            <a:r>
              <a:rPr lang="it-IT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30 novembre</a:t>
            </a:r>
          </a:p>
          <a:p>
            <a:pPr lvl="0" algn="r">
              <a:defRPr/>
            </a:pPr>
            <a:r>
              <a:rPr lang="it-IT" sz="1000" b="1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Ricerca</a:t>
            </a:r>
            <a:r>
              <a:rPr lang="it-IT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: il doppio senso della scienza:</a:t>
            </a:r>
          </a:p>
          <a:p>
            <a:pPr lvl="0" algn="r">
              <a:defRPr/>
            </a:pPr>
            <a:r>
              <a:rPr lang="it-IT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la scoperta casuale</a:t>
            </a:r>
          </a:p>
          <a:p>
            <a:pPr algn="r">
              <a:spcAft>
                <a:spcPts val="600"/>
              </a:spcAft>
              <a:defRPr/>
            </a:pPr>
            <a:r>
              <a:rPr lang="it-IT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Giancarlo Ghirlanda</a:t>
            </a:r>
            <a:r>
              <a:rPr lang="it-IT" sz="1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(1</a:t>
            </a:r>
            <a:r>
              <a:rPr lang="it-IT" sz="10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0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defRPr/>
            </a:pPr>
            <a:r>
              <a:rPr lang="it-IT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21 dicembre </a:t>
            </a:r>
          </a:p>
          <a:p>
            <a:pPr lvl="0" algn="r">
              <a:defRPr/>
            </a:pPr>
            <a:r>
              <a:rPr lang="it-IT" sz="1000" b="1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Ricerca</a:t>
            </a:r>
            <a:r>
              <a:rPr lang="it-IT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: il doppio senso della scienza:</a:t>
            </a:r>
          </a:p>
          <a:p>
            <a:pPr lvl="0" algn="r">
              <a:defRPr/>
            </a:pPr>
            <a:r>
              <a:rPr lang="it-IT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la conferma di una teoria </a:t>
            </a:r>
            <a:endParaRPr lang="it-IT" sz="1000" b="1" dirty="0">
              <a:solidFill>
                <a:schemeClr val="accent6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r">
              <a:spcAft>
                <a:spcPts val="600"/>
              </a:spcAft>
              <a:defRPr/>
            </a:pPr>
            <a:r>
              <a:rPr lang="it-IT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Giancarlo Ghirlanda</a:t>
            </a:r>
            <a:r>
              <a:rPr lang="it-IT" sz="1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(1</a:t>
            </a:r>
            <a:r>
              <a:rPr lang="it-IT" sz="10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defRPr/>
            </a:pPr>
            <a:r>
              <a:rPr lang="it-IT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18  gennaio</a:t>
            </a:r>
          </a:p>
          <a:p>
            <a:pPr lvl="0" algn="r">
              <a:defRPr/>
            </a:pPr>
            <a:r>
              <a:rPr lang="it-IT" sz="1000" b="1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Ricerca</a:t>
            </a:r>
            <a:r>
              <a:rPr lang="it-IT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: nuova luce dal mondo delle particelle</a:t>
            </a:r>
          </a:p>
          <a:p>
            <a:pPr algn="r">
              <a:defRPr/>
            </a:pPr>
            <a:r>
              <a:rPr lang="it-IT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Fabrizio Tavecchio</a:t>
            </a:r>
            <a:r>
              <a:rPr lang="it-IT" sz="1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(1</a:t>
            </a:r>
            <a:r>
              <a:rPr lang="it-IT" sz="10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0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it-IT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it-IT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febbraio</a:t>
            </a:r>
            <a:endParaRPr lang="it-IT" sz="1000" dirty="0">
              <a:solidFill>
                <a:schemeClr val="accent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defRPr/>
            </a:pPr>
            <a:r>
              <a:rPr lang="it-IT" sz="1000" b="1" dirty="0" smtClean="0">
                <a:solidFill>
                  <a:srgbClr val="FF3300"/>
                </a:solidFill>
                <a:latin typeface="Helvetica" pitchFamily="34" charset="0"/>
                <a:cs typeface="Helvetica" pitchFamily="34" charset="0"/>
              </a:rPr>
              <a:t>Tecnologia</a:t>
            </a:r>
            <a:r>
              <a:rPr lang="it-IT" sz="1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: tutto quello che avreste sempre voluto sapere sui telecopi dell’ESO</a:t>
            </a:r>
            <a:endParaRPr lang="it-IT" sz="1000" b="1" dirty="0">
              <a:solidFill>
                <a:schemeClr val="accent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it-IT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Anna Wolter </a:t>
            </a:r>
            <a:r>
              <a:rPr lang="it-IT" sz="10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(1)</a:t>
            </a:r>
            <a:endParaRPr lang="it-IT" sz="1000" dirty="0" smtClean="0">
              <a:solidFill>
                <a:schemeClr val="accent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defRPr/>
            </a:pPr>
            <a:r>
              <a:rPr lang="it-IT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11 febbraio (9:30 – 12:30</a:t>
            </a:r>
            <a:r>
              <a:rPr lang="it-IT" sz="1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  <a:p>
            <a:pPr lvl="0">
              <a:spcAft>
                <a:spcPts val="600"/>
              </a:spcAft>
              <a:defRPr/>
            </a:pPr>
            <a:r>
              <a:rPr lang="it-IT" sz="1000" b="1" dirty="0" smtClean="0">
                <a:solidFill>
                  <a:srgbClr val="FF3300"/>
                </a:solidFill>
                <a:latin typeface="Helvetica" pitchFamily="34" charset="0"/>
                <a:cs typeface="Helvetica" pitchFamily="34" charset="0"/>
              </a:rPr>
              <a:t>Tecnologia</a:t>
            </a:r>
            <a:r>
              <a:rPr lang="it-IT" sz="1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: visita ai laboratori di Merate</a:t>
            </a:r>
            <a:endParaRPr lang="it-IT" sz="1000" dirty="0" smtClean="0">
              <a:solidFill>
                <a:schemeClr val="accent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defRPr/>
            </a:pPr>
            <a:r>
              <a:rPr lang="it-IT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15 febbraio</a:t>
            </a:r>
          </a:p>
          <a:p>
            <a:pPr lvl="0">
              <a:defRPr/>
            </a:pPr>
            <a:r>
              <a:rPr lang="it-IT" sz="1000" b="1" dirty="0" smtClean="0">
                <a:solidFill>
                  <a:srgbClr val="FF3300"/>
                </a:solidFill>
                <a:latin typeface="Helvetica" pitchFamily="34" charset="0"/>
                <a:cs typeface="Helvetica" pitchFamily="34" charset="0"/>
              </a:rPr>
              <a:t>Tecnologia</a:t>
            </a:r>
            <a:r>
              <a:rPr lang="it-IT" sz="1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</a:t>
            </a:r>
            <a:r>
              <a:rPr lang="it-IT" sz="1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quali strumenti per studiare l’inflazione?</a:t>
            </a:r>
            <a:endParaRPr lang="it-IT" sz="1000" dirty="0" smtClean="0">
              <a:solidFill>
                <a:schemeClr val="accent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defRPr/>
            </a:pPr>
            <a:r>
              <a:rPr lang="it-IT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Paola Battaglia </a:t>
            </a:r>
            <a:r>
              <a:rPr lang="it-IT" sz="10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(3)</a:t>
            </a:r>
            <a:endParaRPr lang="it-IT" sz="1000" dirty="0" smtClean="0">
              <a:solidFill>
                <a:schemeClr val="accent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spcBef>
                <a:spcPts val="600"/>
              </a:spcBef>
              <a:defRPr/>
            </a:pPr>
            <a:r>
              <a:rPr lang="it-IT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1 marzo</a:t>
            </a:r>
            <a:endParaRPr lang="it-IT" sz="1000" dirty="0">
              <a:solidFill>
                <a:schemeClr val="accent3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defRPr/>
            </a:pPr>
            <a:r>
              <a:rPr lang="it-IT" sz="1000" b="1" dirty="0" smtClean="0">
                <a:solidFill>
                  <a:srgbClr val="92D050"/>
                </a:solidFill>
                <a:latin typeface="Helvetica" pitchFamily="34" charset="0"/>
                <a:cs typeface="Helvetica" pitchFamily="34" charset="0"/>
              </a:rPr>
              <a:t>Orizzonti</a:t>
            </a:r>
            <a:r>
              <a:rPr lang="it-IT" sz="1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</a:t>
            </a:r>
            <a:r>
              <a:rPr lang="it-IT" sz="1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c</a:t>
            </a:r>
            <a:r>
              <a:rPr lang="it-IT" sz="1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he cos’è il tempo?</a:t>
            </a:r>
            <a:endParaRPr lang="it-IT" sz="1000" b="1" dirty="0">
              <a:solidFill>
                <a:schemeClr val="accent3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r">
              <a:spcAft>
                <a:spcPts val="600"/>
              </a:spcAft>
              <a:defRPr/>
            </a:pPr>
            <a:r>
              <a:rPr lang="it-IT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Gabriele Ghisellini</a:t>
            </a:r>
            <a:r>
              <a:rPr lang="it-IT" sz="1000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(2</a:t>
            </a:r>
            <a:r>
              <a:rPr lang="it-IT" sz="10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0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r">
              <a:defRPr/>
            </a:pPr>
            <a:r>
              <a:rPr lang="it-IT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15 marzo</a:t>
            </a:r>
          </a:p>
          <a:p>
            <a:pPr algn="r">
              <a:defRPr/>
            </a:pPr>
            <a:r>
              <a:rPr lang="it-IT" sz="1000" b="1" dirty="0" smtClean="0">
                <a:solidFill>
                  <a:srgbClr val="92D050"/>
                </a:solidFill>
                <a:latin typeface="Helvetica" pitchFamily="34" charset="0"/>
                <a:cs typeface="Helvetica" pitchFamily="34" charset="0"/>
              </a:rPr>
              <a:t>Orizzonti</a:t>
            </a:r>
            <a:r>
              <a:rPr lang="it-IT" sz="1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: la fisica di Star </a:t>
            </a:r>
            <a:r>
              <a:rPr lang="it-IT" sz="1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Trek</a:t>
            </a:r>
            <a:endParaRPr lang="it-IT" sz="10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spcAft>
                <a:spcPts val="600"/>
              </a:spcAft>
              <a:defRPr/>
            </a:pPr>
            <a:r>
              <a:rPr lang="it-IT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Fabio Peri </a:t>
            </a:r>
            <a:r>
              <a:rPr lang="it-IT" sz="1000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(3</a:t>
            </a:r>
            <a:r>
              <a:rPr lang="it-IT" sz="1000" baseline="30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0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r">
              <a:defRPr/>
            </a:pPr>
            <a:r>
              <a:rPr lang="it-IT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29 marzo</a:t>
            </a:r>
          </a:p>
          <a:p>
            <a:pPr algn="r">
              <a:defRPr/>
            </a:pPr>
            <a:r>
              <a:rPr lang="it-IT" sz="1000" b="1" dirty="0" smtClean="0">
                <a:solidFill>
                  <a:srgbClr val="92D050"/>
                </a:solidFill>
                <a:latin typeface="Helvetica" pitchFamily="34" charset="0"/>
                <a:cs typeface="Helvetica" pitchFamily="34" charset="0"/>
              </a:rPr>
              <a:t>Orizzonti</a:t>
            </a:r>
            <a:r>
              <a:rPr lang="it-IT" sz="1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</a:t>
            </a:r>
            <a:r>
              <a:rPr lang="it-IT" sz="1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i</a:t>
            </a:r>
            <a:r>
              <a:rPr lang="it-IT" sz="1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ntroduzione alla meccanica quantistica</a:t>
            </a:r>
          </a:p>
          <a:p>
            <a:pPr lvl="0" algn="r">
              <a:defRPr/>
            </a:pPr>
            <a:r>
              <a:rPr lang="it-IT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Stefano Sandrelli</a:t>
            </a:r>
            <a:r>
              <a:rPr lang="it-IT" sz="1000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(3</a:t>
            </a:r>
            <a:r>
              <a:rPr lang="it-IT" sz="1000" baseline="30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it-IT" sz="1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20864" y="61739"/>
            <a:ext cx="3389101" cy="531732"/>
          </a:xfrm>
          <a:prstGeom prst="rect">
            <a:avLst/>
          </a:prstGeom>
          <a:noFill/>
        </p:spPr>
        <p:txBody>
          <a:bodyPr wrap="square" lIns="99871" tIns="49935" rIns="99871" bIns="49935" rtlCol="0">
            <a:spAutoFit/>
          </a:bodyPr>
          <a:lstStyle/>
          <a:p>
            <a:pPr algn="ctr"/>
            <a:r>
              <a:rPr lang="it-IT" sz="2800" i="1" dirty="0" smtClean="0">
                <a:solidFill>
                  <a:schemeClr val="bg1"/>
                </a:solidFill>
              </a:rPr>
              <a:t>L’universo in fiore</a:t>
            </a:r>
            <a:endParaRPr lang="it-IT" sz="2800" i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 rot="5400000">
            <a:off x="2152858" y="1530037"/>
            <a:ext cx="3423533" cy="408622"/>
          </a:xfrm>
          <a:prstGeom prst="rect">
            <a:avLst/>
          </a:prstGeom>
          <a:noFill/>
        </p:spPr>
        <p:txBody>
          <a:bodyPr wrap="square" lIns="99871" tIns="49935" rIns="99871" bIns="49935" rtlCol="0">
            <a:spAutoFit/>
          </a:bodyPr>
          <a:lstStyle/>
          <a:p>
            <a:pPr algn="ctr"/>
            <a:r>
              <a:rPr lang="it-IT" i="1" dirty="0">
                <a:solidFill>
                  <a:schemeClr val="bg1"/>
                </a:solidFill>
              </a:rPr>
              <a:t>c</a:t>
            </a:r>
            <a:r>
              <a:rPr lang="it-IT" i="1" dirty="0" smtClean="0">
                <a:solidFill>
                  <a:schemeClr val="bg1"/>
                </a:solidFill>
              </a:rPr>
              <a:t>orso base - </a:t>
            </a:r>
            <a:r>
              <a:rPr lang="it-IT" sz="1800" i="1" dirty="0" smtClean="0">
                <a:solidFill>
                  <a:schemeClr val="bg1"/>
                </a:solidFill>
              </a:rPr>
              <a:t>martedì</a:t>
            </a:r>
            <a:endParaRPr lang="it-IT" sz="1800" i="1" dirty="0">
              <a:solidFill>
                <a:schemeClr val="bg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 rot="16200000">
            <a:off x="4565128" y="1926083"/>
            <a:ext cx="3927586" cy="408622"/>
          </a:xfrm>
          <a:prstGeom prst="rect">
            <a:avLst/>
          </a:prstGeom>
          <a:noFill/>
        </p:spPr>
        <p:txBody>
          <a:bodyPr wrap="square" lIns="99871" tIns="49935" rIns="99871" bIns="49935" rtlCol="0">
            <a:spAutoFit/>
          </a:bodyPr>
          <a:lstStyle/>
          <a:p>
            <a:pPr algn="ctr"/>
            <a:r>
              <a:rPr lang="it-IT" i="1" dirty="0">
                <a:solidFill>
                  <a:schemeClr val="bg1"/>
                </a:solidFill>
              </a:rPr>
              <a:t>c</a:t>
            </a:r>
            <a:r>
              <a:rPr lang="it-IT" i="1" dirty="0" smtClean="0">
                <a:solidFill>
                  <a:schemeClr val="bg1"/>
                </a:solidFill>
              </a:rPr>
              <a:t>orso avanzato - </a:t>
            </a:r>
            <a:r>
              <a:rPr lang="it-IT" sz="1800" i="1" dirty="0" smtClean="0">
                <a:solidFill>
                  <a:schemeClr val="bg1"/>
                </a:solidFill>
              </a:rPr>
              <a:t>mercoledì</a:t>
            </a:r>
            <a:endParaRPr lang="it-IT" sz="1800" i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48856" y="6038403"/>
            <a:ext cx="36654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50000"/>
              </a:lnSpc>
              <a:buAutoNum type="arabicParenBoth"/>
            </a:pPr>
            <a:r>
              <a:rPr lang="it-IT" sz="900" dirty="0" smtClean="0">
                <a:solidFill>
                  <a:schemeClr val="bg1"/>
                </a:solidFill>
                <a:latin typeface="Helvetica" pitchFamily="34" charset="0"/>
              </a:rPr>
              <a:t>INAF – Osservatorio Astronomico di Brera</a:t>
            </a:r>
          </a:p>
          <a:p>
            <a:pPr marL="228600" indent="-228600" algn="ctr">
              <a:lnSpc>
                <a:spcPct val="150000"/>
              </a:lnSpc>
              <a:buAutoNum type="arabicParenBoth"/>
            </a:pPr>
            <a:r>
              <a:rPr lang="it-IT" sz="900" dirty="0" smtClean="0">
                <a:solidFill>
                  <a:schemeClr val="bg1"/>
                </a:solidFill>
                <a:latin typeface="Helvetica" pitchFamily="34" charset="0"/>
              </a:rPr>
              <a:t>Gianluca Lentini - </a:t>
            </a:r>
            <a:r>
              <a:rPr lang="it-IT" sz="900" dirty="0" err="1">
                <a:solidFill>
                  <a:schemeClr val="bg1"/>
                </a:solidFill>
              </a:rPr>
              <a:t>Poliedra</a:t>
            </a:r>
            <a:r>
              <a:rPr lang="it-IT" sz="900" dirty="0">
                <a:solidFill>
                  <a:schemeClr val="bg1"/>
                </a:solidFill>
              </a:rPr>
              <a:t> - Politecnico di Milano</a:t>
            </a:r>
            <a:endParaRPr lang="it-IT" sz="9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228600" indent="-228600" algn="ctr">
              <a:lnSpc>
                <a:spcPct val="150000"/>
              </a:lnSpc>
              <a:buAutoNum type="arabicParenBoth"/>
            </a:pPr>
            <a:r>
              <a:rPr lang="it-IT" sz="900" dirty="0" smtClean="0">
                <a:solidFill>
                  <a:schemeClr val="bg1"/>
                </a:solidFill>
                <a:latin typeface="Helvetica" pitchFamily="34" charset="0"/>
              </a:rPr>
              <a:t>Università degli Studi di Trieste</a:t>
            </a:r>
            <a:r>
              <a:rPr lang="it-IT" sz="9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endParaRPr lang="it-IT" sz="9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228600" indent="-228600" algn="ctr">
              <a:lnSpc>
                <a:spcPct val="150000"/>
              </a:lnSpc>
              <a:buAutoNum type="arabicParenBoth"/>
            </a:pPr>
            <a:r>
              <a:rPr lang="it-IT" sz="900" dirty="0" smtClean="0">
                <a:solidFill>
                  <a:schemeClr val="bg1"/>
                </a:solidFill>
                <a:latin typeface="Helvetica" pitchFamily="34" charset="0"/>
              </a:rPr>
              <a:t>Planetario </a:t>
            </a:r>
            <a:r>
              <a:rPr lang="it-IT" sz="900" smtClean="0">
                <a:solidFill>
                  <a:schemeClr val="bg1"/>
                </a:solidFill>
                <a:latin typeface="Helvetica" pitchFamily="34" charset="0"/>
              </a:rPr>
              <a:t>U.Hoepli</a:t>
            </a:r>
            <a:endParaRPr lang="it-IT" sz="900" dirty="0">
              <a:solidFill>
                <a:schemeClr val="bg1"/>
              </a:solidFill>
              <a:latin typeface="Helvetic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900" dirty="0" smtClean="0">
                <a:solidFill>
                  <a:schemeClr val="bg1"/>
                </a:solidFill>
                <a:latin typeface="Helvetica" pitchFamily="34" charset="0"/>
              </a:rPr>
              <a:t>(*)    La data verrà scelta in base al programma di visita 2016/17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708896" y="5606355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i="1" dirty="0" smtClean="0">
                <a:solidFill>
                  <a:schemeClr val="bg1">
                    <a:lumMod val="95000"/>
                  </a:schemeClr>
                </a:solidFill>
                <a:latin typeface="Berylium" pitchFamily="2" charset="0"/>
              </a:rPr>
              <a:t>Galassia Peculiare Centauro A– Crediti: ESO</a:t>
            </a:r>
            <a:endParaRPr lang="it-IT" sz="1000" i="1" dirty="0">
              <a:solidFill>
                <a:schemeClr val="bg1">
                  <a:lumMod val="95000"/>
                </a:schemeClr>
              </a:solidFill>
              <a:latin typeface="Berylium" pitchFamily="2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135747" y="133747"/>
            <a:ext cx="3501255" cy="6871918"/>
          </a:xfrm>
          <a:prstGeom prst="roundRect">
            <a:avLst>
              <a:gd name="adj" fmla="val 9544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6733232" y="133747"/>
            <a:ext cx="3456384" cy="6871919"/>
          </a:xfrm>
          <a:prstGeom prst="roundRect">
            <a:avLst>
              <a:gd name="adj" fmla="val 10139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itaglia angolo stesso lato rettangolo 7"/>
          <p:cNvSpPr/>
          <p:nvPr/>
        </p:nvSpPr>
        <p:spPr>
          <a:xfrm rot="5400000">
            <a:off x="2650942" y="1551741"/>
            <a:ext cx="2376264" cy="404372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itaglia angolo stesso lato rettangolo 15"/>
          <p:cNvSpPr/>
          <p:nvPr/>
        </p:nvSpPr>
        <p:spPr>
          <a:xfrm rot="16200000">
            <a:off x="4963878" y="1930776"/>
            <a:ext cx="3134336" cy="404372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824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631</Words>
  <Application>Microsoft Office PowerPoint</Application>
  <PresentationFormat>Personalizzato</PresentationFormat>
  <Paragraphs>122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Corso di Astronomia base e avanzato</vt:lpstr>
      <vt:lpstr>Diapositiva 2</vt:lpstr>
    </vt:vector>
  </TitlesOfParts>
  <Company>INAF - Osservatorio Astronomico di Brera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Arosio</dc:creator>
  <cp:lastModifiedBy>panzera</cp:lastModifiedBy>
  <cp:revision>240</cp:revision>
  <cp:lastPrinted>2016-07-25T10:17:53Z</cp:lastPrinted>
  <dcterms:created xsi:type="dcterms:W3CDTF">2011-06-17T09:04:24Z</dcterms:created>
  <dcterms:modified xsi:type="dcterms:W3CDTF">2016-07-27T08:44:16Z</dcterms:modified>
</cp:coreProperties>
</file>