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0" r:id="rId2"/>
    <p:sldId id="322" r:id="rId3"/>
    <p:sldId id="334" r:id="rId4"/>
    <p:sldId id="283" r:id="rId5"/>
    <p:sldId id="278" r:id="rId6"/>
    <p:sldId id="311" r:id="rId7"/>
    <p:sldId id="259" r:id="rId8"/>
    <p:sldId id="320" r:id="rId9"/>
    <p:sldId id="310" r:id="rId10"/>
    <p:sldId id="316" r:id="rId11"/>
    <p:sldId id="317" r:id="rId12"/>
    <p:sldId id="306" r:id="rId13"/>
    <p:sldId id="321" r:id="rId14"/>
    <p:sldId id="335" r:id="rId15"/>
    <p:sldId id="303" r:id="rId16"/>
    <p:sldId id="323" r:id="rId17"/>
    <p:sldId id="301" r:id="rId18"/>
    <p:sldId id="326" r:id="rId19"/>
    <p:sldId id="325" r:id="rId20"/>
    <p:sldId id="336" r:id="rId21"/>
    <p:sldId id="337" r:id="rId22"/>
    <p:sldId id="324" r:id="rId23"/>
    <p:sldId id="328" r:id="rId24"/>
    <p:sldId id="329" r:id="rId25"/>
    <p:sldId id="330" r:id="rId26"/>
    <p:sldId id="339" r:id="rId27"/>
    <p:sldId id="338" r:id="rId28"/>
    <p:sldId id="344" r:id="rId29"/>
    <p:sldId id="345" r:id="rId30"/>
    <p:sldId id="340" r:id="rId31"/>
    <p:sldId id="343" r:id="rId32"/>
    <p:sldId id="341" r:id="rId33"/>
    <p:sldId id="342" r:id="rId34"/>
    <p:sldId id="347" r:id="rId35"/>
    <p:sldId id="305" r:id="rId3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92125" autoAdjust="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CAF1A271-EFF9-4022-8DCF-D460883C92C8}" type="datetimeFigureOut">
              <a:rPr lang="it-IT" smtClean="0"/>
              <a:pPr/>
              <a:t>06/10/2011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41" tIns="49521" rIns="99041" bIns="49521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29076DD2-CA8B-453B-B054-1FC8A9CEE8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76DD2-CA8B-453B-B054-1FC8A9CEE8C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338-F7C4-4B99-BF0D-6A14A51A9514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E6D-ED0E-471E-87B9-4BAA0D6037C2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41AE-F329-4CB4-B93A-FB8938359EDC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44A-BF79-43DC-BBD9-B44A464F4665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F770-42DA-453B-AB3E-F6CD85DBDC3E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39BD-0EA1-4A4F-8336-138407DED05F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86FC-8FB9-4E99-AB61-FAF0C8FBA2F8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4F29-AE43-4D08-A19D-3499749DD9CD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46E3-2B6E-4BAC-8F62-73030A9CF18B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2B-CDB0-4712-921D-80B4CC74EEA5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66BA-822A-4FD3-9EAB-FDBF2BF245A6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FDAB8-E59C-42BC-B227-5E8D8D57FD58}" type="datetime1">
              <a:rPr lang="it-IT" smtClean="0"/>
              <a:pPr/>
              <a:t>06/10/2011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5E51-F93A-440D-B599-4A8C1BFC81A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magic.mppmu.mpg.de/gallery/pictures/tn/IMG_2576.JPG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ppmu.mpg.de/~rwagner/sources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5472608" cy="365125"/>
          </a:xfrm>
        </p:spPr>
        <p:txBody>
          <a:bodyPr/>
          <a:lstStyle/>
          <a:p>
            <a:r>
              <a:rPr lang="it-IT" dirty="0" err="1" smtClean="0"/>
              <a:t>B.Sacco</a:t>
            </a:r>
            <a:r>
              <a:rPr lang="it-IT" dirty="0" smtClean="0"/>
              <a:t> relazione al </a:t>
            </a:r>
            <a:r>
              <a:rPr lang="it-IT" dirty="0" err="1" smtClean="0"/>
              <a:t>MeraTeV</a:t>
            </a:r>
            <a:r>
              <a:rPr lang="it-IT" dirty="0" smtClean="0"/>
              <a:t> , Merate 4-6 ottobre, 2011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225823" y="78579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564904"/>
            <a:ext cx="7423827" cy="16312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INAF IN CTA: Il progetto ASTRI</a:t>
            </a:r>
          </a:p>
          <a:p>
            <a:pPr algn="ctr"/>
            <a:endParaRPr lang="it-IT" b="1" i="1" dirty="0" smtClean="0"/>
          </a:p>
          <a:p>
            <a:pPr algn="ctr"/>
            <a:r>
              <a:rPr lang="it-IT" b="1" i="1" dirty="0" smtClean="0"/>
              <a:t>Bruno Sacco</a:t>
            </a:r>
          </a:p>
          <a:p>
            <a:pPr algn="ctr"/>
            <a:r>
              <a:rPr lang="it-IT" b="1" i="1" dirty="0" err="1" smtClean="0"/>
              <a:t>IASF-Palermo</a:t>
            </a:r>
            <a:r>
              <a:rPr lang="it-IT" b="1" i="1" dirty="0" smtClean="0"/>
              <a:t>/INAF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33" y="0"/>
            <a:ext cx="9174733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5" name="Ovale 4"/>
          <p:cNvSpPr/>
          <p:nvPr/>
        </p:nvSpPr>
        <p:spPr>
          <a:xfrm>
            <a:off x="2411760" y="3326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436096" y="4766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532440" y="2708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444208" y="328498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0" y="0"/>
            <a:ext cx="9144000" cy="6594605"/>
            <a:chOff x="0" y="0"/>
            <a:chExt cx="9144000" cy="6594605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594605"/>
            </a:xfrm>
            <a:prstGeom prst="rect">
              <a:avLst/>
            </a:prstGeom>
            <a:solidFill>
              <a:srgbClr val="CCFF33">
                <a:alpha val="5882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CasellaDiTesto 4"/>
            <p:cNvSpPr txBox="1"/>
            <p:nvPr/>
          </p:nvSpPr>
          <p:spPr>
            <a:xfrm>
              <a:off x="6372200" y="3284984"/>
              <a:ext cx="86409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dirty="0" smtClean="0"/>
                <a:t>G. </a:t>
              </a:r>
              <a:r>
                <a:rPr lang="it-IT" sz="1000" dirty="0" err="1" smtClean="0"/>
                <a:t>Pareschi</a:t>
              </a:r>
              <a:endParaRPr lang="it-IT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67544" y="908720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CTA:</a:t>
            </a:r>
          </a:p>
          <a:p>
            <a:r>
              <a:rPr lang="it-IT" dirty="0" smtClean="0"/>
              <a:t>INAF +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Padova (Siena, Udine)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67544" y="1916832"/>
            <a:ext cx="849694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INAF ====</a:t>
            </a:r>
            <a:r>
              <a:rPr lang="it-IT" dirty="0" smtClean="0">
                <a:sym typeface="Wingdings" pitchFamily="2" charset="2"/>
              </a:rPr>
              <a:t>  56 (</a:t>
            </a:r>
            <a:r>
              <a:rPr lang="it-IT" dirty="0" err="1" smtClean="0">
                <a:sym typeface="Wingdings" pitchFamily="2" charset="2"/>
              </a:rPr>
              <a:t>Scientists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Engineers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Technicians</a:t>
            </a:r>
            <a:r>
              <a:rPr lang="it-IT" dirty="0" smtClean="0">
                <a:sym typeface="Wingdings" pitchFamily="2" charset="2"/>
              </a:rPr>
              <a:t>) (24 FTE)</a:t>
            </a:r>
            <a:endParaRPr lang="it-IT" dirty="0" smtClean="0"/>
          </a:p>
          <a:p>
            <a:r>
              <a:rPr lang="it-IT" dirty="0" err="1" smtClean="0"/>
              <a:t>Dip</a:t>
            </a:r>
            <a:r>
              <a:rPr lang="it-IT" dirty="0" smtClean="0"/>
              <a:t>.Progetti, </a:t>
            </a:r>
            <a:r>
              <a:rPr lang="it-IT" dirty="0" err="1" smtClean="0"/>
              <a:t>IFSI-To</a:t>
            </a:r>
            <a:r>
              <a:rPr lang="it-IT" dirty="0" smtClean="0"/>
              <a:t>, OAB, </a:t>
            </a:r>
            <a:r>
              <a:rPr lang="it-IT" dirty="0" err="1" smtClean="0"/>
              <a:t>IASF-Mi</a:t>
            </a:r>
            <a:r>
              <a:rPr lang="it-IT" dirty="0" smtClean="0"/>
              <a:t>,  </a:t>
            </a:r>
            <a:r>
              <a:rPr lang="it-IT" dirty="0" err="1" smtClean="0"/>
              <a:t>OAPd</a:t>
            </a:r>
            <a:r>
              <a:rPr lang="it-IT" dirty="0" smtClean="0"/>
              <a:t>, </a:t>
            </a:r>
            <a:r>
              <a:rPr lang="it-IT" dirty="0" err="1" smtClean="0"/>
              <a:t>OATs</a:t>
            </a:r>
            <a:r>
              <a:rPr lang="it-IT" dirty="0" smtClean="0"/>
              <a:t>,  </a:t>
            </a:r>
            <a:r>
              <a:rPr lang="it-IT" dirty="0" err="1" smtClean="0"/>
              <a:t>OABo</a:t>
            </a:r>
            <a:r>
              <a:rPr lang="it-IT" dirty="0" smtClean="0"/>
              <a:t>, </a:t>
            </a:r>
            <a:r>
              <a:rPr lang="it-IT" dirty="0" err="1" smtClean="0"/>
              <a:t>OARm</a:t>
            </a:r>
            <a:r>
              <a:rPr lang="it-IT" dirty="0" smtClean="0"/>
              <a:t>, </a:t>
            </a:r>
            <a:r>
              <a:rPr lang="it-IT" dirty="0" err="1" smtClean="0"/>
              <a:t>IASF-Rm</a:t>
            </a:r>
            <a:r>
              <a:rPr lang="it-IT" dirty="0" smtClean="0"/>
              <a:t>,  </a:t>
            </a:r>
            <a:r>
              <a:rPr lang="it-IT" dirty="0" err="1" smtClean="0"/>
              <a:t>IASF-Pa</a:t>
            </a:r>
            <a:r>
              <a:rPr lang="it-IT" dirty="0" smtClean="0"/>
              <a:t>, </a:t>
            </a:r>
            <a:r>
              <a:rPr lang="it-IT" dirty="0" err="1" smtClean="0"/>
              <a:t>OACt</a:t>
            </a:r>
            <a:r>
              <a:rPr lang="it-IT" dirty="0" smtClean="0"/>
              <a:t> + </a:t>
            </a:r>
            <a:r>
              <a:rPr lang="it-IT" dirty="0" err="1" smtClean="0"/>
              <a:t>OANa</a:t>
            </a:r>
            <a:r>
              <a:rPr lang="it-IT" dirty="0" smtClean="0"/>
              <a:t>, TNG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3356992"/>
            <a:ext cx="8424936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Within</a:t>
            </a:r>
            <a:r>
              <a:rPr lang="it-IT" dirty="0" smtClean="0"/>
              <a:t> the </a:t>
            </a:r>
            <a:r>
              <a:rPr lang="it-IT" dirty="0" err="1" smtClean="0"/>
              <a:t>CTA_PP</a:t>
            </a:r>
            <a:endParaRPr lang="it-IT" dirty="0" smtClean="0"/>
          </a:p>
          <a:p>
            <a:r>
              <a:rPr lang="it-IT" dirty="0" smtClean="0"/>
              <a:t>INAF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representative</a:t>
            </a:r>
            <a:r>
              <a:rPr lang="it-IT" dirty="0" smtClean="0"/>
              <a:t> </a:t>
            </a:r>
            <a:r>
              <a:rPr lang="it-IT" dirty="0" err="1" smtClean="0"/>
              <a:t>members</a:t>
            </a:r>
            <a:r>
              <a:rPr lang="it-IT" dirty="0" smtClean="0"/>
              <a:t> in: </a:t>
            </a:r>
          </a:p>
          <a:p>
            <a:r>
              <a:rPr lang="it-IT" dirty="0" err="1" smtClean="0"/>
              <a:t>Resource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r>
              <a:rPr lang="it-IT" dirty="0" smtClean="0"/>
              <a:t> ,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r>
              <a:rPr lang="it-IT" dirty="0" smtClean="0"/>
              <a:t>, Executive </a:t>
            </a:r>
            <a:r>
              <a:rPr lang="it-IT" dirty="0" err="1" smtClean="0"/>
              <a:t>Board</a:t>
            </a:r>
            <a:r>
              <a:rPr lang="it-IT" dirty="0" smtClean="0"/>
              <a:t>,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Committee</a:t>
            </a:r>
            <a:endParaRPr lang="it-IT" dirty="0" smtClean="0"/>
          </a:p>
          <a:p>
            <a:r>
              <a:rPr lang="it-IT" dirty="0" smtClean="0"/>
              <a:t>INAF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CTA_PP</a:t>
            </a:r>
            <a:r>
              <a:rPr lang="it-IT" dirty="0" smtClean="0"/>
              <a:t> </a:t>
            </a:r>
            <a:r>
              <a:rPr lang="it-IT" dirty="0" err="1" smtClean="0"/>
              <a:t>Procurement</a:t>
            </a:r>
            <a:r>
              <a:rPr lang="it-IT" dirty="0" smtClean="0"/>
              <a:t> (C. </a:t>
            </a:r>
            <a:r>
              <a:rPr lang="it-IT" dirty="0" err="1" smtClean="0"/>
              <a:t>Perna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INAF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SST </a:t>
            </a:r>
            <a:r>
              <a:rPr lang="it-IT" dirty="0" err="1" smtClean="0"/>
              <a:t>Mirror&amp;Structure</a:t>
            </a:r>
            <a:r>
              <a:rPr lang="it-IT" dirty="0" smtClean="0"/>
              <a:t> (G. </a:t>
            </a:r>
            <a:r>
              <a:rPr lang="it-IT" dirty="0" err="1" smtClean="0"/>
              <a:t>Pareschi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INAF </a:t>
            </a:r>
            <a:r>
              <a:rPr lang="it-IT" dirty="0" err="1" smtClean="0"/>
              <a:t>participates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CTA_PP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: </a:t>
            </a:r>
          </a:p>
          <a:p>
            <a:r>
              <a:rPr lang="it-IT" dirty="0" smtClean="0"/>
              <a:t>Science, </a:t>
            </a:r>
            <a:r>
              <a:rPr lang="it-IT" dirty="0" err="1" smtClean="0"/>
              <a:t>Mirrors</a:t>
            </a:r>
            <a:r>
              <a:rPr lang="it-IT" dirty="0" smtClean="0"/>
              <a:t>, </a:t>
            </a:r>
            <a:r>
              <a:rPr lang="it-IT" dirty="0" err="1" smtClean="0"/>
              <a:t>Telescope</a:t>
            </a:r>
            <a:r>
              <a:rPr lang="it-IT" dirty="0" smtClean="0"/>
              <a:t> </a:t>
            </a:r>
            <a:r>
              <a:rPr lang="it-IT" dirty="0" err="1" smtClean="0"/>
              <a:t>Structures</a:t>
            </a:r>
            <a:r>
              <a:rPr lang="it-IT" dirty="0" smtClean="0"/>
              <a:t>,  MC, Data </a:t>
            </a:r>
            <a:r>
              <a:rPr lang="it-IT" dirty="0" err="1" smtClean="0"/>
              <a:t>Handling</a:t>
            </a:r>
            <a:r>
              <a:rPr lang="it-IT" dirty="0" smtClean="0"/>
              <a:t>, SST camera </a:t>
            </a:r>
            <a:r>
              <a:rPr lang="it-IT" dirty="0" err="1" smtClean="0"/>
              <a:t>sensors</a:t>
            </a:r>
            <a:r>
              <a:rPr lang="it-IT" dirty="0" smtClean="0"/>
              <a:t> and </a:t>
            </a:r>
            <a:r>
              <a:rPr lang="it-IT" dirty="0" err="1" smtClean="0"/>
              <a:t>electronics</a:t>
            </a:r>
            <a:r>
              <a:rPr lang="it-IT" dirty="0" smtClean="0"/>
              <a:t>, SST </a:t>
            </a:r>
            <a:r>
              <a:rPr lang="it-IT" dirty="0" err="1" smtClean="0"/>
              <a:t>dual</a:t>
            </a:r>
            <a:r>
              <a:rPr lang="it-IT" dirty="0" smtClean="0"/>
              <a:t>/single </a:t>
            </a:r>
            <a:r>
              <a:rPr lang="it-IT" dirty="0" err="1" smtClean="0"/>
              <a:t>mirror</a:t>
            </a:r>
            <a:r>
              <a:rPr lang="it-IT" dirty="0" smtClean="0"/>
              <a:t> </a:t>
            </a:r>
            <a:r>
              <a:rPr lang="it-IT" dirty="0" err="1" smtClean="0"/>
              <a:t>choice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2348880"/>
            <a:ext cx="878497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spring</a:t>
            </a:r>
            <a:r>
              <a:rPr lang="it-IT" dirty="0" smtClean="0"/>
              <a:t> 2010 INAF </a:t>
            </a:r>
            <a:r>
              <a:rPr lang="it-IT" dirty="0" err="1" smtClean="0"/>
              <a:t>submitted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Ministry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Reaserch</a:t>
            </a:r>
            <a:r>
              <a:rPr lang="it-IT" dirty="0" smtClean="0"/>
              <a:t> the ASTRI project,</a:t>
            </a:r>
          </a:p>
          <a:p>
            <a:r>
              <a:rPr lang="it-IT" dirty="0" err="1" smtClean="0"/>
              <a:t>where</a:t>
            </a:r>
            <a:r>
              <a:rPr lang="it-IT" dirty="0" smtClean="0"/>
              <a:t> 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requested</a:t>
            </a:r>
            <a:r>
              <a:rPr lang="it-IT" dirty="0" smtClean="0"/>
              <a:t> a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(8Meuro) </a:t>
            </a:r>
            <a:r>
              <a:rPr lang="it-IT" dirty="0" err="1" smtClean="0"/>
              <a:t>for</a:t>
            </a:r>
            <a:r>
              <a:rPr lang="it-IT" dirty="0" smtClean="0"/>
              <a:t> a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      (2011-2013)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develop</a:t>
            </a:r>
            <a:r>
              <a:rPr lang="it-IT" dirty="0" smtClean="0"/>
              <a:t> </a:t>
            </a:r>
            <a:r>
              <a:rPr lang="it-IT" dirty="0" err="1" smtClean="0"/>
              <a:t>technologies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CTA : </a:t>
            </a:r>
            <a:r>
              <a:rPr lang="it-IT" dirty="0" err="1" smtClean="0"/>
              <a:t>Mirrors</a:t>
            </a:r>
            <a:r>
              <a:rPr lang="it-IT" dirty="0" smtClean="0"/>
              <a:t> (</a:t>
            </a:r>
            <a:r>
              <a:rPr lang="it-IT" dirty="0" err="1" smtClean="0"/>
              <a:t>with</a:t>
            </a:r>
            <a:r>
              <a:rPr lang="it-IT" dirty="0" smtClean="0"/>
              <a:t> replica </a:t>
            </a:r>
            <a:r>
              <a:rPr lang="it-IT" dirty="0" err="1" smtClean="0"/>
              <a:t>tecnique</a:t>
            </a:r>
            <a:r>
              <a:rPr lang="it-IT" dirty="0" smtClean="0"/>
              <a:t>) , </a:t>
            </a:r>
            <a:r>
              <a:rPr lang="it-IT" dirty="0" err="1" smtClean="0"/>
              <a:t>sensors</a:t>
            </a:r>
            <a:r>
              <a:rPr lang="it-IT" dirty="0" smtClean="0"/>
              <a:t> and </a:t>
            </a:r>
            <a:r>
              <a:rPr lang="it-IT" dirty="0" err="1" smtClean="0"/>
              <a:t>electronics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telescope</a:t>
            </a:r>
            <a:r>
              <a:rPr lang="it-IT" dirty="0" smtClean="0"/>
              <a:t> </a:t>
            </a:r>
            <a:r>
              <a:rPr lang="it-IT" dirty="0" err="1" smtClean="0"/>
              <a:t>cameras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365104"/>
            <a:ext cx="878497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ASTRI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the, so </a:t>
            </a:r>
            <a:r>
              <a:rPr lang="it-IT" dirty="0" err="1" smtClean="0"/>
              <a:t>called</a:t>
            </a:r>
            <a:r>
              <a:rPr lang="it-IT" dirty="0" smtClean="0"/>
              <a:t>, “Progetti Bandiera “and INAF </a:t>
            </a:r>
            <a:r>
              <a:rPr lang="it-IT" dirty="0" err="1" smtClean="0"/>
              <a:t>received</a:t>
            </a:r>
            <a:r>
              <a:rPr lang="it-IT" dirty="0" smtClean="0"/>
              <a:t> 3Meuro in 2011. 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331640" y="332656"/>
            <a:ext cx="612068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ASTRI</a:t>
            </a:r>
          </a:p>
          <a:p>
            <a:pPr algn="ctr"/>
            <a:r>
              <a:rPr lang="it-IT" dirty="0" smtClean="0"/>
              <a:t> ( Astrofisica con Specchi a Tecnologia Replicante  Italiana) </a:t>
            </a:r>
          </a:p>
          <a:p>
            <a:pPr algn="ctr"/>
            <a:r>
              <a:rPr lang="it-IT" dirty="0" err="1" smtClean="0"/>
              <a:t>R&amp;D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financied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MIUR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840760" cy="58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8"/>
          <p:cNvSpPr/>
          <p:nvPr/>
        </p:nvSpPr>
        <p:spPr>
          <a:xfrm>
            <a:off x="179512" y="2492896"/>
            <a:ext cx="86409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10800000">
            <a:off x="7452320" y="2492896"/>
            <a:ext cx="108012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026" name="Picture 2" descr="C:\Users\INAF IASF\Desktop\Relazione al CS\Cat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25642" cy="2915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Rettangolo 5"/>
          <p:cNvSpPr/>
          <p:nvPr/>
        </p:nvSpPr>
        <p:spPr>
          <a:xfrm>
            <a:off x="611560" y="4077072"/>
            <a:ext cx="813690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Single </a:t>
            </a:r>
            <a:r>
              <a:rPr lang="it-IT" dirty="0" err="1" smtClean="0"/>
              <a:t>mirror</a:t>
            </a:r>
            <a:r>
              <a:rPr lang="it-IT" dirty="0" smtClean="0"/>
              <a:t> DC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present</a:t>
            </a:r>
            <a:r>
              <a:rPr lang="it-IT" dirty="0" smtClean="0"/>
              <a:t>  </a:t>
            </a:r>
            <a:r>
              <a:rPr lang="it-IT" dirty="0" err="1" smtClean="0"/>
              <a:t>Cherenkov</a:t>
            </a:r>
            <a:r>
              <a:rPr lang="it-IT" dirty="0" smtClean="0"/>
              <a:t> </a:t>
            </a:r>
            <a:r>
              <a:rPr lang="it-IT" dirty="0" err="1" smtClean="0"/>
              <a:t>telescopes</a:t>
            </a:r>
            <a:endParaRPr lang="it-IT" dirty="0" smtClean="0"/>
          </a:p>
          <a:p>
            <a:r>
              <a:rPr lang="it-IT" dirty="0" smtClean="0"/>
              <a:t>Single </a:t>
            </a:r>
            <a:r>
              <a:rPr lang="it-IT" dirty="0" err="1" smtClean="0"/>
              <a:t>mirror</a:t>
            </a:r>
            <a:r>
              <a:rPr lang="it-IT" dirty="0" smtClean="0"/>
              <a:t> DC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baseline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LST and MST </a:t>
            </a:r>
            <a:r>
              <a:rPr lang="it-IT" dirty="0" err="1" smtClean="0"/>
              <a:t>of</a:t>
            </a:r>
            <a:r>
              <a:rPr lang="it-IT" dirty="0" smtClean="0"/>
              <a:t> CTA.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11560" y="5301208"/>
            <a:ext cx="813690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Dual</a:t>
            </a:r>
            <a:r>
              <a:rPr lang="it-IT" dirty="0" smtClean="0"/>
              <a:t> </a:t>
            </a:r>
            <a:r>
              <a:rPr lang="it-IT" dirty="0" err="1" smtClean="0"/>
              <a:t>mirror</a:t>
            </a:r>
            <a:r>
              <a:rPr lang="it-IT" dirty="0" smtClean="0"/>
              <a:t> SC, </a:t>
            </a:r>
            <a:r>
              <a:rPr lang="it-IT" dirty="0" err="1" smtClean="0"/>
              <a:t>originally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american AGIS </a:t>
            </a:r>
            <a:r>
              <a:rPr lang="it-IT" dirty="0" err="1" smtClean="0"/>
              <a:t>group</a:t>
            </a:r>
            <a:r>
              <a:rPr lang="it-IT" dirty="0" smtClean="0"/>
              <a:t> , in the CTA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in </a:t>
            </a:r>
            <a:r>
              <a:rPr lang="it-IT" dirty="0" err="1" smtClean="0"/>
              <a:t>competition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DC </a:t>
            </a:r>
            <a:r>
              <a:rPr lang="it-IT" dirty="0" err="1" smtClean="0"/>
              <a:t>for</a:t>
            </a:r>
            <a:r>
              <a:rPr lang="it-IT" dirty="0" smtClean="0"/>
              <a:t> SST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studied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alternaitve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 </a:t>
            </a:r>
            <a:r>
              <a:rPr lang="it-IT" dirty="0" err="1" smtClean="0"/>
              <a:t>for</a:t>
            </a:r>
            <a:r>
              <a:rPr lang="it-IT" dirty="0" smtClean="0"/>
              <a:t> MST.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987824" y="980728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99450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419872" y="980728"/>
            <a:ext cx="1739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Output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ASTRI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67544" y="548680"/>
          <a:ext cx="8280922" cy="600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96144"/>
                <a:gridCol w="792088"/>
                <a:gridCol w="1152128"/>
                <a:gridCol w="625940"/>
                <a:gridCol w="670204"/>
                <a:gridCol w="936106"/>
              </a:tblGrid>
              <a:tr h="484159"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ASTRI:   Astrofisica con Specchi a Tecnologia Replicante  Italiana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Consum</a:t>
                      </a:r>
                      <a:r>
                        <a:rPr lang="it-IT" dirty="0" smtClean="0"/>
                        <a:t>.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contracts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Travel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Personnel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Lab</a:t>
                      </a:r>
                      <a:r>
                        <a:rPr lang="it-IT" dirty="0" smtClean="0"/>
                        <a:t>. </a:t>
                      </a:r>
                      <a:r>
                        <a:rPr lang="it-IT" dirty="0" err="1" smtClean="0"/>
                        <a:t>Instr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Over</a:t>
                      </a:r>
                      <a:r>
                        <a:rPr lang="it-IT" dirty="0" smtClean="0"/>
                        <a:t> head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total</a:t>
                      </a:r>
                      <a:endParaRPr lang="it-IT" dirty="0"/>
                    </a:p>
                  </a:txBody>
                  <a:tcPr/>
                </a:tc>
              </a:tr>
              <a:tr h="484159">
                <a:tc>
                  <a:txBody>
                    <a:bodyPr/>
                    <a:lstStyle/>
                    <a:p>
                      <a:r>
                        <a:rPr lang="it-IT" dirty="0" smtClean="0"/>
                        <a:t>Project  Management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</a:tr>
              <a:tr h="701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Dual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mirror-SST</a:t>
                      </a:r>
                      <a:r>
                        <a:rPr lang="it-IT" dirty="0" smtClean="0"/>
                        <a:t>  End </a:t>
                      </a:r>
                      <a:r>
                        <a:rPr lang="it-IT" dirty="0" err="1" smtClean="0"/>
                        <a:t>to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End </a:t>
                      </a:r>
                      <a:r>
                        <a:rPr lang="it-IT" dirty="0" err="1" smtClean="0"/>
                        <a:t>Prototype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590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1957</a:t>
                      </a:r>
                      <a:endParaRPr lang="it-IT" dirty="0"/>
                    </a:p>
                  </a:txBody>
                  <a:tcPr/>
                </a:tc>
              </a:tr>
              <a:tr h="51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Single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mirror-</a:t>
                      </a:r>
                      <a:r>
                        <a:rPr lang="it-IT" dirty="0" err="1" smtClean="0"/>
                        <a:t>SST</a:t>
                      </a:r>
                      <a:r>
                        <a:rPr lang="it-IT" baseline="0" dirty="0" smtClean="0"/>
                        <a:t>  </a:t>
                      </a:r>
                      <a:r>
                        <a:rPr lang="it-IT" baseline="0" dirty="0" err="1" smtClean="0"/>
                        <a:t>Structure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“””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259</a:t>
                      </a:r>
                      <a:endParaRPr lang="it-IT" dirty="0"/>
                    </a:p>
                  </a:txBody>
                  <a:tcPr/>
                </a:tc>
              </a:tr>
              <a:tr h="397881">
                <a:tc>
                  <a:txBody>
                    <a:bodyPr/>
                    <a:lstStyle/>
                    <a:p>
                      <a:r>
                        <a:rPr lang="it-IT" dirty="0" smtClean="0"/>
                        <a:t>SST+MST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Mirrors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“””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269</a:t>
                      </a:r>
                      <a:endParaRPr lang="it-IT" dirty="0"/>
                    </a:p>
                  </a:txBody>
                  <a:tcPr/>
                </a:tc>
              </a:tr>
              <a:tr h="334372">
                <a:tc gridSpan="7"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Ancillary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activities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39681">
                <a:tc>
                  <a:txBody>
                    <a:bodyPr/>
                    <a:lstStyle/>
                    <a:p>
                      <a:r>
                        <a:rPr lang="it-IT" dirty="0" smtClean="0"/>
                        <a:t>Science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119</a:t>
                      </a:r>
                      <a:endParaRPr lang="it-IT" dirty="0"/>
                    </a:p>
                  </a:txBody>
                  <a:tcPr/>
                </a:tc>
              </a:tr>
              <a:tr h="484159">
                <a:tc>
                  <a:txBody>
                    <a:bodyPr/>
                    <a:lstStyle/>
                    <a:p>
                      <a:r>
                        <a:rPr lang="it-IT" dirty="0" smtClean="0"/>
                        <a:t>M.C. </a:t>
                      </a:r>
                      <a:r>
                        <a:rPr lang="it-IT" dirty="0" err="1" smtClean="0"/>
                        <a:t>simulation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64</a:t>
                      </a:r>
                      <a:endParaRPr lang="it-IT" dirty="0"/>
                    </a:p>
                  </a:txBody>
                  <a:tcPr/>
                </a:tc>
              </a:tr>
              <a:tr h="48415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Observatory</a:t>
                      </a:r>
                      <a:r>
                        <a:rPr lang="it-IT" dirty="0" smtClean="0"/>
                        <a:t> &amp;</a:t>
                      </a:r>
                      <a:r>
                        <a:rPr lang="it-IT" baseline="0" dirty="0" smtClean="0"/>
                        <a:t> data </a:t>
                      </a:r>
                      <a:r>
                        <a:rPr lang="it-IT" baseline="0" dirty="0" err="1" smtClean="0"/>
                        <a:t>hand</a:t>
                      </a:r>
                      <a:r>
                        <a:rPr lang="it-IT" baseline="0" smtClean="0"/>
                        <a:t>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66</a:t>
                      </a:r>
                      <a:endParaRPr lang="it-IT" dirty="0"/>
                    </a:p>
                  </a:txBody>
                  <a:tcPr/>
                </a:tc>
              </a:tr>
              <a:tr h="484159">
                <a:tc>
                  <a:txBody>
                    <a:bodyPr/>
                    <a:lstStyle/>
                    <a:p>
                      <a:r>
                        <a:rPr lang="it-IT" dirty="0" smtClean="0"/>
                        <a:t>Industrial</a:t>
                      </a:r>
                      <a:r>
                        <a:rPr lang="it-IT" baseline="0" dirty="0" smtClean="0"/>
                        <a:t>  </a:t>
                      </a:r>
                      <a:r>
                        <a:rPr lang="it-IT" baseline="0" dirty="0" err="1" smtClean="0"/>
                        <a:t>Procurement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71</a:t>
                      </a:r>
                      <a:endParaRPr lang="it-IT" dirty="0"/>
                    </a:p>
                  </a:txBody>
                  <a:tcPr/>
                </a:tc>
              </a:tr>
              <a:tr h="347630">
                <a:tc>
                  <a:txBody>
                    <a:bodyPr/>
                    <a:lstStyle/>
                    <a:p>
                      <a:r>
                        <a:rPr lang="it-IT" dirty="0" smtClean="0"/>
                        <a:t>INAF </a:t>
                      </a:r>
                      <a:r>
                        <a:rPr lang="it-IT" dirty="0" err="1" smtClean="0"/>
                        <a:t>Overhead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180</a:t>
                      </a:r>
                      <a:endParaRPr lang="it-IT" dirty="0"/>
                    </a:p>
                  </a:txBody>
                  <a:tcPr/>
                </a:tc>
              </a:tr>
              <a:tr h="342003">
                <a:tc>
                  <a:txBody>
                    <a:bodyPr/>
                    <a:lstStyle/>
                    <a:p>
                      <a:r>
                        <a:rPr lang="it-IT" dirty="0" smtClean="0"/>
                        <a:t>total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180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3000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e 4"/>
          <p:cNvSpPr/>
          <p:nvPr/>
        </p:nvSpPr>
        <p:spPr>
          <a:xfrm>
            <a:off x="5580112" y="1844824"/>
            <a:ext cx="792088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871538"/>
            <a:ext cx="8323445" cy="53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695325"/>
            <a:ext cx="76390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it-IT" dirty="0" err="1" smtClean="0"/>
              <a:t>B.Sacco</a:t>
            </a:r>
            <a:r>
              <a:rPr lang="it-IT" dirty="0" smtClean="0"/>
              <a:t> relazione al </a:t>
            </a:r>
            <a:r>
              <a:rPr lang="it-IT" dirty="0" err="1" smtClean="0"/>
              <a:t>MeraTeV</a:t>
            </a:r>
            <a:r>
              <a:rPr lang="it-IT" dirty="0" smtClean="0"/>
              <a:t> , Merate 4-6 ottobre, 2011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4" name="Immagine 3" descr="Veri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3177" y="0"/>
            <a:ext cx="4910823" cy="2357454"/>
          </a:xfrm>
          <a:prstGeom prst="rect">
            <a:avLst/>
          </a:prstGeom>
        </p:spPr>
      </p:pic>
      <p:pic>
        <p:nvPicPr>
          <p:cNvPr id="36866" name="Picture 2" descr="05.04.2009 20%3a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3895547" cy="292898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3143248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MAGIC  (2*17m) </a:t>
            </a:r>
            <a:r>
              <a:rPr lang="it-IT" dirty="0" err="1" smtClean="0"/>
              <a:t>telescopes</a:t>
            </a:r>
            <a:r>
              <a:rPr lang="it-IT" dirty="0" smtClean="0"/>
              <a:t> , La Palma</a:t>
            </a:r>
          </a:p>
          <a:p>
            <a:pPr algn="ctr"/>
            <a:r>
              <a:rPr lang="it-IT" dirty="0" err="1" smtClean="0"/>
              <a:t>Canary</a:t>
            </a:r>
            <a:r>
              <a:rPr lang="it-IT" dirty="0" smtClean="0"/>
              <a:t> </a:t>
            </a:r>
            <a:r>
              <a:rPr lang="it-IT" dirty="0" err="1" smtClean="0"/>
              <a:t>Islands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6868" name="Picture 4" descr="http://lpnp90.in2p3.fr/~hess/hess1_co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125963" cy="309611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286380" y="0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VERITAS, Arizona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0"/>
            <a:ext cx="354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HESS, (4*12m) </a:t>
            </a:r>
            <a:r>
              <a:rPr lang="it-IT" dirty="0" err="1" smtClean="0"/>
              <a:t>telescopes</a:t>
            </a:r>
            <a:r>
              <a:rPr lang="it-IT" dirty="0" smtClean="0"/>
              <a:t>, Namibia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57950" y="22145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200" dirty="0" smtClean="0"/>
          </a:p>
          <a:p>
            <a:endParaRPr lang="it-IT" sz="1200" dirty="0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4857752" y="3286124"/>
          <a:ext cx="3787140" cy="2944368"/>
        </p:xfrm>
        <a:graphic>
          <a:graphicData uri="http://schemas.openxmlformats.org/drawingml/2006/table">
            <a:tbl>
              <a:tblPr/>
              <a:tblGrid>
                <a:gridCol w="715010"/>
                <a:gridCol w="723900"/>
                <a:gridCol w="723900"/>
                <a:gridCol w="90043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WIPPLE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HESS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MAGIC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VERITAS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Site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Arizona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Namibia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Canary Island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Arizona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Lat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(°)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-25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Alt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(km)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Tel.  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N. Tel.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FoV 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 (°)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Thresh. (GeV)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Sensitivity (mCrab)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619125"/>
            <a:ext cx="74961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752475"/>
            <a:ext cx="75533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756770" cy="53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23014"/>
            <a:ext cx="7581414" cy="55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5046" cy="49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5413" cy="49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642938"/>
            <a:ext cx="74390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762000"/>
            <a:ext cx="74580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344816" cy="551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423988"/>
            <a:ext cx="56578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9552" y="18864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3275856" y="40466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2011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1763688" y="1412776"/>
            <a:ext cx="478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http://www.mppmu.mpg.de/</a:t>
            </a:r>
            <a:r>
              <a:rPr lang="it-IT" dirty="0" err="1" smtClean="0">
                <a:hlinkClick r:id="rId2"/>
              </a:rPr>
              <a:t>~rwagner</a:t>
            </a:r>
            <a:r>
              <a:rPr lang="it-IT" dirty="0" smtClean="0">
                <a:hlinkClick r:id="rId2"/>
              </a:rPr>
              <a:t>/</a:t>
            </a:r>
            <a:r>
              <a:rPr lang="it-IT" dirty="0" err="1" smtClean="0">
                <a:hlinkClick r:id="rId2"/>
              </a:rPr>
              <a:t>sources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r>
              <a:rPr lang="it-IT" dirty="0" err="1" smtClean="0"/>
              <a:t>R.Wagner</a:t>
            </a:r>
            <a:r>
              <a:rPr lang="it-IT" dirty="0" smtClean="0"/>
              <a:t>, VHE </a:t>
            </a:r>
            <a:r>
              <a:rPr lang="it-IT" dirty="0" err="1" smtClean="0">
                <a:latin typeface="Symbol" pitchFamily="18" charset="2"/>
              </a:rPr>
              <a:t>g</a:t>
            </a:r>
            <a:r>
              <a:rPr lang="it-IT" dirty="0" err="1" smtClean="0"/>
              <a:t>-ray</a:t>
            </a:r>
            <a:r>
              <a:rPr lang="it-IT" dirty="0" smtClean="0"/>
              <a:t> Sky </a:t>
            </a:r>
            <a:r>
              <a:rPr lang="it-IT" dirty="0" err="1" smtClean="0"/>
              <a:t>Map</a:t>
            </a:r>
            <a:r>
              <a:rPr lang="it-IT" dirty="0" smtClean="0"/>
              <a:t>  and Source </a:t>
            </a:r>
            <a:r>
              <a:rPr lang="it-IT" dirty="0" err="1" smtClean="0"/>
              <a:t>Catalog</a:t>
            </a:r>
            <a:r>
              <a:rPr lang="it-IT" dirty="0" smtClean="0"/>
              <a:t>  </a:t>
            </a:r>
            <a:r>
              <a:rPr lang="it-IT" sz="2400" b="1" dirty="0" smtClean="0"/>
              <a:t>&gt; 100 </a:t>
            </a:r>
            <a:r>
              <a:rPr lang="it-IT" sz="2400" b="1" dirty="0" err="1" smtClean="0"/>
              <a:t>Sources</a:t>
            </a:r>
            <a:endParaRPr lang="it-IT" sz="2400" b="1" dirty="0"/>
          </a:p>
        </p:txBody>
      </p:sp>
      <p:pic>
        <p:nvPicPr>
          <p:cNvPr id="12" name="Picture 2" descr="C:\Users\INAF IASF\Desktop\PRESENTAZIONI\TeV_Skymap_nolabe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5030231" cy="2371395"/>
          </a:xfrm>
          <a:prstGeom prst="rect">
            <a:avLst/>
          </a:prstGeom>
          <a:noFill/>
        </p:spPr>
      </p:pic>
      <p:sp>
        <p:nvSpPr>
          <p:cNvPr id="8" name="Segnaposto piè di pagina 1"/>
          <p:cNvSpPr txBox="1">
            <a:spLocks/>
          </p:cNvSpPr>
          <p:nvPr/>
        </p:nvSpPr>
        <p:spPr>
          <a:xfrm>
            <a:off x="2555776" y="6597352"/>
            <a:ext cx="396044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B.Sacco relazione al MeraTeV , Merate 4-6 ottobre, 2011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657225"/>
            <a:ext cx="74199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628650"/>
            <a:ext cx="73342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757238"/>
            <a:ext cx="74104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38188"/>
            <a:ext cx="7315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2771800" y="260648"/>
            <a:ext cx="3707904" cy="4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2606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ASTRI </a:t>
            </a:r>
            <a:r>
              <a:rPr lang="it-IT" dirty="0" err="1" smtClean="0">
                <a:solidFill>
                  <a:schemeClr val="bg1"/>
                </a:solidFill>
              </a:rPr>
              <a:t>gives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support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other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activities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2195736" y="1124744"/>
            <a:ext cx="4896544" cy="1368152"/>
            <a:chOff x="2195736" y="1124744"/>
            <a:chExt cx="4896544" cy="1368152"/>
          </a:xfrm>
        </p:grpSpPr>
        <p:sp>
          <p:nvSpPr>
            <p:cNvPr id="11" name="Ovale 10"/>
            <p:cNvSpPr/>
            <p:nvPr/>
          </p:nvSpPr>
          <p:spPr>
            <a:xfrm>
              <a:off x="2195736" y="1124744"/>
              <a:ext cx="4896544" cy="1368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555776" y="1412776"/>
              <a:ext cx="44645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Science: </a:t>
              </a:r>
              <a:r>
                <a:rPr lang="it-IT" dirty="0" err="1" smtClean="0">
                  <a:solidFill>
                    <a:schemeClr val="bg1"/>
                  </a:solidFill>
                </a:rPr>
                <a:t>contribution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to</a:t>
              </a:r>
              <a:r>
                <a:rPr lang="it-IT" dirty="0" smtClean="0">
                  <a:solidFill>
                    <a:schemeClr val="bg1"/>
                  </a:solidFill>
                </a:rPr>
                <a:t> CTA science </a:t>
              </a:r>
            </a:p>
            <a:p>
              <a:r>
                <a:rPr lang="it-IT" dirty="0" smtClean="0">
                  <a:solidFill>
                    <a:schemeClr val="bg1"/>
                  </a:solidFill>
                </a:rPr>
                <a:t>&amp; </a:t>
              </a:r>
              <a:r>
                <a:rPr lang="it-IT" dirty="0" err="1" smtClean="0">
                  <a:solidFill>
                    <a:schemeClr val="bg1"/>
                  </a:solidFill>
                </a:rPr>
                <a:t>scientific</a:t>
              </a:r>
              <a:r>
                <a:rPr lang="it-IT" dirty="0" smtClean="0">
                  <a:solidFill>
                    <a:schemeClr val="bg1"/>
                  </a:solidFill>
                </a:rPr>
                <a:t> performance </a:t>
              </a:r>
              <a:r>
                <a:rPr lang="it-IT" dirty="0" err="1" smtClean="0">
                  <a:solidFill>
                    <a:schemeClr val="bg1"/>
                  </a:solidFill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</a:rPr>
                <a:t> the SST </a:t>
              </a:r>
              <a:r>
                <a:rPr lang="it-IT" dirty="0" err="1" smtClean="0">
                  <a:solidFill>
                    <a:schemeClr val="bg1"/>
                  </a:solidFill>
                </a:rPr>
                <a:t>prototype</a:t>
              </a:r>
              <a:endParaRPr lang="it-IT" dirty="0" smtClean="0">
                <a:solidFill>
                  <a:schemeClr val="bg1"/>
                </a:solidFill>
              </a:endParaRPr>
            </a:p>
            <a:p>
              <a:endParaRPr lang="it-IT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339752" y="2852936"/>
            <a:ext cx="4968552" cy="1224136"/>
            <a:chOff x="2339752" y="2852936"/>
            <a:chExt cx="4968552" cy="1224136"/>
          </a:xfrm>
        </p:grpSpPr>
        <p:sp>
          <p:nvSpPr>
            <p:cNvPr id="12" name="Ovale 11"/>
            <p:cNvSpPr/>
            <p:nvPr/>
          </p:nvSpPr>
          <p:spPr>
            <a:xfrm>
              <a:off x="2339752" y="2852936"/>
              <a:ext cx="4968552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771800" y="3140968"/>
              <a:ext cx="4027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MC </a:t>
              </a:r>
              <a:r>
                <a:rPr lang="it-IT" dirty="0" err="1" smtClean="0">
                  <a:solidFill>
                    <a:schemeClr val="bg1"/>
                  </a:solidFill>
                </a:rPr>
                <a:t>Simulation</a:t>
              </a:r>
              <a:r>
                <a:rPr lang="it-IT" dirty="0" smtClean="0">
                  <a:solidFill>
                    <a:schemeClr val="bg1"/>
                  </a:solidFill>
                </a:rPr>
                <a:t>: </a:t>
              </a:r>
              <a:r>
                <a:rPr lang="it-IT" dirty="0" err="1" smtClean="0">
                  <a:solidFill>
                    <a:schemeClr val="bg1"/>
                  </a:solidFill>
                </a:rPr>
                <a:t>contribution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to</a:t>
              </a:r>
              <a:r>
                <a:rPr lang="it-IT" dirty="0" smtClean="0">
                  <a:solidFill>
                    <a:schemeClr val="bg1"/>
                  </a:solidFill>
                </a:rPr>
                <a:t> CTA MC </a:t>
              </a:r>
            </a:p>
            <a:p>
              <a:r>
                <a:rPr lang="it-IT" dirty="0" smtClean="0">
                  <a:solidFill>
                    <a:schemeClr val="bg1"/>
                  </a:solidFill>
                </a:rPr>
                <a:t>&amp; </a:t>
              </a:r>
              <a:r>
                <a:rPr lang="it-IT" dirty="0" err="1" smtClean="0">
                  <a:solidFill>
                    <a:schemeClr val="bg1"/>
                  </a:solidFill>
                </a:rPr>
                <a:t>specific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activities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for</a:t>
              </a:r>
              <a:r>
                <a:rPr lang="it-IT" dirty="0" smtClean="0">
                  <a:solidFill>
                    <a:schemeClr val="bg1"/>
                  </a:solidFill>
                </a:rPr>
                <a:t> the SST </a:t>
              </a:r>
              <a:r>
                <a:rPr lang="it-IT" dirty="0" err="1" smtClean="0">
                  <a:solidFill>
                    <a:schemeClr val="bg1"/>
                  </a:solidFill>
                </a:rPr>
                <a:t>prototype</a:t>
              </a:r>
              <a:endParaRPr lang="it-IT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339752" y="4365104"/>
            <a:ext cx="5238328" cy="792088"/>
            <a:chOff x="2411760" y="4653136"/>
            <a:chExt cx="5238328" cy="792088"/>
          </a:xfrm>
        </p:grpSpPr>
        <p:sp>
          <p:nvSpPr>
            <p:cNvPr id="13" name="Ovale 12"/>
            <p:cNvSpPr/>
            <p:nvPr/>
          </p:nvSpPr>
          <p:spPr>
            <a:xfrm>
              <a:off x="2411760" y="4653136"/>
              <a:ext cx="5112568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627784" y="4869160"/>
              <a:ext cx="50223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Data </a:t>
              </a:r>
              <a:r>
                <a:rPr lang="it-IT" dirty="0" err="1" smtClean="0">
                  <a:solidFill>
                    <a:schemeClr val="bg1"/>
                  </a:solidFill>
                </a:rPr>
                <a:t>Handling</a:t>
              </a:r>
              <a:r>
                <a:rPr lang="it-IT" dirty="0" smtClean="0">
                  <a:solidFill>
                    <a:schemeClr val="bg1"/>
                  </a:solidFill>
                </a:rPr>
                <a:t>: </a:t>
              </a:r>
              <a:r>
                <a:rPr lang="it-IT" dirty="0" err="1" smtClean="0">
                  <a:solidFill>
                    <a:schemeClr val="bg1"/>
                  </a:solidFill>
                </a:rPr>
                <a:t>contribution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to</a:t>
              </a:r>
              <a:r>
                <a:rPr lang="it-IT" dirty="0" smtClean="0">
                  <a:solidFill>
                    <a:schemeClr val="bg1"/>
                  </a:solidFill>
                </a:rPr>
                <a:t> CTA </a:t>
              </a:r>
              <a:r>
                <a:rPr lang="it-IT" dirty="0" err="1" smtClean="0">
                  <a:solidFill>
                    <a:schemeClr val="bg1"/>
                  </a:solidFill>
                </a:rPr>
                <a:t>specific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wps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483768" y="5589240"/>
            <a:ext cx="4968552" cy="648072"/>
            <a:chOff x="2483768" y="5661248"/>
            <a:chExt cx="4968552" cy="648072"/>
          </a:xfrm>
        </p:grpSpPr>
        <p:sp>
          <p:nvSpPr>
            <p:cNvPr id="14" name="Ovale 13"/>
            <p:cNvSpPr/>
            <p:nvPr/>
          </p:nvSpPr>
          <p:spPr>
            <a:xfrm>
              <a:off x="2483768" y="5661248"/>
              <a:ext cx="496855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987824" y="5805264"/>
              <a:ext cx="4034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Site: </a:t>
              </a:r>
              <a:r>
                <a:rPr lang="it-IT" dirty="0" err="1" smtClean="0">
                  <a:solidFill>
                    <a:schemeClr val="bg1"/>
                  </a:solidFill>
                </a:rPr>
                <a:t>contribution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to</a:t>
              </a:r>
              <a:r>
                <a:rPr lang="it-IT" dirty="0" smtClean="0">
                  <a:solidFill>
                    <a:schemeClr val="bg1"/>
                  </a:solidFill>
                </a:rPr>
                <a:t> CTA </a:t>
              </a:r>
              <a:r>
                <a:rPr lang="it-IT" dirty="0" err="1" smtClean="0">
                  <a:solidFill>
                    <a:schemeClr val="bg1"/>
                  </a:solidFill>
                </a:rPr>
                <a:t>sites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specific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wp</a:t>
              </a:r>
              <a:endParaRPr lang="it-IT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260648"/>
            <a:ext cx="9144000" cy="60016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Conclusions</a:t>
            </a:r>
            <a:r>
              <a:rPr lang="it-IT" sz="2400" dirty="0" smtClean="0"/>
              <a:t>:</a:t>
            </a:r>
          </a:p>
          <a:p>
            <a:r>
              <a:rPr lang="it-IT" sz="2000" dirty="0" smtClean="0"/>
              <a:t>CTA </a:t>
            </a:r>
            <a:r>
              <a:rPr lang="it-IT" sz="2000" dirty="0" err="1" smtClean="0"/>
              <a:t>is</a:t>
            </a:r>
            <a:r>
              <a:rPr lang="it-IT" sz="2000" dirty="0" smtClean="0"/>
              <a:t> a project </a:t>
            </a:r>
            <a:r>
              <a:rPr lang="it-IT" sz="2000" dirty="0" err="1" smtClean="0"/>
              <a:t>of</a:t>
            </a:r>
            <a:r>
              <a:rPr lang="it-IT" sz="2000" dirty="0" smtClean="0"/>
              <a:t> a </a:t>
            </a:r>
            <a:r>
              <a:rPr lang="it-IT" sz="2000" dirty="0" err="1" smtClean="0"/>
              <a:t>large</a:t>
            </a:r>
            <a:r>
              <a:rPr lang="it-IT" sz="2000" dirty="0" smtClean="0"/>
              <a:t> </a:t>
            </a:r>
            <a:r>
              <a:rPr lang="it-IT" sz="2000" dirty="0" err="1" smtClean="0"/>
              <a:t>array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Cherenkov</a:t>
            </a:r>
            <a:r>
              <a:rPr lang="it-IT" sz="2000" dirty="0" smtClean="0"/>
              <a:t> </a:t>
            </a:r>
            <a:r>
              <a:rPr lang="it-IT" sz="2000" dirty="0" err="1" smtClean="0"/>
              <a:t>telescopes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TeV</a:t>
            </a:r>
            <a:r>
              <a:rPr lang="it-IT" sz="2000" dirty="0" smtClean="0"/>
              <a:t> </a:t>
            </a:r>
            <a:r>
              <a:rPr lang="it-IT" sz="2000" dirty="0" err="1" smtClean="0"/>
              <a:t>astronomy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CTA </a:t>
            </a:r>
            <a:r>
              <a:rPr lang="it-IT" sz="2000" dirty="0" err="1" smtClean="0"/>
              <a:t>is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Preparatory</a:t>
            </a:r>
            <a:r>
              <a:rPr lang="it-IT" sz="2000" dirty="0" smtClean="0"/>
              <a:t> </a:t>
            </a:r>
            <a:r>
              <a:rPr lang="it-IT" sz="2000" dirty="0" err="1" smtClean="0"/>
              <a:t>Phase</a:t>
            </a:r>
            <a:r>
              <a:rPr lang="it-IT" sz="2000" dirty="0" smtClean="0"/>
              <a:t> </a:t>
            </a:r>
            <a:r>
              <a:rPr lang="it-IT" sz="2000" dirty="0" err="1" smtClean="0"/>
              <a:t>funded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the </a:t>
            </a:r>
            <a:r>
              <a:rPr lang="it-IT" sz="2000" dirty="0" err="1" smtClean="0"/>
              <a:t>European</a:t>
            </a:r>
            <a:r>
              <a:rPr lang="it-IT" sz="2000" dirty="0" smtClean="0"/>
              <a:t> </a:t>
            </a:r>
            <a:r>
              <a:rPr lang="it-IT" sz="2000" dirty="0" err="1" smtClean="0"/>
              <a:t>Commission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                                                                                   (</a:t>
            </a:r>
            <a:r>
              <a:rPr lang="it-IT" sz="2000" dirty="0" err="1" smtClean="0"/>
              <a:t>October</a:t>
            </a:r>
            <a:r>
              <a:rPr lang="it-IT" sz="2000" dirty="0" smtClean="0"/>
              <a:t> 2010- </a:t>
            </a:r>
            <a:r>
              <a:rPr lang="it-IT" sz="2000" dirty="0" err="1" smtClean="0"/>
              <a:t>Sep</a:t>
            </a:r>
            <a:r>
              <a:rPr lang="it-IT" sz="2000" dirty="0" smtClean="0"/>
              <a:t>. 2013).</a:t>
            </a:r>
          </a:p>
          <a:p>
            <a:r>
              <a:rPr lang="it-IT" sz="2000" dirty="0" smtClean="0"/>
              <a:t>CTA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located</a:t>
            </a:r>
            <a:r>
              <a:rPr lang="it-IT" sz="2000" dirty="0" smtClean="0"/>
              <a:t> in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sites</a:t>
            </a:r>
            <a:r>
              <a:rPr lang="it-IT" sz="2000" dirty="0" smtClean="0"/>
              <a:t> (</a:t>
            </a:r>
            <a:r>
              <a:rPr lang="it-IT" sz="2000" dirty="0" err="1" smtClean="0"/>
              <a:t>southern</a:t>
            </a:r>
            <a:r>
              <a:rPr lang="it-IT" sz="2000" dirty="0" smtClean="0"/>
              <a:t> and </a:t>
            </a:r>
            <a:r>
              <a:rPr lang="it-IT" sz="2000" dirty="0" err="1" smtClean="0"/>
              <a:t>nothern</a:t>
            </a:r>
            <a:r>
              <a:rPr lang="it-IT" sz="2000" dirty="0" smtClean="0"/>
              <a:t> </a:t>
            </a:r>
            <a:r>
              <a:rPr lang="it-IT" sz="2000" dirty="0" err="1" smtClean="0"/>
              <a:t>emispheres</a:t>
            </a:r>
            <a:r>
              <a:rPr lang="it-IT" sz="2000" dirty="0" smtClean="0"/>
              <a:t>).</a:t>
            </a:r>
          </a:p>
          <a:p>
            <a:r>
              <a:rPr lang="it-IT" sz="2000" dirty="0" smtClean="0"/>
              <a:t>CTA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supported</a:t>
            </a:r>
            <a:r>
              <a:rPr lang="it-IT" sz="2000" dirty="0" smtClean="0"/>
              <a:t> at International </a:t>
            </a:r>
            <a:r>
              <a:rPr lang="it-IT" sz="2000" dirty="0" err="1" smtClean="0"/>
              <a:t>level</a:t>
            </a:r>
            <a:r>
              <a:rPr lang="it-IT" sz="2000" dirty="0" smtClean="0"/>
              <a:t> and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chances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realized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CTA </a:t>
            </a:r>
            <a:r>
              <a:rPr lang="it-IT" sz="2000" dirty="0" err="1" smtClean="0"/>
              <a:t>construction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start </a:t>
            </a:r>
            <a:r>
              <a:rPr lang="it-IT" sz="2000" smtClean="0"/>
              <a:t>in 2013/2014</a:t>
            </a:r>
            <a:endParaRPr lang="it-IT" sz="2000" dirty="0" smtClean="0"/>
          </a:p>
          <a:p>
            <a:r>
              <a:rPr lang="it-IT" sz="2000" dirty="0" smtClean="0"/>
              <a:t>CTA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be</a:t>
            </a:r>
            <a:r>
              <a:rPr lang="it-IT" sz="2000" dirty="0" smtClean="0"/>
              <a:t> </a:t>
            </a:r>
            <a:r>
              <a:rPr lang="it-IT" sz="2000" dirty="0" err="1" smtClean="0"/>
              <a:t>operated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</a:t>
            </a:r>
            <a:r>
              <a:rPr lang="it-IT" sz="2000" dirty="0" err="1" smtClean="0"/>
              <a:t>observatory</a:t>
            </a:r>
            <a:r>
              <a:rPr lang="it-IT" sz="2000" dirty="0" smtClean="0"/>
              <a:t>  on the base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scientific</a:t>
            </a:r>
            <a:r>
              <a:rPr lang="it-IT" sz="2000" dirty="0" smtClean="0"/>
              <a:t> </a:t>
            </a:r>
            <a:r>
              <a:rPr lang="it-IT" sz="2000" dirty="0" err="1" smtClean="0"/>
              <a:t>merit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funded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EC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preparatory</a:t>
            </a:r>
            <a:r>
              <a:rPr lang="it-IT" sz="2000" dirty="0" smtClean="0"/>
              <a:t> </a:t>
            </a:r>
            <a:r>
              <a:rPr lang="it-IT" sz="2000" dirty="0" err="1" smtClean="0"/>
              <a:t>phase</a:t>
            </a:r>
            <a:endParaRPr lang="it-IT" sz="2000" dirty="0" smtClean="0"/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has</a:t>
            </a:r>
            <a:r>
              <a:rPr lang="it-IT" sz="2000" dirty="0" smtClean="0"/>
              <a:t> a major </a:t>
            </a:r>
            <a:r>
              <a:rPr lang="it-IT" sz="2000" dirty="0" err="1" smtClean="0"/>
              <a:t>role</a:t>
            </a:r>
            <a:r>
              <a:rPr lang="it-IT" sz="2000" dirty="0" smtClean="0"/>
              <a:t> in the CTA and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present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relevant</a:t>
            </a:r>
            <a:r>
              <a:rPr lang="it-IT" sz="2000" dirty="0" smtClean="0"/>
              <a:t> </a:t>
            </a:r>
            <a:r>
              <a:rPr lang="it-IT" sz="2000" dirty="0" err="1" smtClean="0"/>
              <a:t>boards</a:t>
            </a:r>
            <a:endParaRPr lang="it-IT" sz="2000" dirty="0" smtClean="0"/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responsible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</a:t>
            </a:r>
            <a:r>
              <a:rPr lang="it-IT" sz="2000" dirty="0" err="1" smtClean="0"/>
              <a:t>CTA_PP</a:t>
            </a:r>
            <a:r>
              <a:rPr lang="it-IT" sz="2000" dirty="0" smtClean="0"/>
              <a:t> </a:t>
            </a:r>
            <a:r>
              <a:rPr lang="it-IT" sz="2000" dirty="0" err="1" smtClean="0"/>
              <a:t>Procurement</a:t>
            </a:r>
            <a:r>
              <a:rPr lang="it-IT" sz="2000" dirty="0" smtClean="0"/>
              <a:t> and </a:t>
            </a:r>
            <a:r>
              <a:rPr lang="it-IT" sz="2000" dirty="0" err="1" smtClean="0"/>
              <a:t>for</a:t>
            </a:r>
            <a:r>
              <a:rPr lang="it-IT" sz="2000" dirty="0" smtClean="0"/>
              <a:t> the SST </a:t>
            </a:r>
            <a:r>
              <a:rPr lang="it-IT" sz="2000" dirty="0" err="1" smtClean="0"/>
              <a:t>structure&amp;mirrors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participates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several</a:t>
            </a:r>
            <a:r>
              <a:rPr lang="it-IT" sz="2000" dirty="0" smtClean="0"/>
              <a:t> </a:t>
            </a:r>
            <a:r>
              <a:rPr lang="it-IT" sz="2000" dirty="0" err="1" smtClean="0"/>
              <a:t>CTA_PP</a:t>
            </a:r>
            <a:r>
              <a:rPr lang="it-IT" sz="2000" dirty="0" smtClean="0"/>
              <a:t> </a:t>
            </a:r>
            <a:r>
              <a:rPr lang="it-IT" sz="2000" dirty="0" err="1" smtClean="0"/>
              <a:t>activities</a:t>
            </a:r>
            <a:r>
              <a:rPr lang="it-IT" sz="2000" dirty="0" smtClean="0"/>
              <a:t> (Science, </a:t>
            </a:r>
            <a:r>
              <a:rPr lang="it-IT" sz="2000" dirty="0" err="1" smtClean="0"/>
              <a:t>Mirrors</a:t>
            </a:r>
            <a:r>
              <a:rPr lang="it-IT" sz="2000" dirty="0" smtClean="0"/>
              <a:t>, </a:t>
            </a:r>
            <a:r>
              <a:rPr lang="it-IT" sz="2000" dirty="0" err="1" smtClean="0"/>
              <a:t>Telescope</a:t>
            </a:r>
            <a:r>
              <a:rPr lang="it-IT" sz="2000" dirty="0" smtClean="0"/>
              <a:t> </a:t>
            </a:r>
            <a:r>
              <a:rPr lang="it-IT" sz="2000" dirty="0" err="1" smtClean="0"/>
              <a:t>Structures</a:t>
            </a:r>
            <a:r>
              <a:rPr lang="it-IT" sz="2000" dirty="0" smtClean="0"/>
              <a:t>,</a:t>
            </a:r>
          </a:p>
          <a:p>
            <a:r>
              <a:rPr lang="it-IT" sz="2000" dirty="0" smtClean="0"/>
              <a:t>                                                                                    MC, Data </a:t>
            </a:r>
            <a:r>
              <a:rPr lang="it-IT" sz="2000" dirty="0" err="1" smtClean="0"/>
              <a:t>Hand</a:t>
            </a:r>
            <a:r>
              <a:rPr lang="it-IT" sz="2000" dirty="0" smtClean="0"/>
              <a:t>., </a:t>
            </a:r>
            <a:r>
              <a:rPr lang="it-IT" sz="2000" dirty="0" err="1" smtClean="0"/>
              <a:t>Obs</a:t>
            </a:r>
            <a:r>
              <a:rPr lang="it-IT" sz="2000" dirty="0" smtClean="0"/>
              <a:t>. </a:t>
            </a:r>
            <a:r>
              <a:rPr lang="it-IT" sz="2000" dirty="0" err="1" smtClean="0"/>
              <a:t>definition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In the </a:t>
            </a:r>
            <a:r>
              <a:rPr lang="it-IT" sz="2000" dirty="0" err="1" smtClean="0"/>
              <a:t>framework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program</a:t>
            </a:r>
            <a:r>
              <a:rPr lang="it-IT" sz="2000" dirty="0" smtClean="0"/>
              <a:t> ASTRI </a:t>
            </a:r>
            <a:r>
              <a:rPr lang="it-IT" sz="2000" dirty="0" err="1" smtClean="0"/>
              <a:t>funded</a:t>
            </a:r>
            <a:r>
              <a:rPr lang="it-IT" sz="2000" dirty="0" smtClean="0"/>
              <a:t> </a:t>
            </a:r>
            <a:r>
              <a:rPr lang="it-IT" sz="2000" dirty="0" err="1" smtClean="0"/>
              <a:t>by</a:t>
            </a:r>
            <a:r>
              <a:rPr lang="it-IT" sz="2000" dirty="0" smtClean="0"/>
              <a:t> the </a:t>
            </a:r>
            <a:r>
              <a:rPr lang="it-IT" sz="2000" dirty="0" err="1" smtClean="0"/>
              <a:t>Italian</a:t>
            </a:r>
            <a:r>
              <a:rPr lang="it-IT" sz="2000" dirty="0" smtClean="0"/>
              <a:t> </a:t>
            </a:r>
            <a:r>
              <a:rPr lang="it-IT" sz="2000" dirty="0" err="1" smtClean="0"/>
              <a:t>Ministry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Research</a:t>
            </a:r>
            <a:r>
              <a:rPr lang="it-IT" sz="2000" dirty="0" smtClean="0"/>
              <a:t> :</a:t>
            </a:r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plans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build</a:t>
            </a:r>
            <a:r>
              <a:rPr lang="it-IT" sz="2000" dirty="0" smtClean="0"/>
              <a:t> </a:t>
            </a:r>
            <a:r>
              <a:rPr lang="it-IT" sz="2000" dirty="0" err="1" smtClean="0"/>
              <a:t>an</a:t>
            </a:r>
            <a:r>
              <a:rPr lang="it-IT" sz="2000" dirty="0" smtClean="0"/>
              <a:t> end_to_end </a:t>
            </a:r>
            <a:r>
              <a:rPr lang="it-IT" sz="2000" dirty="0" err="1" smtClean="0"/>
              <a:t>prototype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</a:t>
            </a:r>
            <a:r>
              <a:rPr lang="it-IT" sz="2000" dirty="0" err="1" smtClean="0"/>
              <a:t>Dual</a:t>
            </a:r>
            <a:r>
              <a:rPr lang="it-IT" sz="2000" dirty="0" smtClean="0"/>
              <a:t> </a:t>
            </a:r>
            <a:r>
              <a:rPr lang="it-IT" sz="2000" dirty="0" err="1" smtClean="0"/>
              <a:t>Mirror</a:t>
            </a:r>
            <a:r>
              <a:rPr lang="it-IT" sz="2000" dirty="0" smtClean="0"/>
              <a:t> SST</a:t>
            </a:r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contribute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mirrors</a:t>
            </a:r>
            <a:r>
              <a:rPr lang="it-IT" sz="2000" dirty="0" smtClean="0"/>
              <a:t> and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Single </a:t>
            </a:r>
            <a:r>
              <a:rPr lang="it-IT" sz="2000" dirty="0" err="1" smtClean="0"/>
              <a:t>Mirror</a:t>
            </a:r>
            <a:r>
              <a:rPr lang="it-IT" sz="2000" dirty="0" smtClean="0"/>
              <a:t> SST </a:t>
            </a:r>
            <a:r>
              <a:rPr lang="it-IT" sz="2000" dirty="0" err="1" smtClean="0"/>
              <a:t>prototype</a:t>
            </a:r>
            <a:endParaRPr lang="it-IT" sz="2000" dirty="0" smtClean="0"/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contribute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mirrors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MST </a:t>
            </a:r>
            <a:r>
              <a:rPr lang="it-IT" sz="2000" dirty="0" err="1" smtClean="0"/>
              <a:t>prototype</a:t>
            </a:r>
            <a:endParaRPr lang="it-IT" sz="2000" dirty="0" smtClean="0"/>
          </a:p>
          <a:p>
            <a:r>
              <a:rPr lang="it-IT" sz="2000" dirty="0" smtClean="0"/>
              <a:t>INAF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 the CTA </a:t>
            </a:r>
            <a:r>
              <a:rPr lang="it-IT" sz="2000" dirty="0" err="1" smtClean="0"/>
              <a:t>activity</a:t>
            </a:r>
            <a:r>
              <a:rPr lang="it-IT" sz="2000" dirty="0" smtClean="0"/>
              <a:t> </a:t>
            </a:r>
            <a:r>
              <a:rPr lang="it-IT" sz="2000" dirty="0" err="1" smtClean="0"/>
              <a:t>ancillary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ASTRI </a:t>
            </a:r>
            <a:r>
              <a:rPr lang="it-IT" sz="2000" dirty="0" err="1" smtClean="0"/>
              <a:t>program</a:t>
            </a:r>
            <a:r>
              <a:rPr lang="it-IT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40009"/>
            <a:ext cx="6975778" cy="43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394802" y="404664"/>
            <a:ext cx="174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FUTURE !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/>
              <a:t>Gain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in </a:t>
            </a:r>
            <a:r>
              <a:rPr lang="it-IT" dirty="0" err="1" smtClean="0"/>
              <a:t>sensitivity</a:t>
            </a:r>
            <a:r>
              <a:rPr lang="it-IT" dirty="0" smtClean="0"/>
              <a:t> at 1 </a:t>
            </a:r>
            <a:r>
              <a:rPr lang="it-IT" dirty="0" err="1" smtClean="0"/>
              <a:t>TeV</a:t>
            </a:r>
            <a:r>
              <a:rPr lang="it-IT" dirty="0" smtClean="0"/>
              <a:t> (1mCrab), more and more </a:t>
            </a:r>
            <a:r>
              <a:rPr lang="it-IT" dirty="0" err="1" smtClean="0"/>
              <a:t>sources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476672"/>
            <a:ext cx="745232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/>
              <a:t>Reach</a:t>
            </a:r>
            <a:r>
              <a:rPr lang="it-IT" dirty="0" smtClean="0"/>
              <a:t> 10-20 </a:t>
            </a:r>
            <a:r>
              <a:rPr lang="it-IT" dirty="0" err="1" smtClean="0"/>
              <a:t>GeV</a:t>
            </a:r>
            <a:r>
              <a:rPr lang="it-IT" dirty="0" smtClean="0"/>
              <a:t> in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: </a:t>
            </a:r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r>
              <a:rPr lang="it-IT" dirty="0" smtClean="0"/>
              <a:t> upper </a:t>
            </a:r>
            <a:r>
              <a:rPr lang="it-IT" dirty="0" err="1" smtClean="0"/>
              <a:t>threshold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0" y="908720"/>
            <a:ext cx="9144000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/>
              <a:t>Reach</a:t>
            </a:r>
            <a:r>
              <a:rPr lang="it-IT" dirty="0" smtClean="0"/>
              <a:t> 100-200 </a:t>
            </a:r>
            <a:r>
              <a:rPr lang="it-IT" dirty="0" err="1" smtClean="0"/>
              <a:t>TeV</a:t>
            </a:r>
            <a:r>
              <a:rPr lang="it-IT" dirty="0" smtClean="0"/>
              <a:t> in upper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:</a:t>
            </a:r>
            <a:r>
              <a:rPr lang="it-IT" dirty="0" err="1" smtClean="0"/>
              <a:t>acceleration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and </a:t>
            </a:r>
            <a:r>
              <a:rPr lang="it-IT" dirty="0" err="1" smtClean="0"/>
              <a:t>Cosmic</a:t>
            </a:r>
            <a:r>
              <a:rPr lang="it-IT" dirty="0" smtClean="0"/>
              <a:t> Ray paradigma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0" y="1412776"/>
            <a:ext cx="882047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/>
              <a:t>Improve</a:t>
            </a:r>
            <a:r>
              <a:rPr lang="it-IT" dirty="0" smtClean="0"/>
              <a:t>  </a:t>
            </a:r>
            <a:r>
              <a:rPr lang="it-IT" dirty="0" err="1" smtClean="0"/>
              <a:t>angular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(&lt; 1 </a:t>
            </a:r>
            <a:r>
              <a:rPr lang="it-IT" dirty="0" err="1" smtClean="0"/>
              <a:t>arc-minute</a:t>
            </a:r>
            <a:r>
              <a:rPr lang="it-IT" dirty="0" smtClean="0"/>
              <a:t>) : </a:t>
            </a:r>
            <a:r>
              <a:rPr lang="it-IT" dirty="0" err="1" smtClean="0"/>
              <a:t>extensive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, </a:t>
            </a:r>
            <a:r>
              <a:rPr lang="it-IT" dirty="0" err="1" smtClean="0"/>
              <a:t>unidentified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0" y="2060848"/>
            <a:ext cx="83529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Increase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FoV</a:t>
            </a:r>
            <a:r>
              <a:rPr lang="it-IT" dirty="0" smtClean="0">
                <a:solidFill>
                  <a:schemeClr val="bg1"/>
                </a:solidFill>
              </a:rPr>
              <a:t> (2-4 ° ==&gt; 8-10°): trigger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</a:t>
            </a:r>
            <a:r>
              <a:rPr lang="it-IT" dirty="0" smtClean="0">
                <a:solidFill>
                  <a:schemeClr val="bg1"/>
                </a:solidFill>
              </a:rPr>
              <a:t> high </a:t>
            </a:r>
            <a:r>
              <a:rPr lang="it-IT" dirty="0" err="1" smtClean="0">
                <a:solidFill>
                  <a:schemeClr val="bg1"/>
                </a:solidFill>
              </a:rPr>
              <a:t>energy</a:t>
            </a:r>
            <a:r>
              <a:rPr lang="it-IT" dirty="0" smtClean="0">
                <a:solidFill>
                  <a:schemeClr val="bg1"/>
                </a:solidFill>
              </a:rPr>
              <a:t>  </a:t>
            </a:r>
            <a:r>
              <a:rPr lang="it-IT" dirty="0" err="1" smtClean="0">
                <a:solidFill>
                  <a:schemeClr val="bg1"/>
                </a:solidFill>
              </a:rPr>
              <a:t>events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surveys</a:t>
            </a:r>
            <a:r>
              <a:rPr lang="it-IT" dirty="0" smtClean="0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6786578" cy="508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55007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Artists view of a possible CTA configuration, with three different telescopes types covering the overlapping energy ranges, and area coverage which increases with increasing gamma-ray</a:t>
            </a:r>
          </a:p>
          <a:p>
            <a:r>
              <a:rPr lang="it-IT" i="1" dirty="0" err="1" smtClean="0"/>
              <a:t>energy</a:t>
            </a:r>
            <a:r>
              <a:rPr lang="it-IT" i="1" dirty="0" smtClean="0"/>
              <a:t>. (  </a:t>
            </a:r>
            <a:r>
              <a:rPr lang="it-IT" i="1" dirty="0" err="1" smtClean="0"/>
              <a:t>from</a:t>
            </a:r>
            <a:r>
              <a:rPr lang="it-IT" i="1" dirty="0" smtClean="0"/>
              <a:t> the CTA –PP,   </a:t>
            </a:r>
            <a:r>
              <a:rPr lang="it-IT" i="1" dirty="0" err="1" smtClean="0"/>
              <a:t>Preparatory</a:t>
            </a:r>
            <a:r>
              <a:rPr lang="it-IT" i="1" dirty="0" smtClean="0"/>
              <a:t> </a:t>
            </a:r>
            <a:r>
              <a:rPr lang="it-IT" i="1" dirty="0" err="1" smtClean="0"/>
              <a:t>Phase</a:t>
            </a:r>
            <a:r>
              <a:rPr lang="it-IT" i="1" dirty="0" smtClean="0"/>
              <a:t>)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643174" y="214290"/>
            <a:ext cx="35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err="1" smtClean="0">
                <a:solidFill>
                  <a:srgbClr val="FF0000"/>
                </a:solidFill>
              </a:rPr>
              <a:t>Cherenkov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Telescope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Array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71600" y="980728"/>
            <a:ext cx="64807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 smtClean="0"/>
          </a:p>
          <a:p>
            <a:r>
              <a:rPr lang="it-IT" dirty="0" smtClean="0"/>
              <a:t>  n1 LST:   24 m </a:t>
            </a:r>
            <a:r>
              <a:rPr lang="it-IT" dirty="0" err="1" smtClean="0"/>
              <a:t>telescopes</a:t>
            </a:r>
            <a:r>
              <a:rPr lang="it-IT" dirty="0" smtClean="0"/>
              <a:t>  </a:t>
            </a:r>
            <a:r>
              <a:rPr lang="it-IT" dirty="0" err="1" smtClean="0"/>
              <a:t>for</a:t>
            </a:r>
            <a:r>
              <a:rPr lang="it-IT" dirty="0" smtClean="0"/>
              <a:t> the low </a:t>
            </a:r>
            <a:r>
              <a:rPr lang="it-IT" dirty="0" err="1" smtClean="0"/>
              <a:t>energy</a:t>
            </a:r>
            <a:r>
              <a:rPr lang="it-IT" dirty="0" smtClean="0"/>
              <a:t> (E &gt; 0.01 </a:t>
            </a:r>
            <a:r>
              <a:rPr lang="it-IT" dirty="0" err="1" smtClean="0"/>
              <a:t>TeV</a:t>
            </a:r>
            <a:r>
              <a:rPr lang="it-IT" dirty="0" smtClean="0"/>
              <a:t>)</a:t>
            </a:r>
          </a:p>
          <a:p>
            <a:r>
              <a:rPr lang="it-IT" dirty="0" smtClean="0"/>
              <a:t>  n2 MST: 12 m </a:t>
            </a:r>
            <a:r>
              <a:rPr lang="it-IT" dirty="0" err="1" smtClean="0"/>
              <a:t>telescopes</a:t>
            </a:r>
            <a:r>
              <a:rPr lang="it-IT" dirty="0" smtClean="0"/>
              <a:t>  </a:t>
            </a:r>
            <a:r>
              <a:rPr lang="it-IT" dirty="0" err="1" smtClean="0"/>
              <a:t>for</a:t>
            </a:r>
            <a:r>
              <a:rPr lang="it-IT" dirty="0" smtClean="0"/>
              <a:t> the medium </a:t>
            </a:r>
            <a:r>
              <a:rPr lang="it-IT" dirty="0" err="1" smtClean="0"/>
              <a:t>energy</a:t>
            </a:r>
            <a:r>
              <a:rPr lang="it-IT" dirty="0" smtClean="0"/>
              <a:t>   (E &gt; 0.1 </a:t>
            </a:r>
            <a:r>
              <a:rPr lang="it-IT" dirty="0" err="1" smtClean="0"/>
              <a:t>TeV</a:t>
            </a:r>
            <a:r>
              <a:rPr lang="it-IT" dirty="0" smtClean="0"/>
              <a:t>)     </a:t>
            </a:r>
          </a:p>
          <a:p>
            <a:r>
              <a:rPr lang="it-IT" dirty="0" smtClean="0"/>
              <a:t>  n3 SST: 4/7 m </a:t>
            </a:r>
            <a:r>
              <a:rPr lang="it-IT" dirty="0" err="1" smtClean="0"/>
              <a:t>telescopes</a:t>
            </a:r>
            <a:r>
              <a:rPr lang="it-IT" dirty="0" smtClean="0"/>
              <a:t>  </a:t>
            </a:r>
            <a:r>
              <a:rPr lang="it-IT" dirty="0" err="1" smtClean="0"/>
              <a:t>for</a:t>
            </a:r>
            <a:r>
              <a:rPr lang="it-IT" dirty="0" smtClean="0"/>
              <a:t> the high </a:t>
            </a:r>
            <a:r>
              <a:rPr lang="it-IT" dirty="0" err="1" smtClean="0"/>
              <a:t>energy</a:t>
            </a:r>
            <a:r>
              <a:rPr lang="it-IT" dirty="0" smtClean="0"/>
              <a:t>  (E &gt; 10 </a:t>
            </a:r>
            <a:r>
              <a:rPr lang="it-IT" dirty="0" err="1" smtClean="0"/>
              <a:t>TeV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&gt; 60 The </a:t>
            </a:r>
            <a:r>
              <a:rPr lang="it-IT" dirty="0" err="1" smtClean="0"/>
              <a:t>telescopes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spread in &gt; 2*2 km </a:t>
            </a:r>
            <a:r>
              <a:rPr lang="it-IT" dirty="0" err="1" smtClean="0"/>
              <a:t>square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67544" y="6270774"/>
            <a:ext cx="3456384" cy="587226"/>
          </a:xfrm>
        </p:spPr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1259632" y="1412776"/>
          <a:ext cx="6453336" cy="4840002"/>
        </p:xfrm>
        <a:graphic>
          <a:graphicData uri="http://schemas.openxmlformats.org/presentationml/2006/ole">
            <p:oleObj spid="_x0000_s37890" name="Acrobat Document" r:id="rId3" imgW="6857848" imgH="5143314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960440" cy="365125"/>
          </a:xfrm>
        </p:spPr>
        <p:txBody>
          <a:bodyPr/>
          <a:lstStyle/>
          <a:p>
            <a:r>
              <a:rPr lang="it-IT" dirty="0" err="1" smtClean="0"/>
              <a:t>B.Sacco</a:t>
            </a:r>
            <a:r>
              <a:rPr lang="it-IT" dirty="0" smtClean="0"/>
              <a:t> relazione al </a:t>
            </a:r>
            <a:r>
              <a:rPr lang="it-IT" dirty="0" err="1" smtClean="0"/>
              <a:t>MeraTeV</a:t>
            </a:r>
            <a:r>
              <a:rPr lang="it-IT" dirty="0" smtClean="0"/>
              <a:t> , Merate 4-6 ottobre, 2011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692696"/>
            <a:ext cx="9144000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CTA </a:t>
            </a:r>
            <a:r>
              <a:rPr lang="it-IT" dirty="0" err="1" smtClean="0"/>
              <a:t>Consortium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composed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more </a:t>
            </a:r>
            <a:r>
              <a:rPr lang="it-IT" dirty="0" err="1" smtClean="0"/>
              <a:t>than</a:t>
            </a:r>
            <a:r>
              <a:rPr lang="it-IT" dirty="0" smtClean="0"/>
              <a:t> 100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Institutes</a:t>
            </a:r>
            <a:r>
              <a:rPr lang="it-IT" dirty="0" smtClean="0"/>
              <a:t> </a:t>
            </a:r>
            <a:r>
              <a:rPr lang="it-IT" dirty="0" err="1" smtClean="0"/>
              <a:t>belonging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23 </a:t>
            </a:r>
            <a:r>
              <a:rPr lang="it-IT" dirty="0" err="1" smtClean="0"/>
              <a:t>countries</a:t>
            </a:r>
            <a:r>
              <a:rPr lang="it-IT" dirty="0" smtClean="0"/>
              <a:t> :</a:t>
            </a:r>
          </a:p>
          <a:p>
            <a:r>
              <a:rPr lang="it-IT" dirty="0" smtClean="0"/>
              <a:t>14 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Union</a:t>
            </a:r>
            <a:r>
              <a:rPr lang="it-IT" dirty="0" smtClean="0"/>
              <a:t>  (Bulgaria, </a:t>
            </a:r>
            <a:r>
              <a:rPr lang="it-IT" dirty="0" err="1" smtClean="0"/>
              <a:t>Czech</a:t>
            </a:r>
            <a:r>
              <a:rPr lang="it-IT" dirty="0" smtClean="0"/>
              <a:t> Republic, </a:t>
            </a:r>
            <a:r>
              <a:rPr lang="it-IT" dirty="0" err="1" smtClean="0"/>
              <a:t>Denmark</a:t>
            </a:r>
            <a:r>
              <a:rPr lang="it-IT" dirty="0" smtClean="0"/>
              <a:t>, Finland, France, </a:t>
            </a:r>
            <a:r>
              <a:rPr lang="it-IT" dirty="0" err="1" smtClean="0"/>
              <a:t>Germany</a:t>
            </a:r>
            <a:r>
              <a:rPr lang="it-IT" dirty="0" smtClean="0"/>
              <a:t>, </a:t>
            </a:r>
            <a:r>
              <a:rPr lang="it-IT" dirty="0" err="1" smtClean="0"/>
              <a:t>Greece</a:t>
            </a:r>
            <a:r>
              <a:rPr lang="it-IT" dirty="0" smtClean="0"/>
              <a:t>, Italy, </a:t>
            </a:r>
            <a:r>
              <a:rPr lang="it-IT" dirty="0" err="1" smtClean="0"/>
              <a:t>Ireland</a:t>
            </a:r>
            <a:r>
              <a:rPr lang="it-IT" dirty="0" smtClean="0"/>
              <a:t>, </a:t>
            </a:r>
            <a:r>
              <a:rPr lang="it-IT" dirty="0" err="1" smtClean="0"/>
              <a:t>Holland</a:t>
            </a:r>
            <a:r>
              <a:rPr lang="it-IT" dirty="0" smtClean="0"/>
              <a:t>, </a:t>
            </a:r>
            <a:r>
              <a:rPr lang="it-IT" dirty="0" err="1" smtClean="0"/>
              <a:t>Poland</a:t>
            </a:r>
            <a:r>
              <a:rPr lang="it-IT" dirty="0" smtClean="0"/>
              <a:t>, </a:t>
            </a:r>
            <a:r>
              <a:rPr lang="it-IT" dirty="0" err="1" smtClean="0"/>
              <a:t>Spain</a:t>
            </a:r>
            <a:r>
              <a:rPr lang="it-IT" dirty="0" smtClean="0"/>
              <a:t>,</a:t>
            </a:r>
            <a:r>
              <a:rPr lang="it-IT" dirty="0" err="1" smtClean="0"/>
              <a:t>Sweden</a:t>
            </a:r>
            <a:r>
              <a:rPr lang="it-IT" dirty="0" smtClean="0"/>
              <a:t>  and UK), 3 </a:t>
            </a:r>
            <a:r>
              <a:rPr lang="it-IT" dirty="0" err="1" smtClean="0"/>
              <a:t>European</a:t>
            </a:r>
            <a:r>
              <a:rPr lang="it-IT" dirty="0" smtClean="0"/>
              <a:t> (Armenia, </a:t>
            </a:r>
            <a:r>
              <a:rPr lang="it-IT" dirty="0" err="1" smtClean="0"/>
              <a:t>Croatia</a:t>
            </a:r>
            <a:r>
              <a:rPr lang="it-IT" dirty="0" smtClean="0"/>
              <a:t> and  </a:t>
            </a:r>
            <a:r>
              <a:rPr lang="it-IT" dirty="0" err="1" smtClean="0"/>
              <a:t>Switzerland</a:t>
            </a:r>
            <a:r>
              <a:rPr lang="it-IT" dirty="0" smtClean="0"/>
              <a:t>) and 6 </a:t>
            </a:r>
            <a:r>
              <a:rPr lang="it-IT" dirty="0" err="1" smtClean="0"/>
              <a:t>extra-european</a:t>
            </a:r>
            <a:r>
              <a:rPr lang="it-IT" dirty="0" smtClean="0"/>
              <a:t> (Argentine,  </a:t>
            </a:r>
            <a:r>
              <a:rPr lang="it-IT" dirty="0" err="1" smtClean="0"/>
              <a:t>Brasil</a:t>
            </a:r>
            <a:r>
              <a:rPr lang="it-IT" dirty="0" smtClean="0"/>
              <a:t>, </a:t>
            </a:r>
            <a:r>
              <a:rPr lang="it-IT" dirty="0" err="1" smtClean="0"/>
              <a:t>Japan</a:t>
            </a:r>
            <a:r>
              <a:rPr lang="it-IT" dirty="0" smtClean="0"/>
              <a:t>, Namibia, South Africa e USA). </a:t>
            </a:r>
            <a:r>
              <a:rPr lang="it-IT" dirty="0" err="1" smtClean="0"/>
              <a:t>Participations</a:t>
            </a:r>
            <a:r>
              <a:rPr lang="it-IT" dirty="0" smtClean="0"/>
              <a:t> in fieri: India, Slovenia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2564904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i="1" dirty="0" smtClean="0"/>
              <a:t>2008 : CTA </a:t>
            </a:r>
            <a:r>
              <a:rPr lang="it-IT" i="1" dirty="0" err="1" smtClean="0"/>
              <a:t>is</a:t>
            </a:r>
            <a:r>
              <a:rPr lang="it-IT" i="1" dirty="0" smtClean="0"/>
              <a:t> in the </a:t>
            </a:r>
            <a:r>
              <a:rPr lang="en-US" i="1" dirty="0" smtClean="0"/>
              <a:t>roadmap of the European Strategy Forum on Research and Infrastructure (ESFRI).</a:t>
            </a:r>
            <a:endParaRPr lang="it-IT" i="1" dirty="0"/>
          </a:p>
        </p:txBody>
      </p:sp>
      <p:sp>
        <p:nvSpPr>
          <p:cNvPr id="6" name="Rettangolo 5"/>
          <p:cNvSpPr/>
          <p:nvPr/>
        </p:nvSpPr>
        <p:spPr>
          <a:xfrm>
            <a:off x="0" y="342900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i="1" dirty="0" smtClean="0"/>
              <a:t>2009: CTA </a:t>
            </a:r>
            <a:r>
              <a:rPr lang="it-IT" i="1" dirty="0" err="1" smtClean="0"/>
              <a:t>has</a:t>
            </a:r>
            <a:r>
              <a:rPr lang="it-IT" i="1" dirty="0" smtClean="0"/>
              <a:t> </a:t>
            </a:r>
            <a:r>
              <a:rPr lang="it-IT" i="1" dirty="0" err="1" smtClean="0"/>
              <a:t>been</a:t>
            </a:r>
            <a:r>
              <a:rPr lang="it-IT" i="1" dirty="0" smtClean="0"/>
              <a:t> </a:t>
            </a:r>
            <a:r>
              <a:rPr lang="it-IT" i="1" dirty="0" err="1" smtClean="0"/>
              <a:t>evaluated</a:t>
            </a:r>
            <a:r>
              <a:rPr lang="it-IT" i="1" dirty="0" smtClean="0"/>
              <a:t> </a:t>
            </a:r>
            <a:r>
              <a:rPr lang="it-IT" i="1" dirty="0" err="1" smtClean="0"/>
              <a:t>by</a:t>
            </a:r>
            <a:r>
              <a:rPr lang="it-IT" i="1" dirty="0" smtClean="0"/>
              <a:t> ASPERA </a:t>
            </a:r>
            <a:r>
              <a:rPr lang="it-IT" i="1" dirty="0" err="1" smtClean="0"/>
              <a:t>as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the </a:t>
            </a:r>
            <a:r>
              <a:rPr lang="it-IT" i="1" dirty="0" err="1" smtClean="0"/>
              <a:t>seven</a:t>
            </a:r>
            <a:r>
              <a:rPr lang="it-IT" i="1" dirty="0" smtClean="0"/>
              <a:t> </a:t>
            </a:r>
            <a:r>
              <a:rPr lang="it-IT" i="1" dirty="0" err="1" smtClean="0"/>
              <a:t>most</a:t>
            </a:r>
            <a:r>
              <a:rPr lang="it-IT" i="1" dirty="0" smtClean="0"/>
              <a:t> </a:t>
            </a:r>
            <a:r>
              <a:rPr lang="it-IT" i="1" dirty="0" err="1" smtClean="0"/>
              <a:t>important</a:t>
            </a:r>
            <a:r>
              <a:rPr lang="it-IT" i="1" dirty="0" smtClean="0"/>
              <a:t> </a:t>
            </a:r>
            <a:r>
              <a:rPr lang="it-IT" i="1" dirty="0" err="1" smtClean="0"/>
              <a:t>European</a:t>
            </a:r>
            <a:r>
              <a:rPr lang="it-IT" i="1" dirty="0" smtClean="0"/>
              <a:t> </a:t>
            </a:r>
            <a:r>
              <a:rPr lang="it-IT" i="1" dirty="0" err="1" smtClean="0"/>
              <a:t>projects</a:t>
            </a:r>
            <a:r>
              <a:rPr lang="it-IT" i="1" dirty="0" smtClean="0"/>
              <a:t> </a:t>
            </a:r>
            <a:r>
              <a:rPr lang="it-IT" i="1" dirty="0" err="1" smtClean="0"/>
              <a:t>for</a:t>
            </a:r>
            <a:r>
              <a:rPr lang="it-IT" i="1" dirty="0" smtClean="0"/>
              <a:t> the </a:t>
            </a:r>
            <a:r>
              <a:rPr lang="it-IT" i="1" dirty="0" err="1" smtClean="0"/>
              <a:t>Astro-particle</a:t>
            </a:r>
            <a:r>
              <a:rPr lang="it-IT" i="1" dirty="0" smtClean="0"/>
              <a:t> </a:t>
            </a:r>
            <a:r>
              <a:rPr lang="it-IT" i="1" dirty="0" err="1" smtClean="0"/>
              <a:t>physics</a:t>
            </a:r>
            <a:r>
              <a:rPr lang="it-IT" i="1" dirty="0" smtClean="0"/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4509120"/>
            <a:ext cx="91440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i="1" dirty="0" smtClean="0"/>
              <a:t>2010: The </a:t>
            </a:r>
            <a:r>
              <a:rPr lang="it-IT" i="1" dirty="0" err="1" smtClean="0"/>
              <a:t>Preparatory</a:t>
            </a:r>
            <a:r>
              <a:rPr lang="it-IT" i="1" dirty="0" smtClean="0"/>
              <a:t> </a:t>
            </a:r>
            <a:r>
              <a:rPr lang="it-IT" i="1" dirty="0" err="1" smtClean="0"/>
              <a:t>Phase</a:t>
            </a:r>
            <a:r>
              <a:rPr lang="it-IT" i="1" dirty="0" smtClean="0"/>
              <a:t> </a:t>
            </a:r>
            <a:r>
              <a:rPr lang="it-IT" i="1" dirty="0" err="1" smtClean="0"/>
              <a:t>for</a:t>
            </a:r>
            <a:r>
              <a:rPr lang="it-IT" i="1" dirty="0" smtClean="0"/>
              <a:t> the </a:t>
            </a:r>
            <a:r>
              <a:rPr lang="it-IT" i="1" dirty="0" err="1" smtClean="0"/>
              <a:t>Cherenkov</a:t>
            </a:r>
            <a:r>
              <a:rPr lang="it-IT" i="1" dirty="0" smtClean="0"/>
              <a:t> </a:t>
            </a:r>
            <a:r>
              <a:rPr lang="it-IT" i="1" dirty="0" err="1" smtClean="0"/>
              <a:t>Telescope</a:t>
            </a:r>
            <a:r>
              <a:rPr lang="it-IT" i="1" dirty="0" smtClean="0"/>
              <a:t> </a:t>
            </a:r>
            <a:r>
              <a:rPr lang="it-IT" i="1" dirty="0" err="1" smtClean="0"/>
              <a:t>Array</a:t>
            </a:r>
            <a:r>
              <a:rPr lang="it-IT" i="1" dirty="0" smtClean="0"/>
              <a:t> (</a:t>
            </a:r>
            <a:r>
              <a:rPr lang="it-IT" i="1" dirty="0" err="1" smtClean="0"/>
              <a:t>October</a:t>
            </a:r>
            <a:r>
              <a:rPr lang="it-IT" i="1" dirty="0" smtClean="0"/>
              <a:t> 1, 2010 – </a:t>
            </a:r>
            <a:r>
              <a:rPr lang="it-IT" i="1" dirty="0" err="1" smtClean="0"/>
              <a:t>September</a:t>
            </a:r>
            <a:r>
              <a:rPr lang="it-IT" i="1" dirty="0" smtClean="0"/>
              <a:t> 30, 2013)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i="1" dirty="0" err="1" smtClean="0"/>
              <a:t>funded</a:t>
            </a:r>
            <a:r>
              <a:rPr lang="it-IT" i="1" dirty="0" smtClean="0"/>
              <a:t>  </a:t>
            </a:r>
            <a:r>
              <a:rPr lang="it-IT" i="1" dirty="0" err="1" smtClean="0"/>
              <a:t>by</a:t>
            </a:r>
            <a:r>
              <a:rPr lang="it-IT" i="1" dirty="0" smtClean="0"/>
              <a:t> CE in the </a:t>
            </a:r>
            <a:r>
              <a:rPr lang="it-IT" i="1" dirty="0" err="1" smtClean="0"/>
              <a:t>framework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 the FP7-INFRASTRUCTURES-2010-1  </a:t>
            </a:r>
            <a:r>
              <a:rPr lang="it-IT" i="1" dirty="0" err="1" smtClean="0"/>
              <a:t>call</a:t>
            </a:r>
            <a:r>
              <a:rPr lang="it-IT" i="1" dirty="0" smtClean="0"/>
              <a:t>  </a:t>
            </a:r>
            <a:r>
              <a:rPr lang="it-IT" i="1" dirty="0" err="1" smtClean="0"/>
              <a:t>for</a:t>
            </a:r>
            <a:r>
              <a:rPr lang="it-IT" i="1" dirty="0" smtClean="0"/>
              <a:t> 5.2 </a:t>
            </a:r>
            <a:r>
              <a:rPr lang="it-IT" i="1" dirty="0" err="1" smtClean="0"/>
              <a:t>Meuro</a:t>
            </a:r>
            <a:r>
              <a:rPr lang="it-IT" i="1" dirty="0" smtClean="0"/>
              <a:t> 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5805264"/>
            <a:ext cx="4036426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2013/2014</a:t>
            </a:r>
            <a:r>
              <a:rPr lang="it-IT" dirty="0" smtClean="0"/>
              <a:t>: Start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b="1" dirty="0" smtClean="0"/>
              <a:t>CTA</a:t>
            </a:r>
            <a:r>
              <a:rPr lang="it-IT" dirty="0" smtClean="0"/>
              <a:t> </a:t>
            </a:r>
            <a:r>
              <a:rPr lang="it-IT" dirty="0" err="1" smtClean="0"/>
              <a:t>construction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CTA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costs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2 </a:t>
            </a:r>
            <a:r>
              <a:rPr lang="it-IT" dirty="0" err="1" smtClean="0"/>
              <a:t>sites</a:t>
            </a:r>
            <a:r>
              <a:rPr lang="it-IT" dirty="0" smtClean="0"/>
              <a:t> = &gt; 200 </a:t>
            </a:r>
            <a:r>
              <a:rPr lang="it-IT" dirty="0" err="1" smtClean="0"/>
              <a:t>Meuro</a:t>
            </a:r>
            <a:r>
              <a:rPr lang="it-IT" dirty="0" smtClean="0"/>
              <a:t>, </a:t>
            </a:r>
            <a:r>
              <a:rPr lang="it-IT" dirty="0" err="1" smtClean="0"/>
              <a:t>rough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magnitude</a:t>
            </a:r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467544" y="332656"/>
            <a:ext cx="8020050" cy="5845993"/>
            <a:chOff x="467544" y="332656"/>
            <a:chExt cx="8020050" cy="5845993"/>
          </a:xfrm>
        </p:grpSpPr>
        <p:graphicFrame>
          <p:nvGraphicFramePr>
            <p:cNvPr id="4" name="Oggetto 3"/>
            <p:cNvGraphicFramePr>
              <a:graphicFrameLocks noChangeAspect="1"/>
            </p:cNvGraphicFramePr>
            <p:nvPr/>
          </p:nvGraphicFramePr>
          <p:xfrm>
            <a:off x="467544" y="332656"/>
            <a:ext cx="8020050" cy="5667375"/>
          </p:xfrm>
          <a:graphic>
            <a:graphicData uri="http://schemas.openxmlformats.org/presentationml/2006/ole">
              <p:oleObj spid="_x0000_s78850" name="Acrobat Document" r:id="rId3" imgW="8019943" imgH="5667255" progId="AcroExch.Document.7">
                <p:embed/>
              </p:oleObj>
            </a:graphicData>
          </a:graphic>
        </p:graphicFrame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5452044"/>
              <a:ext cx="7671817" cy="72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B.Sacco relazione al MeraTeV , Merate 4-6 ottobre, 2011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5E51-F93A-440D-B599-4A8C1BFC81A0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 descr="Cattur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92" y="690210"/>
            <a:ext cx="8316416" cy="54775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491880" y="188640"/>
            <a:ext cx="222682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it-IT" dirty="0" smtClean="0"/>
              <a:t>PREPARATORY  PHASE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1504</Words>
  <Application>Microsoft Office PowerPoint</Application>
  <PresentationFormat>Presentazione su schermo (4:3)</PresentationFormat>
  <Paragraphs>267</Paragraphs>
  <Slides>35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Tema di Office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INAF IASF</cp:lastModifiedBy>
  <cp:revision>343</cp:revision>
  <dcterms:created xsi:type="dcterms:W3CDTF">2010-04-25T17:44:02Z</dcterms:created>
  <dcterms:modified xsi:type="dcterms:W3CDTF">2011-10-06T05:54:55Z</dcterms:modified>
</cp:coreProperties>
</file>