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8" r:id="rId1"/>
  </p:sldMasterIdLst>
  <p:notesMasterIdLst>
    <p:notesMasterId r:id="rId47"/>
  </p:notesMasterIdLst>
  <p:sldIdLst>
    <p:sldId id="257" r:id="rId2"/>
    <p:sldId id="258" r:id="rId3"/>
    <p:sldId id="287" r:id="rId4"/>
    <p:sldId id="259" r:id="rId5"/>
    <p:sldId id="288" r:id="rId6"/>
    <p:sldId id="260" r:id="rId7"/>
    <p:sldId id="261" r:id="rId8"/>
    <p:sldId id="262" r:id="rId9"/>
    <p:sldId id="264" r:id="rId10"/>
    <p:sldId id="265" r:id="rId11"/>
    <p:sldId id="310" r:id="rId12"/>
    <p:sldId id="297" r:id="rId13"/>
    <p:sldId id="299" r:id="rId14"/>
    <p:sldId id="300" r:id="rId15"/>
    <p:sldId id="314" r:id="rId16"/>
    <p:sldId id="303" r:id="rId17"/>
    <p:sldId id="313" r:id="rId18"/>
    <p:sldId id="304" r:id="rId19"/>
    <p:sldId id="305" r:id="rId20"/>
    <p:sldId id="324" r:id="rId21"/>
    <p:sldId id="325" r:id="rId22"/>
    <p:sldId id="327" r:id="rId23"/>
    <p:sldId id="326" r:id="rId24"/>
    <p:sldId id="306" r:id="rId25"/>
    <p:sldId id="307" r:id="rId26"/>
    <p:sldId id="308" r:id="rId27"/>
    <p:sldId id="354" r:id="rId28"/>
    <p:sldId id="355" r:id="rId29"/>
    <p:sldId id="351" r:id="rId30"/>
    <p:sldId id="352" r:id="rId31"/>
    <p:sldId id="266" r:id="rId32"/>
    <p:sldId id="312" r:id="rId33"/>
    <p:sldId id="349" r:id="rId34"/>
    <p:sldId id="348" r:id="rId35"/>
    <p:sldId id="318" r:id="rId36"/>
    <p:sldId id="321" r:id="rId37"/>
    <p:sldId id="319" r:id="rId38"/>
    <p:sldId id="320" r:id="rId39"/>
    <p:sldId id="322" r:id="rId40"/>
    <p:sldId id="330" r:id="rId41"/>
    <p:sldId id="284" r:id="rId42"/>
    <p:sldId id="285" r:id="rId43"/>
    <p:sldId id="328" r:id="rId44"/>
    <p:sldId id="281" r:id="rId45"/>
    <p:sldId id="356" r:id="rId46"/>
  </p:sldIdLst>
  <p:sldSz cx="10077450" cy="7562850"/>
  <p:notesSz cx="6858000" cy="9144000"/>
  <p:defaultTextStyle>
    <a:defPPr>
      <a:defRPr lang="en-US"/>
    </a:defPPr>
    <a:lvl1pPr algn="l" defTabSz="50323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68" charset="-128"/>
        <a:cs typeface="+mn-cs"/>
      </a:defRPr>
    </a:lvl1pPr>
    <a:lvl2pPr marL="503238" indent="-46038" algn="l" defTabSz="50323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68" charset="-128"/>
        <a:cs typeface="+mn-cs"/>
      </a:defRPr>
    </a:lvl2pPr>
    <a:lvl3pPr marL="1006475" indent="-92075" algn="l" defTabSz="50323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68" charset="-128"/>
        <a:cs typeface="+mn-cs"/>
      </a:defRPr>
    </a:lvl3pPr>
    <a:lvl4pPr marL="1511300" indent="-139700" algn="l" defTabSz="50323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68" charset="-128"/>
        <a:cs typeface="+mn-cs"/>
      </a:defRPr>
    </a:lvl4pPr>
    <a:lvl5pPr marL="2014538" indent="-185738" algn="l" defTabSz="50323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68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 pitchFamily="68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 pitchFamily="68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 pitchFamily="68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 pitchFamily="68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99"/>
    <a:srgbClr val="99CCFF"/>
    <a:srgbClr val="F9F2F1"/>
    <a:srgbClr val="F8F6F2"/>
    <a:srgbClr val="8A0000"/>
    <a:srgbClr val="006600"/>
    <a:srgbClr val="CCECFF"/>
    <a:srgbClr val="CCCCFF"/>
    <a:srgbClr val="FF99FF"/>
    <a:srgbClr val="9AF6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09" autoAdjust="0"/>
  </p:normalViewPr>
  <p:slideViewPr>
    <p:cSldViewPr snapToObjects="1">
      <p:cViewPr varScale="1">
        <p:scale>
          <a:sx n="63" d="100"/>
          <a:sy n="63" d="100"/>
        </p:scale>
        <p:origin x="-1404" y="-108"/>
      </p:cViewPr>
      <p:guideLst>
        <p:guide orient="horz" pos="2382"/>
        <p:guide pos="31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4C46CF0-58BD-442A-A3A7-2FCBA0B071BD}" type="datetimeFigureOut">
              <a:rPr lang="en-US"/>
              <a:pPr>
                <a:defRPr/>
              </a:pPr>
              <a:t>10/6/2011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8269C66-6656-4421-BFCE-510AFDC4FBF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41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5112" y="1512570"/>
            <a:ext cx="9069705" cy="2016760"/>
          </a:xfrm>
        </p:spPr>
        <p:txBody>
          <a:bodyPr vert="horz" lIns="50397" tIns="0" rIns="50397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53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2B54-DBA7-4351-B398-328DEA1DDED8}" type="datetimeFigureOut">
              <a:rPr lang="en-US" smtClean="0"/>
              <a:pPr/>
              <a:t>10/6/2011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01501-CC5B-4376-8651-AC013145BE84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511618" y="3674123"/>
            <a:ext cx="7054215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503972" indent="0" algn="ctr">
              <a:buNone/>
            </a:lvl2pPr>
            <a:lvl3pPr marL="1007943" indent="0" algn="ctr">
              <a:buNone/>
            </a:lvl3pPr>
            <a:lvl4pPr marL="1511915" indent="0" algn="ctr">
              <a:buNone/>
            </a:lvl4pPr>
            <a:lvl5pPr marL="2015886" indent="0" algn="ctr">
              <a:buNone/>
            </a:lvl5pPr>
            <a:lvl6pPr marL="2519858" indent="0" algn="ctr">
              <a:buNone/>
            </a:lvl6pPr>
            <a:lvl7pPr marL="3023829" indent="0" algn="ctr">
              <a:buNone/>
            </a:lvl7pPr>
            <a:lvl8pPr marL="3527801" indent="0" algn="ctr">
              <a:buNone/>
            </a:lvl8pPr>
            <a:lvl9pPr marL="4031772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2B54-DBA7-4351-B398-328DEA1DDED8}" type="datetimeFigureOut">
              <a:rPr lang="en-US" smtClean="0"/>
              <a:pPr/>
              <a:t>10/6/2011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01501-CC5B-4376-8651-AC013145BE8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6151" y="302865"/>
            <a:ext cx="2267426" cy="6452932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873" y="302865"/>
            <a:ext cx="6634321" cy="645293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2B54-DBA7-4351-B398-328DEA1DDED8}" type="datetimeFigureOut">
              <a:rPr lang="en-US" smtClean="0"/>
              <a:pPr/>
              <a:t>10/6/2011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01501-CC5B-4376-8651-AC013145BE8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55809" y="672253"/>
            <a:ext cx="8565833" cy="6050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55650" y="6891338"/>
            <a:ext cx="2100263" cy="503237"/>
          </a:xfrm>
          <a:prstGeom prst="rect">
            <a:avLst/>
          </a:prstGeom>
        </p:spPr>
        <p:txBody>
          <a:bodyPr lIns="100794" tIns="50397" rIns="100794" bIns="50397"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43288" y="6891338"/>
            <a:ext cx="3190875" cy="503237"/>
          </a:xfrm>
          <a:prstGeom prst="rect">
            <a:avLst/>
          </a:prstGeom>
        </p:spPr>
        <p:txBody>
          <a:bodyPr lIns="100794" tIns="50397" rIns="100794" bIns="50397"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21538" y="6891338"/>
            <a:ext cx="2100262" cy="503237"/>
          </a:xfrm>
          <a:prstGeom prst="rect">
            <a:avLst/>
          </a:prstGeom>
        </p:spPr>
        <p:txBody>
          <a:bodyPr lIns="100794" tIns="50397" rIns="100794" bIns="50397"/>
          <a:lstStyle>
            <a:lvl1pPr>
              <a:defRPr/>
            </a:lvl1pPr>
          </a:lstStyle>
          <a:p>
            <a:pPr>
              <a:defRPr/>
            </a:pPr>
            <a:fld id="{F3B1A178-D136-467B-B80A-A19951B586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672253"/>
            <a:ext cx="8565833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809" y="2184823"/>
            <a:ext cx="4198938" cy="45377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2704" y="2184823"/>
            <a:ext cx="4198938" cy="45377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503873" y="7009642"/>
            <a:ext cx="2351405" cy="402652"/>
          </a:xfrm>
          <a:prstGeom prst="rect">
            <a:avLst/>
          </a:prstGeom>
          <a:ln/>
        </p:spPr>
        <p:txBody>
          <a:bodyPr lIns="100794" tIns="50397" rIns="100794" bIns="50397"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43129" y="7009642"/>
            <a:ext cx="3191193" cy="402652"/>
          </a:xfrm>
          <a:prstGeom prst="rect">
            <a:avLst/>
          </a:prstGeom>
          <a:ln/>
        </p:spPr>
        <p:txBody>
          <a:bodyPr lIns="100794" tIns="50397" rIns="100794" bIns="50397"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22173" y="7009642"/>
            <a:ext cx="2351405" cy="402652"/>
          </a:xfrm>
          <a:prstGeom prst="rect">
            <a:avLst/>
          </a:prstGeom>
          <a:ln/>
        </p:spPr>
        <p:txBody>
          <a:bodyPr lIns="100794" tIns="50397" rIns="100794" bIns="50397"/>
          <a:lstStyle>
            <a:lvl1pPr>
              <a:defRPr/>
            </a:lvl1pPr>
          </a:lstStyle>
          <a:p>
            <a:pPr>
              <a:defRPr/>
            </a:pPr>
            <a:fld id="{9C243093-E3FE-4E84-AD5E-C45917AF90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755809" y="672253"/>
            <a:ext cx="8565833" cy="126047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755809" y="2184824"/>
            <a:ext cx="4198938" cy="218482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5122704" y="2184824"/>
            <a:ext cx="4198938" cy="218482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755809" y="4537710"/>
            <a:ext cx="4198938" cy="218482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2704" y="4537710"/>
            <a:ext cx="4198938" cy="218482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755809" y="6890597"/>
            <a:ext cx="2099469" cy="50419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443129" y="6890597"/>
            <a:ext cx="3191193" cy="50419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7222172" y="6890597"/>
            <a:ext cx="2099469" cy="504190"/>
          </a:xfrm>
        </p:spPr>
        <p:txBody>
          <a:bodyPr/>
          <a:lstStyle>
            <a:lvl1pPr>
              <a:defRPr/>
            </a:lvl1pPr>
          </a:lstStyle>
          <a:p>
            <a:fld id="{06E6EB89-6B8B-4285-8417-423A98E2EEF6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91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809" y="672253"/>
            <a:ext cx="8565833" cy="126047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55809" y="2184823"/>
            <a:ext cx="4198938" cy="453771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5122704" y="2184824"/>
            <a:ext cx="4198938" cy="218482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5122704" y="4537710"/>
            <a:ext cx="4198938" cy="218482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755809" y="6890597"/>
            <a:ext cx="2099469" cy="50419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443129" y="6890597"/>
            <a:ext cx="3191193" cy="50419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7222172" y="6890597"/>
            <a:ext cx="2099469" cy="504190"/>
          </a:xfrm>
        </p:spPr>
        <p:txBody>
          <a:bodyPr/>
          <a:lstStyle>
            <a:lvl1pPr>
              <a:defRPr/>
            </a:lvl1pPr>
          </a:lstStyle>
          <a:p>
            <a:fld id="{674E046E-C0BC-441A-9FDF-20B3C1336780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01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2B54-DBA7-4351-B398-328DEA1DDED8}" type="datetimeFigureOut">
              <a:rPr lang="en-US" smtClean="0"/>
              <a:pPr/>
              <a:t>10/6/2011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01501-CC5B-4376-8651-AC013145BE8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554" y="672253"/>
            <a:ext cx="7810024" cy="201676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3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554" y="2765531"/>
            <a:ext cx="7810024" cy="1664877"/>
          </a:xfrm>
        </p:spPr>
        <p:txBody>
          <a:bodyPr anchor="t"/>
          <a:lstStyle>
            <a:lvl1pPr marL="80635" indent="0" algn="l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2B54-DBA7-4351-B398-328DEA1DDED8}" type="datetimeFigureOut">
              <a:rPr lang="en-US" smtClean="0"/>
              <a:pPr/>
              <a:t>10/6/2011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3790" y="7076167"/>
            <a:ext cx="839788" cy="402652"/>
          </a:xfrm>
        </p:spPr>
        <p:txBody>
          <a:bodyPr/>
          <a:lstStyle/>
          <a:p>
            <a:fld id="{F7101501-CC5B-4376-8651-AC013145BE8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872" y="1764666"/>
            <a:ext cx="4450874" cy="4991131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2704" y="1764666"/>
            <a:ext cx="4450874" cy="4991131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2B54-DBA7-4351-B398-328DEA1DDED8}" type="datetimeFigureOut">
              <a:rPr lang="en-US" smtClean="0"/>
              <a:pPr/>
              <a:t>10/6/2011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01501-CC5B-4376-8651-AC013145BE8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301113"/>
            <a:ext cx="9069705" cy="1260475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2" y="1692888"/>
            <a:ext cx="4452624" cy="828061"/>
          </a:xfrm>
        </p:spPr>
        <p:txBody>
          <a:bodyPr anchor="ctr"/>
          <a:lstStyle>
            <a:lvl1pPr marL="0" indent="0">
              <a:buNone/>
              <a:defRPr sz="2600" b="0" cap="all" baseline="0">
                <a:solidFill>
                  <a:schemeClr val="tx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119205" y="1692888"/>
            <a:ext cx="4454373" cy="828061"/>
          </a:xfrm>
        </p:spPr>
        <p:txBody>
          <a:bodyPr anchor="ctr"/>
          <a:lstStyle>
            <a:lvl1pPr marL="0" indent="0">
              <a:buNone/>
              <a:defRPr sz="2600" b="0" cap="all" baseline="0">
                <a:solidFill>
                  <a:schemeClr val="tx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3872" y="2604982"/>
            <a:ext cx="4452624" cy="415081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205" y="2604982"/>
            <a:ext cx="4454373" cy="415081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2B54-DBA7-4351-B398-328DEA1DDED8}" type="datetimeFigureOut">
              <a:rPr lang="en-US" smtClean="0"/>
              <a:pPr/>
              <a:t>10/6/2011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01501-CC5B-4376-8651-AC013145BE8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2B54-DBA7-4351-B398-328DEA1DDED8}" type="datetimeFigureOut">
              <a:rPr lang="en-US" smtClean="0"/>
              <a:pPr/>
              <a:t>10/6/2011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01501-CC5B-4376-8651-AC013145BE8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2B54-DBA7-4351-B398-328DEA1DDED8}" type="datetimeFigureOut">
              <a:rPr lang="en-US" smtClean="0"/>
              <a:pPr/>
              <a:t>10/6/2011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01501-CC5B-4376-8651-AC013145BE8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301113"/>
            <a:ext cx="3315412" cy="1281483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4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3873" y="1680634"/>
            <a:ext cx="3315412" cy="5075163"/>
          </a:xfrm>
        </p:spPr>
        <p:txBody>
          <a:bodyPr/>
          <a:lstStyle>
            <a:lvl1pPr marL="0" indent="0">
              <a:buNone/>
              <a:defRPr sz="15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940003" y="301114"/>
            <a:ext cx="5633574" cy="6454683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2B54-DBA7-4351-B398-328DEA1DDED8}" type="datetimeFigureOut">
              <a:rPr lang="en-US" smtClean="0"/>
              <a:pPr/>
              <a:t>10/6/2011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01501-CC5B-4376-8651-AC013145BE8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490" y="672253"/>
            <a:ext cx="6046470" cy="575968"/>
          </a:xfrm>
        </p:spPr>
        <p:txBody>
          <a:bodyPr lIns="50397" rIns="50397" bIns="0" anchor="b">
            <a:sp3d prstMaterial="softEdge"/>
          </a:bodyPr>
          <a:lstStyle>
            <a:lvl1pPr algn="ctr">
              <a:buNone/>
              <a:defRPr sz="22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5490" y="2020261"/>
            <a:ext cx="6046470" cy="4369647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5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5490" y="1286707"/>
            <a:ext cx="6046470" cy="584860"/>
          </a:xfrm>
        </p:spPr>
        <p:txBody>
          <a:bodyPr lIns="50397" tIns="50397" rIns="50397" anchor="t"/>
          <a:lstStyle>
            <a:lvl1pPr marL="0" indent="0" algn="ctr">
              <a:buNone/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2B54-DBA7-4351-B398-328DEA1DDED8}" type="datetimeFigureOut">
              <a:rPr lang="en-US" smtClean="0"/>
              <a:pPr/>
              <a:t>10/6/2011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01501-CC5B-4376-8651-AC013145BE8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503873" y="302865"/>
            <a:ext cx="9069705" cy="1260475"/>
          </a:xfrm>
          <a:prstGeom prst="rect">
            <a:avLst/>
          </a:prstGeom>
        </p:spPr>
        <p:txBody>
          <a:bodyPr vert="horz" lIns="100794" tIns="50397" rIns="100794" bIns="50397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503873" y="1764665"/>
            <a:ext cx="9069705" cy="5193157"/>
          </a:xfrm>
          <a:prstGeom prst="rect">
            <a:avLst/>
          </a:prstGeom>
        </p:spPr>
        <p:txBody>
          <a:bodyPr vert="horz" lIns="100794" tIns="50397" rIns="100794" bIns="50397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03873" y="7076167"/>
            <a:ext cx="2351405" cy="402652"/>
          </a:xfrm>
          <a:prstGeom prst="rect">
            <a:avLst/>
          </a:prstGeom>
        </p:spPr>
        <p:txBody>
          <a:bodyPr vert="horz" lIns="100794" tIns="50397" rIns="100794" bIns="50397" anchor="b"/>
          <a:lstStyle>
            <a:lvl1pPr algn="l" eaLnBrk="1" latinLnBrk="0" hangingPunct="1">
              <a:defRPr kumimoji="0" sz="13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48F2B54-DBA7-4351-B398-328DEA1DDED8}" type="datetimeFigureOut">
              <a:rPr lang="en-US" smtClean="0"/>
              <a:pPr/>
              <a:t>10/6/2011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43129" y="7076167"/>
            <a:ext cx="3191193" cy="402652"/>
          </a:xfrm>
          <a:prstGeom prst="rect">
            <a:avLst/>
          </a:prstGeom>
        </p:spPr>
        <p:txBody>
          <a:bodyPr vert="horz" lIns="100794" tIns="50397" rIns="100794" bIns="50397" anchor="b"/>
          <a:lstStyle>
            <a:lvl1pPr algn="ctr" eaLnBrk="1" latinLnBrk="0" hangingPunct="1">
              <a:defRPr kumimoji="0" sz="13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33790" y="7076167"/>
            <a:ext cx="839788" cy="402652"/>
          </a:xfrm>
          <a:prstGeom prst="rect">
            <a:avLst/>
          </a:prstGeom>
        </p:spPr>
        <p:txBody>
          <a:bodyPr vert="horz" lIns="0" tIns="50397" rIns="0" bIns="50397" anchor="b"/>
          <a:lstStyle>
            <a:lvl1pPr algn="r" eaLnBrk="1" latinLnBrk="0" hangingPunct="1">
              <a:defRPr kumimoji="0" sz="13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7101501-CC5B-4376-8651-AC013145BE84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7" name="Picture 8" descr="tel_mirror_2006_02_11__136sm1.jpg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8985250" y="84138"/>
            <a:ext cx="1008063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9121775" y="420688"/>
            <a:ext cx="871538" cy="406400"/>
          </a:xfrm>
          <a:prstGeom prst="rect">
            <a:avLst/>
          </a:prstGeom>
          <a:noFill/>
        </p:spPr>
        <p:txBody>
          <a:bodyPr lIns="100794" tIns="50397" rIns="100794" bIns="50397"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CTA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</p:sldLayoutIdLst>
  <p:txStyles>
    <p:titleStyle>
      <a:lvl1pPr algn="ctr" rtl="0" eaLnBrk="1" latinLnBrk="0" hangingPunct="1">
        <a:spcBef>
          <a:spcPct val="0"/>
        </a:spcBef>
        <a:buNone/>
        <a:defRPr kumimoji="0" sz="45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604766" indent="-453574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957546" indent="-312462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9849" indent="-251986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91756" indent="-201589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703424" indent="-201589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945330" indent="-201589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67078" indent="-201589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825" indent="-201589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610573" indent="-201589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0" y="1876425"/>
            <a:ext cx="10077450" cy="2714625"/>
          </a:xfrm>
        </p:spPr>
        <p:txBody>
          <a:bodyPr>
            <a:normAutofit/>
          </a:bodyPr>
          <a:lstStyle/>
          <a:p>
            <a:pPr marL="952500" indent="0" eaLnBrk="1" hangingPunct="1"/>
            <a:r>
              <a:rPr lang="en-US" sz="4400" b="0" dirty="0" smtClean="0">
                <a:solidFill>
                  <a:schemeClr val="bg1"/>
                </a:solidFill>
                <a:effectLst/>
                <a:latin typeface="Comic Sans MS" pitchFamily="66" charset="0"/>
              </a:rPr>
              <a:t>Cherenkov Telescope Array</a:t>
            </a:r>
            <a:r>
              <a:rPr lang="en-US" sz="4800" b="0" dirty="0" smtClean="0">
                <a:solidFill>
                  <a:schemeClr val="bg1"/>
                </a:solidFill>
                <a:effectLst/>
                <a:latin typeface="Comic Sans MS" pitchFamily="66" charset="0"/>
              </a:rPr>
              <a:t/>
            </a:r>
            <a:br>
              <a:rPr lang="en-US" sz="4800" b="0" dirty="0" smtClean="0">
                <a:solidFill>
                  <a:schemeClr val="bg1"/>
                </a:solidFill>
                <a:effectLst/>
                <a:latin typeface="Comic Sans MS" pitchFamily="66" charset="0"/>
              </a:rPr>
            </a:br>
            <a:r>
              <a:rPr lang="en-US" sz="5400" b="0" dirty="0" smtClean="0">
                <a:solidFill>
                  <a:schemeClr val="bg1"/>
                </a:solidFill>
                <a:effectLst/>
                <a:latin typeface="Comic Sans MS" pitchFamily="66" charset="0"/>
              </a:rPr>
              <a:t>CTA</a:t>
            </a:r>
            <a:endParaRPr lang="en-US" sz="4800" b="0" dirty="0" smtClean="0"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6867525" y="5762625"/>
            <a:ext cx="2895600" cy="151755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just">
              <a:defRPr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Massimo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Persic</a:t>
            </a:r>
            <a:endParaRPr lang="en-US" sz="2800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algn="just">
              <a:defRPr/>
            </a:pPr>
            <a:r>
              <a:rPr lang="en-US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INAF+INFN Trieste</a:t>
            </a:r>
            <a:endParaRPr lang="en-US" sz="18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algn="just">
              <a:defRPr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for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CTA Consortium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Merate</a:t>
            </a:r>
            <a:r>
              <a:rPr lang="en-US" dirty="0" smtClean="0">
                <a:solidFill>
                  <a:schemeClr val="bg1"/>
                </a:solidFill>
              </a:rPr>
              <a:t>, Oct 6, </a:t>
            </a:r>
            <a:r>
              <a:rPr lang="en-US" dirty="0">
                <a:solidFill>
                  <a:schemeClr val="bg1"/>
                </a:solidFill>
              </a:rPr>
              <a:t>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7625"/>
            <a:ext cx="6029325" cy="792162"/>
          </a:xfrm>
          <a:solidFill>
            <a:srgbClr val="8A000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b="0" dirty="0" smtClean="0">
                <a:solidFill>
                  <a:srgbClr val="FFFF00"/>
                </a:solidFill>
                <a:effectLst/>
                <a:latin typeface="Comic Sans MS" pitchFamily="66" charset="0"/>
              </a:rPr>
              <a:t>Big Science Questions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03873" y="885825"/>
            <a:ext cx="8421051" cy="6524625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u="sng" dirty="0" smtClean="0">
                <a:solidFill>
                  <a:schemeClr val="bg1"/>
                </a:solidFill>
              </a:rPr>
              <a:t>Determine</a:t>
            </a:r>
            <a:r>
              <a:rPr lang="en-US" sz="2800" dirty="0" smtClean="0">
                <a:solidFill>
                  <a:schemeClr val="bg1"/>
                </a:solidFill>
              </a:rPr>
              <a:t>:</a:t>
            </a:r>
          </a:p>
          <a:p>
            <a:pPr marL="645084" lvl="1" indent="0" eaLnBrk="1" hangingPunct="1">
              <a:buNone/>
            </a:pPr>
            <a:r>
              <a:rPr lang="en-US" sz="2400" dirty="0" smtClean="0">
                <a:solidFill>
                  <a:schemeClr val="bg1"/>
                </a:solidFill>
                <a:ea typeface="ＭＳ Ｐゴシック" pitchFamily="68" charset="-128"/>
              </a:rPr>
              <a:t>Origin of galactic cosmic-rays</a:t>
            </a:r>
          </a:p>
          <a:p>
            <a:pPr marL="645084" lvl="1" indent="0" eaLnBrk="1" hangingPunct="1">
              <a:buNone/>
            </a:pPr>
            <a:r>
              <a:rPr lang="en-US" sz="2400" dirty="0" smtClean="0">
                <a:solidFill>
                  <a:schemeClr val="bg1"/>
                </a:solidFill>
                <a:ea typeface="ＭＳ Ｐゴシック" pitchFamily="68" charset="-128"/>
              </a:rPr>
              <a:t>Whether γ-ray binaries emit via wind/jet</a:t>
            </a:r>
          </a:p>
          <a:p>
            <a:pPr eaLnBrk="1" hangingPunct="1"/>
            <a:r>
              <a:rPr lang="en-US" sz="2800" u="sng" dirty="0" smtClean="0">
                <a:solidFill>
                  <a:schemeClr val="bg1"/>
                </a:solidFill>
              </a:rPr>
              <a:t>Study</a:t>
            </a:r>
            <a:r>
              <a:rPr lang="en-US" sz="2800" dirty="0" smtClean="0">
                <a:solidFill>
                  <a:schemeClr val="bg1"/>
                </a:solidFill>
              </a:rPr>
              <a:t>:</a:t>
            </a:r>
          </a:p>
          <a:p>
            <a:pPr marL="645084" lvl="1" indent="0" eaLnBrk="1" hangingPunct="1">
              <a:buNone/>
            </a:pPr>
            <a:r>
              <a:rPr lang="en-US" sz="2400" dirty="0" smtClean="0">
                <a:solidFill>
                  <a:schemeClr val="bg1"/>
                </a:solidFill>
                <a:ea typeface="ＭＳ Ｐゴシック" pitchFamily="68" charset="-128"/>
              </a:rPr>
              <a:t>Star formation regions</a:t>
            </a:r>
          </a:p>
          <a:p>
            <a:pPr marL="645084" lvl="1" indent="0" eaLnBrk="1" hangingPunct="1">
              <a:buNone/>
            </a:pPr>
            <a:r>
              <a:rPr lang="en-US" sz="2400" dirty="0" smtClean="0">
                <a:solidFill>
                  <a:schemeClr val="bg1"/>
                </a:solidFill>
                <a:ea typeface="ＭＳ Ｐゴシック" pitchFamily="68" charset="-128"/>
              </a:rPr>
              <a:t>Pulsars and PWN  </a:t>
            </a:r>
          </a:p>
          <a:p>
            <a:pPr marL="645084" lvl="1" indent="0" eaLnBrk="1" hangingPunct="1">
              <a:buNone/>
            </a:pPr>
            <a:r>
              <a:rPr lang="en-US" sz="2400" dirty="0" smtClean="0">
                <a:solidFill>
                  <a:schemeClr val="bg1"/>
                </a:solidFill>
                <a:ea typeface="ＭＳ Ｐゴシック" pitchFamily="68" charset="-128"/>
              </a:rPr>
              <a:t>Studying Physics of AGN Jets</a:t>
            </a:r>
          </a:p>
          <a:p>
            <a:pPr eaLnBrk="1" hangingPunct="1"/>
            <a:r>
              <a:rPr lang="en-US" sz="2800" u="sng" dirty="0" smtClean="0">
                <a:solidFill>
                  <a:schemeClr val="bg1"/>
                </a:solidFill>
              </a:rPr>
              <a:t>Constrain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</a:p>
          <a:p>
            <a:pPr marL="645084" lvl="1" indent="0" eaLnBrk="1" hangingPunct="1">
              <a:buNone/>
            </a:pPr>
            <a:r>
              <a:rPr lang="en-US" sz="2400" dirty="0" smtClean="0">
                <a:solidFill>
                  <a:schemeClr val="bg1"/>
                </a:solidFill>
                <a:ea typeface="ＭＳ Ｐゴシック" pitchFamily="68" charset="-128"/>
              </a:rPr>
              <a:t>Extragalactic Background Light </a:t>
            </a:r>
          </a:p>
          <a:p>
            <a:pPr marL="645084" lvl="1" indent="0" eaLnBrk="1" hangingPunct="1">
              <a:buNone/>
            </a:pPr>
            <a:r>
              <a:rPr lang="en-US" sz="2400" dirty="0" smtClean="0">
                <a:solidFill>
                  <a:schemeClr val="bg1"/>
                </a:solidFill>
                <a:ea typeface="ＭＳ Ｐゴシック" pitchFamily="68" charset="-128"/>
              </a:rPr>
              <a:t>Quantum Gravity Energy Scale</a:t>
            </a:r>
          </a:p>
          <a:p>
            <a:pPr eaLnBrk="1" hangingPunct="1"/>
            <a:r>
              <a:rPr lang="en-US" sz="2800" u="sng" dirty="0" smtClean="0">
                <a:solidFill>
                  <a:schemeClr val="bg1"/>
                </a:solidFill>
              </a:rPr>
              <a:t>Discover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</a:p>
          <a:p>
            <a:pPr marL="151192" indent="0" eaLnBrk="1" hangingPunct="1">
              <a:buNone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  WIMP annihilation</a:t>
            </a:r>
          </a:p>
          <a:p>
            <a:pPr marL="151192" indent="0" eaLnBrk="1" hangingPunct="1">
              <a:buNone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  NT view of cosmological structure formation</a:t>
            </a:r>
            <a:endParaRPr lang="en-US" sz="2800" dirty="0">
              <a:solidFill>
                <a:schemeClr val="bg1"/>
              </a:solidFill>
            </a:endParaRPr>
          </a:p>
          <a:p>
            <a:pPr marL="151192" indent="0" eaLnBrk="1" hangingPunct="1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     Dark sources / New source classes 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64750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1165225" y="0"/>
            <a:ext cx="8912225" cy="1323975"/>
          </a:xfrm>
          <a:prstGeom prst="rect">
            <a:avLst/>
          </a:prstGeom>
          <a:solidFill>
            <a:srgbClr val="8A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Comic Sans MS" pitchFamily="66" charset="0"/>
              </a:rPr>
              <a:t>A few examples of science cases </a:t>
            </a:r>
          </a:p>
          <a:p>
            <a:r>
              <a:rPr lang="en-US" sz="4000" dirty="0">
                <a:solidFill>
                  <a:srgbClr val="FFFF00"/>
                </a:solidFill>
                <a:latin typeface="Comic Sans MS" pitchFamily="66" charset="0"/>
              </a:rPr>
              <a:t>for CTA …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5" name="Picture 3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762375"/>
            <a:ext cx="3054350" cy="2593975"/>
          </a:xfrm>
        </p:spPr>
      </p:pic>
      <p:pic>
        <p:nvPicPr>
          <p:cNvPr id="16386" name="Picture 2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260725" y="849313"/>
            <a:ext cx="6816725" cy="5507037"/>
          </a:xfrm>
        </p:spPr>
      </p:pic>
      <p:sp>
        <p:nvSpPr>
          <p:cNvPr id="16387" name="Text Box 9"/>
          <p:cNvSpPr txBox="1">
            <a:spLocks noChangeArrowheads="1"/>
          </p:cNvSpPr>
          <p:nvPr/>
        </p:nvSpPr>
        <p:spPr bwMode="auto">
          <a:xfrm rot="911390">
            <a:off x="4325938" y="2759075"/>
            <a:ext cx="5399087" cy="79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it-IT" sz="1500" u="sng">
                <a:latin typeface="Arial Narrow" pitchFamily="34" charset="0"/>
              </a:rPr>
              <a:t>Hadronic</a:t>
            </a:r>
            <a:r>
              <a:rPr lang="it-IT" sz="1500">
                <a:latin typeface="Arial Narrow" pitchFamily="34" charset="0"/>
              </a:rPr>
              <a:t>: 2M</a:t>
            </a:r>
            <a:r>
              <a:rPr lang="it-IT" sz="1500" baseline="-25000">
                <a:latin typeface="Symbol" pitchFamily="18" charset="2"/>
              </a:rPr>
              <a:t>Ä</a:t>
            </a:r>
            <a:r>
              <a:rPr lang="it-IT" sz="1500">
                <a:latin typeface="Arial Narrow" pitchFamily="34" charset="0"/>
              </a:rPr>
              <a:t> of target gas, exp-cutoff proton distrib: </a:t>
            </a:r>
            <a:r>
              <a:rPr lang="it-IT" sz="1500">
                <a:latin typeface="Symbol" pitchFamily="18" charset="2"/>
              </a:rPr>
              <a:t>a</a:t>
            </a:r>
            <a:r>
              <a:rPr lang="it-IT" sz="1500">
                <a:latin typeface="Arial Narrow" pitchFamily="34" charset="0"/>
              </a:rPr>
              <a:t>=2.1, E</a:t>
            </a:r>
            <a:r>
              <a:rPr lang="it-IT" sz="1500" baseline="-25000">
                <a:latin typeface="Arial Narrow" pitchFamily="34" charset="0"/>
              </a:rPr>
              <a:t>c</a:t>
            </a:r>
            <a:r>
              <a:rPr lang="it-IT" sz="1500">
                <a:latin typeface="Arial Narrow" pitchFamily="34" charset="0"/>
              </a:rPr>
              <a:t>=100 TeV, </a:t>
            </a:r>
          </a:p>
          <a:p>
            <a:r>
              <a:rPr lang="it-IT" sz="1500">
                <a:latin typeface="Arial Narrow" pitchFamily="34" charset="0"/>
              </a:rPr>
              <a:t>                n</a:t>
            </a:r>
            <a:r>
              <a:rPr lang="it-IT" sz="1500" baseline="-25000">
                <a:latin typeface="Arial Narrow" pitchFamily="34" charset="0"/>
              </a:rPr>
              <a:t>p</a:t>
            </a:r>
            <a:r>
              <a:rPr lang="it-IT" sz="1500">
                <a:latin typeface="Arial Narrow" pitchFamily="34" charset="0"/>
              </a:rPr>
              <a:t>=6cm</a:t>
            </a:r>
            <a:r>
              <a:rPr lang="it-IT" sz="1500" baseline="30000">
                <a:latin typeface="Arial Narrow" pitchFamily="34" charset="0"/>
              </a:rPr>
              <a:t>-3</a:t>
            </a:r>
            <a:r>
              <a:rPr lang="it-IT" sz="1500">
                <a:latin typeface="Arial Narrow" pitchFamily="34" charset="0"/>
              </a:rPr>
              <a:t>, L(0.4</a:t>
            </a:r>
            <a:r>
              <a:rPr lang="it-IT" sz="1500">
                <a:latin typeface="Symbol" pitchFamily="18" charset="2"/>
              </a:rPr>
              <a:t>-</a:t>
            </a:r>
            <a:r>
              <a:rPr lang="it-IT" sz="1500">
                <a:latin typeface="Arial Narrow" pitchFamily="34" charset="0"/>
              </a:rPr>
              <a:t>6 TeV)=2.5E+34erg/s</a:t>
            </a:r>
          </a:p>
          <a:p>
            <a:r>
              <a:rPr lang="it-IT" sz="1500" u="sng">
                <a:latin typeface="Arial Narrow" pitchFamily="34" charset="0"/>
              </a:rPr>
              <a:t>Leptonic</a:t>
            </a:r>
            <a:r>
              <a:rPr lang="it-IT" sz="1500">
                <a:latin typeface="Arial Narrow" pitchFamily="34" charset="0"/>
              </a:rPr>
              <a:t>: B=10mG, exp-cutoff electron distrib: </a:t>
            </a:r>
            <a:r>
              <a:rPr lang="it-IT" sz="1500">
                <a:latin typeface="Symbol" pitchFamily="18" charset="2"/>
              </a:rPr>
              <a:t>a</a:t>
            </a:r>
            <a:r>
              <a:rPr lang="it-IT" sz="1500">
                <a:latin typeface="Arial Narrow" pitchFamily="34" charset="0"/>
              </a:rPr>
              <a:t>=2.0, E</a:t>
            </a:r>
            <a:r>
              <a:rPr lang="it-IT" sz="1500" baseline="-25000">
                <a:latin typeface="Arial Narrow" pitchFamily="34" charset="0"/>
              </a:rPr>
              <a:t>c</a:t>
            </a:r>
            <a:r>
              <a:rPr lang="it-IT" sz="1500">
                <a:latin typeface="Arial Narrow" pitchFamily="34" charset="0"/>
              </a:rPr>
              <a:t>=20TeV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8928100" y="5607050"/>
            <a:ext cx="1009650" cy="379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it-IT" sz="1800">
                <a:latin typeface="Arial Narrow" pitchFamily="34" charset="0"/>
              </a:rPr>
              <a:t>D = 4 kpc</a:t>
            </a:r>
          </a:p>
        </p:txBody>
      </p:sp>
      <p:sp>
        <p:nvSpPr>
          <p:cNvPr id="16389" name="Text Box 12"/>
          <p:cNvSpPr txBox="1">
            <a:spLocks noChangeArrowheads="1"/>
          </p:cNvSpPr>
          <p:nvPr/>
        </p:nvSpPr>
        <p:spPr bwMode="auto">
          <a:xfrm>
            <a:off x="7261225" y="1746250"/>
            <a:ext cx="554038" cy="331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eaLnBrk="0" hangingPunct="0"/>
            <a:r>
              <a:rPr lang="it-IT" sz="1500" b="1">
                <a:solidFill>
                  <a:schemeClr val="bg1"/>
                </a:solidFill>
              </a:rPr>
              <a:t>uuu</a:t>
            </a:r>
          </a:p>
        </p:txBody>
      </p:sp>
      <p:sp>
        <p:nvSpPr>
          <p:cNvPr id="16390" name="Text Box 25"/>
          <p:cNvSpPr txBox="1">
            <a:spLocks noChangeArrowheads="1"/>
          </p:cNvSpPr>
          <p:nvPr/>
        </p:nvSpPr>
        <p:spPr bwMode="auto">
          <a:xfrm rot="2384277">
            <a:off x="9177338" y="2073275"/>
            <a:ext cx="738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it-IT" sz="1500" b="1">
                <a:solidFill>
                  <a:srgbClr val="FF0000"/>
                </a:solidFill>
                <a:latin typeface="Arial Narrow" pitchFamily="34" charset="0"/>
              </a:rPr>
              <a:t>MAGIC</a:t>
            </a:r>
          </a:p>
        </p:txBody>
      </p:sp>
      <p:sp>
        <p:nvSpPr>
          <p:cNvPr id="16391" name="Text Box 26"/>
          <p:cNvSpPr txBox="1">
            <a:spLocks noChangeArrowheads="1"/>
          </p:cNvSpPr>
          <p:nvPr/>
        </p:nvSpPr>
        <p:spPr bwMode="auto">
          <a:xfrm>
            <a:off x="8212138" y="1876425"/>
            <a:ext cx="557212" cy="37941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it-IT" sz="900" b="1">
                <a:solidFill>
                  <a:srgbClr val="00CC00"/>
                </a:solidFill>
                <a:latin typeface="Arial Narrow" pitchFamily="34" charset="0"/>
              </a:rPr>
              <a:t>AGILE</a:t>
            </a:r>
          </a:p>
          <a:p>
            <a:r>
              <a:rPr lang="it-IT" sz="900" b="1">
                <a:solidFill>
                  <a:srgbClr val="00CC00"/>
                </a:solidFill>
                <a:latin typeface="Arial Narrow" pitchFamily="34" charset="0"/>
              </a:rPr>
              <a:t>GLAST</a:t>
            </a:r>
          </a:p>
        </p:txBody>
      </p:sp>
      <p:sp>
        <p:nvSpPr>
          <p:cNvPr id="16392" name="Text Box 27"/>
          <p:cNvSpPr txBox="1">
            <a:spLocks noChangeArrowheads="1"/>
          </p:cNvSpPr>
          <p:nvPr/>
        </p:nvSpPr>
        <p:spPr bwMode="auto">
          <a:xfrm>
            <a:off x="115888" y="6734175"/>
            <a:ext cx="2938462" cy="7794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it-IT" sz="2200" dirty="0">
                <a:solidFill>
                  <a:schemeClr val="bg1"/>
                </a:solidFill>
              </a:rPr>
              <a:t>VHE </a:t>
            </a:r>
            <a:r>
              <a:rPr lang="it-IT" sz="2200" dirty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it-IT" sz="2200" dirty="0">
                <a:solidFill>
                  <a:schemeClr val="bg1"/>
                </a:solidFill>
              </a:rPr>
              <a:t>-</a:t>
            </a:r>
            <a:r>
              <a:rPr lang="it-IT" sz="2200" dirty="0" err="1">
                <a:solidFill>
                  <a:schemeClr val="bg1"/>
                </a:solidFill>
              </a:rPr>
              <a:t>rays</a:t>
            </a:r>
            <a:r>
              <a:rPr lang="it-IT" sz="2200" dirty="0">
                <a:solidFill>
                  <a:schemeClr val="bg1"/>
                </a:solidFill>
              </a:rPr>
              <a:t>: </a:t>
            </a:r>
          </a:p>
          <a:p>
            <a:r>
              <a:rPr lang="it-IT" sz="2200" dirty="0" err="1">
                <a:solidFill>
                  <a:schemeClr val="bg1"/>
                </a:solidFill>
              </a:rPr>
              <a:t>hadronic</a:t>
            </a:r>
            <a:r>
              <a:rPr lang="it-IT" sz="2200" dirty="0">
                <a:solidFill>
                  <a:schemeClr val="bg1"/>
                </a:solidFill>
              </a:rPr>
              <a:t> or </a:t>
            </a:r>
            <a:r>
              <a:rPr lang="it-IT" sz="2200" dirty="0" err="1">
                <a:solidFill>
                  <a:schemeClr val="bg1"/>
                </a:solidFill>
              </a:rPr>
              <a:t>leptonic</a:t>
            </a:r>
            <a:r>
              <a:rPr lang="it-IT" sz="22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16393" name="Text Box 28"/>
          <p:cNvSpPr txBox="1">
            <a:spLocks noChangeArrowheads="1"/>
          </p:cNvSpPr>
          <p:nvPr/>
        </p:nvSpPr>
        <p:spPr bwMode="auto">
          <a:xfrm>
            <a:off x="-28575" y="1027340"/>
            <a:ext cx="3227387" cy="15795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it-IT" sz="3200">
                <a:solidFill>
                  <a:srgbClr val="003300"/>
                </a:solidFill>
                <a:latin typeface="Comic Sans MS" pitchFamily="66" charset="0"/>
              </a:rPr>
              <a:t>Spectral degeneracy at </a:t>
            </a:r>
          </a:p>
          <a:p>
            <a:r>
              <a:rPr lang="it-IT" sz="3200">
                <a:solidFill>
                  <a:srgbClr val="003300"/>
                </a:solidFill>
                <a:latin typeface="Comic Sans MS" pitchFamily="66" charset="0"/>
              </a:rPr>
              <a:t>TeV energies</a:t>
            </a:r>
          </a:p>
        </p:txBody>
      </p:sp>
      <p:sp>
        <p:nvSpPr>
          <p:cNvPr id="16394" name="Text Box 29"/>
          <p:cNvSpPr txBox="1">
            <a:spLocks noChangeArrowheads="1"/>
          </p:cNvSpPr>
          <p:nvPr/>
        </p:nvSpPr>
        <p:spPr bwMode="auto">
          <a:xfrm>
            <a:off x="3403600" y="6356350"/>
            <a:ext cx="2330450" cy="74771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Arial Narrow" pitchFamily="34" charset="0"/>
              </a:rPr>
              <a:t>low</a:t>
            </a:r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arrow" pitchFamily="34" charset="0"/>
              </a:rPr>
              <a:t>E</a:t>
            </a:r>
            <a:r>
              <a:rPr lang="it-IT" baseline="-25000" dirty="0" err="1">
                <a:solidFill>
                  <a:schemeClr val="bg1"/>
                </a:solidFill>
                <a:latin typeface="Arial Narrow" pitchFamily="34" charset="0"/>
              </a:rPr>
              <a:t>thr</a:t>
            </a:r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 (</a:t>
            </a:r>
            <a:r>
              <a:rPr lang="it-IT" sz="2200" dirty="0">
                <a:solidFill>
                  <a:schemeClr val="bg1"/>
                </a:solidFill>
                <a:latin typeface="Arial Narrow" pitchFamily="34" charset="0"/>
              </a:rPr>
              <a:t>~10-30 </a:t>
            </a:r>
            <a:r>
              <a:rPr lang="it-IT" sz="2200" dirty="0" err="1">
                <a:solidFill>
                  <a:schemeClr val="bg1"/>
                </a:solidFill>
                <a:latin typeface="Arial Narrow" pitchFamily="34" charset="0"/>
              </a:rPr>
              <a:t>GeV</a:t>
            </a:r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)</a:t>
            </a:r>
          </a:p>
          <a:p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to discriminate</a:t>
            </a:r>
          </a:p>
        </p:txBody>
      </p:sp>
      <p:sp>
        <p:nvSpPr>
          <p:cNvPr id="16396" name="Text Box 38"/>
          <p:cNvSpPr txBox="1">
            <a:spLocks noChangeArrowheads="1"/>
          </p:cNvSpPr>
          <p:nvPr/>
        </p:nvSpPr>
        <p:spPr bwMode="auto">
          <a:xfrm>
            <a:off x="8666163" y="1724025"/>
            <a:ext cx="793750" cy="3032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it-IT" sz="1300">
                <a:solidFill>
                  <a:srgbClr val="FF0000"/>
                </a:solidFill>
                <a:latin typeface="Arial Narrow" pitchFamily="34" charset="0"/>
              </a:rPr>
              <a:t>   </a:t>
            </a:r>
            <a:r>
              <a:rPr lang="it-IT" sz="1100" b="1">
                <a:solidFill>
                  <a:srgbClr val="FF0000"/>
                </a:solidFill>
                <a:latin typeface="Arial Narrow" pitchFamily="34" charset="0"/>
              </a:rPr>
              <a:t>CTA</a:t>
            </a:r>
          </a:p>
        </p:txBody>
      </p:sp>
      <p:sp>
        <p:nvSpPr>
          <p:cNvPr id="16397" name="Text Box 39"/>
          <p:cNvSpPr txBox="1">
            <a:spLocks noChangeArrowheads="1"/>
          </p:cNvSpPr>
          <p:nvPr/>
        </p:nvSpPr>
        <p:spPr bwMode="auto">
          <a:xfrm>
            <a:off x="3403600" y="7104063"/>
            <a:ext cx="6442075" cy="409575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Arial Narrow" pitchFamily="34" charset="0"/>
              </a:rPr>
              <a:t>CTA </a:t>
            </a:r>
            <a:r>
              <a:rPr lang="it-IT" b="1" dirty="0">
                <a:solidFill>
                  <a:schemeClr val="bg1"/>
                </a:solidFill>
                <a:latin typeface="Arial Narrow" pitchFamily="34" charset="0"/>
                <a:sym typeface="Wingdings" pitchFamily="2" charset="2"/>
              </a:rPr>
              <a:t> </a:t>
            </a:r>
            <a:r>
              <a:rPr lang="it-IT" b="1" dirty="0" err="1">
                <a:solidFill>
                  <a:schemeClr val="bg1"/>
                </a:solidFill>
                <a:latin typeface="Arial Narrow" pitchFamily="34" charset="0"/>
                <a:sym typeface="Wingdings" pitchFamily="2" charset="2"/>
              </a:rPr>
              <a:t>improved</a:t>
            </a:r>
            <a:r>
              <a:rPr lang="it-IT" b="1" dirty="0">
                <a:solidFill>
                  <a:schemeClr val="bg1"/>
                </a:solidFill>
                <a:latin typeface="Arial Narrow" pitchFamily="34" charset="0"/>
                <a:sym typeface="Wingdings" pitchFamily="2" charset="2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Arial Narrow" pitchFamily="34" charset="0"/>
                <a:sym typeface="Wingdings" pitchFamily="2" charset="2"/>
              </a:rPr>
              <a:t>low</a:t>
            </a:r>
            <a:r>
              <a:rPr lang="it-IT" b="1" dirty="0">
                <a:solidFill>
                  <a:schemeClr val="bg1"/>
                </a:solidFill>
                <a:latin typeface="Arial Narrow" pitchFamily="34" charset="0"/>
                <a:sym typeface="Wingdings" pitchFamily="2" charset="2"/>
              </a:rPr>
              <a:t>-</a:t>
            </a:r>
            <a:r>
              <a:rPr lang="it-IT" b="1" i="1" dirty="0">
                <a:solidFill>
                  <a:schemeClr val="bg1"/>
                </a:solidFill>
                <a:latin typeface="Arial Narrow" pitchFamily="34" charset="0"/>
                <a:sym typeface="Wingdings" pitchFamily="2" charset="2"/>
              </a:rPr>
              <a:t>E</a:t>
            </a:r>
            <a:r>
              <a:rPr lang="it-IT" b="1" dirty="0">
                <a:solidFill>
                  <a:schemeClr val="bg1"/>
                </a:solidFill>
                <a:latin typeface="Arial Narrow" pitchFamily="34" charset="0"/>
                <a:sym typeface="Wingdings" pitchFamily="2" charset="2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Arial Narrow" pitchFamily="34" charset="0"/>
                <a:sym typeface="Wingdings" pitchFamily="2" charset="2"/>
              </a:rPr>
              <a:t>coverage</a:t>
            </a:r>
            <a:r>
              <a:rPr lang="it-IT" b="1" dirty="0">
                <a:solidFill>
                  <a:schemeClr val="bg1"/>
                </a:solidFill>
                <a:latin typeface="Arial Narrow" pitchFamily="34" charset="0"/>
                <a:sym typeface="Wingdings" pitchFamily="2" charset="2"/>
              </a:rPr>
              <a:t>,  solve </a:t>
            </a:r>
            <a:r>
              <a:rPr lang="it-IT" b="1" dirty="0" err="1">
                <a:solidFill>
                  <a:schemeClr val="bg1"/>
                </a:solidFill>
                <a:latin typeface="Arial Narrow" pitchFamily="34" charset="0"/>
                <a:sym typeface="Wingdings" pitchFamily="2" charset="2"/>
              </a:rPr>
              <a:t>spectral</a:t>
            </a:r>
            <a:r>
              <a:rPr lang="it-IT" b="1" dirty="0">
                <a:solidFill>
                  <a:schemeClr val="bg1"/>
                </a:solidFill>
                <a:latin typeface="Arial Narrow" pitchFamily="34" charset="0"/>
                <a:sym typeface="Wingdings" pitchFamily="2" charset="2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Arial Narrow" pitchFamily="34" charset="0"/>
                <a:sym typeface="Wingdings" pitchFamily="2" charset="2"/>
              </a:rPr>
              <a:t>degeneracy</a:t>
            </a:r>
            <a:endParaRPr lang="it-IT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6398" name="TextBox 14"/>
          <p:cNvSpPr txBox="1">
            <a:spLocks noChangeArrowheads="1"/>
          </p:cNvSpPr>
          <p:nvPr/>
        </p:nvSpPr>
        <p:spPr bwMode="auto">
          <a:xfrm>
            <a:off x="5734050" y="1514475"/>
            <a:ext cx="2197100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HESS J1834-178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6399" name="TextBox 14"/>
          <p:cNvSpPr txBox="1">
            <a:spLocks noChangeArrowheads="1"/>
          </p:cNvSpPr>
          <p:nvPr/>
        </p:nvSpPr>
        <p:spPr bwMode="auto">
          <a:xfrm>
            <a:off x="115888" y="79375"/>
            <a:ext cx="7300396" cy="707886"/>
          </a:xfrm>
          <a:prstGeom prst="rect">
            <a:avLst/>
          </a:prstGeom>
          <a:solidFill>
            <a:srgbClr val="8A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Comic Sans MS" pitchFamily="66" charset="0"/>
              </a:rPr>
              <a:t>Spectral modeling of SNRs …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7"/>
          <p:cNvSpPr txBox="1">
            <a:spLocks noChangeArrowheads="1"/>
          </p:cNvSpPr>
          <p:nvPr/>
        </p:nvSpPr>
        <p:spPr bwMode="auto">
          <a:xfrm>
            <a:off x="890588" y="3962400"/>
            <a:ext cx="203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endParaRPr lang="it-IT"/>
          </a:p>
        </p:txBody>
      </p:sp>
      <p:pic>
        <p:nvPicPr>
          <p:cNvPr id="17411" name="Picture 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24151" y="3722612"/>
            <a:ext cx="2209524" cy="1076475"/>
          </a:xfrm>
          <a:solidFill>
            <a:srgbClr val="FFFF66"/>
          </a:solidFill>
        </p:spPr>
      </p:pic>
      <p:sp>
        <p:nvSpPr>
          <p:cNvPr id="17412" name="Text Box 22"/>
          <p:cNvSpPr txBox="1">
            <a:spLocks noChangeArrowheads="1"/>
          </p:cNvSpPr>
          <p:nvPr/>
        </p:nvSpPr>
        <p:spPr bwMode="auto">
          <a:xfrm>
            <a:off x="1366838" y="546100"/>
            <a:ext cx="203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endParaRPr lang="it-IT"/>
          </a:p>
        </p:txBody>
      </p:sp>
      <p:pic>
        <p:nvPicPr>
          <p:cNvPr id="17413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55700"/>
            <a:ext cx="6388100" cy="506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24"/>
          <p:cNvSpPr txBox="1">
            <a:spLocks noChangeArrowheads="1"/>
          </p:cNvSpPr>
          <p:nvPr/>
        </p:nvSpPr>
        <p:spPr bwMode="auto">
          <a:xfrm>
            <a:off x="5175250" y="865188"/>
            <a:ext cx="203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endParaRPr lang="it-IT"/>
          </a:p>
        </p:txBody>
      </p:sp>
      <p:sp>
        <p:nvSpPr>
          <p:cNvPr id="17415" name="Text Box 25"/>
          <p:cNvSpPr txBox="1">
            <a:spLocks noChangeArrowheads="1"/>
          </p:cNvSpPr>
          <p:nvPr/>
        </p:nvSpPr>
        <p:spPr bwMode="auto">
          <a:xfrm>
            <a:off x="6388100" y="1495425"/>
            <a:ext cx="3490913" cy="22558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eaLnBrk="0" hangingPunct="0"/>
            <a:r>
              <a:rPr lang="it-IT" b="1">
                <a:solidFill>
                  <a:srgbClr val="000000"/>
                </a:solidFill>
                <a:latin typeface="Arial Narrow" pitchFamily="34" charset="0"/>
              </a:rPr>
              <a:t>Leptonic:</a:t>
            </a:r>
            <a:r>
              <a:rPr lang="it-IT">
                <a:solidFill>
                  <a:srgbClr val="000000"/>
                </a:solidFill>
                <a:latin typeface="Arial Narrow" pitchFamily="34" charset="0"/>
              </a:rPr>
              <a:t>  </a:t>
            </a:r>
          </a:p>
          <a:p>
            <a:pPr eaLnBrk="0" hangingPunct="0"/>
            <a:r>
              <a:rPr lang="it-IT">
                <a:solidFill>
                  <a:srgbClr val="000000"/>
                </a:solidFill>
                <a:latin typeface="Arial Narrow" pitchFamily="34" charset="0"/>
              </a:rPr>
              <a:t>E</a:t>
            </a:r>
            <a:r>
              <a:rPr lang="it-IT" baseline="-25000">
                <a:solidFill>
                  <a:srgbClr val="000000"/>
                </a:solidFill>
                <a:latin typeface="Arial Narrow" pitchFamily="34" charset="0"/>
              </a:rPr>
              <a:t>e </a:t>
            </a:r>
            <a:r>
              <a:rPr lang="it-IT">
                <a:solidFill>
                  <a:srgbClr val="000000"/>
                </a:solidFill>
                <a:latin typeface="Arial Narrow" pitchFamily="34" charset="0"/>
              </a:rPr>
              <a:t>~ 20 (E</a:t>
            </a:r>
            <a:r>
              <a:rPr lang="it-IT" baseline="-25000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it-IT">
                <a:solidFill>
                  <a:srgbClr val="000000"/>
                </a:solidFill>
                <a:latin typeface="Arial Narrow" pitchFamily="34" charset="0"/>
              </a:rPr>
              <a:t> )</a:t>
            </a:r>
            <a:r>
              <a:rPr lang="it-IT" baseline="30000">
                <a:solidFill>
                  <a:srgbClr val="000000"/>
                </a:solidFill>
                <a:latin typeface="Arial Narrow" pitchFamily="34" charset="0"/>
              </a:rPr>
              <a:t>1/2 </a:t>
            </a:r>
            <a:r>
              <a:rPr lang="it-IT">
                <a:solidFill>
                  <a:srgbClr val="000000"/>
                </a:solidFill>
                <a:latin typeface="Arial Narrow" pitchFamily="34" charset="0"/>
              </a:rPr>
              <a:t>TeV  </a:t>
            </a:r>
          </a:p>
          <a:p>
            <a:pPr eaLnBrk="0" hangingPunct="0"/>
            <a:r>
              <a:rPr lang="it-IT">
                <a:solidFill>
                  <a:srgbClr val="000000"/>
                </a:solidFill>
                <a:latin typeface="Arial Narrow" pitchFamily="34" charset="0"/>
              </a:rPr>
              <a:t>     ~ 110 TeV … but KN sets on .. </a:t>
            </a:r>
            <a:r>
              <a:rPr lang="it-IT">
                <a:solidFill>
                  <a:srgbClr val="000000"/>
                </a:solidFill>
                <a:latin typeface="Arial Narrow" pitchFamily="34" charset="0"/>
                <a:sym typeface="Wingdings" pitchFamily="2" charset="2"/>
              </a:rPr>
              <a:t> ~100 TeV</a:t>
            </a:r>
            <a:endParaRPr lang="it-IT">
              <a:solidFill>
                <a:srgbClr val="000000"/>
              </a:solidFill>
              <a:latin typeface="Arial Narrow" pitchFamily="34" charset="0"/>
            </a:endParaRPr>
          </a:p>
          <a:p>
            <a:pPr eaLnBrk="0" hangingPunct="0"/>
            <a:r>
              <a:rPr lang="it-IT" b="1">
                <a:solidFill>
                  <a:srgbClr val="000000"/>
                </a:solidFill>
                <a:latin typeface="Arial Narrow" pitchFamily="34" charset="0"/>
              </a:rPr>
              <a:t>Hadronic:</a:t>
            </a:r>
            <a:r>
              <a:rPr lang="it-IT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eaLnBrk="0" hangingPunct="0"/>
            <a:r>
              <a:rPr lang="it-IT">
                <a:solidFill>
                  <a:srgbClr val="000000"/>
                </a:solidFill>
                <a:latin typeface="Arial Narrow" pitchFamily="34" charset="0"/>
              </a:rPr>
              <a:t>E</a:t>
            </a:r>
            <a:r>
              <a:rPr lang="it-IT" baseline="-25000">
                <a:solidFill>
                  <a:srgbClr val="000000"/>
                </a:solidFill>
                <a:latin typeface="Arial Narrow" pitchFamily="34" charset="0"/>
              </a:rPr>
              <a:t>p </a:t>
            </a:r>
            <a:r>
              <a:rPr lang="it-IT">
                <a:solidFill>
                  <a:srgbClr val="000000"/>
                </a:solidFill>
                <a:latin typeface="Arial Narrow" pitchFamily="34" charset="0"/>
              </a:rPr>
              <a:t>~ E</a:t>
            </a:r>
            <a:r>
              <a:rPr lang="it-IT" baseline="-25000">
                <a:solidFill>
                  <a:srgbClr val="000000"/>
                </a:solidFill>
                <a:latin typeface="Symbol" pitchFamily="18" charset="2"/>
              </a:rPr>
              <a:t>g </a:t>
            </a:r>
            <a:r>
              <a:rPr lang="it-IT">
                <a:solidFill>
                  <a:srgbClr val="000000"/>
                </a:solidFill>
                <a:latin typeface="Arial Narrow" pitchFamily="34" charset="0"/>
              </a:rPr>
              <a:t>/ 0.15 ~ 30 / 0.15 TeV ~ </a:t>
            </a:r>
          </a:p>
          <a:p>
            <a:pPr eaLnBrk="0" hangingPunct="0"/>
            <a:r>
              <a:rPr lang="it-IT">
                <a:solidFill>
                  <a:srgbClr val="000000"/>
                </a:solidFill>
                <a:latin typeface="Arial Narrow" pitchFamily="34" charset="0"/>
              </a:rPr>
              <a:t>     ~ 200 TeV = 10</a:t>
            </a:r>
            <a:r>
              <a:rPr lang="it-IT" baseline="30000">
                <a:solidFill>
                  <a:srgbClr val="000000"/>
                </a:solidFill>
                <a:latin typeface="Arial Narrow" pitchFamily="34" charset="0"/>
              </a:rPr>
              <a:t>5.3</a:t>
            </a:r>
            <a:r>
              <a:rPr lang="it-IT">
                <a:solidFill>
                  <a:srgbClr val="000000"/>
                </a:solidFill>
                <a:latin typeface="Arial Narrow" pitchFamily="34" charset="0"/>
              </a:rPr>
              <a:t> GeV</a:t>
            </a:r>
          </a:p>
        </p:txBody>
      </p:sp>
      <p:sp>
        <p:nvSpPr>
          <p:cNvPr id="17416" name="Text Box 26"/>
          <p:cNvSpPr txBox="1">
            <a:spLocks noChangeArrowheads="1"/>
          </p:cNvSpPr>
          <p:nvPr/>
        </p:nvSpPr>
        <p:spPr bwMode="auto">
          <a:xfrm>
            <a:off x="1093788" y="6988175"/>
            <a:ext cx="8720137" cy="471488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CTA: </a:t>
            </a:r>
            <a:r>
              <a:rPr lang="it-IT" sz="2400" b="1" dirty="0" err="1">
                <a:solidFill>
                  <a:schemeClr val="bg1"/>
                </a:solidFill>
              </a:rPr>
              <a:t>improved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statistics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at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E</a:t>
            </a:r>
            <a:r>
              <a:rPr lang="it-IT" sz="2400" b="1" baseline="-25000" dirty="0" err="1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it-IT" sz="2400" b="1" dirty="0">
                <a:solidFill>
                  <a:schemeClr val="bg1"/>
                </a:solidFill>
              </a:rPr>
              <a:t> &gt; 100 </a:t>
            </a:r>
            <a:r>
              <a:rPr lang="it-IT" sz="2400" b="1" dirty="0" err="1">
                <a:solidFill>
                  <a:schemeClr val="bg1"/>
                </a:solidFill>
              </a:rPr>
              <a:t>TeV</a:t>
            </a:r>
            <a:r>
              <a:rPr lang="it-IT" sz="2400" b="1" dirty="0">
                <a:solidFill>
                  <a:schemeClr val="bg1"/>
                </a:solidFill>
              </a:rPr>
              <a:t>, to probe CR </a:t>
            </a:r>
            <a:r>
              <a:rPr lang="it-IT" sz="2400" b="1" dirty="0" err="1">
                <a:solidFill>
                  <a:schemeClr val="bg1"/>
                </a:solidFill>
              </a:rPr>
              <a:t>knee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17417" name="TextBox 8"/>
          <p:cNvSpPr txBox="1">
            <a:spLocks noChangeArrowheads="1"/>
          </p:cNvSpPr>
          <p:nvPr/>
        </p:nvSpPr>
        <p:spPr bwMode="auto">
          <a:xfrm>
            <a:off x="2905125" y="1495425"/>
            <a:ext cx="1752600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J1713.7-3946</a:t>
            </a:r>
          </a:p>
        </p:txBody>
      </p:sp>
      <p:sp>
        <p:nvSpPr>
          <p:cNvPr id="17418" name="TextBox 9"/>
          <p:cNvSpPr txBox="1">
            <a:spLocks noChangeArrowheads="1"/>
          </p:cNvSpPr>
          <p:nvPr/>
        </p:nvSpPr>
        <p:spPr bwMode="auto">
          <a:xfrm>
            <a:off x="1093788" y="6280150"/>
            <a:ext cx="6691312" cy="70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Importance of improving statistics: </a:t>
            </a:r>
            <a:r>
              <a:rPr lang="en-US" b="1"/>
              <a:t>3 years </a:t>
            </a:r>
            <a:r>
              <a:rPr lang="en-US"/>
              <a:t>of HESS data</a:t>
            </a:r>
          </a:p>
          <a:p>
            <a:r>
              <a:rPr lang="en-US"/>
              <a:t>                                                         </a:t>
            </a:r>
            <a:r>
              <a:rPr lang="en-US" b="1">
                <a:solidFill>
                  <a:srgbClr val="FF0000"/>
                </a:solidFill>
              </a:rPr>
              <a:t>1 year</a:t>
            </a:r>
          </a:p>
        </p:txBody>
      </p:sp>
      <p:sp>
        <p:nvSpPr>
          <p:cNvPr id="17419" name="TextBox 10"/>
          <p:cNvSpPr txBox="1">
            <a:spLocks noChangeArrowheads="1"/>
          </p:cNvSpPr>
          <p:nvPr/>
        </p:nvSpPr>
        <p:spPr bwMode="auto">
          <a:xfrm>
            <a:off x="238125" y="247650"/>
            <a:ext cx="7794121" cy="707886"/>
          </a:xfrm>
          <a:prstGeom prst="rect">
            <a:avLst/>
          </a:prstGeom>
          <a:solidFill>
            <a:srgbClr val="8A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Comic Sans MS" pitchFamily="66" charset="0"/>
              </a:rPr>
              <a:t>… and the origin </a:t>
            </a:r>
            <a:r>
              <a:rPr lang="en-US" sz="4000" dirty="0">
                <a:solidFill>
                  <a:srgbClr val="FFFF00"/>
                </a:solidFill>
                <a:latin typeface="Comic Sans MS" pitchFamily="66" charset="0"/>
              </a:rPr>
              <a:t>of Galactic </a:t>
            </a:r>
            <a:r>
              <a:rPr lang="en-US" sz="4000" dirty="0" smtClean="0">
                <a:solidFill>
                  <a:srgbClr val="FFFF00"/>
                </a:solidFill>
                <a:latin typeface="Comic Sans MS" pitchFamily="66" charset="0"/>
              </a:rPr>
              <a:t>CRs</a:t>
            </a:r>
            <a:endParaRPr lang="en-US" sz="40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3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63588"/>
            <a:ext cx="10077450" cy="4664075"/>
          </a:xfrm>
        </p:spPr>
      </p:pic>
      <p:sp>
        <p:nvSpPr>
          <p:cNvPr id="18435" name="Text Box 15"/>
          <p:cNvSpPr txBox="1">
            <a:spLocks noChangeArrowheads="1"/>
          </p:cNvSpPr>
          <p:nvPr/>
        </p:nvSpPr>
        <p:spPr bwMode="auto">
          <a:xfrm>
            <a:off x="0" y="5427663"/>
            <a:ext cx="4247934" cy="840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it-IT" sz="2400" dirty="0">
                <a:latin typeface="Symbol" pitchFamily="18" charset="2"/>
              </a:rPr>
              <a:t> </a:t>
            </a:r>
            <a:r>
              <a:rPr lang="it-IT" sz="2400" dirty="0">
                <a:solidFill>
                  <a:srgbClr val="FF0000"/>
                </a:solidFill>
                <a:latin typeface="Arial Narrow" pitchFamily="34" charset="0"/>
              </a:rPr>
              <a:t>index </a:t>
            </a:r>
            <a:r>
              <a:rPr lang="it-IT" sz="2400" dirty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it-IT" sz="2400" dirty="0">
                <a:solidFill>
                  <a:srgbClr val="FF0000"/>
                </a:solidFill>
                <a:latin typeface="Arial Narrow" pitchFamily="34" charset="0"/>
              </a:rPr>
              <a:t>~</a:t>
            </a:r>
            <a:r>
              <a:rPr lang="it-IT" sz="2400" dirty="0">
                <a:solidFill>
                  <a:srgbClr val="FF0000"/>
                </a:solidFill>
                <a:latin typeface="Symbol" pitchFamily="18" charset="2"/>
              </a:rPr>
              <a:t>2-2.2</a:t>
            </a:r>
            <a:r>
              <a:rPr lang="it-IT" sz="2400" dirty="0">
                <a:solidFill>
                  <a:srgbClr val="FF0000"/>
                </a:solidFill>
                <a:latin typeface="Arial Narrow" pitchFamily="34" charset="0"/>
              </a:rPr>
              <a:t> (strong </a:t>
            </a:r>
            <a:r>
              <a:rPr lang="it-IT" sz="2400" dirty="0" smtClean="0">
                <a:solidFill>
                  <a:srgbClr val="FF0000"/>
                </a:solidFill>
                <a:latin typeface="Arial Narrow" pitchFamily="34" charset="0"/>
              </a:rPr>
              <a:t>NR shock</a:t>
            </a:r>
            <a:r>
              <a:rPr lang="it-IT" sz="2400" dirty="0">
                <a:solidFill>
                  <a:srgbClr val="FF0000"/>
                </a:solidFill>
                <a:latin typeface="Arial Narrow" pitchFamily="34" charset="0"/>
              </a:rPr>
              <a:t>)</a:t>
            </a:r>
          </a:p>
          <a:p>
            <a:r>
              <a:rPr lang="it-IT" sz="2400" dirty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lang="it-IT" sz="2400" dirty="0">
                <a:solidFill>
                  <a:srgbClr val="FF0000"/>
                </a:solidFill>
                <a:latin typeface="Arial Narrow" pitchFamily="34" charset="0"/>
              </a:rPr>
              <a:t>little variation across SNR</a:t>
            </a:r>
          </a:p>
        </p:txBody>
      </p:sp>
      <p:sp>
        <p:nvSpPr>
          <p:cNvPr id="18436" name="Text Box 16"/>
          <p:cNvSpPr txBox="1">
            <a:spLocks noChangeArrowheads="1"/>
          </p:cNvSpPr>
          <p:nvPr/>
        </p:nvSpPr>
        <p:spPr bwMode="auto">
          <a:xfrm>
            <a:off x="3438525" y="772318"/>
            <a:ext cx="2030413" cy="3794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it-IT" sz="1800" dirty="0">
                <a:solidFill>
                  <a:srgbClr val="A50021"/>
                </a:solidFill>
              </a:rPr>
              <a:t>Aharonian + 2006</a:t>
            </a:r>
          </a:p>
        </p:txBody>
      </p:sp>
      <p:sp>
        <p:nvSpPr>
          <p:cNvPr id="18437" name="Text Box 17"/>
          <p:cNvSpPr txBox="1">
            <a:spLocks noChangeArrowheads="1"/>
          </p:cNvSpPr>
          <p:nvPr/>
        </p:nvSpPr>
        <p:spPr bwMode="auto">
          <a:xfrm>
            <a:off x="4165600" y="5613400"/>
            <a:ext cx="5911850" cy="1949450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CTA </a:t>
            </a:r>
            <a:r>
              <a:rPr lang="it-IT" b="1" dirty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spatially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resolved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spectroscopy</a:t>
            </a:r>
            <a:endParaRPr lang="it-IT" b="1" dirty="0">
              <a:solidFill>
                <a:schemeClr val="bg1"/>
              </a:solidFill>
            </a:endParaRPr>
          </a:p>
          <a:p>
            <a:pPr>
              <a:buFont typeface="Symbol" pitchFamily="18" charset="2"/>
              <a:buChar char="·"/>
            </a:pPr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arrow" pitchFamily="34" charset="0"/>
              </a:rPr>
              <a:t>young</a:t>
            </a:r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arrow" pitchFamily="34" charset="0"/>
              </a:rPr>
              <a:t>SNRs</a:t>
            </a:r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 (t&lt;</a:t>
            </a:r>
            <a:r>
              <a:rPr lang="it-IT" dirty="0" err="1">
                <a:solidFill>
                  <a:schemeClr val="bg1"/>
                </a:solidFill>
                <a:latin typeface="Arial Narrow" pitchFamily="34" charset="0"/>
              </a:rPr>
              <a:t>t</a:t>
            </a:r>
            <a:r>
              <a:rPr lang="it-IT" sz="2200" baseline="-25000" dirty="0" err="1">
                <a:solidFill>
                  <a:schemeClr val="bg1"/>
                </a:solidFill>
                <a:latin typeface="Arial Narrow" pitchFamily="34" charset="0"/>
              </a:rPr>
              <a:t>cool</a:t>
            </a:r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 (</a:t>
            </a:r>
            <a:r>
              <a:rPr lang="it-IT" dirty="0" err="1">
                <a:solidFill>
                  <a:schemeClr val="bg1"/>
                </a:solidFill>
                <a:latin typeface="Arial Narrow" pitchFamily="34" charset="0"/>
              </a:rPr>
              <a:t>p,e</a:t>
            </a:r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)):</a:t>
            </a:r>
          </a:p>
          <a:p>
            <a:pPr>
              <a:buFont typeface="Symbol" pitchFamily="18" charset="2"/>
              <a:buNone/>
            </a:pPr>
            <a:r>
              <a:rPr lang="it-IT" dirty="0" err="1">
                <a:solidFill>
                  <a:schemeClr val="bg1"/>
                </a:solidFill>
                <a:latin typeface="Arial Narrow" pitchFamily="34" charset="0"/>
              </a:rPr>
              <a:t>CRp</a:t>
            </a:r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arrow" pitchFamily="34" charset="0"/>
              </a:rPr>
              <a:t>spectrum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b="1" dirty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it-IT" b="1" dirty="0">
                <a:solidFill>
                  <a:schemeClr val="bg1"/>
                </a:solidFill>
              </a:rPr>
              <a:t>  =  </a:t>
            </a:r>
            <a:r>
              <a:rPr lang="it-IT" b="1" dirty="0">
                <a:solidFill>
                  <a:srgbClr val="FF0000"/>
                </a:solidFill>
                <a:latin typeface="Arial Narrow" pitchFamily="34" charset="0"/>
              </a:rPr>
              <a:t>1+2</a:t>
            </a:r>
            <a:r>
              <a:rPr lang="it-IT" b="1" dirty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it-IT" b="1" dirty="0"/>
              <a:t>  </a:t>
            </a:r>
            <a:r>
              <a:rPr lang="it-IT" b="1" dirty="0">
                <a:solidFill>
                  <a:schemeClr val="bg1"/>
                </a:solidFill>
                <a:latin typeface="Arial Narrow" pitchFamily="34" charset="0"/>
              </a:rPr>
              <a:t>+</a:t>
            </a:r>
            <a:r>
              <a:rPr lang="it-IT" b="1" dirty="0">
                <a:latin typeface="Arial Narrow" pitchFamily="34" charset="0"/>
              </a:rPr>
              <a:t>  </a:t>
            </a:r>
            <a:r>
              <a:rPr lang="it-IT" b="1" dirty="0">
                <a:solidFill>
                  <a:srgbClr val="0000FF"/>
                </a:solidFill>
                <a:latin typeface="Arial Narrow" pitchFamily="34" charset="0"/>
              </a:rPr>
              <a:t>b</a:t>
            </a:r>
          </a:p>
          <a:p>
            <a:pPr>
              <a:buFont typeface="Symbol" pitchFamily="18" charset="2"/>
              <a:buNone/>
            </a:pPr>
            <a:endParaRPr lang="it-IT" b="1" dirty="0">
              <a:solidFill>
                <a:srgbClr val="0000FF"/>
              </a:solidFill>
              <a:latin typeface="Arial Narrow" pitchFamily="34" charset="0"/>
            </a:endParaRPr>
          </a:p>
          <a:p>
            <a:pPr>
              <a:buFont typeface="Symbol" pitchFamily="18" charset="2"/>
              <a:buNone/>
            </a:pPr>
            <a:endParaRPr lang="it-IT" b="1" dirty="0">
              <a:solidFill>
                <a:srgbClr val="0000FF"/>
              </a:solidFill>
              <a:latin typeface="Arial Narrow" pitchFamily="34" charset="0"/>
            </a:endParaRPr>
          </a:p>
          <a:p>
            <a:pPr>
              <a:buFont typeface="Symbol" pitchFamily="18" charset="2"/>
              <a:buNone/>
            </a:pPr>
            <a:r>
              <a:rPr lang="it-IT" b="1" dirty="0">
                <a:solidFill>
                  <a:srgbClr val="0000FF"/>
                </a:solidFill>
                <a:latin typeface="Arial Narrow" pitchFamily="34" charset="0"/>
                <a:sym typeface="Wingdings" pitchFamily="2" charset="2"/>
              </a:rPr>
              <a:t> </a:t>
            </a:r>
            <a:r>
              <a:rPr lang="it-IT" b="1" dirty="0" err="1">
                <a:solidFill>
                  <a:srgbClr val="0000FF"/>
                </a:solidFill>
                <a:latin typeface="Arial Narrow" pitchFamily="34" charset="0"/>
                <a:sym typeface="Wingdings" pitchFamily="2" charset="2"/>
              </a:rPr>
              <a:t>m</a:t>
            </a:r>
            <a:r>
              <a:rPr lang="it-IT" b="1" dirty="0" err="1">
                <a:solidFill>
                  <a:srgbClr val="0000FF"/>
                </a:solidFill>
                <a:latin typeface="Arial Narrow" pitchFamily="34" charset="0"/>
              </a:rPr>
              <a:t>easure</a:t>
            </a:r>
            <a:r>
              <a:rPr lang="it-IT" b="1" dirty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it-IT" i="1" dirty="0">
                <a:solidFill>
                  <a:srgbClr val="0000FF"/>
                </a:solidFill>
                <a:latin typeface="Symbol" pitchFamily="18" charset="2"/>
              </a:rPr>
              <a:t>k</a:t>
            </a:r>
            <a:r>
              <a:rPr lang="it-IT" b="1" dirty="0">
                <a:solidFill>
                  <a:srgbClr val="0000FF"/>
                </a:solidFill>
                <a:latin typeface="Arial Narrow" pitchFamily="34" charset="0"/>
              </a:rPr>
              <a:t>(</a:t>
            </a:r>
            <a:r>
              <a:rPr lang="it-IT" i="1" dirty="0">
                <a:solidFill>
                  <a:srgbClr val="0000FF"/>
                </a:solidFill>
                <a:latin typeface="Arial Narrow" pitchFamily="34" charset="0"/>
              </a:rPr>
              <a:t>p</a:t>
            </a:r>
            <a:r>
              <a:rPr lang="it-IT" b="1" dirty="0">
                <a:solidFill>
                  <a:srgbClr val="0000FF"/>
                </a:solidFill>
                <a:latin typeface="Arial Narrow" pitchFamily="34" charset="0"/>
              </a:rPr>
              <a:t>) </a:t>
            </a:r>
            <a:r>
              <a:rPr lang="it-IT" b="1" dirty="0" err="1">
                <a:solidFill>
                  <a:srgbClr val="0000FF"/>
                </a:solidFill>
                <a:latin typeface="Arial Narrow" pitchFamily="34" charset="0"/>
              </a:rPr>
              <a:t>as</a:t>
            </a:r>
            <a:r>
              <a:rPr lang="it-IT" b="1" dirty="0">
                <a:solidFill>
                  <a:srgbClr val="0000FF"/>
                </a:solidFill>
                <a:latin typeface="Arial Narrow" pitchFamily="34" charset="0"/>
              </a:rPr>
              <a:t> a </a:t>
            </a:r>
            <a:r>
              <a:rPr lang="it-IT" b="1" dirty="0" err="1">
                <a:solidFill>
                  <a:srgbClr val="0000FF"/>
                </a:solidFill>
                <a:latin typeface="Arial Narrow" pitchFamily="34" charset="0"/>
              </a:rPr>
              <a:t>function</a:t>
            </a:r>
            <a:r>
              <a:rPr lang="it-IT" b="1" dirty="0">
                <a:solidFill>
                  <a:srgbClr val="0000FF"/>
                </a:solidFill>
                <a:latin typeface="Arial Narrow" pitchFamily="34" charset="0"/>
              </a:rPr>
              <a:t> of </a:t>
            </a:r>
            <a:r>
              <a:rPr lang="it-IT" i="1" dirty="0">
                <a:solidFill>
                  <a:srgbClr val="0000FF"/>
                </a:solidFill>
                <a:latin typeface="Arial Narrow" pitchFamily="34" charset="0"/>
              </a:rPr>
              <a:t>p</a:t>
            </a:r>
          </a:p>
        </p:txBody>
      </p:sp>
      <p:sp>
        <p:nvSpPr>
          <p:cNvPr id="18438" name="Text Box 18"/>
          <p:cNvSpPr txBox="1">
            <a:spLocks noChangeArrowheads="1"/>
          </p:cNvSpPr>
          <p:nvPr/>
        </p:nvSpPr>
        <p:spPr bwMode="auto">
          <a:xfrm rot="664394">
            <a:off x="7423150" y="6118225"/>
            <a:ext cx="1862138" cy="841375"/>
          </a:xfrm>
          <a:prstGeom prst="rect">
            <a:avLst/>
          </a:prstGeom>
          <a:solidFill>
            <a:srgbClr val="1F3DD1"/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>
              <a:buFont typeface="Symbol" pitchFamily="18" charset="2"/>
              <a:buChar char="k"/>
            </a:pPr>
            <a:r>
              <a:rPr lang="it-IT" sz="1800">
                <a:solidFill>
                  <a:schemeClr val="bg1"/>
                </a:solidFill>
              </a:rPr>
              <a:t>= </a:t>
            </a:r>
            <a:r>
              <a:rPr lang="it-IT" sz="1800" i="1">
                <a:solidFill>
                  <a:schemeClr val="bg1"/>
                </a:solidFill>
              </a:rPr>
              <a:t>p</a:t>
            </a:r>
            <a:r>
              <a:rPr lang="it-IT" sz="1800" i="1" baseline="30000">
                <a:solidFill>
                  <a:schemeClr val="bg1"/>
                </a:solidFill>
                <a:latin typeface="Arial Narrow" pitchFamily="34" charset="0"/>
              </a:rPr>
              <a:t>b</a:t>
            </a:r>
            <a:r>
              <a:rPr lang="it-IT" sz="1800">
                <a:solidFill>
                  <a:schemeClr val="bg1"/>
                </a:solidFill>
              </a:rPr>
              <a:t> </a:t>
            </a:r>
            <a:r>
              <a:rPr lang="it-IT" sz="1800" b="1">
                <a:solidFill>
                  <a:schemeClr val="bg1"/>
                </a:solidFill>
                <a:latin typeface="Arial Narrow" pitchFamily="34" charset="0"/>
              </a:rPr>
              <a:t>…</a:t>
            </a:r>
            <a:r>
              <a:rPr lang="it-IT" sz="1800">
                <a:solidFill>
                  <a:schemeClr val="bg1"/>
                </a:solidFill>
              </a:rPr>
              <a:t> </a:t>
            </a:r>
            <a:r>
              <a:rPr lang="it-IT" sz="1800" i="1">
                <a:solidFill>
                  <a:schemeClr val="bg1"/>
                </a:solidFill>
              </a:rPr>
              <a:t>b</a:t>
            </a:r>
            <a:r>
              <a:rPr lang="it-IT" sz="1800">
                <a:solidFill>
                  <a:schemeClr val="bg1"/>
                </a:solidFill>
              </a:rPr>
              <a:t>~0.6 ?</a:t>
            </a:r>
          </a:p>
          <a:p>
            <a:pPr>
              <a:buFont typeface="Symbol" pitchFamily="18" charset="2"/>
              <a:buNone/>
            </a:pPr>
            <a:r>
              <a:rPr lang="it-IT" sz="1500">
                <a:solidFill>
                  <a:schemeClr val="bg1"/>
                </a:solidFill>
                <a:latin typeface="Arial Narrow" pitchFamily="34" charset="0"/>
              </a:rPr>
              <a:t>from secondary/primary</a:t>
            </a:r>
          </a:p>
          <a:p>
            <a:pPr>
              <a:buFont typeface="Symbol" pitchFamily="18" charset="2"/>
              <a:buNone/>
            </a:pPr>
            <a:r>
              <a:rPr lang="it-IT" sz="1500">
                <a:solidFill>
                  <a:schemeClr val="bg1"/>
                </a:solidFill>
                <a:latin typeface="Arial Narrow" pitchFamily="34" charset="0"/>
              </a:rPr>
              <a:t>ratio</a:t>
            </a:r>
          </a:p>
        </p:txBody>
      </p:sp>
      <p:sp>
        <p:nvSpPr>
          <p:cNvPr id="18439" name="Text Box 19"/>
          <p:cNvSpPr txBox="1">
            <a:spLocks noChangeArrowheads="1"/>
          </p:cNvSpPr>
          <p:nvPr/>
        </p:nvSpPr>
        <p:spPr bwMode="auto">
          <a:xfrm rot="783322">
            <a:off x="4997450" y="6721475"/>
            <a:ext cx="1114425" cy="409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Arial Narrow" pitchFamily="34" charset="0"/>
              </a:rPr>
              <a:t>from VHE</a:t>
            </a:r>
          </a:p>
        </p:txBody>
      </p:sp>
      <p:sp>
        <p:nvSpPr>
          <p:cNvPr id="18440" name="Text Box 20"/>
          <p:cNvSpPr txBox="1">
            <a:spLocks noChangeArrowheads="1"/>
          </p:cNvSpPr>
          <p:nvPr/>
        </p:nvSpPr>
        <p:spPr bwMode="auto">
          <a:xfrm rot="-863616">
            <a:off x="6176963" y="6705600"/>
            <a:ext cx="1149350" cy="4095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Arial Narrow" pitchFamily="34" charset="0"/>
              </a:rPr>
              <a:t>from radio</a:t>
            </a:r>
          </a:p>
        </p:txBody>
      </p:sp>
      <p:sp>
        <p:nvSpPr>
          <p:cNvPr id="18441" name="TextBox 8"/>
          <p:cNvSpPr txBox="1">
            <a:spLocks noChangeArrowheads="1"/>
          </p:cNvSpPr>
          <p:nvPr/>
        </p:nvSpPr>
        <p:spPr bwMode="auto">
          <a:xfrm>
            <a:off x="1668463" y="6538913"/>
            <a:ext cx="2497137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diffusion coefficient: </a:t>
            </a:r>
          </a:p>
          <a:p>
            <a:r>
              <a:rPr lang="en-US" b="1" dirty="0">
                <a:solidFill>
                  <a:schemeClr val="bg1"/>
                </a:solidFill>
                <a:latin typeface="Symbol" pitchFamily="18" charset="2"/>
              </a:rPr>
              <a:t>k</a:t>
            </a:r>
            <a:r>
              <a:rPr lang="en-US" b="1" dirty="0">
                <a:solidFill>
                  <a:schemeClr val="bg1"/>
                </a:solidFill>
              </a:rPr>
              <a:t>(</a:t>
            </a:r>
            <a:r>
              <a:rPr lang="en-US" b="1" i="1" dirty="0">
                <a:solidFill>
                  <a:schemeClr val="bg1"/>
                </a:solidFill>
              </a:rPr>
              <a:t>p</a:t>
            </a:r>
            <a:r>
              <a:rPr lang="en-US" b="1" dirty="0">
                <a:solidFill>
                  <a:schemeClr val="bg1"/>
                </a:solidFill>
                <a:latin typeface="Symbol" pitchFamily="18" charset="2"/>
              </a:rPr>
              <a:t>)  µ  </a:t>
            </a:r>
            <a:r>
              <a:rPr lang="en-US" b="1" dirty="0">
                <a:solidFill>
                  <a:schemeClr val="bg1"/>
                </a:solidFill>
              </a:rPr>
              <a:t>A </a:t>
            </a:r>
            <a:r>
              <a:rPr lang="en-US" b="1" i="1" dirty="0" err="1">
                <a:solidFill>
                  <a:schemeClr val="bg1"/>
                </a:solidFill>
              </a:rPr>
              <a:t>p</a:t>
            </a:r>
            <a:r>
              <a:rPr lang="en-US" b="1" i="1" baseline="30000" dirty="0" err="1">
                <a:solidFill>
                  <a:schemeClr val="bg1"/>
                </a:solidFill>
              </a:rPr>
              <a:t>b</a:t>
            </a:r>
            <a:r>
              <a:rPr lang="en-US" b="1" baseline="30000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442" name="TextBox 9"/>
          <p:cNvSpPr txBox="1">
            <a:spLocks noChangeArrowheads="1"/>
          </p:cNvSpPr>
          <p:nvPr/>
        </p:nvSpPr>
        <p:spPr bwMode="auto">
          <a:xfrm>
            <a:off x="0" y="228600"/>
            <a:ext cx="9705975" cy="46196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Measurement of diffusion coefficient (</a:t>
            </a:r>
            <a:r>
              <a:rPr lang="en-US" sz="2400" dirty="0" smtClean="0">
                <a:solidFill>
                  <a:srgbClr val="FFFF00"/>
                </a:solidFill>
                <a:latin typeface="Comic Sans MS" pitchFamily="66" charset="0"/>
              </a:rPr>
              <a:t>cf.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diffusion-loss equation)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335915" y="630238"/>
            <a:ext cx="8648464" cy="588222"/>
          </a:xfrm>
          <a:solidFill>
            <a:srgbClr val="8A0000"/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>
                <a:solidFill>
                  <a:srgbClr val="FFFF00"/>
                </a:solidFill>
                <a:effectLst/>
                <a:latin typeface="Comic Sans MS" pitchFamily="66" charset="0"/>
                <a:ea typeface="Cambria Math" pitchFamily="18" charset="0"/>
              </a:rPr>
              <a:t>Cosmic Rays and Star Formation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7214" y="3400425"/>
            <a:ext cx="6341455" cy="717331"/>
          </a:xfrm>
          <a:prstGeom prst="rect">
            <a:avLst/>
          </a:prstGeom>
          <a:solidFill>
            <a:srgbClr val="DDDDDD"/>
          </a:solidFill>
        </p:spPr>
        <p:txBody>
          <a:bodyPr wrap="none" lIns="100794" tIns="50397" rIns="100794" bIns="50397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U</a:t>
            </a:r>
            <a:r>
              <a:rPr lang="en-US" sz="4000" baseline="-25000" dirty="0">
                <a:solidFill>
                  <a:schemeClr val="bg1"/>
                </a:solidFill>
                <a:latin typeface="+mn-lt"/>
              </a:rPr>
              <a:t>p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~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¼  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(</a:t>
            </a:r>
            <a:r>
              <a:rPr lang="en-US" sz="4000" dirty="0" err="1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4000" baseline="-25000" dirty="0" err="1">
                <a:solidFill>
                  <a:schemeClr val="bg1"/>
                </a:solidFill>
                <a:latin typeface="+mn-lt"/>
              </a:rPr>
              <a:t>SN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US" sz="4000" baseline="-25000" dirty="0">
                <a:solidFill>
                  <a:schemeClr val="bg1"/>
                </a:solidFill>
                <a:latin typeface="Symbol" pitchFamily="18" charset="2"/>
              </a:rPr>
              <a:t>-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)  (</a:t>
            </a:r>
            <a:r>
              <a:rPr lang="en-US" sz="4000" dirty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n-lt"/>
              </a:rPr>
              <a:t>E</a:t>
            </a:r>
            <a:r>
              <a:rPr lang="en-US" sz="4000" baseline="-25000" dirty="0" err="1">
                <a:solidFill>
                  <a:schemeClr val="bg1"/>
                </a:solidFill>
                <a:latin typeface="+mn-lt"/>
              </a:rPr>
              <a:t>ej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)  r</a:t>
            </a:r>
            <a:r>
              <a:rPr lang="en-US" sz="4000" baseline="-25000" dirty="0">
                <a:solidFill>
                  <a:schemeClr val="bg1"/>
                </a:solidFill>
                <a:latin typeface="+mn-lt"/>
              </a:rPr>
              <a:t>s</a:t>
            </a:r>
            <a:r>
              <a:rPr lang="en-US" sz="4000" baseline="30000" dirty="0">
                <a:solidFill>
                  <a:schemeClr val="bg1"/>
                </a:solidFill>
                <a:latin typeface="Symbol" pitchFamily="18" charset="2"/>
              </a:rPr>
              <a:t>-</a:t>
            </a:r>
            <a:r>
              <a:rPr lang="en-US" sz="4000" baseline="30000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419894" y="1428538"/>
            <a:ext cx="5435758" cy="125594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 sz="3100" dirty="0">
                <a:solidFill>
                  <a:srgbClr val="C00000"/>
                </a:solidFill>
                <a:latin typeface="Comic Sans MS" pitchFamily="66" charset="0"/>
              </a:rPr>
              <a:t>CR – SN relation</a:t>
            </a:r>
            <a:r>
              <a:rPr lang="en-US" sz="2200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endParaRPr lang="en-US" sz="2600" dirty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 "/>
            </a:pPr>
            <a:r>
              <a:rPr lang="en-US" sz="2200" dirty="0">
                <a:solidFill>
                  <a:srgbClr val="C00000"/>
                </a:solidFill>
                <a:latin typeface="Wingdings" pitchFamily="2" charset="2"/>
              </a:rPr>
              <a:t>v </a:t>
            </a:r>
            <a:r>
              <a:rPr lang="en-US" sz="2200" dirty="0">
                <a:solidFill>
                  <a:srgbClr val="C00000"/>
                </a:solidFill>
                <a:latin typeface="Comic Sans MS" pitchFamily="66" charset="0"/>
              </a:rPr>
              <a:t>Fermi-I mechanism  </a:t>
            </a:r>
            <a:r>
              <a:rPr lang="en-US" sz="2200" dirty="0">
                <a:solidFill>
                  <a:srgbClr val="C00000"/>
                </a:solidFill>
                <a:latin typeface="Comic Sans MS" pitchFamily="66" charset="0"/>
                <a:sym typeface="Wingdings" pitchFamily="2" charset="2"/>
              </a:rPr>
              <a:t>  SNRs</a:t>
            </a:r>
          </a:p>
          <a:p>
            <a:pPr>
              <a:buFont typeface="Wingdings" pitchFamily="2" charset="2"/>
              <a:buChar char=" "/>
            </a:pPr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200" dirty="0">
                <a:solidFill>
                  <a:srgbClr val="C00000"/>
                </a:solidFill>
                <a:latin typeface="Comic Sans MS" pitchFamily="66" charset="0"/>
              </a:rPr>
              <a:t>  </a:t>
            </a:r>
            <a:r>
              <a:rPr lang="en-US" sz="2200" dirty="0">
                <a:solidFill>
                  <a:srgbClr val="C00000"/>
                </a:solidFill>
                <a:latin typeface="Wingdings" pitchFamily="2" charset="2"/>
              </a:rPr>
              <a:t>v</a:t>
            </a:r>
            <a:r>
              <a:rPr lang="en-US" sz="2200" dirty="0">
                <a:solidFill>
                  <a:srgbClr val="C00000"/>
                </a:solidFill>
                <a:latin typeface="Comic Sans MS" pitchFamily="66" charset="0"/>
              </a:rPr>
              <a:t>   SN rates, massive star formation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1386611">
            <a:off x="1634798" y="2919999"/>
            <a:ext cx="1721601" cy="440333"/>
          </a:xfrm>
          <a:prstGeom prst="rect">
            <a:avLst/>
          </a:prstGeom>
          <a:solidFill>
            <a:srgbClr val="FFFF66"/>
          </a:solidFill>
          <a:scene3d>
            <a:camera prst="perspectiveHeroicExtremeLeftFacing"/>
            <a:lightRig rig="threePt" dir="t"/>
          </a:scene3d>
        </p:spPr>
        <p:txBody>
          <a:bodyPr wrap="none" lIns="100794" tIns="50397" rIns="100794" bIns="50397"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sz="2200" b="1" dirty="0">
                <a:solidFill>
                  <a:schemeClr val="bg1"/>
                </a:solidFill>
                <a:latin typeface="+mn-lt"/>
              </a:rPr>
              <a:t>-ray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>
                <a:solidFill>
                  <a:srgbClr val="C00000"/>
                </a:solidFill>
                <a:latin typeface="+mn-lt"/>
              </a:rPr>
              <a:t>(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direct</a:t>
            </a:r>
            <a:r>
              <a:rPr lang="en-US" sz="2200" dirty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 rot="20771658">
            <a:off x="1509832" y="3707871"/>
            <a:ext cx="2099469" cy="1332885"/>
          </a:xfrm>
          <a:prstGeom prst="rect">
            <a:avLst/>
          </a:prstGeom>
          <a:solidFill>
            <a:srgbClr val="CCFF99"/>
          </a:solidFill>
          <a:scene3d>
            <a:camera prst="perspectiveContrastingRightFacing"/>
            <a:lightRig rig="threePt" dir="t"/>
          </a:scene3d>
        </p:spPr>
        <p:txBody>
          <a:bodyPr lIns="100794" tIns="50397" rIns="100794" bIns="50397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radio</a:t>
            </a:r>
            <a:r>
              <a:rPr lang="en-US" dirty="0">
                <a:latin typeface="+mn-lt"/>
              </a:rPr>
              <a:t> 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(indirect)</a:t>
            </a:r>
          </a:p>
          <a:p>
            <a:pPr>
              <a:defRPr/>
            </a:pPr>
            <a:r>
              <a:rPr lang="en-US" dirty="0">
                <a:solidFill>
                  <a:srgbClr val="003300"/>
                </a:solidFill>
                <a:latin typeface="+mn-lt"/>
                <a:sym typeface="Wingdings" pitchFamily="2" charset="2"/>
              </a:rPr>
              <a:t> field- particles </a:t>
            </a:r>
          </a:p>
          <a:p>
            <a:pPr>
              <a:defRPr/>
            </a:pPr>
            <a:r>
              <a:rPr lang="en-US" dirty="0" err="1">
                <a:solidFill>
                  <a:srgbClr val="003300"/>
                </a:solidFill>
                <a:latin typeface="+mn-lt"/>
                <a:sym typeface="Wingdings" pitchFamily="2" charset="2"/>
              </a:rPr>
              <a:t>equipartition</a:t>
            </a:r>
            <a:r>
              <a:rPr lang="en-US" dirty="0">
                <a:solidFill>
                  <a:srgbClr val="003300"/>
                </a:solidFill>
                <a:latin typeface="+mn-lt"/>
                <a:sym typeface="Wingdings" pitchFamily="2" charset="2"/>
              </a:rPr>
              <a:t> </a:t>
            </a:r>
            <a:endParaRPr lang="en-US" dirty="0">
              <a:solidFill>
                <a:srgbClr val="0033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4427" y="4086225"/>
            <a:ext cx="1729615" cy="717331"/>
          </a:xfrm>
          <a:prstGeom prst="rect">
            <a:avLst/>
          </a:prstGeom>
          <a:solidFill>
            <a:srgbClr val="002060"/>
          </a:solidFill>
          <a:scene3d>
            <a:camera prst="perspectiveContrastingRightFacing"/>
            <a:lightRig rig="threePt" dir="t"/>
          </a:scene3d>
        </p:spPr>
        <p:txBody>
          <a:bodyPr wrap="none" lIns="100794" tIns="50397" rIns="100794" bIns="50397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Milky Way</a:t>
            </a:r>
          </a:p>
          <a:p>
            <a:pPr>
              <a:defRPr/>
            </a:pPr>
            <a:r>
              <a:rPr lang="en-US" dirty="0">
                <a:latin typeface="+mn-lt"/>
              </a:rPr>
              <a:t>normalization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0768" y="4010025"/>
            <a:ext cx="1258333" cy="409555"/>
          </a:xfrm>
          <a:prstGeom prst="rect">
            <a:avLst/>
          </a:prstGeom>
          <a:solidFill>
            <a:srgbClr val="C00000">
              <a:alpha val="30196"/>
            </a:srgbClr>
          </a:solidFill>
          <a:scene3d>
            <a:camera prst="perspectiveHeroicExtremeLeftFacing"/>
            <a:lightRig rig="threePt" dir="t"/>
          </a:scene3d>
        </p:spPr>
        <p:txBody>
          <a:bodyPr wrap="none" lIns="100794" tIns="50397" rIns="100794" bIns="50397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observed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26046" y="4010025"/>
            <a:ext cx="1258333" cy="409555"/>
          </a:xfrm>
          <a:prstGeom prst="rect">
            <a:avLst/>
          </a:prstGeom>
          <a:solidFill>
            <a:srgbClr val="FF0000">
              <a:alpha val="30196"/>
            </a:srgbClr>
          </a:solidFill>
          <a:scene3d>
            <a:camera prst="perspectiveHeroicExtremeLeftFacing"/>
            <a:lightRig rig="threePt" dir="t"/>
          </a:scene3d>
        </p:spPr>
        <p:txBody>
          <a:bodyPr wrap="none" lIns="100794" tIns="50397" rIns="100794" bIns="50397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observed</a:t>
            </a:r>
          </a:p>
        </p:txBody>
      </p:sp>
      <p:sp>
        <p:nvSpPr>
          <p:cNvPr id="2059" name="TextBox 15"/>
          <p:cNvSpPr txBox="1">
            <a:spLocks noChangeArrowheads="1"/>
          </p:cNvSpPr>
          <p:nvPr/>
        </p:nvSpPr>
        <p:spPr bwMode="auto">
          <a:xfrm>
            <a:off x="419894" y="3400425"/>
            <a:ext cx="1187950" cy="57771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 sz="3100" dirty="0">
                <a:solidFill>
                  <a:schemeClr val="bg1"/>
                </a:solidFill>
                <a:latin typeface="Comic Sans MS" pitchFamily="66" charset="0"/>
              </a:rPr>
              <a:t>Test:</a:t>
            </a: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2779077" y="4924425"/>
            <a:ext cx="4469448" cy="2256214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Arp 220     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   </a:t>
            </a:r>
            <a:r>
              <a:rPr lang="en-US" b="1" dirty="0" smtClean="0">
                <a:solidFill>
                  <a:schemeClr val="bg1"/>
                </a:solidFill>
                <a:sym typeface="Wingdings" pitchFamily="2" charset="2"/>
              </a:rPr>
              <a:t>U</a:t>
            </a:r>
            <a:r>
              <a:rPr lang="en-US" b="1" baseline="-25000" dirty="0" smtClean="0">
                <a:solidFill>
                  <a:schemeClr val="bg1"/>
                </a:solidFill>
                <a:sym typeface="Wingdings" pitchFamily="2" charset="2"/>
              </a:rPr>
              <a:t>p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  </a:t>
            </a:r>
            <a:r>
              <a:rPr lang="en-US" b="1" dirty="0" smtClean="0">
                <a:solidFill>
                  <a:schemeClr val="bg1"/>
                </a:solidFill>
                <a:latin typeface="Symbol" pitchFamily="18" charset="2"/>
              </a:rPr>
              <a:t>»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475     </a:t>
            </a:r>
            <a:r>
              <a:rPr lang="en-US" b="1" dirty="0" err="1" smtClean="0">
                <a:solidFill>
                  <a:srgbClr val="FF0000"/>
                </a:solidFill>
                <a:sym typeface="Wingdings" pitchFamily="2" charset="2"/>
              </a:rPr>
              <a:t>eV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 cm</a:t>
            </a:r>
            <a:r>
              <a:rPr lang="en-US" b="1" baseline="300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-</a:t>
            </a:r>
            <a:r>
              <a:rPr lang="en-US" b="1" baseline="30000" dirty="0" smtClean="0">
                <a:solidFill>
                  <a:srgbClr val="FF0000"/>
                </a:solidFill>
                <a:sym typeface="Wingdings" pitchFamily="2" charset="2"/>
              </a:rPr>
              <a:t>3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NGC </a:t>
            </a:r>
            <a:r>
              <a:rPr lang="en-US" dirty="0">
                <a:solidFill>
                  <a:schemeClr val="bg1"/>
                </a:solidFill>
              </a:rPr>
              <a:t>253   </a:t>
            </a:r>
            <a:r>
              <a:rPr lang="en-US" sz="13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           </a:t>
            </a:r>
            <a:r>
              <a:rPr lang="en-US" sz="1100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125</a:t>
            </a:r>
            <a:endParaRPr lang="en-US" b="1" baseline="30000" dirty="0">
              <a:sym typeface="Wingdings" pitchFamily="2" charset="2"/>
            </a:endParaRPr>
          </a:p>
          <a:p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M 82          </a:t>
            </a:r>
            <a:r>
              <a:rPr lang="en-US" sz="12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    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     </a:t>
            </a:r>
            <a:r>
              <a:rPr lang="en-US" sz="600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  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110</a:t>
            </a:r>
            <a:endParaRPr lang="en-US" b="1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Milky 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Way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            </a:t>
            </a:r>
            <a:r>
              <a:rPr lang="en-US" sz="1100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     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1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M31            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              0.3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LMC           </a:t>
            </a:r>
            <a:r>
              <a:rPr lang="en-US" sz="900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              0.2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SMC                        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0.1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6402" y="230128"/>
            <a:ext cx="2363147" cy="400110"/>
          </a:xfrm>
          <a:prstGeom prst="rect">
            <a:avLst/>
          </a:prstGeom>
          <a:solidFill>
            <a:srgbClr val="8A0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… more in general: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553325" y="5810786"/>
            <a:ext cx="2366353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Early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gals</a:t>
            </a:r>
            <a:r>
              <a:rPr lang="it-IT" b="1" dirty="0" smtClean="0">
                <a:solidFill>
                  <a:schemeClr val="bg1"/>
                </a:solidFill>
              </a:rPr>
              <a:t>.:</a:t>
            </a:r>
          </a:p>
          <a:p>
            <a:r>
              <a:rPr lang="it-IT" b="1" dirty="0" smtClean="0">
                <a:solidFill>
                  <a:schemeClr val="bg1"/>
                </a:solidFill>
                <a:sym typeface="Wingdings" pitchFamily="2" charset="2"/>
              </a:rPr>
              <a:t> high U</a:t>
            </a:r>
            <a:r>
              <a:rPr lang="it-IT" b="1" baseline="-25000" dirty="0" smtClean="0">
                <a:solidFill>
                  <a:schemeClr val="bg1"/>
                </a:solidFill>
                <a:sym typeface="Wingdings" pitchFamily="2" charset="2"/>
              </a:rPr>
              <a:t>p</a:t>
            </a:r>
          </a:p>
          <a:p>
            <a:r>
              <a:rPr lang="it-IT" b="1" dirty="0" smtClean="0">
                <a:solidFill>
                  <a:schemeClr val="bg1"/>
                </a:solidFill>
                <a:sym typeface="Wingdings" pitchFamily="2" charset="2"/>
              </a:rPr>
              <a:t> Gas </a:t>
            </a:r>
            <a:r>
              <a:rPr lang="it-IT" b="1" dirty="0" err="1" smtClean="0">
                <a:solidFill>
                  <a:schemeClr val="bg1"/>
                </a:solidFill>
                <a:sym typeface="Wingdings" pitchFamily="2" charset="2"/>
              </a:rPr>
              <a:t>heating</a:t>
            </a:r>
            <a:endParaRPr lang="it-IT" b="1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it-IT" b="1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it-IT" b="1" dirty="0" err="1" smtClean="0">
                <a:solidFill>
                  <a:schemeClr val="bg1"/>
                </a:solidFill>
                <a:sym typeface="Wingdings" pitchFamily="2" charset="2"/>
              </a:rPr>
              <a:t>M</a:t>
            </a:r>
            <a:r>
              <a:rPr lang="it-IT" b="1" baseline="-25000" dirty="0" err="1" smtClean="0">
                <a:solidFill>
                  <a:schemeClr val="bg1"/>
                </a:solidFill>
                <a:sym typeface="Wingdings" pitchFamily="2" charset="2"/>
              </a:rPr>
              <a:t>jeans</a:t>
            </a:r>
            <a:r>
              <a:rPr lang="it-IT" b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sym typeface="Wingdings" pitchFamily="2" charset="2"/>
              </a:rPr>
              <a:t>affected</a:t>
            </a:r>
            <a:r>
              <a:rPr lang="it-IT" b="1" dirty="0" smtClean="0">
                <a:solidFill>
                  <a:schemeClr val="bg1"/>
                </a:solidFill>
                <a:sym typeface="Wingdings" pitchFamily="2" charset="2"/>
              </a:rPr>
              <a:t>?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205805" y="3581370"/>
            <a:ext cx="16658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Narrow" pitchFamily="34" charset="0"/>
              </a:rPr>
              <a:t>70 GeV-20 </a:t>
            </a:r>
            <a:r>
              <a:rPr lang="en-US" dirty="0" err="1">
                <a:solidFill>
                  <a:srgbClr val="FFFF00"/>
                </a:solidFill>
                <a:latin typeface="Arial Narrow" pitchFamily="34" charset="0"/>
              </a:rPr>
              <a:t>TeV</a:t>
            </a:r>
            <a:r>
              <a:rPr lang="en-US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endParaRPr lang="it-IT" dirty="0"/>
          </a:p>
        </p:txBody>
      </p:sp>
      <p:sp>
        <p:nvSpPr>
          <p:cNvPr id="4" name="Freccia in giù 3"/>
          <p:cNvSpPr/>
          <p:nvPr/>
        </p:nvSpPr>
        <p:spPr>
          <a:xfrm>
            <a:off x="8374443" y="5072372"/>
            <a:ext cx="474282" cy="690253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 rot="1789548">
            <a:off x="103358" y="5966085"/>
            <a:ext cx="2504212" cy="707886"/>
          </a:xfrm>
          <a:prstGeom prst="rect">
            <a:avLst/>
          </a:prstGeom>
          <a:solidFill>
            <a:srgbClr val="FFFF99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CTA: more SF </a:t>
            </a:r>
            <a:r>
              <a:rPr lang="it-IT" b="1" dirty="0" err="1" smtClean="0">
                <a:solidFill>
                  <a:schemeClr val="bg1"/>
                </a:solidFill>
              </a:rPr>
              <a:t>gals</a:t>
            </a:r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t</a:t>
            </a:r>
            <a:r>
              <a:rPr lang="it-IT" b="1" dirty="0" smtClean="0">
                <a:solidFill>
                  <a:schemeClr val="bg1"/>
                </a:solidFill>
              </a:rPr>
              <a:t>o be </a:t>
            </a:r>
            <a:r>
              <a:rPr lang="it-IT" b="1" dirty="0" err="1" smtClean="0">
                <a:solidFill>
                  <a:schemeClr val="bg1"/>
                </a:solidFill>
              </a:rPr>
              <a:t>discovered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smtClean="0">
                <a:solidFill>
                  <a:schemeClr val="bg1"/>
                </a:solidFill>
              </a:rPr>
              <a:t>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77125" cy="885825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it-IT" sz="4000" b="0" smtClean="0">
                <a:solidFill>
                  <a:srgbClr val="FFFF00"/>
                </a:solidFill>
                <a:latin typeface="Comic Sans MS" pitchFamily="66" charset="0"/>
              </a:rPr>
              <a:t>Gamma-Ray Bursts (GRBs)</a:t>
            </a:r>
          </a:p>
        </p:txBody>
      </p:sp>
      <p:pic>
        <p:nvPicPr>
          <p:cNvPr id="21508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9342" y="3327400"/>
            <a:ext cx="4106884" cy="3959490"/>
          </a:xfrm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0" y="885825"/>
            <a:ext cx="7543800" cy="2441575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it-IT" sz="2200" dirty="0">
                <a:latin typeface="Symbol" pitchFamily="18" charset="2"/>
              </a:rPr>
              <a:t>· </a:t>
            </a:r>
            <a:r>
              <a:rPr lang="it-IT" dirty="0"/>
              <a:t>Most energetic explosions since Big Bang (10</a:t>
            </a:r>
            <a:r>
              <a:rPr lang="it-IT" baseline="30000" dirty="0"/>
              <a:t>54</a:t>
            </a:r>
            <a:r>
              <a:rPr lang="it-IT" dirty="0"/>
              <a:t> erg if isotropic)</a:t>
            </a:r>
          </a:p>
          <a:p>
            <a:endParaRPr lang="it-IT" sz="900" dirty="0"/>
          </a:p>
          <a:p>
            <a:r>
              <a:rPr lang="it-IT" sz="2200" dirty="0">
                <a:latin typeface="Symbol" pitchFamily="18" charset="2"/>
              </a:rPr>
              <a:t>·</a:t>
            </a:r>
            <a:r>
              <a:rPr lang="it-IT" dirty="0"/>
              <a:t> Astrophysical setting unknown (hypernova?)</a:t>
            </a:r>
          </a:p>
          <a:p>
            <a:endParaRPr lang="it-IT" sz="900" dirty="0"/>
          </a:p>
          <a:p>
            <a:r>
              <a:rPr lang="it-IT" sz="2200" dirty="0">
                <a:latin typeface="Symbol" pitchFamily="18" charset="2"/>
              </a:rPr>
              <a:t>·</a:t>
            </a:r>
            <a:r>
              <a:rPr lang="it-IT" dirty="0"/>
              <a:t> Emission mechanism unknown (hadronic vs leptonic, beaming,</a:t>
            </a:r>
          </a:p>
          <a:p>
            <a:r>
              <a:rPr lang="it-IT" dirty="0"/>
              <a:t>size of emitting region, role of environment, … … )</a:t>
            </a:r>
          </a:p>
          <a:p>
            <a:endParaRPr lang="it-IT" sz="900" dirty="0"/>
          </a:p>
          <a:p>
            <a:pPr>
              <a:buFont typeface="Symbol" pitchFamily="18" charset="2"/>
              <a:buChar char="·"/>
            </a:pPr>
            <a:r>
              <a:rPr lang="it-IT" dirty="0"/>
              <a:t> Cosmological distances (</a:t>
            </a:r>
            <a:r>
              <a:rPr lang="it-IT" i="1" dirty="0"/>
              <a:t>z</a:t>
            </a:r>
            <a:r>
              <a:rPr lang="it-IT" dirty="0"/>
              <a:t> &gt;&gt; 1)</a:t>
            </a:r>
          </a:p>
          <a:p>
            <a:pPr>
              <a:buFont typeface="Symbol" pitchFamily="18" charset="2"/>
              <a:buNone/>
            </a:pPr>
            <a:r>
              <a:rPr lang="it-IT" dirty="0"/>
              <a:t>  </a:t>
            </a:r>
            <a:r>
              <a:rPr lang="it-IT" dirty="0" smtClean="0">
                <a:sym typeface="Wingdings" pitchFamily="2" charset="2"/>
              </a:rPr>
              <a:t> </a:t>
            </a:r>
            <a:r>
              <a:rPr lang="it-IT" dirty="0" err="1" smtClean="0"/>
              <a:t>Missed</a:t>
            </a:r>
            <a:r>
              <a:rPr lang="it-IT" dirty="0" smtClean="0"/>
              <a:t> </a:t>
            </a:r>
            <a:r>
              <a:rPr lang="it-IT" i="1" dirty="0"/>
              <a:t>naked-eye</a:t>
            </a:r>
            <a:r>
              <a:rPr lang="it-IT" dirty="0"/>
              <a:t> GRB</a:t>
            </a:r>
            <a:r>
              <a:rPr lang="it-IT" dirty="0">
                <a:latin typeface="Arial Narrow" pitchFamily="34" charset="0"/>
              </a:rPr>
              <a:t> </a:t>
            </a:r>
            <a:r>
              <a:rPr lang="it-IT" dirty="0"/>
              <a:t>080319B (</a:t>
            </a:r>
            <a:r>
              <a:rPr lang="it-IT" i="1" dirty="0"/>
              <a:t>z</a:t>
            </a:r>
            <a:r>
              <a:rPr lang="it-IT" dirty="0"/>
              <a:t>=0.937)</a:t>
            </a:r>
          </a:p>
        </p:txBody>
      </p:sp>
      <p:sp>
        <p:nvSpPr>
          <p:cNvPr id="21510" name="Text Box 11"/>
          <p:cNvSpPr txBox="1">
            <a:spLocks noChangeArrowheads="1"/>
          </p:cNvSpPr>
          <p:nvPr/>
        </p:nvSpPr>
        <p:spPr bwMode="auto">
          <a:xfrm>
            <a:off x="0" y="6721475"/>
            <a:ext cx="3743325" cy="841375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</a:rPr>
              <a:t>CTA </a:t>
            </a:r>
            <a:r>
              <a:rPr lang="it-IT" sz="2400" dirty="0">
                <a:solidFill>
                  <a:srgbClr val="FFFF00"/>
                </a:solidFill>
                <a:sym typeface="Wingdings" pitchFamily="2" charset="2"/>
              </a:rPr>
              <a:t> low E</a:t>
            </a:r>
            <a:r>
              <a:rPr lang="it-IT" sz="2400" baseline="-25000" dirty="0">
                <a:solidFill>
                  <a:srgbClr val="FFFF00"/>
                </a:solidFill>
                <a:sym typeface="Wingdings" pitchFamily="2" charset="2"/>
              </a:rPr>
              <a:t>thr</a:t>
            </a:r>
            <a:r>
              <a:rPr lang="it-IT" sz="2400" dirty="0">
                <a:solidFill>
                  <a:srgbClr val="FFFF00"/>
                </a:solidFill>
                <a:sym typeface="Wingdings" pitchFamily="2" charset="2"/>
              </a:rPr>
              <a:t> ~ 20 GeV</a:t>
            </a:r>
          </a:p>
          <a:p>
            <a:r>
              <a:rPr lang="it-IT" sz="2400" dirty="0">
                <a:solidFill>
                  <a:srgbClr val="FFFF00"/>
                </a:solidFill>
                <a:sym typeface="Wingdings" pitchFamily="2" charset="2"/>
              </a:rPr>
              <a:t>	  to see GRBs !!</a:t>
            </a:r>
            <a:endParaRPr lang="it-IT" sz="2400" dirty="0">
              <a:solidFill>
                <a:srgbClr val="FFFF00"/>
              </a:solidFill>
            </a:endParaRPr>
          </a:p>
        </p:txBody>
      </p:sp>
      <p:sp>
        <p:nvSpPr>
          <p:cNvPr id="21511" name="TextBox 6"/>
          <p:cNvSpPr txBox="1">
            <a:spLocks noChangeArrowheads="1"/>
          </p:cNvSpPr>
          <p:nvPr/>
        </p:nvSpPr>
        <p:spPr bwMode="auto">
          <a:xfrm>
            <a:off x="5572125" y="5199063"/>
            <a:ext cx="3601923" cy="40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----------------------------------------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514" name="TextBox 10"/>
          <p:cNvSpPr txBox="1">
            <a:spLocks noChangeArrowheads="1"/>
          </p:cNvSpPr>
          <p:nvPr/>
        </p:nvSpPr>
        <p:spPr bwMode="auto">
          <a:xfrm>
            <a:off x="8391525" y="5199063"/>
            <a:ext cx="7683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  <a:latin typeface="Arial Narrow" pitchFamily="34" charset="0"/>
              </a:rPr>
              <a:t>MAGIC</a:t>
            </a:r>
            <a:r>
              <a:rPr lang="en-US" sz="1300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</a:p>
          <a:p>
            <a:r>
              <a:rPr lang="en-US" sz="1300" b="1" dirty="0">
                <a:solidFill>
                  <a:srgbClr val="FF0000"/>
                </a:solidFill>
                <a:latin typeface="Arial Narrow" pitchFamily="34" charset="0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220189" cy="1260475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it-IT" sz="5300" dirty="0" smtClean="0">
                <a:solidFill>
                  <a:srgbClr val="FFFF00"/>
                </a:solidFill>
              </a:rPr>
              <a:t>GRBs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60428" y="208329"/>
            <a:ext cx="7817022" cy="714269"/>
          </a:xfrm>
        </p:spPr>
        <p:txBody>
          <a:bodyPr>
            <a:normAutofit fontScale="92500"/>
          </a:bodyPr>
          <a:lstStyle/>
          <a:p>
            <a:pPr eaLnBrk="1" hangingPunct="1">
              <a:buFontTx/>
              <a:buNone/>
            </a:pPr>
            <a:r>
              <a:rPr lang="it-IT" sz="3100" dirty="0" smtClean="0"/>
              <a:t>080319B </a:t>
            </a:r>
            <a:r>
              <a:rPr lang="it-IT" sz="3100" dirty="0" smtClean="0">
                <a:sym typeface="Wingdings" pitchFamily="2" charset="2"/>
              </a:rPr>
              <a:t> missed obs of “naked-eye” GRB</a:t>
            </a:r>
            <a:endParaRPr lang="it-IT" sz="3100" dirty="0" smtClean="0"/>
          </a:p>
        </p:txBody>
      </p:sp>
      <p:pic>
        <p:nvPicPr>
          <p:cNvPr id="2150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51877" y="803553"/>
            <a:ext cx="6625573" cy="6629748"/>
          </a:xfrm>
          <a:noFill/>
        </p:spPr>
      </p:pic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0" y="1339256"/>
            <a:ext cx="3611086" cy="164066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Intrinsically:</a:t>
            </a:r>
          </a:p>
          <a:p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Nearby: z=0.937</a:t>
            </a:r>
          </a:p>
          <a:p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Brightest ever observed in optical</a:t>
            </a:r>
          </a:p>
          <a:p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Exceedingly high isotropic-equivalent in soft </a:t>
            </a:r>
            <a:r>
              <a:rPr lang="it-IT" dirty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-rays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1511" name="TextBox 6"/>
          <p:cNvSpPr txBox="1">
            <a:spLocks noChangeArrowheads="1"/>
          </p:cNvSpPr>
          <p:nvPr/>
        </p:nvSpPr>
        <p:spPr bwMode="auto">
          <a:xfrm>
            <a:off x="0" y="5750918"/>
            <a:ext cx="3149203" cy="102510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Missed by both AGILE (Earth screening) and  MAGIC (almost dawn)</a:t>
            </a:r>
          </a:p>
        </p:txBody>
      </p:sp>
      <p:sp>
        <p:nvSpPr>
          <p:cNvPr id="21512" name="TextBox 7"/>
          <p:cNvSpPr txBox="1">
            <a:spLocks noChangeArrowheads="1"/>
          </p:cNvSpPr>
          <p:nvPr/>
        </p:nvSpPr>
        <p:spPr bwMode="auto">
          <a:xfrm>
            <a:off x="0" y="7121684"/>
            <a:ext cx="3278116" cy="44033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next BIG ONE awaited !!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4086225"/>
            <a:ext cx="3438417" cy="133288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Swift/BAT could have observed it out to z=4.9</a:t>
            </a:r>
          </a:p>
          <a:p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1m-class telescope could observe out to z=17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133725" cy="903288"/>
          </a:xfrm>
          <a:solidFill>
            <a:srgbClr val="C00000"/>
          </a:solidFill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  <a:latin typeface="Comic Sans MS" pitchFamily="66" charset="0"/>
              </a:rPr>
              <a:t>AGN</a:t>
            </a:r>
            <a:r>
              <a:rPr lang="en-US" sz="4000" b="0" smtClean="0">
                <a:latin typeface="Comic Sans MS" pitchFamily="66" charset="0"/>
              </a:rPr>
              <a:t> </a:t>
            </a:r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1023938"/>
            <a:ext cx="9786937" cy="653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6852445" y="2159000"/>
            <a:ext cx="792162" cy="4095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r>
              <a:rPr lang="en-US" dirty="0">
                <a:latin typeface="Arial Narrow" pitchFamily="34" charset="0"/>
              </a:rPr>
              <a:t>  </a:t>
            </a:r>
            <a:r>
              <a:rPr lang="en-US" dirty="0">
                <a:solidFill>
                  <a:schemeClr val="bg1"/>
                </a:solidFill>
                <a:latin typeface="Arial Narrow" pitchFamily="34" charset="0"/>
              </a:rPr>
              <a:t>IACT</a:t>
            </a:r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7330282" y="2425719"/>
            <a:ext cx="628650" cy="40955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CTA</a:t>
            </a: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33725" y="8275"/>
            <a:ext cx="563880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Quiescent states of low/intermediate-z </a:t>
            </a:r>
            <a:r>
              <a:rPr lang="en-US" dirty="0" err="1" smtClean="0">
                <a:solidFill>
                  <a:schemeClr val="bg1"/>
                </a:solidFill>
              </a:rPr>
              <a:t>blazars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High states of high-z </a:t>
            </a:r>
            <a:r>
              <a:rPr lang="en-US" dirty="0" err="1" smtClean="0">
                <a:solidFill>
                  <a:schemeClr val="bg1"/>
                </a:solidFill>
              </a:rPr>
              <a:t>blazar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66775"/>
            <a:ext cx="97599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3938" y="3071813"/>
            <a:ext cx="7853362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6927850" y="3308350"/>
            <a:ext cx="15652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>
                <a:latin typeface="Arial Narrow" pitchFamily="34" charset="0"/>
              </a:rPr>
              <a:t>PKS 2155-304</a:t>
            </a:r>
          </a:p>
        </p:txBody>
      </p:sp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7321550" y="3624263"/>
            <a:ext cx="936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 sz="1500">
                <a:latin typeface="Arial Narrow" pitchFamily="34" charset="0"/>
              </a:rPr>
              <a:t>(H.E.S.S.)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503873" y="0"/>
            <a:ext cx="9069705" cy="126047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193356"/>
            <a:ext cx="9069705" cy="5193157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dirty="0" smtClean="0"/>
              <a:t>Ground-Based gamma-ray astronomy</a:t>
            </a:r>
          </a:p>
          <a:p>
            <a:pPr eaLnBrk="1" hangingPunct="1"/>
            <a:r>
              <a:rPr lang="en-US" dirty="0" smtClean="0"/>
              <a:t>Physics questions left by the current instruments</a:t>
            </a:r>
          </a:p>
          <a:p>
            <a:pPr eaLnBrk="1" hangingPunct="1"/>
            <a:r>
              <a:rPr lang="en-US" dirty="0" smtClean="0"/>
              <a:t>The Cherenkov Telescope Array</a:t>
            </a:r>
          </a:p>
          <a:p>
            <a:pPr lvl="1" eaLnBrk="1" hangingPunct="1"/>
            <a:r>
              <a:rPr lang="en-US" dirty="0" smtClean="0">
                <a:ea typeface="ＭＳ Ｐゴシック" pitchFamily="68" charset="-128"/>
              </a:rPr>
              <a:t>Sensitivity Requirements</a:t>
            </a:r>
          </a:p>
          <a:p>
            <a:pPr lvl="1" eaLnBrk="1" hangingPunct="1"/>
            <a:r>
              <a:rPr lang="en-US" dirty="0" smtClean="0">
                <a:ea typeface="ＭＳ Ｐゴシック" pitchFamily="68" charset="-128"/>
              </a:rPr>
              <a:t>Current Status &amp; Design Study, e.g.</a:t>
            </a:r>
          </a:p>
          <a:p>
            <a:pPr lvl="2" eaLnBrk="1" hangingPunct="1"/>
            <a:r>
              <a:rPr lang="en-US" dirty="0" smtClean="0">
                <a:ea typeface="ＭＳ Ｐゴシック" pitchFamily="68" charset="-128"/>
              </a:rPr>
              <a:t>Example MC simulation</a:t>
            </a:r>
          </a:p>
          <a:p>
            <a:pPr lvl="2" eaLnBrk="1" hangingPunct="1"/>
            <a:r>
              <a:rPr lang="en-US" dirty="0" smtClean="0">
                <a:ea typeface="ＭＳ Ｐゴシック" pitchFamily="68" charset="-128"/>
              </a:rPr>
              <a:t>Location Studies</a:t>
            </a:r>
          </a:p>
          <a:p>
            <a:pPr eaLnBrk="1" hangingPunct="1"/>
            <a:r>
              <a:rPr lang="en-US" dirty="0" smtClean="0"/>
              <a:t>Possible Schedule</a:t>
            </a:r>
          </a:p>
          <a:p>
            <a:pPr eaLnBrk="1" hangingPunct="1"/>
            <a:r>
              <a:rPr lang="en-US" dirty="0" smtClean="0"/>
              <a:t>CTA in Context</a:t>
            </a:r>
          </a:p>
          <a:p>
            <a:pPr eaLnBrk="1" hangingPunct="1"/>
            <a:r>
              <a:rPr lang="en-US" dirty="0" smtClean="0"/>
              <a:t>Conclusions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1500" y="6386513"/>
            <a:ext cx="9148763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With slides from: </a:t>
            </a:r>
          </a:p>
          <a:p>
            <a:r>
              <a:rPr lang="en-US" dirty="0" err="1">
                <a:solidFill>
                  <a:srgbClr val="FFFF00"/>
                </a:solidFill>
              </a:rPr>
              <a:t>A.DeAngelis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G.Hermann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J.Hinton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W.Hofmann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M.Martinez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S.Nolan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S.Ritz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Th.Schweizer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M.Teshima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D.Torres</a:t>
            </a:r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0077449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746" y="924348"/>
            <a:ext cx="10087948" cy="663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2267427" y="0"/>
            <a:ext cx="5491861" cy="64424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 sz="3500" dirty="0">
                <a:solidFill>
                  <a:srgbClr val="FFFF00"/>
                </a:solidFill>
                <a:latin typeface="Comic Sans MS" pitchFamily="66" charset="0"/>
              </a:rPr>
              <a:t>Probing Quantum Gravity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505"/>
            <a:ext cx="9879751" cy="7524335"/>
          </a:xfrm>
          <a:noFill/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5038725" y="5663385"/>
            <a:ext cx="4470750" cy="44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it-IT" b="1" dirty="0">
                <a:solidFill>
                  <a:srgbClr val="990000"/>
                </a:solidFill>
                <a:latin typeface="Times New Roman" pitchFamily="18" charset="0"/>
              </a:rPr>
              <a:t>and </a:t>
            </a:r>
            <a:r>
              <a:rPr lang="it-IT" b="1" dirty="0">
                <a:solidFill>
                  <a:srgbClr val="990000"/>
                </a:solidFill>
                <a:latin typeface="Symbol" pitchFamily="18" charset="2"/>
              </a:rPr>
              <a:t>$</a:t>
            </a:r>
            <a:r>
              <a:rPr lang="it-IT" b="1" dirty="0">
                <a:solidFill>
                  <a:srgbClr val="990000"/>
                </a:solidFill>
                <a:latin typeface="Times New Roman" pitchFamily="18" charset="0"/>
              </a:rPr>
              <a:t> no conventional  explanations</a:t>
            </a:r>
            <a:r>
              <a:rPr lang="it-IT" dirty="0">
                <a:solidFill>
                  <a:srgbClr val="990000"/>
                </a:solidFill>
              </a:rPr>
              <a:t> </a:t>
            </a:r>
            <a:r>
              <a:rPr lang="it-IT" sz="2200" b="1" dirty="0">
                <a:solidFill>
                  <a:srgbClr val="000000"/>
                </a:solidFill>
                <a:sym typeface="Wingdings" pitchFamily="2" charset="2"/>
              </a:rPr>
              <a:t>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858521" y="71778"/>
            <a:ext cx="4862019" cy="44106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it-IT" dirty="0"/>
              <a:t>Kjbvakj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5710555" y="2941108"/>
            <a:ext cx="1847533" cy="675615"/>
          </a:xfrm>
          <a:prstGeom prst="wedgeRoundRectCallout">
            <a:avLst>
              <a:gd name="adj1" fmla="val -74139"/>
              <a:gd name="adj2" fmla="val 517046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94535" y="3025140"/>
            <a:ext cx="1982890" cy="440333"/>
          </a:xfrm>
          <a:prstGeom prst="rect">
            <a:avLst/>
          </a:prstGeom>
          <a:solidFill>
            <a:srgbClr val="C00000"/>
          </a:solidFill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</a:rPr>
              <a:t>E</a:t>
            </a:r>
            <a:r>
              <a:rPr lang="en-US" sz="2200" baseline="-25000" dirty="0" smtClean="0">
                <a:solidFill>
                  <a:srgbClr val="FFFF00"/>
                </a:solidFill>
              </a:rPr>
              <a:t>QG</a:t>
            </a:r>
            <a:r>
              <a:rPr lang="en-US" sz="2200" dirty="0" smtClean="0">
                <a:solidFill>
                  <a:srgbClr val="FFFF00"/>
                </a:solidFill>
              </a:rPr>
              <a:t> ~ 0.05 </a:t>
            </a:r>
            <a:r>
              <a:rPr lang="en-US" sz="2200" i="1" dirty="0" smtClean="0">
                <a:solidFill>
                  <a:srgbClr val="FFFF00"/>
                </a:solidFill>
              </a:rPr>
              <a:t>M</a:t>
            </a:r>
            <a:r>
              <a:rPr lang="en-US" sz="2200" baseline="-25000" dirty="0" smtClean="0">
                <a:solidFill>
                  <a:srgbClr val="FFFF00"/>
                </a:solidFill>
              </a:rPr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240" y="0"/>
            <a:ext cx="97817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0" y="7310755"/>
            <a:ext cx="1595596" cy="4079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endParaRPr lang="en-US"/>
          </a:p>
        </p:txBody>
      </p:sp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5122704" y="0"/>
            <a:ext cx="167958" cy="42015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endParaRPr lang="en-US"/>
          </a:p>
        </p:txBody>
      </p:sp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0" y="0"/>
            <a:ext cx="10028462" cy="13234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0726" name="TextBox 5"/>
          <p:cNvSpPr txBox="1">
            <a:spLocks noChangeArrowheads="1"/>
          </p:cNvSpPr>
          <p:nvPr/>
        </p:nvSpPr>
        <p:spPr bwMode="auto">
          <a:xfrm>
            <a:off x="6298407" y="866577"/>
            <a:ext cx="3175447" cy="40955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Mrk</a:t>
            </a:r>
            <a:r>
              <a:rPr lang="en-US" dirty="0">
                <a:solidFill>
                  <a:schemeClr val="bg1"/>
                </a:solidFill>
              </a:rPr>
              <a:t> 501: Jul 9, 2005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957" y="252095"/>
            <a:ext cx="1798545" cy="409555"/>
          </a:xfrm>
          <a:prstGeom prst="rect">
            <a:avLst/>
          </a:prstGeom>
          <a:solidFill>
            <a:srgbClr val="CCFF99"/>
          </a:solidFill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… in general: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" y="1181100"/>
            <a:ext cx="9412288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7638" y="3427413"/>
            <a:ext cx="6376987" cy="413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7637463" y="3781425"/>
            <a:ext cx="1276350" cy="6556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Arial Narrow" pitchFamily="34" charset="0"/>
              </a:rPr>
              <a:t>Franceschini</a:t>
            </a:r>
            <a:endParaRPr lang="en-US" sz="1800" dirty="0">
              <a:solidFill>
                <a:schemeClr val="bg1"/>
              </a:solidFill>
              <a:latin typeface="Arial Narrow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Arial Narrow" pitchFamily="34" charset="0"/>
              </a:rPr>
              <a:t>et al. 2008</a:t>
            </a:r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228600" y="257175"/>
            <a:ext cx="8685213" cy="6477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FF00"/>
                </a:solidFill>
                <a:latin typeface="Comic Sans MS" pitchFamily="66" charset="0"/>
              </a:rPr>
              <a:t>Evolution of cosmic star formation 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6345238" y="0"/>
            <a:ext cx="3732212" cy="903287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solidFill>
                  <a:srgbClr val="FFFF00"/>
                </a:solidFill>
                <a:latin typeface="Arial Narrow" pitchFamily="34" charset="0"/>
              </a:rPr>
              <a:t>Galaxy Clusters</a:t>
            </a:r>
          </a:p>
        </p:txBody>
      </p:sp>
      <p:pic>
        <p:nvPicPr>
          <p:cNvPr id="2560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37" y="903288"/>
            <a:ext cx="8888666" cy="6659562"/>
          </a:xfr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434638" cy="7658100"/>
          </a:xfr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47532" y="47625"/>
            <a:ext cx="6802279" cy="924348"/>
          </a:xfrm>
          <a:solidFill>
            <a:srgbClr val="8A0000"/>
          </a:solidFill>
        </p:spPr>
        <p:txBody>
          <a:bodyPr>
            <a:normAutofit/>
          </a:bodyPr>
          <a:lstStyle/>
          <a:p>
            <a:r>
              <a:rPr lang="it-IT" b="0" dirty="0" smtClean="0">
                <a:solidFill>
                  <a:srgbClr val="FFFF00"/>
                </a:solidFill>
                <a:effectLst/>
              </a:rPr>
              <a:t>Dark </a:t>
            </a:r>
            <a:r>
              <a:rPr lang="it-IT" b="0" dirty="0" err="1" smtClean="0">
                <a:solidFill>
                  <a:srgbClr val="FFFF00"/>
                </a:solidFill>
                <a:effectLst/>
              </a:rPr>
              <a:t>matter</a:t>
            </a:r>
            <a:endParaRPr lang="it-IT" b="0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38125" y="1038225"/>
            <a:ext cx="4716622" cy="3445297"/>
          </a:xfrm>
          <a:solidFill>
            <a:srgbClr val="FFFF99"/>
          </a:solidFill>
        </p:spPr>
        <p:txBody>
          <a:bodyPr>
            <a:normAutofit/>
          </a:bodyPr>
          <a:lstStyle/>
          <a:p>
            <a:pPr marL="151192" indent="0">
              <a:buNone/>
            </a:pPr>
            <a:r>
              <a:rPr lang="it-IT" dirty="0" smtClean="0">
                <a:solidFill>
                  <a:schemeClr val="bg1"/>
                </a:solidFill>
              </a:rPr>
              <a:t>Bottom-up </a:t>
            </a:r>
            <a:r>
              <a:rPr lang="it-IT" dirty="0" err="1" smtClean="0">
                <a:solidFill>
                  <a:schemeClr val="bg1"/>
                </a:solidFill>
              </a:rPr>
              <a:t>cosmology</a:t>
            </a:r>
            <a:r>
              <a:rPr lang="it-IT" dirty="0" smtClean="0">
                <a:solidFill>
                  <a:schemeClr val="bg1"/>
                </a:solidFill>
              </a:rPr>
              <a:t>: small </a:t>
            </a:r>
            <a:r>
              <a:rPr lang="it-IT" dirty="0" err="1" smtClean="0">
                <a:solidFill>
                  <a:schemeClr val="bg1"/>
                </a:solidFill>
              </a:rPr>
              <a:t>galaxies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formed</a:t>
            </a:r>
            <a:r>
              <a:rPr lang="it-IT" dirty="0" smtClean="0">
                <a:solidFill>
                  <a:schemeClr val="bg1"/>
                </a:solidFill>
              </a:rPr>
              <a:t> first, </a:t>
            </a:r>
            <a:r>
              <a:rPr lang="it-IT" dirty="0" err="1" smtClean="0">
                <a:solidFill>
                  <a:schemeClr val="bg1"/>
                </a:solidFill>
              </a:rPr>
              <a:t>hence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their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density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retains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cosmological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density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at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epoch</a:t>
            </a:r>
            <a:r>
              <a:rPr lang="it-IT" dirty="0" smtClean="0">
                <a:solidFill>
                  <a:schemeClr val="bg1"/>
                </a:solidFill>
              </a:rPr>
              <a:t> of </a:t>
            </a:r>
            <a:r>
              <a:rPr lang="it-IT" dirty="0" err="1" smtClean="0">
                <a:solidFill>
                  <a:schemeClr val="bg1"/>
                </a:solidFill>
              </a:rPr>
              <a:t>their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turnaround</a:t>
            </a:r>
            <a:r>
              <a:rPr lang="it-IT" dirty="0" smtClean="0">
                <a:solidFill>
                  <a:schemeClr val="bg1"/>
                </a:solidFill>
              </a:rPr>
              <a:t> (</a:t>
            </a:r>
            <a:r>
              <a:rPr lang="it-IT" dirty="0" smtClean="0">
                <a:solidFill>
                  <a:schemeClr val="bg1"/>
                </a:solidFill>
                <a:latin typeface="Symbol" pitchFamily="18" charset="2"/>
              </a:rPr>
              <a:t>dr/r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  <a:sym typeface="Symbol"/>
              </a:rPr>
              <a:t></a:t>
            </a:r>
            <a:r>
              <a:rPr lang="it-IT" dirty="0" smtClean="0">
                <a:solidFill>
                  <a:schemeClr val="bg1"/>
                </a:solidFill>
              </a:rPr>
              <a:t> 1.8).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38125" y="4617295"/>
            <a:ext cx="4716622" cy="2745530"/>
          </a:xfrm>
          <a:solidFill>
            <a:srgbClr val="CCFF99"/>
          </a:solidFill>
        </p:spPr>
        <p:txBody>
          <a:bodyPr>
            <a:normAutofit/>
          </a:bodyPr>
          <a:lstStyle/>
          <a:p>
            <a:pPr marL="151192" indent="0">
              <a:buNone/>
            </a:pPr>
            <a:r>
              <a:rPr lang="it-IT" dirty="0" err="1" smtClean="0">
                <a:solidFill>
                  <a:schemeClr val="bg1"/>
                </a:solidFill>
              </a:rPr>
              <a:t>Baryon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infall</a:t>
            </a:r>
            <a:r>
              <a:rPr lang="it-IT" dirty="0" smtClean="0">
                <a:solidFill>
                  <a:schemeClr val="bg1"/>
                </a:solidFill>
              </a:rPr>
              <a:t>: SF </a:t>
            </a:r>
            <a:r>
              <a:rPr lang="it-IT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it-IT" dirty="0" smtClean="0">
                <a:solidFill>
                  <a:schemeClr val="bg1"/>
                </a:solidFill>
              </a:rPr>
              <a:t> SN </a:t>
            </a:r>
            <a:r>
              <a:rPr lang="it-IT" dirty="0" err="1" smtClean="0">
                <a:solidFill>
                  <a:schemeClr val="bg1"/>
                </a:solidFill>
              </a:rPr>
              <a:t>expl</a:t>
            </a:r>
            <a:r>
              <a:rPr lang="it-IT" dirty="0" smtClean="0">
                <a:solidFill>
                  <a:schemeClr val="bg1"/>
                </a:solidFill>
              </a:rPr>
              <a:t>. </a:t>
            </a:r>
            <a:r>
              <a:rPr lang="it-IT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it-IT" dirty="0" err="1" smtClean="0">
                <a:solidFill>
                  <a:schemeClr val="bg1"/>
                </a:solidFill>
                <a:sym typeface="Wingdings" pitchFamily="2" charset="2"/>
              </a:rPr>
              <a:t>winds</a:t>
            </a:r>
            <a:r>
              <a:rPr lang="it-IT" dirty="0" smtClean="0">
                <a:solidFill>
                  <a:schemeClr val="bg1"/>
                </a:solidFill>
                <a:sym typeface="Wingdings" pitchFamily="2" charset="2"/>
              </a:rPr>
              <a:t>  </a:t>
            </a:r>
            <a:r>
              <a:rPr lang="it-IT" dirty="0" err="1" smtClean="0">
                <a:solidFill>
                  <a:schemeClr val="bg1"/>
                </a:solidFill>
                <a:sym typeface="Wingdings" pitchFamily="2" charset="2"/>
              </a:rPr>
              <a:t>most</a:t>
            </a:r>
            <a:r>
              <a:rPr lang="it-IT" dirty="0" smtClean="0">
                <a:solidFill>
                  <a:schemeClr val="bg1"/>
                </a:solidFill>
                <a:sym typeface="Wingdings" pitchFamily="2" charset="2"/>
              </a:rPr>
              <a:t> of </a:t>
            </a:r>
            <a:r>
              <a:rPr lang="it-IT" dirty="0" err="1" smtClean="0">
                <a:solidFill>
                  <a:schemeClr val="bg1"/>
                </a:solidFill>
                <a:sym typeface="Wingdings" pitchFamily="2" charset="2"/>
              </a:rPr>
              <a:t>infalling</a:t>
            </a:r>
            <a:r>
              <a:rPr lang="it-IT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sym typeface="Wingdings" pitchFamily="2" charset="2"/>
              </a:rPr>
              <a:t>baryons</a:t>
            </a:r>
            <a:r>
              <a:rPr lang="it-IT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sym typeface="Wingdings" pitchFamily="2" charset="2"/>
              </a:rPr>
              <a:t>lost</a:t>
            </a:r>
            <a:r>
              <a:rPr lang="it-IT" dirty="0" smtClean="0">
                <a:solidFill>
                  <a:schemeClr val="bg1"/>
                </a:solidFill>
                <a:sym typeface="Wingdings" pitchFamily="2" charset="2"/>
              </a:rPr>
              <a:t> in small </a:t>
            </a:r>
            <a:r>
              <a:rPr lang="it-IT" dirty="0" err="1" smtClean="0">
                <a:solidFill>
                  <a:schemeClr val="bg1"/>
                </a:solidFill>
                <a:sym typeface="Wingdings" pitchFamily="2" charset="2"/>
              </a:rPr>
              <a:t>gals</a:t>
            </a:r>
            <a:r>
              <a:rPr lang="it-IT" dirty="0" smtClean="0">
                <a:solidFill>
                  <a:schemeClr val="bg1"/>
                </a:solidFill>
                <a:sym typeface="Wingdings" pitchFamily="2" charset="2"/>
              </a:rPr>
              <a:t>., </a:t>
            </a:r>
            <a:r>
              <a:rPr lang="it-IT" dirty="0" err="1" smtClean="0">
                <a:solidFill>
                  <a:schemeClr val="bg1"/>
                </a:solidFill>
                <a:sym typeface="Wingdings" pitchFamily="2" charset="2"/>
              </a:rPr>
              <a:t>but</a:t>
            </a:r>
            <a:r>
              <a:rPr lang="it-IT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sym typeface="Wingdings" pitchFamily="2" charset="2"/>
              </a:rPr>
              <a:t>retained</a:t>
            </a:r>
            <a:r>
              <a:rPr lang="it-IT" dirty="0" smtClean="0">
                <a:solidFill>
                  <a:schemeClr val="bg1"/>
                </a:solidFill>
                <a:sym typeface="Wingdings" pitchFamily="2" charset="2"/>
              </a:rPr>
              <a:t> in </a:t>
            </a:r>
            <a:r>
              <a:rPr lang="it-IT" dirty="0" err="1" smtClean="0">
                <a:solidFill>
                  <a:schemeClr val="bg1"/>
                </a:solidFill>
                <a:sym typeface="Wingdings" pitchFamily="2" charset="2"/>
              </a:rPr>
              <a:t>bigger</a:t>
            </a:r>
            <a:r>
              <a:rPr lang="it-IT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sym typeface="Wingdings" pitchFamily="2" charset="2"/>
              </a:rPr>
              <a:t>ones</a:t>
            </a:r>
            <a:r>
              <a:rPr lang="it-IT" dirty="0" smtClean="0">
                <a:solidFill>
                  <a:schemeClr val="bg1"/>
                </a:solidFill>
                <a:sym typeface="Wingdings" pitchFamily="2" charset="2"/>
              </a:rPr>
              <a:t>.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5122704" y="1038225"/>
            <a:ext cx="4786789" cy="2107988"/>
          </a:xfrm>
          <a:solidFill>
            <a:srgbClr val="99CCFF"/>
          </a:solidFill>
        </p:spPr>
        <p:txBody>
          <a:bodyPr>
            <a:normAutofit/>
          </a:bodyPr>
          <a:lstStyle/>
          <a:p>
            <a:pPr marL="151192" indent="0">
              <a:buNone/>
            </a:pPr>
            <a:r>
              <a:rPr lang="it-IT" dirty="0" err="1" smtClean="0">
                <a:solidFill>
                  <a:schemeClr val="bg1"/>
                </a:solidFill>
              </a:rPr>
              <a:t>Smaller</a:t>
            </a:r>
            <a:r>
              <a:rPr lang="it-IT" dirty="0" smtClean="0">
                <a:solidFill>
                  <a:schemeClr val="bg1"/>
                </a:solidFill>
              </a:rPr>
              <a:t>, </a:t>
            </a:r>
            <a:r>
              <a:rPr lang="it-IT" dirty="0" err="1" smtClean="0">
                <a:solidFill>
                  <a:schemeClr val="bg1"/>
                </a:solidFill>
              </a:rPr>
              <a:t>denser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gals</a:t>
            </a:r>
            <a:r>
              <a:rPr lang="it-IT" dirty="0" smtClean="0">
                <a:solidFill>
                  <a:schemeClr val="bg1"/>
                </a:solidFill>
              </a:rPr>
              <a:t>. </a:t>
            </a:r>
            <a:r>
              <a:rPr lang="it-IT" dirty="0" err="1">
                <a:solidFill>
                  <a:schemeClr val="bg1"/>
                </a:solidFill>
              </a:rPr>
              <a:t>h</a:t>
            </a:r>
            <a:r>
              <a:rPr lang="it-IT" dirty="0" err="1" smtClean="0">
                <a:solidFill>
                  <a:schemeClr val="bg1"/>
                </a:solidFill>
              </a:rPr>
              <a:t>ave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little</a:t>
            </a:r>
            <a:r>
              <a:rPr lang="it-IT" dirty="0" smtClean="0">
                <a:solidFill>
                  <a:schemeClr val="bg1"/>
                </a:solidFill>
              </a:rPr>
              <a:t>/no SF – </a:t>
            </a:r>
            <a:r>
              <a:rPr lang="it-IT" dirty="0" err="1" smtClean="0">
                <a:solidFill>
                  <a:schemeClr val="bg1"/>
                </a:solidFill>
              </a:rPr>
              <a:t>bigger</a:t>
            </a:r>
            <a:r>
              <a:rPr lang="it-IT" dirty="0" smtClean="0">
                <a:solidFill>
                  <a:schemeClr val="bg1"/>
                </a:solidFill>
              </a:rPr>
              <a:t>, </a:t>
            </a:r>
            <a:r>
              <a:rPr lang="it-IT" dirty="0" err="1" smtClean="0">
                <a:solidFill>
                  <a:schemeClr val="bg1"/>
                </a:solidFill>
              </a:rPr>
              <a:t>less</a:t>
            </a:r>
            <a:r>
              <a:rPr lang="it-IT" dirty="0" smtClean="0">
                <a:solidFill>
                  <a:schemeClr val="bg1"/>
                </a:solidFill>
              </a:rPr>
              <a:t> dense </a:t>
            </a:r>
            <a:r>
              <a:rPr lang="it-IT" dirty="0" err="1" smtClean="0">
                <a:solidFill>
                  <a:schemeClr val="bg1"/>
                </a:solidFill>
              </a:rPr>
              <a:t>gals</a:t>
            </a:r>
            <a:r>
              <a:rPr lang="it-IT" dirty="0" smtClean="0">
                <a:solidFill>
                  <a:schemeClr val="bg1"/>
                </a:solidFill>
              </a:rPr>
              <a:t>. </a:t>
            </a:r>
            <a:r>
              <a:rPr lang="it-IT" dirty="0">
                <a:solidFill>
                  <a:schemeClr val="bg1"/>
                </a:solidFill>
              </a:rPr>
              <a:t>d</a:t>
            </a:r>
            <a:r>
              <a:rPr lang="it-IT" dirty="0" smtClean="0">
                <a:solidFill>
                  <a:schemeClr val="bg1"/>
                </a:solidFill>
              </a:rPr>
              <a:t>o </a:t>
            </a:r>
            <a:r>
              <a:rPr lang="it-IT" dirty="0" err="1" smtClean="0">
                <a:solidFill>
                  <a:schemeClr val="bg1"/>
                </a:solidFill>
              </a:rPr>
              <a:t>have</a:t>
            </a:r>
            <a:r>
              <a:rPr lang="it-IT" dirty="0" smtClean="0">
                <a:solidFill>
                  <a:schemeClr val="bg1"/>
                </a:solidFill>
              </a:rPr>
              <a:t> strong SF.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343525" y="4238625"/>
            <a:ext cx="4376519" cy="1338828"/>
          </a:xfrm>
          <a:prstGeom prst="rect">
            <a:avLst/>
          </a:prstGeom>
          <a:solidFill>
            <a:srgbClr val="FFFF00"/>
          </a:solidFill>
          <a:effectLst>
            <a:glow rad="2286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it-IT" sz="2400" b="1" dirty="0" err="1" smtClean="0">
                <a:solidFill>
                  <a:schemeClr val="bg1"/>
                </a:solidFill>
                <a:sym typeface="Wingdings" pitchFamily="2" charset="2"/>
              </a:rPr>
              <a:t>dSph</a:t>
            </a:r>
            <a:r>
              <a:rPr lang="it-IT" sz="2400" b="1" dirty="0" smtClean="0">
                <a:solidFill>
                  <a:schemeClr val="bg1"/>
                </a:solidFill>
                <a:sym typeface="Wingdings" pitchFamily="2" charset="2"/>
              </a:rPr>
              <a:t> MW satellite</a:t>
            </a:r>
          </a:p>
          <a:p>
            <a:r>
              <a:rPr lang="it-IT" sz="2400" b="1" dirty="0" smtClean="0">
                <a:solidFill>
                  <a:schemeClr val="bg1"/>
                </a:solidFill>
                <a:sym typeface="Wingdings" pitchFamily="2" charset="2"/>
              </a:rPr>
              <a:t>       best </a:t>
            </a:r>
            <a:r>
              <a:rPr lang="it-IT" sz="2400" b="1" dirty="0" err="1" smtClean="0">
                <a:solidFill>
                  <a:schemeClr val="bg1"/>
                </a:solidFill>
                <a:sym typeface="Wingdings" pitchFamily="2" charset="2"/>
              </a:rPr>
              <a:t>candidates</a:t>
            </a:r>
            <a:endParaRPr lang="it-IT" sz="2400" b="1" dirty="0" smtClean="0">
              <a:solidFill>
                <a:schemeClr val="bg1"/>
              </a:solidFill>
              <a:sym typeface="Wingdings" pitchFamily="2" charset="2"/>
            </a:endParaRPr>
          </a:p>
          <a:p>
            <a:endParaRPr lang="it-IT" sz="900" dirty="0">
              <a:solidFill>
                <a:schemeClr val="bg1"/>
              </a:solidFill>
              <a:sym typeface="Wingdings" pitchFamily="2" charset="2"/>
            </a:endParaRPr>
          </a:p>
          <a:p>
            <a:pPr marL="342900" indent="-342900">
              <a:buFont typeface="Wingdings"/>
              <a:buChar char="à"/>
            </a:pPr>
            <a:r>
              <a:rPr lang="it-IT" sz="2400" b="1" dirty="0" err="1" smtClean="0">
                <a:solidFill>
                  <a:schemeClr val="bg1"/>
                </a:solidFill>
                <a:sym typeface="Wingdings" pitchFamily="2" charset="2"/>
              </a:rPr>
              <a:t>UFOs</a:t>
            </a:r>
            <a:r>
              <a:rPr lang="it-IT" sz="2400" b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  <a:sym typeface="Wingdings" pitchFamily="2" charset="2"/>
              </a:rPr>
              <a:t>exciting</a:t>
            </a:r>
            <a:r>
              <a:rPr lang="it-IT" sz="2400" b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  <a:sym typeface="Wingdings" pitchFamily="2" charset="2"/>
              </a:rPr>
              <a:t>candidates</a:t>
            </a:r>
            <a:r>
              <a:rPr lang="it-IT" sz="2400" b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endParaRPr lang="it-I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3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52" name="Picture 8" descr="LG3Dsca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60"/>
            <a:ext cx="10077450" cy="7484290"/>
          </a:xfrm>
          <a:prstGeom prst="rect">
            <a:avLst/>
          </a:prstGeom>
          <a:noFill/>
          <a:ln w="7620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054728" y="127799"/>
            <a:ext cx="2974597" cy="568964"/>
          </a:xfrm>
          <a:solidFill>
            <a:srgbClr val="FFFF99"/>
          </a:solidFill>
        </p:spPr>
        <p:txBody>
          <a:bodyPr>
            <a:normAutofit/>
          </a:bodyPr>
          <a:lstStyle/>
          <a:p>
            <a:pPr algn="l"/>
            <a:r>
              <a:rPr lang="it-IT" sz="2600" b="0" dirty="0" err="1">
                <a:solidFill>
                  <a:schemeClr val="bg1"/>
                </a:solidFill>
                <a:effectLst/>
                <a:latin typeface="Arial Narrow" pitchFamily="34" charset="0"/>
              </a:rPr>
              <a:t>Draco</a:t>
            </a:r>
            <a:r>
              <a:rPr lang="it-IT" sz="2600" b="0" dirty="0">
                <a:solidFill>
                  <a:schemeClr val="bg1"/>
                </a:solidFill>
                <a:effectLst/>
                <a:latin typeface="Arial Narrow" pitchFamily="34" charset="0"/>
              </a:rPr>
              <a:t> </a:t>
            </a:r>
            <a:r>
              <a:rPr lang="it-IT" sz="2600" b="0" dirty="0" err="1">
                <a:solidFill>
                  <a:schemeClr val="bg1"/>
                </a:solidFill>
                <a:effectLst/>
                <a:latin typeface="Arial Narrow" pitchFamily="34" charset="0"/>
              </a:rPr>
              <a:t>dSph</a:t>
            </a:r>
            <a:r>
              <a:rPr lang="it-IT" sz="2600" b="0" dirty="0">
                <a:solidFill>
                  <a:schemeClr val="bg1"/>
                </a:solidFill>
                <a:effectLst/>
                <a:latin typeface="Arial Narrow" pitchFamily="34" charset="0"/>
              </a:rPr>
              <a:t>: </a:t>
            </a:r>
            <a:r>
              <a:rPr lang="it-IT" sz="2600" b="0" dirty="0" err="1">
                <a:solidFill>
                  <a:schemeClr val="bg1"/>
                </a:solidFill>
                <a:effectLst/>
                <a:latin typeface="Arial Narrow" pitchFamily="34" charset="0"/>
              </a:rPr>
              <a:t>modeling</a:t>
            </a:r>
            <a:endParaRPr lang="it-IT" sz="2600" b="0" dirty="0"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pic>
        <p:nvPicPr>
          <p:cNvPr id="614409" name="Picture 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7578" y="763288"/>
            <a:ext cx="2729309" cy="577718"/>
          </a:xfrm>
          <a:noFill/>
          <a:ln/>
        </p:spPr>
      </p:pic>
      <p:pic>
        <p:nvPicPr>
          <p:cNvPr id="614412" name="Picture 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7578" y="1479308"/>
            <a:ext cx="986750" cy="441166"/>
          </a:xfrm>
          <a:noFill/>
          <a:ln/>
        </p:spPr>
      </p:pic>
      <p:pic>
        <p:nvPicPr>
          <p:cNvPr id="614415" name="Picture 1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7578" y="2829067"/>
            <a:ext cx="1385649" cy="430662"/>
          </a:xfrm>
          <a:noFill/>
          <a:ln/>
        </p:spPr>
      </p:pic>
      <p:sp>
        <p:nvSpPr>
          <p:cNvPr id="614404" name="Text Box 4"/>
          <p:cNvSpPr txBox="1">
            <a:spLocks noChangeArrowheads="1"/>
          </p:cNvSpPr>
          <p:nvPr/>
        </p:nvSpPr>
        <p:spPr bwMode="auto">
          <a:xfrm>
            <a:off x="4064222" y="2368643"/>
            <a:ext cx="202949" cy="50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endParaRPr lang="it-IT" sz="2600" b="1">
              <a:latin typeface="Arial Narrow" pitchFamily="34" charset="0"/>
            </a:endParaRPr>
          </a:p>
        </p:txBody>
      </p:sp>
      <p:sp>
        <p:nvSpPr>
          <p:cNvPr id="614411" name="Text Box 11"/>
          <p:cNvSpPr txBox="1">
            <a:spLocks noChangeArrowheads="1"/>
          </p:cNvSpPr>
          <p:nvPr/>
        </p:nvSpPr>
        <p:spPr bwMode="auto">
          <a:xfrm>
            <a:off x="5334401" y="1972994"/>
            <a:ext cx="202949" cy="50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endParaRPr lang="it-IT" sz="2600" b="1">
              <a:latin typeface="Arial Narrow" pitchFamily="34" charset="0"/>
            </a:endParaRPr>
          </a:p>
        </p:txBody>
      </p:sp>
      <p:sp>
        <p:nvSpPr>
          <p:cNvPr id="614414" name="Text Box 14"/>
          <p:cNvSpPr txBox="1">
            <a:spLocks noChangeArrowheads="1"/>
          </p:cNvSpPr>
          <p:nvPr/>
        </p:nvSpPr>
        <p:spPr bwMode="auto">
          <a:xfrm>
            <a:off x="2874523" y="5465560"/>
            <a:ext cx="202949" cy="50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endParaRPr lang="it-IT" sz="2600" b="1">
              <a:latin typeface="Arial Narrow" pitchFamily="34" charset="0"/>
            </a:endParaRPr>
          </a:p>
        </p:txBody>
      </p:sp>
      <p:sp>
        <p:nvSpPr>
          <p:cNvPr id="614417" name="Text Box 17"/>
          <p:cNvSpPr txBox="1">
            <a:spLocks noChangeArrowheads="1"/>
          </p:cNvSpPr>
          <p:nvPr/>
        </p:nvSpPr>
        <p:spPr bwMode="auto">
          <a:xfrm>
            <a:off x="2794043" y="5386781"/>
            <a:ext cx="202949" cy="50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endParaRPr lang="it-IT" sz="2600" b="1">
              <a:latin typeface="Arial Narrow" pitchFamily="34" charset="0"/>
            </a:endParaRPr>
          </a:p>
        </p:txBody>
      </p:sp>
      <p:pic>
        <p:nvPicPr>
          <p:cNvPr id="614418" name="Picture 1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6665" y="2669757"/>
            <a:ext cx="3600589" cy="598726"/>
          </a:xfrm>
          <a:noFill/>
          <a:ln/>
        </p:spPr>
      </p:pic>
      <p:sp>
        <p:nvSpPr>
          <p:cNvPr id="614420" name="Text Box 20"/>
          <p:cNvSpPr txBox="1">
            <a:spLocks noChangeArrowheads="1"/>
          </p:cNvSpPr>
          <p:nvPr/>
        </p:nvSpPr>
        <p:spPr bwMode="auto">
          <a:xfrm>
            <a:off x="1366405" y="6181580"/>
            <a:ext cx="202949" cy="50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endParaRPr lang="it-IT" sz="2600" b="1">
              <a:latin typeface="Arial Narrow" pitchFamily="34" charset="0"/>
            </a:endParaRPr>
          </a:p>
        </p:txBody>
      </p:sp>
      <p:pic>
        <p:nvPicPr>
          <p:cNvPr id="614421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579" y="3464556"/>
            <a:ext cx="1816040" cy="441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22" name="Text Box 22"/>
          <p:cNvSpPr txBox="1">
            <a:spLocks noChangeArrowheads="1"/>
          </p:cNvSpPr>
          <p:nvPr/>
        </p:nvSpPr>
        <p:spPr bwMode="auto">
          <a:xfrm>
            <a:off x="5493610" y="6339139"/>
            <a:ext cx="202949" cy="50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endParaRPr lang="it-IT" sz="2600" b="1">
              <a:latin typeface="Arial Narrow" pitchFamily="34" charset="0"/>
            </a:endParaRPr>
          </a:p>
        </p:txBody>
      </p:sp>
      <p:pic>
        <p:nvPicPr>
          <p:cNvPr id="614423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578" y="3940735"/>
            <a:ext cx="7316649" cy="60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24" name="Text Box 24"/>
          <p:cNvSpPr txBox="1">
            <a:spLocks noChangeArrowheads="1"/>
          </p:cNvSpPr>
          <p:nvPr/>
        </p:nvSpPr>
        <p:spPr bwMode="auto">
          <a:xfrm>
            <a:off x="2477373" y="1892464"/>
            <a:ext cx="202949" cy="50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endParaRPr lang="it-IT" sz="2600" b="1">
              <a:latin typeface="Arial Narrow" pitchFamily="34" charset="0"/>
            </a:endParaRPr>
          </a:p>
        </p:txBody>
      </p:sp>
      <p:pic>
        <p:nvPicPr>
          <p:cNvPr id="614425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578" y="5369274"/>
            <a:ext cx="1910517" cy="53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26" name="Text Box 26"/>
          <p:cNvSpPr txBox="1">
            <a:spLocks noChangeArrowheads="1"/>
          </p:cNvSpPr>
          <p:nvPr/>
        </p:nvSpPr>
        <p:spPr bwMode="auto">
          <a:xfrm>
            <a:off x="7556338" y="1575594"/>
            <a:ext cx="202949" cy="50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endParaRPr lang="it-IT" sz="2600" b="1">
              <a:latin typeface="Arial Narrow" pitchFamily="34" charset="0"/>
            </a:endParaRPr>
          </a:p>
        </p:txBody>
      </p:sp>
      <p:pic>
        <p:nvPicPr>
          <p:cNvPr id="614427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786" y="5369274"/>
            <a:ext cx="2802791" cy="200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28" name="Text Box 28"/>
          <p:cNvSpPr txBox="1">
            <a:spLocks noChangeArrowheads="1"/>
          </p:cNvSpPr>
          <p:nvPr/>
        </p:nvSpPr>
        <p:spPr bwMode="auto">
          <a:xfrm>
            <a:off x="572106" y="3718401"/>
            <a:ext cx="202949" cy="50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endParaRPr lang="it-IT" sz="2600" b="1">
              <a:latin typeface="Arial Narrow" pitchFamily="34" charset="0"/>
            </a:endParaRPr>
          </a:p>
        </p:txBody>
      </p:sp>
      <p:pic>
        <p:nvPicPr>
          <p:cNvPr id="614429" name="Picture 2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579" y="2352887"/>
            <a:ext cx="682327" cy="22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0" name="Text Box 30"/>
          <p:cNvSpPr txBox="1">
            <a:spLocks noChangeArrowheads="1"/>
          </p:cNvSpPr>
          <p:nvPr/>
        </p:nvSpPr>
        <p:spPr bwMode="auto">
          <a:xfrm>
            <a:off x="1627088" y="2669757"/>
            <a:ext cx="939513" cy="7177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r>
              <a:rPr lang="it-IT" dirty="0" err="1">
                <a:solidFill>
                  <a:schemeClr val="bg1"/>
                </a:solidFill>
                <a:latin typeface="Arial Narrow" pitchFamily="34" charset="0"/>
              </a:rPr>
              <a:t>cusped</a:t>
            </a:r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  <a:p>
            <a:pPr eaLnBrk="1" hangingPunct="1"/>
            <a:r>
              <a:rPr lang="it-IT" dirty="0" err="1">
                <a:solidFill>
                  <a:schemeClr val="bg1"/>
                </a:solidFill>
                <a:latin typeface="Arial Narrow" pitchFamily="34" charset="0"/>
              </a:rPr>
              <a:t>profile</a:t>
            </a:r>
            <a:endParaRPr lang="it-IT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14431" name="Text Box 31"/>
          <p:cNvSpPr txBox="1">
            <a:spLocks noChangeArrowheads="1"/>
          </p:cNvSpPr>
          <p:nvPr/>
        </p:nvSpPr>
        <p:spPr bwMode="auto">
          <a:xfrm>
            <a:off x="1784549" y="3543336"/>
            <a:ext cx="789051" cy="7177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r>
              <a:rPr lang="it-IT" dirty="0" err="1">
                <a:solidFill>
                  <a:schemeClr val="bg1"/>
                </a:solidFill>
                <a:latin typeface="Arial Narrow" pitchFamily="34" charset="0"/>
              </a:rPr>
              <a:t>cored</a:t>
            </a:r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  <a:p>
            <a:pPr eaLnBrk="1" hangingPunct="1"/>
            <a:r>
              <a:rPr lang="it-IT" dirty="0" err="1">
                <a:solidFill>
                  <a:schemeClr val="bg1"/>
                </a:solidFill>
                <a:latin typeface="Arial Narrow" pitchFamily="34" charset="0"/>
              </a:rPr>
              <a:t>profile</a:t>
            </a:r>
            <a:endParaRPr lang="it-IT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14432" name="Text Box 32"/>
          <p:cNvSpPr txBox="1">
            <a:spLocks noChangeArrowheads="1"/>
          </p:cNvSpPr>
          <p:nvPr/>
        </p:nvSpPr>
        <p:spPr bwMode="auto">
          <a:xfrm>
            <a:off x="1229939" y="684509"/>
            <a:ext cx="1348908" cy="7177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>
            <a:spAutoFit/>
          </a:bodyPr>
          <a:lstStyle/>
          <a:p>
            <a:pPr eaLnBrk="1" hangingPunct="1"/>
            <a:r>
              <a:rPr lang="it-IT" dirty="0" err="1">
                <a:solidFill>
                  <a:schemeClr val="bg1"/>
                </a:solidFill>
                <a:latin typeface="Arial Narrow" pitchFamily="34" charset="0"/>
              </a:rPr>
              <a:t>total</a:t>
            </a:r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 DM </a:t>
            </a:r>
          </a:p>
          <a:p>
            <a:pPr eaLnBrk="1" hangingPunct="1"/>
            <a:r>
              <a:rPr lang="it-IT" dirty="0" err="1">
                <a:solidFill>
                  <a:schemeClr val="bg1"/>
                </a:solidFill>
                <a:latin typeface="Arial Narrow" pitchFamily="34" charset="0"/>
              </a:rPr>
              <a:t>annihil</a:t>
            </a:r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. rate</a:t>
            </a:r>
            <a:endParaRPr lang="it-IT" sz="9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14433" name="Text Box 33"/>
          <p:cNvSpPr txBox="1">
            <a:spLocks noChangeArrowheads="1"/>
          </p:cNvSpPr>
          <p:nvPr/>
        </p:nvSpPr>
        <p:spPr bwMode="auto">
          <a:xfrm>
            <a:off x="3927757" y="1558087"/>
            <a:ext cx="1683074" cy="33612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r>
              <a:rPr lang="it-IT" sz="1500" b="1">
                <a:solidFill>
                  <a:srgbClr val="000000"/>
                </a:solidFill>
                <a:latin typeface="Arial Narrow" pitchFamily="34" charset="0"/>
              </a:rPr>
              <a:t>N</a:t>
            </a:r>
            <a:r>
              <a:rPr lang="it-IT" sz="1500" b="1" baseline="-25000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it-IT" sz="1500" b="1">
                <a:solidFill>
                  <a:srgbClr val="000000"/>
                </a:solidFill>
                <a:latin typeface="Arial Narrow" pitchFamily="34" charset="0"/>
              </a:rPr>
              <a:t>:  </a:t>
            </a:r>
            <a:r>
              <a:rPr lang="it-IT" sz="1500" b="1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it-IT" sz="1500" b="1">
                <a:solidFill>
                  <a:srgbClr val="000000"/>
                </a:solidFill>
                <a:latin typeface="Arial Narrow" pitchFamily="34" charset="0"/>
              </a:rPr>
              <a:t>-rays / annihil.</a:t>
            </a:r>
          </a:p>
        </p:txBody>
      </p:sp>
      <p:sp>
        <p:nvSpPr>
          <p:cNvPr id="614434" name="Text Box 34"/>
          <p:cNvSpPr txBox="1">
            <a:spLocks noChangeArrowheads="1"/>
          </p:cNvSpPr>
          <p:nvPr/>
        </p:nvSpPr>
        <p:spPr bwMode="auto">
          <a:xfrm>
            <a:off x="1546609" y="1479308"/>
            <a:ext cx="1051484" cy="41490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r>
              <a:rPr lang="it-IT" b="1" dirty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it-IT" b="1" dirty="0">
                <a:solidFill>
                  <a:schemeClr val="bg1"/>
                </a:solidFill>
                <a:latin typeface="Arial Narrow" pitchFamily="34" charset="0"/>
              </a:rPr>
              <a:t>-</a:t>
            </a:r>
            <a:r>
              <a:rPr lang="it-IT" dirty="0" err="1">
                <a:solidFill>
                  <a:schemeClr val="bg1"/>
                </a:solidFill>
                <a:latin typeface="Arial Narrow" pitchFamily="34" charset="0"/>
              </a:rPr>
              <a:t>ray</a:t>
            </a:r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arrow" pitchFamily="34" charset="0"/>
              </a:rPr>
              <a:t>flux</a:t>
            </a:r>
            <a:endParaRPr lang="it-IT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14435" name="Text Box 35"/>
          <p:cNvSpPr txBox="1">
            <a:spLocks noChangeArrowheads="1"/>
          </p:cNvSpPr>
          <p:nvPr/>
        </p:nvSpPr>
        <p:spPr bwMode="auto">
          <a:xfrm>
            <a:off x="594850" y="5369274"/>
            <a:ext cx="1051484" cy="41490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r>
              <a:rPr lang="it-IT" dirty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-</a:t>
            </a:r>
            <a:r>
              <a:rPr lang="it-IT" dirty="0" err="1">
                <a:solidFill>
                  <a:schemeClr val="bg1"/>
                </a:solidFill>
                <a:latin typeface="Arial Narrow" pitchFamily="34" charset="0"/>
              </a:rPr>
              <a:t>ray</a:t>
            </a:r>
            <a:r>
              <a:rPr lang="it-IT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 Narrow" pitchFamily="34" charset="0"/>
              </a:rPr>
              <a:t>flux</a:t>
            </a:r>
            <a:endParaRPr lang="it-IT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14436" name="Text Box 36"/>
          <p:cNvSpPr txBox="1">
            <a:spLocks noChangeArrowheads="1"/>
          </p:cNvSpPr>
          <p:nvPr/>
        </p:nvSpPr>
        <p:spPr bwMode="auto">
          <a:xfrm>
            <a:off x="3133458" y="5369275"/>
            <a:ext cx="344662" cy="24684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>
            <a:spAutoFit/>
          </a:bodyPr>
          <a:lstStyle/>
          <a:p>
            <a:pPr eaLnBrk="1" hangingPunct="1"/>
            <a:endParaRPr lang="it-IT" sz="900">
              <a:latin typeface="Arial Narrow" pitchFamily="34" charset="0"/>
            </a:endParaRPr>
          </a:p>
        </p:txBody>
      </p:sp>
      <p:sp>
        <p:nvSpPr>
          <p:cNvPr id="614437" name="Text Box 37"/>
          <p:cNvSpPr txBox="1">
            <a:spLocks noChangeArrowheads="1"/>
          </p:cNvSpPr>
          <p:nvPr/>
        </p:nvSpPr>
        <p:spPr bwMode="auto">
          <a:xfrm>
            <a:off x="3292667" y="5687895"/>
            <a:ext cx="203621" cy="24027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endParaRPr lang="it-IT" sz="900">
              <a:latin typeface="Arial Narrow" pitchFamily="34" charset="0"/>
            </a:endParaRPr>
          </a:p>
        </p:txBody>
      </p:sp>
      <p:sp>
        <p:nvSpPr>
          <p:cNvPr id="614438" name="Text Box 38"/>
          <p:cNvSpPr txBox="1">
            <a:spLocks noChangeArrowheads="1"/>
          </p:cNvSpPr>
          <p:nvPr/>
        </p:nvSpPr>
        <p:spPr bwMode="auto">
          <a:xfrm>
            <a:off x="3768547" y="5369275"/>
            <a:ext cx="418145" cy="246842"/>
          </a:xfrm>
          <a:prstGeom prst="rect">
            <a:avLst/>
          </a:prstGeom>
          <a:noFill/>
          <a:ln w="9525">
            <a:solidFill>
              <a:srgbClr val="66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>
            <a:spAutoFit/>
          </a:bodyPr>
          <a:lstStyle/>
          <a:p>
            <a:pPr eaLnBrk="1" hangingPunct="1"/>
            <a:endParaRPr lang="it-IT" sz="900">
              <a:latin typeface="Arial Narrow" pitchFamily="34" charset="0"/>
            </a:endParaRPr>
          </a:p>
        </p:txBody>
      </p:sp>
      <p:sp>
        <p:nvSpPr>
          <p:cNvPr id="614440" name="Text Box 40"/>
          <p:cNvSpPr txBox="1">
            <a:spLocks noChangeArrowheads="1"/>
          </p:cNvSpPr>
          <p:nvPr/>
        </p:nvSpPr>
        <p:spPr bwMode="auto">
          <a:xfrm>
            <a:off x="5752545" y="922598"/>
            <a:ext cx="3728307" cy="33612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r>
              <a:rPr lang="it-IT" sz="1500" b="1">
                <a:solidFill>
                  <a:srgbClr val="000000"/>
                </a:solidFill>
                <a:latin typeface="Symbol" pitchFamily="18" charset="2"/>
              </a:rPr>
              <a:t>&lt;s</a:t>
            </a:r>
            <a:r>
              <a:rPr lang="it-IT" sz="1500" b="1" baseline="-25000">
                <a:solidFill>
                  <a:srgbClr val="000000"/>
                </a:solidFill>
                <a:latin typeface="Arial Narrow" pitchFamily="34" charset="0"/>
              </a:rPr>
              <a:t>A</a:t>
            </a:r>
            <a:r>
              <a:rPr lang="it-IT" sz="1500" b="1">
                <a:solidFill>
                  <a:srgbClr val="000000"/>
                </a:solidFill>
                <a:latin typeface="Arial Narrow" pitchFamily="34" charset="0"/>
              </a:rPr>
              <a:t>v&gt;, m</a:t>
            </a:r>
            <a:r>
              <a:rPr lang="it-IT" sz="1500" b="1" baseline="-25000">
                <a:solidFill>
                  <a:srgbClr val="000000"/>
                </a:solidFill>
                <a:latin typeface="Symbol" pitchFamily="18" charset="2"/>
              </a:rPr>
              <a:t>c</a:t>
            </a:r>
            <a:r>
              <a:rPr lang="it-IT" sz="1500" b="1">
                <a:solidFill>
                  <a:srgbClr val="000000"/>
                </a:solidFill>
                <a:latin typeface="Arial Narrow" pitchFamily="34" charset="0"/>
              </a:rPr>
              <a:t>: WIMP annihil. cross section, mass</a:t>
            </a:r>
          </a:p>
        </p:txBody>
      </p:sp>
      <p:sp>
        <p:nvSpPr>
          <p:cNvPr id="614441" name="Text Box 41"/>
          <p:cNvSpPr txBox="1">
            <a:spLocks noChangeArrowheads="1"/>
          </p:cNvSpPr>
          <p:nvPr/>
        </p:nvSpPr>
        <p:spPr bwMode="auto">
          <a:xfrm>
            <a:off x="6784784" y="127799"/>
            <a:ext cx="1152959" cy="4481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r>
              <a:rPr lang="it-IT" sz="2200" dirty="0">
                <a:solidFill>
                  <a:schemeClr val="bg1"/>
                </a:solidFill>
                <a:latin typeface="Arial Narrow" pitchFamily="34" charset="0"/>
              </a:rPr>
              <a:t>d~80 </a:t>
            </a:r>
            <a:r>
              <a:rPr lang="it-IT" sz="2200" dirty="0" err="1">
                <a:solidFill>
                  <a:schemeClr val="bg1"/>
                </a:solidFill>
                <a:latin typeface="Arial Narrow" pitchFamily="34" charset="0"/>
              </a:rPr>
              <a:t>kpc</a:t>
            </a:r>
            <a:endParaRPr lang="it-IT" sz="2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14442" name="Text Box 42"/>
          <p:cNvSpPr txBox="1">
            <a:spLocks noChangeArrowheads="1"/>
          </p:cNvSpPr>
          <p:nvPr/>
        </p:nvSpPr>
        <p:spPr bwMode="auto">
          <a:xfrm>
            <a:off x="7920247" y="5607364"/>
            <a:ext cx="2116964" cy="81580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r>
              <a:rPr lang="it-IT" sz="1500">
                <a:latin typeface="Arial Narrow" pitchFamily="34" charset="0"/>
              </a:rPr>
              <a:t>r</a:t>
            </a:r>
            <a:r>
              <a:rPr lang="it-IT" sz="1500" baseline="-25000">
                <a:latin typeface="Arial Narrow" pitchFamily="34" charset="0"/>
              </a:rPr>
              <a:t>s</a:t>
            </a:r>
            <a:r>
              <a:rPr lang="it-IT" sz="1500">
                <a:latin typeface="Arial Narrow" pitchFamily="34" charset="0"/>
              </a:rPr>
              <a:t> = 7 – 0.2  kpc</a:t>
            </a:r>
          </a:p>
          <a:p>
            <a:pPr eaLnBrk="1" hangingPunct="1"/>
            <a:r>
              <a:rPr lang="it-IT" sz="1500">
                <a:latin typeface="Symbol" pitchFamily="18" charset="2"/>
              </a:rPr>
              <a:t>r</a:t>
            </a:r>
            <a:r>
              <a:rPr lang="it-IT" sz="1500" baseline="-25000">
                <a:latin typeface="Arial Narrow" pitchFamily="34" charset="0"/>
              </a:rPr>
              <a:t>0</a:t>
            </a:r>
            <a:r>
              <a:rPr lang="it-IT" sz="1500">
                <a:latin typeface="Arial Narrow" pitchFamily="34" charset="0"/>
              </a:rPr>
              <a:t> = 10</a:t>
            </a:r>
            <a:r>
              <a:rPr lang="it-IT" sz="1500" baseline="30000">
                <a:latin typeface="Arial Narrow" pitchFamily="34" charset="0"/>
              </a:rPr>
              <a:t>7</a:t>
            </a:r>
            <a:r>
              <a:rPr lang="it-IT" sz="1500">
                <a:latin typeface="Arial Narrow" pitchFamily="34" charset="0"/>
              </a:rPr>
              <a:t> – 10</a:t>
            </a:r>
            <a:r>
              <a:rPr lang="it-IT" sz="1500" baseline="30000">
                <a:latin typeface="Arial Narrow" pitchFamily="34" charset="0"/>
              </a:rPr>
              <a:t>9</a:t>
            </a:r>
            <a:r>
              <a:rPr lang="it-IT" sz="1500">
                <a:latin typeface="Arial Narrow" pitchFamily="34" charset="0"/>
              </a:rPr>
              <a:t> M</a:t>
            </a:r>
            <a:r>
              <a:rPr lang="it-IT" sz="1500" baseline="-25000">
                <a:latin typeface="Wingdings 2" pitchFamily="18" charset="2"/>
              </a:rPr>
              <a:t>ž</a:t>
            </a:r>
            <a:r>
              <a:rPr lang="it-IT" sz="1500">
                <a:latin typeface="Arial Narrow" pitchFamily="34" charset="0"/>
              </a:rPr>
              <a:t> kpc</a:t>
            </a:r>
            <a:r>
              <a:rPr lang="it-IT" sz="1500" baseline="30000">
                <a:latin typeface="Arial Narrow" pitchFamily="34" charset="0"/>
              </a:rPr>
              <a:t>-3</a:t>
            </a:r>
          </a:p>
          <a:p>
            <a:pPr eaLnBrk="1" hangingPunct="1"/>
            <a:r>
              <a:rPr lang="it-IT" sz="1500">
                <a:latin typeface="Symbol" pitchFamily="18" charset="2"/>
              </a:rPr>
              <a:t>r</a:t>
            </a:r>
            <a:r>
              <a:rPr lang="it-IT" sz="1500" baseline="-25000">
                <a:latin typeface="Arial Narrow" pitchFamily="34" charset="0"/>
              </a:rPr>
              <a:t>0</a:t>
            </a:r>
            <a:r>
              <a:rPr lang="it-IT" sz="1500" baseline="30000">
                <a:latin typeface="Arial Narrow" pitchFamily="34" charset="0"/>
              </a:rPr>
              <a:t>2 </a:t>
            </a:r>
            <a:r>
              <a:rPr lang="it-IT" sz="1500">
                <a:latin typeface="Arial Narrow" pitchFamily="34" charset="0"/>
              </a:rPr>
              <a:t>r</a:t>
            </a:r>
            <a:r>
              <a:rPr lang="it-IT" sz="1500" baseline="-25000">
                <a:latin typeface="Arial Narrow" pitchFamily="34" charset="0"/>
              </a:rPr>
              <a:t>s</a:t>
            </a:r>
            <a:r>
              <a:rPr lang="it-IT" sz="1500" baseline="30000">
                <a:latin typeface="Arial Narrow" pitchFamily="34" charset="0"/>
              </a:rPr>
              <a:t>3</a:t>
            </a:r>
            <a:r>
              <a:rPr lang="it-IT" sz="1500">
                <a:latin typeface="Arial Narrow" pitchFamily="34" charset="0"/>
              </a:rPr>
              <a:t> = 0.03 – 6 M</a:t>
            </a:r>
            <a:r>
              <a:rPr lang="it-IT" sz="1500" baseline="-25000">
                <a:latin typeface="Wingdings 2" pitchFamily="18" charset="2"/>
              </a:rPr>
              <a:t>ž</a:t>
            </a:r>
            <a:r>
              <a:rPr lang="it-IT" sz="1500" baseline="30000">
                <a:latin typeface="Arial Narrow" pitchFamily="34" charset="0"/>
              </a:rPr>
              <a:t>2 </a:t>
            </a:r>
            <a:r>
              <a:rPr lang="it-IT" sz="1500">
                <a:latin typeface="Arial Narrow" pitchFamily="34" charset="0"/>
              </a:rPr>
              <a:t>kpc</a:t>
            </a:r>
            <a:r>
              <a:rPr lang="it-IT" sz="1500" baseline="30000">
                <a:latin typeface="Arial Narrow" pitchFamily="34" charset="0"/>
              </a:rPr>
              <a:t>-3</a:t>
            </a:r>
          </a:p>
        </p:txBody>
      </p:sp>
      <p:sp>
        <p:nvSpPr>
          <p:cNvPr id="614443" name="Text Box 43"/>
          <p:cNvSpPr txBox="1">
            <a:spLocks noChangeArrowheads="1"/>
          </p:cNvSpPr>
          <p:nvPr/>
        </p:nvSpPr>
        <p:spPr bwMode="auto">
          <a:xfrm>
            <a:off x="8768781" y="154058"/>
            <a:ext cx="1009495" cy="50419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r>
              <a:rPr lang="it-IT" sz="1300" dirty="0" err="1">
                <a:solidFill>
                  <a:srgbClr val="CC3300"/>
                </a:solidFill>
                <a:latin typeface="Arial Narrow" pitchFamily="34" charset="0"/>
              </a:rPr>
              <a:t>Bergström</a:t>
            </a:r>
            <a:r>
              <a:rPr lang="it-IT" sz="1300" dirty="0">
                <a:solidFill>
                  <a:srgbClr val="CC3300"/>
                </a:solidFill>
                <a:latin typeface="Arial Narrow" pitchFamily="34" charset="0"/>
              </a:rPr>
              <a:t> &amp; </a:t>
            </a:r>
          </a:p>
          <a:p>
            <a:pPr eaLnBrk="1" hangingPunct="1"/>
            <a:r>
              <a:rPr lang="it-IT" sz="1300" dirty="0" err="1">
                <a:solidFill>
                  <a:srgbClr val="CC3300"/>
                </a:solidFill>
                <a:latin typeface="Arial Narrow" pitchFamily="34" charset="0"/>
              </a:rPr>
              <a:t>Hooper</a:t>
            </a:r>
            <a:r>
              <a:rPr lang="it-IT" sz="1300" dirty="0">
                <a:solidFill>
                  <a:srgbClr val="CC3300"/>
                </a:solidFill>
                <a:latin typeface="Arial Narrow" pitchFamily="34" charset="0"/>
              </a:rPr>
              <a:t> 2006</a:t>
            </a:r>
          </a:p>
        </p:txBody>
      </p:sp>
      <p:sp>
        <p:nvSpPr>
          <p:cNvPr id="614444" name="Text Box 44"/>
          <p:cNvSpPr txBox="1">
            <a:spLocks noChangeArrowheads="1"/>
          </p:cNvSpPr>
          <p:nvPr/>
        </p:nvSpPr>
        <p:spPr bwMode="auto">
          <a:xfrm>
            <a:off x="673580" y="2907847"/>
            <a:ext cx="932923" cy="501888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/>
        </p:spPr>
        <p:txBody>
          <a:bodyPr wrap="none" lIns="100794" tIns="50397" rIns="100794" bIns="50397">
            <a:spAutoFit/>
          </a:bodyPr>
          <a:lstStyle/>
          <a:p>
            <a:r>
              <a:rPr lang="it-IT" sz="1300" b="1" dirty="0" err="1">
                <a:solidFill>
                  <a:srgbClr val="FFFF00"/>
                </a:solidFill>
                <a:latin typeface="Arial Narrow" pitchFamily="34" charset="0"/>
              </a:rPr>
              <a:t>m</a:t>
            </a:r>
            <a:r>
              <a:rPr lang="it-IT" sz="1300" b="1" dirty="0" err="1" smtClean="0">
                <a:solidFill>
                  <a:srgbClr val="FFFF00"/>
                </a:solidFill>
                <a:latin typeface="Arial Narrow" pitchFamily="34" charset="0"/>
              </a:rPr>
              <a:t>aximizes</a:t>
            </a:r>
            <a:r>
              <a:rPr lang="it-IT" sz="1300" b="1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</a:p>
          <a:p>
            <a:r>
              <a:rPr lang="it-IT" sz="1300" b="1" dirty="0" err="1" smtClean="0">
                <a:solidFill>
                  <a:srgbClr val="FFFF00"/>
                </a:solidFill>
                <a:latin typeface="Arial Narrow" pitchFamily="34" charset="0"/>
              </a:rPr>
              <a:t>signal</a:t>
            </a:r>
            <a:endParaRPr lang="it-IT" sz="13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4"/>
          <p:cNvSpPr>
            <a:spLocks noChangeArrowheads="1"/>
          </p:cNvSpPr>
          <p:nvPr/>
        </p:nvSpPr>
        <p:spPr bwMode="auto">
          <a:xfrm flipV="1">
            <a:off x="0" y="5532438"/>
            <a:ext cx="7278688" cy="16795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60 w 21600"/>
              <a:gd name="T13" fmla="*/ 3360 h 21600"/>
              <a:gd name="T14" fmla="*/ 18240 w 21600"/>
              <a:gd name="T15" fmla="*/ 1824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20" y="21600"/>
                </a:lnTo>
                <a:lnTo>
                  <a:pt x="1848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184718"/>
              </a:gs>
              <a:gs pos="100000">
                <a:srgbClr val="3399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lIns="100794" tIns="50397" rIns="100794" bIns="50397" anchor="ctr"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077913" y="223838"/>
            <a:ext cx="5080000" cy="6764337"/>
            <a:chOff x="616" y="224"/>
            <a:chExt cx="2904" cy="3864"/>
          </a:xfrm>
        </p:grpSpPr>
        <p:grpSp>
          <p:nvGrpSpPr>
            <p:cNvPr id="6229" name="Group 6"/>
            <p:cNvGrpSpPr>
              <a:grpSpLocks/>
            </p:cNvGrpSpPr>
            <p:nvPr/>
          </p:nvGrpSpPr>
          <p:grpSpPr bwMode="auto">
            <a:xfrm>
              <a:off x="616" y="224"/>
              <a:ext cx="2904" cy="3504"/>
              <a:chOff x="616" y="224"/>
              <a:chExt cx="2904" cy="3504"/>
            </a:xfrm>
          </p:grpSpPr>
          <p:sp>
            <p:nvSpPr>
              <p:cNvPr id="6231" name="Line 7"/>
              <p:cNvSpPr>
                <a:spLocks noChangeShapeType="1"/>
              </p:cNvSpPr>
              <p:nvPr/>
            </p:nvSpPr>
            <p:spPr bwMode="auto">
              <a:xfrm>
                <a:off x="2056" y="224"/>
                <a:ext cx="0" cy="576"/>
              </a:xfrm>
              <a:prstGeom prst="line">
                <a:avLst/>
              </a:prstGeom>
              <a:noFill/>
              <a:ln w="3175">
                <a:solidFill>
                  <a:srgbClr val="EAEA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232" name="Picture 8" descr="view_yz_004"/>
              <p:cNvPicPr>
                <a:picLocks noChangeAspect="1" noChangeArrowheads="1"/>
              </p:cNvPicPr>
              <p:nvPr/>
            </p:nvPicPr>
            <p:blipFill>
              <a:blip r:embed="rId3"/>
              <a:srcRect l="37279" t="23026" r="33728"/>
              <a:stretch>
                <a:fillRect/>
              </a:stretch>
            </p:blipFill>
            <p:spPr bwMode="auto">
              <a:xfrm>
                <a:off x="1816" y="830"/>
                <a:ext cx="552" cy="10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33" name="AutoShape 9"/>
              <p:cNvSpPr>
                <a:spLocks noChangeArrowheads="1"/>
              </p:cNvSpPr>
              <p:nvPr/>
            </p:nvSpPr>
            <p:spPr bwMode="auto">
              <a:xfrm>
                <a:off x="616" y="1568"/>
                <a:ext cx="2904" cy="2160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99CC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30" name="Oval 10"/>
            <p:cNvSpPr>
              <a:spLocks noChangeArrowheads="1"/>
            </p:cNvSpPr>
            <p:nvPr/>
          </p:nvSpPr>
          <p:spPr bwMode="auto">
            <a:xfrm>
              <a:off x="624" y="3384"/>
              <a:ext cx="2896" cy="704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3399FF"/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702175" y="0"/>
            <a:ext cx="5289550" cy="5291138"/>
            <a:chOff x="2688" y="96"/>
            <a:chExt cx="3023" cy="3022"/>
          </a:xfrm>
        </p:grpSpPr>
        <p:grpSp>
          <p:nvGrpSpPr>
            <p:cNvPr id="6219" name="Group 12"/>
            <p:cNvGrpSpPr>
              <a:grpSpLocks/>
            </p:cNvGrpSpPr>
            <p:nvPr/>
          </p:nvGrpSpPr>
          <p:grpSpPr bwMode="auto">
            <a:xfrm>
              <a:off x="3168" y="96"/>
              <a:ext cx="2543" cy="2592"/>
              <a:chOff x="3752" y="792"/>
              <a:chExt cx="1912" cy="1920"/>
            </a:xfrm>
          </p:grpSpPr>
          <p:sp>
            <p:nvSpPr>
              <p:cNvPr id="6221" name="Rectangle 13"/>
              <p:cNvSpPr>
                <a:spLocks noChangeArrowheads="1"/>
              </p:cNvSpPr>
              <p:nvPr/>
            </p:nvSpPr>
            <p:spPr bwMode="auto">
              <a:xfrm>
                <a:off x="3752" y="800"/>
                <a:ext cx="1912" cy="191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222" name="Picture 14" descr="event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881" y="890"/>
                <a:ext cx="1696" cy="1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23" name="AutoShape 15"/>
              <p:cNvSpPr>
                <a:spLocks noChangeArrowheads="1"/>
              </p:cNvSpPr>
              <p:nvPr/>
            </p:nvSpPr>
            <p:spPr bwMode="auto">
              <a:xfrm>
                <a:off x="3784" y="792"/>
                <a:ext cx="1872" cy="191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2 w 21600"/>
                  <a:gd name="T25" fmla="*/ 3163 h 21600"/>
                  <a:gd name="T26" fmla="*/ 18438 w 21600"/>
                  <a:gd name="T27" fmla="*/ 18437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492" y="10800"/>
                    </a:moveTo>
                    <a:cubicBezTo>
                      <a:pt x="2492" y="15388"/>
                      <a:pt x="6212" y="19108"/>
                      <a:pt x="10800" y="19108"/>
                    </a:cubicBezTo>
                    <a:cubicBezTo>
                      <a:pt x="15388" y="19108"/>
                      <a:pt x="19108" y="15388"/>
                      <a:pt x="19108" y="10800"/>
                    </a:cubicBezTo>
                    <a:cubicBezTo>
                      <a:pt x="19108" y="6212"/>
                      <a:pt x="15388" y="2492"/>
                      <a:pt x="10800" y="2492"/>
                    </a:cubicBezTo>
                    <a:cubicBezTo>
                      <a:pt x="6212" y="2492"/>
                      <a:pt x="2492" y="6212"/>
                      <a:pt x="2492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4" name="Freeform 16"/>
              <p:cNvSpPr>
                <a:spLocks/>
              </p:cNvSpPr>
              <p:nvPr/>
            </p:nvSpPr>
            <p:spPr bwMode="auto">
              <a:xfrm>
                <a:off x="3768" y="856"/>
                <a:ext cx="704" cy="624"/>
              </a:xfrm>
              <a:custGeom>
                <a:avLst/>
                <a:gdLst>
                  <a:gd name="T0" fmla="*/ 0 w 704"/>
                  <a:gd name="T1" fmla="*/ 0 h 624"/>
                  <a:gd name="T2" fmla="*/ 704 w 704"/>
                  <a:gd name="T3" fmla="*/ 8 h 624"/>
                  <a:gd name="T4" fmla="*/ 192 w 704"/>
                  <a:gd name="T5" fmla="*/ 624 h 624"/>
                  <a:gd name="T6" fmla="*/ 40 w 704"/>
                  <a:gd name="T7" fmla="*/ 576 h 624"/>
                  <a:gd name="T8" fmla="*/ 0 w 704"/>
                  <a:gd name="T9" fmla="*/ 0 h 6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4"/>
                  <a:gd name="T16" fmla="*/ 0 h 624"/>
                  <a:gd name="T17" fmla="*/ 704 w 704"/>
                  <a:gd name="T18" fmla="*/ 624 h 6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5" name="Freeform 17"/>
              <p:cNvSpPr>
                <a:spLocks/>
              </p:cNvSpPr>
              <p:nvPr/>
            </p:nvSpPr>
            <p:spPr bwMode="auto">
              <a:xfrm flipH="1">
                <a:off x="4928" y="832"/>
                <a:ext cx="704" cy="624"/>
              </a:xfrm>
              <a:custGeom>
                <a:avLst/>
                <a:gdLst>
                  <a:gd name="T0" fmla="*/ 0 w 704"/>
                  <a:gd name="T1" fmla="*/ 0 h 624"/>
                  <a:gd name="T2" fmla="*/ 704 w 704"/>
                  <a:gd name="T3" fmla="*/ 8 h 624"/>
                  <a:gd name="T4" fmla="*/ 192 w 704"/>
                  <a:gd name="T5" fmla="*/ 624 h 624"/>
                  <a:gd name="T6" fmla="*/ 40 w 704"/>
                  <a:gd name="T7" fmla="*/ 576 h 624"/>
                  <a:gd name="T8" fmla="*/ 0 w 704"/>
                  <a:gd name="T9" fmla="*/ 0 h 6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4"/>
                  <a:gd name="T16" fmla="*/ 0 h 624"/>
                  <a:gd name="T17" fmla="*/ 704 w 704"/>
                  <a:gd name="T18" fmla="*/ 624 h 6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6" name="Freeform 18"/>
              <p:cNvSpPr>
                <a:spLocks/>
              </p:cNvSpPr>
              <p:nvPr/>
            </p:nvSpPr>
            <p:spPr bwMode="auto">
              <a:xfrm flipV="1">
                <a:off x="3752" y="2040"/>
                <a:ext cx="704" cy="624"/>
              </a:xfrm>
              <a:custGeom>
                <a:avLst/>
                <a:gdLst>
                  <a:gd name="T0" fmla="*/ 0 w 704"/>
                  <a:gd name="T1" fmla="*/ 0 h 624"/>
                  <a:gd name="T2" fmla="*/ 704 w 704"/>
                  <a:gd name="T3" fmla="*/ 8 h 624"/>
                  <a:gd name="T4" fmla="*/ 192 w 704"/>
                  <a:gd name="T5" fmla="*/ 624 h 624"/>
                  <a:gd name="T6" fmla="*/ 40 w 704"/>
                  <a:gd name="T7" fmla="*/ 576 h 624"/>
                  <a:gd name="T8" fmla="*/ 0 w 704"/>
                  <a:gd name="T9" fmla="*/ 0 h 6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4"/>
                  <a:gd name="T16" fmla="*/ 0 h 624"/>
                  <a:gd name="T17" fmla="*/ 704 w 704"/>
                  <a:gd name="T18" fmla="*/ 624 h 6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7" name="Freeform 19"/>
              <p:cNvSpPr>
                <a:spLocks/>
              </p:cNvSpPr>
              <p:nvPr/>
            </p:nvSpPr>
            <p:spPr bwMode="auto">
              <a:xfrm flipH="1" flipV="1">
                <a:off x="4960" y="2016"/>
                <a:ext cx="704" cy="624"/>
              </a:xfrm>
              <a:custGeom>
                <a:avLst/>
                <a:gdLst>
                  <a:gd name="T0" fmla="*/ 0 w 704"/>
                  <a:gd name="T1" fmla="*/ 0 h 624"/>
                  <a:gd name="T2" fmla="*/ 704 w 704"/>
                  <a:gd name="T3" fmla="*/ 8 h 624"/>
                  <a:gd name="T4" fmla="*/ 192 w 704"/>
                  <a:gd name="T5" fmla="*/ 624 h 624"/>
                  <a:gd name="T6" fmla="*/ 40 w 704"/>
                  <a:gd name="T7" fmla="*/ 576 h 624"/>
                  <a:gd name="T8" fmla="*/ 0 w 704"/>
                  <a:gd name="T9" fmla="*/ 0 h 6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4"/>
                  <a:gd name="T16" fmla="*/ 0 h 624"/>
                  <a:gd name="T17" fmla="*/ 704 w 704"/>
                  <a:gd name="T18" fmla="*/ 624 h 6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8" name="Oval 20"/>
              <p:cNvSpPr>
                <a:spLocks noChangeArrowheads="1"/>
              </p:cNvSpPr>
              <p:nvPr/>
            </p:nvSpPr>
            <p:spPr bwMode="auto">
              <a:xfrm>
                <a:off x="3984" y="1016"/>
                <a:ext cx="1464" cy="146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20" name="Line 21"/>
            <p:cNvSpPr>
              <a:spLocks noChangeShapeType="1"/>
            </p:cNvSpPr>
            <p:nvPr/>
          </p:nvSpPr>
          <p:spPr bwMode="auto">
            <a:xfrm flipV="1">
              <a:off x="2688" y="2112"/>
              <a:ext cx="1042" cy="100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-5991334">
            <a:off x="7755732" y="1928019"/>
            <a:ext cx="381000" cy="757237"/>
            <a:chOff x="626" y="417"/>
            <a:chExt cx="296" cy="589"/>
          </a:xfrm>
        </p:grpSpPr>
        <p:sp>
          <p:nvSpPr>
            <p:cNvPr id="6217" name="Freeform 23"/>
            <p:cNvSpPr>
              <a:spLocks/>
            </p:cNvSpPr>
            <p:nvPr/>
          </p:nvSpPr>
          <p:spPr bwMode="auto">
            <a:xfrm>
              <a:off x="626" y="417"/>
              <a:ext cx="292" cy="493"/>
            </a:xfrm>
            <a:custGeom>
              <a:avLst/>
              <a:gdLst>
                <a:gd name="T0" fmla="*/ 147 w 300"/>
                <a:gd name="T1" fmla="*/ 0 h 485"/>
                <a:gd name="T2" fmla="*/ 0 w 300"/>
                <a:gd name="T3" fmla="*/ 526 h 485"/>
                <a:gd name="T4" fmla="*/ 262 w 300"/>
                <a:gd name="T5" fmla="*/ 516 h 485"/>
                <a:gd name="T6" fmla="*/ 147 w 300"/>
                <a:gd name="T7" fmla="*/ 0 h 4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0"/>
                <a:gd name="T13" fmla="*/ 0 h 485"/>
                <a:gd name="T14" fmla="*/ 300 w 300"/>
                <a:gd name="T15" fmla="*/ 485 h 4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0" h="485">
                  <a:moveTo>
                    <a:pt x="167" y="0"/>
                  </a:moveTo>
                  <a:lnTo>
                    <a:pt x="0" y="485"/>
                  </a:lnTo>
                  <a:lnTo>
                    <a:pt x="300" y="476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8" name="Oval 24"/>
            <p:cNvSpPr>
              <a:spLocks noChangeArrowheads="1"/>
            </p:cNvSpPr>
            <p:nvPr/>
          </p:nvSpPr>
          <p:spPr bwMode="auto">
            <a:xfrm>
              <a:off x="630" y="823"/>
              <a:ext cx="292" cy="183"/>
            </a:xfrm>
            <a:prstGeom prst="ellipse">
              <a:avLst/>
            </a:prstGeom>
            <a:solidFill>
              <a:srgbClr val="CC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 rot="-5991334">
            <a:off x="8582819" y="1504157"/>
            <a:ext cx="420687" cy="1270000"/>
            <a:chOff x="626" y="890"/>
            <a:chExt cx="326" cy="988"/>
          </a:xfrm>
        </p:grpSpPr>
        <p:sp>
          <p:nvSpPr>
            <p:cNvPr id="6215" name="Freeform 26"/>
            <p:cNvSpPr>
              <a:spLocks/>
            </p:cNvSpPr>
            <p:nvPr/>
          </p:nvSpPr>
          <p:spPr bwMode="auto">
            <a:xfrm>
              <a:off x="626" y="890"/>
              <a:ext cx="326" cy="871"/>
            </a:xfrm>
            <a:custGeom>
              <a:avLst/>
              <a:gdLst>
                <a:gd name="T0" fmla="*/ 92 w 326"/>
                <a:gd name="T1" fmla="*/ 45 h 871"/>
                <a:gd name="T2" fmla="*/ 0 w 326"/>
                <a:gd name="T3" fmla="*/ 871 h 871"/>
                <a:gd name="T4" fmla="*/ 326 w 326"/>
                <a:gd name="T5" fmla="*/ 871 h 871"/>
                <a:gd name="T6" fmla="*/ 200 w 326"/>
                <a:gd name="T7" fmla="*/ 20 h 871"/>
                <a:gd name="T8" fmla="*/ 148 w 326"/>
                <a:gd name="T9" fmla="*/ 0 h 871"/>
                <a:gd name="T10" fmla="*/ 92 w 326"/>
                <a:gd name="T11" fmla="*/ 45 h 8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6"/>
                <a:gd name="T19" fmla="*/ 0 h 871"/>
                <a:gd name="T20" fmla="*/ 326 w 326"/>
                <a:gd name="T21" fmla="*/ 871 h 8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6" h="871">
                  <a:moveTo>
                    <a:pt x="92" y="45"/>
                  </a:moveTo>
                  <a:cubicBezTo>
                    <a:pt x="46" y="458"/>
                    <a:pt x="0" y="871"/>
                    <a:pt x="0" y="871"/>
                  </a:cubicBezTo>
                  <a:lnTo>
                    <a:pt x="326" y="871"/>
                  </a:lnTo>
                  <a:cubicBezTo>
                    <a:pt x="326" y="871"/>
                    <a:pt x="230" y="165"/>
                    <a:pt x="200" y="20"/>
                  </a:cubicBezTo>
                  <a:cubicBezTo>
                    <a:pt x="174" y="10"/>
                    <a:pt x="168" y="2"/>
                    <a:pt x="148" y="0"/>
                  </a:cubicBezTo>
                  <a:cubicBezTo>
                    <a:pt x="130" y="0"/>
                    <a:pt x="117" y="20"/>
                    <a:pt x="92" y="45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6" name="Oval 27"/>
            <p:cNvSpPr>
              <a:spLocks noChangeArrowheads="1"/>
            </p:cNvSpPr>
            <p:nvPr/>
          </p:nvSpPr>
          <p:spPr bwMode="auto">
            <a:xfrm>
              <a:off x="651" y="1695"/>
              <a:ext cx="292" cy="183"/>
            </a:xfrm>
            <a:prstGeom prst="ellipse">
              <a:avLst/>
            </a:prstGeom>
            <a:solidFill>
              <a:srgbClr val="CC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6" name="AutoShape 28"/>
          <p:cNvSpPr>
            <a:spLocks noChangeArrowheads="1"/>
          </p:cNvSpPr>
          <p:nvPr/>
        </p:nvSpPr>
        <p:spPr bwMode="auto">
          <a:xfrm>
            <a:off x="3403600" y="869950"/>
            <a:ext cx="381000" cy="2997200"/>
          </a:xfrm>
          <a:prstGeom prst="can">
            <a:avLst>
              <a:gd name="adj" fmla="val 39515"/>
            </a:avLst>
          </a:prstGeom>
          <a:solidFill>
            <a:srgbClr val="FFFF00"/>
          </a:solidFill>
          <a:ln w="9525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7" name="Line 29"/>
          <p:cNvSpPr>
            <a:spLocks noChangeShapeType="1"/>
          </p:cNvSpPr>
          <p:nvPr/>
        </p:nvSpPr>
        <p:spPr bwMode="auto">
          <a:xfrm flipH="1">
            <a:off x="6324600" y="2360613"/>
            <a:ext cx="1270000" cy="204787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154" name="Group 30"/>
          <p:cNvGrpSpPr>
            <a:grpSpLocks/>
          </p:cNvGrpSpPr>
          <p:nvPr/>
        </p:nvGrpSpPr>
        <p:grpSpPr bwMode="auto">
          <a:xfrm>
            <a:off x="3868738" y="5048250"/>
            <a:ext cx="866775" cy="1543050"/>
            <a:chOff x="2385" y="3172"/>
            <a:chExt cx="313" cy="556"/>
          </a:xfrm>
        </p:grpSpPr>
        <p:sp>
          <p:nvSpPr>
            <p:cNvPr id="6203" name="Oval 31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4" name="Oval 32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5" name="Oval 33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6" name="AutoShape 34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7" name="Line 35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8" name="Line 36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9" name="Line 37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0" name="AutoShape 38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1" name="Line 39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2" name="Line 40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3" name="Line 41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4" name="Line 42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43"/>
          <p:cNvGrpSpPr>
            <a:grpSpLocks/>
          </p:cNvGrpSpPr>
          <p:nvPr/>
        </p:nvGrpSpPr>
        <p:grpSpPr bwMode="auto">
          <a:xfrm>
            <a:off x="3330575" y="36513"/>
            <a:ext cx="525463" cy="904875"/>
            <a:chOff x="1904" y="117"/>
            <a:chExt cx="300" cy="517"/>
          </a:xfrm>
        </p:grpSpPr>
        <p:sp>
          <p:nvSpPr>
            <p:cNvPr id="6201" name="Oval 44"/>
            <p:cNvSpPr>
              <a:spLocks noChangeArrowheads="1"/>
            </p:cNvSpPr>
            <p:nvPr/>
          </p:nvSpPr>
          <p:spPr bwMode="auto">
            <a:xfrm>
              <a:off x="1910" y="538"/>
              <a:ext cx="288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2" name="AutoShape 45"/>
            <p:cNvSpPr>
              <a:spLocks noChangeArrowheads="1"/>
            </p:cNvSpPr>
            <p:nvPr/>
          </p:nvSpPr>
          <p:spPr bwMode="auto">
            <a:xfrm>
              <a:off x="1904" y="117"/>
              <a:ext cx="300" cy="476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46"/>
          <p:cNvGrpSpPr>
            <a:grpSpLocks/>
          </p:cNvGrpSpPr>
          <p:nvPr/>
        </p:nvGrpSpPr>
        <p:grpSpPr bwMode="auto">
          <a:xfrm>
            <a:off x="2603500" y="336550"/>
            <a:ext cx="4078288" cy="6835775"/>
            <a:chOff x="1488" y="288"/>
            <a:chExt cx="2331" cy="3905"/>
          </a:xfrm>
        </p:grpSpPr>
        <p:grpSp>
          <p:nvGrpSpPr>
            <p:cNvPr id="6180" name="Group 47"/>
            <p:cNvGrpSpPr>
              <a:grpSpLocks/>
            </p:cNvGrpSpPr>
            <p:nvPr/>
          </p:nvGrpSpPr>
          <p:grpSpPr bwMode="auto">
            <a:xfrm>
              <a:off x="1479" y="3335"/>
              <a:ext cx="495" cy="885"/>
              <a:chOff x="2385" y="3172"/>
              <a:chExt cx="313" cy="556"/>
            </a:xfrm>
          </p:grpSpPr>
          <p:sp>
            <p:nvSpPr>
              <p:cNvPr id="6189" name="Oval 48"/>
              <p:cNvSpPr>
                <a:spLocks noChangeArrowheads="1"/>
              </p:cNvSpPr>
              <p:nvPr/>
            </p:nvSpPr>
            <p:spPr bwMode="auto">
              <a:xfrm rot="-38004">
                <a:off x="2445" y="3552"/>
                <a:ext cx="209" cy="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0" name="Oval 49"/>
              <p:cNvSpPr>
                <a:spLocks noChangeArrowheads="1"/>
              </p:cNvSpPr>
              <p:nvPr/>
            </p:nvSpPr>
            <p:spPr bwMode="auto">
              <a:xfrm rot="-38004">
                <a:off x="2414" y="3525"/>
                <a:ext cx="266" cy="5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1" name="Oval 50"/>
              <p:cNvSpPr>
                <a:spLocks noChangeArrowheads="1"/>
              </p:cNvSpPr>
              <p:nvPr/>
            </p:nvSpPr>
            <p:spPr bwMode="auto">
              <a:xfrm rot="-38004">
                <a:off x="2390" y="3519"/>
                <a:ext cx="308" cy="5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2" name="AutoShape 51"/>
              <p:cNvSpPr>
                <a:spLocks noChangeArrowheads="1"/>
              </p:cNvSpPr>
              <p:nvPr/>
            </p:nvSpPr>
            <p:spPr bwMode="auto">
              <a:xfrm rot="-38004">
                <a:off x="2504" y="3172"/>
                <a:ext cx="89" cy="67"/>
              </a:xfrm>
              <a:prstGeom prst="ca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3" name="Line 52"/>
              <p:cNvSpPr>
                <a:spLocks noChangeShapeType="1"/>
              </p:cNvSpPr>
              <p:nvPr/>
            </p:nvSpPr>
            <p:spPr bwMode="auto">
              <a:xfrm rot="21561996" flipV="1">
                <a:off x="2385" y="3226"/>
                <a:ext cx="119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4" name="Line 53"/>
              <p:cNvSpPr>
                <a:spLocks noChangeShapeType="1"/>
              </p:cNvSpPr>
              <p:nvPr/>
            </p:nvSpPr>
            <p:spPr bwMode="auto">
              <a:xfrm rot="-38004" flipH="1" flipV="1">
                <a:off x="2546" y="3230"/>
                <a:ext cx="1" cy="3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5" name="Line 54"/>
              <p:cNvSpPr>
                <a:spLocks noChangeShapeType="1"/>
              </p:cNvSpPr>
              <p:nvPr/>
            </p:nvSpPr>
            <p:spPr bwMode="auto">
              <a:xfrm rot="-38004" flipH="1" flipV="1">
                <a:off x="2593" y="3233"/>
                <a:ext cx="103" cy="3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6" name="AutoShape 55"/>
              <p:cNvSpPr>
                <a:spLocks noChangeArrowheads="1"/>
              </p:cNvSpPr>
              <p:nvPr/>
            </p:nvSpPr>
            <p:spPr bwMode="auto">
              <a:xfrm>
                <a:off x="2432" y="3643"/>
                <a:ext cx="243" cy="85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" name="Line 56"/>
              <p:cNvSpPr>
                <a:spLocks noChangeShapeType="1"/>
              </p:cNvSpPr>
              <p:nvPr/>
            </p:nvSpPr>
            <p:spPr bwMode="auto">
              <a:xfrm flipV="1">
                <a:off x="2498" y="3581"/>
                <a:ext cx="54" cy="1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8" name="Line 57"/>
              <p:cNvSpPr>
                <a:spLocks noChangeShapeType="1"/>
              </p:cNvSpPr>
              <p:nvPr/>
            </p:nvSpPr>
            <p:spPr bwMode="auto">
              <a:xfrm>
                <a:off x="2555" y="3584"/>
                <a:ext cx="4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9" name="Line 58"/>
              <p:cNvSpPr>
                <a:spLocks noChangeShapeType="1"/>
              </p:cNvSpPr>
              <p:nvPr/>
            </p:nvSpPr>
            <p:spPr bwMode="auto">
              <a:xfrm flipV="1">
                <a:off x="2492" y="3606"/>
                <a:ext cx="22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0" name="Line 59"/>
              <p:cNvSpPr>
                <a:spLocks noChangeShapeType="1"/>
              </p:cNvSpPr>
              <p:nvPr/>
            </p:nvSpPr>
            <p:spPr bwMode="auto">
              <a:xfrm flipH="1" flipV="1">
                <a:off x="2582" y="3588"/>
                <a:ext cx="30" cy="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81" name="Group 60"/>
            <p:cNvGrpSpPr>
              <a:grpSpLocks/>
            </p:cNvGrpSpPr>
            <p:nvPr/>
          </p:nvGrpSpPr>
          <p:grpSpPr bwMode="auto">
            <a:xfrm rot="-7689898">
              <a:off x="2750" y="994"/>
              <a:ext cx="1774" cy="363"/>
              <a:chOff x="3711" y="1294"/>
              <a:chExt cx="1774" cy="363"/>
            </a:xfrm>
          </p:grpSpPr>
          <p:grpSp>
            <p:nvGrpSpPr>
              <p:cNvPr id="6182" name="Group 61"/>
              <p:cNvGrpSpPr>
                <a:grpSpLocks/>
              </p:cNvGrpSpPr>
              <p:nvPr/>
            </p:nvGrpSpPr>
            <p:grpSpPr bwMode="auto">
              <a:xfrm rot="-5991334">
                <a:off x="4527" y="1293"/>
                <a:ext cx="217" cy="432"/>
                <a:chOff x="626" y="417"/>
                <a:chExt cx="296" cy="589"/>
              </a:xfrm>
            </p:grpSpPr>
            <p:sp>
              <p:nvSpPr>
                <p:cNvPr id="6187" name="Freeform 62"/>
                <p:cNvSpPr>
                  <a:spLocks/>
                </p:cNvSpPr>
                <p:nvPr/>
              </p:nvSpPr>
              <p:spPr bwMode="auto">
                <a:xfrm>
                  <a:off x="626" y="417"/>
                  <a:ext cx="292" cy="493"/>
                </a:xfrm>
                <a:custGeom>
                  <a:avLst/>
                  <a:gdLst>
                    <a:gd name="T0" fmla="*/ 147 w 300"/>
                    <a:gd name="T1" fmla="*/ 0 h 485"/>
                    <a:gd name="T2" fmla="*/ 0 w 300"/>
                    <a:gd name="T3" fmla="*/ 526 h 485"/>
                    <a:gd name="T4" fmla="*/ 262 w 300"/>
                    <a:gd name="T5" fmla="*/ 516 h 485"/>
                    <a:gd name="T6" fmla="*/ 147 w 300"/>
                    <a:gd name="T7" fmla="*/ 0 h 48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00"/>
                    <a:gd name="T13" fmla="*/ 0 h 485"/>
                    <a:gd name="T14" fmla="*/ 300 w 300"/>
                    <a:gd name="T15" fmla="*/ 485 h 48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00" h="485">
                      <a:moveTo>
                        <a:pt x="167" y="0"/>
                      </a:moveTo>
                      <a:lnTo>
                        <a:pt x="0" y="485"/>
                      </a:lnTo>
                      <a:lnTo>
                        <a:pt x="300" y="476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8" name="Oval 63"/>
                <p:cNvSpPr>
                  <a:spLocks noChangeArrowheads="1"/>
                </p:cNvSpPr>
                <p:nvPr/>
              </p:nvSpPr>
              <p:spPr bwMode="auto">
                <a:xfrm>
                  <a:off x="630" y="823"/>
                  <a:ext cx="292" cy="183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183" name="Group 64"/>
              <p:cNvGrpSpPr>
                <a:grpSpLocks/>
              </p:cNvGrpSpPr>
              <p:nvPr/>
            </p:nvGrpSpPr>
            <p:grpSpPr bwMode="auto">
              <a:xfrm rot="-5991334">
                <a:off x="5002" y="1051"/>
                <a:ext cx="240" cy="726"/>
                <a:chOff x="626" y="890"/>
                <a:chExt cx="326" cy="988"/>
              </a:xfrm>
            </p:grpSpPr>
            <p:sp>
              <p:nvSpPr>
                <p:cNvPr id="6185" name="Freeform 65"/>
                <p:cNvSpPr>
                  <a:spLocks/>
                </p:cNvSpPr>
                <p:nvPr/>
              </p:nvSpPr>
              <p:spPr bwMode="auto">
                <a:xfrm>
                  <a:off x="626" y="890"/>
                  <a:ext cx="326" cy="871"/>
                </a:xfrm>
                <a:custGeom>
                  <a:avLst/>
                  <a:gdLst>
                    <a:gd name="T0" fmla="*/ 92 w 326"/>
                    <a:gd name="T1" fmla="*/ 45 h 871"/>
                    <a:gd name="T2" fmla="*/ 0 w 326"/>
                    <a:gd name="T3" fmla="*/ 871 h 871"/>
                    <a:gd name="T4" fmla="*/ 326 w 326"/>
                    <a:gd name="T5" fmla="*/ 871 h 871"/>
                    <a:gd name="T6" fmla="*/ 200 w 326"/>
                    <a:gd name="T7" fmla="*/ 20 h 871"/>
                    <a:gd name="T8" fmla="*/ 148 w 326"/>
                    <a:gd name="T9" fmla="*/ 0 h 871"/>
                    <a:gd name="T10" fmla="*/ 92 w 326"/>
                    <a:gd name="T11" fmla="*/ 45 h 87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6"/>
                    <a:gd name="T19" fmla="*/ 0 h 871"/>
                    <a:gd name="T20" fmla="*/ 326 w 326"/>
                    <a:gd name="T21" fmla="*/ 871 h 87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6" h="871">
                      <a:moveTo>
                        <a:pt x="92" y="45"/>
                      </a:moveTo>
                      <a:cubicBezTo>
                        <a:pt x="46" y="458"/>
                        <a:pt x="0" y="871"/>
                        <a:pt x="0" y="871"/>
                      </a:cubicBezTo>
                      <a:lnTo>
                        <a:pt x="326" y="871"/>
                      </a:lnTo>
                      <a:cubicBezTo>
                        <a:pt x="326" y="871"/>
                        <a:pt x="230" y="165"/>
                        <a:pt x="200" y="20"/>
                      </a:cubicBezTo>
                      <a:cubicBezTo>
                        <a:pt x="174" y="10"/>
                        <a:pt x="168" y="2"/>
                        <a:pt x="148" y="0"/>
                      </a:cubicBezTo>
                      <a:cubicBezTo>
                        <a:pt x="130" y="0"/>
                        <a:pt x="117" y="20"/>
                        <a:pt x="92" y="45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6" name="Oval 66"/>
                <p:cNvSpPr>
                  <a:spLocks noChangeArrowheads="1"/>
                </p:cNvSpPr>
                <p:nvPr/>
              </p:nvSpPr>
              <p:spPr bwMode="auto">
                <a:xfrm>
                  <a:off x="651" y="1695"/>
                  <a:ext cx="292" cy="183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184" name="Line 67"/>
              <p:cNvSpPr>
                <a:spLocks noChangeShapeType="1"/>
              </p:cNvSpPr>
              <p:nvPr/>
            </p:nvSpPr>
            <p:spPr bwMode="auto">
              <a:xfrm flipH="1">
                <a:off x="3711" y="1540"/>
                <a:ext cx="726" cy="117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" name="Group 68"/>
          <p:cNvGrpSpPr>
            <a:grpSpLocks/>
          </p:cNvGrpSpPr>
          <p:nvPr/>
        </p:nvGrpSpPr>
        <p:grpSpPr bwMode="auto">
          <a:xfrm>
            <a:off x="1679575" y="84138"/>
            <a:ext cx="5926138" cy="6416675"/>
            <a:chOff x="960" y="144"/>
            <a:chExt cx="3387" cy="3665"/>
          </a:xfrm>
        </p:grpSpPr>
        <p:grpSp>
          <p:nvGrpSpPr>
            <p:cNvPr id="6159" name="Group 69"/>
            <p:cNvGrpSpPr>
              <a:grpSpLocks/>
            </p:cNvGrpSpPr>
            <p:nvPr/>
          </p:nvGrpSpPr>
          <p:grpSpPr bwMode="auto">
            <a:xfrm>
              <a:off x="951" y="2951"/>
              <a:ext cx="495" cy="885"/>
              <a:chOff x="2385" y="3172"/>
              <a:chExt cx="313" cy="556"/>
            </a:xfrm>
          </p:grpSpPr>
          <p:sp>
            <p:nvSpPr>
              <p:cNvPr id="6168" name="Oval 70"/>
              <p:cNvSpPr>
                <a:spLocks noChangeArrowheads="1"/>
              </p:cNvSpPr>
              <p:nvPr/>
            </p:nvSpPr>
            <p:spPr bwMode="auto">
              <a:xfrm rot="-38004">
                <a:off x="2445" y="3552"/>
                <a:ext cx="209" cy="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9" name="Oval 71"/>
              <p:cNvSpPr>
                <a:spLocks noChangeArrowheads="1"/>
              </p:cNvSpPr>
              <p:nvPr/>
            </p:nvSpPr>
            <p:spPr bwMode="auto">
              <a:xfrm rot="-38004">
                <a:off x="2414" y="3525"/>
                <a:ext cx="266" cy="5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0" name="Oval 72"/>
              <p:cNvSpPr>
                <a:spLocks noChangeArrowheads="1"/>
              </p:cNvSpPr>
              <p:nvPr/>
            </p:nvSpPr>
            <p:spPr bwMode="auto">
              <a:xfrm rot="-38004">
                <a:off x="2390" y="3519"/>
                <a:ext cx="308" cy="5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1" name="AutoShape 73"/>
              <p:cNvSpPr>
                <a:spLocks noChangeArrowheads="1"/>
              </p:cNvSpPr>
              <p:nvPr/>
            </p:nvSpPr>
            <p:spPr bwMode="auto">
              <a:xfrm rot="-38004">
                <a:off x="2504" y="3172"/>
                <a:ext cx="89" cy="67"/>
              </a:xfrm>
              <a:prstGeom prst="ca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2" name="Line 74"/>
              <p:cNvSpPr>
                <a:spLocks noChangeShapeType="1"/>
              </p:cNvSpPr>
              <p:nvPr/>
            </p:nvSpPr>
            <p:spPr bwMode="auto">
              <a:xfrm rot="21561996" flipV="1">
                <a:off x="2385" y="3226"/>
                <a:ext cx="119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3" name="Line 75"/>
              <p:cNvSpPr>
                <a:spLocks noChangeShapeType="1"/>
              </p:cNvSpPr>
              <p:nvPr/>
            </p:nvSpPr>
            <p:spPr bwMode="auto">
              <a:xfrm rot="-38004" flipH="1" flipV="1">
                <a:off x="2546" y="3230"/>
                <a:ext cx="1" cy="3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4" name="Line 76"/>
              <p:cNvSpPr>
                <a:spLocks noChangeShapeType="1"/>
              </p:cNvSpPr>
              <p:nvPr/>
            </p:nvSpPr>
            <p:spPr bwMode="auto">
              <a:xfrm rot="-38004" flipH="1" flipV="1">
                <a:off x="2593" y="3233"/>
                <a:ext cx="103" cy="3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5" name="AutoShape 77"/>
              <p:cNvSpPr>
                <a:spLocks noChangeArrowheads="1"/>
              </p:cNvSpPr>
              <p:nvPr/>
            </p:nvSpPr>
            <p:spPr bwMode="auto">
              <a:xfrm>
                <a:off x="2432" y="3643"/>
                <a:ext cx="243" cy="85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6" name="Line 78"/>
              <p:cNvSpPr>
                <a:spLocks noChangeShapeType="1"/>
              </p:cNvSpPr>
              <p:nvPr/>
            </p:nvSpPr>
            <p:spPr bwMode="auto">
              <a:xfrm flipV="1">
                <a:off x="2498" y="3581"/>
                <a:ext cx="54" cy="1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7" name="Line 79"/>
              <p:cNvSpPr>
                <a:spLocks noChangeShapeType="1"/>
              </p:cNvSpPr>
              <p:nvPr/>
            </p:nvSpPr>
            <p:spPr bwMode="auto">
              <a:xfrm>
                <a:off x="2555" y="3584"/>
                <a:ext cx="4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8" name="Line 80"/>
              <p:cNvSpPr>
                <a:spLocks noChangeShapeType="1"/>
              </p:cNvSpPr>
              <p:nvPr/>
            </p:nvSpPr>
            <p:spPr bwMode="auto">
              <a:xfrm flipV="1">
                <a:off x="2492" y="3606"/>
                <a:ext cx="22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9" name="Line 81"/>
              <p:cNvSpPr>
                <a:spLocks noChangeShapeType="1"/>
              </p:cNvSpPr>
              <p:nvPr/>
            </p:nvSpPr>
            <p:spPr bwMode="auto">
              <a:xfrm flipH="1" flipV="1">
                <a:off x="2582" y="3588"/>
                <a:ext cx="30" cy="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60" name="Group 82"/>
            <p:cNvGrpSpPr>
              <a:grpSpLocks/>
            </p:cNvGrpSpPr>
            <p:nvPr/>
          </p:nvGrpSpPr>
          <p:grpSpPr bwMode="auto">
            <a:xfrm rot="-3604991">
              <a:off x="3279" y="849"/>
              <a:ext cx="1774" cy="363"/>
              <a:chOff x="3711" y="1294"/>
              <a:chExt cx="1774" cy="363"/>
            </a:xfrm>
          </p:grpSpPr>
          <p:grpSp>
            <p:nvGrpSpPr>
              <p:cNvPr id="6161" name="Group 83"/>
              <p:cNvGrpSpPr>
                <a:grpSpLocks/>
              </p:cNvGrpSpPr>
              <p:nvPr/>
            </p:nvGrpSpPr>
            <p:grpSpPr bwMode="auto">
              <a:xfrm rot="-5991334">
                <a:off x="4527" y="1293"/>
                <a:ext cx="217" cy="432"/>
                <a:chOff x="626" y="417"/>
                <a:chExt cx="296" cy="589"/>
              </a:xfrm>
            </p:grpSpPr>
            <p:sp>
              <p:nvSpPr>
                <p:cNvPr id="6166" name="Freeform 84"/>
                <p:cNvSpPr>
                  <a:spLocks/>
                </p:cNvSpPr>
                <p:nvPr/>
              </p:nvSpPr>
              <p:spPr bwMode="auto">
                <a:xfrm>
                  <a:off x="626" y="417"/>
                  <a:ext cx="292" cy="493"/>
                </a:xfrm>
                <a:custGeom>
                  <a:avLst/>
                  <a:gdLst>
                    <a:gd name="T0" fmla="*/ 147 w 300"/>
                    <a:gd name="T1" fmla="*/ 0 h 485"/>
                    <a:gd name="T2" fmla="*/ 0 w 300"/>
                    <a:gd name="T3" fmla="*/ 526 h 485"/>
                    <a:gd name="T4" fmla="*/ 262 w 300"/>
                    <a:gd name="T5" fmla="*/ 516 h 485"/>
                    <a:gd name="T6" fmla="*/ 147 w 300"/>
                    <a:gd name="T7" fmla="*/ 0 h 48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00"/>
                    <a:gd name="T13" fmla="*/ 0 h 485"/>
                    <a:gd name="T14" fmla="*/ 300 w 300"/>
                    <a:gd name="T15" fmla="*/ 485 h 48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00" h="485">
                      <a:moveTo>
                        <a:pt x="167" y="0"/>
                      </a:moveTo>
                      <a:lnTo>
                        <a:pt x="0" y="485"/>
                      </a:lnTo>
                      <a:lnTo>
                        <a:pt x="300" y="476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7" name="Oval 85"/>
                <p:cNvSpPr>
                  <a:spLocks noChangeArrowheads="1"/>
                </p:cNvSpPr>
                <p:nvPr/>
              </p:nvSpPr>
              <p:spPr bwMode="auto">
                <a:xfrm>
                  <a:off x="630" y="823"/>
                  <a:ext cx="292" cy="183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162" name="Group 86"/>
              <p:cNvGrpSpPr>
                <a:grpSpLocks/>
              </p:cNvGrpSpPr>
              <p:nvPr/>
            </p:nvGrpSpPr>
            <p:grpSpPr bwMode="auto">
              <a:xfrm rot="-5991334">
                <a:off x="5002" y="1051"/>
                <a:ext cx="240" cy="726"/>
                <a:chOff x="626" y="890"/>
                <a:chExt cx="326" cy="988"/>
              </a:xfrm>
            </p:grpSpPr>
            <p:sp>
              <p:nvSpPr>
                <p:cNvPr id="6164" name="Freeform 87"/>
                <p:cNvSpPr>
                  <a:spLocks/>
                </p:cNvSpPr>
                <p:nvPr/>
              </p:nvSpPr>
              <p:spPr bwMode="auto">
                <a:xfrm>
                  <a:off x="626" y="890"/>
                  <a:ext cx="326" cy="871"/>
                </a:xfrm>
                <a:custGeom>
                  <a:avLst/>
                  <a:gdLst>
                    <a:gd name="T0" fmla="*/ 92 w 326"/>
                    <a:gd name="T1" fmla="*/ 45 h 871"/>
                    <a:gd name="T2" fmla="*/ 0 w 326"/>
                    <a:gd name="T3" fmla="*/ 871 h 871"/>
                    <a:gd name="T4" fmla="*/ 326 w 326"/>
                    <a:gd name="T5" fmla="*/ 871 h 871"/>
                    <a:gd name="T6" fmla="*/ 200 w 326"/>
                    <a:gd name="T7" fmla="*/ 20 h 871"/>
                    <a:gd name="T8" fmla="*/ 148 w 326"/>
                    <a:gd name="T9" fmla="*/ 0 h 871"/>
                    <a:gd name="T10" fmla="*/ 92 w 326"/>
                    <a:gd name="T11" fmla="*/ 45 h 87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6"/>
                    <a:gd name="T19" fmla="*/ 0 h 871"/>
                    <a:gd name="T20" fmla="*/ 326 w 326"/>
                    <a:gd name="T21" fmla="*/ 871 h 87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6" h="871">
                      <a:moveTo>
                        <a:pt x="92" y="45"/>
                      </a:moveTo>
                      <a:cubicBezTo>
                        <a:pt x="46" y="458"/>
                        <a:pt x="0" y="871"/>
                        <a:pt x="0" y="871"/>
                      </a:cubicBezTo>
                      <a:lnTo>
                        <a:pt x="326" y="871"/>
                      </a:lnTo>
                      <a:cubicBezTo>
                        <a:pt x="326" y="871"/>
                        <a:pt x="230" y="165"/>
                        <a:pt x="200" y="20"/>
                      </a:cubicBezTo>
                      <a:cubicBezTo>
                        <a:pt x="174" y="10"/>
                        <a:pt x="168" y="2"/>
                        <a:pt x="148" y="0"/>
                      </a:cubicBezTo>
                      <a:cubicBezTo>
                        <a:pt x="130" y="0"/>
                        <a:pt x="117" y="20"/>
                        <a:pt x="92" y="45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5" name="Oval 88"/>
                <p:cNvSpPr>
                  <a:spLocks noChangeArrowheads="1"/>
                </p:cNvSpPr>
                <p:nvPr/>
              </p:nvSpPr>
              <p:spPr bwMode="auto">
                <a:xfrm>
                  <a:off x="651" y="1695"/>
                  <a:ext cx="292" cy="183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163" name="Line 89"/>
              <p:cNvSpPr>
                <a:spLocks noChangeShapeType="1"/>
              </p:cNvSpPr>
              <p:nvPr/>
            </p:nvSpPr>
            <p:spPr bwMode="auto">
              <a:xfrm flipH="1">
                <a:off x="3711" y="1540"/>
                <a:ext cx="726" cy="117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2" name="Content Placeholder 2"/>
          <p:cNvSpPr>
            <a:spLocks noGrp="1"/>
          </p:cNvSpPr>
          <p:nvPr>
            <p:ph idx="1"/>
          </p:nvPr>
        </p:nvSpPr>
        <p:spPr>
          <a:xfrm>
            <a:off x="0" y="103201"/>
            <a:ext cx="3174341" cy="2751691"/>
          </a:xfrm>
        </p:spPr>
        <p:txBody>
          <a:bodyPr>
            <a:normAutofit fontScale="92500" lnSpcReduction="10000"/>
          </a:bodyPr>
          <a:lstStyle/>
          <a:p>
            <a:pPr marL="151192" indent="0" eaLnBrk="1" hangingPunct="1">
              <a:buNone/>
            </a:pPr>
            <a:r>
              <a:rPr lang="en-US" sz="2400" dirty="0" smtClean="0">
                <a:solidFill>
                  <a:srgbClr val="8A0000"/>
                </a:solidFill>
              </a:rPr>
              <a:t>Potentially 5 decades of energy  accessible via this technique (~few </a:t>
            </a:r>
            <a:r>
              <a:rPr lang="en-US" sz="2400" dirty="0" err="1" smtClean="0">
                <a:solidFill>
                  <a:srgbClr val="8A0000"/>
                </a:solidFill>
              </a:rPr>
              <a:t>GeV</a:t>
            </a:r>
            <a:r>
              <a:rPr lang="en-US" sz="2400" dirty="0" smtClean="0">
                <a:solidFill>
                  <a:srgbClr val="8A0000"/>
                </a:solidFill>
              </a:rPr>
              <a:t> to few hundreds of </a:t>
            </a:r>
            <a:r>
              <a:rPr lang="en-US" sz="2400" dirty="0" err="1" smtClean="0">
                <a:solidFill>
                  <a:srgbClr val="8A0000"/>
                </a:solidFill>
              </a:rPr>
              <a:t>TeV</a:t>
            </a:r>
            <a:r>
              <a:rPr lang="en-US" sz="2400" dirty="0" smtClean="0">
                <a:solidFill>
                  <a:srgbClr val="8A0000"/>
                </a:solidFill>
              </a:rPr>
              <a:t>)</a:t>
            </a:r>
          </a:p>
          <a:p>
            <a:pPr marL="151192" indent="0" eaLnBrk="1" hangingPunct="1">
              <a:buNone/>
            </a:pPr>
            <a:endParaRPr lang="en-US" sz="1100" dirty="0" smtClean="0">
              <a:solidFill>
                <a:srgbClr val="8A0000"/>
              </a:solidFill>
            </a:endParaRPr>
          </a:p>
          <a:p>
            <a:pPr marL="151192" indent="0" eaLnBrk="1" hangingPunct="1">
              <a:buNone/>
            </a:pPr>
            <a:r>
              <a:rPr lang="en-US" sz="2400" dirty="0" smtClean="0">
                <a:solidFill>
                  <a:srgbClr val="8A0000"/>
                </a:solidFill>
              </a:rPr>
              <a:t>1 decade of overlap with satellite experiments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 animBg="1"/>
      <p:bldP spid="92" grpId="0" build="p"/>
      <p:bldP spid="92" grpI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4" name="Text Box 4"/>
          <p:cNvSpPr txBox="1">
            <a:spLocks noChangeArrowheads="1"/>
          </p:cNvSpPr>
          <p:nvPr/>
        </p:nvSpPr>
        <p:spPr bwMode="auto">
          <a:xfrm>
            <a:off x="4223431" y="4513201"/>
            <a:ext cx="202949" cy="50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endParaRPr lang="it-IT" sz="2600" b="1">
              <a:latin typeface="Arial Narrow" pitchFamily="34" charset="0"/>
            </a:endParaRPr>
          </a:p>
        </p:txBody>
      </p:sp>
      <p:sp>
        <p:nvSpPr>
          <p:cNvPr id="619529" name="Text Box 9"/>
          <p:cNvSpPr txBox="1">
            <a:spLocks noChangeArrowheads="1"/>
          </p:cNvSpPr>
          <p:nvPr/>
        </p:nvSpPr>
        <p:spPr bwMode="auto">
          <a:xfrm>
            <a:off x="2953253" y="3958242"/>
            <a:ext cx="202949" cy="50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endParaRPr lang="it-IT" sz="2600" b="1">
              <a:latin typeface="Arial Narrow" pitchFamily="34" charset="0"/>
            </a:endParaRPr>
          </a:p>
        </p:txBody>
      </p:sp>
      <p:sp>
        <p:nvSpPr>
          <p:cNvPr id="619535" name="Text Box 15"/>
          <p:cNvSpPr txBox="1">
            <a:spLocks noChangeArrowheads="1"/>
          </p:cNvSpPr>
          <p:nvPr/>
        </p:nvSpPr>
        <p:spPr bwMode="auto">
          <a:xfrm>
            <a:off x="3112463" y="3958242"/>
            <a:ext cx="202949" cy="50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endParaRPr lang="it-IT" sz="2600" b="1">
              <a:latin typeface="Arial Narrow" pitchFamily="34" charset="0"/>
            </a:endParaRPr>
          </a:p>
        </p:txBody>
      </p:sp>
      <p:sp>
        <p:nvSpPr>
          <p:cNvPr id="619538" name="Text Box 18"/>
          <p:cNvSpPr txBox="1">
            <a:spLocks noChangeArrowheads="1"/>
          </p:cNvSpPr>
          <p:nvPr/>
        </p:nvSpPr>
        <p:spPr bwMode="auto">
          <a:xfrm>
            <a:off x="3747552" y="4672511"/>
            <a:ext cx="202949" cy="50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endParaRPr lang="it-IT" sz="2600" b="1">
              <a:latin typeface="Arial Narrow" pitchFamily="34" charset="0"/>
            </a:endParaRPr>
          </a:p>
        </p:txBody>
      </p:sp>
      <p:sp>
        <p:nvSpPr>
          <p:cNvPr id="619544" name="Text Box 24"/>
          <p:cNvSpPr txBox="1">
            <a:spLocks noChangeArrowheads="1"/>
          </p:cNvSpPr>
          <p:nvPr/>
        </p:nvSpPr>
        <p:spPr bwMode="auto">
          <a:xfrm>
            <a:off x="2636583" y="4196332"/>
            <a:ext cx="202949" cy="50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endParaRPr lang="it-IT" sz="2600" b="1">
              <a:latin typeface="Arial Narrow" pitchFamily="34" charset="0"/>
            </a:endParaRPr>
          </a:p>
        </p:txBody>
      </p:sp>
      <p:pic>
        <p:nvPicPr>
          <p:cNvPr id="619545" name="Picture 2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02646"/>
            <a:ext cx="4722056" cy="901589"/>
          </a:xfrm>
          <a:noFill/>
          <a:ln/>
        </p:spPr>
      </p:pic>
      <p:pic>
        <p:nvPicPr>
          <p:cNvPr id="619553" name="Picture 3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48536"/>
            <a:ext cx="4722056" cy="910343"/>
          </a:xfrm>
          <a:noFill/>
          <a:ln/>
        </p:spPr>
      </p:pic>
      <p:pic>
        <p:nvPicPr>
          <p:cNvPr id="619557" name="Picture 3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9577" y="0"/>
            <a:ext cx="6427873" cy="2654000"/>
          </a:xfrm>
          <a:noFill/>
          <a:ln/>
        </p:spPr>
      </p:pic>
      <p:sp>
        <p:nvSpPr>
          <p:cNvPr id="619547" name="Text Box 27"/>
          <p:cNvSpPr txBox="1">
            <a:spLocks noChangeArrowheads="1"/>
          </p:cNvSpPr>
          <p:nvPr/>
        </p:nvSpPr>
        <p:spPr bwMode="auto">
          <a:xfrm>
            <a:off x="4699311" y="940105"/>
            <a:ext cx="202949" cy="50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endParaRPr lang="it-IT" sz="2600" b="1">
              <a:latin typeface="Arial Narrow" pitchFamily="34" charset="0"/>
            </a:endParaRPr>
          </a:p>
        </p:txBody>
      </p:sp>
      <p:sp>
        <p:nvSpPr>
          <p:cNvPr id="619552" name="Text Box 32"/>
          <p:cNvSpPr txBox="1">
            <a:spLocks noChangeArrowheads="1"/>
          </p:cNvSpPr>
          <p:nvPr/>
        </p:nvSpPr>
        <p:spPr bwMode="auto">
          <a:xfrm>
            <a:off x="6207429" y="304615"/>
            <a:ext cx="202949" cy="50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endParaRPr lang="it-IT" sz="2600" b="1">
              <a:latin typeface="Arial Narrow" pitchFamily="34" charset="0"/>
            </a:endParaRPr>
          </a:p>
        </p:txBody>
      </p:sp>
      <p:sp>
        <p:nvSpPr>
          <p:cNvPr id="619556" name="Text Box 36"/>
          <p:cNvSpPr txBox="1">
            <a:spLocks noChangeArrowheads="1"/>
          </p:cNvSpPr>
          <p:nvPr/>
        </p:nvSpPr>
        <p:spPr bwMode="auto">
          <a:xfrm>
            <a:off x="3269923" y="4196332"/>
            <a:ext cx="202949" cy="50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endParaRPr lang="it-IT" sz="2600" b="1">
              <a:latin typeface="Arial Narrow" pitchFamily="34" charset="0"/>
            </a:endParaRPr>
          </a:p>
        </p:txBody>
      </p:sp>
      <p:sp>
        <p:nvSpPr>
          <p:cNvPr id="619560" name="Text Box 40"/>
          <p:cNvSpPr txBox="1">
            <a:spLocks noChangeArrowheads="1"/>
          </p:cNvSpPr>
          <p:nvPr/>
        </p:nvSpPr>
        <p:spPr bwMode="auto">
          <a:xfrm>
            <a:off x="5595085" y="1558087"/>
            <a:ext cx="995440" cy="686554"/>
          </a:xfrm>
          <a:prstGeom prst="rect">
            <a:avLst/>
          </a:prstGeom>
          <a:noFill/>
          <a:ln w="9525">
            <a:solidFill>
              <a:srgbClr val="CC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r>
              <a:rPr lang="it-IT">
                <a:solidFill>
                  <a:srgbClr val="CC00FF"/>
                </a:solidFill>
                <a:latin typeface="Arial Narrow" pitchFamily="34" charset="0"/>
              </a:rPr>
              <a:t>MAGIC</a:t>
            </a:r>
          </a:p>
          <a:p>
            <a:pPr eaLnBrk="1" hangingPunct="1"/>
            <a:r>
              <a:rPr lang="it-IT" sz="1800">
                <a:solidFill>
                  <a:srgbClr val="CC00FF"/>
                </a:solidFill>
                <a:latin typeface="Arial Narrow" pitchFamily="34" charset="0"/>
              </a:rPr>
              <a:t>40-h exp.</a:t>
            </a:r>
          </a:p>
        </p:txBody>
      </p:sp>
      <p:sp>
        <p:nvSpPr>
          <p:cNvPr id="619561" name="Text Box 41"/>
          <p:cNvSpPr txBox="1">
            <a:spLocks noChangeArrowheads="1"/>
          </p:cNvSpPr>
          <p:nvPr/>
        </p:nvSpPr>
        <p:spPr bwMode="auto">
          <a:xfrm>
            <a:off x="8927992" y="1479308"/>
            <a:ext cx="953508" cy="684507"/>
          </a:xfrm>
          <a:prstGeom prst="rect">
            <a:avLst/>
          </a:prstGeom>
          <a:noFill/>
          <a:ln w="9525">
            <a:solidFill>
              <a:srgbClr val="CC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>
            <a:spAutoFit/>
          </a:bodyPr>
          <a:lstStyle/>
          <a:p>
            <a:pPr eaLnBrk="1" hangingPunct="1"/>
            <a:r>
              <a:rPr lang="it-IT">
                <a:solidFill>
                  <a:srgbClr val="CC00FF"/>
                </a:solidFill>
                <a:latin typeface="Arial Narrow" pitchFamily="34" charset="0"/>
              </a:rPr>
              <a:t>GLAST</a:t>
            </a:r>
          </a:p>
          <a:p>
            <a:pPr eaLnBrk="1" hangingPunct="1"/>
            <a:r>
              <a:rPr lang="it-IT" sz="1800">
                <a:solidFill>
                  <a:srgbClr val="CC00FF"/>
                </a:solidFill>
                <a:latin typeface="Arial Narrow" pitchFamily="34" charset="0"/>
              </a:rPr>
              <a:t>1-yr exp.</a:t>
            </a:r>
          </a:p>
        </p:txBody>
      </p:sp>
      <p:sp>
        <p:nvSpPr>
          <p:cNvPr id="619562" name="Text Box 42"/>
          <p:cNvSpPr txBox="1">
            <a:spLocks noChangeArrowheads="1"/>
          </p:cNvSpPr>
          <p:nvPr/>
        </p:nvSpPr>
        <p:spPr bwMode="auto">
          <a:xfrm>
            <a:off x="1149460" y="5845454"/>
            <a:ext cx="3131708" cy="7737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it-IT" sz="2200" b="1">
                <a:solidFill>
                  <a:srgbClr val="CC3300"/>
                </a:solidFill>
                <a:latin typeface="Arial Narrow" pitchFamily="34" charset="0"/>
                <a:sym typeface="Wingdings" pitchFamily="2" charset="2"/>
              </a:rPr>
              <a:t>IACT neutralino </a:t>
            </a:r>
            <a:r>
              <a:rPr lang="it-IT" sz="2200" b="1">
                <a:solidFill>
                  <a:srgbClr val="CC3300"/>
                </a:solidFill>
                <a:latin typeface="Arial Narrow" pitchFamily="34" charset="0"/>
              </a:rPr>
              <a:t>detection: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200" b="1">
                <a:solidFill>
                  <a:srgbClr val="CC3300"/>
                </a:solidFill>
                <a:latin typeface="Arial Narrow" pitchFamily="34" charset="0"/>
              </a:rPr>
              <a:t>    &lt;</a:t>
            </a:r>
            <a:r>
              <a:rPr lang="it-IT" sz="2200" b="1">
                <a:solidFill>
                  <a:srgbClr val="CC3300"/>
                </a:solidFill>
                <a:latin typeface="Symbol" pitchFamily="18" charset="2"/>
              </a:rPr>
              <a:t>s</a:t>
            </a:r>
            <a:r>
              <a:rPr lang="it-IT" sz="2200" b="1" baseline="-25000">
                <a:solidFill>
                  <a:srgbClr val="CC3300"/>
                </a:solidFill>
                <a:latin typeface="Arial Narrow" pitchFamily="34" charset="0"/>
              </a:rPr>
              <a:t>A</a:t>
            </a:r>
            <a:r>
              <a:rPr lang="it-IT" sz="2200" b="1">
                <a:solidFill>
                  <a:srgbClr val="CC3300"/>
                </a:solidFill>
                <a:latin typeface="Arial Narrow" pitchFamily="34" charset="0"/>
              </a:rPr>
              <a:t>v&gt;  </a:t>
            </a:r>
            <a:r>
              <a:rPr lang="it-IT" sz="2200" b="1">
                <a:solidFill>
                  <a:srgbClr val="CC3300"/>
                </a:solidFill>
                <a:latin typeface="Symbol" pitchFamily="18" charset="2"/>
              </a:rPr>
              <a:t>³ </a:t>
            </a:r>
            <a:r>
              <a:rPr lang="it-IT" sz="2200" b="1">
                <a:solidFill>
                  <a:srgbClr val="CC3300"/>
                </a:solidFill>
                <a:latin typeface="Arial Narrow" pitchFamily="34" charset="0"/>
              </a:rPr>
              <a:t>10</a:t>
            </a:r>
            <a:r>
              <a:rPr lang="it-IT" sz="2200" b="1" baseline="30000">
                <a:solidFill>
                  <a:srgbClr val="CC3300"/>
                </a:solidFill>
                <a:latin typeface="Arial Narrow" pitchFamily="34" charset="0"/>
              </a:rPr>
              <a:t>-25</a:t>
            </a:r>
            <a:r>
              <a:rPr lang="it-IT" sz="2200" b="1">
                <a:solidFill>
                  <a:srgbClr val="CC3300"/>
                </a:solidFill>
                <a:latin typeface="Arial Narrow" pitchFamily="34" charset="0"/>
              </a:rPr>
              <a:t> cm</a:t>
            </a:r>
            <a:r>
              <a:rPr lang="it-IT" sz="2200" b="1" baseline="30000">
                <a:solidFill>
                  <a:srgbClr val="CC3300"/>
                </a:solidFill>
                <a:latin typeface="Arial Narrow" pitchFamily="34" charset="0"/>
              </a:rPr>
              <a:t>3</a:t>
            </a:r>
            <a:r>
              <a:rPr lang="it-IT" sz="2200" b="1">
                <a:solidFill>
                  <a:srgbClr val="CC3300"/>
                </a:solidFill>
                <a:latin typeface="Arial Narrow" pitchFamily="34" charset="0"/>
              </a:rPr>
              <a:t>s</a:t>
            </a:r>
            <a:r>
              <a:rPr lang="it-IT" sz="2200" b="1" baseline="30000">
                <a:solidFill>
                  <a:srgbClr val="CC3300"/>
                </a:solidFill>
                <a:latin typeface="Arial Narrow" pitchFamily="34" charset="0"/>
              </a:rPr>
              <a:t>-1</a:t>
            </a:r>
          </a:p>
        </p:txBody>
      </p:sp>
      <p:sp>
        <p:nvSpPr>
          <p:cNvPr id="619564" name="Text Box 44"/>
          <p:cNvSpPr txBox="1">
            <a:spLocks noChangeArrowheads="1"/>
          </p:cNvSpPr>
          <p:nvPr/>
        </p:nvSpPr>
        <p:spPr bwMode="auto">
          <a:xfrm>
            <a:off x="2398643" y="621485"/>
            <a:ext cx="202949" cy="50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endParaRPr lang="it-IT" sz="2600" b="1">
              <a:latin typeface="Arial Narrow" pitchFamily="34" charset="0"/>
            </a:endParaRPr>
          </a:p>
        </p:txBody>
      </p:sp>
      <p:pic>
        <p:nvPicPr>
          <p:cNvPr id="619565" name="Picture 4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975998" cy="2669757"/>
          </a:xfrm>
          <a:noFill/>
          <a:ln/>
        </p:spPr>
      </p:pic>
      <p:sp>
        <p:nvSpPr>
          <p:cNvPr id="619568" name="Text Box 48"/>
          <p:cNvSpPr txBox="1">
            <a:spLocks noChangeArrowheads="1"/>
          </p:cNvSpPr>
          <p:nvPr/>
        </p:nvSpPr>
        <p:spPr bwMode="auto">
          <a:xfrm>
            <a:off x="2102968" y="1874957"/>
            <a:ext cx="1819540" cy="31336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r>
              <a:rPr lang="it-IT" sz="1300">
                <a:solidFill>
                  <a:srgbClr val="CC3300"/>
                </a:solidFill>
                <a:latin typeface="Arial Narrow" pitchFamily="34" charset="0"/>
              </a:rPr>
              <a:t>Bergström &amp; Hooper 2006</a:t>
            </a:r>
          </a:p>
        </p:txBody>
      </p:sp>
      <p:sp>
        <p:nvSpPr>
          <p:cNvPr id="619569" name="Text Box 49"/>
          <p:cNvSpPr txBox="1">
            <a:spLocks noChangeArrowheads="1"/>
          </p:cNvSpPr>
          <p:nvPr/>
        </p:nvSpPr>
        <p:spPr bwMode="auto">
          <a:xfrm>
            <a:off x="4324906" y="1558088"/>
            <a:ext cx="1191449" cy="3326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>
            <a:spAutoFit/>
          </a:bodyPr>
          <a:lstStyle/>
          <a:p>
            <a:pPr eaLnBrk="1" hangingPunct="1"/>
            <a:r>
              <a:rPr lang="it-IT" sz="1500">
                <a:solidFill>
                  <a:srgbClr val="000000"/>
                </a:solidFill>
                <a:latin typeface="Arial Narrow" pitchFamily="34" charset="0"/>
              </a:rPr>
              <a:t>max. cusped</a:t>
            </a:r>
          </a:p>
        </p:txBody>
      </p:sp>
      <p:sp>
        <p:nvSpPr>
          <p:cNvPr id="619570" name="Text Box 50"/>
          <p:cNvSpPr txBox="1">
            <a:spLocks noChangeArrowheads="1"/>
          </p:cNvSpPr>
          <p:nvPr/>
        </p:nvSpPr>
        <p:spPr bwMode="auto">
          <a:xfrm>
            <a:off x="5673815" y="684509"/>
            <a:ext cx="940938" cy="33261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r>
              <a:rPr lang="it-IT" sz="1500">
                <a:solidFill>
                  <a:srgbClr val="FF0000"/>
                </a:solidFill>
                <a:latin typeface="Arial Narrow" pitchFamily="34" charset="0"/>
              </a:rPr>
              <a:t>min. cored</a:t>
            </a:r>
          </a:p>
        </p:txBody>
      </p:sp>
      <p:sp>
        <p:nvSpPr>
          <p:cNvPr id="619572" name="Text Box 52"/>
          <p:cNvSpPr txBox="1">
            <a:spLocks noChangeArrowheads="1"/>
          </p:cNvSpPr>
          <p:nvPr/>
        </p:nvSpPr>
        <p:spPr bwMode="auto">
          <a:xfrm>
            <a:off x="1070729" y="446419"/>
            <a:ext cx="468881" cy="30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>
            <a:spAutoFit/>
          </a:bodyPr>
          <a:lstStyle/>
          <a:p>
            <a:pPr eaLnBrk="1" hangingPunct="1"/>
            <a:r>
              <a:rPr lang="it-IT" sz="1300" b="1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it-IT" sz="1300" b="1" baseline="30000">
                <a:solidFill>
                  <a:srgbClr val="000000"/>
                </a:solidFill>
                <a:latin typeface="Arial Narrow" pitchFamily="34" charset="0"/>
              </a:rPr>
              <a:t>+</a:t>
            </a:r>
            <a:r>
              <a:rPr lang="it-IT" sz="1300" b="1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it-IT" sz="1300" b="1" baseline="30000">
                <a:solidFill>
                  <a:srgbClr val="000000"/>
                </a:solidFill>
                <a:latin typeface="Arial Narrow" pitchFamily="34" charset="0"/>
              </a:rPr>
              <a:t>-</a:t>
            </a:r>
          </a:p>
        </p:txBody>
      </p:sp>
      <p:sp>
        <p:nvSpPr>
          <p:cNvPr id="619573" name="Text Box 53"/>
          <p:cNvSpPr txBox="1">
            <a:spLocks noChangeArrowheads="1"/>
          </p:cNvSpPr>
          <p:nvPr/>
        </p:nvSpPr>
        <p:spPr bwMode="auto">
          <a:xfrm>
            <a:off x="832789" y="1319997"/>
            <a:ext cx="554610" cy="30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>
            <a:spAutoFit/>
          </a:bodyPr>
          <a:lstStyle/>
          <a:p>
            <a:pPr eaLnBrk="1" hangingPunct="1"/>
            <a:r>
              <a:rPr lang="it-IT" sz="1300" b="1">
                <a:solidFill>
                  <a:srgbClr val="000000"/>
                </a:solidFill>
                <a:latin typeface="Arial Narrow" pitchFamily="34" charset="0"/>
              </a:rPr>
              <a:t>W</a:t>
            </a:r>
            <a:r>
              <a:rPr lang="it-IT" sz="1300" b="1" baseline="30000">
                <a:solidFill>
                  <a:srgbClr val="000000"/>
                </a:solidFill>
                <a:latin typeface="Arial Narrow" pitchFamily="34" charset="0"/>
              </a:rPr>
              <a:t>+</a:t>
            </a:r>
            <a:r>
              <a:rPr lang="it-IT" sz="1300" b="1">
                <a:solidFill>
                  <a:srgbClr val="000000"/>
                </a:solidFill>
                <a:latin typeface="Arial Narrow" pitchFamily="34" charset="0"/>
              </a:rPr>
              <a:t>W</a:t>
            </a:r>
            <a:r>
              <a:rPr lang="it-IT" sz="1300" b="1" baseline="30000">
                <a:solidFill>
                  <a:srgbClr val="000000"/>
                </a:solidFill>
                <a:latin typeface="Arial Narrow" pitchFamily="34" charset="0"/>
              </a:rPr>
              <a:t>-</a:t>
            </a:r>
          </a:p>
        </p:txBody>
      </p:sp>
      <p:sp>
        <p:nvSpPr>
          <p:cNvPr id="619574" name="Text Box 54"/>
          <p:cNvSpPr txBox="1">
            <a:spLocks noChangeArrowheads="1"/>
          </p:cNvSpPr>
          <p:nvPr/>
        </p:nvSpPr>
        <p:spPr bwMode="auto">
          <a:xfrm>
            <a:off x="832789" y="1636868"/>
            <a:ext cx="370906" cy="30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r>
              <a:rPr lang="it-IT" sz="1300" b="1">
                <a:solidFill>
                  <a:srgbClr val="FF0000"/>
                </a:solidFill>
                <a:latin typeface="Arial Narrow" pitchFamily="34" charset="0"/>
              </a:rPr>
              <a:t>ZZ</a:t>
            </a:r>
          </a:p>
        </p:txBody>
      </p:sp>
      <p:sp>
        <p:nvSpPr>
          <p:cNvPr id="619575" name="Text Box 55"/>
          <p:cNvSpPr txBox="1">
            <a:spLocks noChangeArrowheads="1"/>
          </p:cNvSpPr>
          <p:nvPr/>
        </p:nvSpPr>
        <p:spPr bwMode="auto">
          <a:xfrm>
            <a:off x="2181699" y="236340"/>
            <a:ext cx="398899" cy="57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 hangingPunct="1"/>
            <a:r>
              <a:rPr lang="it-IT" sz="1500" b="1">
                <a:solidFill>
                  <a:srgbClr val="000000"/>
                </a:solidFill>
                <a:latin typeface="Arial Narrow" pitchFamily="34" charset="0"/>
              </a:rPr>
              <a:t>bb</a:t>
            </a:r>
          </a:p>
          <a:p>
            <a:pPr eaLnBrk="1" hangingPunct="1"/>
            <a:r>
              <a:rPr lang="it-IT" sz="1500" b="1">
                <a:solidFill>
                  <a:srgbClr val="CC0000"/>
                </a:solidFill>
                <a:latin typeface="Arial Narrow" pitchFamily="34" charset="0"/>
              </a:rPr>
              <a:t>t t</a:t>
            </a:r>
          </a:p>
        </p:txBody>
      </p:sp>
      <p:sp>
        <p:nvSpPr>
          <p:cNvPr id="619576" name="Text Box 56"/>
          <p:cNvSpPr txBox="1">
            <a:spLocks noChangeArrowheads="1"/>
          </p:cNvSpPr>
          <p:nvPr/>
        </p:nvSpPr>
        <p:spPr bwMode="auto">
          <a:xfrm>
            <a:off x="8847512" y="208329"/>
            <a:ext cx="265933" cy="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>
            <a:spAutoFit/>
          </a:bodyPr>
          <a:lstStyle/>
          <a:p>
            <a:pPr eaLnBrk="1" hangingPunct="1"/>
            <a:r>
              <a:rPr lang="it-IT" sz="1800">
                <a:solidFill>
                  <a:srgbClr val="000000"/>
                </a:solidFill>
                <a:latin typeface="Arial Narrow" pitchFamily="34" charset="0"/>
              </a:rPr>
              <a:t>_</a:t>
            </a:r>
          </a:p>
        </p:txBody>
      </p:sp>
      <p:sp>
        <p:nvSpPr>
          <p:cNvPr id="619577" name="Text Box 57"/>
          <p:cNvSpPr txBox="1">
            <a:spLocks noChangeArrowheads="1"/>
          </p:cNvSpPr>
          <p:nvPr/>
        </p:nvSpPr>
        <p:spPr bwMode="auto">
          <a:xfrm>
            <a:off x="8847512" y="525198"/>
            <a:ext cx="304423" cy="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>
            <a:spAutoFit/>
          </a:bodyPr>
          <a:lstStyle/>
          <a:p>
            <a:pPr eaLnBrk="1" hangingPunct="1"/>
            <a:r>
              <a:rPr lang="it-IT" sz="1800">
                <a:solidFill>
                  <a:srgbClr val="CC0000"/>
                </a:solidFill>
                <a:latin typeface="Arial Narrow" pitchFamily="34" charset="0"/>
              </a:rPr>
              <a:t>_</a:t>
            </a:r>
          </a:p>
        </p:txBody>
      </p:sp>
      <p:pic>
        <p:nvPicPr>
          <p:cNvPr id="619578" name="Picture 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932" y="2959285"/>
            <a:ext cx="4650323" cy="459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9579" name="Text Box 59"/>
          <p:cNvSpPr txBox="1">
            <a:spLocks noChangeArrowheads="1"/>
          </p:cNvSpPr>
          <p:nvPr/>
        </p:nvSpPr>
        <p:spPr bwMode="auto">
          <a:xfrm>
            <a:off x="8450362" y="6480942"/>
            <a:ext cx="1075978" cy="3028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it-IT" sz="1300">
                <a:solidFill>
                  <a:srgbClr val="CC3300"/>
                </a:solidFill>
                <a:latin typeface="Arial Narrow" pitchFamily="34" charset="0"/>
              </a:rPr>
              <a:t>Stoehr + 2003</a:t>
            </a:r>
          </a:p>
        </p:txBody>
      </p:sp>
      <p:sp>
        <p:nvSpPr>
          <p:cNvPr id="5" name="Figura a mano libera 4"/>
          <p:cNvSpPr/>
          <p:nvPr/>
        </p:nvSpPr>
        <p:spPr>
          <a:xfrm>
            <a:off x="6705600" y="3169920"/>
            <a:ext cx="3063240" cy="2023454"/>
          </a:xfrm>
          <a:custGeom>
            <a:avLst/>
            <a:gdLst>
              <a:gd name="connsiteX0" fmla="*/ 0 w 3063240"/>
              <a:gd name="connsiteY0" fmla="*/ 0 h 2023454"/>
              <a:gd name="connsiteX1" fmla="*/ 137160 w 3063240"/>
              <a:gd name="connsiteY1" fmla="*/ 1112520 h 2023454"/>
              <a:gd name="connsiteX2" fmla="*/ 396240 w 3063240"/>
              <a:gd name="connsiteY2" fmla="*/ 1569720 h 2023454"/>
              <a:gd name="connsiteX3" fmla="*/ 670560 w 3063240"/>
              <a:gd name="connsiteY3" fmla="*/ 1798320 h 2023454"/>
              <a:gd name="connsiteX4" fmla="*/ 975360 w 3063240"/>
              <a:gd name="connsiteY4" fmla="*/ 1950720 h 2023454"/>
              <a:gd name="connsiteX5" fmla="*/ 1524000 w 3063240"/>
              <a:gd name="connsiteY5" fmla="*/ 2011680 h 2023454"/>
              <a:gd name="connsiteX6" fmla="*/ 3063240 w 3063240"/>
              <a:gd name="connsiteY6" fmla="*/ 1722120 h 2023454"/>
              <a:gd name="connsiteX7" fmla="*/ 3063240 w 3063240"/>
              <a:gd name="connsiteY7" fmla="*/ 1722120 h 202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3240" h="2023454">
                <a:moveTo>
                  <a:pt x="0" y="0"/>
                </a:moveTo>
                <a:cubicBezTo>
                  <a:pt x="35560" y="425450"/>
                  <a:pt x="71120" y="850900"/>
                  <a:pt x="137160" y="1112520"/>
                </a:cubicBezTo>
                <a:cubicBezTo>
                  <a:pt x="203200" y="1374140"/>
                  <a:pt x="307340" y="1455420"/>
                  <a:pt x="396240" y="1569720"/>
                </a:cubicBezTo>
                <a:cubicBezTo>
                  <a:pt x="485140" y="1684020"/>
                  <a:pt x="574040" y="1734820"/>
                  <a:pt x="670560" y="1798320"/>
                </a:cubicBezTo>
                <a:cubicBezTo>
                  <a:pt x="767080" y="1861820"/>
                  <a:pt x="833120" y="1915160"/>
                  <a:pt x="975360" y="1950720"/>
                </a:cubicBezTo>
                <a:cubicBezTo>
                  <a:pt x="1117600" y="1986280"/>
                  <a:pt x="1176020" y="2049780"/>
                  <a:pt x="1524000" y="2011680"/>
                </a:cubicBezTo>
                <a:cubicBezTo>
                  <a:pt x="1871980" y="1973580"/>
                  <a:pt x="3063240" y="1722120"/>
                  <a:pt x="3063240" y="1722120"/>
                </a:cubicBezTo>
                <a:lnTo>
                  <a:pt x="3063240" y="172212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990725" y="82550"/>
            <a:ext cx="5943600" cy="955675"/>
          </a:xfrm>
          <a:solidFill>
            <a:srgbClr val="8A0000"/>
          </a:solidFill>
        </p:spPr>
        <p:txBody>
          <a:bodyPr/>
          <a:lstStyle/>
          <a:p>
            <a:pPr eaLnBrk="1" hangingPunct="1"/>
            <a:r>
              <a:rPr lang="en-US" b="0" dirty="0" smtClean="0">
                <a:solidFill>
                  <a:srgbClr val="FFFF00"/>
                </a:solidFill>
                <a:effectLst/>
              </a:rPr>
              <a:t>CTA tech wish list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3025"/>
            <a:ext cx="10077450" cy="60198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Higher Sensitivity at </a:t>
            </a:r>
            <a:r>
              <a:rPr lang="en-US" dirty="0" err="1" smtClean="0">
                <a:solidFill>
                  <a:schemeClr val="bg1"/>
                </a:solidFill>
              </a:rPr>
              <a:t>TeV</a:t>
            </a:r>
            <a:r>
              <a:rPr lang="en-US" dirty="0" smtClean="0">
                <a:solidFill>
                  <a:schemeClr val="bg1"/>
                </a:solidFill>
              </a:rPr>
              <a:t> energies (x10)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chemeClr val="bg1"/>
                </a:solidFill>
                <a:ea typeface="ＭＳ Ｐゴシック" pitchFamily="68" charset="-128"/>
              </a:rPr>
              <a:t>Deeper observations </a:t>
            </a:r>
            <a:r>
              <a:rPr lang="en-US" dirty="0" smtClean="0">
                <a:solidFill>
                  <a:schemeClr val="bg1"/>
                </a:solidFill>
                <a:ea typeface="ＭＳ Ｐゴシック" pitchFamily="68" charset="-128"/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bg1"/>
                </a:solidFill>
                <a:ea typeface="ＭＳ Ｐゴシック" pitchFamily="68" charset="-128"/>
              </a:rPr>
              <a:t> More </a:t>
            </a:r>
            <a:r>
              <a:rPr lang="en-US" dirty="0">
                <a:solidFill>
                  <a:schemeClr val="bg1"/>
                </a:solidFill>
                <a:ea typeface="ＭＳ Ｐゴシック" pitchFamily="68" charset="-128"/>
              </a:rPr>
              <a:t>s</a:t>
            </a:r>
            <a:r>
              <a:rPr lang="en-US" dirty="0" smtClean="0">
                <a:solidFill>
                  <a:schemeClr val="bg1"/>
                </a:solidFill>
                <a:ea typeface="ＭＳ Ｐゴシック" pitchFamily="68" charset="-128"/>
              </a:rPr>
              <a:t>ources  &amp;  more </a:t>
            </a:r>
            <a:r>
              <a:rPr lang="en-US" dirty="0">
                <a:solidFill>
                  <a:schemeClr val="bg1"/>
                </a:solidFill>
                <a:ea typeface="ＭＳ Ｐゴシック" pitchFamily="68" charset="-128"/>
              </a:rPr>
              <a:t>e</a:t>
            </a:r>
            <a:r>
              <a:rPr lang="en-US" dirty="0" smtClean="0">
                <a:solidFill>
                  <a:schemeClr val="bg1"/>
                </a:solidFill>
                <a:ea typeface="ＭＳ Ｐゴシック" pitchFamily="68" charset="-128"/>
              </a:rPr>
              <a:t>xtended </a:t>
            </a:r>
            <a:r>
              <a:rPr lang="en-US" dirty="0">
                <a:solidFill>
                  <a:schemeClr val="bg1"/>
                </a:solidFill>
                <a:ea typeface="ＭＳ Ｐゴシック" pitchFamily="68" charset="-128"/>
              </a:rPr>
              <a:t>s</a:t>
            </a:r>
            <a:r>
              <a:rPr lang="en-US" dirty="0" smtClean="0">
                <a:solidFill>
                  <a:schemeClr val="bg1"/>
                </a:solidFill>
                <a:ea typeface="ＭＳ Ｐゴシック" pitchFamily="68" charset="-128"/>
              </a:rPr>
              <a:t>pectra</a:t>
            </a:r>
          </a:p>
          <a:p>
            <a:pPr lvl="1" eaLnBrk="1" hangingPunct="1">
              <a:buFont typeface="Wingdings" pitchFamily="2" charset="2"/>
              <a:buNone/>
            </a:pPr>
            <a:endParaRPr lang="en-US" sz="800" dirty="0" smtClean="0">
              <a:solidFill>
                <a:schemeClr val="bg1"/>
              </a:solidFill>
              <a:ea typeface="ＭＳ Ｐゴシック" pitchFamily="68" charset="-128"/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Higher Detection Area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chemeClr val="bg1"/>
                </a:solidFill>
                <a:ea typeface="ＭＳ Ｐゴシック" pitchFamily="68" charset="-128"/>
              </a:rPr>
              <a:t>Higher detection </a:t>
            </a:r>
            <a:r>
              <a:rPr lang="en-US" dirty="0">
                <a:solidFill>
                  <a:schemeClr val="bg1"/>
                </a:solidFill>
                <a:ea typeface="ＭＳ Ｐゴシック" pitchFamily="68" charset="-128"/>
              </a:rPr>
              <a:t>r</a:t>
            </a:r>
            <a:r>
              <a:rPr lang="en-US" dirty="0" smtClean="0">
                <a:solidFill>
                  <a:schemeClr val="bg1"/>
                </a:solidFill>
                <a:ea typeface="ＭＳ Ｐゴシック" pitchFamily="68" charset="-128"/>
              </a:rPr>
              <a:t>ates </a:t>
            </a:r>
            <a:r>
              <a:rPr lang="en-US" dirty="0" smtClean="0">
                <a:solidFill>
                  <a:schemeClr val="bg1"/>
                </a:solidFill>
                <a:ea typeface="ＭＳ Ｐゴシック" pitchFamily="68" charset="-128"/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bg1"/>
                </a:solidFill>
                <a:ea typeface="ＭＳ Ｐゴシック" pitchFamily="68" charset="-128"/>
              </a:rPr>
              <a:t> Transient phenomena</a:t>
            </a:r>
          </a:p>
          <a:p>
            <a:pPr lvl="1" eaLnBrk="1" hangingPunct="1">
              <a:buFont typeface="Wingdings" pitchFamily="2" charset="2"/>
              <a:buNone/>
            </a:pPr>
            <a:endParaRPr lang="en-US" sz="800" dirty="0" smtClean="0">
              <a:solidFill>
                <a:schemeClr val="bg1"/>
              </a:solidFill>
              <a:ea typeface="ＭＳ Ｐゴシック" pitchFamily="68" charset="-128"/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Better Angular Resolution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chemeClr val="bg1"/>
                </a:solidFill>
                <a:ea typeface="ＭＳ Ｐゴシック" pitchFamily="68" charset="-128"/>
              </a:rPr>
              <a:t>Improved morphology studies </a:t>
            </a:r>
            <a:r>
              <a:rPr lang="en-US" dirty="0" smtClean="0">
                <a:solidFill>
                  <a:schemeClr val="bg1"/>
                </a:solidFill>
                <a:ea typeface="ＭＳ Ｐゴシック" pitchFamily="68" charset="-128"/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bg1"/>
                </a:solidFill>
                <a:ea typeface="ＭＳ Ｐゴシック" pitchFamily="68" charset="-128"/>
              </a:rPr>
              <a:t> Structure of extended </a:t>
            </a:r>
            <a:r>
              <a:rPr lang="en-US" dirty="0">
                <a:solidFill>
                  <a:schemeClr val="bg1"/>
                </a:solidFill>
                <a:ea typeface="ＭＳ Ｐゴシック" pitchFamily="68" charset="-128"/>
              </a:rPr>
              <a:t>s</a:t>
            </a:r>
            <a:r>
              <a:rPr lang="en-US" dirty="0" smtClean="0">
                <a:solidFill>
                  <a:schemeClr val="bg1"/>
                </a:solidFill>
                <a:ea typeface="ＭＳ Ｐゴシック" pitchFamily="68" charset="-128"/>
              </a:rPr>
              <a:t>ources</a:t>
            </a:r>
          </a:p>
          <a:p>
            <a:pPr lvl="1" eaLnBrk="1" hangingPunct="1">
              <a:buFont typeface="Wingdings" pitchFamily="2" charset="2"/>
              <a:buNone/>
            </a:pPr>
            <a:endParaRPr lang="en-US" sz="800" dirty="0" smtClean="0">
              <a:solidFill>
                <a:schemeClr val="bg1"/>
              </a:solidFill>
              <a:ea typeface="ＭＳ Ｐゴシック" pitchFamily="68" charset="-128"/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Lower Threshold (some 10 </a:t>
            </a:r>
            <a:r>
              <a:rPr lang="en-US" dirty="0" err="1" smtClean="0">
                <a:solidFill>
                  <a:schemeClr val="bg1"/>
                </a:solidFill>
              </a:rPr>
              <a:t>GeV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chemeClr val="bg1"/>
                </a:solidFill>
                <a:ea typeface="ＭＳ Ｐゴシック" pitchFamily="68" charset="-128"/>
              </a:rPr>
              <a:t>Pulsars, distant AGN, source mechanisms</a:t>
            </a:r>
          </a:p>
          <a:p>
            <a:pPr lvl="1" eaLnBrk="1" hangingPunct="1">
              <a:buFont typeface="Wingdings" pitchFamily="2" charset="2"/>
              <a:buNone/>
            </a:pPr>
            <a:endParaRPr lang="en-US" sz="800" dirty="0" smtClean="0">
              <a:solidFill>
                <a:schemeClr val="bg1"/>
              </a:solidFill>
              <a:ea typeface="ＭＳ Ｐゴシック" pitchFamily="68" charset="-128"/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Higher Energy Reach (</a:t>
            </a:r>
            <a:r>
              <a:rPr lang="en-US" dirty="0" err="1" smtClean="0">
                <a:solidFill>
                  <a:schemeClr val="bg1"/>
                </a:solidFill>
              </a:rPr>
              <a:t>PeV</a:t>
            </a:r>
            <a:r>
              <a:rPr lang="en-US" dirty="0" smtClean="0">
                <a:solidFill>
                  <a:schemeClr val="bg1"/>
                </a:solidFill>
              </a:rPr>
              <a:t> and beyond)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chemeClr val="bg1"/>
                </a:solidFill>
                <a:ea typeface="ＭＳ Ｐゴシック" pitchFamily="68" charset="-128"/>
              </a:rPr>
              <a:t>Cutoff region of galactic accelerators</a:t>
            </a:r>
          </a:p>
          <a:p>
            <a:pPr lvl="1" eaLnBrk="1" hangingPunct="1">
              <a:buFont typeface="Wingdings" pitchFamily="2" charset="2"/>
              <a:buNone/>
            </a:pPr>
            <a:endParaRPr lang="en-US" sz="800" dirty="0" smtClean="0">
              <a:solidFill>
                <a:schemeClr val="bg1"/>
              </a:solidFill>
              <a:ea typeface="ＭＳ Ｐゴシック" pitchFamily="68" charset="-128"/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Wide Field of View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chemeClr val="bg1"/>
                </a:solidFill>
                <a:ea typeface="ＭＳ Ｐゴシック" pitchFamily="68" charset="-128"/>
              </a:rPr>
              <a:t>Extended Sources, Surveys</a:t>
            </a:r>
          </a:p>
          <a:p>
            <a:pPr lvl="1" eaLnBrk="1" hangingPunct="1">
              <a:buFont typeface="Wingdings" pitchFamily="2" charset="2"/>
              <a:buNone/>
            </a:pPr>
            <a:endParaRPr lang="en-US" dirty="0" smtClean="0">
              <a:ea typeface="ＭＳ Ｐゴシック" pitchFamily="68" charset="-128"/>
            </a:endParaRPr>
          </a:p>
          <a:p>
            <a:pPr lvl="1" eaLnBrk="1" hangingPunct="1">
              <a:buFont typeface="Wingdings" pitchFamily="2" charset="2"/>
              <a:buNone/>
            </a:pPr>
            <a:endParaRPr lang="en-US" dirty="0" smtClean="0">
              <a:ea typeface="ＭＳ Ｐゴシック" pitchFamily="68" charset="-128"/>
            </a:endParaRPr>
          </a:p>
          <a:p>
            <a:pPr lvl="1" eaLnBrk="1" hangingPunct="1">
              <a:buFont typeface="Wingdings" pitchFamily="2" charset="2"/>
              <a:buNone/>
            </a:pPr>
            <a:endParaRPr lang="en-US" dirty="0" smtClean="0">
              <a:ea typeface="ＭＳ Ｐゴシック" pitchFamily="68" charset="-128"/>
            </a:endParaRPr>
          </a:p>
          <a:p>
            <a:pPr lvl="1" eaLnBrk="1" hangingPunct="1">
              <a:buFont typeface="Wingdings" pitchFamily="2" charset="2"/>
              <a:buNone/>
            </a:pPr>
            <a:endParaRPr lang="en-US" dirty="0" smtClean="0">
              <a:ea typeface="ＭＳ Ｐゴシック" pitchFamily="68" charset="-128"/>
            </a:endParaRPr>
          </a:p>
          <a:p>
            <a:pPr lvl="1" eaLnBrk="1" hangingPunct="1">
              <a:buFont typeface="Wingdings" pitchFamily="2" charset="2"/>
              <a:buNone/>
            </a:pPr>
            <a:endParaRPr lang="en-US" dirty="0" smtClean="0">
              <a:ea typeface="ＭＳ Ｐゴシック" pitchFamily="68" charset="-128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012317" y="262509"/>
            <a:ext cx="978408" cy="484632"/>
          </a:xfrm>
          <a:prstGeom prst="rightArrow">
            <a:avLst/>
          </a:prstGeom>
          <a:solidFill>
            <a:srgbClr val="8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40291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7162740"/>
            <a:ext cx="1282723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tyuujunas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349794" y="7162740"/>
            <a:ext cx="513282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hjv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8125" y="0"/>
            <a:ext cx="7772399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Comic Sans MS" pitchFamily="66" charset="0"/>
              </a:rPr>
              <a:t>CTA sensitivity</a:t>
            </a:r>
            <a:endParaRPr lang="en-US" sz="12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                      </a:t>
            </a:r>
            <a:endParaRPr lang="en-US" sz="12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71" y="0"/>
            <a:ext cx="10171921" cy="756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029325" y="577870"/>
            <a:ext cx="2601994" cy="523220"/>
          </a:xfrm>
          <a:prstGeom prst="rect">
            <a:avLst/>
          </a:prstGeom>
          <a:solidFill>
            <a:srgbClr val="99CCFF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… </a:t>
            </a:r>
            <a:r>
              <a:rPr lang="it-IT" sz="2800" dirty="0" err="1" smtClean="0">
                <a:solidFill>
                  <a:schemeClr val="bg1"/>
                </a:solidFill>
              </a:rPr>
              <a:t>limitations</a:t>
            </a:r>
            <a:r>
              <a:rPr lang="it-IT" sz="2800" dirty="0" smtClean="0">
                <a:solidFill>
                  <a:schemeClr val="bg1"/>
                </a:solidFill>
              </a:rPr>
              <a:t>…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796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9"/>
            <a:ext cx="10077450" cy="755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33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77450" cy="687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ular Callout 3"/>
          <p:cNvSpPr/>
          <p:nvPr/>
        </p:nvSpPr>
        <p:spPr>
          <a:xfrm>
            <a:off x="7072019" y="679238"/>
            <a:ext cx="914400" cy="1069849"/>
          </a:xfrm>
          <a:prstGeom prst="wedgeRectCallout">
            <a:avLst>
              <a:gd name="adj1" fmla="val -9512"/>
              <a:gd name="adj2" fmla="val 9152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48525" y="733424"/>
            <a:ext cx="699230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field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of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8315325" y="428625"/>
            <a:ext cx="1447800" cy="917447"/>
          </a:xfrm>
          <a:prstGeom prst="wedgeRectCallout">
            <a:avLst>
              <a:gd name="adj1" fmla="val -27983"/>
              <a:gd name="adj2" fmla="val 143166"/>
            </a:avLst>
          </a:prstGeom>
          <a:solidFill>
            <a:srgbClr val="9AF6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angular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resolution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77450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418" y="1"/>
            <a:ext cx="10112867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790" y="1"/>
            <a:ext cx="10121240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462" y="0"/>
            <a:ext cx="10087912" cy="756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03873" y="123825"/>
            <a:ext cx="9069705" cy="65916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Ground Based γ-ray Astronomy</a:t>
            </a: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9765"/>
            <a:ext cx="10077450" cy="651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Basic message: CTA works!</a:t>
            </a:r>
            <a:endParaRPr lang="en-US" dirty="0"/>
          </a:p>
        </p:txBody>
      </p:sp>
      <p:pic>
        <p:nvPicPr>
          <p:cNvPr id="1536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8944" y="1657875"/>
            <a:ext cx="7682306" cy="520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4339525" y="2559465"/>
            <a:ext cx="2271430" cy="40955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Angular resolution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CTA: In Context</a:t>
            </a:r>
          </a:p>
        </p:txBody>
      </p:sp>
      <p:sp>
        <p:nvSpPr>
          <p:cNvPr id="29699" name="Line 2"/>
          <p:cNvSpPr>
            <a:spLocks noChangeShapeType="1"/>
          </p:cNvSpPr>
          <p:nvPr/>
        </p:nvSpPr>
        <p:spPr bwMode="auto">
          <a:xfrm flipH="1">
            <a:off x="914400" y="5859463"/>
            <a:ext cx="8202613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877888" y="1901825"/>
            <a:ext cx="7961312" cy="53816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093913" y="1382713"/>
            <a:ext cx="362585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algn="ctr" defTabSz="493713"/>
            <a:r>
              <a:rPr lang="en-GB">
                <a:solidFill>
                  <a:schemeClr val="bg1"/>
                </a:solidFill>
              </a:rPr>
              <a:t>Space-based instruments only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9702" name="Picture 6" descr="image"/>
          <p:cNvPicPr>
            <a:picLocks noChangeArrowheads="1"/>
          </p:cNvPicPr>
          <p:nvPr/>
        </p:nvPicPr>
        <p:blipFill>
          <a:blip r:embed="rId2"/>
          <a:srcRect l="5759" t="11339" r="9358" b="83150"/>
          <a:stretch>
            <a:fillRect/>
          </a:stretch>
        </p:blipFill>
        <p:spPr bwMode="auto">
          <a:xfrm>
            <a:off x="477838" y="1644650"/>
            <a:ext cx="868362" cy="530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474663" y="2170113"/>
            <a:ext cx="384175" cy="255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 flipH="1">
            <a:off x="979488" y="2185988"/>
            <a:ext cx="346075" cy="2444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1455738" y="1946275"/>
            <a:ext cx="7142162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defTabSz="493713"/>
            <a:r>
              <a:rPr lang="en-GB" sz="2200"/>
              <a:t>UV  |    X-ray             |         </a:t>
            </a:r>
            <a:r>
              <a:rPr lang="en-GB" sz="2200">
                <a:latin typeface="Symbol" pitchFamily="18" charset="2"/>
              </a:rPr>
              <a:t>g</a:t>
            </a:r>
            <a:r>
              <a:rPr lang="en-GB" sz="2200"/>
              <a:t>-ray              |   VHE </a:t>
            </a:r>
            <a:r>
              <a:rPr lang="en-GB" sz="2200">
                <a:latin typeface="Symbol" pitchFamily="18" charset="2"/>
              </a:rPr>
              <a:t>g</a:t>
            </a:r>
            <a:r>
              <a:rPr lang="en-GB" sz="2200"/>
              <a:t>-ray</a:t>
            </a:r>
            <a:endParaRPr lang="en-US" sz="2200"/>
          </a:p>
          <a:p>
            <a:pPr defTabSz="493713"/>
            <a:endParaRPr lang="en-US" sz="2200"/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433388" y="1682750"/>
            <a:ext cx="11747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defTabSz="493713"/>
            <a:r>
              <a:rPr lang="en-GB" sz="2200"/>
              <a:t>optical</a:t>
            </a:r>
            <a:endParaRPr lang="en-US" sz="2200"/>
          </a:p>
        </p:txBody>
      </p:sp>
      <p:grpSp>
        <p:nvGrpSpPr>
          <p:cNvPr id="29707" name="Group 11"/>
          <p:cNvGrpSpPr>
            <a:grpSpLocks/>
          </p:cNvGrpSpPr>
          <p:nvPr/>
        </p:nvGrpSpPr>
        <p:grpSpPr bwMode="auto">
          <a:xfrm>
            <a:off x="8975725" y="2476500"/>
            <a:ext cx="769938" cy="3908425"/>
            <a:chOff x="5277" y="1855"/>
            <a:chExt cx="440" cy="1378"/>
          </a:xfrm>
        </p:grpSpPr>
        <p:sp>
          <p:nvSpPr>
            <p:cNvPr id="29738" name="Text Box 12"/>
            <p:cNvSpPr txBox="1">
              <a:spLocks noChangeArrowheads="1"/>
            </p:cNvSpPr>
            <p:nvPr/>
          </p:nvSpPr>
          <p:spPr bwMode="auto">
            <a:xfrm>
              <a:off x="5338" y="1855"/>
              <a:ext cx="379" cy="1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93713"/>
              <a:r>
                <a:rPr lang="en-GB" sz="1800">
                  <a:solidFill>
                    <a:schemeClr val="bg1"/>
                  </a:solidFill>
                </a:rPr>
                <a:t>10</a:t>
              </a:r>
              <a:r>
                <a:rPr lang="en-GB" sz="1800" baseline="30000">
                  <a:solidFill>
                    <a:schemeClr val="bg1"/>
                  </a:solidFill>
                </a:rPr>
                <a:t>-11</a:t>
              </a:r>
            </a:p>
            <a:p>
              <a:pPr defTabSz="493713"/>
              <a:endParaRPr lang="en-GB" sz="1000" baseline="30000">
                <a:solidFill>
                  <a:schemeClr val="bg1"/>
                </a:solidFill>
              </a:endParaRPr>
            </a:p>
            <a:p>
              <a:pPr defTabSz="493713"/>
              <a:endParaRPr lang="en-GB" sz="1000" baseline="30000">
                <a:solidFill>
                  <a:schemeClr val="bg1"/>
                </a:solidFill>
              </a:endParaRPr>
            </a:p>
            <a:p>
              <a:pPr defTabSz="493713"/>
              <a:endParaRPr lang="en-GB" sz="1000" baseline="30000">
                <a:solidFill>
                  <a:schemeClr val="bg1"/>
                </a:solidFill>
              </a:endParaRPr>
            </a:p>
            <a:p>
              <a:pPr defTabSz="493713"/>
              <a:r>
                <a:rPr lang="en-GB" sz="1800">
                  <a:solidFill>
                    <a:schemeClr val="bg1"/>
                  </a:solidFill>
                </a:rPr>
                <a:t>10</a:t>
              </a:r>
              <a:r>
                <a:rPr lang="en-GB" sz="1800" baseline="30000">
                  <a:solidFill>
                    <a:schemeClr val="bg1"/>
                  </a:solidFill>
                </a:rPr>
                <a:t>-12</a:t>
              </a: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r>
                <a:rPr lang="en-GB" sz="1800">
                  <a:solidFill>
                    <a:schemeClr val="bg1"/>
                  </a:solidFill>
                </a:rPr>
                <a:t>10</a:t>
              </a:r>
              <a:r>
                <a:rPr lang="en-GB" sz="1800" baseline="30000">
                  <a:solidFill>
                    <a:schemeClr val="bg1"/>
                  </a:solidFill>
                </a:rPr>
                <a:t>-13</a:t>
              </a: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r>
                <a:rPr lang="en-GB" sz="1800">
                  <a:solidFill>
                    <a:schemeClr val="bg1"/>
                  </a:solidFill>
                </a:rPr>
                <a:t>10</a:t>
              </a:r>
              <a:r>
                <a:rPr lang="en-GB" sz="1800" baseline="30000">
                  <a:solidFill>
                    <a:schemeClr val="bg1"/>
                  </a:solidFill>
                </a:rPr>
                <a:t>-14</a:t>
              </a: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r>
                <a:rPr lang="en-GB" sz="1800">
                  <a:solidFill>
                    <a:schemeClr val="bg1"/>
                  </a:solidFill>
                </a:rPr>
                <a:t>10</a:t>
              </a:r>
              <a:r>
                <a:rPr lang="en-GB" sz="1800" baseline="30000">
                  <a:solidFill>
                    <a:schemeClr val="bg1"/>
                  </a:solidFill>
                </a:rPr>
                <a:t>-15</a:t>
              </a: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r>
                <a:rPr lang="en-GB" sz="1800">
                  <a:solidFill>
                    <a:schemeClr val="bg1"/>
                  </a:solidFill>
                </a:rPr>
                <a:t>10</a:t>
              </a:r>
              <a:r>
                <a:rPr lang="en-GB" sz="1800" baseline="30000">
                  <a:solidFill>
                    <a:schemeClr val="bg1"/>
                  </a:solidFill>
                </a:rPr>
                <a:t>-16</a:t>
              </a:r>
              <a:endParaRPr lang="en-US" sz="1800" baseline="30000">
                <a:solidFill>
                  <a:schemeClr val="bg1"/>
                </a:solidFill>
              </a:endParaRPr>
            </a:p>
          </p:txBody>
        </p:sp>
        <p:sp>
          <p:nvSpPr>
            <p:cNvPr id="29739" name="Line 13"/>
            <p:cNvSpPr>
              <a:spLocks noChangeShapeType="1"/>
            </p:cNvSpPr>
            <p:nvPr/>
          </p:nvSpPr>
          <p:spPr bwMode="auto">
            <a:xfrm>
              <a:off x="5352" y="1928"/>
              <a:ext cx="0" cy="112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0" name="Line 14"/>
            <p:cNvSpPr>
              <a:spLocks noChangeShapeType="1"/>
            </p:cNvSpPr>
            <p:nvPr/>
          </p:nvSpPr>
          <p:spPr bwMode="auto">
            <a:xfrm flipH="1">
              <a:off x="5282" y="1928"/>
              <a:ext cx="8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1" name="Line 15"/>
            <p:cNvSpPr>
              <a:spLocks noChangeShapeType="1"/>
            </p:cNvSpPr>
            <p:nvPr/>
          </p:nvSpPr>
          <p:spPr bwMode="auto">
            <a:xfrm flipH="1">
              <a:off x="5279" y="2153"/>
              <a:ext cx="8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2" name="Line 16"/>
            <p:cNvSpPr>
              <a:spLocks noChangeShapeType="1"/>
            </p:cNvSpPr>
            <p:nvPr/>
          </p:nvSpPr>
          <p:spPr bwMode="auto">
            <a:xfrm flipH="1">
              <a:off x="5280" y="2370"/>
              <a:ext cx="8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3" name="Line 17"/>
            <p:cNvSpPr>
              <a:spLocks noChangeShapeType="1"/>
            </p:cNvSpPr>
            <p:nvPr/>
          </p:nvSpPr>
          <p:spPr bwMode="auto">
            <a:xfrm flipH="1">
              <a:off x="5279" y="2603"/>
              <a:ext cx="8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4" name="Line 18"/>
            <p:cNvSpPr>
              <a:spLocks noChangeShapeType="1"/>
            </p:cNvSpPr>
            <p:nvPr/>
          </p:nvSpPr>
          <p:spPr bwMode="auto">
            <a:xfrm flipH="1">
              <a:off x="5280" y="2828"/>
              <a:ext cx="8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5" name="Line 19"/>
            <p:cNvSpPr>
              <a:spLocks noChangeShapeType="1"/>
            </p:cNvSpPr>
            <p:nvPr/>
          </p:nvSpPr>
          <p:spPr bwMode="auto">
            <a:xfrm flipH="1">
              <a:off x="5277" y="3047"/>
              <a:ext cx="8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708" name="Line 20"/>
          <p:cNvSpPr>
            <a:spLocks noChangeShapeType="1"/>
          </p:cNvSpPr>
          <p:nvPr/>
        </p:nvSpPr>
        <p:spPr bwMode="auto">
          <a:xfrm>
            <a:off x="714375" y="3235325"/>
            <a:ext cx="1588" cy="14843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29709" name="Text Box 22"/>
          <p:cNvSpPr txBox="1">
            <a:spLocks noChangeArrowheads="1"/>
          </p:cNvSpPr>
          <p:nvPr/>
        </p:nvSpPr>
        <p:spPr bwMode="auto">
          <a:xfrm rot="-5400000">
            <a:off x="8903495" y="3367881"/>
            <a:ext cx="18843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defTabSz="493713"/>
            <a:r>
              <a:rPr lang="en-GB" sz="180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GB" sz="1800">
                <a:solidFill>
                  <a:schemeClr val="bg1"/>
                </a:solidFill>
              </a:rPr>
              <a:t>F</a:t>
            </a:r>
            <a:r>
              <a:rPr lang="en-GB" sz="1800" baseline="-2500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GB" sz="1800">
                <a:solidFill>
                  <a:schemeClr val="bg1"/>
                </a:solidFill>
                <a:latin typeface="Symbol" pitchFamily="18" charset="2"/>
              </a:rPr>
              <a:t> (</a:t>
            </a:r>
            <a:r>
              <a:rPr lang="en-GB" sz="1800">
                <a:solidFill>
                  <a:schemeClr val="bg1"/>
                </a:solidFill>
              </a:rPr>
              <a:t>erg cm</a:t>
            </a:r>
            <a:r>
              <a:rPr lang="en-GB" sz="1800" baseline="30000">
                <a:solidFill>
                  <a:schemeClr val="bg1"/>
                </a:solidFill>
              </a:rPr>
              <a:t>-2 </a:t>
            </a:r>
            <a:r>
              <a:rPr lang="en-GB" sz="1800">
                <a:solidFill>
                  <a:schemeClr val="bg1"/>
                </a:solidFill>
              </a:rPr>
              <a:t>s</a:t>
            </a:r>
            <a:r>
              <a:rPr lang="en-GB" sz="1800" baseline="30000">
                <a:solidFill>
                  <a:schemeClr val="bg1"/>
                </a:solidFill>
              </a:rPr>
              <a:t>-1</a:t>
            </a:r>
            <a:r>
              <a:rPr lang="en-GB" sz="1800">
                <a:solidFill>
                  <a:schemeClr val="bg1"/>
                </a:solidFill>
              </a:rPr>
              <a:t>)</a:t>
            </a:r>
            <a:endParaRPr lang="en-US" sz="1800">
              <a:solidFill>
                <a:schemeClr val="bg1"/>
              </a:solidFill>
            </a:endParaRPr>
          </a:p>
        </p:txBody>
      </p:sp>
      <p:grpSp>
        <p:nvGrpSpPr>
          <p:cNvPr id="29710" name="Group 23"/>
          <p:cNvGrpSpPr>
            <a:grpSpLocks/>
          </p:cNvGrpSpPr>
          <p:nvPr/>
        </p:nvGrpSpPr>
        <p:grpSpPr bwMode="auto">
          <a:xfrm>
            <a:off x="595313" y="6169025"/>
            <a:ext cx="8589962" cy="639763"/>
            <a:chOff x="340" y="1500"/>
            <a:chExt cx="5214" cy="365"/>
          </a:xfrm>
        </p:grpSpPr>
        <p:sp>
          <p:nvSpPr>
            <p:cNvPr id="29725" name="Line 24"/>
            <p:cNvSpPr>
              <a:spLocks noChangeShapeType="1"/>
            </p:cNvSpPr>
            <p:nvPr/>
          </p:nvSpPr>
          <p:spPr bwMode="auto">
            <a:xfrm>
              <a:off x="520" y="1500"/>
              <a:ext cx="1" cy="1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6" name="Line 25"/>
            <p:cNvSpPr>
              <a:spLocks noChangeShapeType="1"/>
            </p:cNvSpPr>
            <p:nvPr/>
          </p:nvSpPr>
          <p:spPr bwMode="auto">
            <a:xfrm>
              <a:off x="1463" y="1500"/>
              <a:ext cx="0" cy="1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7" name="Line 26"/>
            <p:cNvSpPr>
              <a:spLocks noChangeShapeType="1"/>
            </p:cNvSpPr>
            <p:nvPr/>
          </p:nvSpPr>
          <p:spPr bwMode="auto">
            <a:xfrm>
              <a:off x="2422" y="1500"/>
              <a:ext cx="0" cy="1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8" name="Line 27"/>
            <p:cNvSpPr>
              <a:spLocks noChangeShapeType="1"/>
            </p:cNvSpPr>
            <p:nvPr/>
          </p:nvSpPr>
          <p:spPr bwMode="auto">
            <a:xfrm>
              <a:off x="3379" y="1500"/>
              <a:ext cx="1" cy="1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9" name="Line 28"/>
            <p:cNvSpPr>
              <a:spLocks noChangeShapeType="1"/>
            </p:cNvSpPr>
            <p:nvPr/>
          </p:nvSpPr>
          <p:spPr bwMode="auto">
            <a:xfrm>
              <a:off x="4322" y="1500"/>
              <a:ext cx="1" cy="1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0" name="Line 29"/>
            <p:cNvSpPr>
              <a:spLocks noChangeShapeType="1"/>
            </p:cNvSpPr>
            <p:nvPr/>
          </p:nvSpPr>
          <p:spPr bwMode="auto">
            <a:xfrm flipV="1">
              <a:off x="499" y="1638"/>
              <a:ext cx="480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1" name="Rectangle 30"/>
            <p:cNvSpPr>
              <a:spLocks noChangeArrowheads="1"/>
            </p:cNvSpPr>
            <p:nvPr/>
          </p:nvSpPr>
          <p:spPr bwMode="auto">
            <a:xfrm>
              <a:off x="340" y="1692"/>
              <a:ext cx="524" cy="1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marL="373063" indent="-373063" defTabSz="493713">
                <a:lnSpc>
                  <a:spcPct val="90000"/>
                </a:lnSpc>
                <a:spcBef>
                  <a:spcPts val="663"/>
                </a:spcBef>
                <a:buClr>
                  <a:schemeClr val="bg1"/>
                </a:buClr>
                <a:buSzPct val="75000"/>
              </a:pPr>
              <a:r>
                <a:rPr lang="en-GB" b="1">
                  <a:solidFill>
                    <a:schemeClr val="bg1"/>
                  </a:solidFill>
                </a:rPr>
                <a:t>1 eV</a:t>
              </a:r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29732" name="Rectangle 31"/>
            <p:cNvSpPr>
              <a:spLocks noChangeArrowheads="1"/>
            </p:cNvSpPr>
            <p:nvPr/>
          </p:nvSpPr>
          <p:spPr bwMode="auto">
            <a:xfrm>
              <a:off x="5030" y="1692"/>
              <a:ext cx="524" cy="1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marL="373063" indent="-373063" defTabSz="493713">
                <a:lnSpc>
                  <a:spcPct val="90000"/>
                </a:lnSpc>
                <a:spcBef>
                  <a:spcPts val="663"/>
                </a:spcBef>
                <a:buClr>
                  <a:schemeClr val="bg1"/>
                </a:buClr>
                <a:buSzPct val="75000"/>
              </a:pPr>
              <a:r>
                <a:rPr lang="en-GB" b="1">
                  <a:solidFill>
                    <a:schemeClr val="bg1"/>
                  </a:solidFill>
                </a:rPr>
                <a:t>1 PeV</a:t>
              </a:r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29733" name="Rectangle 32"/>
            <p:cNvSpPr>
              <a:spLocks noChangeArrowheads="1"/>
            </p:cNvSpPr>
            <p:nvPr/>
          </p:nvSpPr>
          <p:spPr bwMode="auto">
            <a:xfrm>
              <a:off x="4080" y="1692"/>
              <a:ext cx="524" cy="1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marL="373063" indent="-373063" defTabSz="493713">
                <a:lnSpc>
                  <a:spcPct val="90000"/>
                </a:lnSpc>
                <a:spcBef>
                  <a:spcPts val="663"/>
                </a:spcBef>
                <a:buClr>
                  <a:schemeClr val="bg1"/>
                </a:buClr>
                <a:buSzPct val="75000"/>
              </a:pPr>
              <a:r>
                <a:rPr lang="en-GB" b="1">
                  <a:solidFill>
                    <a:schemeClr val="bg1"/>
                  </a:solidFill>
                </a:rPr>
                <a:t>1 TeV</a:t>
              </a:r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29734" name="Line 33"/>
            <p:cNvSpPr>
              <a:spLocks noChangeShapeType="1"/>
            </p:cNvSpPr>
            <p:nvPr/>
          </p:nvSpPr>
          <p:spPr bwMode="auto">
            <a:xfrm>
              <a:off x="5292" y="1500"/>
              <a:ext cx="1" cy="1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5" name="Rectangle 34"/>
            <p:cNvSpPr>
              <a:spLocks noChangeArrowheads="1"/>
            </p:cNvSpPr>
            <p:nvPr/>
          </p:nvSpPr>
          <p:spPr bwMode="auto">
            <a:xfrm>
              <a:off x="3169" y="1692"/>
              <a:ext cx="524" cy="1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marL="373063" indent="-373063" defTabSz="493713">
                <a:lnSpc>
                  <a:spcPct val="90000"/>
                </a:lnSpc>
                <a:spcBef>
                  <a:spcPts val="663"/>
                </a:spcBef>
                <a:buClr>
                  <a:schemeClr val="bg1"/>
                </a:buClr>
                <a:buSzPct val="75000"/>
              </a:pPr>
              <a:r>
                <a:rPr lang="en-GB" b="1">
                  <a:solidFill>
                    <a:schemeClr val="bg1"/>
                  </a:solidFill>
                </a:rPr>
                <a:t>1 GeV</a:t>
              </a:r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29736" name="Rectangle 35"/>
            <p:cNvSpPr>
              <a:spLocks noChangeArrowheads="1"/>
            </p:cNvSpPr>
            <p:nvPr/>
          </p:nvSpPr>
          <p:spPr bwMode="auto">
            <a:xfrm>
              <a:off x="2158" y="1692"/>
              <a:ext cx="524" cy="1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marL="373063" indent="-373063" defTabSz="493713">
                <a:lnSpc>
                  <a:spcPct val="90000"/>
                </a:lnSpc>
                <a:spcBef>
                  <a:spcPts val="663"/>
                </a:spcBef>
                <a:buClr>
                  <a:schemeClr val="bg1"/>
                </a:buClr>
                <a:buSzPct val="75000"/>
              </a:pPr>
              <a:r>
                <a:rPr lang="en-GB" b="1">
                  <a:solidFill>
                    <a:schemeClr val="bg1"/>
                  </a:solidFill>
                </a:rPr>
                <a:t>1 MeV</a:t>
              </a:r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29737" name="Rectangle 36"/>
            <p:cNvSpPr>
              <a:spLocks noChangeArrowheads="1"/>
            </p:cNvSpPr>
            <p:nvPr/>
          </p:nvSpPr>
          <p:spPr bwMode="auto">
            <a:xfrm>
              <a:off x="1209" y="1692"/>
              <a:ext cx="525" cy="1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marL="373063" indent="-373063" defTabSz="493713">
                <a:lnSpc>
                  <a:spcPct val="90000"/>
                </a:lnSpc>
                <a:spcBef>
                  <a:spcPts val="663"/>
                </a:spcBef>
                <a:buClr>
                  <a:schemeClr val="bg1"/>
                </a:buClr>
                <a:buSzPct val="75000"/>
              </a:pPr>
              <a:r>
                <a:rPr lang="en-GB" b="1">
                  <a:solidFill>
                    <a:schemeClr val="bg1"/>
                  </a:solidFill>
                </a:rPr>
                <a:t>1 keV</a:t>
              </a:r>
              <a:endParaRPr 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29711" name="Line 37"/>
          <p:cNvSpPr>
            <a:spLocks noChangeShapeType="1"/>
          </p:cNvSpPr>
          <p:nvPr/>
        </p:nvSpPr>
        <p:spPr bwMode="auto">
          <a:xfrm>
            <a:off x="1385888" y="1792288"/>
            <a:ext cx="4814887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diamond" w="med" len="med"/>
            <a:tailEnd type="diamond" w="med" len="med"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29712" name="Line 38"/>
          <p:cNvSpPr>
            <a:spLocks noChangeShapeType="1"/>
          </p:cNvSpPr>
          <p:nvPr/>
        </p:nvSpPr>
        <p:spPr bwMode="auto">
          <a:xfrm rot="5400000">
            <a:off x="8274844" y="6877844"/>
            <a:ext cx="1588" cy="8953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29713" name="Text Box 39"/>
          <p:cNvSpPr txBox="1">
            <a:spLocks noChangeArrowheads="1"/>
          </p:cNvSpPr>
          <p:nvPr/>
        </p:nvSpPr>
        <p:spPr bwMode="auto">
          <a:xfrm>
            <a:off x="7715250" y="6877050"/>
            <a:ext cx="1100138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defTabSz="493713"/>
            <a:r>
              <a:rPr lang="en-GB" sz="2200">
                <a:solidFill>
                  <a:schemeClr val="bg1"/>
                </a:solidFill>
              </a:rPr>
              <a:t>Energy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29714" name="Line 40"/>
          <p:cNvSpPr>
            <a:spLocks noChangeShapeType="1"/>
          </p:cNvSpPr>
          <p:nvPr/>
        </p:nvSpPr>
        <p:spPr bwMode="auto">
          <a:xfrm flipH="1">
            <a:off x="868363" y="3319463"/>
            <a:ext cx="8201025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29715" name="Line 41"/>
          <p:cNvSpPr>
            <a:spLocks noChangeShapeType="1"/>
          </p:cNvSpPr>
          <p:nvPr/>
        </p:nvSpPr>
        <p:spPr bwMode="auto">
          <a:xfrm flipH="1">
            <a:off x="896938" y="3922713"/>
            <a:ext cx="8202612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29716" name="Line 42"/>
          <p:cNvSpPr>
            <a:spLocks noChangeShapeType="1"/>
          </p:cNvSpPr>
          <p:nvPr/>
        </p:nvSpPr>
        <p:spPr bwMode="auto">
          <a:xfrm flipH="1">
            <a:off x="896938" y="4595813"/>
            <a:ext cx="8202612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29717" name="Line 43"/>
          <p:cNvSpPr>
            <a:spLocks noChangeShapeType="1"/>
          </p:cNvSpPr>
          <p:nvPr/>
        </p:nvSpPr>
        <p:spPr bwMode="auto">
          <a:xfrm flipH="1">
            <a:off x="898525" y="5241925"/>
            <a:ext cx="8202613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29718" name="Line 44"/>
          <p:cNvSpPr>
            <a:spLocks noChangeShapeType="1"/>
          </p:cNvSpPr>
          <p:nvPr/>
        </p:nvSpPr>
        <p:spPr bwMode="auto">
          <a:xfrm flipH="1">
            <a:off x="884238" y="2690813"/>
            <a:ext cx="8201025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29719" name="Rectangle 46"/>
          <p:cNvSpPr>
            <a:spLocks noChangeArrowheads="1"/>
          </p:cNvSpPr>
          <p:nvPr/>
        </p:nvSpPr>
        <p:spPr bwMode="auto">
          <a:xfrm>
            <a:off x="4754563" y="3287713"/>
            <a:ext cx="1984375" cy="649287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 defTabSz="493713"/>
            <a:r>
              <a:rPr lang="en-GB" sz="2200">
                <a:latin typeface="Arial Narrow" pitchFamily="34" charset="0"/>
              </a:rPr>
              <a:t>Fermi GST</a:t>
            </a:r>
            <a:endParaRPr lang="en-US" sz="2200">
              <a:latin typeface="Arial Narrow" pitchFamily="34" charset="0"/>
            </a:endParaRPr>
          </a:p>
        </p:txBody>
      </p:sp>
      <p:sp>
        <p:nvSpPr>
          <p:cNvPr id="29720" name="Rectangle 47"/>
          <p:cNvSpPr>
            <a:spLocks noChangeArrowheads="1"/>
          </p:cNvSpPr>
          <p:nvPr/>
        </p:nvSpPr>
        <p:spPr bwMode="auto">
          <a:xfrm>
            <a:off x="2867025" y="2511425"/>
            <a:ext cx="1646238" cy="650875"/>
          </a:xfrm>
          <a:prstGeom prst="rect">
            <a:avLst/>
          </a:prstGeom>
          <a:solidFill>
            <a:srgbClr val="FF99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 defTabSz="493713"/>
            <a:r>
              <a:rPr lang="en-GB" sz="2200">
                <a:latin typeface="Arial Narrow" pitchFamily="34" charset="0"/>
              </a:rPr>
              <a:t>Integral</a:t>
            </a:r>
            <a:endParaRPr lang="en-US" sz="2200">
              <a:latin typeface="Arial Narrow" pitchFamily="34" charset="0"/>
            </a:endParaRPr>
          </a:p>
        </p:txBody>
      </p:sp>
      <p:sp>
        <p:nvSpPr>
          <p:cNvPr id="29721" name="Rectangle 48"/>
          <p:cNvSpPr>
            <a:spLocks noChangeArrowheads="1"/>
          </p:cNvSpPr>
          <p:nvPr/>
        </p:nvSpPr>
        <p:spPr bwMode="auto">
          <a:xfrm>
            <a:off x="2085975" y="4414838"/>
            <a:ext cx="771525" cy="649287"/>
          </a:xfrm>
          <a:prstGeom prst="rect">
            <a:avLst/>
          </a:prstGeom>
          <a:solidFill>
            <a:srgbClr val="FF66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 defTabSz="493713"/>
            <a:r>
              <a:rPr lang="en-GB" sz="2200">
                <a:latin typeface="Arial Narrow" pitchFamily="34" charset="0"/>
              </a:rPr>
              <a:t>XMM</a:t>
            </a:r>
            <a:endParaRPr lang="en-US" sz="2200">
              <a:latin typeface="Arial Narrow" pitchFamily="34" charset="0"/>
            </a:endParaRPr>
          </a:p>
        </p:txBody>
      </p:sp>
      <p:sp>
        <p:nvSpPr>
          <p:cNvPr id="29722" name="Rectangle 49"/>
          <p:cNvSpPr>
            <a:spLocks noChangeArrowheads="1"/>
          </p:cNvSpPr>
          <p:nvPr/>
        </p:nvSpPr>
        <p:spPr bwMode="auto">
          <a:xfrm>
            <a:off x="598488" y="5540375"/>
            <a:ext cx="757237" cy="649288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 defTabSz="493713"/>
            <a:r>
              <a:rPr lang="en-GB" sz="2200">
                <a:latin typeface="Arial Narrow" pitchFamily="34" charset="0"/>
              </a:rPr>
              <a:t>HST</a:t>
            </a:r>
            <a:endParaRPr lang="en-US" sz="2200">
              <a:latin typeface="Arial Narrow" pitchFamily="34" charset="0"/>
            </a:endParaRPr>
          </a:p>
        </p:txBody>
      </p:sp>
      <p:sp>
        <p:nvSpPr>
          <p:cNvPr id="29723" name="Text Box 21"/>
          <p:cNvSpPr txBox="1">
            <a:spLocks noChangeArrowheads="1"/>
          </p:cNvSpPr>
          <p:nvPr/>
        </p:nvSpPr>
        <p:spPr bwMode="auto">
          <a:xfrm rot="-5400000">
            <a:off x="-540543" y="3821906"/>
            <a:ext cx="2027238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defTabSz="493713"/>
            <a:r>
              <a:rPr lang="en-GB" sz="2200">
                <a:solidFill>
                  <a:schemeClr val="bg1"/>
                </a:solidFill>
              </a:rPr>
              <a:t>More sensitive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29724" name="Rectangle 45"/>
          <p:cNvSpPr>
            <a:spLocks noChangeArrowheads="1"/>
          </p:cNvSpPr>
          <p:nvPr/>
        </p:nvSpPr>
        <p:spPr bwMode="auto">
          <a:xfrm>
            <a:off x="6550025" y="3444875"/>
            <a:ext cx="1501775" cy="649288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 defTabSz="493713"/>
            <a:r>
              <a:rPr lang="en-GB" sz="1800" b="1">
                <a:latin typeface="Arial Narrow" pitchFamily="34" charset="0"/>
              </a:rPr>
              <a:t>Current </a:t>
            </a:r>
          </a:p>
          <a:p>
            <a:pPr algn="ctr" defTabSz="493713"/>
            <a:r>
              <a:rPr lang="en-GB" sz="1800" b="1">
                <a:latin typeface="Arial Narrow" pitchFamily="34" charset="0"/>
              </a:rPr>
              <a:t>Instruments</a:t>
            </a:r>
            <a:endParaRPr lang="en-US" sz="1800" b="1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CTA: In Context</a:t>
            </a:r>
          </a:p>
        </p:txBody>
      </p:sp>
      <p:sp>
        <p:nvSpPr>
          <p:cNvPr id="30723" name="Line 2"/>
          <p:cNvSpPr>
            <a:spLocks noChangeShapeType="1"/>
          </p:cNvSpPr>
          <p:nvPr/>
        </p:nvSpPr>
        <p:spPr bwMode="auto">
          <a:xfrm flipH="1">
            <a:off x="914400" y="5859463"/>
            <a:ext cx="8202613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877888" y="1901825"/>
            <a:ext cx="7961312" cy="53816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2093913" y="1382713"/>
            <a:ext cx="362585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algn="ctr" defTabSz="493713"/>
            <a:r>
              <a:rPr lang="en-GB">
                <a:solidFill>
                  <a:schemeClr val="bg1"/>
                </a:solidFill>
              </a:rPr>
              <a:t>Space-based instruments only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0726" name="Picture 6" descr="image"/>
          <p:cNvPicPr>
            <a:picLocks noChangeArrowheads="1"/>
          </p:cNvPicPr>
          <p:nvPr/>
        </p:nvPicPr>
        <p:blipFill>
          <a:blip r:embed="rId2"/>
          <a:srcRect l="5759" t="11339" r="9358" b="83150"/>
          <a:stretch>
            <a:fillRect/>
          </a:stretch>
        </p:blipFill>
        <p:spPr bwMode="auto">
          <a:xfrm>
            <a:off x="477838" y="1644650"/>
            <a:ext cx="868362" cy="530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474663" y="2170113"/>
            <a:ext cx="384175" cy="255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 flipH="1">
            <a:off x="979488" y="2185988"/>
            <a:ext cx="346075" cy="2444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1455738" y="1946275"/>
            <a:ext cx="7142162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defTabSz="493713"/>
            <a:r>
              <a:rPr lang="en-GB" sz="2200"/>
              <a:t>UV  |    X-ray             |         </a:t>
            </a:r>
            <a:r>
              <a:rPr lang="en-GB" sz="2200">
                <a:latin typeface="Symbol" pitchFamily="18" charset="2"/>
              </a:rPr>
              <a:t>g</a:t>
            </a:r>
            <a:r>
              <a:rPr lang="en-GB" sz="2200"/>
              <a:t>-ray              |   VHE </a:t>
            </a:r>
            <a:r>
              <a:rPr lang="en-GB" sz="2200">
                <a:latin typeface="Symbol" pitchFamily="18" charset="2"/>
              </a:rPr>
              <a:t>g</a:t>
            </a:r>
            <a:r>
              <a:rPr lang="en-GB" sz="2200"/>
              <a:t>-ray</a:t>
            </a:r>
            <a:endParaRPr lang="en-US" sz="2200"/>
          </a:p>
          <a:p>
            <a:pPr defTabSz="493713"/>
            <a:endParaRPr lang="en-US" sz="2200"/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433388" y="1682750"/>
            <a:ext cx="11747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defTabSz="493713"/>
            <a:r>
              <a:rPr lang="en-GB" sz="2200"/>
              <a:t>optical</a:t>
            </a:r>
            <a:endParaRPr lang="en-US" sz="2200"/>
          </a:p>
        </p:txBody>
      </p:sp>
      <p:grpSp>
        <p:nvGrpSpPr>
          <p:cNvPr id="30731" name="Group 11"/>
          <p:cNvGrpSpPr>
            <a:grpSpLocks/>
          </p:cNvGrpSpPr>
          <p:nvPr/>
        </p:nvGrpSpPr>
        <p:grpSpPr bwMode="auto">
          <a:xfrm>
            <a:off x="8975725" y="2476500"/>
            <a:ext cx="769938" cy="3908425"/>
            <a:chOff x="5277" y="1855"/>
            <a:chExt cx="440" cy="1378"/>
          </a:xfrm>
        </p:grpSpPr>
        <p:sp>
          <p:nvSpPr>
            <p:cNvPr id="30763" name="Text Box 12"/>
            <p:cNvSpPr txBox="1">
              <a:spLocks noChangeArrowheads="1"/>
            </p:cNvSpPr>
            <p:nvPr/>
          </p:nvSpPr>
          <p:spPr bwMode="auto">
            <a:xfrm>
              <a:off x="5338" y="1855"/>
              <a:ext cx="379" cy="1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93713"/>
              <a:r>
                <a:rPr lang="en-GB" sz="1800">
                  <a:solidFill>
                    <a:schemeClr val="bg1"/>
                  </a:solidFill>
                </a:rPr>
                <a:t>10</a:t>
              </a:r>
              <a:r>
                <a:rPr lang="en-GB" sz="1800" baseline="30000">
                  <a:solidFill>
                    <a:schemeClr val="bg1"/>
                  </a:solidFill>
                </a:rPr>
                <a:t>-11</a:t>
              </a:r>
            </a:p>
            <a:p>
              <a:pPr defTabSz="493713"/>
              <a:endParaRPr lang="en-GB" sz="1000" baseline="30000">
                <a:solidFill>
                  <a:schemeClr val="bg1"/>
                </a:solidFill>
              </a:endParaRPr>
            </a:p>
            <a:p>
              <a:pPr defTabSz="493713"/>
              <a:endParaRPr lang="en-GB" sz="1000" baseline="30000">
                <a:solidFill>
                  <a:schemeClr val="bg1"/>
                </a:solidFill>
              </a:endParaRPr>
            </a:p>
            <a:p>
              <a:pPr defTabSz="493713"/>
              <a:endParaRPr lang="en-GB" sz="1000" baseline="30000">
                <a:solidFill>
                  <a:schemeClr val="bg1"/>
                </a:solidFill>
              </a:endParaRPr>
            </a:p>
            <a:p>
              <a:pPr defTabSz="493713"/>
              <a:r>
                <a:rPr lang="en-GB" sz="1800">
                  <a:solidFill>
                    <a:schemeClr val="bg1"/>
                  </a:solidFill>
                </a:rPr>
                <a:t>10</a:t>
              </a:r>
              <a:r>
                <a:rPr lang="en-GB" sz="1800" baseline="30000">
                  <a:solidFill>
                    <a:schemeClr val="bg1"/>
                  </a:solidFill>
                </a:rPr>
                <a:t>-12</a:t>
              </a: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r>
                <a:rPr lang="en-GB" sz="1800">
                  <a:solidFill>
                    <a:schemeClr val="bg1"/>
                  </a:solidFill>
                </a:rPr>
                <a:t>10</a:t>
              </a:r>
              <a:r>
                <a:rPr lang="en-GB" sz="1800" baseline="30000">
                  <a:solidFill>
                    <a:schemeClr val="bg1"/>
                  </a:solidFill>
                </a:rPr>
                <a:t>-13</a:t>
              </a: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r>
                <a:rPr lang="en-GB" sz="1800">
                  <a:solidFill>
                    <a:schemeClr val="bg1"/>
                  </a:solidFill>
                </a:rPr>
                <a:t>10</a:t>
              </a:r>
              <a:r>
                <a:rPr lang="en-GB" sz="1800" baseline="30000">
                  <a:solidFill>
                    <a:schemeClr val="bg1"/>
                  </a:solidFill>
                </a:rPr>
                <a:t>-14</a:t>
              </a: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r>
                <a:rPr lang="en-GB" sz="1800">
                  <a:solidFill>
                    <a:schemeClr val="bg1"/>
                  </a:solidFill>
                </a:rPr>
                <a:t>10</a:t>
              </a:r>
              <a:r>
                <a:rPr lang="en-GB" sz="1800" baseline="30000">
                  <a:solidFill>
                    <a:schemeClr val="bg1"/>
                  </a:solidFill>
                </a:rPr>
                <a:t>-15</a:t>
              </a: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endParaRPr lang="en-GB" sz="1000">
                <a:solidFill>
                  <a:schemeClr val="bg1"/>
                </a:solidFill>
              </a:endParaRPr>
            </a:p>
            <a:p>
              <a:pPr defTabSz="493713"/>
              <a:r>
                <a:rPr lang="en-GB" sz="1800">
                  <a:solidFill>
                    <a:schemeClr val="bg1"/>
                  </a:solidFill>
                </a:rPr>
                <a:t>10</a:t>
              </a:r>
              <a:r>
                <a:rPr lang="en-GB" sz="1800" baseline="30000">
                  <a:solidFill>
                    <a:schemeClr val="bg1"/>
                  </a:solidFill>
                </a:rPr>
                <a:t>-16</a:t>
              </a:r>
              <a:endParaRPr lang="en-US" sz="1800" baseline="30000">
                <a:solidFill>
                  <a:schemeClr val="bg1"/>
                </a:solidFill>
              </a:endParaRPr>
            </a:p>
          </p:txBody>
        </p:sp>
        <p:sp>
          <p:nvSpPr>
            <p:cNvPr id="30764" name="Line 13"/>
            <p:cNvSpPr>
              <a:spLocks noChangeShapeType="1"/>
            </p:cNvSpPr>
            <p:nvPr/>
          </p:nvSpPr>
          <p:spPr bwMode="auto">
            <a:xfrm>
              <a:off x="5352" y="1928"/>
              <a:ext cx="0" cy="112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5" name="Line 14"/>
            <p:cNvSpPr>
              <a:spLocks noChangeShapeType="1"/>
            </p:cNvSpPr>
            <p:nvPr/>
          </p:nvSpPr>
          <p:spPr bwMode="auto">
            <a:xfrm flipH="1">
              <a:off x="5282" y="1928"/>
              <a:ext cx="8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6" name="Line 15"/>
            <p:cNvSpPr>
              <a:spLocks noChangeShapeType="1"/>
            </p:cNvSpPr>
            <p:nvPr/>
          </p:nvSpPr>
          <p:spPr bwMode="auto">
            <a:xfrm flipH="1">
              <a:off x="5279" y="2153"/>
              <a:ext cx="8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7" name="Line 16"/>
            <p:cNvSpPr>
              <a:spLocks noChangeShapeType="1"/>
            </p:cNvSpPr>
            <p:nvPr/>
          </p:nvSpPr>
          <p:spPr bwMode="auto">
            <a:xfrm flipH="1">
              <a:off x="5280" y="2370"/>
              <a:ext cx="8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8" name="Line 17"/>
            <p:cNvSpPr>
              <a:spLocks noChangeShapeType="1"/>
            </p:cNvSpPr>
            <p:nvPr/>
          </p:nvSpPr>
          <p:spPr bwMode="auto">
            <a:xfrm flipH="1">
              <a:off x="5279" y="2603"/>
              <a:ext cx="8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9" name="Line 18"/>
            <p:cNvSpPr>
              <a:spLocks noChangeShapeType="1"/>
            </p:cNvSpPr>
            <p:nvPr/>
          </p:nvSpPr>
          <p:spPr bwMode="auto">
            <a:xfrm flipH="1">
              <a:off x="5280" y="2828"/>
              <a:ext cx="8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0" name="Line 19"/>
            <p:cNvSpPr>
              <a:spLocks noChangeShapeType="1"/>
            </p:cNvSpPr>
            <p:nvPr/>
          </p:nvSpPr>
          <p:spPr bwMode="auto">
            <a:xfrm flipH="1">
              <a:off x="5277" y="3047"/>
              <a:ext cx="8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32" name="Line 20"/>
          <p:cNvSpPr>
            <a:spLocks noChangeShapeType="1"/>
          </p:cNvSpPr>
          <p:nvPr/>
        </p:nvSpPr>
        <p:spPr bwMode="auto">
          <a:xfrm>
            <a:off x="714375" y="3235325"/>
            <a:ext cx="1588" cy="14843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30733" name="Text Box 22"/>
          <p:cNvSpPr txBox="1">
            <a:spLocks noChangeArrowheads="1"/>
          </p:cNvSpPr>
          <p:nvPr/>
        </p:nvSpPr>
        <p:spPr bwMode="auto">
          <a:xfrm rot="-5400000">
            <a:off x="8903495" y="3367881"/>
            <a:ext cx="18843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defTabSz="493713"/>
            <a:r>
              <a:rPr lang="en-GB" sz="180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GB" sz="1800">
                <a:solidFill>
                  <a:schemeClr val="bg1"/>
                </a:solidFill>
              </a:rPr>
              <a:t>F</a:t>
            </a:r>
            <a:r>
              <a:rPr lang="en-GB" sz="1800" baseline="-2500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GB" sz="1800">
                <a:solidFill>
                  <a:schemeClr val="bg1"/>
                </a:solidFill>
                <a:latin typeface="Symbol" pitchFamily="18" charset="2"/>
              </a:rPr>
              <a:t> (</a:t>
            </a:r>
            <a:r>
              <a:rPr lang="en-GB" sz="1800">
                <a:solidFill>
                  <a:schemeClr val="bg1"/>
                </a:solidFill>
              </a:rPr>
              <a:t>erg cm</a:t>
            </a:r>
            <a:r>
              <a:rPr lang="en-GB" sz="1800" baseline="30000">
                <a:solidFill>
                  <a:schemeClr val="bg1"/>
                </a:solidFill>
              </a:rPr>
              <a:t>-2 </a:t>
            </a:r>
            <a:r>
              <a:rPr lang="en-GB" sz="1800">
                <a:solidFill>
                  <a:schemeClr val="bg1"/>
                </a:solidFill>
              </a:rPr>
              <a:t>s</a:t>
            </a:r>
            <a:r>
              <a:rPr lang="en-GB" sz="1800" baseline="30000">
                <a:solidFill>
                  <a:schemeClr val="bg1"/>
                </a:solidFill>
              </a:rPr>
              <a:t>-1</a:t>
            </a:r>
            <a:r>
              <a:rPr lang="en-GB" sz="1800">
                <a:solidFill>
                  <a:schemeClr val="bg1"/>
                </a:solidFill>
              </a:rPr>
              <a:t>)</a:t>
            </a:r>
            <a:endParaRPr lang="en-US" sz="1800">
              <a:solidFill>
                <a:schemeClr val="bg1"/>
              </a:solidFill>
            </a:endParaRPr>
          </a:p>
        </p:txBody>
      </p:sp>
      <p:grpSp>
        <p:nvGrpSpPr>
          <p:cNvPr id="30734" name="Group 23"/>
          <p:cNvGrpSpPr>
            <a:grpSpLocks/>
          </p:cNvGrpSpPr>
          <p:nvPr/>
        </p:nvGrpSpPr>
        <p:grpSpPr bwMode="auto">
          <a:xfrm>
            <a:off x="595313" y="6169025"/>
            <a:ext cx="8589962" cy="639763"/>
            <a:chOff x="340" y="1500"/>
            <a:chExt cx="5214" cy="365"/>
          </a:xfrm>
        </p:grpSpPr>
        <p:sp>
          <p:nvSpPr>
            <p:cNvPr id="30750" name="Line 24"/>
            <p:cNvSpPr>
              <a:spLocks noChangeShapeType="1"/>
            </p:cNvSpPr>
            <p:nvPr/>
          </p:nvSpPr>
          <p:spPr bwMode="auto">
            <a:xfrm>
              <a:off x="520" y="1500"/>
              <a:ext cx="1" cy="1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1" name="Line 25"/>
            <p:cNvSpPr>
              <a:spLocks noChangeShapeType="1"/>
            </p:cNvSpPr>
            <p:nvPr/>
          </p:nvSpPr>
          <p:spPr bwMode="auto">
            <a:xfrm>
              <a:off x="1463" y="1500"/>
              <a:ext cx="0" cy="1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2" name="Line 26"/>
            <p:cNvSpPr>
              <a:spLocks noChangeShapeType="1"/>
            </p:cNvSpPr>
            <p:nvPr/>
          </p:nvSpPr>
          <p:spPr bwMode="auto">
            <a:xfrm>
              <a:off x="2422" y="1500"/>
              <a:ext cx="0" cy="1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3" name="Line 27"/>
            <p:cNvSpPr>
              <a:spLocks noChangeShapeType="1"/>
            </p:cNvSpPr>
            <p:nvPr/>
          </p:nvSpPr>
          <p:spPr bwMode="auto">
            <a:xfrm>
              <a:off x="3379" y="1500"/>
              <a:ext cx="1" cy="1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4" name="Line 28"/>
            <p:cNvSpPr>
              <a:spLocks noChangeShapeType="1"/>
            </p:cNvSpPr>
            <p:nvPr/>
          </p:nvSpPr>
          <p:spPr bwMode="auto">
            <a:xfrm>
              <a:off x="4322" y="1500"/>
              <a:ext cx="1" cy="1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5" name="Line 29"/>
            <p:cNvSpPr>
              <a:spLocks noChangeShapeType="1"/>
            </p:cNvSpPr>
            <p:nvPr/>
          </p:nvSpPr>
          <p:spPr bwMode="auto">
            <a:xfrm flipV="1">
              <a:off x="499" y="1638"/>
              <a:ext cx="480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6" name="Rectangle 30"/>
            <p:cNvSpPr>
              <a:spLocks noChangeArrowheads="1"/>
            </p:cNvSpPr>
            <p:nvPr/>
          </p:nvSpPr>
          <p:spPr bwMode="auto">
            <a:xfrm>
              <a:off x="340" y="1692"/>
              <a:ext cx="524" cy="1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marL="373063" indent="-373063" defTabSz="493713">
                <a:lnSpc>
                  <a:spcPct val="90000"/>
                </a:lnSpc>
                <a:spcBef>
                  <a:spcPts val="663"/>
                </a:spcBef>
                <a:buClr>
                  <a:schemeClr val="bg1"/>
                </a:buClr>
                <a:buSzPct val="75000"/>
              </a:pPr>
              <a:r>
                <a:rPr lang="en-GB" b="1">
                  <a:solidFill>
                    <a:schemeClr val="bg1"/>
                  </a:solidFill>
                </a:rPr>
                <a:t>1 eV</a:t>
              </a:r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30757" name="Rectangle 31"/>
            <p:cNvSpPr>
              <a:spLocks noChangeArrowheads="1"/>
            </p:cNvSpPr>
            <p:nvPr/>
          </p:nvSpPr>
          <p:spPr bwMode="auto">
            <a:xfrm>
              <a:off x="5030" y="1692"/>
              <a:ext cx="524" cy="1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marL="373063" indent="-373063" defTabSz="493713">
                <a:lnSpc>
                  <a:spcPct val="90000"/>
                </a:lnSpc>
                <a:spcBef>
                  <a:spcPts val="663"/>
                </a:spcBef>
                <a:buClr>
                  <a:schemeClr val="bg1"/>
                </a:buClr>
                <a:buSzPct val="75000"/>
              </a:pPr>
              <a:r>
                <a:rPr lang="en-GB" b="1">
                  <a:solidFill>
                    <a:schemeClr val="bg1"/>
                  </a:solidFill>
                </a:rPr>
                <a:t>1 PeV</a:t>
              </a:r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30758" name="Rectangle 32"/>
            <p:cNvSpPr>
              <a:spLocks noChangeArrowheads="1"/>
            </p:cNvSpPr>
            <p:nvPr/>
          </p:nvSpPr>
          <p:spPr bwMode="auto">
            <a:xfrm>
              <a:off x="4080" y="1692"/>
              <a:ext cx="524" cy="1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marL="373063" indent="-373063" defTabSz="493713">
                <a:lnSpc>
                  <a:spcPct val="90000"/>
                </a:lnSpc>
                <a:spcBef>
                  <a:spcPts val="663"/>
                </a:spcBef>
                <a:buClr>
                  <a:schemeClr val="bg1"/>
                </a:buClr>
                <a:buSzPct val="75000"/>
              </a:pPr>
              <a:r>
                <a:rPr lang="en-GB" b="1">
                  <a:solidFill>
                    <a:schemeClr val="bg1"/>
                  </a:solidFill>
                </a:rPr>
                <a:t>1 TeV</a:t>
              </a:r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30759" name="Line 33"/>
            <p:cNvSpPr>
              <a:spLocks noChangeShapeType="1"/>
            </p:cNvSpPr>
            <p:nvPr/>
          </p:nvSpPr>
          <p:spPr bwMode="auto">
            <a:xfrm>
              <a:off x="5292" y="1500"/>
              <a:ext cx="1" cy="1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0" name="Rectangle 34"/>
            <p:cNvSpPr>
              <a:spLocks noChangeArrowheads="1"/>
            </p:cNvSpPr>
            <p:nvPr/>
          </p:nvSpPr>
          <p:spPr bwMode="auto">
            <a:xfrm>
              <a:off x="3169" y="1692"/>
              <a:ext cx="524" cy="1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marL="373063" indent="-373063" defTabSz="493713">
                <a:lnSpc>
                  <a:spcPct val="90000"/>
                </a:lnSpc>
                <a:spcBef>
                  <a:spcPts val="663"/>
                </a:spcBef>
                <a:buClr>
                  <a:schemeClr val="bg1"/>
                </a:buClr>
                <a:buSzPct val="75000"/>
              </a:pPr>
              <a:r>
                <a:rPr lang="en-GB" b="1">
                  <a:solidFill>
                    <a:schemeClr val="bg1"/>
                  </a:solidFill>
                </a:rPr>
                <a:t>1 GeV</a:t>
              </a:r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30761" name="Rectangle 35"/>
            <p:cNvSpPr>
              <a:spLocks noChangeArrowheads="1"/>
            </p:cNvSpPr>
            <p:nvPr/>
          </p:nvSpPr>
          <p:spPr bwMode="auto">
            <a:xfrm>
              <a:off x="2158" y="1692"/>
              <a:ext cx="524" cy="1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marL="373063" indent="-373063" defTabSz="493713">
                <a:lnSpc>
                  <a:spcPct val="90000"/>
                </a:lnSpc>
                <a:spcBef>
                  <a:spcPts val="663"/>
                </a:spcBef>
                <a:buClr>
                  <a:schemeClr val="bg1"/>
                </a:buClr>
                <a:buSzPct val="75000"/>
              </a:pPr>
              <a:r>
                <a:rPr lang="en-GB" b="1">
                  <a:solidFill>
                    <a:schemeClr val="bg1"/>
                  </a:solidFill>
                </a:rPr>
                <a:t>1 MeV</a:t>
              </a:r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30762" name="Rectangle 36"/>
            <p:cNvSpPr>
              <a:spLocks noChangeArrowheads="1"/>
            </p:cNvSpPr>
            <p:nvPr/>
          </p:nvSpPr>
          <p:spPr bwMode="auto">
            <a:xfrm>
              <a:off x="1209" y="1692"/>
              <a:ext cx="525" cy="1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marL="373063" indent="-373063" defTabSz="493713">
                <a:lnSpc>
                  <a:spcPct val="90000"/>
                </a:lnSpc>
                <a:spcBef>
                  <a:spcPts val="663"/>
                </a:spcBef>
                <a:buClr>
                  <a:schemeClr val="bg1"/>
                </a:buClr>
                <a:buSzPct val="75000"/>
              </a:pPr>
              <a:r>
                <a:rPr lang="en-GB" b="1">
                  <a:solidFill>
                    <a:schemeClr val="bg1"/>
                  </a:solidFill>
                </a:rPr>
                <a:t>1 keV</a:t>
              </a:r>
              <a:endParaRPr 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30735" name="Line 37"/>
          <p:cNvSpPr>
            <a:spLocks noChangeShapeType="1"/>
          </p:cNvSpPr>
          <p:nvPr/>
        </p:nvSpPr>
        <p:spPr bwMode="auto">
          <a:xfrm>
            <a:off x="1385888" y="1792288"/>
            <a:ext cx="4814887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diamond" w="med" len="med"/>
            <a:tailEnd type="diamond" w="med" len="med"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30736" name="Line 38"/>
          <p:cNvSpPr>
            <a:spLocks noChangeShapeType="1"/>
          </p:cNvSpPr>
          <p:nvPr/>
        </p:nvSpPr>
        <p:spPr bwMode="auto">
          <a:xfrm rot="5400000">
            <a:off x="8274844" y="6877844"/>
            <a:ext cx="1588" cy="8953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30737" name="Text Box 39"/>
          <p:cNvSpPr txBox="1">
            <a:spLocks noChangeArrowheads="1"/>
          </p:cNvSpPr>
          <p:nvPr/>
        </p:nvSpPr>
        <p:spPr bwMode="auto">
          <a:xfrm>
            <a:off x="7715250" y="6877050"/>
            <a:ext cx="1100138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defTabSz="493713"/>
            <a:r>
              <a:rPr lang="en-GB" sz="2200">
                <a:solidFill>
                  <a:schemeClr val="bg1"/>
                </a:solidFill>
              </a:rPr>
              <a:t>Energy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30738" name="Line 40"/>
          <p:cNvSpPr>
            <a:spLocks noChangeShapeType="1"/>
          </p:cNvSpPr>
          <p:nvPr/>
        </p:nvSpPr>
        <p:spPr bwMode="auto">
          <a:xfrm flipH="1">
            <a:off x="868363" y="3319463"/>
            <a:ext cx="8201025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30739" name="Line 41"/>
          <p:cNvSpPr>
            <a:spLocks noChangeShapeType="1"/>
          </p:cNvSpPr>
          <p:nvPr/>
        </p:nvSpPr>
        <p:spPr bwMode="auto">
          <a:xfrm flipH="1">
            <a:off x="896938" y="3922713"/>
            <a:ext cx="8202612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30740" name="Line 42"/>
          <p:cNvSpPr>
            <a:spLocks noChangeShapeType="1"/>
          </p:cNvSpPr>
          <p:nvPr/>
        </p:nvSpPr>
        <p:spPr bwMode="auto">
          <a:xfrm flipH="1">
            <a:off x="896938" y="4595813"/>
            <a:ext cx="8202612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30741" name="Line 43"/>
          <p:cNvSpPr>
            <a:spLocks noChangeShapeType="1"/>
          </p:cNvSpPr>
          <p:nvPr/>
        </p:nvSpPr>
        <p:spPr bwMode="auto">
          <a:xfrm flipH="1">
            <a:off x="898525" y="5241925"/>
            <a:ext cx="8202613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30742" name="Line 44"/>
          <p:cNvSpPr>
            <a:spLocks noChangeShapeType="1"/>
          </p:cNvSpPr>
          <p:nvPr/>
        </p:nvSpPr>
        <p:spPr bwMode="auto">
          <a:xfrm flipH="1">
            <a:off x="884238" y="2690813"/>
            <a:ext cx="8201025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30743" name="Rectangle 45"/>
          <p:cNvSpPr>
            <a:spLocks noChangeArrowheads="1"/>
          </p:cNvSpPr>
          <p:nvPr/>
        </p:nvSpPr>
        <p:spPr bwMode="auto">
          <a:xfrm>
            <a:off x="6562725" y="3468688"/>
            <a:ext cx="1501775" cy="649287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 defTabSz="493713"/>
            <a:r>
              <a:rPr lang="en-GB" sz="1800" b="1" dirty="0">
                <a:solidFill>
                  <a:schemeClr val="bg1"/>
                </a:solidFill>
                <a:latin typeface="Arial Narrow" pitchFamily="34" charset="0"/>
              </a:rPr>
              <a:t>Current </a:t>
            </a:r>
          </a:p>
          <a:p>
            <a:pPr algn="ctr" defTabSz="493713"/>
            <a:r>
              <a:rPr lang="en-GB" sz="1800" b="1" dirty="0" smtClean="0">
                <a:solidFill>
                  <a:schemeClr val="bg1"/>
                </a:solidFill>
                <a:latin typeface="Arial Narrow" pitchFamily="34" charset="0"/>
              </a:rPr>
              <a:t>IACTs</a:t>
            </a:r>
            <a:endParaRPr lang="en-US" sz="1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0744" name="Rectangle 46"/>
          <p:cNvSpPr>
            <a:spLocks noChangeArrowheads="1"/>
          </p:cNvSpPr>
          <p:nvPr/>
        </p:nvSpPr>
        <p:spPr bwMode="auto">
          <a:xfrm>
            <a:off x="4772514" y="3287713"/>
            <a:ext cx="1984375" cy="649287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 defTabSz="493713"/>
            <a:r>
              <a:rPr lang="en-GB" sz="2200" b="1" dirty="0">
                <a:solidFill>
                  <a:schemeClr val="bg1"/>
                </a:solidFill>
                <a:latin typeface="Arial Narrow" pitchFamily="34" charset="0"/>
              </a:rPr>
              <a:t>Fermi GST</a:t>
            </a:r>
            <a:endParaRPr lang="en-US" sz="2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0745" name="Rectangle 47"/>
          <p:cNvSpPr>
            <a:spLocks noChangeArrowheads="1"/>
          </p:cNvSpPr>
          <p:nvPr/>
        </p:nvSpPr>
        <p:spPr bwMode="auto">
          <a:xfrm>
            <a:off x="2867025" y="2511425"/>
            <a:ext cx="1646238" cy="650875"/>
          </a:xfrm>
          <a:prstGeom prst="rect">
            <a:avLst/>
          </a:prstGeom>
          <a:solidFill>
            <a:srgbClr val="FF99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 defTabSz="493713"/>
            <a:r>
              <a:rPr lang="en-GB" sz="2200" b="1" dirty="0">
                <a:solidFill>
                  <a:schemeClr val="bg1"/>
                </a:solidFill>
                <a:latin typeface="Arial Narrow" pitchFamily="34" charset="0"/>
              </a:rPr>
              <a:t>Integral</a:t>
            </a:r>
            <a:endParaRPr lang="en-US" sz="2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0746" name="Rectangle 48"/>
          <p:cNvSpPr>
            <a:spLocks noChangeArrowheads="1"/>
          </p:cNvSpPr>
          <p:nvPr/>
        </p:nvSpPr>
        <p:spPr bwMode="auto">
          <a:xfrm>
            <a:off x="2085975" y="4414838"/>
            <a:ext cx="771525" cy="649287"/>
          </a:xfrm>
          <a:prstGeom prst="rect">
            <a:avLst/>
          </a:prstGeom>
          <a:solidFill>
            <a:srgbClr val="FF66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 defTabSz="493713"/>
            <a:r>
              <a:rPr lang="en-GB" sz="2200" b="1" dirty="0">
                <a:solidFill>
                  <a:schemeClr val="bg1"/>
                </a:solidFill>
                <a:latin typeface="Arial Narrow" pitchFamily="34" charset="0"/>
              </a:rPr>
              <a:t>XMM</a:t>
            </a:r>
            <a:endParaRPr lang="en-US" sz="2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0747" name="Rectangle 49"/>
          <p:cNvSpPr>
            <a:spLocks noChangeArrowheads="1"/>
          </p:cNvSpPr>
          <p:nvPr/>
        </p:nvSpPr>
        <p:spPr bwMode="auto">
          <a:xfrm>
            <a:off x="598488" y="5540375"/>
            <a:ext cx="757237" cy="649288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 defTabSz="493713"/>
            <a:r>
              <a:rPr lang="en-GB" sz="2200" b="1" dirty="0">
                <a:solidFill>
                  <a:schemeClr val="bg1"/>
                </a:solidFill>
                <a:latin typeface="Arial Narrow" pitchFamily="34" charset="0"/>
              </a:rPr>
              <a:t>HST</a:t>
            </a:r>
            <a:endParaRPr lang="en-US" sz="2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0748" name="Rectangle 50"/>
          <p:cNvSpPr>
            <a:spLocks noChangeArrowheads="1"/>
          </p:cNvSpPr>
          <p:nvPr/>
        </p:nvSpPr>
        <p:spPr bwMode="auto">
          <a:xfrm>
            <a:off x="6049963" y="4083050"/>
            <a:ext cx="2439987" cy="649288"/>
          </a:xfrm>
          <a:prstGeom prst="rect">
            <a:avLst/>
          </a:prstGeom>
          <a:solidFill>
            <a:srgbClr val="0000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algn="ctr" defTabSz="493713"/>
            <a:r>
              <a:rPr lang="en-GB" sz="2200" b="1">
                <a:latin typeface="Arial Narrow" pitchFamily="34" charset="0"/>
              </a:rPr>
              <a:t>CTA</a:t>
            </a:r>
            <a:endParaRPr lang="en-US" sz="2200" b="1">
              <a:latin typeface="Arial Narrow" pitchFamily="34" charset="0"/>
            </a:endParaRPr>
          </a:p>
        </p:txBody>
      </p:sp>
      <p:sp>
        <p:nvSpPr>
          <p:cNvPr id="30749" name="Text Box 21"/>
          <p:cNvSpPr txBox="1">
            <a:spLocks noChangeArrowheads="1"/>
          </p:cNvSpPr>
          <p:nvPr/>
        </p:nvSpPr>
        <p:spPr bwMode="auto">
          <a:xfrm rot="-5400000">
            <a:off x="-540543" y="3821906"/>
            <a:ext cx="2027238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defTabSz="493713"/>
            <a:r>
              <a:rPr lang="en-GB" sz="2200">
                <a:solidFill>
                  <a:schemeClr val="bg1"/>
                </a:solidFill>
              </a:rPr>
              <a:t>More sensitive</a:t>
            </a:r>
            <a:endParaRPr lang="en-US" sz="2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987" y="2571719"/>
            <a:ext cx="10500867" cy="517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>
            <p:ph type="title"/>
          </p:nvPr>
        </p:nvSpPr>
        <p:spPr>
          <a:xfrm>
            <a:off x="3057525" y="0"/>
            <a:ext cx="4191000" cy="2028825"/>
          </a:xfrm>
          <a:solidFill>
            <a:srgbClr val="FFFF00"/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2000" b="0" dirty="0" smtClean="0">
                <a:solidFill>
                  <a:schemeClr val="bg1"/>
                </a:solidFill>
                <a:effectLst/>
              </a:rPr>
              <a:t>25 countries </a:t>
            </a:r>
          </a:p>
          <a:p>
            <a:pPr eaLnBrk="1" hangingPunct="1"/>
            <a:r>
              <a:rPr lang="en-US" sz="2000" b="0" dirty="0" smtClean="0">
                <a:solidFill>
                  <a:schemeClr val="bg1"/>
                </a:solidFill>
                <a:effectLst/>
              </a:rPr>
              <a:t>132 institutes</a:t>
            </a:r>
          </a:p>
          <a:p>
            <a:pPr eaLnBrk="1" hangingPunct="1"/>
            <a:r>
              <a:rPr lang="en-US" sz="2000" b="0" dirty="0" smtClean="0">
                <a:solidFill>
                  <a:schemeClr val="bg1"/>
                </a:solidFill>
                <a:effectLst/>
              </a:rPr>
              <a:t>734 people       </a:t>
            </a:r>
            <a:br>
              <a:rPr lang="en-US" sz="2000" b="0" dirty="0" smtClean="0">
                <a:solidFill>
                  <a:schemeClr val="bg1"/>
                </a:solidFill>
                <a:effectLst/>
              </a:rPr>
            </a:br>
            <a:r>
              <a:rPr lang="en-US" sz="2000" b="0" dirty="0" smtClean="0">
                <a:solidFill>
                  <a:schemeClr val="bg1"/>
                </a:solidFill>
                <a:effectLst/>
              </a:rPr>
              <a:t>(</a:t>
            </a:r>
            <a:r>
              <a:rPr lang="en-US" sz="1600" b="0" dirty="0" smtClean="0">
                <a:solidFill>
                  <a:schemeClr val="bg1"/>
                </a:solidFill>
                <a:effectLst/>
              </a:rPr>
              <a:t>+27% compared to last meeting</a:t>
            </a:r>
            <a:r>
              <a:rPr lang="en-US" sz="2000" b="0" dirty="0" smtClean="0">
                <a:solidFill>
                  <a:schemeClr val="bg1"/>
                </a:solidFill>
                <a:effectLst/>
              </a:rPr>
              <a:t>)</a:t>
            </a:r>
          </a:p>
          <a:p>
            <a:pPr eaLnBrk="1" hangingPunct="1"/>
            <a:r>
              <a:rPr lang="en-US" sz="2000" b="0" dirty="0" smtClean="0">
                <a:solidFill>
                  <a:schemeClr val="bg1"/>
                </a:solidFill>
                <a:effectLst/>
              </a:rPr>
              <a:t>220 FTEs</a:t>
            </a:r>
          </a:p>
        </p:txBody>
      </p:sp>
      <p:sp>
        <p:nvSpPr>
          <p:cNvPr id="6" name="TextBox 5"/>
          <p:cNvSpPr txBox="1"/>
          <p:nvPr/>
        </p:nvSpPr>
        <p:spPr>
          <a:xfrm rot="20331966">
            <a:off x="234126" y="809623"/>
            <a:ext cx="226376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… by end of 2010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Future</a:t>
            </a:r>
          </a:p>
        </p:txBody>
      </p:sp>
      <p:pic>
        <p:nvPicPr>
          <p:cNvPr id="32771" name="Picture 3" descr="Kifune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1765300"/>
            <a:ext cx="682625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20413807">
            <a:off x="498159" y="3234690"/>
            <a:ext cx="9069705" cy="1260475"/>
          </a:xfrm>
          <a:solidFill>
            <a:srgbClr val="FFFF00"/>
          </a:solidFill>
          <a:effectLst>
            <a:glow rad="228600">
              <a:srgbClr val="FFFF00">
                <a:alpha val="40000"/>
              </a:srgbClr>
            </a:glow>
          </a:effectLst>
        </p:spPr>
        <p:txBody>
          <a:bodyPr/>
          <a:lstStyle/>
          <a:p>
            <a:r>
              <a:rPr lang="it-IT" dirty="0" err="1" smtClean="0">
                <a:solidFill>
                  <a:srgbClr val="002060"/>
                </a:solidFill>
              </a:rPr>
              <a:t>That’s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all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folks</a:t>
            </a:r>
            <a:r>
              <a:rPr lang="it-IT" dirty="0" smtClean="0">
                <a:solidFill>
                  <a:srgbClr val="002060"/>
                </a:solidFill>
              </a:rPr>
              <a:t>!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10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" y="47626"/>
            <a:ext cx="8391524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solidFill>
                  <a:schemeClr val="tx1"/>
                </a:solidFill>
              </a:rPr>
              <a:t>γ-ray Astronomy from Ground 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47390"/>
            <a:ext cx="10077450" cy="638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ounded Rectangle 4"/>
          <p:cNvSpPr>
            <a:spLocks noChangeArrowheads="1"/>
          </p:cNvSpPr>
          <p:nvPr/>
        </p:nvSpPr>
        <p:spPr bwMode="auto">
          <a:xfrm>
            <a:off x="390525" y="4391025"/>
            <a:ext cx="1524000" cy="1447800"/>
          </a:xfrm>
          <a:prstGeom prst="roundRect">
            <a:avLst>
              <a:gd name="adj" fmla="val 16667"/>
            </a:avLst>
          </a:prstGeom>
          <a:solidFill>
            <a:srgbClr val="FF0000">
              <a:alpha val="2392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49263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8197" name="Rounded Rectangle 5"/>
          <p:cNvSpPr>
            <a:spLocks noChangeArrowheads="1"/>
          </p:cNvSpPr>
          <p:nvPr/>
        </p:nvSpPr>
        <p:spPr bwMode="auto">
          <a:xfrm>
            <a:off x="1533525" y="6296025"/>
            <a:ext cx="4191000" cy="1055688"/>
          </a:xfrm>
          <a:prstGeom prst="roundRect">
            <a:avLst>
              <a:gd name="adj" fmla="val 16667"/>
            </a:avLst>
          </a:prstGeom>
          <a:solidFill>
            <a:srgbClr val="FF0000">
              <a:alpha val="2392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49263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8198" name="Rounded Rectangle 6"/>
          <p:cNvSpPr>
            <a:spLocks noChangeArrowheads="1"/>
          </p:cNvSpPr>
          <p:nvPr/>
        </p:nvSpPr>
        <p:spPr bwMode="auto">
          <a:xfrm>
            <a:off x="6029325" y="6296025"/>
            <a:ext cx="3810000" cy="1055688"/>
          </a:xfrm>
          <a:prstGeom prst="roundRect">
            <a:avLst>
              <a:gd name="adj" fmla="val 16667"/>
            </a:avLst>
          </a:prstGeom>
          <a:solidFill>
            <a:srgbClr val="FF0000">
              <a:alpha val="2392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49263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8199" name="Rounded Rectangle 7"/>
          <p:cNvSpPr>
            <a:spLocks noChangeArrowheads="1"/>
          </p:cNvSpPr>
          <p:nvPr/>
        </p:nvSpPr>
        <p:spPr bwMode="auto">
          <a:xfrm>
            <a:off x="4962525" y="1876425"/>
            <a:ext cx="1981200" cy="1981200"/>
          </a:xfrm>
          <a:prstGeom prst="roundRect">
            <a:avLst>
              <a:gd name="adj" fmla="val 16667"/>
            </a:avLst>
          </a:prstGeom>
          <a:solidFill>
            <a:srgbClr val="FF0000">
              <a:alpha val="2392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49263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236538"/>
            <a:ext cx="9393238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b="0" dirty="0" smtClean="0">
                <a:solidFill>
                  <a:schemeClr val="tx1"/>
                </a:solidFill>
              </a:rPr>
              <a:t>Ground Based </a:t>
            </a:r>
            <a:r>
              <a:rPr lang="en-US" b="0" dirty="0" smtClean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US" b="0" dirty="0" smtClean="0">
                <a:solidFill>
                  <a:schemeClr val="tx1"/>
                </a:solidFill>
              </a:rPr>
              <a:t>-ray Astronomy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3" y="1260475"/>
            <a:ext cx="60452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5" descr="IMG_259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250" y="3025775"/>
            <a:ext cx="6172200" cy="41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6465888" y="1260475"/>
            <a:ext cx="361156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H.E.S.S. II (1</a:t>
            </a:r>
            <a:r>
              <a:rPr lang="en-US" baseline="30000">
                <a:solidFill>
                  <a:schemeClr val="bg1"/>
                </a:solidFill>
              </a:rPr>
              <a:t>st</a:t>
            </a:r>
            <a:r>
              <a:rPr lang="en-US">
                <a:solidFill>
                  <a:schemeClr val="bg1"/>
                </a:solidFill>
              </a:rPr>
              <a:t> light  2012)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293688" y="4370388"/>
            <a:ext cx="3611562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MAGIC II (1</a:t>
            </a:r>
            <a:r>
              <a:rPr lang="en-US" baseline="30000">
                <a:solidFill>
                  <a:schemeClr val="bg1"/>
                </a:solidFill>
              </a:rPr>
              <a:t>st</a:t>
            </a:r>
            <a:r>
              <a:rPr lang="en-US">
                <a:solidFill>
                  <a:schemeClr val="bg1"/>
                </a:solidFill>
              </a:rPr>
              <a:t> light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Ferm2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33488"/>
            <a:ext cx="1007745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0" y="236538"/>
            <a:ext cx="9001125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b="0" dirty="0" smtClean="0">
                <a:solidFill>
                  <a:schemeClr val="tx1"/>
                </a:solidFill>
              </a:rPr>
              <a:t>… and space (FERMI</a:t>
            </a:r>
            <a:r>
              <a:rPr lang="en-US" b="0" dirty="0">
                <a:solidFill>
                  <a:schemeClr val="tx1"/>
                </a:solidFill>
              </a:rPr>
              <a:t>)</a:t>
            </a:r>
            <a:endParaRPr lang="en-US" b="0" dirty="0" smtClean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44475" y="1233488"/>
            <a:ext cx="9148763" cy="51054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b="0" dirty="0" smtClean="0"/>
              <a:t>Green crosses indicate 205 brightest LAT sources</a:t>
            </a:r>
          </a:p>
          <a:p>
            <a:pPr eaLnBrk="1" hangingPunct="1"/>
            <a:r>
              <a:rPr lang="en-US" b="0" dirty="0" smtClean="0"/>
              <a:t>EGRET on the Compton Observatory found fewer than 30 sources above 10</a:t>
            </a:r>
            <a:r>
              <a:rPr lang="en-US" b="0" dirty="0" smtClean="0">
                <a:latin typeface="Symbol" pitchFamily="18" charset="2"/>
              </a:rPr>
              <a:t>s</a:t>
            </a:r>
            <a:r>
              <a:rPr lang="en-US" b="0" dirty="0" smtClean="0"/>
              <a:t> in its lifetime. </a:t>
            </a:r>
          </a:p>
          <a:p>
            <a:pPr eaLnBrk="1" hangingPunct="1"/>
            <a:r>
              <a:rPr lang="en-US" b="0" dirty="0" smtClean="0"/>
              <a:t>Typical 95% error radius is less than 10 </a:t>
            </a:r>
            <a:r>
              <a:rPr lang="en-US" b="0" dirty="0" err="1" smtClean="0"/>
              <a:t>arcmin</a:t>
            </a:r>
            <a:r>
              <a:rPr lang="en-US" b="0" dirty="0" smtClean="0"/>
              <a:t>.  For the brightest sources, it is less than 3 </a:t>
            </a:r>
            <a:r>
              <a:rPr lang="en-US" b="0" dirty="0" err="1" smtClean="0"/>
              <a:t>arcmin</a:t>
            </a:r>
            <a:r>
              <a:rPr lang="en-US" b="0" dirty="0" smtClean="0"/>
              <a:t>.  Improvements are expected. </a:t>
            </a:r>
          </a:p>
          <a:p>
            <a:pPr eaLnBrk="1" hangingPunct="1"/>
            <a:r>
              <a:rPr lang="en-US" b="0" dirty="0" smtClean="0"/>
              <a:t>About 1/3 of the sources show definite evidence of variability.</a:t>
            </a:r>
          </a:p>
          <a:p>
            <a:pPr eaLnBrk="1" hangingPunct="1"/>
            <a:r>
              <a:rPr lang="en-US" b="0" dirty="0" smtClean="0"/>
              <a:t>Over 40 sources have no obvious associations with known gamma-ray emitting classes of objects.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 </a:t>
            </a:r>
          </a:p>
          <a:p>
            <a:pPr eaLnBrk="1" hangingPunct="1"/>
            <a:endParaRPr lang="en-US" dirty="0" smtClean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0" y="236538"/>
            <a:ext cx="9001125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Current Status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03238" y="1190625"/>
            <a:ext cx="9217025" cy="1676400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151192" indent="0" eaLnBrk="1" hangingPunct="1"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Arial Narrow" pitchFamily="34" charset="0"/>
              </a:rPr>
              <a:t>The current generation of telescopes (H.E.S.S. / MAGIC / VERITAS) have detected &gt;100 sources.</a:t>
            </a:r>
          </a:p>
          <a:p>
            <a:pPr marL="151192" indent="0" eaLnBrk="1" hangingPunct="1"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Arial Narrow" pitchFamily="34" charset="0"/>
              </a:rPr>
              <a:t>Several more with HESS2 / MAGIC2 / VERITAS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106" y="3227924"/>
            <a:ext cx="8821268" cy="2687101"/>
          </a:xfrm>
          <a:prstGeom prst="rect">
            <a:avLst/>
          </a:prstGeom>
          <a:solidFill>
            <a:srgbClr val="C00000"/>
          </a:solidFill>
        </p:spPr>
        <p:txBody>
          <a:bodyPr lIns="100794" tIns="50397" rIns="100794" bIns="50397" numCol="2">
            <a:spAutoFit/>
          </a:bodyPr>
          <a:lstStyle/>
          <a:p>
            <a:pPr marL="503972" lvl="1" indent="0" defTabSz="503972" fontAlgn="auto"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Font typeface="Wingdings" charset="2"/>
              <a:buChar char="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</a:rPr>
              <a:t>Stellar Winds</a:t>
            </a:r>
          </a:p>
          <a:p>
            <a:pPr marL="503972" lvl="1" indent="0" defTabSz="503972" fontAlgn="auto"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Font typeface="Wingdings" charset="2"/>
              <a:buChar char="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</a:rPr>
              <a:t>Supernova Remnants</a:t>
            </a:r>
          </a:p>
          <a:p>
            <a:pPr marL="503972" lvl="1" indent="0" defTabSz="503972" fontAlgn="auto"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Font typeface="Wingdings" charset="2"/>
              <a:buChar char="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</a:rPr>
              <a:t>Pulsar Wind Nebulae</a:t>
            </a:r>
          </a:p>
          <a:p>
            <a:pPr marL="503972" lvl="1" indent="0" defTabSz="503972" fontAlgn="auto"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Font typeface="Wingdings" charset="2"/>
              <a:buChar char="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</a:rPr>
              <a:t>Binary Systems</a:t>
            </a:r>
          </a:p>
          <a:p>
            <a:pPr marL="503972" lvl="1" indent="0" defTabSz="503972" fontAlgn="auto"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Font typeface="Wingdings" charset="2"/>
              <a:buChar char="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</a:rPr>
              <a:t>Molecular Clouds</a:t>
            </a:r>
          </a:p>
          <a:p>
            <a:pPr marL="503972" lvl="1" indent="0" defTabSz="503972" fontAlgn="auto"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Font typeface="Wingdings" charset="2"/>
              <a:buChar char="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</a:rPr>
              <a:t>Galactic Centre</a:t>
            </a:r>
          </a:p>
          <a:p>
            <a:pPr marL="503972" lvl="1" indent="0" defTabSz="503972" fontAlgn="auto"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Font typeface="Wingdings" charset="2"/>
              <a:buChar char="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</a:rPr>
              <a:t>No Counterpart/Dark Sources</a:t>
            </a:r>
          </a:p>
          <a:p>
            <a:pPr marL="503972" lvl="1" indent="0" defTabSz="503972" fontAlgn="auto"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Font typeface="Wingdings" charset="2"/>
              <a:buChar char="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</a:rPr>
              <a:t> AGN</a:t>
            </a:r>
          </a:p>
          <a:p>
            <a:pPr marL="503972" lvl="1" indent="0" defTabSz="503972" fontAlgn="auto"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Font typeface="Wingdings" charset="2"/>
              <a:buChar char="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</a:rPr>
              <a:t>Constraints on EBL</a:t>
            </a:r>
          </a:p>
          <a:p>
            <a:pPr marL="503972" lvl="1" indent="0" defTabSz="503972" fontAlgn="auto"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Font typeface="Wingdings" charset="2"/>
              <a:buChar char="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</a:rPr>
              <a:t>Constraints on QG</a:t>
            </a:r>
          </a:p>
          <a:p>
            <a:pPr marL="503972" lvl="1" indent="0" defTabSz="503972" fontAlgn="auto">
              <a:spcBef>
                <a:spcPts val="0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Font typeface="Wingdings" charset="2"/>
              <a:buChar char="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</a:rPr>
              <a:t>CR Electron Spectrum</a:t>
            </a:r>
          </a:p>
          <a:p>
            <a:pPr defTabSz="50397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79276" y="6297930"/>
            <a:ext cx="9307649" cy="60769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defTabSz="493713">
              <a:lnSpc>
                <a:spcPct val="90000"/>
              </a:lnSpc>
              <a:spcBef>
                <a:spcPts val="663"/>
              </a:spcBef>
              <a:buClr>
                <a:schemeClr val="bg1"/>
              </a:buClr>
              <a:buSzPct val="75000"/>
              <a:defRPr/>
            </a:pPr>
            <a:r>
              <a:rPr lang="en-US" sz="2800" dirty="0">
                <a:solidFill>
                  <a:srgbClr val="FFFF00"/>
                </a:solidFill>
                <a:latin typeface="Arial Narrow" pitchFamily="34" charset="0"/>
              </a:rPr>
              <a:t>Regular 70 GeV-20 </a:t>
            </a:r>
            <a:r>
              <a:rPr lang="en-US" sz="2800" dirty="0" err="1">
                <a:solidFill>
                  <a:srgbClr val="FFFF00"/>
                </a:solidFill>
                <a:latin typeface="Arial Narrow" pitchFamily="34" charset="0"/>
              </a:rPr>
              <a:t>TeV</a:t>
            </a:r>
            <a:r>
              <a:rPr lang="en-US" sz="2800" dirty="0">
                <a:solidFill>
                  <a:srgbClr val="FFFF00"/>
                </a:solidFill>
                <a:latin typeface="Arial Narrow" pitchFamily="34" charset="0"/>
              </a:rPr>
              <a:t> observations made with few % Crab </a:t>
            </a:r>
            <a:r>
              <a:rPr lang="en-US" sz="2800" dirty="0" smtClean="0">
                <a:solidFill>
                  <a:srgbClr val="FFFF00"/>
                </a:solidFill>
                <a:latin typeface="Arial Narrow" pitchFamily="34" charset="0"/>
              </a:rPr>
              <a:t>sensitivity.</a:t>
            </a:r>
            <a:endParaRPr lang="en-US" sz="2800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bldLvl="2" animBg="1"/>
      <p:bldP spid="6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Science Potential</a:t>
            </a: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 flipV="1">
            <a:off x="1230313" y="3463925"/>
            <a:ext cx="8412162" cy="1350963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8B8BD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pic>
        <p:nvPicPr>
          <p:cNvPr id="12292" name="Picture 3" descr="IcebergV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398588"/>
            <a:ext cx="47625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 descr="IcebergV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975" y="1874838"/>
            <a:ext cx="4524375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Freeform 7"/>
          <p:cNvSpPr>
            <a:spLocks/>
          </p:cNvSpPr>
          <p:nvPr/>
        </p:nvSpPr>
        <p:spPr bwMode="auto">
          <a:xfrm>
            <a:off x="2525713" y="2895600"/>
            <a:ext cx="1419225" cy="1704975"/>
          </a:xfrm>
          <a:custGeom>
            <a:avLst/>
            <a:gdLst>
              <a:gd name="T0" fmla="*/ 0 w 811"/>
              <a:gd name="T1" fmla="*/ 2147483647 h 974"/>
              <a:gd name="T2" fmla="*/ 2147483647 w 811"/>
              <a:gd name="T3" fmla="*/ 2147483647 h 974"/>
              <a:gd name="T4" fmla="*/ 2147483647 w 811"/>
              <a:gd name="T5" fmla="*/ 2147483647 h 974"/>
              <a:gd name="T6" fmla="*/ 2147483647 w 811"/>
              <a:gd name="T7" fmla="*/ 2147483647 h 974"/>
              <a:gd name="T8" fmla="*/ 2147483647 w 811"/>
              <a:gd name="T9" fmla="*/ 2147483647 h 974"/>
              <a:gd name="T10" fmla="*/ 2147483647 w 811"/>
              <a:gd name="T11" fmla="*/ 2147483647 h 974"/>
              <a:gd name="T12" fmla="*/ 2147483647 w 811"/>
              <a:gd name="T13" fmla="*/ 2147483647 h 974"/>
              <a:gd name="T14" fmla="*/ 2147483647 w 811"/>
              <a:gd name="T15" fmla="*/ 2147483647 h 974"/>
              <a:gd name="T16" fmla="*/ 2147483647 w 811"/>
              <a:gd name="T17" fmla="*/ 2147483647 h 974"/>
              <a:gd name="T18" fmla="*/ 2147483647 w 811"/>
              <a:gd name="T19" fmla="*/ 2147483647 h 974"/>
              <a:gd name="T20" fmla="*/ 2147483647 w 811"/>
              <a:gd name="T21" fmla="*/ 2147483647 h 974"/>
              <a:gd name="T22" fmla="*/ 2147483647 w 811"/>
              <a:gd name="T23" fmla="*/ 2147483647 h 974"/>
              <a:gd name="T24" fmla="*/ 2147483647 w 811"/>
              <a:gd name="T25" fmla="*/ 2147483647 h 974"/>
              <a:gd name="T26" fmla="*/ 2147483647 w 811"/>
              <a:gd name="T27" fmla="*/ 2147483647 h 974"/>
              <a:gd name="T28" fmla="*/ 2147483647 w 811"/>
              <a:gd name="T29" fmla="*/ 2147483647 h 974"/>
              <a:gd name="T30" fmla="*/ 2147483647 w 811"/>
              <a:gd name="T31" fmla="*/ 2147483647 h 974"/>
              <a:gd name="T32" fmla="*/ 2147483647 w 811"/>
              <a:gd name="T33" fmla="*/ 2147483647 h 974"/>
              <a:gd name="T34" fmla="*/ 2147483647 w 811"/>
              <a:gd name="T35" fmla="*/ 2147483647 h 974"/>
              <a:gd name="T36" fmla="*/ 2147483647 w 811"/>
              <a:gd name="T37" fmla="*/ 2147483647 h 974"/>
              <a:gd name="T38" fmla="*/ 2147483647 w 811"/>
              <a:gd name="T39" fmla="*/ 2147483647 h 974"/>
              <a:gd name="T40" fmla="*/ 2147483647 w 811"/>
              <a:gd name="T41" fmla="*/ 2147483647 h 974"/>
              <a:gd name="T42" fmla="*/ 2147483647 w 811"/>
              <a:gd name="T43" fmla="*/ 2147483647 h 974"/>
              <a:gd name="T44" fmla="*/ 2147483647 w 811"/>
              <a:gd name="T45" fmla="*/ 2147483647 h 974"/>
              <a:gd name="T46" fmla="*/ 2147483647 w 811"/>
              <a:gd name="T47" fmla="*/ 2147483647 h 974"/>
              <a:gd name="T48" fmla="*/ 2147483647 w 811"/>
              <a:gd name="T49" fmla="*/ 2147483647 h 974"/>
              <a:gd name="T50" fmla="*/ 2147483647 w 811"/>
              <a:gd name="T51" fmla="*/ 2147483647 h 974"/>
              <a:gd name="T52" fmla="*/ 2147483647 w 811"/>
              <a:gd name="T53" fmla="*/ 2147483647 h 974"/>
              <a:gd name="T54" fmla="*/ 2147483647 w 811"/>
              <a:gd name="T55" fmla="*/ 2147483647 h 974"/>
              <a:gd name="T56" fmla="*/ 2147483647 w 811"/>
              <a:gd name="T57" fmla="*/ 2147483647 h 974"/>
              <a:gd name="T58" fmla="*/ 2147483647 w 811"/>
              <a:gd name="T59" fmla="*/ 2147483647 h 974"/>
              <a:gd name="T60" fmla="*/ 2147483647 w 811"/>
              <a:gd name="T61" fmla="*/ 2147483647 h 974"/>
              <a:gd name="T62" fmla="*/ 2147483647 w 811"/>
              <a:gd name="T63" fmla="*/ 2147483647 h 974"/>
              <a:gd name="T64" fmla="*/ 2147483647 w 811"/>
              <a:gd name="T65" fmla="*/ 2147483647 h 974"/>
              <a:gd name="T66" fmla="*/ 2147483647 w 811"/>
              <a:gd name="T67" fmla="*/ 2147483647 h 974"/>
              <a:gd name="T68" fmla="*/ 2147483647 w 811"/>
              <a:gd name="T69" fmla="*/ 2147483647 h 974"/>
              <a:gd name="T70" fmla="*/ 2147483647 w 811"/>
              <a:gd name="T71" fmla="*/ 2147483647 h 974"/>
              <a:gd name="T72" fmla="*/ 2147483647 w 811"/>
              <a:gd name="T73" fmla="*/ 2147483647 h 974"/>
              <a:gd name="T74" fmla="*/ 2147483647 w 811"/>
              <a:gd name="T75" fmla="*/ 2147483647 h 974"/>
              <a:gd name="T76" fmla="*/ 2147483647 w 811"/>
              <a:gd name="T77" fmla="*/ 2147483647 h 974"/>
              <a:gd name="T78" fmla="*/ 2147483647 w 811"/>
              <a:gd name="T79" fmla="*/ 2147483647 h 97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11"/>
              <a:gd name="T121" fmla="*/ 0 h 974"/>
              <a:gd name="T122" fmla="*/ 811 w 811"/>
              <a:gd name="T123" fmla="*/ 974 h 974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11" h="974">
                <a:moveTo>
                  <a:pt x="0" y="966"/>
                </a:moveTo>
                <a:cubicBezTo>
                  <a:pt x="17" y="949"/>
                  <a:pt x="32" y="946"/>
                  <a:pt x="52" y="934"/>
                </a:cubicBezTo>
                <a:cubicBezTo>
                  <a:pt x="60" y="929"/>
                  <a:pt x="76" y="918"/>
                  <a:pt x="76" y="918"/>
                </a:cubicBezTo>
                <a:cubicBezTo>
                  <a:pt x="101" y="880"/>
                  <a:pt x="64" y="895"/>
                  <a:pt x="44" y="902"/>
                </a:cubicBezTo>
                <a:cubicBezTo>
                  <a:pt x="53" y="889"/>
                  <a:pt x="63" y="885"/>
                  <a:pt x="68" y="870"/>
                </a:cubicBezTo>
                <a:cubicBezTo>
                  <a:pt x="70" y="829"/>
                  <a:pt x="61" y="754"/>
                  <a:pt x="104" y="726"/>
                </a:cubicBezTo>
                <a:cubicBezTo>
                  <a:pt x="123" y="697"/>
                  <a:pt x="106" y="728"/>
                  <a:pt x="116" y="662"/>
                </a:cubicBezTo>
                <a:cubicBezTo>
                  <a:pt x="118" y="650"/>
                  <a:pt x="128" y="626"/>
                  <a:pt x="128" y="626"/>
                </a:cubicBezTo>
                <a:cubicBezTo>
                  <a:pt x="132" y="591"/>
                  <a:pt x="140" y="560"/>
                  <a:pt x="160" y="530"/>
                </a:cubicBezTo>
                <a:cubicBezTo>
                  <a:pt x="164" y="447"/>
                  <a:pt x="148" y="443"/>
                  <a:pt x="212" y="422"/>
                </a:cubicBezTo>
                <a:cubicBezTo>
                  <a:pt x="225" y="403"/>
                  <a:pt x="234" y="377"/>
                  <a:pt x="256" y="370"/>
                </a:cubicBezTo>
                <a:cubicBezTo>
                  <a:pt x="260" y="353"/>
                  <a:pt x="262" y="335"/>
                  <a:pt x="268" y="318"/>
                </a:cubicBezTo>
                <a:cubicBezTo>
                  <a:pt x="271" y="299"/>
                  <a:pt x="270" y="271"/>
                  <a:pt x="280" y="254"/>
                </a:cubicBezTo>
                <a:cubicBezTo>
                  <a:pt x="303" y="213"/>
                  <a:pt x="291" y="245"/>
                  <a:pt x="300" y="218"/>
                </a:cubicBezTo>
                <a:cubicBezTo>
                  <a:pt x="301" y="193"/>
                  <a:pt x="301" y="167"/>
                  <a:pt x="304" y="142"/>
                </a:cubicBezTo>
                <a:cubicBezTo>
                  <a:pt x="306" y="128"/>
                  <a:pt x="336" y="114"/>
                  <a:pt x="336" y="114"/>
                </a:cubicBezTo>
                <a:cubicBezTo>
                  <a:pt x="346" y="99"/>
                  <a:pt x="361" y="84"/>
                  <a:pt x="376" y="74"/>
                </a:cubicBezTo>
                <a:cubicBezTo>
                  <a:pt x="381" y="58"/>
                  <a:pt x="398" y="43"/>
                  <a:pt x="412" y="34"/>
                </a:cubicBezTo>
                <a:cubicBezTo>
                  <a:pt x="427" y="12"/>
                  <a:pt x="412" y="29"/>
                  <a:pt x="432" y="18"/>
                </a:cubicBezTo>
                <a:cubicBezTo>
                  <a:pt x="440" y="13"/>
                  <a:pt x="456" y="2"/>
                  <a:pt x="456" y="2"/>
                </a:cubicBezTo>
                <a:cubicBezTo>
                  <a:pt x="469" y="3"/>
                  <a:pt x="484" y="0"/>
                  <a:pt x="496" y="6"/>
                </a:cubicBezTo>
                <a:cubicBezTo>
                  <a:pt x="501" y="8"/>
                  <a:pt x="498" y="17"/>
                  <a:pt x="500" y="22"/>
                </a:cubicBezTo>
                <a:cubicBezTo>
                  <a:pt x="508" y="41"/>
                  <a:pt x="525" y="50"/>
                  <a:pt x="532" y="70"/>
                </a:cubicBezTo>
                <a:cubicBezTo>
                  <a:pt x="536" y="112"/>
                  <a:pt x="540" y="115"/>
                  <a:pt x="552" y="150"/>
                </a:cubicBezTo>
                <a:cubicBezTo>
                  <a:pt x="556" y="162"/>
                  <a:pt x="560" y="174"/>
                  <a:pt x="564" y="186"/>
                </a:cubicBezTo>
                <a:cubicBezTo>
                  <a:pt x="565" y="190"/>
                  <a:pt x="568" y="198"/>
                  <a:pt x="568" y="198"/>
                </a:cubicBezTo>
                <a:cubicBezTo>
                  <a:pt x="573" y="236"/>
                  <a:pt x="588" y="263"/>
                  <a:pt x="600" y="298"/>
                </a:cubicBezTo>
                <a:cubicBezTo>
                  <a:pt x="603" y="307"/>
                  <a:pt x="613" y="313"/>
                  <a:pt x="616" y="322"/>
                </a:cubicBezTo>
                <a:cubicBezTo>
                  <a:pt x="622" y="339"/>
                  <a:pt x="630" y="352"/>
                  <a:pt x="636" y="370"/>
                </a:cubicBezTo>
                <a:cubicBezTo>
                  <a:pt x="639" y="378"/>
                  <a:pt x="644" y="394"/>
                  <a:pt x="644" y="394"/>
                </a:cubicBezTo>
                <a:cubicBezTo>
                  <a:pt x="645" y="431"/>
                  <a:pt x="644" y="469"/>
                  <a:pt x="648" y="506"/>
                </a:cubicBezTo>
                <a:cubicBezTo>
                  <a:pt x="650" y="526"/>
                  <a:pt x="673" y="546"/>
                  <a:pt x="680" y="566"/>
                </a:cubicBezTo>
                <a:cubicBezTo>
                  <a:pt x="686" y="650"/>
                  <a:pt x="677" y="606"/>
                  <a:pt x="704" y="646"/>
                </a:cubicBezTo>
                <a:cubicBezTo>
                  <a:pt x="707" y="681"/>
                  <a:pt x="709" y="710"/>
                  <a:pt x="720" y="742"/>
                </a:cubicBezTo>
                <a:cubicBezTo>
                  <a:pt x="721" y="751"/>
                  <a:pt x="722" y="761"/>
                  <a:pt x="724" y="770"/>
                </a:cubicBezTo>
                <a:cubicBezTo>
                  <a:pt x="726" y="778"/>
                  <a:pt x="732" y="794"/>
                  <a:pt x="732" y="794"/>
                </a:cubicBezTo>
                <a:cubicBezTo>
                  <a:pt x="734" y="816"/>
                  <a:pt x="732" y="840"/>
                  <a:pt x="748" y="858"/>
                </a:cubicBezTo>
                <a:cubicBezTo>
                  <a:pt x="763" y="875"/>
                  <a:pt x="781" y="891"/>
                  <a:pt x="796" y="906"/>
                </a:cubicBezTo>
                <a:cubicBezTo>
                  <a:pt x="799" y="909"/>
                  <a:pt x="807" y="909"/>
                  <a:pt x="808" y="914"/>
                </a:cubicBezTo>
                <a:cubicBezTo>
                  <a:pt x="811" y="934"/>
                  <a:pt x="808" y="954"/>
                  <a:pt x="808" y="974"/>
                </a:cubicBezTo>
              </a:path>
            </a:pathLst>
          </a:custGeom>
          <a:solidFill>
            <a:srgbClr val="BBE0E3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12295" name="Freeform 8"/>
          <p:cNvSpPr>
            <a:spLocks/>
          </p:cNvSpPr>
          <p:nvPr/>
        </p:nvSpPr>
        <p:spPr bwMode="auto">
          <a:xfrm>
            <a:off x="5410200" y="3067050"/>
            <a:ext cx="1044575" cy="1541463"/>
          </a:xfrm>
          <a:custGeom>
            <a:avLst/>
            <a:gdLst>
              <a:gd name="T0" fmla="*/ 0 w 597"/>
              <a:gd name="T1" fmla="*/ 2147483647 h 640"/>
              <a:gd name="T2" fmla="*/ 2147483647 w 597"/>
              <a:gd name="T3" fmla="*/ 2147483647 h 640"/>
              <a:gd name="T4" fmla="*/ 2147483647 w 597"/>
              <a:gd name="T5" fmla="*/ 2147483647 h 640"/>
              <a:gd name="T6" fmla="*/ 2147483647 w 597"/>
              <a:gd name="T7" fmla="*/ 2147483647 h 640"/>
              <a:gd name="T8" fmla="*/ 2147483647 w 597"/>
              <a:gd name="T9" fmla="*/ 2147483647 h 640"/>
              <a:gd name="T10" fmla="*/ 2147483647 w 597"/>
              <a:gd name="T11" fmla="*/ 2147483647 h 640"/>
              <a:gd name="T12" fmla="*/ 2147483647 w 597"/>
              <a:gd name="T13" fmla="*/ 2147483647 h 640"/>
              <a:gd name="T14" fmla="*/ 2147483647 w 597"/>
              <a:gd name="T15" fmla="*/ 2147483647 h 640"/>
              <a:gd name="T16" fmla="*/ 2147483647 w 597"/>
              <a:gd name="T17" fmla="*/ 2147483647 h 640"/>
              <a:gd name="T18" fmla="*/ 2147483647 w 597"/>
              <a:gd name="T19" fmla="*/ 2147483647 h 640"/>
              <a:gd name="T20" fmla="*/ 2147483647 w 597"/>
              <a:gd name="T21" fmla="*/ 2147483647 h 640"/>
              <a:gd name="T22" fmla="*/ 2147483647 w 597"/>
              <a:gd name="T23" fmla="*/ 2147483647 h 640"/>
              <a:gd name="T24" fmla="*/ 2147483647 w 597"/>
              <a:gd name="T25" fmla="*/ 2147483647 h 640"/>
              <a:gd name="T26" fmla="*/ 2147483647 w 597"/>
              <a:gd name="T27" fmla="*/ 2147483647 h 640"/>
              <a:gd name="T28" fmla="*/ 2147483647 w 597"/>
              <a:gd name="T29" fmla="*/ 2147483647 h 640"/>
              <a:gd name="T30" fmla="*/ 2147483647 w 597"/>
              <a:gd name="T31" fmla="*/ 2147483647 h 640"/>
              <a:gd name="T32" fmla="*/ 2147483647 w 597"/>
              <a:gd name="T33" fmla="*/ 2147483647 h 640"/>
              <a:gd name="T34" fmla="*/ 2147483647 w 597"/>
              <a:gd name="T35" fmla="*/ 0 h 640"/>
              <a:gd name="T36" fmla="*/ 2147483647 w 597"/>
              <a:gd name="T37" fmla="*/ 2147483647 h 640"/>
              <a:gd name="T38" fmla="*/ 2147483647 w 597"/>
              <a:gd name="T39" fmla="*/ 2147483647 h 640"/>
              <a:gd name="T40" fmla="*/ 2147483647 w 597"/>
              <a:gd name="T41" fmla="*/ 2147483647 h 640"/>
              <a:gd name="T42" fmla="*/ 2147483647 w 597"/>
              <a:gd name="T43" fmla="*/ 2147483647 h 640"/>
              <a:gd name="T44" fmla="*/ 2147483647 w 597"/>
              <a:gd name="T45" fmla="*/ 2147483647 h 640"/>
              <a:gd name="T46" fmla="*/ 2147483647 w 597"/>
              <a:gd name="T47" fmla="*/ 2147483647 h 640"/>
              <a:gd name="T48" fmla="*/ 2147483647 w 597"/>
              <a:gd name="T49" fmla="*/ 2147483647 h 640"/>
              <a:gd name="T50" fmla="*/ 2147483647 w 597"/>
              <a:gd name="T51" fmla="*/ 2147483647 h 640"/>
              <a:gd name="T52" fmla="*/ 2147483647 w 597"/>
              <a:gd name="T53" fmla="*/ 2147483647 h 640"/>
              <a:gd name="T54" fmla="*/ 2147483647 w 597"/>
              <a:gd name="T55" fmla="*/ 2147483647 h 640"/>
              <a:gd name="T56" fmla="*/ 2147483647 w 597"/>
              <a:gd name="T57" fmla="*/ 2147483647 h 64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97"/>
              <a:gd name="T88" fmla="*/ 0 h 640"/>
              <a:gd name="T89" fmla="*/ 597 w 597"/>
              <a:gd name="T90" fmla="*/ 640 h 64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97" h="640">
                <a:moveTo>
                  <a:pt x="0" y="628"/>
                </a:moveTo>
                <a:cubicBezTo>
                  <a:pt x="5" y="576"/>
                  <a:pt x="13" y="575"/>
                  <a:pt x="24" y="536"/>
                </a:cubicBezTo>
                <a:cubicBezTo>
                  <a:pt x="29" y="518"/>
                  <a:pt x="27" y="496"/>
                  <a:pt x="36" y="480"/>
                </a:cubicBezTo>
                <a:cubicBezTo>
                  <a:pt x="59" y="439"/>
                  <a:pt x="41" y="465"/>
                  <a:pt x="64" y="452"/>
                </a:cubicBezTo>
                <a:cubicBezTo>
                  <a:pt x="72" y="447"/>
                  <a:pt x="88" y="436"/>
                  <a:pt x="88" y="436"/>
                </a:cubicBezTo>
                <a:cubicBezTo>
                  <a:pt x="91" y="432"/>
                  <a:pt x="93" y="427"/>
                  <a:pt x="96" y="424"/>
                </a:cubicBezTo>
                <a:cubicBezTo>
                  <a:pt x="99" y="421"/>
                  <a:pt x="105" y="420"/>
                  <a:pt x="108" y="416"/>
                </a:cubicBezTo>
                <a:cubicBezTo>
                  <a:pt x="141" y="379"/>
                  <a:pt x="109" y="402"/>
                  <a:pt x="136" y="384"/>
                </a:cubicBezTo>
                <a:cubicBezTo>
                  <a:pt x="156" y="354"/>
                  <a:pt x="158" y="312"/>
                  <a:pt x="188" y="292"/>
                </a:cubicBezTo>
                <a:cubicBezTo>
                  <a:pt x="205" y="267"/>
                  <a:pt x="206" y="253"/>
                  <a:pt x="216" y="224"/>
                </a:cubicBezTo>
                <a:cubicBezTo>
                  <a:pt x="220" y="211"/>
                  <a:pt x="232" y="201"/>
                  <a:pt x="236" y="188"/>
                </a:cubicBezTo>
                <a:cubicBezTo>
                  <a:pt x="238" y="168"/>
                  <a:pt x="230" y="142"/>
                  <a:pt x="244" y="128"/>
                </a:cubicBezTo>
                <a:cubicBezTo>
                  <a:pt x="251" y="121"/>
                  <a:pt x="268" y="112"/>
                  <a:pt x="268" y="112"/>
                </a:cubicBezTo>
                <a:cubicBezTo>
                  <a:pt x="272" y="100"/>
                  <a:pt x="284" y="87"/>
                  <a:pt x="296" y="80"/>
                </a:cubicBezTo>
                <a:cubicBezTo>
                  <a:pt x="303" y="76"/>
                  <a:pt x="312" y="75"/>
                  <a:pt x="320" y="72"/>
                </a:cubicBezTo>
                <a:cubicBezTo>
                  <a:pt x="324" y="71"/>
                  <a:pt x="332" y="68"/>
                  <a:pt x="332" y="68"/>
                </a:cubicBezTo>
                <a:cubicBezTo>
                  <a:pt x="346" y="54"/>
                  <a:pt x="367" y="43"/>
                  <a:pt x="376" y="24"/>
                </a:cubicBezTo>
                <a:cubicBezTo>
                  <a:pt x="379" y="16"/>
                  <a:pt x="384" y="0"/>
                  <a:pt x="384" y="0"/>
                </a:cubicBezTo>
                <a:cubicBezTo>
                  <a:pt x="442" y="10"/>
                  <a:pt x="404" y="43"/>
                  <a:pt x="420" y="92"/>
                </a:cubicBezTo>
                <a:cubicBezTo>
                  <a:pt x="424" y="104"/>
                  <a:pt x="456" y="104"/>
                  <a:pt x="456" y="104"/>
                </a:cubicBezTo>
                <a:cubicBezTo>
                  <a:pt x="467" y="115"/>
                  <a:pt x="484" y="140"/>
                  <a:pt x="484" y="140"/>
                </a:cubicBezTo>
                <a:cubicBezTo>
                  <a:pt x="488" y="163"/>
                  <a:pt x="491" y="181"/>
                  <a:pt x="504" y="200"/>
                </a:cubicBezTo>
                <a:cubicBezTo>
                  <a:pt x="506" y="225"/>
                  <a:pt x="504" y="289"/>
                  <a:pt x="536" y="300"/>
                </a:cubicBezTo>
                <a:cubicBezTo>
                  <a:pt x="540" y="363"/>
                  <a:pt x="540" y="401"/>
                  <a:pt x="552" y="456"/>
                </a:cubicBezTo>
                <a:cubicBezTo>
                  <a:pt x="555" y="468"/>
                  <a:pt x="562" y="482"/>
                  <a:pt x="568" y="492"/>
                </a:cubicBezTo>
                <a:cubicBezTo>
                  <a:pt x="573" y="500"/>
                  <a:pt x="584" y="516"/>
                  <a:pt x="584" y="516"/>
                </a:cubicBezTo>
                <a:cubicBezTo>
                  <a:pt x="585" y="549"/>
                  <a:pt x="584" y="583"/>
                  <a:pt x="588" y="616"/>
                </a:cubicBezTo>
                <a:cubicBezTo>
                  <a:pt x="589" y="621"/>
                  <a:pt x="594" y="623"/>
                  <a:pt x="596" y="628"/>
                </a:cubicBezTo>
                <a:cubicBezTo>
                  <a:pt x="597" y="632"/>
                  <a:pt x="596" y="636"/>
                  <a:pt x="596" y="640"/>
                </a:cubicBezTo>
              </a:path>
            </a:pathLst>
          </a:custGeom>
          <a:solidFill>
            <a:srgbClr val="99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12296" name="Freeform 9"/>
          <p:cNvSpPr>
            <a:spLocks/>
          </p:cNvSpPr>
          <p:nvPr/>
        </p:nvSpPr>
        <p:spPr bwMode="auto">
          <a:xfrm>
            <a:off x="6284913" y="3051175"/>
            <a:ext cx="1701800" cy="1570038"/>
          </a:xfrm>
          <a:custGeom>
            <a:avLst/>
            <a:gdLst>
              <a:gd name="T0" fmla="*/ 0 w 973"/>
              <a:gd name="T1" fmla="*/ 2147483647 h 897"/>
              <a:gd name="T2" fmla="*/ 2147483647 w 973"/>
              <a:gd name="T3" fmla="*/ 2147483647 h 897"/>
              <a:gd name="T4" fmla="*/ 2147483647 w 973"/>
              <a:gd name="T5" fmla="*/ 2147483647 h 897"/>
              <a:gd name="T6" fmla="*/ 2147483647 w 973"/>
              <a:gd name="T7" fmla="*/ 2147483647 h 897"/>
              <a:gd name="T8" fmla="*/ 2147483647 w 973"/>
              <a:gd name="T9" fmla="*/ 2147483647 h 897"/>
              <a:gd name="T10" fmla="*/ 2147483647 w 973"/>
              <a:gd name="T11" fmla="*/ 2147483647 h 897"/>
              <a:gd name="T12" fmla="*/ 2147483647 w 973"/>
              <a:gd name="T13" fmla="*/ 2147483647 h 897"/>
              <a:gd name="T14" fmla="*/ 2147483647 w 973"/>
              <a:gd name="T15" fmla="*/ 2147483647 h 897"/>
              <a:gd name="T16" fmla="*/ 2147483647 w 973"/>
              <a:gd name="T17" fmla="*/ 2147483647 h 897"/>
              <a:gd name="T18" fmla="*/ 2147483647 w 973"/>
              <a:gd name="T19" fmla="*/ 2147483647 h 897"/>
              <a:gd name="T20" fmla="*/ 2147483647 w 973"/>
              <a:gd name="T21" fmla="*/ 2147483647 h 897"/>
              <a:gd name="T22" fmla="*/ 2147483647 w 973"/>
              <a:gd name="T23" fmla="*/ 2147483647 h 897"/>
              <a:gd name="T24" fmla="*/ 2147483647 w 973"/>
              <a:gd name="T25" fmla="*/ 2147483647 h 897"/>
              <a:gd name="T26" fmla="*/ 2147483647 w 973"/>
              <a:gd name="T27" fmla="*/ 2147483647 h 897"/>
              <a:gd name="T28" fmla="*/ 2147483647 w 973"/>
              <a:gd name="T29" fmla="*/ 2147483647 h 897"/>
              <a:gd name="T30" fmla="*/ 2147483647 w 973"/>
              <a:gd name="T31" fmla="*/ 2147483647 h 897"/>
              <a:gd name="T32" fmla="*/ 2147483647 w 973"/>
              <a:gd name="T33" fmla="*/ 2147483647 h 897"/>
              <a:gd name="T34" fmla="*/ 2147483647 w 973"/>
              <a:gd name="T35" fmla="*/ 2147483647 h 897"/>
              <a:gd name="T36" fmla="*/ 2147483647 w 973"/>
              <a:gd name="T37" fmla="*/ 2147483647 h 897"/>
              <a:gd name="T38" fmla="*/ 2147483647 w 973"/>
              <a:gd name="T39" fmla="*/ 2147483647 h 897"/>
              <a:gd name="T40" fmla="*/ 2147483647 w 973"/>
              <a:gd name="T41" fmla="*/ 2147483647 h 897"/>
              <a:gd name="T42" fmla="*/ 2147483647 w 973"/>
              <a:gd name="T43" fmla="*/ 2147483647 h 897"/>
              <a:gd name="T44" fmla="*/ 2147483647 w 973"/>
              <a:gd name="T45" fmla="*/ 2147483647 h 897"/>
              <a:gd name="T46" fmla="*/ 2147483647 w 973"/>
              <a:gd name="T47" fmla="*/ 2147483647 h 897"/>
              <a:gd name="T48" fmla="*/ 2147483647 w 973"/>
              <a:gd name="T49" fmla="*/ 2147483647 h 897"/>
              <a:gd name="T50" fmla="*/ 2147483647 w 973"/>
              <a:gd name="T51" fmla="*/ 2147483647 h 897"/>
              <a:gd name="T52" fmla="*/ 2147483647 w 973"/>
              <a:gd name="T53" fmla="*/ 2147483647 h 897"/>
              <a:gd name="T54" fmla="*/ 2147483647 w 973"/>
              <a:gd name="T55" fmla="*/ 2147483647 h 897"/>
              <a:gd name="T56" fmla="*/ 2147483647 w 973"/>
              <a:gd name="T57" fmla="*/ 2147483647 h 897"/>
              <a:gd name="T58" fmla="*/ 2147483647 w 973"/>
              <a:gd name="T59" fmla="*/ 2147483647 h 897"/>
              <a:gd name="T60" fmla="*/ 2147483647 w 973"/>
              <a:gd name="T61" fmla="*/ 2147483647 h 897"/>
              <a:gd name="T62" fmla="*/ 2147483647 w 973"/>
              <a:gd name="T63" fmla="*/ 2147483647 h 897"/>
              <a:gd name="T64" fmla="*/ 2147483647 w 973"/>
              <a:gd name="T65" fmla="*/ 2147483647 h 897"/>
              <a:gd name="T66" fmla="*/ 2147483647 w 973"/>
              <a:gd name="T67" fmla="*/ 2147483647 h 897"/>
              <a:gd name="T68" fmla="*/ 2147483647 w 973"/>
              <a:gd name="T69" fmla="*/ 2147483647 h 897"/>
              <a:gd name="T70" fmla="*/ 2147483647 w 973"/>
              <a:gd name="T71" fmla="*/ 2147483647 h 89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973"/>
              <a:gd name="T109" fmla="*/ 0 h 897"/>
              <a:gd name="T110" fmla="*/ 973 w 973"/>
              <a:gd name="T111" fmla="*/ 897 h 89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973" h="897">
                <a:moveTo>
                  <a:pt x="0" y="897"/>
                </a:moveTo>
                <a:cubicBezTo>
                  <a:pt x="10" y="845"/>
                  <a:pt x="7" y="795"/>
                  <a:pt x="24" y="745"/>
                </a:cubicBezTo>
                <a:cubicBezTo>
                  <a:pt x="30" y="727"/>
                  <a:pt x="40" y="728"/>
                  <a:pt x="52" y="713"/>
                </a:cubicBezTo>
                <a:cubicBezTo>
                  <a:pt x="58" y="705"/>
                  <a:pt x="68" y="689"/>
                  <a:pt x="68" y="689"/>
                </a:cubicBezTo>
                <a:cubicBezTo>
                  <a:pt x="69" y="657"/>
                  <a:pt x="69" y="625"/>
                  <a:pt x="72" y="593"/>
                </a:cubicBezTo>
                <a:cubicBezTo>
                  <a:pt x="75" y="565"/>
                  <a:pt x="99" y="547"/>
                  <a:pt x="108" y="521"/>
                </a:cubicBezTo>
                <a:cubicBezTo>
                  <a:pt x="109" y="510"/>
                  <a:pt x="108" y="480"/>
                  <a:pt x="116" y="465"/>
                </a:cubicBezTo>
                <a:cubicBezTo>
                  <a:pt x="126" y="445"/>
                  <a:pt x="141" y="427"/>
                  <a:pt x="148" y="405"/>
                </a:cubicBezTo>
                <a:cubicBezTo>
                  <a:pt x="154" y="317"/>
                  <a:pt x="140" y="353"/>
                  <a:pt x="188" y="321"/>
                </a:cubicBezTo>
                <a:cubicBezTo>
                  <a:pt x="195" y="299"/>
                  <a:pt x="185" y="256"/>
                  <a:pt x="208" y="241"/>
                </a:cubicBezTo>
                <a:cubicBezTo>
                  <a:pt x="210" y="239"/>
                  <a:pt x="243" y="233"/>
                  <a:pt x="244" y="233"/>
                </a:cubicBezTo>
                <a:cubicBezTo>
                  <a:pt x="252" y="231"/>
                  <a:pt x="268" y="225"/>
                  <a:pt x="268" y="225"/>
                </a:cubicBezTo>
                <a:cubicBezTo>
                  <a:pt x="285" y="199"/>
                  <a:pt x="354" y="207"/>
                  <a:pt x="380" y="205"/>
                </a:cubicBezTo>
                <a:cubicBezTo>
                  <a:pt x="384" y="132"/>
                  <a:pt x="376" y="146"/>
                  <a:pt x="396" y="105"/>
                </a:cubicBezTo>
                <a:cubicBezTo>
                  <a:pt x="398" y="101"/>
                  <a:pt x="397" y="95"/>
                  <a:pt x="400" y="93"/>
                </a:cubicBezTo>
                <a:cubicBezTo>
                  <a:pt x="420" y="79"/>
                  <a:pt x="410" y="71"/>
                  <a:pt x="432" y="57"/>
                </a:cubicBezTo>
                <a:cubicBezTo>
                  <a:pt x="447" y="35"/>
                  <a:pt x="488" y="37"/>
                  <a:pt x="512" y="29"/>
                </a:cubicBezTo>
                <a:cubicBezTo>
                  <a:pt x="522" y="14"/>
                  <a:pt x="539" y="7"/>
                  <a:pt x="556" y="1"/>
                </a:cubicBezTo>
                <a:cubicBezTo>
                  <a:pt x="576" y="2"/>
                  <a:pt x="596" y="0"/>
                  <a:pt x="616" y="5"/>
                </a:cubicBezTo>
                <a:cubicBezTo>
                  <a:pt x="624" y="7"/>
                  <a:pt x="627" y="29"/>
                  <a:pt x="628" y="33"/>
                </a:cubicBezTo>
                <a:cubicBezTo>
                  <a:pt x="633" y="50"/>
                  <a:pt x="655" y="60"/>
                  <a:pt x="660" y="77"/>
                </a:cubicBezTo>
                <a:cubicBezTo>
                  <a:pt x="662" y="85"/>
                  <a:pt x="664" y="102"/>
                  <a:pt x="672" y="105"/>
                </a:cubicBezTo>
                <a:cubicBezTo>
                  <a:pt x="693" y="112"/>
                  <a:pt x="660" y="111"/>
                  <a:pt x="688" y="129"/>
                </a:cubicBezTo>
                <a:cubicBezTo>
                  <a:pt x="695" y="134"/>
                  <a:pt x="712" y="137"/>
                  <a:pt x="712" y="137"/>
                </a:cubicBezTo>
                <a:cubicBezTo>
                  <a:pt x="724" y="172"/>
                  <a:pt x="707" y="119"/>
                  <a:pt x="720" y="201"/>
                </a:cubicBezTo>
                <a:cubicBezTo>
                  <a:pt x="721" y="209"/>
                  <a:pt x="725" y="217"/>
                  <a:pt x="728" y="225"/>
                </a:cubicBezTo>
                <a:cubicBezTo>
                  <a:pt x="731" y="234"/>
                  <a:pt x="744" y="249"/>
                  <a:pt x="744" y="249"/>
                </a:cubicBezTo>
                <a:cubicBezTo>
                  <a:pt x="753" y="284"/>
                  <a:pt x="764" y="295"/>
                  <a:pt x="784" y="325"/>
                </a:cubicBezTo>
                <a:cubicBezTo>
                  <a:pt x="789" y="332"/>
                  <a:pt x="789" y="341"/>
                  <a:pt x="792" y="349"/>
                </a:cubicBezTo>
                <a:cubicBezTo>
                  <a:pt x="796" y="361"/>
                  <a:pt x="818" y="378"/>
                  <a:pt x="828" y="385"/>
                </a:cubicBezTo>
                <a:cubicBezTo>
                  <a:pt x="838" y="400"/>
                  <a:pt x="821" y="431"/>
                  <a:pt x="836" y="441"/>
                </a:cubicBezTo>
                <a:cubicBezTo>
                  <a:pt x="856" y="502"/>
                  <a:pt x="875" y="549"/>
                  <a:pt x="912" y="605"/>
                </a:cubicBezTo>
                <a:cubicBezTo>
                  <a:pt x="913" y="612"/>
                  <a:pt x="914" y="618"/>
                  <a:pt x="916" y="625"/>
                </a:cubicBezTo>
                <a:cubicBezTo>
                  <a:pt x="918" y="633"/>
                  <a:pt x="924" y="649"/>
                  <a:pt x="924" y="649"/>
                </a:cubicBezTo>
                <a:cubicBezTo>
                  <a:pt x="930" y="711"/>
                  <a:pt x="947" y="725"/>
                  <a:pt x="964" y="777"/>
                </a:cubicBezTo>
                <a:cubicBezTo>
                  <a:pt x="973" y="805"/>
                  <a:pt x="964" y="836"/>
                  <a:pt x="964" y="865"/>
                </a:cubicBezTo>
              </a:path>
            </a:pathLst>
          </a:custGeom>
          <a:solidFill>
            <a:srgbClr val="BBE0E3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12297" name="Freeform 10"/>
          <p:cNvSpPr>
            <a:spLocks/>
          </p:cNvSpPr>
          <p:nvPr/>
        </p:nvSpPr>
        <p:spPr bwMode="auto">
          <a:xfrm>
            <a:off x="2419350" y="3305175"/>
            <a:ext cx="1144588" cy="1163638"/>
          </a:xfrm>
          <a:custGeom>
            <a:avLst/>
            <a:gdLst>
              <a:gd name="T0" fmla="*/ 0 w 654"/>
              <a:gd name="T1" fmla="*/ 2147483647 h 348"/>
              <a:gd name="T2" fmla="*/ 2147483647 w 654"/>
              <a:gd name="T3" fmla="*/ 2147483647 h 348"/>
              <a:gd name="T4" fmla="*/ 2147483647 w 654"/>
              <a:gd name="T5" fmla="*/ 2147483647 h 348"/>
              <a:gd name="T6" fmla="*/ 2147483647 w 654"/>
              <a:gd name="T7" fmla="*/ 2147483647 h 348"/>
              <a:gd name="T8" fmla="*/ 2147483647 w 654"/>
              <a:gd name="T9" fmla="*/ 2147483647 h 348"/>
              <a:gd name="T10" fmla="*/ 2147483647 w 654"/>
              <a:gd name="T11" fmla="*/ 2147483647 h 348"/>
              <a:gd name="T12" fmla="*/ 2147483647 w 654"/>
              <a:gd name="T13" fmla="*/ 2147483647 h 348"/>
              <a:gd name="T14" fmla="*/ 2147483647 w 654"/>
              <a:gd name="T15" fmla="*/ 2147483647 h 348"/>
              <a:gd name="T16" fmla="*/ 2147483647 w 654"/>
              <a:gd name="T17" fmla="*/ 0 h 348"/>
              <a:gd name="T18" fmla="*/ 2147483647 w 654"/>
              <a:gd name="T19" fmla="*/ 2147483647 h 348"/>
              <a:gd name="T20" fmla="*/ 2147483647 w 654"/>
              <a:gd name="T21" fmla="*/ 2147483647 h 348"/>
              <a:gd name="T22" fmla="*/ 2147483647 w 654"/>
              <a:gd name="T23" fmla="*/ 2147483647 h 348"/>
              <a:gd name="T24" fmla="*/ 2147483647 w 654"/>
              <a:gd name="T25" fmla="*/ 2147483647 h 348"/>
              <a:gd name="T26" fmla="*/ 2147483647 w 654"/>
              <a:gd name="T27" fmla="*/ 2147483647 h 348"/>
              <a:gd name="T28" fmla="*/ 2147483647 w 654"/>
              <a:gd name="T29" fmla="*/ 2147483647 h 348"/>
              <a:gd name="T30" fmla="*/ 2147483647 w 654"/>
              <a:gd name="T31" fmla="*/ 2147483647 h 348"/>
              <a:gd name="T32" fmla="*/ 2147483647 w 654"/>
              <a:gd name="T33" fmla="*/ 2147483647 h 348"/>
              <a:gd name="T34" fmla="*/ 2147483647 w 654"/>
              <a:gd name="T35" fmla="*/ 2147483647 h 34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54"/>
              <a:gd name="T55" fmla="*/ 0 h 348"/>
              <a:gd name="T56" fmla="*/ 654 w 654"/>
              <a:gd name="T57" fmla="*/ 348 h 34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54" h="348">
                <a:moveTo>
                  <a:pt x="0" y="330"/>
                </a:moveTo>
                <a:cubicBezTo>
                  <a:pt x="19" y="327"/>
                  <a:pt x="14" y="331"/>
                  <a:pt x="21" y="324"/>
                </a:cubicBezTo>
                <a:lnTo>
                  <a:pt x="92" y="201"/>
                </a:lnTo>
                <a:lnTo>
                  <a:pt x="129" y="222"/>
                </a:lnTo>
                <a:lnTo>
                  <a:pt x="132" y="195"/>
                </a:lnTo>
                <a:lnTo>
                  <a:pt x="162" y="120"/>
                </a:lnTo>
                <a:lnTo>
                  <a:pt x="201" y="114"/>
                </a:lnTo>
                <a:lnTo>
                  <a:pt x="222" y="60"/>
                </a:lnTo>
                <a:lnTo>
                  <a:pt x="267" y="0"/>
                </a:lnTo>
                <a:lnTo>
                  <a:pt x="312" y="9"/>
                </a:lnTo>
                <a:lnTo>
                  <a:pt x="375" y="63"/>
                </a:lnTo>
                <a:lnTo>
                  <a:pt x="420" y="129"/>
                </a:lnTo>
                <a:lnTo>
                  <a:pt x="489" y="144"/>
                </a:lnTo>
                <a:lnTo>
                  <a:pt x="501" y="183"/>
                </a:lnTo>
                <a:lnTo>
                  <a:pt x="531" y="225"/>
                </a:lnTo>
                <a:lnTo>
                  <a:pt x="573" y="240"/>
                </a:lnTo>
                <a:lnTo>
                  <a:pt x="633" y="324"/>
                </a:lnTo>
                <a:lnTo>
                  <a:pt x="654" y="348"/>
                </a:lnTo>
              </a:path>
            </a:pathLst>
          </a:custGeom>
          <a:solidFill>
            <a:srgbClr val="99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12298" name="Freeform 11"/>
          <p:cNvSpPr>
            <a:spLocks/>
          </p:cNvSpPr>
          <p:nvPr/>
        </p:nvSpPr>
        <p:spPr bwMode="auto">
          <a:xfrm>
            <a:off x="2657475" y="2908300"/>
            <a:ext cx="1301750" cy="1624013"/>
          </a:xfrm>
          <a:custGeom>
            <a:avLst/>
            <a:gdLst>
              <a:gd name="T0" fmla="*/ 0 w 744"/>
              <a:gd name="T1" fmla="*/ 2147483647 h 585"/>
              <a:gd name="T2" fmla="*/ 2147483647 w 744"/>
              <a:gd name="T3" fmla="*/ 2147483647 h 585"/>
              <a:gd name="T4" fmla="*/ 2147483647 w 744"/>
              <a:gd name="T5" fmla="*/ 2147483647 h 585"/>
              <a:gd name="T6" fmla="*/ 2147483647 w 744"/>
              <a:gd name="T7" fmla="*/ 2147483647 h 585"/>
              <a:gd name="T8" fmla="*/ 2147483647 w 744"/>
              <a:gd name="T9" fmla="*/ 2147483647 h 585"/>
              <a:gd name="T10" fmla="*/ 2147483647 w 744"/>
              <a:gd name="T11" fmla="*/ 2147483647 h 585"/>
              <a:gd name="T12" fmla="*/ 2147483647 w 744"/>
              <a:gd name="T13" fmla="*/ 2147483647 h 585"/>
              <a:gd name="T14" fmla="*/ 2147483647 w 744"/>
              <a:gd name="T15" fmla="*/ 2147483647 h 585"/>
              <a:gd name="T16" fmla="*/ 2147483647 w 744"/>
              <a:gd name="T17" fmla="*/ 2147483647 h 585"/>
              <a:gd name="T18" fmla="*/ 2147483647 w 744"/>
              <a:gd name="T19" fmla="*/ 2147483647 h 585"/>
              <a:gd name="T20" fmla="*/ 2147483647 w 744"/>
              <a:gd name="T21" fmla="*/ 2147483647 h 585"/>
              <a:gd name="T22" fmla="*/ 2147483647 w 744"/>
              <a:gd name="T23" fmla="*/ 0 h 585"/>
              <a:gd name="T24" fmla="*/ 2147483647 w 744"/>
              <a:gd name="T25" fmla="*/ 2147483647 h 585"/>
              <a:gd name="T26" fmla="*/ 2147483647 w 744"/>
              <a:gd name="T27" fmla="*/ 2147483647 h 585"/>
              <a:gd name="T28" fmla="*/ 2147483647 w 744"/>
              <a:gd name="T29" fmla="*/ 2147483647 h 585"/>
              <a:gd name="T30" fmla="*/ 2147483647 w 744"/>
              <a:gd name="T31" fmla="*/ 2147483647 h 585"/>
              <a:gd name="T32" fmla="*/ 2147483647 w 744"/>
              <a:gd name="T33" fmla="*/ 2147483647 h 58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44"/>
              <a:gd name="T52" fmla="*/ 0 h 585"/>
              <a:gd name="T53" fmla="*/ 744 w 744"/>
              <a:gd name="T54" fmla="*/ 585 h 58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44" h="585">
                <a:moveTo>
                  <a:pt x="0" y="565"/>
                </a:moveTo>
                <a:lnTo>
                  <a:pt x="91" y="383"/>
                </a:lnTo>
                <a:lnTo>
                  <a:pt x="144" y="387"/>
                </a:lnTo>
                <a:lnTo>
                  <a:pt x="153" y="309"/>
                </a:lnTo>
                <a:lnTo>
                  <a:pt x="195" y="261"/>
                </a:lnTo>
                <a:lnTo>
                  <a:pt x="219" y="201"/>
                </a:lnTo>
                <a:lnTo>
                  <a:pt x="249" y="177"/>
                </a:lnTo>
                <a:lnTo>
                  <a:pt x="252" y="69"/>
                </a:lnTo>
                <a:lnTo>
                  <a:pt x="297" y="18"/>
                </a:lnTo>
                <a:lnTo>
                  <a:pt x="360" y="33"/>
                </a:lnTo>
                <a:lnTo>
                  <a:pt x="420" y="36"/>
                </a:lnTo>
                <a:lnTo>
                  <a:pt x="453" y="0"/>
                </a:lnTo>
                <a:lnTo>
                  <a:pt x="513" y="84"/>
                </a:lnTo>
                <a:lnTo>
                  <a:pt x="624" y="231"/>
                </a:lnTo>
                <a:lnTo>
                  <a:pt x="618" y="339"/>
                </a:lnTo>
                <a:lnTo>
                  <a:pt x="666" y="456"/>
                </a:lnTo>
                <a:lnTo>
                  <a:pt x="744" y="585"/>
                </a:lnTo>
              </a:path>
            </a:pathLst>
          </a:custGeom>
          <a:solidFill>
            <a:srgbClr val="BBE0E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12299" name="Freeform 12"/>
          <p:cNvSpPr>
            <a:spLocks/>
          </p:cNvSpPr>
          <p:nvPr/>
        </p:nvSpPr>
        <p:spPr bwMode="auto">
          <a:xfrm>
            <a:off x="5991225" y="3656013"/>
            <a:ext cx="1243013" cy="944562"/>
          </a:xfrm>
          <a:custGeom>
            <a:avLst/>
            <a:gdLst>
              <a:gd name="T0" fmla="*/ 0 w 711"/>
              <a:gd name="T1" fmla="*/ 2147483647 h 330"/>
              <a:gd name="T2" fmla="*/ 2147483647 w 711"/>
              <a:gd name="T3" fmla="*/ 2147483647 h 330"/>
              <a:gd name="T4" fmla="*/ 2147483647 w 711"/>
              <a:gd name="T5" fmla="*/ 2147483647 h 330"/>
              <a:gd name="T6" fmla="*/ 2147483647 w 711"/>
              <a:gd name="T7" fmla="*/ 2147483647 h 330"/>
              <a:gd name="T8" fmla="*/ 2147483647 w 711"/>
              <a:gd name="T9" fmla="*/ 2147483647 h 330"/>
              <a:gd name="T10" fmla="*/ 2147483647 w 711"/>
              <a:gd name="T11" fmla="*/ 2147483647 h 330"/>
              <a:gd name="T12" fmla="*/ 2147483647 w 711"/>
              <a:gd name="T13" fmla="*/ 2147483647 h 330"/>
              <a:gd name="T14" fmla="*/ 2147483647 w 711"/>
              <a:gd name="T15" fmla="*/ 2147483647 h 330"/>
              <a:gd name="T16" fmla="*/ 2147483647 w 711"/>
              <a:gd name="T17" fmla="*/ 2147483647 h 330"/>
              <a:gd name="T18" fmla="*/ 2147483647 w 711"/>
              <a:gd name="T19" fmla="*/ 0 h 330"/>
              <a:gd name="T20" fmla="*/ 2147483647 w 711"/>
              <a:gd name="T21" fmla="*/ 2147483647 h 330"/>
              <a:gd name="T22" fmla="*/ 2147483647 w 711"/>
              <a:gd name="T23" fmla="*/ 2147483647 h 330"/>
              <a:gd name="T24" fmla="*/ 2147483647 w 711"/>
              <a:gd name="T25" fmla="*/ 2147483647 h 330"/>
              <a:gd name="T26" fmla="*/ 2147483647 w 711"/>
              <a:gd name="T27" fmla="*/ 2147483647 h 330"/>
              <a:gd name="T28" fmla="*/ 2147483647 w 711"/>
              <a:gd name="T29" fmla="*/ 2147483647 h 33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1"/>
              <a:gd name="T46" fmla="*/ 0 h 330"/>
              <a:gd name="T47" fmla="*/ 711 w 711"/>
              <a:gd name="T48" fmla="*/ 330 h 33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1" h="330">
                <a:moveTo>
                  <a:pt x="0" y="330"/>
                </a:moveTo>
                <a:lnTo>
                  <a:pt x="18" y="249"/>
                </a:lnTo>
                <a:lnTo>
                  <a:pt x="63" y="240"/>
                </a:lnTo>
                <a:lnTo>
                  <a:pt x="96" y="165"/>
                </a:lnTo>
                <a:lnTo>
                  <a:pt x="123" y="123"/>
                </a:lnTo>
                <a:lnTo>
                  <a:pt x="210" y="105"/>
                </a:lnTo>
                <a:lnTo>
                  <a:pt x="207" y="63"/>
                </a:lnTo>
                <a:lnTo>
                  <a:pt x="285" y="3"/>
                </a:lnTo>
                <a:lnTo>
                  <a:pt x="345" y="21"/>
                </a:lnTo>
                <a:lnTo>
                  <a:pt x="390" y="0"/>
                </a:lnTo>
                <a:lnTo>
                  <a:pt x="432" y="24"/>
                </a:lnTo>
                <a:lnTo>
                  <a:pt x="492" y="72"/>
                </a:lnTo>
                <a:lnTo>
                  <a:pt x="606" y="126"/>
                </a:lnTo>
                <a:lnTo>
                  <a:pt x="657" y="177"/>
                </a:lnTo>
                <a:lnTo>
                  <a:pt x="711" y="330"/>
                </a:lnTo>
              </a:path>
            </a:pathLst>
          </a:custGeom>
          <a:solidFill>
            <a:srgbClr val="99CCFF">
              <a:alpha val="7097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12300" name="Freeform 13"/>
          <p:cNvSpPr>
            <a:spLocks/>
          </p:cNvSpPr>
          <p:nvPr/>
        </p:nvSpPr>
        <p:spPr bwMode="auto">
          <a:xfrm>
            <a:off x="2181225" y="3702050"/>
            <a:ext cx="1144588" cy="846138"/>
          </a:xfrm>
          <a:custGeom>
            <a:avLst/>
            <a:gdLst>
              <a:gd name="T0" fmla="*/ 0 w 654"/>
              <a:gd name="T1" fmla="*/ 2147483647 h 348"/>
              <a:gd name="T2" fmla="*/ 2147483647 w 654"/>
              <a:gd name="T3" fmla="*/ 2147483647 h 348"/>
              <a:gd name="T4" fmla="*/ 2147483647 w 654"/>
              <a:gd name="T5" fmla="*/ 2147483647 h 348"/>
              <a:gd name="T6" fmla="*/ 2147483647 w 654"/>
              <a:gd name="T7" fmla="*/ 2147483647 h 348"/>
              <a:gd name="T8" fmla="*/ 2147483647 w 654"/>
              <a:gd name="T9" fmla="*/ 2147483647 h 348"/>
              <a:gd name="T10" fmla="*/ 2147483647 w 654"/>
              <a:gd name="T11" fmla="*/ 2147483647 h 348"/>
              <a:gd name="T12" fmla="*/ 2147483647 w 654"/>
              <a:gd name="T13" fmla="*/ 2147483647 h 348"/>
              <a:gd name="T14" fmla="*/ 2147483647 w 654"/>
              <a:gd name="T15" fmla="*/ 2147483647 h 348"/>
              <a:gd name="T16" fmla="*/ 2147483647 w 654"/>
              <a:gd name="T17" fmla="*/ 0 h 348"/>
              <a:gd name="T18" fmla="*/ 2147483647 w 654"/>
              <a:gd name="T19" fmla="*/ 2147483647 h 348"/>
              <a:gd name="T20" fmla="*/ 2147483647 w 654"/>
              <a:gd name="T21" fmla="*/ 2147483647 h 348"/>
              <a:gd name="T22" fmla="*/ 2147483647 w 654"/>
              <a:gd name="T23" fmla="*/ 2147483647 h 348"/>
              <a:gd name="T24" fmla="*/ 2147483647 w 654"/>
              <a:gd name="T25" fmla="*/ 2147483647 h 348"/>
              <a:gd name="T26" fmla="*/ 2147483647 w 654"/>
              <a:gd name="T27" fmla="*/ 2147483647 h 348"/>
              <a:gd name="T28" fmla="*/ 2147483647 w 654"/>
              <a:gd name="T29" fmla="*/ 2147483647 h 348"/>
              <a:gd name="T30" fmla="*/ 2147483647 w 654"/>
              <a:gd name="T31" fmla="*/ 2147483647 h 348"/>
              <a:gd name="T32" fmla="*/ 2147483647 w 654"/>
              <a:gd name="T33" fmla="*/ 2147483647 h 348"/>
              <a:gd name="T34" fmla="*/ 2147483647 w 654"/>
              <a:gd name="T35" fmla="*/ 2147483647 h 34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54"/>
              <a:gd name="T55" fmla="*/ 0 h 348"/>
              <a:gd name="T56" fmla="*/ 654 w 654"/>
              <a:gd name="T57" fmla="*/ 348 h 34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54" h="348">
                <a:moveTo>
                  <a:pt x="0" y="330"/>
                </a:moveTo>
                <a:cubicBezTo>
                  <a:pt x="19" y="327"/>
                  <a:pt x="14" y="331"/>
                  <a:pt x="21" y="324"/>
                </a:cubicBezTo>
                <a:lnTo>
                  <a:pt x="92" y="201"/>
                </a:lnTo>
                <a:lnTo>
                  <a:pt x="129" y="222"/>
                </a:lnTo>
                <a:lnTo>
                  <a:pt x="132" y="195"/>
                </a:lnTo>
                <a:lnTo>
                  <a:pt x="162" y="120"/>
                </a:lnTo>
                <a:lnTo>
                  <a:pt x="201" y="114"/>
                </a:lnTo>
                <a:lnTo>
                  <a:pt x="222" y="60"/>
                </a:lnTo>
                <a:lnTo>
                  <a:pt x="267" y="0"/>
                </a:lnTo>
                <a:lnTo>
                  <a:pt x="312" y="9"/>
                </a:lnTo>
                <a:lnTo>
                  <a:pt x="375" y="63"/>
                </a:lnTo>
                <a:lnTo>
                  <a:pt x="420" y="129"/>
                </a:lnTo>
                <a:lnTo>
                  <a:pt x="489" y="144"/>
                </a:lnTo>
                <a:lnTo>
                  <a:pt x="501" y="183"/>
                </a:lnTo>
                <a:lnTo>
                  <a:pt x="531" y="225"/>
                </a:lnTo>
                <a:lnTo>
                  <a:pt x="573" y="240"/>
                </a:lnTo>
                <a:lnTo>
                  <a:pt x="633" y="324"/>
                </a:lnTo>
                <a:lnTo>
                  <a:pt x="654" y="348"/>
                </a:lnTo>
              </a:path>
            </a:pathLst>
          </a:custGeom>
          <a:solidFill>
            <a:srgbClr val="99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12301" name="Freeform 14"/>
          <p:cNvSpPr>
            <a:spLocks/>
          </p:cNvSpPr>
          <p:nvPr/>
        </p:nvSpPr>
        <p:spPr bwMode="auto">
          <a:xfrm>
            <a:off x="4975225" y="3305175"/>
            <a:ext cx="819150" cy="1303338"/>
          </a:xfrm>
          <a:custGeom>
            <a:avLst/>
            <a:gdLst>
              <a:gd name="T0" fmla="*/ 0 w 468"/>
              <a:gd name="T1" fmla="*/ 2147483647 h 620"/>
              <a:gd name="T2" fmla="*/ 2147483647 w 468"/>
              <a:gd name="T3" fmla="*/ 2147483647 h 620"/>
              <a:gd name="T4" fmla="*/ 2147483647 w 468"/>
              <a:gd name="T5" fmla="*/ 2147483647 h 620"/>
              <a:gd name="T6" fmla="*/ 2147483647 w 468"/>
              <a:gd name="T7" fmla="*/ 2147483647 h 620"/>
              <a:gd name="T8" fmla="*/ 2147483647 w 468"/>
              <a:gd name="T9" fmla="*/ 2147483647 h 620"/>
              <a:gd name="T10" fmla="*/ 2147483647 w 468"/>
              <a:gd name="T11" fmla="*/ 2147483647 h 620"/>
              <a:gd name="T12" fmla="*/ 2147483647 w 468"/>
              <a:gd name="T13" fmla="*/ 2147483647 h 620"/>
              <a:gd name="T14" fmla="*/ 2147483647 w 468"/>
              <a:gd name="T15" fmla="*/ 2147483647 h 620"/>
              <a:gd name="T16" fmla="*/ 2147483647 w 468"/>
              <a:gd name="T17" fmla="*/ 2147483647 h 620"/>
              <a:gd name="T18" fmla="*/ 2147483647 w 468"/>
              <a:gd name="T19" fmla="*/ 2147483647 h 620"/>
              <a:gd name="T20" fmla="*/ 2147483647 w 468"/>
              <a:gd name="T21" fmla="*/ 2147483647 h 620"/>
              <a:gd name="T22" fmla="*/ 2147483647 w 468"/>
              <a:gd name="T23" fmla="*/ 0 h 620"/>
              <a:gd name="T24" fmla="*/ 2147483647 w 468"/>
              <a:gd name="T25" fmla="*/ 2147483647 h 620"/>
              <a:gd name="T26" fmla="*/ 2147483647 w 468"/>
              <a:gd name="T27" fmla="*/ 2147483647 h 620"/>
              <a:gd name="T28" fmla="*/ 2147483647 w 468"/>
              <a:gd name="T29" fmla="*/ 2147483647 h 620"/>
              <a:gd name="T30" fmla="*/ 2147483647 w 468"/>
              <a:gd name="T31" fmla="*/ 2147483647 h 620"/>
              <a:gd name="T32" fmla="*/ 2147483647 w 468"/>
              <a:gd name="T33" fmla="*/ 2147483647 h 620"/>
              <a:gd name="T34" fmla="*/ 2147483647 w 468"/>
              <a:gd name="T35" fmla="*/ 2147483647 h 620"/>
              <a:gd name="T36" fmla="*/ 2147483647 w 468"/>
              <a:gd name="T37" fmla="*/ 2147483647 h 620"/>
              <a:gd name="T38" fmla="*/ 2147483647 w 468"/>
              <a:gd name="T39" fmla="*/ 2147483647 h 620"/>
              <a:gd name="T40" fmla="*/ 2147483647 w 468"/>
              <a:gd name="T41" fmla="*/ 2147483647 h 620"/>
              <a:gd name="T42" fmla="*/ 2147483647 w 468"/>
              <a:gd name="T43" fmla="*/ 2147483647 h 620"/>
              <a:gd name="T44" fmla="*/ 2147483647 w 468"/>
              <a:gd name="T45" fmla="*/ 2147483647 h 62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68"/>
              <a:gd name="T70" fmla="*/ 0 h 620"/>
              <a:gd name="T71" fmla="*/ 468 w 468"/>
              <a:gd name="T72" fmla="*/ 620 h 62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68" h="620">
                <a:moveTo>
                  <a:pt x="0" y="620"/>
                </a:moveTo>
                <a:cubicBezTo>
                  <a:pt x="11" y="603"/>
                  <a:pt x="22" y="590"/>
                  <a:pt x="28" y="572"/>
                </a:cubicBezTo>
                <a:cubicBezTo>
                  <a:pt x="28" y="570"/>
                  <a:pt x="35" y="482"/>
                  <a:pt x="36" y="476"/>
                </a:cubicBezTo>
                <a:cubicBezTo>
                  <a:pt x="39" y="462"/>
                  <a:pt x="68" y="448"/>
                  <a:pt x="68" y="448"/>
                </a:cubicBezTo>
                <a:cubicBezTo>
                  <a:pt x="49" y="442"/>
                  <a:pt x="53" y="447"/>
                  <a:pt x="60" y="420"/>
                </a:cubicBezTo>
                <a:cubicBezTo>
                  <a:pt x="62" y="412"/>
                  <a:pt x="68" y="396"/>
                  <a:pt x="68" y="396"/>
                </a:cubicBezTo>
                <a:cubicBezTo>
                  <a:pt x="73" y="342"/>
                  <a:pt x="88" y="281"/>
                  <a:pt x="112" y="232"/>
                </a:cubicBezTo>
                <a:cubicBezTo>
                  <a:pt x="121" y="214"/>
                  <a:pt x="127" y="200"/>
                  <a:pt x="144" y="188"/>
                </a:cubicBezTo>
                <a:cubicBezTo>
                  <a:pt x="151" y="153"/>
                  <a:pt x="151" y="118"/>
                  <a:pt x="160" y="84"/>
                </a:cubicBezTo>
                <a:cubicBezTo>
                  <a:pt x="162" y="76"/>
                  <a:pt x="165" y="68"/>
                  <a:pt x="168" y="60"/>
                </a:cubicBezTo>
                <a:cubicBezTo>
                  <a:pt x="171" y="51"/>
                  <a:pt x="192" y="44"/>
                  <a:pt x="192" y="44"/>
                </a:cubicBezTo>
                <a:cubicBezTo>
                  <a:pt x="214" y="12"/>
                  <a:pt x="214" y="20"/>
                  <a:pt x="244" y="0"/>
                </a:cubicBezTo>
                <a:cubicBezTo>
                  <a:pt x="266" y="7"/>
                  <a:pt x="257" y="24"/>
                  <a:pt x="264" y="44"/>
                </a:cubicBezTo>
                <a:cubicBezTo>
                  <a:pt x="273" y="71"/>
                  <a:pt x="284" y="95"/>
                  <a:pt x="312" y="104"/>
                </a:cubicBezTo>
                <a:cubicBezTo>
                  <a:pt x="313" y="108"/>
                  <a:pt x="314" y="112"/>
                  <a:pt x="316" y="116"/>
                </a:cubicBezTo>
                <a:cubicBezTo>
                  <a:pt x="318" y="120"/>
                  <a:pt x="322" y="123"/>
                  <a:pt x="324" y="128"/>
                </a:cubicBezTo>
                <a:cubicBezTo>
                  <a:pt x="337" y="161"/>
                  <a:pt x="340" y="211"/>
                  <a:pt x="380" y="224"/>
                </a:cubicBezTo>
                <a:cubicBezTo>
                  <a:pt x="383" y="232"/>
                  <a:pt x="385" y="240"/>
                  <a:pt x="388" y="248"/>
                </a:cubicBezTo>
                <a:cubicBezTo>
                  <a:pt x="389" y="252"/>
                  <a:pt x="392" y="260"/>
                  <a:pt x="392" y="260"/>
                </a:cubicBezTo>
                <a:cubicBezTo>
                  <a:pt x="393" y="312"/>
                  <a:pt x="394" y="364"/>
                  <a:pt x="396" y="416"/>
                </a:cubicBezTo>
                <a:cubicBezTo>
                  <a:pt x="397" y="430"/>
                  <a:pt x="408" y="456"/>
                  <a:pt x="408" y="456"/>
                </a:cubicBezTo>
                <a:cubicBezTo>
                  <a:pt x="410" y="482"/>
                  <a:pt x="409" y="525"/>
                  <a:pt x="428" y="548"/>
                </a:cubicBezTo>
                <a:cubicBezTo>
                  <a:pt x="449" y="573"/>
                  <a:pt x="468" y="583"/>
                  <a:pt x="468" y="616"/>
                </a:cubicBezTo>
              </a:path>
            </a:pathLst>
          </a:custGeom>
          <a:solidFill>
            <a:srgbClr val="99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12302" name="Text Box 15"/>
          <p:cNvSpPr txBox="1">
            <a:spLocks noChangeArrowheads="1"/>
          </p:cNvSpPr>
          <p:nvPr/>
        </p:nvSpPr>
        <p:spPr bwMode="auto">
          <a:xfrm>
            <a:off x="276225" y="1479550"/>
            <a:ext cx="98012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defTabSz="493713"/>
            <a:r>
              <a:rPr lang="en-GB" sz="1800" dirty="0">
                <a:solidFill>
                  <a:srgbClr val="C00000"/>
                </a:solidFill>
              </a:rPr>
              <a:t>Distance                        </a:t>
            </a:r>
            <a:r>
              <a:rPr lang="en-GB" sz="1800" dirty="0" err="1">
                <a:solidFill>
                  <a:srgbClr val="C00000"/>
                </a:solidFill>
              </a:rPr>
              <a:t>kpc</a:t>
            </a:r>
            <a:r>
              <a:rPr lang="en-GB" sz="1800" dirty="0">
                <a:solidFill>
                  <a:srgbClr val="C00000"/>
                </a:solidFill>
              </a:rPr>
              <a:t>                          </a:t>
            </a:r>
            <a:r>
              <a:rPr lang="en-GB" sz="1800" dirty="0" err="1">
                <a:solidFill>
                  <a:srgbClr val="C00000"/>
                </a:solidFill>
              </a:rPr>
              <a:t>Mpc</a:t>
            </a:r>
            <a:r>
              <a:rPr lang="en-GB" sz="1800" dirty="0">
                <a:solidFill>
                  <a:srgbClr val="C00000"/>
                </a:solidFill>
              </a:rPr>
              <a:t>                           </a:t>
            </a:r>
            <a:r>
              <a:rPr lang="en-GB" sz="1800" dirty="0" err="1">
                <a:solidFill>
                  <a:srgbClr val="C00000"/>
                </a:solidFill>
              </a:rPr>
              <a:t>Gpc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2303" name="Line 16"/>
          <p:cNvSpPr>
            <a:spLocks noChangeShapeType="1"/>
          </p:cNvSpPr>
          <p:nvPr/>
        </p:nvSpPr>
        <p:spPr bwMode="auto">
          <a:xfrm>
            <a:off x="1236663" y="1674813"/>
            <a:ext cx="557212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12304" name="Text Box 17"/>
          <p:cNvSpPr txBox="1">
            <a:spLocks noChangeArrowheads="1"/>
          </p:cNvSpPr>
          <p:nvPr/>
        </p:nvSpPr>
        <p:spPr bwMode="auto">
          <a:xfrm>
            <a:off x="8177213" y="1914525"/>
            <a:ext cx="12509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algn="ctr" defTabSz="493713"/>
            <a:r>
              <a:rPr lang="en-GB">
                <a:solidFill>
                  <a:schemeClr val="bg1"/>
                </a:solidFill>
                <a:latin typeface="Arial Black" pitchFamily="34" charset="0"/>
              </a:rPr>
              <a:t>Blazars</a:t>
            </a:r>
            <a:endParaRPr lang="en-US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2305" name="Text Box 18"/>
          <p:cNvSpPr txBox="1">
            <a:spLocks noChangeArrowheads="1"/>
          </p:cNvSpPr>
          <p:nvPr/>
        </p:nvSpPr>
        <p:spPr bwMode="auto">
          <a:xfrm>
            <a:off x="1303338" y="2084388"/>
            <a:ext cx="152876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algn="ctr" defTabSz="493713"/>
            <a:r>
              <a:rPr lang="en-GB">
                <a:solidFill>
                  <a:schemeClr val="bg1"/>
                </a:solidFill>
                <a:latin typeface="Arial Black" pitchFamily="34" charset="0"/>
              </a:rPr>
              <a:t>SNR/PWN</a:t>
            </a:r>
            <a:endParaRPr lang="en-US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2306" name="Text Box 19"/>
          <p:cNvSpPr txBox="1">
            <a:spLocks noChangeArrowheads="1"/>
          </p:cNvSpPr>
          <p:nvPr/>
        </p:nvSpPr>
        <p:spPr bwMode="auto">
          <a:xfrm>
            <a:off x="3689350" y="2432050"/>
            <a:ext cx="135731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algn="ctr" defTabSz="493713"/>
            <a:r>
              <a:rPr lang="en-GB" dirty="0">
                <a:solidFill>
                  <a:schemeClr val="bg1"/>
                </a:solidFill>
                <a:latin typeface="Arial Black" pitchFamily="34" charset="0"/>
              </a:rPr>
              <a:t>Binaries</a:t>
            </a:r>
            <a:endParaRPr lang="en-US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2307" name="Text Box 20"/>
          <p:cNvSpPr txBox="1">
            <a:spLocks noChangeArrowheads="1"/>
          </p:cNvSpPr>
          <p:nvPr/>
        </p:nvSpPr>
        <p:spPr bwMode="auto">
          <a:xfrm>
            <a:off x="5094288" y="2276475"/>
            <a:ext cx="164306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algn="ctr" defTabSz="493713"/>
            <a:r>
              <a:rPr lang="en-GB">
                <a:solidFill>
                  <a:schemeClr val="bg1"/>
                </a:solidFill>
                <a:latin typeface="Arial Black" pitchFamily="34" charset="0"/>
              </a:rPr>
              <a:t>Radio Gal.</a:t>
            </a:r>
            <a:endParaRPr lang="en-US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2308" name="Text Box 21"/>
          <p:cNvSpPr txBox="1">
            <a:spLocks noChangeArrowheads="1"/>
          </p:cNvSpPr>
          <p:nvPr/>
        </p:nvSpPr>
        <p:spPr bwMode="auto">
          <a:xfrm>
            <a:off x="1152525" y="2844800"/>
            <a:ext cx="11445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algn="ctr" defTabSz="493713"/>
            <a:r>
              <a:rPr lang="en-GB">
                <a:solidFill>
                  <a:schemeClr val="bg1"/>
                </a:solidFill>
                <a:latin typeface="Arial Black" pitchFamily="34" charset="0"/>
              </a:rPr>
              <a:t>Pulsed</a:t>
            </a:r>
            <a:endParaRPr lang="en-US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2309" name="Text Box 22"/>
          <p:cNvSpPr txBox="1">
            <a:spLocks noChangeArrowheads="1"/>
          </p:cNvSpPr>
          <p:nvPr/>
        </p:nvSpPr>
        <p:spPr bwMode="auto">
          <a:xfrm>
            <a:off x="3952314" y="1927311"/>
            <a:ext cx="1485960" cy="40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algn="ctr" defTabSz="493713"/>
            <a:r>
              <a:rPr lang="en-GB" b="1" dirty="0">
                <a:solidFill>
                  <a:schemeClr val="bg1"/>
                </a:solidFill>
              </a:rPr>
              <a:t>Starbursts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10" name="Text Box 23"/>
          <p:cNvSpPr txBox="1">
            <a:spLocks noChangeArrowheads="1"/>
          </p:cNvSpPr>
          <p:nvPr/>
        </p:nvSpPr>
        <p:spPr bwMode="auto">
          <a:xfrm>
            <a:off x="5819775" y="4757738"/>
            <a:ext cx="11430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algn="ctr" defTabSz="493713"/>
            <a:r>
              <a:rPr lang="en-GB" dirty="0">
                <a:solidFill>
                  <a:srgbClr val="C00000"/>
                </a:solidFill>
              </a:rPr>
              <a:t>Clusters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311" name="Rectangle 24"/>
          <p:cNvSpPr>
            <a:spLocks noChangeArrowheads="1"/>
          </p:cNvSpPr>
          <p:nvPr/>
        </p:nvSpPr>
        <p:spPr bwMode="auto">
          <a:xfrm>
            <a:off x="833438" y="4495800"/>
            <a:ext cx="9244012" cy="317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12312" name="Text Box 25"/>
          <p:cNvSpPr txBox="1">
            <a:spLocks noChangeArrowheads="1"/>
          </p:cNvSpPr>
          <p:nvPr/>
        </p:nvSpPr>
        <p:spPr bwMode="auto">
          <a:xfrm>
            <a:off x="8528050" y="1230313"/>
            <a:ext cx="1624013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Arial Narrow" pitchFamily="34" charset="0"/>
              </a:rPr>
              <a:t>adapted by Hinton from </a:t>
            </a:r>
          </a:p>
          <a:p>
            <a:r>
              <a:rPr lang="en-US" sz="1300">
                <a:solidFill>
                  <a:schemeClr val="bg1"/>
                </a:solidFill>
                <a:latin typeface="Arial Narrow" pitchFamily="34" charset="0"/>
              </a:rPr>
              <a:t>Horan &amp; Weekes 2003</a:t>
            </a:r>
            <a:endParaRPr lang="de-DE" sz="13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2313" name="Text Box 26"/>
          <p:cNvSpPr txBox="1">
            <a:spLocks noChangeArrowheads="1"/>
          </p:cNvSpPr>
          <p:nvPr/>
        </p:nvSpPr>
        <p:spPr bwMode="auto">
          <a:xfrm>
            <a:off x="1149350" y="4654550"/>
            <a:ext cx="118745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algn="ctr" defTabSz="493713"/>
            <a:r>
              <a:rPr lang="en-GB" dirty="0">
                <a:solidFill>
                  <a:srgbClr val="C00000"/>
                </a:solidFill>
              </a:rPr>
              <a:t>Colliding</a:t>
            </a:r>
          </a:p>
          <a:p>
            <a:pPr algn="ctr" defTabSz="493713"/>
            <a:r>
              <a:rPr lang="en-GB" dirty="0">
                <a:solidFill>
                  <a:srgbClr val="C00000"/>
                </a:solidFill>
              </a:rPr>
              <a:t>Winds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314" name="AutoShape 27"/>
          <p:cNvSpPr>
            <a:spLocks noChangeArrowheads="1"/>
          </p:cNvSpPr>
          <p:nvPr/>
        </p:nvSpPr>
        <p:spPr bwMode="auto">
          <a:xfrm rot="-2516223">
            <a:off x="1866900" y="4438650"/>
            <a:ext cx="573088" cy="157163"/>
          </a:xfrm>
          <a:prstGeom prst="rightArrow">
            <a:avLst>
              <a:gd name="adj1" fmla="val 32352"/>
              <a:gd name="adj2" fmla="val 36194"/>
            </a:avLst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12315" name="AutoShape 28"/>
          <p:cNvSpPr>
            <a:spLocks noChangeArrowheads="1"/>
          </p:cNvSpPr>
          <p:nvPr/>
        </p:nvSpPr>
        <p:spPr bwMode="auto">
          <a:xfrm rot="14781383" flipH="1" flipV="1">
            <a:off x="4544915" y="2682135"/>
            <a:ext cx="1194095" cy="191342"/>
          </a:xfrm>
          <a:prstGeom prst="rightArrow">
            <a:avLst>
              <a:gd name="adj1" fmla="val 32352"/>
              <a:gd name="adj2" fmla="val 36261"/>
            </a:avLst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12316" name="AutoShape 29"/>
          <p:cNvSpPr>
            <a:spLocks noChangeArrowheads="1"/>
          </p:cNvSpPr>
          <p:nvPr/>
        </p:nvSpPr>
        <p:spPr bwMode="auto">
          <a:xfrm rot="-2971902">
            <a:off x="6142831" y="4472782"/>
            <a:ext cx="574675" cy="157162"/>
          </a:xfrm>
          <a:prstGeom prst="rightArrow">
            <a:avLst>
              <a:gd name="adj1" fmla="val 32352"/>
              <a:gd name="adj2" fmla="val 36261"/>
            </a:avLst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12317" name="AutoShape 30"/>
          <p:cNvSpPr>
            <a:spLocks noChangeArrowheads="1"/>
          </p:cNvSpPr>
          <p:nvPr/>
        </p:nvSpPr>
        <p:spPr bwMode="auto">
          <a:xfrm rot="1481605">
            <a:off x="2174875" y="3175000"/>
            <a:ext cx="762000" cy="158750"/>
          </a:xfrm>
          <a:prstGeom prst="rightArrow">
            <a:avLst>
              <a:gd name="adj1" fmla="val 32352"/>
              <a:gd name="adj2" fmla="val 47644"/>
            </a:avLst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12318" name="AutoShape 31"/>
          <p:cNvSpPr>
            <a:spLocks noChangeArrowheads="1"/>
          </p:cNvSpPr>
          <p:nvPr/>
        </p:nvSpPr>
        <p:spPr bwMode="auto">
          <a:xfrm rot="1481605">
            <a:off x="2320925" y="2489200"/>
            <a:ext cx="763588" cy="157163"/>
          </a:xfrm>
          <a:prstGeom prst="rightArrow">
            <a:avLst>
              <a:gd name="adj1" fmla="val 32352"/>
              <a:gd name="adj2" fmla="val 48226"/>
            </a:avLst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12319" name="AutoShape 32"/>
          <p:cNvSpPr>
            <a:spLocks noChangeArrowheads="1"/>
          </p:cNvSpPr>
          <p:nvPr/>
        </p:nvSpPr>
        <p:spPr bwMode="auto">
          <a:xfrm rot="8452132">
            <a:off x="3405188" y="2874963"/>
            <a:ext cx="623887" cy="157162"/>
          </a:xfrm>
          <a:prstGeom prst="rightArrow">
            <a:avLst>
              <a:gd name="adj1" fmla="val 32352"/>
              <a:gd name="adj2" fmla="val 39403"/>
            </a:avLst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12320" name="AutoShape 33"/>
          <p:cNvSpPr>
            <a:spLocks noChangeArrowheads="1"/>
          </p:cNvSpPr>
          <p:nvPr/>
        </p:nvSpPr>
        <p:spPr bwMode="auto">
          <a:xfrm rot="3981081">
            <a:off x="5588794" y="2859881"/>
            <a:ext cx="625475" cy="157163"/>
          </a:xfrm>
          <a:prstGeom prst="rightArrow">
            <a:avLst>
              <a:gd name="adj1" fmla="val 32352"/>
              <a:gd name="adj2" fmla="val 39466"/>
            </a:avLst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12321" name="AutoShape 34"/>
          <p:cNvSpPr>
            <a:spLocks noChangeArrowheads="1"/>
          </p:cNvSpPr>
          <p:nvPr/>
        </p:nvSpPr>
        <p:spPr bwMode="auto">
          <a:xfrm rot="8635434">
            <a:off x="7710488" y="2255838"/>
            <a:ext cx="563562" cy="158750"/>
          </a:xfrm>
          <a:prstGeom prst="rightArrow">
            <a:avLst>
              <a:gd name="adj1" fmla="val 32352"/>
              <a:gd name="adj2" fmla="val 35237"/>
            </a:avLst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12322" name="Rectangle 35"/>
          <p:cNvSpPr>
            <a:spLocks noChangeArrowheads="1"/>
          </p:cNvSpPr>
          <p:nvPr/>
        </p:nvSpPr>
        <p:spPr bwMode="auto">
          <a:xfrm rot="-5400000">
            <a:off x="9525795" y="3996531"/>
            <a:ext cx="6397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algn="ctr" defTabSz="493713"/>
            <a:r>
              <a:rPr lang="en-GB" sz="1800">
                <a:solidFill>
                  <a:srgbClr val="FFFF00"/>
                </a:solidFill>
              </a:rPr>
              <a:t>Flux</a:t>
            </a:r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12323" name="Line 36"/>
          <p:cNvSpPr>
            <a:spLocks noChangeShapeType="1"/>
          </p:cNvSpPr>
          <p:nvPr/>
        </p:nvSpPr>
        <p:spPr bwMode="auto">
          <a:xfrm flipH="1" flipV="1">
            <a:off x="9852025" y="3440113"/>
            <a:ext cx="3175" cy="44767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12324" name="Text Box 37"/>
          <p:cNvSpPr txBox="1">
            <a:spLocks noChangeArrowheads="1"/>
          </p:cNvSpPr>
          <p:nvPr/>
        </p:nvSpPr>
        <p:spPr bwMode="auto">
          <a:xfrm>
            <a:off x="168275" y="3265488"/>
            <a:ext cx="1098550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algn="r" defTabSz="493713"/>
            <a:r>
              <a:rPr lang="en-GB" dirty="0">
                <a:solidFill>
                  <a:schemeClr val="bg1"/>
                </a:solidFill>
              </a:rPr>
              <a:t>Current</a:t>
            </a:r>
          </a:p>
          <a:p>
            <a:pPr algn="r" defTabSz="493713"/>
            <a:endParaRPr lang="en-GB" dirty="0">
              <a:solidFill>
                <a:srgbClr val="00FF00"/>
              </a:solidFill>
            </a:endParaRPr>
          </a:p>
          <a:p>
            <a:pPr algn="r" defTabSz="493713"/>
            <a:endParaRPr lang="en-GB" dirty="0">
              <a:solidFill>
                <a:srgbClr val="00FF00"/>
              </a:solidFill>
            </a:endParaRPr>
          </a:p>
          <a:p>
            <a:pPr algn="r" defTabSz="493713"/>
            <a:r>
              <a:rPr lang="en-GB" dirty="0">
                <a:solidFill>
                  <a:schemeClr val="bg1"/>
                </a:solidFill>
              </a:rPr>
              <a:t>CTA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325" name="Text Box 38"/>
          <p:cNvSpPr txBox="1">
            <a:spLocks noChangeArrowheads="1"/>
          </p:cNvSpPr>
          <p:nvPr/>
        </p:nvSpPr>
        <p:spPr bwMode="auto">
          <a:xfrm>
            <a:off x="69850" y="3768725"/>
            <a:ext cx="1498600" cy="409575"/>
          </a:xfrm>
          <a:prstGeom prst="rect">
            <a:avLst/>
          </a:prstGeom>
          <a:solidFill>
            <a:schemeClr val="tx1">
              <a:alpha val="5098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algn="ctr" defTabSz="493713"/>
            <a:r>
              <a:rPr lang="en-GB" b="1" dirty="0">
                <a:solidFill>
                  <a:schemeClr val="bg1"/>
                </a:solidFill>
              </a:rPr>
              <a:t>Sensitivity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26" name="Line 39"/>
          <p:cNvSpPr>
            <a:spLocks noChangeShapeType="1"/>
          </p:cNvSpPr>
          <p:nvPr/>
        </p:nvSpPr>
        <p:spPr bwMode="auto">
          <a:xfrm>
            <a:off x="1217613" y="3459163"/>
            <a:ext cx="22383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12327" name="Line 40"/>
          <p:cNvSpPr>
            <a:spLocks noChangeShapeType="1"/>
          </p:cNvSpPr>
          <p:nvPr/>
        </p:nvSpPr>
        <p:spPr bwMode="auto">
          <a:xfrm>
            <a:off x="1217613" y="4481513"/>
            <a:ext cx="22383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12328" name="Text Box 41"/>
          <p:cNvSpPr txBox="1">
            <a:spLocks noChangeArrowheads="1"/>
          </p:cNvSpPr>
          <p:nvPr/>
        </p:nvSpPr>
        <p:spPr bwMode="auto">
          <a:xfrm>
            <a:off x="8054975" y="4730750"/>
            <a:ext cx="16922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algn="ctr" defTabSz="493713"/>
            <a:r>
              <a:rPr lang="en-GB" dirty="0">
                <a:solidFill>
                  <a:srgbClr val="C00000"/>
                </a:solidFill>
              </a:rPr>
              <a:t>+Dark Matter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329" name="Text Box 43"/>
          <p:cNvSpPr txBox="1">
            <a:spLocks noChangeArrowheads="1"/>
          </p:cNvSpPr>
          <p:nvPr/>
        </p:nvSpPr>
        <p:spPr bwMode="auto">
          <a:xfrm>
            <a:off x="7038975" y="4746625"/>
            <a:ext cx="88741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algn="ctr" defTabSz="493713"/>
            <a:r>
              <a:rPr lang="en-GB" dirty="0">
                <a:solidFill>
                  <a:srgbClr val="C00000"/>
                </a:solidFill>
              </a:rPr>
              <a:t>GRBs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330" name="Freeform 45"/>
          <p:cNvSpPr>
            <a:spLocks/>
          </p:cNvSpPr>
          <p:nvPr/>
        </p:nvSpPr>
        <p:spPr bwMode="auto">
          <a:xfrm>
            <a:off x="6872288" y="3665538"/>
            <a:ext cx="2784475" cy="827087"/>
          </a:xfrm>
          <a:custGeom>
            <a:avLst/>
            <a:gdLst>
              <a:gd name="T0" fmla="*/ 0 w 744"/>
              <a:gd name="T1" fmla="*/ 2147483647 h 585"/>
              <a:gd name="T2" fmla="*/ 2147483647 w 744"/>
              <a:gd name="T3" fmla="*/ 2147483647 h 585"/>
              <a:gd name="T4" fmla="*/ 2147483647 w 744"/>
              <a:gd name="T5" fmla="*/ 2147483647 h 585"/>
              <a:gd name="T6" fmla="*/ 2147483647 w 744"/>
              <a:gd name="T7" fmla="*/ 2147483647 h 585"/>
              <a:gd name="T8" fmla="*/ 2147483647 w 744"/>
              <a:gd name="T9" fmla="*/ 2147483647 h 585"/>
              <a:gd name="T10" fmla="*/ 2147483647 w 744"/>
              <a:gd name="T11" fmla="*/ 2147483647 h 585"/>
              <a:gd name="T12" fmla="*/ 2147483647 w 744"/>
              <a:gd name="T13" fmla="*/ 2147483647 h 585"/>
              <a:gd name="T14" fmla="*/ 2147483647 w 744"/>
              <a:gd name="T15" fmla="*/ 2147483647 h 585"/>
              <a:gd name="T16" fmla="*/ 2147483647 w 744"/>
              <a:gd name="T17" fmla="*/ 2147483647 h 585"/>
              <a:gd name="T18" fmla="*/ 2147483647 w 744"/>
              <a:gd name="T19" fmla="*/ 2147483647 h 585"/>
              <a:gd name="T20" fmla="*/ 2147483647 w 744"/>
              <a:gd name="T21" fmla="*/ 2147483647 h 585"/>
              <a:gd name="T22" fmla="*/ 2147483647 w 744"/>
              <a:gd name="T23" fmla="*/ 0 h 585"/>
              <a:gd name="T24" fmla="*/ 2147483647 w 744"/>
              <a:gd name="T25" fmla="*/ 2147483647 h 585"/>
              <a:gd name="T26" fmla="*/ 2147483647 w 744"/>
              <a:gd name="T27" fmla="*/ 2147483647 h 585"/>
              <a:gd name="T28" fmla="*/ 2147483647 w 744"/>
              <a:gd name="T29" fmla="*/ 2147483647 h 585"/>
              <a:gd name="T30" fmla="*/ 2147483647 w 744"/>
              <a:gd name="T31" fmla="*/ 2147483647 h 585"/>
              <a:gd name="T32" fmla="*/ 2147483647 w 744"/>
              <a:gd name="T33" fmla="*/ 2147483647 h 58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44"/>
              <a:gd name="T52" fmla="*/ 0 h 585"/>
              <a:gd name="T53" fmla="*/ 744 w 744"/>
              <a:gd name="T54" fmla="*/ 585 h 58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44" h="585">
                <a:moveTo>
                  <a:pt x="0" y="565"/>
                </a:moveTo>
                <a:lnTo>
                  <a:pt x="91" y="383"/>
                </a:lnTo>
                <a:lnTo>
                  <a:pt x="144" y="387"/>
                </a:lnTo>
                <a:lnTo>
                  <a:pt x="153" y="309"/>
                </a:lnTo>
                <a:lnTo>
                  <a:pt x="195" y="261"/>
                </a:lnTo>
                <a:lnTo>
                  <a:pt x="219" y="201"/>
                </a:lnTo>
                <a:lnTo>
                  <a:pt x="249" y="177"/>
                </a:lnTo>
                <a:lnTo>
                  <a:pt x="252" y="69"/>
                </a:lnTo>
                <a:lnTo>
                  <a:pt x="297" y="18"/>
                </a:lnTo>
                <a:lnTo>
                  <a:pt x="360" y="33"/>
                </a:lnTo>
                <a:lnTo>
                  <a:pt x="420" y="36"/>
                </a:lnTo>
                <a:lnTo>
                  <a:pt x="453" y="0"/>
                </a:lnTo>
                <a:lnTo>
                  <a:pt x="513" y="84"/>
                </a:lnTo>
                <a:lnTo>
                  <a:pt x="624" y="231"/>
                </a:lnTo>
                <a:lnTo>
                  <a:pt x="618" y="339"/>
                </a:lnTo>
                <a:lnTo>
                  <a:pt x="666" y="456"/>
                </a:lnTo>
                <a:lnTo>
                  <a:pt x="744" y="585"/>
                </a:lnTo>
              </a:path>
            </a:pathLst>
          </a:custGeom>
          <a:solidFill>
            <a:srgbClr val="BBE0E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12331" name="AutoShape 44"/>
          <p:cNvSpPr>
            <a:spLocks noChangeArrowheads="1"/>
          </p:cNvSpPr>
          <p:nvPr/>
        </p:nvSpPr>
        <p:spPr bwMode="auto">
          <a:xfrm rot="-2971902">
            <a:off x="7446169" y="4474369"/>
            <a:ext cx="574675" cy="157163"/>
          </a:xfrm>
          <a:prstGeom prst="rightArrow">
            <a:avLst>
              <a:gd name="adj1" fmla="val 32352"/>
              <a:gd name="adj2" fmla="val 36261"/>
            </a:avLst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755650" y="5429250"/>
            <a:ext cx="880745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marL="373063" indent="-373063" defTabSz="493713">
              <a:lnSpc>
                <a:spcPct val="90000"/>
              </a:lnSpc>
              <a:spcBef>
                <a:spcPts val="663"/>
              </a:spcBef>
              <a:buClr>
                <a:schemeClr val="bg1"/>
              </a:buClr>
              <a:buSzPct val="75000"/>
              <a:buFontTx/>
              <a:buBlip>
                <a:blip r:embed="rId4"/>
              </a:buBlip>
            </a:pPr>
            <a:r>
              <a:rPr lang="en-US" b="1" dirty="0">
                <a:solidFill>
                  <a:schemeClr val="bg1"/>
                </a:solidFill>
              </a:rPr>
              <a:t>Current instruments have passed the critical sensitivity threshold and reveal a rich panorama, </a:t>
            </a:r>
            <a:r>
              <a:rPr lang="en-US" b="1" dirty="0">
                <a:solidFill>
                  <a:srgbClr val="00FF00"/>
                </a:solidFill>
              </a:rPr>
              <a:t>but this is clearly only the tip of the iceberg </a:t>
            </a:r>
          </a:p>
          <a:p>
            <a:pPr marL="373063" indent="-373063" defTabSz="493713">
              <a:lnSpc>
                <a:spcPct val="90000"/>
              </a:lnSpc>
              <a:spcBef>
                <a:spcPts val="663"/>
              </a:spcBef>
              <a:buClr>
                <a:schemeClr val="bg1"/>
              </a:buClr>
              <a:buSzPct val="75000"/>
              <a:buFontTx/>
              <a:buBlip>
                <a:blip r:embed="rId4"/>
              </a:buBlip>
            </a:pPr>
            <a:r>
              <a:rPr lang="en-US" b="1" dirty="0">
                <a:solidFill>
                  <a:schemeClr val="bg1"/>
                </a:solidFill>
              </a:rPr>
              <a:t>What big science questions remain ?</a:t>
            </a:r>
          </a:p>
          <a:p>
            <a:pPr marL="373063" indent="-373063" defTabSz="493713">
              <a:lnSpc>
                <a:spcPct val="90000"/>
              </a:lnSpc>
              <a:spcBef>
                <a:spcPts val="663"/>
              </a:spcBef>
              <a:buClr>
                <a:schemeClr val="bg1"/>
              </a:buClr>
              <a:buSzPct val="75000"/>
              <a:buFontTx/>
              <a:buBlip>
                <a:blip r:embed="rId4"/>
              </a:buBlip>
            </a:pPr>
            <a:endParaRPr lang="en-US" b="1" dirty="0">
              <a:solidFill>
                <a:srgbClr val="00FF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8|5.3|2.1|3.9|4.4|3.5|3.5|1.6|4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3.8|1.4|3.8|3.9|10.9|13.3|5.1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9.4|12.5|7.8|4.:|1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0.3|8.6|9.2|13.7|8.8|16.1|10.2|10.8|4.8|10.2|7.1|3.4|1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.7|25.3|6.3|0.9|9.3|25.6|5.1|1.6|8.:|4.:|1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2|1.2|3.2|7.4|1.9|3.7|3.1|24.2|3.4|5.3|1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1371</TotalTime>
  <Words>1351</Words>
  <Application>Microsoft Office PowerPoint</Application>
  <PresentationFormat>Personalizzato</PresentationFormat>
  <Paragraphs>383</Paragraphs>
  <Slides>45</Slides>
  <Notes>0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46" baseType="lpstr">
      <vt:lpstr>Apex</vt:lpstr>
      <vt:lpstr>Cherenkov Telescope Array CTA</vt:lpstr>
      <vt:lpstr>Outline</vt:lpstr>
      <vt:lpstr>Presentazione standard di PowerPoint</vt:lpstr>
      <vt:lpstr>Ground Based γ-ray Astronomy</vt:lpstr>
      <vt:lpstr>γ-ray Astronomy from Ground </vt:lpstr>
      <vt:lpstr>Ground Based g-ray Astronomy</vt:lpstr>
      <vt:lpstr>… and space (FERMI)</vt:lpstr>
      <vt:lpstr>Current Status</vt:lpstr>
      <vt:lpstr>Science Potential</vt:lpstr>
      <vt:lpstr>Big Science Questions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Cosmic Rays and Star Formation</vt:lpstr>
      <vt:lpstr>Gamma-Ray Bursts (GRBs)</vt:lpstr>
      <vt:lpstr>GRBs</vt:lpstr>
      <vt:lpstr>AGN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Galaxy Clusters</vt:lpstr>
      <vt:lpstr>Presentazione standard di PowerPoint</vt:lpstr>
      <vt:lpstr>Dark matter</vt:lpstr>
      <vt:lpstr>Presentazione standard di PowerPoint</vt:lpstr>
      <vt:lpstr>Draco dSph: modeling</vt:lpstr>
      <vt:lpstr>Presentazione standard di PowerPoint</vt:lpstr>
      <vt:lpstr>CTA tech wish list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Basic message: CTA works!</vt:lpstr>
      <vt:lpstr>CTA: In Context</vt:lpstr>
      <vt:lpstr>CTA: In Context</vt:lpstr>
      <vt:lpstr>25 countries  132 institutes 734 people        (+27% compared to last meeting) 220 FTEs</vt:lpstr>
      <vt:lpstr>The Future</vt:lpstr>
      <vt:lpstr>That’s all folks!</vt:lpstr>
    </vt:vector>
  </TitlesOfParts>
  <Company>University of Durham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Cherenkov Telescope Array</dc:title>
  <dc:creator>Sam Nolan</dc:creator>
  <cp:lastModifiedBy>massimo</cp:lastModifiedBy>
  <cp:revision>103</cp:revision>
  <dcterms:created xsi:type="dcterms:W3CDTF">2009-04-16T12:55:52Z</dcterms:created>
  <dcterms:modified xsi:type="dcterms:W3CDTF">2011-10-06T13:35:02Z</dcterms:modified>
</cp:coreProperties>
</file>