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82" r:id="rId2"/>
    <p:sldId id="256" r:id="rId3"/>
    <p:sldId id="385" r:id="rId4"/>
    <p:sldId id="386" r:id="rId5"/>
    <p:sldId id="387" r:id="rId6"/>
    <p:sldId id="339" r:id="rId7"/>
    <p:sldId id="356" r:id="rId8"/>
    <p:sldId id="394" r:id="rId9"/>
    <p:sldId id="395" r:id="rId10"/>
    <p:sldId id="383" r:id="rId11"/>
    <p:sldId id="384" r:id="rId12"/>
    <p:sldId id="338" r:id="rId13"/>
    <p:sldId id="340" r:id="rId14"/>
    <p:sldId id="343" r:id="rId15"/>
    <p:sldId id="397" r:id="rId16"/>
    <p:sldId id="398" r:id="rId17"/>
    <p:sldId id="346" r:id="rId18"/>
    <p:sldId id="352" r:id="rId19"/>
    <p:sldId id="402" r:id="rId20"/>
    <p:sldId id="348" r:id="rId21"/>
    <p:sldId id="389" r:id="rId22"/>
    <p:sldId id="390" r:id="rId23"/>
    <p:sldId id="403" r:id="rId24"/>
    <p:sldId id="400" r:id="rId25"/>
    <p:sldId id="329" r:id="rId26"/>
    <p:sldId id="364" r:id="rId27"/>
    <p:sldId id="375" r:id="rId28"/>
    <p:sldId id="363" r:id="rId29"/>
    <p:sldId id="297" r:id="rId30"/>
    <p:sldId id="316" r:id="rId31"/>
    <p:sldId id="355" r:id="rId32"/>
    <p:sldId id="370" r:id="rId33"/>
    <p:sldId id="358" r:id="rId34"/>
    <p:sldId id="401" r:id="rId3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6633"/>
    <a:srgbClr val="FF00FF"/>
    <a:srgbClr val="00FF00"/>
    <a:srgbClr val="4FCCFF"/>
    <a:srgbClr val="33B4FF"/>
    <a:srgbClr val="C8FFC8"/>
    <a:srgbClr val="FFFF00"/>
    <a:srgbClr val="809586"/>
    <a:srgbClr val="E9FAF5"/>
    <a:srgbClr val="E9FAF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61" autoAdjust="0"/>
    <p:restoredTop sz="94576" autoAdjust="0"/>
  </p:normalViewPr>
  <p:slideViewPr>
    <p:cSldViewPr>
      <p:cViewPr>
        <p:scale>
          <a:sx n="115" d="100"/>
          <a:sy n="115" d="100"/>
        </p:scale>
        <p:origin x="-696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ict"/><Relationship Id="rId1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ict"/><Relationship Id="rId1" Type="http://schemas.openxmlformats.org/officeDocument/2006/relationships/image" Target="../media/image19.pict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ict"/><Relationship Id="rId1" Type="http://schemas.openxmlformats.org/officeDocument/2006/relationships/image" Target="../media/image68.pict"/><Relationship Id="rId2" Type="http://schemas.openxmlformats.org/officeDocument/2006/relationships/image" Target="../media/image69.pict"/><Relationship Id="rId3" Type="http://schemas.openxmlformats.org/officeDocument/2006/relationships/image" Target="../media/image7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03AFFC4-2E8C-4881-B275-9FF8A04E4311}" type="datetime1">
              <a:rPr lang="it-IT"/>
              <a:pPr>
                <a:defRPr/>
              </a:pPr>
              <a:t>9/28/11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EEEC46D-7690-44E6-BEE5-781E6BC9474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CA79C26-154F-4B4F-8FBC-BF64CE3145B0}" type="datetime1">
              <a:rPr lang="it-IT"/>
              <a:pPr>
                <a:defRPr/>
              </a:pPr>
              <a:t>9/28/11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t-I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AF7210D-5E86-46C8-B8DE-867F3C563E48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F7210D-5E86-46C8-B8DE-867F3C563E48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10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11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12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13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14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15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16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17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18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19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071A89-1445-47E3-A469-14A4995F622D}" type="slidenum">
              <a:rPr lang="it-IT" smtClean="0"/>
              <a:pPr>
                <a:defRPr/>
              </a:pPr>
              <a:t>2</a:t>
            </a:fld>
            <a:endParaRPr lang="it-IT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20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21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22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23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24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25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26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27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28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45DBA93-DFE4-4FC7-8ED6-3D482E6FBD83}" type="slidenum">
              <a:rPr lang="it-IT" sz="1200">
                <a:latin typeface="Arial" pitchFamily="-107" charset="0"/>
                <a:ea typeface="+mn-ea"/>
                <a:cs typeface="+mn-cs"/>
              </a:rPr>
              <a:pPr algn="r">
                <a:defRPr/>
              </a:pPr>
              <a:t>29</a:t>
            </a:fld>
            <a:endParaRPr lang="it-IT" sz="1200" dirty="0">
              <a:latin typeface="Arial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2A6F857-48A1-46D4-87F1-4C72E33ED661}" type="slidenum">
              <a:rPr lang="it-IT" sz="1200">
                <a:latin typeface="Arial" pitchFamily="-107" charset="0"/>
                <a:ea typeface="+mn-ea"/>
                <a:cs typeface="+mn-cs"/>
              </a:rPr>
              <a:pPr algn="r">
                <a:defRPr/>
              </a:pPr>
              <a:t>30</a:t>
            </a:fld>
            <a:endParaRPr lang="it-IT" sz="1200" dirty="0">
              <a:latin typeface="Arial" pitchFamily="-107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31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32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33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34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4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5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6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7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8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9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F43C5-9103-4A81-B304-33A9184C3E83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3FDEF-9A0F-453A-94D3-78C1588BA083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16B3-BFB7-47BF-B5EF-2D97EE5D2AE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4755C-C3D5-44AB-8FB4-6E658024C588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73C91-B55B-4D56-A11E-A97BFA6EF0FF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07F1F-8DA7-41C8-9C0F-5C060481C23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F912D-F2E2-42FB-AAFD-59A03C929EAA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ABE71-BC4C-4CA1-80F3-B2561281CF6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2CF3B-3D65-4478-9BE0-2A21FBB53BB4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3A82-7D6A-4395-9F66-2331BEE939EA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08DD1-3EF2-420A-9536-5C1780995FA9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Francesco Dazzi - From star's death to telescope's birth</a:t>
            </a: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7BC9A3-C6AA-4D6F-A45E-1F62388C1B7C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24.png"/><Relationship Id="rId3" Type="http://schemas.openxmlformats.org/officeDocument/2006/relationships/image" Target="../media/image21.png"/><Relationship Id="rId6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4" Type="http://schemas.openxmlformats.org/officeDocument/2006/relationships/image" Target="../media/image3.png"/><Relationship Id="rId10" Type="http://schemas.openxmlformats.org/officeDocument/2006/relationships/image" Target="../media/image29.png"/><Relationship Id="rId5" Type="http://schemas.openxmlformats.org/officeDocument/2006/relationships/image" Target="../media/image4.png"/><Relationship Id="rId7" Type="http://schemas.openxmlformats.org/officeDocument/2006/relationships/image" Target="../media/image26.png"/><Relationship Id="rId11" Type="http://schemas.openxmlformats.org/officeDocument/2006/relationships/image" Target="../media/image30.pdf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9" Type="http://schemas.openxmlformats.org/officeDocument/2006/relationships/image" Target="../media/image28.png"/><Relationship Id="rId3" Type="http://schemas.openxmlformats.org/officeDocument/2006/relationships/image" Target="../media/image2.png"/><Relationship Id="rId6" Type="http://schemas.openxmlformats.org/officeDocument/2006/relationships/image" Target="../media/image25.pd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6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9" Type="http://schemas.openxmlformats.org/officeDocument/2006/relationships/image" Target="../media/image38.png"/><Relationship Id="rId3" Type="http://schemas.openxmlformats.org/officeDocument/2006/relationships/image" Target="../media/image2.png"/><Relationship Id="rId6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6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6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6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6" Type="http://schemas.openxmlformats.org/officeDocument/2006/relationships/slide" Target="slide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6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5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6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6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6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4" Type="http://schemas.openxmlformats.org/officeDocument/2006/relationships/image" Target="../media/image3.png"/><Relationship Id="rId10" Type="http://schemas.openxmlformats.org/officeDocument/2006/relationships/image" Target="../media/image63.png"/><Relationship Id="rId5" Type="http://schemas.openxmlformats.org/officeDocument/2006/relationships/image" Target="../media/image4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9" Type="http://schemas.openxmlformats.org/officeDocument/2006/relationships/image" Target="../media/image62.png"/><Relationship Id="rId3" Type="http://schemas.openxmlformats.org/officeDocument/2006/relationships/image" Target="../media/image2.png"/><Relationship Id="rId6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6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5.bin"/><Relationship Id="rId4" Type="http://schemas.openxmlformats.org/officeDocument/2006/relationships/image" Target="../media/image2.png"/><Relationship Id="rId10" Type="http://schemas.openxmlformats.org/officeDocument/2006/relationships/oleObject" Target="../embeddings/Microsoft_Equation7.bin"/><Relationship Id="rId5" Type="http://schemas.openxmlformats.org/officeDocument/2006/relationships/image" Target="../media/image3.png"/><Relationship Id="rId7" Type="http://schemas.openxmlformats.org/officeDocument/2006/relationships/image" Target="../media/image72.png"/><Relationship Id="rId11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6.bin"/><Relationship Id="rId3" Type="http://schemas.openxmlformats.org/officeDocument/2006/relationships/notesSlide" Target="../notesSlides/notesSlide32.xml"/><Relationship Id="rId6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6.jpe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6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6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4" Type="http://schemas.openxmlformats.org/officeDocument/2006/relationships/image" Target="../media/image2.png"/><Relationship Id="rId10" Type="http://schemas.openxmlformats.org/officeDocument/2006/relationships/oleObject" Target="../embeddings/Microsoft_Equation1.bin"/><Relationship Id="rId5" Type="http://schemas.openxmlformats.org/officeDocument/2006/relationships/image" Target="../media/image3.png"/><Relationship Id="rId7" Type="http://schemas.openxmlformats.org/officeDocument/2006/relationships/image" Target="../media/image9.png"/><Relationship Id="rId11" Type="http://schemas.openxmlformats.org/officeDocument/2006/relationships/oleObject" Target="../embeddings/Microsoft_Equation2.bin"/><Relationship Id="rId12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6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6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4.bin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irst_page_lig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1553" cy="558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75" y="110430"/>
            <a:ext cx="6238825" cy="160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4800" dirty="0" smtClean="0">
                <a:ln w="3175">
                  <a:solidFill>
                    <a:schemeClr val="bg1"/>
                  </a:solidFill>
                </a:ln>
                <a:solidFill>
                  <a:srgbClr val="D80202"/>
                </a:solidFill>
                <a:effectLst>
                  <a:outerShdw blurRad="60007" dist="310007" dir="7680000" sy="30000" kx="1300200" algn="ctr">
                    <a:srgbClr val="000000">
                      <a:alpha val="32000"/>
                    </a:srgbClr>
                  </a:outerShdw>
                </a:effectLst>
                <a:latin typeface="Baskerville"/>
                <a:cs typeface="Baskerville"/>
              </a:rPr>
              <a:t>Technology overview for the IACT telescopes</a:t>
            </a:r>
            <a:endParaRPr lang="it-IT" sz="4800" dirty="0">
              <a:ln w="3175">
                <a:solidFill>
                  <a:schemeClr val="bg1"/>
                </a:solidFill>
              </a:ln>
              <a:solidFill>
                <a:srgbClr val="D80202"/>
              </a:solidFill>
              <a:effectLst>
                <a:outerShdw blurRad="60007" dist="310007" dir="7680000" sy="30000" kx="1300200" algn="ctr">
                  <a:srgbClr val="000000">
                    <a:alpha val="32000"/>
                  </a:srgbClr>
                </a:outerShdw>
              </a:effectLst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28800"/>
            <a:ext cx="54864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GB" sz="3600" dirty="0" smtClean="0">
                <a:ln>
                  <a:solidFill>
                    <a:schemeClr val="bg1">
                      <a:alpha val="80000"/>
                    </a:schemeClr>
                  </a:solidFill>
                </a:ln>
                <a:solidFill>
                  <a:schemeClr val="bg1"/>
                </a:solidFill>
                <a:latin typeface="Baskerville"/>
              </a:rPr>
              <a:t>FRANCESCO DAZZI</a:t>
            </a:r>
            <a:r>
              <a:rPr lang="en-GB" sz="1400" dirty="0" smtClean="0">
                <a:ln>
                  <a:solidFill>
                    <a:schemeClr val="bg1">
                      <a:alpha val="80000"/>
                    </a:schemeClr>
                  </a:solidFill>
                </a:ln>
                <a:solidFill>
                  <a:schemeClr val="bg1"/>
                </a:solidFill>
                <a:latin typeface="Baskerville"/>
              </a:rPr>
              <a:t>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2000" dirty="0" smtClean="0">
                <a:ln>
                  <a:solidFill>
                    <a:schemeClr val="bg1">
                      <a:alpha val="80000"/>
                    </a:schemeClr>
                  </a:solidFill>
                </a:ln>
                <a:solidFill>
                  <a:schemeClr val="bg1"/>
                </a:solidFill>
                <a:latin typeface="Baskerville"/>
              </a:rPr>
              <a:t>University of Udine &amp; INFN Padova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1400" dirty="0" smtClean="0">
                <a:ln>
                  <a:solidFill>
                    <a:schemeClr val="bg1">
                      <a:alpha val="80000"/>
                    </a:schemeClr>
                  </a:solidFill>
                </a:ln>
                <a:solidFill>
                  <a:schemeClr val="bg1"/>
                </a:solidFill>
                <a:latin typeface="Baskerville"/>
              </a:rPr>
              <a:t>(Mera-TeV meeting)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2000" dirty="0" smtClean="0">
                <a:ln>
                  <a:solidFill>
                    <a:schemeClr val="bg1">
                      <a:alpha val="80000"/>
                    </a:schemeClr>
                  </a:solidFill>
                </a:ln>
                <a:solidFill>
                  <a:schemeClr val="bg1"/>
                </a:solidFill>
                <a:latin typeface="Baskerville"/>
              </a:rPr>
              <a:t>Merate, 5 October 2011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23" y="3174000"/>
            <a:ext cx="3743594" cy="2160000"/>
          </a:xfrm>
          <a:prstGeom prst="rect">
            <a:avLst/>
          </a:prstGeom>
        </p:spPr>
      </p:pic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10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IACT telescopes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There are three important IACT telescope: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H.E.S.S. (Namibia)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MAGIC (Canary island of La Palma)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VERITAS (Southern Arizona)</a:t>
            </a: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80681" y="2563200"/>
            <a:ext cx="4031919" cy="2160000"/>
            <a:chOff x="780681" y="2563200"/>
            <a:chExt cx="4031919" cy="2160000"/>
          </a:xfrm>
        </p:grpSpPr>
        <p:pic>
          <p:nvPicPr>
            <p:cNvPr id="29" name="Picture 28" descr="VERITAS_telescope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681" y="2563200"/>
              <a:ext cx="3257919" cy="21600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3279869" y="3643200"/>
              <a:ext cx="1532731" cy="1014691"/>
              <a:chOff x="3279869" y="3643200"/>
              <a:chExt cx="1532731" cy="1014691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279869" y="4488614"/>
                <a:ext cx="720000" cy="1692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it-IT" sz="1100" b="1" i="1" dirty="0" smtClean="0">
                    <a:solidFill>
                      <a:schemeClr val="bg1"/>
                    </a:solidFill>
                  </a:rPr>
                  <a:t>VERITAS</a:t>
                </a:r>
                <a:endParaRPr lang="it-IT" sz="1100" b="1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Arrow Connector 31"/>
              <p:cNvCxnSpPr>
                <a:stCxn id="29" idx="3"/>
              </p:cNvCxnSpPr>
              <p:nvPr/>
            </p:nvCxnSpPr>
            <p:spPr bwMode="auto">
              <a:xfrm>
                <a:off x="4038600" y="3643200"/>
                <a:ext cx="774000" cy="5052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oval" w="lg" len="lg"/>
              </a:ln>
              <a:effectLst/>
            </p:spPr>
          </p:cxnSp>
        </p:grpSp>
      </p:grpSp>
      <p:grpSp>
        <p:nvGrpSpPr>
          <p:cNvPr id="53" name="Group 52"/>
          <p:cNvGrpSpPr/>
          <p:nvPr/>
        </p:nvGrpSpPr>
        <p:grpSpPr>
          <a:xfrm>
            <a:off x="2070490" y="4800600"/>
            <a:ext cx="5046050" cy="1981200"/>
            <a:chOff x="1232290" y="4800600"/>
            <a:chExt cx="5046050" cy="1981200"/>
          </a:xfrm>
        </p:grpSpPr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1232290" y="5341800"/>
              <a:ext cx="5046050" cy="1440000"/>
              <a:chOff x="320050" y="2057400"/>
              <a:chExt cx="5878648" cy="16764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0050" y="2057400"/>
                <a:ext cx="5878648" cy="16764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410200" y="3471469"/>
                <a:ext cx="720000" cy="19706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it-IT" sz="1100" b="1" i="1" dirty="0" smtClean="0">
                    <a:solidFill>
                      <a:schemeClr val="bg1"/>
                    </a:solidFill>
                  </a:rPr>
                  <a:t>HESS</a:t>
                </a:r>
                <a:endParaRPr lang="it-IT" sz="1100" b="1" i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4" name="Straight Arrow Connector 43"/>
            <p:cNvCxnSpPr>
              <a:stCxn id="24" idx="0"/>
            </p:cNvCxnSpPr>
            <p:nvPr/>
          </p:nvCxnSpPr>
          <p:spPr bwMode="auto">
            <a:xfrm rot="5400000" flipH="1" flipV="1">
              <a:off x="4235958" y="4319958"/>
              <a:ext cx="541200" cy="1502484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  <p:grpSp>
        <p:nvGrpSpPr>
          <p:cNvPr id="52" name="Group 51"/>
          <p:cNvGrpSpPr/>
          <p:nvPr/>
        </p:nvGrpSpPr>
        <p:grpSpPr>
          <a:xfrm>
            <a:off x="5610392" y="990600"/>
            <a:ext cx="3228808" cy="3200400"/>
            <a:chOff x="5610392" y="990600"/>
            <a:chExt cx="3228808" cy="3200400"/>
          </a:xfrm>
        </p:grpSpPr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5610392" y="990600"/>
              <a:ext cx="3228808" cy="2160000"/>
              <a:chOff x="4975119" y="4114800"/>
              <a:chExt cx="3766943" cy="252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5119" y="4114800"/>
                <a:ext cx="3766943" cy="2520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882297" y="6395053"/>
                <a:ext cx="775385" cy="19749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it-IT" sz="1100" b="1" i="1" dirty="0" smtClean="0">
                    <a:solidFill>
                      <a:schemeClr val="bg1"/>
                    </a:solidFill>
                  </a:rPr>
                  <a:t>MAGIC</a:t>
                </a:r>
                <a:endParaRPr lang="it-IT" sz="1100" b="1" i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6" name="Straight Arrow Connector 45"/>
            <p:cNvCxnSpPr>
              <a:stCxn id="21" idx="2"/>
            </p:cNvCxnSpPr>
            <p:nvPr/>
          </p:nvCxnSpPr>
          <p:spPr bwMode="auto">
            <a:xfrm rot="5400000">
              <a:off x="5987798" y="2954002"/>
              <a:ext cx="1040400" cy="1433596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lg" len="lg"/>
            </a:ln>
            <a:effectLst/>
          </p:spPr>
        </p:cxn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11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  <a:ea typeface="Baskerville"/>
                <a:cs typeface="Baskerville"/>
              </a:rPr>
              <a:t>IACT telescopes</a:t>
            </a:r>
            <a:endParaRPr lang="en-US" sz="3200" dirty="0" smtClean="0">
              <a:latin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787" y="4357588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886200" y="4648201"/>
          <a:ext cx="5181600" cy="1828799"/>
        </p:xfrm>
        <a:graphic>
          <a:graphicData uri="http://schemas.openxmlformats.org/drawingml/2006/table">
            <a:tbl>
              <a:tblPr/>
              <a:tblGrid>
                <a:gridCol w="1762233"/>
                <a:gridCol w="1139789"/>
                <a:gridCol w="1139789"/>
                <a:gridCol w="1139789"/>
              </a:tblGrid>
              <a:tr h="38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Verdana"/>
                        </a:rPr>
                        <a:t>Performances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H.E.S.S.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MAGIC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VERITAS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Sensitivity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0.7%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0.9%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0.7%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Trigger threshold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100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25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75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Energy resolution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10-15%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8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Angular resolution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0.06°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0.09°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0.03°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886200" y="1066800"/>
          <a:ext cx="5181600" cy="3275722"/>
        </p:xfrm>
        <a:graphic>
          <a:graphicData uri="http://schemas.openxmlformats.org/drawingml/2006/table">
            <a:tbl>
              <a:tblPr/>
              <a:tblGrid>
                <a:gridCol w="1778286"/>
                <a:gridCol w="1134438"/>
                <a:gridCol w="1134438"/>
                <a:gridCol w="1134438"/>
              </a:tblGrid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latin typeface="Verdana"/>
                        </a:rPr>
                        <a:t>Technical features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H.E.S.S.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MAGIC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latin typeface="Verdana"/>
                        </a:rPr>
                        <a:t>VERITAS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latin typeface="Verdana"/>
                        </a:rPr>
                        <a:t>Altitude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1800 m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2225 m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1275 m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latin typeface="Verdana"/>
                        </a:rPr>
                        <a:t>Telescope number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4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Reflector diameter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12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17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10 </a:t>
                      </a:r>
                      <a:r>
                        <a:rPr lang="en-US" sz="1000" b="0" i="0" u="none" strike="noStrike" dirty="0">
                          <a:latin typeface="Verdana"/>
                        </a:rPr>
                        <a:t>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Reflector genre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Davies-Cotton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Parabolic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Davies-Cotton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Focal distance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15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17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12 </a:t>
                      </a:r>
                      <a:r>
                        <a:rPr lang="en-US" sz="1000" b="0" i="0" u="none" strike="noStrike" dirty="0">
                          <a:latin typeface="Verdana"/>
                        </a:rPr>
                        <a:t>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6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Reflective area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107 m</a:t>
                      </a:r>
                      <a:r>
                        <a:rPr lang="en-US" sz="1000" b="0" i="0" u="none" strike="noStrike" baseline="30000" dirty="0">
                          <a:latin typeface="Verdana"/>
                        </a:rPr>
                        <a:t>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236 m</a:t>
                      </a:r>
                      <a:r>
                        <a:rPr lang="en-US" sz="1000" b="0" i="0" u="none" strike="noStrike" baseline="30000" dirty="0">
                          <a:latin typeface="Verdana"/>
                        </a:rPr>
                        <a:t>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atin typeface="Verdana"/>
                        </a:rPr>
                        <a:t>106 m</a:t>
                      </a:r>
                      <a:r>
                        <a:rPr lang="en-US" sz="1000" b="0" i="0" u="none" strike="noStrike" baseline="30000" dirty="0" smtClean="0">
                          <a:latin typeface="Verdana"/>
                        </a:rPr>
                        <a:t>2</a:t>
                      </a:r>
                      <a:endParaRPr lang="en-US" sz="1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Mirrors technology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Al &amp; 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Number pixels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960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576 - 1039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499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Camera FoV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3.5°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3.5°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Light sensors kind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Light sensors QE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20-30%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15-20%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Complete rotation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3 min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40 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3-4 min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Verdana"/>
                        </a:rPr>
                        <a:t>Readout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1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2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Verdana"/>
                        </a:rPr>
                        <a:t>0.5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119467" y="1401600"/>
            <a:ext cx="3646666" cy="4542000"/>
            <a:chOff x="119467" y="1040400"/>
            <a:chExt cx="3646666" cy="4542000"/>
          </a:xfrm>
        </p:grpSpPr>
        <p:grpSp>
          <p:nvGrpSpPr>
            <p:cNvPr id="35" name="Group 34"/>
            <p:cNvGrpSpPr/>
            <p:nvPr/>
          </p:nvGrpSpPr>
          <p:grpSpPr>
            <a:xfrm>
              <a:off x="1981200" y="1040400"/>
              <a:ext cx="1784933" cy="2160000"/>
              <a:chOff x="2025067" y="1040400"/>
              <a:chExt cx="1784933" cy="2160000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2209800" y="10404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78400" y="1040400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0.10°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378400" y="3015734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0.25°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378400" y="2028066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0.15°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438400" y="1349567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Low energy threshold and high angular resolution 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438400" y="2337233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reduction of the channels number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1431600" y="20280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PIXEL SIZE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19467" y="1040400"/>
              <a:ext cx="1785533" cy="2160000"/>
              <a:chOff x="-32933" y="1040400"/>
              <a:chExt cx="1785533" cy="21600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152400" y="10404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4800" y="1040400"/>
                <a:ext cx="3141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20m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4800" y="3015734"/>
                <a:ext cx="23083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5m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04800" y="2028066"/>
                <a:ext cx="3141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10m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1349567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Low energy threshold &amp; calibration with satellites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337233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potential upgrade with high QE sensors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-626400" y="20280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DISH DIAMETER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19467" y="3422400"/>
              <a:ext cx="1785533" cy="2160000"/>
              <a:chOff x="-32933" y="3415800"/>
              <a:chExt cx="1785533" cy="21600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52400" y="3415800"/>
                <a:ext cx="1600200" cy="2160000"/>
                <a:chOff x="591979" y="3415800"/>
                <a:chExt cx="1600200" cy="2160000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>
                  <a:off x="591979" y="3415800"/>
                  <a:ext cx="144000" cy="216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FF00"/>
                    </a:gs>
                    <a:gs pos="100000">
                      <a:srgbClr val="FF0000"/>
                    </a:gs>
                    <a:gs pos="50000">
                      <a:srgbClr val="0000FF"/>
                    </a:gs>
                  </a:gsLst>
                  <a:lin ang="5400000" scaled="0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44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pitchFamily="-107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62000" y="3415800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00FF00"/>
                      </a:solidFill>
                      <a:latin typeface="Baskerville"/>
                      <a:cs typeface="Baskerville"/>
                    </a:rPr>
                    <a:t>5.0°</a:t>
                  </a:r>
                  <a:endParaRPr lang="it-IT" sz="1200" b="1" dirty="0">
                    <a:solidFill>
                      <a:srgbClr val="00FF00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60579" y="5391134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FF0000"/>
                      </a:solidFill>
                      <a:latin typeface="Baskerville"/>
                      <a:cs typeface="Baskerville"/>
                    </a:rPr>
                    <a:t>2.5°</a:t>
                  </a:r>
                  <a:endParaRPr lang="it-IT" sz="1200" b="1" dirty="0">
                    <a:solidFill>
                      <a:srgbClr val="FF0000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62000" y="4495800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0000FF"/>
                      </a:solidFill>
                      <a:latin typeface="Baskerville"/>
                      <a:cs typeface="Baskerville"/>
                    </a:rPr>
                    <a:t>3.5°</a:t>
                  </a:r>
                  <a:endParaRPr lang="it-IT" sz="1200" b="1" dirty="0">
                    <a:solidFill>
                      <a:srgbClr val="0000FF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820579" y="3678801"/>
                  <a:ext cx="1371600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chemeClr val="tx1"/>
                      </a:solidFill>
                      <a:latin typeface="Baskerville"/>
                      <a:cs typeface="Baskerville"/>
                    </a:rPr>
                    <a:t>Reduction images truncation and nice observation of extended sources </a:t>
                  </a:r>
                  <a:endParaRPr lang="en-GB" sz="1200" dirty="0">
                    <a:solidFill>
                      <a:schemeClr val="tx1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820579" y="4758801"/>
                  <a:ext cx="137160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chemeClr val="tx1"/>
                      </a:solidFill>
                      <a:latin typeface="Baskerville"/>
                      <a:cs typeface="Baskerville"/>
                    </a:rPr>
                    <a:t>Cost limitation &amp; potential use of smaller pixels</a:t>
                  </a:r>
                  <a:endParaRPr lang="en-GB" sz="1200" dirty="0">
                    <a:solidFill>
                      <a:schemeClr val="tx1"/>
                    </a:solidFill>
                    <a:latin typeface="Baskerville"/>
                    <a:cs typeface="Baskerville"/>
                  </a:endParaRPr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 rot="16200000">
                <a:off x="-626400" y="44034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FoV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981200" y="3422400"/>
              <a:ext cx="1784933" cy="2160000"/>
              <a:chOff x="1981200" y="3415800"/>
              <a:chExt cx="1784933" cy="2160000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2165933" y="34158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24927" y="3415800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f/1.5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24928" y="5391134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f/0.7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324927" y="4218800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f/1.2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394533" y="3817300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Reduction aberrations 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94533" y="4620300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potential use of heavy camera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6200000">
                <a:off x="1387733" y="44034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OPTICAL SYSTEM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12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Reflective surface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Mirrors focusing: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FOCAL LENGTH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Reflectivity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Mirror’s orientation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228600" y="2209800"/>
            <a:ext cx="340471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985" y="4469400"/>
            <a:ext cx="216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4469400"/>
            <a:ext cx="1436169" cy="21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4469400"/>
            <a:ext cx="2886734" cy="21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36816" y="4191000"/>
            <a:ext cx="1344338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1000" dirty="0" smtClean="0">
                <a:solidFill>
                  <a:srgbClr val="FF6600"/>
                </a:solidFill>
                <a:latin typeface="Baskerville"/>
                <a:cs typeface="Baskerville"/>
              </a:rPr>
              <a:t>MIRROR SUPPORT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9977" y="4114056"/>
            <a:ext cx="22326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1000" dirty="0" smtClean="0">
                <a:solidFill>
                  <a:srgbClr val="FF6600"/>
                </a:solidFill>
                <a:latin typeface="Baskerville"/>
                <a:cs typeface="Baskerville"/>
              </a:rPr>
              <a:t>PARABOLIC OR DAVIES-COTTON </a:t>
            </a:r>
          </a:p>
          <a:p>
            <a:pPr algn="ctr"/>
            <a:r>
              <a:rPr lang="it-IT" sz="1000" dirty="0" smtClean="0">
                <a:solidFill>
                  <a:srgbClr val="FF6600"/>
                </a:solidFill>
                <a:latin typeface="Baskerville"/>
                <a:cs typeface="Baskerville"/>
              </a:rPr>
              <a:t>STRUCTURE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4867" y="4191000"/>
            <a:ext cx="1404201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1000" dirty="0" smtClean="0">
                <a:solidFill>
                  <a:srgbClr val="FF6600"/>
                </a:solidFill>
                <a:latin typeface="Baskerville"/>
                <a:cs typeface="Baskerville"/>
              </a:rPr>
              <a:t>CAMERA POSITION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949987" y="1143000"/>
            <a:ext cx="3593813" cy="2866800"/>
            <a:chOff x="3949987" y="1143000"/>
            <a:chExt cx="3593813" cy="2866800"/>
          </a:xfrm>
        </p:grpSpPr>
        <p:pic>
          <p:nvPicPr>
            <p:cNvPr id="14" name="Picture 13"/>
            <p:cNvPicPr/>
            <p:nvPr/>
          </p:nvPicPr>
          <mc:AlternateContent>
            <mc:Choice xmlns:ma="http://schemas.microsoft.com/office/mac/drawingml/2008/main" Requires="ma">
              <p:blipFill>
                <a:blip r:embed="rId11"/>
                <a:srcRect/>
                <a:stretch>
                  <a:fillRect/>
                </a:stretch>
              </p:blipFill>
            </mc:Choice>
            <mc:Fallback>
              <p:blipFill>
                <a:blip r:embed="rId12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949987" y="2209800"/>
              <a:ext cx="307394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5029200" y="2133600"/>
              <a:ext cx="685800" cy="381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5" name="Group 34"/>
            <p:cNvGrpSpPr/>
            <p:nvPr/>
          </p:nvGrpSpPr>
          <p:grpSpPr>
            <a:xfrm>
              <a:off x="5105400" y="1143000"/>
              <a:ext cx="2438400" cy="900000"/>
              <a:chOff x="6019800" y="1143000"/>
              <a:chExt cx="2438400" cy="900000"/>
            </a:xfrm>
          </p:grpSpPr>
          <p:sp>
            <p:nvSpPr>
              <p:cNvPr id="32" name="12-Point Star 31"/>
              <p:cNvSpPr>
                <a:spLocks noChangeAspect="1"/>
              </p:cNvSpPr>
              <p:nvPr/>
            </p:nvSpPr>
            <p:spPr bwMode="auto">
              <a:xfrm>
                <a:off x="6019800" y="1143000"/>
                <a:ext cx="2438400" cy="900000"/>
              </a:xfrm>
              <a:prstGeom prst="star12">
                <a:avLst/>
              </a:prstGeom>
              <a:noFill/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43012" y="1423723"/>
                <a:ext cx="1791977" cy="338554"/>
              </a:xfrm>
              <a:prstGeom prst="rect">
                <a:avLst/>
              </a:prstGeom>
              <a:noFill/>
              <a:ln w="50800"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FF00FF"/>
                    </a:solidFill>
                    <a:latin typeface="Baskerville"/>
                    <a:cs typeface="Baskerville"/>
                  </a:rPr>
                  <a:t>~ 22 cm =&gt; 750 ps</a:t>
                </a:r>
                <a:endParaRPr lang="en-GB" sz="1600" dirty="0">
                  <a:solidFill>
                    <a:srgbClr val="FF00FF"/>
                  </a:solidFill>
                  <a:latin typeface="Baskerville"/>
                  <a:cs typeface="Baskerville"/>
                </a:endParaRPr>
              </a:p>
            </p:txBody>
          </p:sp>
        </p:grpSp>
      </p:grpSp>
      <p:sp>
        <p:nvSpPr>
          <p:cNvPr id="28" name="Folded Corner 27"/>
          <p:cNvSpPr/>
          <p:nvPr/>
        </p:nvSpPr>
        <p:spPr bwMode="auto">
          <a:xfrm rot="21000000">
            <a:off x="7212223" y="2045013"/>
            <a:ext cx="1752600" cy="1600200"/>
          </a:xfrm>
          <a:prstGeom prst="foldedCorner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rPr>
              <a:t>Parabolic structure is isochronous, while Davies-Cotton not (spread of few ns, but better off-axis image).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Baskerville"/>
              <a:cs typeface="Baskerville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343400" y="2728800"/>
            <a:ext cx="2520000" cy="1588"/>
          </a:xfrm>
          <a:prstGeom prst="lin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343400" y="3656012"/>
            <a:ext cx="2520000" cy="1588"/>
          </a:xfrm>
          <a:prstGeom prst="lin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Reflective surface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Mirrors focusing: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Focal length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REFLECTIVITY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Mirror’s orientation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13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28600" y="2667000"/>
            <a:ext cx="3972611" cy="2700000"/>
            <a:chOff x="304800" y="2667000"/>
            <a:chExt cx="3707771" cy="2520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04800" y="2667000"/>
              <a:ext cx="3707771" cy="2520000"/>
              <a:chOff x="457200" y="2667000"/>
              <a:chExt cx="3707771" cy="2520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0" y="2667000"/>
                <a:ext cx="3707771" cy="25200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352800" y="4572000"/>
                <a:ext cx="622110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MAGIC</a:t>
                </a:r>
                <a:endParaRPr lang="en-GB" sz="1000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 bwMode="auto">
            <a:xfrm>
              <a:off x="1314000" y="2732400"/>
              <a:ext cx="385200" cy="22068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267200" y="1143000"/>
            <a:ext cx="4697758" cy="2700000"/>
            <a:chOff x="4495800" y="1143000"/>
            <a:chExt cx="4384574" cy="2520000"/>
          </a:xfrm>
        </p:grpSpPr>
        <p:grpSp>
          <p:nvGrpSpPr>
            <p:cNvPr id="17" name="Group 16"/>
            <p:cNvGrpSpPr/>
            <p:nvPr/>
          </p:nvGrpSpPr>
          <p:grpSpPr>
            <a:xfrm>
              <a:off x="4495800" y="1143000"/>
              <a:ext cx="4384574" cy="2520000"/>
              <a:chOff x="4495800" y="2819400"/>
              <a:chExt cx="4384574" cy="25200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95800" y="2819400"/>
                <a:ext cx="4384574" cy="2520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058765" y="4572000"/>
                <a:ext cx="506581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HESS</a:t>
                </a:r>
                <a:endParaRPr lang="en-GB" sz="1000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 bwMode="auto">
            <a:xfrm>
              <a:off x="5130000" y="1245600"/>
              <a:ext cx="1170000" cy="19836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724400" y="4033200"/>
            <a:ext cx="3868269" cy="2700000"/>
            <a:chOff x="4724400" y="4033200"/>
            <a:chExt cx="3610385" cy="2520000"/>
          </a:xfrm>
        </p:grpSpPr>
        <p:grpSp>
          <p:nvGrpSpPr>
            <p:cNvPr id="23" name="Group 22"/>
            <p:cNvGrpSpPr/>
            <p:nvPr/>
          </p:nvGrpSpPr>
          <p:grpSpPr>
            <a:xfrm>
              <a:off x="4724400" y="4033200"/>
              <a:ext cx="3610385" cy="2520000"/>
              <a:chOff x="4724400" y="3962400"/>
              <a:chExt cx="3610385" cy="25200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24400" y="3962400"/>
                <a:ext cx="3610385" cy="2520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421208" y="4419600"/>
                <a:ext cx="732192" cy="246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VERITAS</a:t>
                </a:r>
                <a:endParaRPr lang="en-GB" sz="1000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5580000" y="4147200"/>
              <a:ext cx="633600" cy="20952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Reflective surface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Mirrors focusing: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Focal length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REFLECTIVITY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MIRROR’S ORIENTATION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14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95800" y="3901800"/>
            <a:ext cx="4523587" cy="2880000"/>
            <a:chOff x="4572000" y="3901800"/>
            <a:chExt cx="4523587" cy="288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3901800"/>
              <a:ext cx="4523587" cy="2880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486400" y="4495800"/>
              <a:ext cx="90281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~ -20%</a:t>
              </a:r>
              <a:endParaRPr lang="en-GB" sz="18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6200" y="2819400"/>
            <a:ext cx="4094849" cy="3240000"/>
            <a:chOff x="76200" y="2343600"/>
            <a:chExt cx="4549833" cy="360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" y="2343600"/>
              <a:ext cx="4549833" cy="3600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99533" y="5483423"/>
              <a:ext cx="13020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MAGIC CASE</a:t>
              </a:r>
              <a:endParaRPr lang="en-GB" sz="14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6423375" y="2086200"/>
            <a:ext cx="2568225" cy="1800000"/>
            <a:chOff x="5562600" y="1295400"/>
            <a:chExt cx="3081869" cy="2160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1295400"/>
              <a:ext cx="3081869" cy="216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696200" y="1447800"/>
              <a:ext cx="73219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VERITAS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91000" y="1143000"/>
            <a:ext cx="2137455" cy="1980000"/>
            <a:chOff x="4191000" y="1143000"/>
            <a:chExt cx="2137455" cy="1980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000" y="1143000"/>
              <a:ext cx="2137455" cy="1980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614390" y="1274882"/>
              <a:ext cx="506581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HESS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Light sensors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Light sensors type: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Traditional PMTs selected by the three main IACT collaborations. 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It’s a well-known technology at relative low cost.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Unfortunately it is mature and so only small improvements are possible.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Low PDE between 20÷30%.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New photo sensors are progressing: HPD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High PDE ~ 45% (QE: 50÷55%).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Better photon resolution than PMT.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Very expensive.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Low gain and high voltage.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And SiPM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Extremely high PDE between 60÷90%.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The best photon resolution.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Innovative and promising product.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Low voltage.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High dark current.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Not negligible crosstalk.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Small active area.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Low dynamic range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15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914400"/>
            <a:ext cx="1861686" cy="2520000"/>
          </a:xfrm>
          <a:prstGeom prst="rect">
            <a:avLst/>
          </a:prstGeom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57800" y="2133600"/>
            <a:ext cx="187584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894705" y="4953000"/>
            <a:ext cx="3944495" cy="17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Light sensors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PMTs kind: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HESS: Photonis XP2960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MAGIC: Hamamatsu R10408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VERITAS: Photonis XP2970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16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514" y="2286000"/>
            <a:ext cx="2789886" cy="3600000"/>
            <a:chOff x="29514" y="2286000"/>
            <a:chExt cx="2789886" cy="3600000"/>
          </a:xfrm>
        </p:grpSpPr>
        <p:pic>
          <p:nvPicPr>
            <p:cNvPr id="25" name="Picture 30" descr="QE_PMT_Magic1-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514" y="2286000"/>
              <a:ext cx="2789886" cy="360000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1922006" y="3106579"/>
              <a:ext cx="622110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MAGIC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87600" y="3052800"/>
              <a:ext cx="457200" cy="23760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92143" y="3505200"/>
            <a:ext cx="3227657" cy="3240000"/>
            <a:chOff x="2743200" y="3581400"/>
            <a:chExt cx="3227657" cy="3240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200" y="3581400"/>
              <a:ext cx="3227657" cy="3240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163165" y="3810000"/>
              <a:ext cx="506581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HESS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72078" y="4097179"/>
              <a:ext cx="42832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22%</a:t>
              </a:r>
              <a:endParaRPr lang="en-GB" sz="1000" dirty="0">
                <a:solidFill>
                  <a:srgbClr val="FF66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898800" y="3798000"/>
              <a:ext cx="360000" cy="25596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67400" y="1027200"/>
            <a:ext cx="3185495" cy="3240000"/>
            <a:chOff x="5958505" y="838200"/>
            <a:chExt cx="3185495" cy="32400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8505" y="838200"/>
              <a:ext cx="3185495" cy="3240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019800" y="1378800"/>
              <a:ext cx="42832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23%</a:t>
              </a:r>
              <a:endParaRPr lang="en-GB" sz="1000" dirty="0">
                <a:solidFill>
                  <a:srgbClr val="FF66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110000" y="1108800"/>
              <a:ext cx="360000" cy="2523600"/>
            </a:xfrm>
            <a:prstGeom prst="rect">
              <a:avLst/>
            </a:prstGeom>
            <a:gradFill flip="none" rotWithShape="1">
              <a:gsLst>
                <a:gs pos="100000">
                  <a:srgbClr val="C8FFC8">
                    <a:alpha val="30000"/>
                  </a:srgbClr>
                </a:gs>
                <a:gs pos="100000">
                  <a:srgbClr val="0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53400" y="1143000"/>
              <a:ext cx="73219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VERITAS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Light sensors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The main difficulty is to equalize the PMTs answer.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The variables that change PMTs electrical output are: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PDE (Photo Detection Efficiency).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Electric field between cathode &amp; anode.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Dynodes gain.</a:t>
            </a: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Goal: 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Equal electrical answer, when PMTs are hit by the </a:t>
            </a:r>
            <a:b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</a:b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same light. 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514600"/>
            <a:ext cx="3274344" cy="4320000"/>
          </a:xfrm>
          <a:prstGeom prst="rect">
            <a:avLst/>
          </a:prstGeom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17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29400" y="1965067"/>
            <a:ext cx="1524000" cy="625733"/>
            <a:chOff x="6629400" y="1965067"/>
            <a:chExt cx="1524000" cy="625733"/>
          </a:xfrm>
        </p:grpSpPr>
        <p:sp>
          <p:nvSpPr>
            <p:cNvPr id="20" name="Left Brace 19"/>
            <p:cNvSpPr/>
            <p:nvPr/>
          </p:nvSpPr>
          <p:spPr bwMode="auto">
            <a:xfrm rot="5400000" flipV="1">
              <a:off x="7277100" y="1714500"/>
              <a:ext cx="228600" cy="1524000"/>
            </a:xfrm>
            <a:prstGeom prst="leftBrace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2750" y="1965067"/>
              <a:ext cx="1257300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PDE</a:t>
              </a:r>
              <a:br>
                <a:rPr lang="it-IT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</a:br>
              <a:r>
                <a:rPr lang="en-GB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# photons =&gt; # phe</a:t>
              </a:r>
              <a:endParaRPr lang="en-GB" sz="1200" dirty="0" smtClean="0">
                <a:solidFill>
                  <a:srgbClr val="FF66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27586" y="3276600"/>
            <a:ext cx="1739814" cy="1371600"/>
            <a:chOff x="4127586" y="3276600"/>
            <a:chExt cx="1739814" cy="1371600"/>
          </a:xfrm>
        </p:grpSpPr>
        <p:sp>
          <p:nvSpPr>
            <p:cNvPr id="21" name="Left Brace 20"/>
            <p:cNvSpPr/>
            <p:nvPr/>
          </p:nvSpPr>
          <p:spPr bwMode="auto">
            <a:xfrm flipV="1">
              <a:off x="5638800" y="3276600"/>
              <a:ext cx="228600" cy="1371600"/>
            </a:xfrm>
            <a:prstGeom prst="leftBrace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27586" y="3670012"/>
              <a:ext cx="1622672" cy="58477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ELECTRIC FIELD</a:t>
              </a:r>
              <a:br>
                <a:rPr lang="en-GB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</a:br>
              <a:r>
                <a:rPr lang="en-GB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E </a:t>
              </a:r>
              <a:r>
                <a:rPr lang="en-GB" sz="1000" dirty="0" smtClean="0">
                  <a:solidFill>
                    <a:srgbClr val="800000"/>
                  </a:solidFill>
                  <a:sym typeface="Symbol"/>
                </a:rPr>
                <a:t></a:t>
              </a:r>
              <a:r>
                <a:rPr lang="en-GB" sz="1000" dirty="0" smtClean="0">
                  <a:solidFill>
                    <a:srgbClr val="800000"/>
                  </a:solidFill>
                </a:rPr>
                <a:t> </a:t>
              </a:r>
              <a:r>
                <a:rPr lang="en-GB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electrons speed</a:t>
              </a:r>
            </a:p>
            <a:p>
              <a:pPr algn="ctr"/>
              <a:r>
                <a:rPr lang="en-GB" sz="1000" u="sng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(Fixed active load preferred)</a:t>
              </a:r>
              <a:endParaRPr lang="en-GB" sz="1200" u="sng" dirty="0" smtClean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56093" y="4724400"/>
            <a:ext cx="1611307" cy="1905000"/>
            <a:chOff x="4256093" y="4724400"/>
            <a:chExt cx="1611307" cy="1905000"/>
          </a:xfrm>
        </p:grpSpPr>
        <p:sp>
          <p:nvSpPr>
            <p:cNvPr id="22" name="Left Brace 21"/>
            <p:cNvSpPr/>
            <p:nvPr/>
          </p:nvSpPr>
          <p:spPr bwMode="auto">
            <a:xfrm flipV="1">
              <a:off x="5638800" y="4724400"/>
              <a:ext cx="228600" cy="1905000"/>
            </a:xfrm>
            <a:prstGeom prst="leftBrace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56093" y="5461457"/>
              <a:ext cx="1365653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DYNODES GAIN</a:t>
              </a:r>
              <a:br>
                <a:rPr lang="it-IT" sz="1200" dirty="0" smtClean="0">
                  <a:solidFill>
                    <a:srgbClr val="FF6600"/>
                  </a:solidFill>
                  <a:latin typeface="Baskerville"/>
                  <a:cs typeface="Baskerville"/>
                </a:rPr>
              </a:br>
              <a:r>
                <a:rPr lang="it-IT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Gain </a:t>
              </a:r>
              <a:r>
                <a:rPr lang="it-IT" sz="1000" dirty="0" smtClean="0">
                  <a:solidFill>
                    <a:srgbClr val="800000"/>
                  </a:solidFill>
                  <a:latin typeface="Baskerville"/>
                  <a:cs typeface="Baskerville"/>
                  <a:sym typeface="Symbol"/>
                </a:rPr>
                <a:t></a:t>
              </a:r>
              <a:r>
                <a:rPr lang="it-IT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 charge</a:t>
              </a:r>
              <a:endParaRPr lang="it-IT" sz="1000" dirty="0" smtClean="0">
                <a:solidFill>
                  <a:srgbClr val="FF66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1007" y="3304800"/>
            <a:ext cx="3696849" cy="1038600"/>
            <a:chOff x="341007" y="3505200"/>
            <a:chExt cx="3696849" cy="1038600"/>
          </a:xfrm>
        </p:grpSpPr>
        <p:grpSp>
          <p:nvGrpSpPr>
            <p:cNvPr id="34" name="Group 33"/>
            <p:cNvGrpSpPr/>
            <p:nvPr/>
          </p:nvGrpSpPr>
          <p:grpSpPr>
            <a:xfrm>
              <a:off x="341007" y="3775200"/>
              <a:ext cx="1556836" cy="768600"/>
              <a:chOff x="348164" y="3955800"/>
              <a:chExt cx="1556836" cy="768600"/>
            </a:xfrm>
          </p:grpSpPr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582" y="3955800"/>
                <a:ext cx="1440000" cy="54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48164" y="4447401"/>
                <a:ext cx="1556836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Low E =&gt; wide signal</a:t>
                </a:r>
                <a:endParaRPr lang="en-GB" sz="1200" dirty="0">
                  <a:solidFill>
                    <a:srgbClr val="FF6600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442547" y="3505200"/>
              <a:ext cx="1595309" cy="1038600"/>
              <a:chOff x="2443291" y="3685800"/>
              <a:chExt cx="1595309" cy="103860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2660" y="3685800"/>
                <a:ext cx="956570" cy="81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443291" y="4447401"/>
                <a:ext cx="159530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High E =&gt; tight signal</a:t>
                </a:r>
                <a:endParaRPr lang="en-GB" sz="1200" dirty="0">
                  <a:solidFill>
                    <a:srgbClr val="FF6600"/>
                  </a:solidFill>
                  <a:latin typeface="Baskerville"/>
                  <a:cs typeface="Baskerville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 bwMode="auto">
            <a:xfrm>
              <a:off x="838200" y="4086600"/>
              <a:ext cx="533400" cy="1588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3024201" y="4086600"/>
              <a:ext cx="432000" cy="1588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831425" y="4121400"/>
              <a:ext cx="586800" cy="1588"/>
            </a:xfrm>
            <a:prstGeom prst="straightConnector1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808557" y="3796445"/>
              <a:ext cx="72327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≠ SHAPE</a:t>
              </a:r>
            </a:p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≠ DELAY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7651" y="4724400"/>
            <a:ext cx="3857149" cy="1115199"/>
            <a:chOff x="257651" y="4980801"/>
            <a:chExt cx="3857149" cy="1115199"/>
          </a:xfrm>
        </p:grpSpPr>
        <p:grpSp>
          <p:nvGrpSpPr>
            <p:cNvPr id="37" name="Group 36"/>
            <p:cNvGrpSpPr/>
            <p:nvPr/>
          </p:nvGrpSpPr>
          <p:grpSpPr>
            <a:xfrm>
              <a:off x="257651" y="5250801"/>
              <a:ext cx="1723549" cy="845199"/>
              <a:chOff x="257651" y="5223000"/>
              <a:chExt cx="1723549" cy="845199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426" y="5223000"/>
                <a:ext cx="743999" cy="63000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57651" y="5791200"/>
                <a:ext cx="1723549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Low Gain =&gt; small area</a:t>
                </a:r>
                <a:endParaRPr lang="en-GB" sz="1200" dirty="0">
                  <a:solidFill>
                    <a:srgbClr val="FF6600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365603" y="4980801"/>
              <a:ext cx="1749197" cy="1115199"/>
              <a:chOff x="2365603" y="4953000"/>
              <a:chExt cx="1749197" cy="1115199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365603" y="5791200"/>
                <a:ext cx="1749197" cy="27699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High Gain =&gt; great area</a:t>
                </a:r>
                <a:endParaRPr lang="en-GB" sz="1200" dirty="0">
                  <a:solidFill>
                    <a:srgbClr val="FF6600"/>
                  </a:solidFill>
                  <a:latin typeface="Baskerville"/>
                  <a:cs typeface="Baskerville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9517" y="4953000"/>
                <a:ext cx="1062857" cy="900000"/>
              </a:xfrm>
              <a:prstGeom prst="rect">
                <a:avLst/>
              </a:prstGeom>
            </p:spPr>
          </p:pic>
        </p:grpSp>
        <p:sp>
          <p:nvSpPr>
            <p:cNvPr id="52" name="Freeform 51"/>
            <p:cNvSpPr/>
            <p:nvPr/>
          </p:nvSpPr>
          <p:spPr bwMode="auto">
            <a:xfrm>
              <a:off x="755650" y="5257026"/>
              <a:ext cx="730250" cy="622300"/>
            </a:xfrm>
            <a:custGeom>
              <a:avLst/>
              <a:gdLst>
                <a:gd name="connsiteX0" fmla="*/ 0 w 730250"/>
                <a:gd name="connsiteY0" fmla="*/ 622300 h 622300"/>
                <a:gd name="connsiteX1" fmla="*/ 28575 w 730250"/>
                <a:gd name="connsiteY1" fmla="*/ 622300 h 622300"/>
                <a:gd name="connsiteX2" fmla="*/ 57150 w 730250"/>
                <a:gd name="connsiteY2" fmla="*/ 615950 h 622300"/>
                <a:gd name="connsiteX3" fmla="*/ 117475 w 730250"/>
                <a:gd name="connsiteY3" fmla="*/ 590550 h 622300"/>
                <a:gd name="connsiteX4" fmla="*/ 171450 w 730250"/>
                <a:gd name="connsiteY4" fmla="*/ 523875 h 622300"/>
                <a:gd name="connsiteX5" fmla="*/ 215900 w 730250"/>
                <a:gd name="connsiteY5" fmla="*/ 409575 h 622300"/>
                <a:gd name="connsiteX6" fmla="*/ 244475 w 730250"/>
                <a:gd name="connsiteY6" fmla="*/ 304800 h 622300"/>
                <a:gd name="connsiteX7" fmla="*/ 273050 w 730250"/>
                <a:gd name="connsiteY7" fmla="*/ 200025 h 622300"/>
                <a:gd name="connsiteX8" fmla="*/ 314325 w 730250"/>
                <a:gd name="connsiteY8" fmla="*/ 73025 h 622300"/>
                <a:gd name="connsiteX9" fmla="*/ 342900 w 730250"/>
                <a:gd name="connsiteY9" fmla="*/ 12700 h 622300"/>
                <a:gd name="connsiteX10" fmla="*/ 361950 w 730250"/>
                <a:gd name="connsiteY10" fmla="*/ 0 h 622300"/>
                <a:gd name="connsiteX11" fmla="*/ 361950 w 730250"/>
                <a:gd name="connsiteY11" fmla="*/ 0 h 622300"/>
                <a:gd name="connsiteX12" fmla="*/ 381000 w 730250"/>
                <a:gd name="connsiteY12" fmla="*/ 6350 h 622300"/>
                <a:gd name="connsiteX13" fmla="*/ 400050 w 730250"/>
                <a:gd name="connsiteY13" fmla="*/ 34925 h 622300"/>
                <a:gd name="connsiteX14" fmla="*/ 425450 w 730250"/>
                <a:gd name="connsiteY14" fmla="*/ 95250 h 622300"/>
                <a:gd name="connsiteX15" fmla="*/ 444500 w 730250"/>
                <a:gd name="connsiteY15" fmla="*/ 155575 h 622300"/>
                <a:gd name="connsiteX16" fmla="*/ 466725 w 730250"/>
                <a:gd name="connsiteY16" fmla="*/ 219075 h 622300"/>
                <a:gd name="connsiteX17" fmla="*/ 485775 w 730250"/>
                <a:gd name="connsiteY17" fmla="*/ 304800 h 622300"/>
                <a:gd name="connsiteX18" fmla="*/ 504825 w 730250"/>
                <a:gd name="connsiteY18" fmla="*/ 371475 h 622300"/>
                <a:gd name="connsiteX19" fmla="*/ 533400 w 730250"/>
                <a:gd name="connsiteY19" fmla="*/ 450850 h 622300"/>
                <a:gd name="connsiteX20" fmla="*/ 561975 w 730250"/>
                <a:gd name="connsiteY20" fmla="*/ 517525 h 622300"/>
                <a:gd name="connsiteX21" fmla="*/ 590550 w 730250"/>
                <a:gd name="connsiteY21" fmla="*/ 565150 h 622300"/>
                <a:gd name="connsiteX22" fmla="*/ 622300 w 730250"/>
                <a:gd name="connsiteY22" fmla="*/ 596900 h 622300"/>
                <a:gd name="connsiteX23" fmla="*/ 654050 w 730250"/>
                <a:gd name="connsiteY23" fmla="*/ 612775 h 622300"/>
                <a:gd name="connsiteX24" fmla="*/ 682625 w 730250"/>
                <a:gd name="connsiteY24" fmla="*/ 619125 h 622300"/>
                <a:gd name="connsiteX25" fmla="*/ 730250 w 730250"/>
                <a:gd name="connsiteY25" fmla="*/ 622300 h 622300"/>
                <a:gd name="connsiteX26" fmla="*/ 0 w 730250"/>
                <a:gd name="connsiteY26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0250" h="622300">
                  <a:moveTo>
                    <a:pt x="0" y="622300"/>
                  </a:moveTo>
                  <a:lnTo>
                    <a:pt x="28575" y="622300"/>
                  </a:lnTo>
                  <a:lnTo>
                    <a:pt x="57150" y="615950"/>
                  </a:lnTo>
                  <a:lnTo>
                    <a:pt x="117475" y="590550"/>
                  </a:lnTo>
                  <a:lnTo>
                    <a:pt x="171450" y="523875"/>
                  </a:lnTo>
                  <a:lnTo>
                    <a:pt x="215900" y="409575"/>
                  </a:lnTo>
                  <a:lnTo>
                    <a:pt x="244475" y="304800"/>
                  </a:lnTo>
                  <a:lnTo>
                    <a:pt x="273050" y="200025"/>
                  </a:lnTo>
                  <a:lnTo>
                    <a:pt x="314325" y="73025"/>
                  </a:lnTo>
                  <a:lnTo>
                    <a:pt x="342900" y="12700"/>
                  </a:lnTo>
                  <a:lnTo>
                    <a:pt x="361950" y="0"/>
                  </a:lnTo>
                  <a:lnTo>
                    <a:pt x="361950" y="0"/>
                  </a:lnTo>
                  <a:lnTo>
                    <a:pt x="381000" y="6350"/>
                  </a:lnTo>
                  <a:lnTo>
                    <a:pt x="400050" y="34925"/>
                  </a:lnTo>
                  <a:lnTo>
                    <a:pt x="425450" y="95250"/>
                  </a:lnTo>
                  <a:lnTo>
                    <a:pt x="444500" y="155575"/>
                  </a:lnTo>
                  <a:lnTo>
                    <a:pt x="466725" y="219075"/>
                  </a:lnTo>
                  <a:lnTo>
                    <a:pt x="485775" y="304800"/>
                  </a:lnTo>
                  <a:lnTo>
                    <a:pt x="504825" y="371475"/>
                  </a:lnTo>
                  <a:lnTo>
                    <a:pt x="533400" y="450850"/>
                  </a:lnTo>
                  <a:lnTo>
                    <a:pt x="561975" y="517525"/>
                  </a:lnTo>
                  <a:lnTo>
                    <a:pt x="590550" y="565150"/>
                  </a:lnTo>
                  <a:lnTo>
                    <a:pt x="622300" y="596900"/>
                  </a:lnTo>
                  <a:lnTo>
                    <a:pt x="654050" y="612775"/>
                  </a:lnTo>
                  <a:lnTo>
                    <a:pt x="682625" y="619125"/>
                  </a:lnTo>
                  <a:lnTo>
                    <a:pt x="730250" y="622300"/>
                  </a:lnTo>
                  <a:lnTo>
                    <a:pt x="0" y="6223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53" name="Freeform 52"/>
            <p:cNvSpPr>
              <a:spLocks noChangeAspect="1"/>
            </p:cNvSpPr>
            <p:nvPr/>
          </p:nvSpPr>
          <p:spPr bwMode="auto">
            <a:xfrm>
              <a:off x="2725200" y="4992801"/>
              <a:ext cx="1039225" cy="885600"/>
            </a:xfrm>
            <a:custGeom>
              <a:avLst/>
              <a:gdLst>
                <a:gd name="connsiteX0" fmla="*/ 0 w 730250"/>
                <a:gd name="connsiteY0" fmla="*/ 622300 h 622300"/>
                <a:gd name="connsiteX1" fmla="*/ 28575 w 730250"/>
                <a:gd name="connsiteY1" fmla="*/ 622300 h 622300"/>
                <a:gd name="connsiteX2" fmla="*/ 57150 w 730250"/>
                <a:gd name="connsiteY2" fmla="*/ 615950 h 622300"/>
                <a:gd name="connsiteX3" fmla="*/ 117475 w 730250"/>
                <a:gd name="connsiteY3" fmla="*/ 590550 h 622300"/>
                <a:gd name="connsiteX4" fmla="*/ 171450 w 730250"/>
                <a:gd name="connsiteY4" fmla="*/ 523875 h 622300"/>
                <a:gd name="connsiteX5" fmla="*/ 215900 w 730250"/>
                <a:gd name="connsiteY5" fmla="*/ 409575 h 622300"/>
                <a:gd name="connsiteX6" fmla="*/ 244475 w 730250"/>
                <a:gd name="connsiteY6" fmla="*/ 304800 h 622300"/>
                <a:gd name="connsiteX7" fmla="*/ 273050 w 730250"/>
                <a:gd name="connsiteY7" fmla="*/ 200025 h 622300"/>
                <a:gd name="connsiteX8" fmla="*/ 314325 w 730250"/>
                <a:gd name="connsiteY8" fmla="*/ 73025 h 622300"/>
                <a:gd name="connsiteX9" fmla="*/ 342900 w 730250"/>
                <a:gd name="connsiteY9" fmla="*/ 12700 h 622300"/>
                <a:gd name="connsiteX10" fmla="*/ 361950 w 730250"/>
                <a:gd name="connsiteY10" fmla="*/ 0 h 622300"/>
                <a:gd name="connsiteX11" fmla="*/ 361950 w 730250"/>
                <a:gd name="connsiteY11" fmla="*/ 0 h 622300"/>
                <a:gd name="connsiteX12" fmla="*/ 381000 w 730250"/>
                <a:gd name="connsiteY12" fmla="*/ 6350 h 622300"/>
                <a:gd name="connsiteX13" fmla="*/ 400050 w 730250"/>
                <a:gd name="connsiteY13" fmla="*/ 34925 h 622300"/>
                <a:gd name="connsiteX14" fmla="*/ 425450 w 730250"/>
                <a:gd name="connsiteY14" fmla="*/ 95250 h 622300"/>
                <a:gd name="connsiteX15" fmla="*/ 444500 w 730250"/>
                <a:gd name="connsiteY15" fmla="*/ 155575 h 622300"/>
                <a:gd name="connsiteX16" fmla="*/ 466725 w 730250"/>
                <a:gd name="connsiteY16" fmla="*/ 219075 h 622300"/>
                <a:gd name="connsiteX17" fmla="*/ 485775 w 730250"/>
                <a:gd name="connsiteY17" fmla="*/ 304800 h 622300"/>
                <a:gd name="connsiteX18" fmla="*/ 504825 w 730250"/>
                <a:gd name="connsiteY18" fmla="*/ 371475 h 622300"/>
                <a:gd name="connsiteX19" fmla="*/ 533400 w 730250"/>
                <a:gd name="connsiteY19" fmla="*/ 450850 h 622300"/>
                <a:gd name="connsiteX20" fmla="*/ 561975 w 730250"/>
                <a:gd name="connsiteY20" fmla="*/ 517525 h 622300"/>
                <a:gd name="connsiteX21" fmla="*/ 590550 w 730250"/>
                <a:gd name="connsiteY21" fmla="*/ 565150 h 622300"/>
                <a:gd name="connsiteX22" fmla="*/ 622300 w 730250"/>
                <a:gd name="connsiteY22" fmla="*/ 596900 h 622300"/>
                <a:gd name="connsiteX23" fmla="*/ 654050 w 730250"/>
                <a:gd name="connsiteY23" fmla="*/ 612775 h 622300"/>
                <a:gd name="connsiteX24" fmla="*/ 682625 w 730250"/>
                <a:gd name="connsiteY24" fmla="*/ 619125 h 622300"/>
                <a:gd name="connsiteX25" fmla="*/ 730250 w 730250"/>
                <a:gd name="connsiteY25" fmla="*/ 622300 h 622300"/>
                <a:gd name="connsiteX26" fmla="*/ 0 w 730250"/>
                <a:gd name="connsiteY26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0250" h="622300">
                  <a:moveTo>
                    <a:pt x="0" y="622300"/>
                  </a:moveTo>
                  <a:lnTo>
                    <a:pt x="28575" y="622300"/>
                  </a:lnTo>
                  <a:lnTo>
                    <a:pt x="57150" y="615950"/>
                  </a:lnTo>
                  <a:lnTo>
                    <a:pt x="117475" y="590550"/>
                  </a:lnTo>
                  <a:lnTo>
                    <a:pt x="171450" y="523875"/>
                  </a:lnTo>
                  <a:lnTo>
                    <a:pt x="215900" y="409575"/>
                  </a:lnTo>
                  <a:lnTo>
                    <a:pt x="244475" y="304800"/>
                  </a:lnTo>
                  <a:lnTo>
                    <a:pt x="273050" y="200025"/>
                  </a:lnTo>
                  <a:lnTo>
                    <a:pt x="314325" y="73025"/>
                  </a:lnTo>
                  <a:lnTo>
                    <a:pt x="342900" y="12700"/>
                  </a:lnTo>
                  <a:lnTo>
                    <a:pt x="361950" y="0"/>
                  </a:lnTo>
                  <a:lnTo>
                    <a:pt x="361950" y="0"/>
                  </a:lnTo>
                  <a:lnTo>
                    <a:pt x="381000" y="6350"/>
                  </a:lnTo>
                  <a:lnTo>
                    <a:pt x="400050" y="34925"/>
                  </a:lnTo>
                  <a:lnTo>
                    <a:pt x="425450" y="95250"/>
                  </a:lnTo>
                  <a:lnTo>
                    <a:pt x="444500" y="155575"/>
                  </a:lnTo>
                  <a:lnTo>
                    <a:pt x="466725" y="219075"/>
                  </a:lnTo>
                  <a:lnTo>
                    <a:pt x="485775" y="304800"/>
                  </a:lnTo>
                  <a:lnTo>
                    <a:pt x="504825" y="371475"/>
                  </a:lnTo>
                  <a:lnTo>
                    <a:pt x="533400" y="450850"/>
                  </a:lnTo>
                  <a:lnTo>
                    <a:pt x="561975" y="517525"/>
                  </a:lnTo>
                  <a:lnTo>
                    <a:pt x="590550" y="565150"/>
                  </a:lnTo>
                  <a:lnTo>
                    <a:pt x="622300" y="596900"/>
                  </a:lnTo>
                  <a:lnTo>
                    <a:pt x="654050" y="612775"/>
                  </a:lnTo>
                  <a:lnTo>
                    <a:pt x="682625" y="619125"/>
                  </a:lnTo>
                  <a:lnTo>
                    <a:pt x="730250" y="622300"/>
                  </a:lnTo>
                  <a:lnTo>
                    <a:pt x="0" y="6223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52600" y="5438001"/>
              <a:ext cx="84584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≠ CHARGE</a:t>
              </a:r>
              <a:endParaRPr lang="en-GB" sz="1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Light sensors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It’s impossible to obtain a completely equal electrical response (same charge, shape, amplitude &amp; width).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Typical approach: 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Get the same charge.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Fix the threshold in terms of photoelectrons and not in volts.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Minimize the skew between channels.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18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grpSp>
        <p:nvGrpSpPr>
          <p:cNvPr id="2" name="Group 47"/>
          <p:cNvGrpSpPr/>
          <p:nvPr/>
        </p:nvGrpSpPr>
        <p:grpSpPr>
          <a:xfrm>
            <a:off x="607746" y="2716523"/>
            <a:ext cx="7928508" cy="2998477"/>
            <a:chOff x="457200" y="2605200"/>
            <a:chExt cx="7928508" cy="2998477"/>
          </a:xfrm>
        </p:grpSpPr>
        <p:sp>
          <p:nvSpPr>
            <p:cNvPr id="60" name="TextBox 59"/>
            <p:cNvSpPr txBox="1"/>
            <p:nvPr/>
          </p:nvSpPr>
          <p:spPr>
            <a:xfrm>
              <a:off x="3773834" y="4193213"/>
              <a:ext cx="133920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≠ SHAPE BUT</a:t>
              </a:r>
              <a:br>
                <a:rPr lang="en-GB" sz="1400" dirty="0" smtClean="0">
                  <a:solidFill>
                    <a:srgbClr val="FF0000"/>
                  </a:solidFill>
                  <a:latin typeface="Baskerville"/>
                  <a:cs typeface="Baskerville"/>
                </a:rPr>
              </a:br>
              <a:r>
                <a:rPr lang="en-GB" sz="14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SAME Q</a:t>
              </a:r>
              <a:endParaRPr lang="en-GB" sz="14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grpSp>
          <p:nvGrpSpPr>
            <p:cNvPr id="3" name="Group 49"/>
            <p:cNvGrpSpPr/>
            <p:nvPr/>
          </p:nvGrpSpPr>
          <p:grpSpPr>
            <a:xfrm>
              <a:off x="1150799" y="2895600"/>
              <a:ext cx="2704602" cy="2127194"/>
              <a:chOff x="1150799" y="2895600"/>
              <a:chExt cx="2704602" cy="2127194"/>
            </a:xfrm>
          </p:grpSpPr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5400" y="4061400"/>
                <a:ext cx="2560001" cy="960000"/>
              </a:xfrm>
              <a:prstGeom prst="rect">
                <a:avLst/>
              </a:prstGeom>
            </p:spPr>
          </p:pic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2075445" y="4615000"/>
                <a:ext cx="948267" cy="2823"/>
              </a:xfrm>
              <a:prstGeom prst="straightConnector1">
                <a:avLst/>
              </a:prstGeom>
              <a:noFill/>
              <a:ln w="9525" cap="flat" cmpd="sng" algn="ctr">
                <a:noFill/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>
                <a:off x="2063400" y="4676867"/>
                <a:ext cx="1043201" cy="282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8000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</p:spPr>
          </p:cxnSp>
          <p:grpSp>
            <p:nvGrpSpPr>
              <p:cNvPr id="4" name="Group 46"/>
              <p:cNvGrpSpPr/>
              <p:nvPr/>
            </p:nvGrpSpPr>
            <p:grpSpPr>
              <a:xfrm>
                <a:off x="1150799" y="4050794"/>
                <a:ext cx="1440000" cy="972000"/>
                <a:chOff x="1150799" y="4050794"/>
                <a:chExt cx="1440000" cy="972000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auto">
                <a:xfrm rot="16200000" flipV="1">
                  <a:off x="1870799" y="3341399"/>
                  <a:ext cx="0" cy="14400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Arrow Connector 39"/>
                <p:cNvCxnSpPr/>
                <p:nvPr/>
              </p:nvCxnSpPr>
              <p:spPr bwMode="auto">
                <a:xfrm rot="5400000">
                  <a:off x="961800" y="4536000"/>
                  <a:ext cx="972000" cy="158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FF00FF"/>
                  </a:solidFill>
                  <a:prstDash val="solid"/>
                  <a:round/>
                  <a:headEnd type="arrow"/>
                  <a:tailEnd type="arrow" w="sm" len="sm"/>
                </a:ln>
                <a:effectLst/>
              </p:spPr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2262417" y="2895600"/>
                <a:ext cx="625968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DT_1</a:t>
                </a:r>
              </a:p>
            </p:txBody>
          </p:sp>
        </p:grpSp>
        <p:grpSp>
          <p:nvGrpSpPr>
            <p:cNvPr id="5" name="Group 50"/>
            <p:cNvGrpSpPr/>
            <p:nvPr/>
          </p:nvGrpSpPr>
          <p:grpSpPr>
            <a:xfrm>
              <a:off x="5495386" y="2895600"/>
              <a:ext cx="1909214" cy="2133600"/>
              <a:chOff x="5495386" y="2895600"/>
              <a:chExt cx="1909214" cy="213360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5386" y="3581400"/>
                <a:ext cx="1700570" cy="1440000"/>
              </a:xfrm>
              <a:prstGeom prst="rect">
                <a:avLst/>
              </a:prstGeom>
            </p:spPr>
          </p:pic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5961671" y="4615000"/>
                <a:ext cx="768000" cy="282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8000"/>
                </a:solidFill>
                <a:prstDash val="solid"/>
                <a:round/>
                <a:headEnd type="arrow" w="sm" len="sm"/>
                <a:tailEnd type="arrow" w="sm" len="sm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 rot="16200000" flipV="1">
                <a:off x="6864600" y="3041400"/>
                <a:ext cx="0" cy="108000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rot="5400000">
                <a:off x="6515894" y="4304506"/>
                <a:ext cx="1447800" cy="15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FF"/>
                </a:solidFill>
                <a:prstDash val="solid"/>
                <a:round/>
                <a:headEnd type="arrow"/>
                <a:tailEnd type="arrow" w="sm" len="sm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6032688" y="2895600"/>
                <a:ext cx="625968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FF6600"/>
                    </a:solidFill>
                    <a:latin typeface="Baskerville"/>
                    <a:cs typeface="Baskerville"/>
                  </a:rPr>
                  <a:t>DT_2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57200" y="4343400"/>
              <a:ext cx="994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00FF"/>
                  </a:solidFill>
                  <a:latin typeface="Baskerville"/>
                  <a:cs typeface="Baskerville"/>
                </a:rPr>
                <a:t>Amplitude_1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91400" y="4114800"/>
              <a:ext cx="994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00FF"/>
                  </a:solidFill>
                  <a:latin typeface="Baskerville"/>
                  <a:cs typeface="Baskerville"/>
                </a:rPr>
                <a:t>Amplitude_2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5488" y="4724400"/>
              <a:ext cx="72395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8000"/>
                  </a:solidFill>
                  <a:latin typeface="Baskerville"/>
                  <a:cs typeface="Baskerville"/>
                </a:rPr>
                <a:t>Width_1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19800" y="4724400"/>
              <a:ext cx="72395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8000"/>
                  </a:solidFill>
                  <a:latin typeface="Baskerville"/>
                  <a:cs typeface="Baskerville"/>
                </a:rPr>
                <a:t>Width_2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57200" y="5295900"/>
              <a:ext cx="78700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Delay_1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74800" y="5295900"/>
              <a:ext cx="78700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Delay_2</a:t>
              </a:r>
            </a:p>
          </p:txBody>
        </p:sp>
        <p:sp>
          <p:nvSpPr>
            <p:cNvPr id="32" name="12-Point Star 31"/>
            <p:cNvSpPr>
              <a:spLocks noChangeAspect="1"/>
            </p:cNvSpPr>
            <p:nvPr/>
          </p:nvSpPr>
          <p:spPr bwMode="auto">
            <a:xfrm>
              <a:off x="2106000" y="2605200"/>
              <a:ext cx="900000" cy="900000"/>
            </a:xfrm>
            <a:prstGeom prst="star12">
              <a:avLst/>
            </a:prstGeom>
            <a:noFill/>
            <a:ln w="635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33" name="12-Point Star 32"/>
            <p:cNvSpPr>
              <a:spLocks noChangeAspect="1"/>
            </p:cNvSpPr>
            <p:nvPr/>
          </p:nvSpPr>
          <p:spPr bwMode="auto">
            <a:xfrm>
              <a:off x="5867400" y="2605200"/>
              <a:ext cx="900000" cy="900000"/>
            </a:xfrm>
            <a:prstGeom prst="star12">
              <a:avLst/>
            </a:prstGeom>
            <a:noFill/>
            <a:ln w="635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5400000">
              <a:off x="1877400" y="4848406"/>
              <a:ext cx="360000" cy="1588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rot="10800000">
              <a:off x="1447800" y="5029200"/>
              <a:ext cx="609600" cy="1588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Left Brace 38"/>
            <p:cNvSpPr/>
            <p:nvPr/>
          </p:nvSpPr>
          <p:spPr bwMode="auto">
            <a:xfrm rot="16200000">
              <a:off x="1674000" y="4876800"/>
              <a:ext cx="152400" cy="609600"/>
            </a:xfrm>
            <a:prstGeom prst="leftBrac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 rot="5400000">
              <a:off x="5767200" y="4820400"/>
              <a:ext cx="403200" cy="1588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rot="10800000">
              <a:off x="5572800" y="5018400"/>
              <a:ext cx="396000" cy="1588"/>
            </a:xfrm>
            <a:prstGeom prst="lin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Left Brace 44"/>
            <p:cNvSpPr/>
            <p:nvPr/>
          </p:nvSpPr>
          <p:spPr bwMode="auto">
            <a:xfrm rot="16200000">
              <a:off x="5691600" y="4980000"/>
              <a:ext cx="152400" cy="403200"/>
            </a:xfrm>
            <a:prstGeom prst="leftBrac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711056" y="5958246"/>
            <a:ext cx="572188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sz="1400" u="sng" dirty="0" smtClean="0">
                <a:solidFill>
                  <a:srgbClr val="800000"/>
                </a:solidFill>
                <a:latin typeface="Baskerville"/>
                <a:cs typeface="Baskerville"/>
              </a:rPr>
              <a:t>SAME NUMBER OF PHEs, BUT DIFFERENT ELECTRICAL SIGNAL:</a:t>
            </a:r>
          </a:p>
          <a:p>
            <a:pPr algn="ctr"/>
            <a:r>
              <a:rPr lang="it-IT" sz="1400" u="sng" dirty="0" smtClean="0">
                <a:solidFill>
                  <a:srgbClr val="800000"/>
                </a:solidFill>
                <a:latin typeface="Baskerville"/>
                <a:cs typeface="Baskerville"/>
              </a:rPr>
              <a:t>EQUALIZATION MANDATORY!!!</a:t>
            </a:r>
            <a:endParaRPr lang="it-IT" sz="1400" u="sng" dirty="0">
              <a:solidFill>
                <a:srgbClr val="800000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19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2"/>
            <a:ext cx="7502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Electronic chain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9" name="Group 188"/>
          <p:cNvGrpSpPr/>
          <p:nvPr/>
        </p:nvGrpSpPr>
        <p:grpSpPr>
          <a:xfrm>
            <a:off x="103389" y="998400"/>
            <a:ext cx="8937222" cy="5166000"/>
            <a:chOff x="103389" y="998400"/>
            <a:chExt cx="8937222" cy="5166000"/>
          </a:xfrm>
        </p:grpSpPr>
        <p:pic>
          <p:nvPicPr>
            <p:cNvPr id="9" name="Picture 8" descr="telescope_suppor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89" y="998400"/>
              <a:ext cx="1115811" cy="1440000"/>
            </a:xfrm>
            <a:prstGeom prst="rect">
              <a:avLst/>
            </a:prstGeom>
          </p:spPr>
        </p:pic>
        <p:pic>
          <p:nvPicPr>
            <p:cNvPr id="10" name="Picture 9" descr="telescope_suppor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89" y="4724400"/>
              <a:ext cx="1115811" cy="1440000"/>
            </a:xfrm>
            <a:prstGeom prst="rect">
              <a:avLst/>
            </a:prstGeom>
          </p:spPr>
        </p:pic>
        <p:pic>
          <p:nvPicPr>
            <p:cNvPr id="12" name="Picture 11" descr="telescope_suppor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4800" y="4724400"/>
              <a:ext cx="1115811" cy="1440000"/>
            </a:xfrm>
            <a:prstGeom prst="rect">
              <a:avLst/>
            </a:prstGeom>
          </p:spPr>
        </p:pic>
        <p:pic>
          <p:nvPicPr>
            <p:cNvPr id="13" name="Picture 12" descr="telescope_suppor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4800" y="998400"/>
              <a:ext cx="1115811" cy="1440000"/>
            </a:xfrm>
            <a:prstGeom prst="rect">
              <a:avLst/>
            </a:prstGeom>
          </p:spPr>
        </p:pic>
        <p:cxnSp>
          <p:nvCxnSpPr>
            <p:cNvPr id="36" name="Shape 35"/>
            <p:cNvCxnSpPr>
              <a:stCxn id="9" idx="3"/>
              <a:endCxn id="17" idx="1"/>
            </p:cNvCxnSpPr>
            <p:nvPr/>
          </p:nvCxnSpPr>
          <p:spPr bwMode="auto">
            <a:xfrm>
              <a:off x="1219200" y="1718400"/>
              <a:ext cx="457200" cy="3408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77" name="Shape 35"/>
            <p:cNvCxnSpPr>
              <a:stCxn id="13" idx="1"/>
              <a:endCxn id="71" idx="3"/>
            </p:cNvCxnSpPr>
            <p:nvPr/>
          </p:nvCxnSpPr>
          <p:spPr bwMode="auto">
            <a:xfrm rot="10800000" flipV="1">
              <a:off x="7467600" y="1718400"/>
              <a:ext cx="457200" cy="3408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21" name="Shape 35"/>
            <p:cNvCxnSpPr>
              <a:stCxn id="10" idx="3"/>
              <a:endCxn id="116" idx="1"/>
            </p:cNvCxnSpPr>
            <p:nvPr/>
          </p:nvCxnSpPr>
          <p:spPr bwMode="auto">
            <a:xfrm flipV="1">
              <a:off x="1219200" y="5107800"/>
              <a:ext cx="457200" cy="3366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59" name="Shape 35"/>
            <p:cNvCxnSpPr>
              <a:stCxn id="12" idx="1"/>
              <a:endCxn id="154" idx="3"/>
            </p:cNvCxnSpPr>
            <p:nvPr/>
          </p:nvCxnSpPr>
          <p:spPr bwMode="auto">
            <a:xfrm rot="10800000">
              <a:off x="7466400" y="5107200"/>
              <a:ext cx="458400" cy="3372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7" name="Rectangle 16"/>
            <p:cNvSpPr>
              <a:spLocks noChangeAspect="1"/>
            </p:cNvSpPr>
            <p:nvPr/>
          </p:nvSpPr>
          <p:spPr bwMode="auto">
            <a:xfrm>
              <a:off x="1676400" y="1879200"/>
              <a:ext cx="1260000" cy="360000"/>
            </a:xfrm>
            <a:prstGeom prst="rect">
              <a:avLst/>
            </a:pr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Baskerville"/>
                  <a:cs typeface="Baskerville"/>
                </a:rPr>
                <a:t>FRONT END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electronics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 bwMode="auto">
            <a:xfrm>
              <a:off x="3200400" y="1879200"/>
              <a:ext cx="1260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Local Trigger</a:t>
              </a:r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 bwMode="auto">
            <a:xfrm>
              <a:off x="1676400" y="2662200"/>
              <a:ext cx="1260000" cy="3600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Readout - DAQ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 bwMode="auto">
            <a:xfrm>
              <a:off x="3942000" y="3403200"/>
              <a:ext cx="1260000" cy="360000"/>
            </a:xfrm>
            <a:prstGeom prst="rect">
              <a:avLst/>
            </a:prstGeom>
            <a:solidFill>
              <a:srgbClr val="4FC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Stereo Trigger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 bwMode="auto">
            <a:xfrm>
              <a:off x="1676400" y="3403200"/>
              <a:ext cx="1260000" cy="360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solidFill>
                    <a:schemeClr val="bg1"/>
                  </a:solidFill>
                  <a:latin typeface="Baskerville"/>
                  <a:cs typeface="Baskerville"/>
                </a:rPr>
                <a:t>STORAGE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skerville"/>
                <a:cs typeface="Baskerville"/>
              </a:endParaRPr>
            </a:p>
          </p:txBody>
        </p:sp>
        <p:cxnSp>
          <p:nvCxnSpPr>
            <p:cNvPr id="25" name="Straight Arrow Connector 24"/>
            <p:cNvCxnSpPr>
              <a:stCxn id="17" idx="3"/>
              <a:endCxn id="18" idx="1"/>
            </p:cNvCxnSpPr>
            <p:nvPr/>
          </p:nvCxnSpPr>
          <p:spPr bwMode="auto">
            <a:xfrm>
              <a:off x="2936400" y="2059200"/>
              <a:ext cx="2640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26" name="Straight Arrow Connector 25"/>
            <p:cNvCxnSpPr>
              <a:stCxn id="17" idx="2"/>
              <a:endCxn id="19" idx="0"/>
            </p:cNvCxnSpPr>
            <p:nvPr/>
          </p:nvCxnSpPr>
          <p:spPr bwMode="auto">
            <a:xfrm rot="5400000">
              <a:off x="2094900" y="2450700"/>
              <a:ext cx="4230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44" name="Shape 35"/>
            <p:cNvCxnSpPr>
              <a:stCxn id="18" idx="2"/>
              <a:endCxn id="19" idx="3"/>
            </p:cNvCxnSpPr>
            <p:nvPr/>
          </p:nvCxnSpPr>
          <p:spPr bwMode="auto">
            <a:xfrm rot="5400000">
              <a:off x="3081900" y="2093700"/>
              <a:ext cx="603000" cy="894000"/>
            </a:xfrm>
            <a:prstGeom prst="bentConnector2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50" name="Shape 35"/>
            <p:cNvCxnSpPr>
              <a:stCxn id="18" idx="3"/>
              <a:endCxn id="20" idx="0"/>
            </p:cNvCxnSpPr>
            <p:nvPr/>
          </p:nvCxnSpPr>
          <p:spPr bwMode="auto">
            <a:xfrm>
              <a:off x="4460400" y="2059200"/>
              <a:ext cx="111600" cy="1344000"/>
            </a:xfrm>
            <a:prstGeom prst="bentConnector2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60" name="Straight Arrow Connector 59"/>
            <p:cNvCxnSpPr>
              <a:stCxn id="19" idx="2"/>
              <a:endCxn id="21" idx="0"/>
            </p:cNvCxnSpPr>
            <p:nvPr/>
          </p:nvCxnSpPr>
          <p:spPr bwMode="auto">
            <a:xfrm rot="5400000">
              <a:off x="2115900" y="3212700"/>
              <a:ext cx="3810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63" name="Shape 35"/>
            <p:cNvCxnSpPr>
              <a:stCxn id="20" idx="1"/>
            </p:cNvCxnSpPr>
            <p:nvPr/>
          </p:nvCxnSpPr>
          <p:spPr bwMode="auto">
            <a:xfrm rot="10800000">
              <a:off x="2934000" y="2971200"/>
              <a:ext cx="1008000" cy="6120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71" name="Rectangle 70"/>
            <p:cNvSpPr>
              <a:spLocks noChangeAspect="1"/>
            </p:cNvSpPr>
            <p:nvPr/>
          </p:nvSpPr>
          <p:spPr bwMode="auto">
            <a:xfrm>
              <a:off x="6207600" y="1879200"/>
              <a:ext cx="1260000" cy="360000"/>
            </a:xfrm>
            <a:prstGeom prst="rect">
              <a:avLst/>
            </a:pr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Baskerville"/>
                  <a:cs typeface="Baskerville"/>
                </a:rPr>
                <a:t>FRONT END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electronics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72" name="Rectangle 71"/>
            <p:cNvSpPr>
              <a:spLocks noChangeAspect="1"/>
            </p:cNvSpPr>
            <p:nvPr/>
          </p:nvSpPr>
          <p:spPr bwMode="auto">
            <a:xfrm>
              <a:off x="4683600" y="1879200"/>
              <a:ext cx="1260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Local Trigger</a:t>
              </a: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 bwMode="auto">
            <a:xfrm>
              <a:off x="6206400" y="2663400"/>
              <a:ext cx="1260000" cy="3600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Readout - DAQ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 bwMode="auto">
            <a:xfrm>
              <a:off x="6206400" y="3405000"/>
              <a:ext cx="1260000" cy="3600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solidFill>
                    <a:schemeClr val="bg1"/>
                  </a:solidFill>
                  <a:latin typeface="Baskerville"/>
                  <a:cs typeface="Baskerville"/>
                </a:rPr>
                <a:t>STORAGE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skerville"/>
                <a:cs typeface="Baskerville"/>
              </a:endParaRPr>
            </a:p>
          </p:txBody>
        </p:sp>
        <p:cxnSp>
          <p:nvCxnSpPr>
            <p:cNvPr id="75" name="Straight Arrow Connector 74"/>
            <p:cNvCxnSpPr>
              <a:stCxn id="71" idx="1"/>
              <a:endCxn id="72" idx="3"/>
            </p:cNvCxnSpPr>
            <p:nvPr/>
          </p:nvCxnSpPr>
          <p:spPr bwMode="auto">
            <a:xfrm rot="10800000">
              <a:off x="5943600" y="2059200"/>
              <a:ext cx="2640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76" name="Straight Arrow Connector 75"/>
            <p:cNvCxnSpPr>
              <a:stCxn id="71" idx="2"/>
              <a:endCxn id="73" idx="0"/>
            </p:cNvCxnSpPr>
            <p:nvPr/>
          </p:nvCxnSpPr>
          <p:spPr bwMode="auto">
            <a:xfrm rot="5400000">
              <a:off x="6624900" y="2450700"/>
              <a:ext cx="424200" cy="1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78" name="Shape 35"/>
            <p:cNvCxnSpPr>
              <a:stCxn id="72" idx="2"/>
              <a:endCxn id="73" idx="1"/>
            </p:cNvCxnSpPr>
            <p:nvPr/>
          </p:nvCxnSpPr>
          <p:spPr bwMode="auto">
            <a:xfrm rot="16200000" flipH="1">
              <a:off x="5457900" y="2094900"/>
              <a:ext cx="604200" cy="892800"/>
            </a:xfrm>
            <a:prstGeom prst="bentConnector2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79" name="Shape 35"/>
            <p:cNvCxnSpPr>
              <a:stCxn id="72" idx="1"/>
              <a:endCxn id="20" idx="0"/>
            </p:cNvCxnSpPr>
            <p:nvPr/>
          </p:nvCxnSpPr>
          <p:spPr bwMode="auto">
            <a:xfrm rot="10800000" flipV="1">
              <a:off x="4572000" y="2059200"/>
              <a:ext cx="111600" cy="1344000"/>
            </a:xfrm>
            <a:prstGeom prst="bentConnector2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80" name="Straight Arrow Connector 79"/>
            <p:cNvCxnSpPr>
              <a:stCxn id="73" idx="2"/>
              <a:endCxn id="74" idx="0"/>
            </p:cNvCxnSpPr>
            <p:nvPr/>
          </p:nvCxnSpPr>
          <p:spPr bwMode="auto">
            <a:xfrm rot="5400000">
              <a:off x="6645600" y="3214200"/>
              <a:ext cx="3816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81" name="Shape 35"/>
            <p:cNvCxnSpPr/>
            <p:nvPr/>
          </p:nvCxnSpPr>
          <p:spPr bwMode="auto">
            <a:xfrm flipV="1">
              <a:off x="5202000" y="2970000"/>
              <a:ext cx="1008000" cy="6120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16" name="Rectangle 115"/>
            <p:cNvSpPr>
              <a:spLocks noChangeAspect="1"/>
            </p:cNvSpPr>
            <p:nvPr/>
          </p:nvSpPr>
          <p:spPr bwMode="auto">
            <a:xfrm>
              <a:off x="1676400" y="4927800"/>
              <a:ext cx="1260000" cy="360000"/>
            </a:xfrm>
            <a:prstGeom prst="rect">
              <a:avLst/>
            </a:pr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Baskerville"/>
                  <a:cs typeface="Baskerville"/>
                </a:rPr>
                <a:t>FRONT END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electronics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117" name="Rectangle 116"/>
            <p:cNvSpPr>
              <a:spLocks noChangeAspect="1"/>
            </p:cNvSpPr>
            <p:nvPr/>
          </p:nvSpPr>
          <p:spPr bwMode="auto">
            <a:xfrm>
              <a:off x="3200400" y="4927200"/>
              <a:ext cx="1260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Local Trigger</a:t>
              </a:r>
            </a:p>
          </p:txBody>
        </p:sp>
        <p:sp>
          <p:nvSpPr>
            <p:cNvPr id="118" name="Rectangle 117"/>
            <p:cNvSpPr>
              <a:spLocks noChangeAspect="1"/>
            </p:cNvSpPr>
            <p:nvPr/>
          </p:nvSpPr>
          <p:spPr bwMode="auto">
            <a:xfrm>
              <a:off x="1676400" y="4143000"/>
              <a:ext cx="1260000" cy="3600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Readout - DAQ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cxnSp>
          <p:nvCxnSpPr>
            <p:cNvPr id="119" name="Straight Arrow Connector 118"/>
            <p:cNvCxnSpPr>
              <a:stCxn id="116" idx="3"/>
              <a:endCxn id="117" idx="1"/>
            </p:cNvCxnSpPr>
            <p:nvPr/>
          </p:nvCxnSpPr>
          <p:spPr bwMode="auto">
            <a:xfrm flipV="1">
              <a:off x="2936400" y="5107200"/>
              <a:ext cx="264000" cy="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20" name="Straight Arrow Connector 119"/>
            <p:cNvCxnSpPr>
              <a:stCxn id="116" idx="0"/>
              <a:endCxn id="118" idx="2"/>
            </p:cNvCxnSpPr>
            <p:nvPr/>
          </p:nvCxnSpPr>
          <p:spPr bwMode="auto">
            <a:xfrm rot="5400000" flipH="1" flipV="1">
              <a:off x="2094000" y="4715400"/>
              <a:ext cx="4248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22" name="Shape 35"/>
            <p:cNvCxnSpPr>
              <a:stCxn id="117" idx="0"/>
              <a:endCxn id="118" idx="3"/>
            </p:cNvCxnSpPr>
            <p:nvPr/>
          </p:nvCxnSpPr>
          <p:spPr bwMode="auto">
            <a:xfrm rot="16200000" flipV="1">
              <a:off x="3081300" y="4178100"/>
              <a:ext cx="604200" cy="894000"/>
            </a:xfrm>
            <a:prstGeom prst="bentConnector2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23" name="Shape 35"/>
            <p:cNvCxnSpPr>
              <a:stCxn id="117" idx="3"/>
              <a:endCxn id="20" idx="2"/>
            </p:cNvCxnSpPr>
            <p:nvPr/>
          </p:nvCxnSpPr>
          <p:spPr bwMode="auto">
            <a:xfrm flipV="1">
              <a:off x="4460400" y="3763200"/>
              <a:ext cx="111600" cy="1344000"/>
            </a:xfrm>
            <a:prstGeom prst="bentConnector2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24" name="Straight Arrow Connector 123"/>
            <p:cNvCxnSpPr>
              <a:stCxn id="118" idx="0"/>
              <a:endCxn id="21" idx="2"/>
            </p:cNvCxnSpPr>
            <p:nvPr/>
          </p:nvCxnSpPr>
          <p:spPr bwMode="auto">
            <a:xfrm rot="5400000" flipH="1" flipV="1">
              <a:off x="2116500" y="3953100"/>
              <a:ext cx="3798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54" name="Rectangle 153"/>
            <p:cNvSpPr>
              <a:spLocks noChangeAspect="1"/>
            </p:cNvSpPr>
            <p:nvPr/>
          </p:nvSpPr>
          <p:spPr bwMode="auto">
            <a:xfrm>
              <a:off x="6206400" y="4927200"/>
              <a:ext cx="1260000" cy="360000"/>
            </a:xfrm>
            <a:prstGeom prst="rect">
              <a:avLst/>
            </a:prstGeom>
            <a:solidFill>
              <a:srgbClr val="FF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Baskerville"/>
                  <a:cs typeface="Baskerville"/>
                </a:rPr>
                <a:t>FRONT END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electronics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sp>
          <p:nvSpPr>
            <p:cNvPr id="155" name="Rectangle 154"/>
            <p:cNvSpPr>
              <a:spLocks noChangeAspect="1"/>
            </p:cNvSpPr>
            <p:nvPr/>
          </p:nvSpPr>
          <p:spPr bwMode="auto">
            <a:xfrm>
              <a:off x="4683600" y="4927200"/>
              <a:ext cx="1260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Local Trigger</a:t>
              </a:r>
            </a:p>
          </p:txBody>
        </p:sp>
        <p:sp>
          <p:nvSpPr>
            <p:cNvPr id="156" name="Rectangle 155"/>
            <p:cNvSpPr>
              <a:spLocks noChangeAspect="1"/>
            </p:cNvSpPr>
            <p:nvPr/>
          </p:nvSpPr>
          <p:spPr bwMode="auto">
            <a:xfrm>
              <a:off x="6206400" y="4143000"/>
              <a:ext cx="1260000" cy="3600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Baskerville"/>
                  <a:cs typeface="Baskerville"/>
                </a:rPr>
                <a:t>Readout - DAQ</a:t>
              </a:r>
              <a:endParaRPr kumimoji="0" lang="en-GB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  <p:cxnSp>
          <p:nvCxnSpPr>
            <p:cNvPr id="157" name="Straight Arrow Connector 156"/>
            <p:cNvCxnSpPr>
              <a:stCxn id="154" idx="1"/>
              <a:endCxn id="155" idx="3"/>
            </p:cNvCxnSpPr>
            <p:nvPr/>
          </p:nvCxnSpPr>
          <p:spPr bwMode="auto">
            <a:xfrm rot="10800000">
              <a:off x="5943600" y="5107200"/>
              <a:ext cx="262800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58" name="Straight Arrow Connector 157"/>
            <p:cNvCxnSpPr>
              <a:stCxn id="154" idx="0"/>
              <a:endCxn id="156" idx="2"/>
            </p:cNvCxnSpPr>
            <p:nvPr/>
          </p:nvCxnSpPr>
          <p:spPr bwMode="auto">
            <a:xfrm rot="5400000" flipH="1" flipV="1">
              <a:off x="6624300" y="4715100"/>
              <a:ext cx="4242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60" name="Shape 35"/>
            <p:cNvCxnSpPr>
              <a:stCxn id="155" idx="0"/>
              <a:endCxn id="156" idx="1"/>
            </p:cNvCxnSpPr>
            <p:nvPr/>
          </p:nvCxnSpPr>
          <p:spPr bwMode="auto">
            <a:xfrm rot="5400000" flipH="1" flipV="1">
              <a:off x="5457900" y="4178700"/>
              <a:ext cx="604200" cy="892800"/>
            </a:xfrm>
            <a:prstGeom prst="bentConnector2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74" name="Straight Arrow Connector 173"/>
            <p:cNvCxnSpPr>
              <a:stCxn id="156" idx="0"/>
              <a:endCxn id="74" idx="2"/>
            </p:cNvCxnSpPr>
            <p:nvPr/>
          </p:nvCxnSpPr>
          <p:spPr bwMode="auto">
            <a:xfrm rot="5400000" flipH="1" flipV="1">
              <a:off x="6647400" y="3954000"/>
              <a:ext cx="3780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77" name="Shape 35"/>
            <p:cNvCxnSpPr>
              <a:stCxn id="155" idx="1"/>
              <a:endCxn id="20" idx="2"/>
            </p:cNvCxnSpPr>
            <p:nvPr/>
          </p:nvCxnSpPr>
          <p:spPr bwMode="auto">
            <a:xfrm rot="10800000">
              <a:off x="4572000" y="3763200"/>
              <a:ext cx="111600" cy="1344000"/>
            </a:xfrm>
            <a:prstGeom prst="bentConnector2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83" name="Shape 35"/>
            <p:cNvCxnSpPr>
              <a:stCxn id="20" idx="1"/>
            </p:cNvCxnSpPr>
            <p:nvPr/>
          </p:nvCxnSpPr>
          <p:spPr bwMode="auto">
            <a:xfrm rot="10800000" flipV="1">
              <a:off x="2934000" y="3579000"/>
              <a:ext cx="1008000" cy="6120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cxnSp>
          <p:nvCxnSpPr>
            <p:cNvPr id="186" name="Shape 35"/>
            <p:cNvCxnSpPr/>
            <p:nvPr/>
          </p:nvCxnSpPr>
          <p:spPr bwMode="auto">
            <a:xfrm>
              <a:off x="5202000" y="3579000"/>
              <a:ext cx="1008000" cy="612000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5"/>
          <p:cNvSpPr>
            <a:spLocks noChangeShapeType="1"/>
          </p:cNvSpPr>
          <p:nvPr/>
        </p:nvSpPr>
        <p:spPr bwMode="auto">
          <a:xfrm>
            <a:off x="609600" y="898525"/>
            <a:ext cx="7920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pic>
        <p:nvPicPr>
          <p:cNvPr id="16386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</p:spPr>
        <p:txBody>
          <a:bodyPr anchor="ctr">
            <a:spAutoFit/>
          </a:bodyPr>
          <a:lstStyle/>
          <a:p>
            <a:pPr>
              <a:defRPr/>
            </a:pPr>
            <a:fld id="{FE571B0C-9B50-4A49-8213-D24ED7A7A202}" type="slidenum">
              <a:rPr lang="it-IT" sz="1200" smtClean="0">
                <a:solidFill>
                  <a:schemeClr val="bg2"/>
                </a:solidFill>
                <a:latin typeface="Times New Roman" pitchFamily="-107" charset="0"/>
              </a:rPr>
              <a:pPr>
                <a:defRPr/>
              </a:pPr>
              <a:t>2</a:t>
            </a:fld>
            <a:endParaRPr lang="it-IT" sz="1200" dirty="0" smtClean="0">
              <a:solidFill>
                <a:schemeClr val="bg2"/>
              </a:solidFill>
              <a:latin typeface="Times New Roman" pitchFamily="-107" charset="0"/>
            </a:endParaRPr>
          </a:p>
        </p:txBody>
      </p:sp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820738" y="158750"/>
            <a:ext cx="7502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3200" dirty="0">
                <a:latin typeface="Baskerville"/>
              </a:rPr>
              <a:t>Summary</a:t>
            </a:r>
          </a:p>
        </p:txBody>
      </p:sp>
      <p:sp>
        <p:nvSpPr>
          <p:cNvPr id="16391" name="Text Placeholder 13"/>
          <p:cNvSpPr txBox="1">
            <a:spLocks/>
          </p:cNvSpPr>
          <p:nvPr/>
        </p:nvSpPr>
        <p:spPr bwMode="auto">
          <a:xfrm>
            <a:off x="612775" y="1079500"/>
            <a:ext cx="7920038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Radiation observed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Primary gamma ray 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Extended air shower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Cherenkov light &amp; NSB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Detector features</a:t>
            </a:r>
            <a:endParaRPr lang="en-US" sz="18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IACT telescopes</a:t>
            </a: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Reflective surface</a:t>
            </a: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Light sensors</a:t>
            </a: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Electronic chain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Amplification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Trigger</a:t>
            </a:r>
          </a:p>
          <a:p>
            <a:pPr marL="819150" lvl="1" indent="-288925" algn="just" eaLnBrk="0" hangingPunct="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Readout &amp; DAQ</a:t>
            </a:r>
            <a:endParaRPr lang="en-US" sz="18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Calibration system</a:t>
            </a:r>
          </a:p>
          <a:p>
            <a:pPr marL="361950" indent="-28892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Conclusions</a:t>
            </a:r>
            <a:endParaRPr lang="en-US" sz="18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20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Electronic chain: amplification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Average gain calculation MAGIC-II: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PMTs gain =&gt; 3.2</a:t>
            </a:r>
            <a:r>
              <a:rPr lang="en-US" sz="1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4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(when 1 phe is produced)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Preamplifier =&gt; x 19.5 (25.8 db) with bandwidth of 800 MHz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Optical transmission =&gt; x 0.1 (-20 db) with bandwidth modulation of 2.5 Gb/s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Optical fibers =&gt; x 0.95 (-0.4 db) [2.7db/Km]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Receiver boards =&gt; x 8.4 (18.5 db) with bandwidth of 530 MHz</a:t>
            </a: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VERITAS: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PMTs gain =&gt;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2</a:t>
            </a:r>
            <a:r>
              <a:rPr lang="en-US" sz="1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5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</a:t>
            </a:r>
            <a:endParaRPr lang="en-US" sz="1400" baseline="300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Preamplifier =&gt; 2mV/phe with bandwidth 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1GHz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Cable transmission =&gt; 50m with RG-59 cable to the CDF trigger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Analog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amplification =&gt; 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8÷16mV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/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phe 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with bandwidth of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500 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MHz</a:t>
            </a: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HESS: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PMTs gain =&gt; 2</a:t>
            </a:r>
            <a:r>
              <a:rPr lang="en-US" sz="1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5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Front-end high gain =&gt; x -54 (~97mV for 1phe)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Front-end high gain noise =&gt; ~20mV, namely 0.2phe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Front-end low gain =&gt; x -4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Front-end low gain noise =&gt; ~7mV, namely 1phe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21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498"/>
            <a:ext cx="7920038" cy="440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Baskerville"/>
                <a:ea typeface="Baskerville"/>
                <a:cs typeface="Baskerville"/>
              </a:rPr>
              <a:t>General trigger concept for IACT Telescopes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Detect close compact images produced by few photons and reject noise (NSB &amp; PMT afterpulses), preventing DAQ saturation.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Based on different levels. For instance MAGIC standard trigger: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L0: accept signals higher then an adjustable thresholds.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L1: fast coincidence (some nanoseconds) between neighbour PMTs  (2-3-4-5 NN logic).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L2: enhanced topologic selection made with tree structured lookup table system and apply a prescaler factor.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L3: stereoscopic coincidence (100ns) between telescopes.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VERITAS trigger: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L1: CDF discriminator for each pixel at 4.2phe.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L2: 3 adjacent pixels exceed the threshold in 10ns.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L3: stereoscopic coincidence between telescopes.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HESS trigger: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L1: single pixel threshold at 4phe for 1.5ns.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L2: coincidence of 3 pixels in a sector of 64 pixels.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L3: stereoscopic coincidence (80ns) between at least  2 telescopes.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0738" y="163775"/>
            <a:ext cx="7502525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latin typeface="Baskerville"/>
              </a:rPr>
              <a:t>Electronic chain</a:t>
            </a:r>
            <a:r>
              <a:rPr lang="en-US" sz="31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:</a:t>
            </a:r>
            <a:r>
              <a:rPr lang="en-US" sz="3100" dirty="0" smtClean="0">
                <a:solidFill>
                  <a:srgbClr val="000000"/>
                </a:solidFill>
                <a:latin typeface="Baskerville"/>
                <a:ea typeface="ＭＳ Ｐゴシック"/>
                <a:cs typeface="ＭＳ Ｐゴシック"/>
              </a:rPr>
              <a:t> Trigger</a:t>
            </a:r>
            <a:endParaRPr lang="en-US" sz="31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705600" y="4680000"/>
            <a:ext cx="2154845" cy="2160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oup 44"/>
          <p:cNvGrpSpPr>
            <a:grpSpLocks noChangeAspect="1"/>
          </p:cNvGrpSpPr>
          <p:nvPr/>
        </p:nvGrpSpPr>
        <p:grpSpPr>
          <a:xfrm>
            <a:off x="6924831" y="2826000"/>
            <a:ext cx="1609569" cy="1800000"/>
            <a:chOff x="2540167" y="3612011"/>
            <a:chExt cx="2417254" cy="270324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4549" y="3792110"/>
              <a:ext cx="1487998" cy="1260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5148" y="5382923"/>
              <a:ext cx="1486800" cy="720000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 bwMode="auto">
            <a:xfrm>
              <a:off x="2958548" y="4295913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958548" y="5272970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3514071" y="4557714"/>
              <a:ext cx="513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FF00"/>
                  </a:solidFill>
                  <a:latin typeface="Baskerville"/>
                  <a:cs typeface="Baskerville"/>
                </a:rPr>
                <a:t>OK</a:t>
              </a:r>
              <a:endParaRPr lang="en-GB" sz="1600" dirty="0">
                <a:solidFill>
                  <a:srgbClr val="00FF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20482" y="5698111"/>
              <a:ext cx="507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NO</a:t>
              </a:r>
              <a:endParaRPr lang="en-GB" sz="16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98899" y="3955323"/>
              <a:ext cx="41549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TH</a:t>
              </a:r>
              <a:endParaRPr lang="en-GB" sz="12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10800000" flipV="1">
              <a:off x="2797420" y="6102129"/>
              <a:ext cx="21600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2797421" y="5050842"/>
              <a:ext cx="21600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1551170" y="4857468"/>
              <a:ext cx="2492501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686018" y="6038255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t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40167" y="3664653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V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</p:grpSp>
      <p:sp>
        <p:nvSpPr>
          <p:cNvPr id="34" name="10-Point Star 33"/>
          <p:cNvSpPr>
            <a:spLocks noChangeAspect="1"/>
          </p:cNvSpPr>
          <p:nvPr/>
        </p:nvSpPr>
        <p:spPr bwMode="auto">
          <a:xfrm>
            <a:off x="1981199" y="5418000"/>
            <a:ext cx="2819401" cy="1440000"/>
          </a:xfrm>
          <a:prstGeom prst="star10">
            <a:avLst/>
          </a:prstGeo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69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Baskerville"/>
                <a:cs typeface="Baskerville"/>
              </a:rPr>
              <a:t>An on fly hardware trigger is mandatory, because the maximum DAQ rate is ~ 1KHz!</a:t>
            </a: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Baskerville"/>
              <a:cs typeface="Baskervill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2743200" y="2209905"/>
            <a:ext cx="6370168" cy="4319789"/>
            <a:chOff x="2743200" y="2209905"/>
            <a:chExt cx="6370168" cy="43197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2209905"/>
              <a:ext cx="6370168" cy="43197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779796" y="2636222"/>
              <a:ext cx="6383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V (a.u.)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62957" y="6197415"/>
              <a:ext cx="571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t (a.u.)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</p:grpSp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22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00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Baskerville"/>
                <a:ea typeface="Baskerville"/>
                <a:cs typeface="Baskerville"/>
              </a:rPr>
              <a:t>Basic idea (innovative)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Summing up all single photons increases signal to noise ratio.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Sum up a large region increases the signal to noise ratio than requiring individual pixels to trigger, because images of low energy showers extend over many pixels. 19 pixels versus 4 close compact.</a:t>
            </a:r>
          </a:p>
          <a:p>
            <a:pPr marL="873125" lvl="1" indent="-342900" algn="just" eaLnBrk="0" hangingPunct="0">
              <a:spcBef>
                <a:spcPct val="20000"/>
              </a:spcBef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956484" y="5562600"/>
            <a:ext cx="5867400" cy="1588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Line Callout 2 (No Border) 14"/>
          <p:cNvSpPr/>
          <p:nvPr/>
        </p:nvSpPr>
        <p:spPr bwMode="auto">
          <a:xfrm>
            <a:off x="4632884" y="2667000"/>
            <a:ext cx="533400" cy="246221"/>
          </a:xfrm>
          <a:prstGeom prst="callout2">
            <a:avLst>
              <a:gd name="adj1" fmla="val 69798"/>
              <a:gd name="adj2" fmla="val -5214"/>
              <a:gd name="adj3" fmla="val 69799"/>
              <a:gd name="adj4" fmla="val -35139"/>
              <a:gd name="adj5" fmla="val 115524"/>
              <a:gd name="adj6" fmla="val -56272"/>
            </a:avLst>
          </a:prstGeom>
          <a:noFill/>
          <a:ln w="190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 dirty="0" smtClean="0">
                <a:solidFill>
                  <a:srgbClr val="FF8000"/>
                </a:solidFill>
                <a:effectLst/>
                <a:latin typeface="Baskerville"/>
                <a:cs typeface="Baskerville"/>
              </a:rPr>
              <a:t>signal</a:t>
            </a:r>
            <a:endParaRPr kumimoji="0" lang="en-GB" sz="1600" b="0" i="0" strike="noStrike" cap="none" normalizeH="0" baseline="0" dirty="0">
              <a:solidFill>
                <a:srgbClr val="FF8000"/>
              </a:solidFill>
              <a:effectLst/>
              <a:latin typeface="Baskerville"/>
              <a:cs typeface="Baskerville"/>
            </a:endParaRPr>
          </a:p>
        </p:txBody>
      </p:sp>
      <p:sp>
        <p:nvSpPr>
          <p:cNvPr id="16" name="Line Callout 2 (No Border) 15"/>
          <p:cNvSpPr/>
          <p:nvPr/>
        </p:nvSpPr>
        <p:spPr bwMode="auto">
          <a:xfrm>
            <a:off x="6156884" y="5638800"/>
            <a:ext cx="533400" cy="246221"/>
          </a:xfrm>
          <a:prstGeom prst="callout2">
            <a:avLst>
              <a:gd name="adj1" fmla="val 69798"/>
              <a:gd name="adj2" fmla="val -5214"/>
              <a:gd name="adj3" fmla="val 69799"/>
              <a:gd name="adj4" fmla="val -35139"/>
              <a:gd name="adj5" fmla="val 115524"/>
              <a:gd name="adj6" fmla="val -56272"/>
            </a:avLst>
          </a:prstGeom>
          <a:noFill/>
          <a:ln w="190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 dirty="0" smtClean="0">
                <a:solidFill>
                  <a:srgbClr val="FF8000"/>
                </a:solidFill>
                <a:effectLst/>
                <a:latin typeface="Baskerville"/>
                <a:cs typeface="Baskerville"/>
              </a:rPr>
              <a:t>signal</a:t>
            </a:r>
            <a:endParaRPr kumimoji="0" lang="en-GB" sz="1600" b="0" i="0" strike="noStrike" cap="none" normalizeH="0" baseline="0" dirty="0">
              <a:solidFill>
                <a:srgbClr val="FF8000"/>
              </a:solidFill>
              <a:effectLst/>
              <a:latin typeface="Baskerville"/>
              <a:cs typeface="Baskerville"/>
            </a:endParaRPr>
          </a:p>
        </p:txBody>
      </p:sp>
      <p:sp>
        <p:nvSpPr>
          <p:cNvPr id="18" name="Line Callout 2 (No Border) 17"/>
          <p:cNvSpPr/>
          <p:nvPr/>
        </p:nvSpPr>
        <p:spPr bwMode="auto">
          <a:xfrm>
            <a:off x="7833284" y="5638800"/>
            <a:ext cx="533400" cy="246221"/>
          </a:xfrm>
          <a:prstGeom prst="callout2">
            <a:avLst>
              <a:gd name="adj1" fmla="val 69798"/>
              <a:gd name="adj2" fmla="val -5214"/>
              <a:gd name="adj3" fmla="val 69799"/>
              <a:gd name="adj4" fmla="val -35139"/>
              <a:gd name="adj5" fmla="val 115524"/>
              <a:gd name="adj6" fmla="val -56272"/>
            </a:avLst>
          </a:prstGeom>
          <a:noFill/>
          <a:ln w="190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 dirty="0" smtClean="0">
                <a:solidFill>
                  <a:srgbClr val="FF8000"/>
                </a:solidFill>
                <a:effectLst/>
                <a:latin typeface="Baskerville"/>
                <a:cs typeface="Baskerville"/>
              </a:rPr>
              <a:t>NSB</a:t>
            </a:r>
            <a:endParaRPr kumimoji="0" lang="en-GB" sz="1600" b="0" i="0" strike="noStrike" cap="none" normalizeH="0" baseline="0" dirty="0">
              <a:solidFill>
                <a:srgbClr val="FF8000"/>
              </a:solidFill>
              <a:effectLst/>
              <a:latin typeface="Baskerville"/>
              <a:cs typeface="Baskerville"/>
            </a:endParaRPr>
          </a:p>
        </p:txBody>
      </p:sp>
      <p:sp>
        <p:nvSpPr>
          <p:cNvPr id="19" name="Line Callout 2 (No Border) 18"/>
          <p:cNvSpPr/>
          <p:nvPr/>
        </p:nvSpPr>
        <p:spPr bwMode="auto">
          <a:xfrm>
            <a:off x="6690284" y="5029200"/>
            <a:ext cx="1752600" cy="246221"/>
          </a:xfrm>
          <a:prstGeom prst="callout2">
            <a:avLst>
              <a:gd name="adj1" fmla="val 69798"/>
              <a:gd name="adj2" fmla="val -5214"/>
              <a:gd name="adj3" fmla="val 69799"/>
              <a:gd name="adj4" fmla="val -22537"/>
              <a:gd name="adj5" fmla="val 187287"/>
              <a:gd name="adj6" fmla="val -37368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 dirty="0" smtClean="0">
                <a:solidFill>
                  <a:srgbClr val="0000FF"/>
                </a:solidFill>
                <a:effectLst/>
                <a:latin typeface="Baskerville"/>
                <a:cs typeface="Baskerville"/>
              </a:rPr>
              <a:t>Threshold (digital)</a:t>
            </a:r>
            <a:endParaRPr kumimoji="0" lang="en-GB" sz="1600" b="0" i="0" strike="noStrike" cap="none" normalizeH="0" baseline="0" dirty="0">
              <a:solidFill>
                <a:srgbClr val="0000FF"/>
              </a:solidFill>
              <a:effectLst/>
              <a:latin typeface="Baskerville"/>
              <a:cs typeface="Baskerville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956484" y="5867400"/>
            <a:ext cx="5867400" cy="1588"/>
          </a:xfrm>
          <a:prstGeom prst="line">
            <a:avLst/>
          </a:pr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Line Callout 2 (No Border) 22"/>
          <p:cNvSpPr/>
          <p:nvPr/>
        </p:nvSpPr>
        <p:spPr bwMode="auto">
          <a:xfrm>
            <a:off x="4328084" y="5257800"/>
            <a:ext cx="1752600" cy="246221"/>
          </a:xfrm>
          <a:prstGeom prst="callout2">
            <a:avLst>
              <a:gd name="adj1" fmla="val 69798"/>
              <a:gd name="adj2" fmla="val -5214"/>
              <a:gd name="adj3" fmla="val 69799"/>
              <a:gd name="adj4" fmla="val -20017"/>
              <a:gd name="adj5" fmla="val 223169"/>
              <a:gd name="adj6" fmla="val -36738"/>
            </a:avLst>
          </a:prstGeom>
          <a:noFill/>
          <a:ln w="190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strike="noStrike" cap="none" normalizeH="0" baseline="0" dirty="0" smtClean="0">
                <a:solidFill>
                  <a:srgbClr val="00FF00"/>
                </a:solidFill>
                <a:effectLst/>
                <a:latin typeface="Baskerville"/>
                <a:cs typeface="Baskerville"/>
              </a:rPr>
              <a:t>Threshold (</a:t>
            </a:r>
            <a:r>
              <a:rPr lang="en-GB" sz="1600" dirty="0" smtClean="0">
                <a:solidFill>
                  <a:srgbClr val="00FF00"/>
                </a:solidFill>
                <a:latin typeface="Baskerville"/>
                <a:cs typeface="Baskerville"/>
              </a:rPr>
              <a:t>analog</a:t>
            </a:r>
            <a:r>
              <a:rPr kumimoji="0" lang="en-GB" sz="1600" b="0" i="0" strike="noStrike" cap="none" normalizeH="0" baseline="0" dirty="0" smtClean="0">
                <a:solidFill>
                  <a:srgbClr val="00FF00"/>
                </a:solidFill>
                <a:effectLst/>
                <a:latin typeface="Baskerville"/>
                <a:cs typeface="Baskerville"/>
              </a:rPr>
              <a:t>)</a:t>
            </a:r>
            <a:endParaRPr kumimoji="0" lang="en-GB" sz="1600" b="0" i="0" strike="noStrike" cap="none" normalizeH="0" baseline="0" dirty="0">
              <a:solidFill>
                <a:srgbClr val="00FF00"/>
              </a:solidFill>
              <a:effectLst/>
              <a:latin typeface="Baskerville"/>
              <a:cs typeface="Baskerville"/>
            </a:endParaRPr>
          </a:p>
        </p:txBody>
      </p:sp>
      <p:grpSp>
        <p:nvGrpSpPr>
          <p:cNvPr id="3" name="Group 20"/>
          <p:cNvGrpSpPr>
            <a:grpSpLocks noChangeAspect="1"/>
          </p:cNvGrpSpPr>
          <p:nvPr/>
        </p:nvGrpSpPr>
        <p:grpSpPr>
          <a:xfrm>
            <a:off x="374672" y="2362200"/>
            <a:ext cx="2139928" cy="3780000"/>
            <a:chOff x="7162800" y="2209800"/>
            <a:chExt cx="1800000" cy="31795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2800" y="2209800"/>
              <a:ext cx="1800000" cy="16004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2800" y="3810000"/>
              <a:ext cx="1800000" cy="1579350"/>
            </a:xfrm>
            <a:prstGeom prst="rect">
              <a:avLst/>
            </a:prstGeom>
          </p:spPr>
        </p:pic>
      </p:grp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0738" y="125304"/>
            <a:ext cx="7502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Electronic chain</a:t>
            </a:r>
            <a:r>
              <a:rPr lang="en-US" sz="36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Baskerville"/>
              </a:rPr>
              <a:t> Trigger</a:t>
            </a:r>
            <a:endParaRPr lang="en-US" sz="36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933" y="3078000"/>
            <a:ext cx="3926667" cy="3780000"/>
          </a:xfrm>
          <a:prstGeom prst="rect">
            <a:avLst/>
          </a:prstGeom>
        </p:spPr>
      </p:pic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23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0038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Baskerville"/>
                <a:ea typeface="Baskerville"/>
                <a:cs typeface="Baskerville"/>
              </a:rPr>
              <a:t>Stars in the trigger </a:t>
            </a:r>
            <a:r>
              <a:rPr lang="en-US" sz="1400" dirty="0" smtClean="0">
                <a:latin typeface="Baskerville"/>
                <a:ea typeface="Baskerville"/>
                <a:cs typeface="Baskerville"/>
              </a:rPr>
              <a:t>FoV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Stars light is very strong and can activate the trigger.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Stars move around the camera.</a:t>
            </a: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On-line solution: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Control the LT0 rate. In case there is a star, it explodes.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MIR increases the LT0 thresholds for the affected pixels.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When the star moves a little bit away, the old affected pixels are restored with the proper thresholds and new pixels are changed.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sz="14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0738" y="125304"/>
            <a:ext cx="7502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Electronic chain</a:t>
            </a:r>
            <a:r>
              <a:rPr lang="en-US" sz="36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Baskerville"/>
              </a:rPr>
              <a:t> Trigger</a:t>
            </a:r>
            <a:endParaRPr lang="en-US" sz="36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41866" y="4724400"/>
            <a:ext cx="3193200" cy="450000"/>
            <a:chOff x="1541866" y="4724400"/>
            <a:chExt cx="3193200" cy="450000"/>
          </a:xfrm>
        </p:grpSpPr>
        <p:sp>
          <p:nvSpPr>
            <p:cNvPr id="28" name="5-Point Star 27"/>
            <p:cNvSpPr>
              <a:spLocks noChangeAspect="1"/>
            </p:cNvSpPr>
            <p:nvPr/>
          </p:nvSpPr>
          <p:spPr bwMode="auto">
            <a:xfrm>
              <a:off x="4285066" y="4724400"/>
              <a:ext cx="450000" cy="4500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41866" y="4724400"/>
              <a:ext cx="1493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High thresholds</a:t>
              </a:r>
              <a:endParaRPr lang="en-GB" sz="16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32" name="Straight Arrow Connector 31"/>
            <p:cNvCxnSpPr>
              <a:stCxn id="29" idx="3"/>
              <a:endCxn id="28" idx="1"/>
            </p:cNvCxnSpPr>
            <p:nvPr/>
          </p:nvCxnSpPr>
          <p:spPr bwMode="auto">
            <a:xfrm>
              <a:off x="3034883" y="4893677"/>
              <a:ext cx="1250183" cy="260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1541866" y="4157246"/>
            <a:ext cx="3639734" cy="338554"/>
            <a:chOff x="1541866" y="4157246"/>
            <a:chExt cx="3639734" cy="338554"/>
          </a:xfrm>
        </p:grpSpPr>
        <p:sp>
          <p:nvSpPr>
            <p:cNvPr id="30" name="TextBox 29"/>
            <p:cNvSpPr txBox="1"/>
            <p:nvPr/>
          </p:nvSpPr>
          <p:spPr>
            <a:xfrm>
              <a:off x="1541866" y="4157246"/>
              <a:ext cx="172064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FF00"/>
                  </a:solidFill>
                  <a:latin typeface="Baskerville"/>
                  <a:cs typeface="Baskerville"/>
                </a:rPr>
                <a:t>Normal thresholds</a:t>
              </a:r>
              <a:endParaRPr lang="en-GB" sz="1600" dirty="0">
                <a:solidFill>
                  <a:srgbClr val="00FF00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35" name="Straight Arrow Connector 34"/>
            <p:cNvCxnSpPr>
              <a:stCxn id="30" idx="3"/>
            </p:cNvCxnSpPr>
            <p:nvPr/>
          </p:nvCxnSpPr>
          <p:spPr bwMode="auto">
            <a:xfrm>
              <a:off x="3262509" y="4326523"/>
              <a:ext cx="1919091" cy="16877"/>
            </a:xfrm>
            <a:prstGeom prst="straightConnector1">
              <a:avLst/>
            </a:prstGeom>
            <a:noFill/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8177 -0.07709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9253 0.0803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24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498"/>
            <a:ext cx="7920038" cy="265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Baskerville"/>
                <a:ea typeface="Baskerville"/>
                <a:cs typeface="Baskerville"/>
              </a:rPr>
              <a:t>General DAQ features for IACT Telescopes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Fast sampling to reconstruct the brief Cherenkov flash (&gt; 0.5GS/s).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High bandwidth to conserve the analogue signal shape of few ns (&gt; 300MHz).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High stability for a stable long data taking (many hours).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MAGIC DAQ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Based on the analogue ring DRS chip (2GS/s), with a memory depth of 512ns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VERITAS DAQ: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Commercial 8 bits FADC (0.5GS/s) with a memory depth of 64</a:t>
            </a:r>
            <a:r>
              <a:rPr lang="en-US" sz="1400" dirty="0" smtClean="0">
                <a:solidFill>
                  <a:srgbClr val="800000"/>
                </a:solidFill>
                <a:latin typeface="Symbol" charset="2"/>
                <a:ea typeface="Baskerville"/>
                <a:cs typeface="Symbol" charset="2"/>
              </a:rPr>
              <a:t>m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s 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HESS DAQ: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Based on analogue ring sampler ARS0 circuit (1GS/s).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0738" y="163775"/>
            <a:ext cx="7502525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latin typeface="Baskerville"/>
              </a:rPr>
              <a:t>Electronic chain</a:t>
            </a:r>
            <a:r>
              <a:rPr lang="en-US" sz="31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:</a:t>
            </a:r>
            <a:r>
              <a:rPr lang="en-US" sz="3100" dirty="0" smtClean="0">
                <a:solidFill>
                  <a:srgbClr val="000000"/>
                </a:solidFill>
                <a:latin typeface="Baskerville"/>
                <a:ea typeface="ＭＳ Ｐゴシック"/>
                <a:cs typeface="ＭＳ Ｐゴシック"/>
              </a:rPr>
              <a:t> Readout &amp; DAQ</a:t>
            </a:r>
            <a:endParaRPr lang="en-US" sz="31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611" y="3749400"/>
            <a:ext cx="4095189" cy="28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26" y="3749400"/>
            <a:ext cx="4047574" cy="288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25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Calibration system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Calibration concept: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It is the operation to settle a device under test (DUT), using standard and well known test instruments (TI), in order to improve its precision. 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Calibration procedure for MAGIC: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Reflective surface: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Mirror’s focusing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Mirror’s reflectivity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Flat-fielding PMTs:</a:t>
            </a: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Dead pixels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Flat-fielding charge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Flat-fielding receiver boards (LT0):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Thresholds using IPRscan (Individual Pixel Rate scan) NSB (Night Sky Background)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Thresholds using IPRscan calibration laser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Flat-fielding trigger level one (LT1):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Delays synchronization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Effective gate equalization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DAQ linearity: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Domino calibration run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Data taking: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Calibration &amp; pedestal run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endParaRPr lang="en-US" sz="1400" dirty="0" smtClean="0">
              <a:solidFill>
                <a:srgbClr val="800080"/>
              </a:solidFill>
              <a:latin typeface="Baskerville"/>
              <a:ea typeface="Baskerville"/>
              <a:cs typeface="Baskerville"/>
            </a:endParaRP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endParaRPr lang="en-US" sz="1400" dirty="0" smtClean="0">
              <a:solidFill>
                <a:srgbClr val="800080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26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Calibration system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Trigger point of view (catch the event) [magenta line]: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Equalized gain means equalized amplitude =&gt; Flat-fielding thresholds 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FADC point of view (reconstruction of the event) [brown line]: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Equalized gain means equalized charge =&gt; Calibration runs + software calibration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53"/>
          <p:cNvGrpSpPr/>
          <p:nvPr/>
        </p:nvGrpSpPr>
        <p:grpSpPr>
          <a:xfrm>
            <a:off x="1199400" y="4876800"/>
            <a:ext cx="6745200" cy="1846638"/>
            <a:chOff x="1255800" y="1981200"/>
            <a:chExt cx="6745200" cy="1846638"/>
          </a:xfrm>
        </p:grpSpPr>
        <p:grpSp>
          <p:nvGrpSpPr>
            <p:cNvPr id="53" name="Group 52"/>
            <p:cNvGrpSpPr/>
            <p:nvPr/>
          </p:nvGrpSpPr>
          <p:grpSpPr>
            <a:xfrm>
              <a:off x="1255800" y="1981200"/>
              <a:ext cx="3240000" cy="1846638"/>
              <a:chOff x="228600" y="2322600"/>
              <a:chExt cx="3240000" cy="1846638"/>
            </a:xfrm>
          </p:grpSpPr>
          <p:pic>
            <p:nvPicPr>
              <p:cNvPr id="13" name="Picture 2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28600" y="2551200"/>
                <a:ext cx="3240000" cy="16180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4" name="Text Box 22"/>
              <p:cNvSpPr txBox="1">
                <a:spLocks noChangeArrowheads="1"/>
              </p:cNvSpPr>
              <p:nvPr/>
            </p:nvSpPr>
            <p:spPr bwMode="auto">
              <a:xfrm>
                <a:off x="591100" y="2322600"/>
                <a:ext cx="1080000" cy="2655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defTabSz="457200" hangingPunct="0">
                  <a:lnSpc>
                    <a:spcPct val="93000"/>
                  </a:lnSpc>
                  <a:buClr>
                    <a:srgbClr val="FFFFFF"/>
                  </a:buClr>
                  <a:buSzPct val="45000"/>
                  <a:buFont typeface="Wingdings" pitchFamily="-108" charset="2"/>
                  <a:buNone/>
                  <a:tabLst>
                    <a:tab pos="723900" algn="l"/>
                  </a:tabLst>
                </a:pPr>
                <a:r>
                  <a:rPr lang="en-GB" sz="1400" dirty="0">
                    <a:solidFill>
                      <a:srgbClr val="FF0000"/>
                    </a:solidFill>
                    <a:latin typeface="Baskerville"/>
                    <a:ea typeface="Arial" pitchFamily="-108" charset="0"/>
                    <a:cs typeface="Baskerville"/>
                  </a:rPr>
                  <a:t>Raw data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761000" y="1981200"/>
              <a:ext cx="3240000" cy="1839444"/>
              <a:chOff x="228600" y="3951756"/>
              <a:chExt cx="3240000" cy="1839444"/>
            </a:xfrm>
          </p:grpSpPr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28600" y="4187550"/>
                <a:ext cx="3240000" cy="16036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5" name="Text Box 23"/>
              <p:cNvSpPr txBox="1">
                <a:spLocks noChangeArrowheads="1"/>
              </p:cNvSpPr>
              <p:nvPr/>
            </p:nvSpPr>
            <p:spPr bwMode="auto">
              <a:xfrm>
                <a:off x="591100" y="3951756"/>
                <a:ext cx="2717500" cy="2655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defTabSz="457200" hangingPunct="0">
                  <a:lnSpc>
                    <a:spcPct val="93000"/>
                  </a:lnSpc>
                  <a:buClr>
                    <a:srgbClr val="FFFFFF"/>
                  </a:buClr>
                  <a:buSzPct val="45000"/>
                  <a:buFont typeface="Wingdings" pitchFamily="-108" charset="2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GB" sz="1400" dirty="0">
                    <a:solidFill>
                      <a:srgbClr val="FF0000"/>
                    </a:solidFill>
                    <a:latin typeface="Baskerville"/>
                    <a:ea typeface="Arial" pitchFamily="-108" charset="0"/>
                    <a:cs typeface="Baskerville"/>
                  </a:rPr>
                  <a:t>Time and gain corrected data</a:t>
                </a:r>
              </a:p>
            </p:txBody>
          </p:sp>
        </p:grpSp>
      </p:grpSp>
      <p:grpSp>
        <p:nvGrpSpPr>
          <p:cNvPr id="621" name="Group 620"/>
          <p:cNvGrpSpPr/>
          <p:nvPr/>
        </p:nvGrpSpPr>
        <p:grpSpPr>
          <a:xfrm>
            <a:off x="688618" y="2590800"/>
            <a:ext cx="7766764" cy="2119200"/>
            <a:chOff x="609600" y="2590800"/>
            <a:chExt cx="7766764" cy="2119200"/>
          </a:xfrm>
        </p:grpSpPr>
        <p:grpSp>
          <p:nvGrpSpPr>
            <p:cNvPr id="320" name="Group 319"/>
            <p:cNvGrpSpPr/>
            <p:nvPr/>
          </p:nvGrpSpPr>
          <p:grpSpPr>
            <a:xfrm>
              <a:off x="609600" y="2798762"/>
              <a:ext cx="1295400" cy="504825"/>
              <a:chOff x="609600" y="2798762"/>
              <a:chExt cx="1295400" cy="504825"/>
            </a:xfrm>
          </p:grpSpPr>
          <p:grpSp>
            <p:nvGrpSpPr>
              <p:cNvPr id="17" name="Group 174"/>
              <p:cNvGrpSpPr>
                <a:grpSpLocks/>
              </p:cNvGrpSpPr>
              <p:nvPr/>
            </p:nvGrpSpPr>
            <p:grpSpPr bwMode="auto">
              <a:xfrm>
                <a:off x="609600" y="2798762"/>
                <a:ext cx="503238" cy="504825"/>
                <a:chOff x="340" y="1201"/>
                <a:chExt cx="317" cy="318"/>
              </a:xfrm>
            </p:grpSpPr>
            <p:sp>
              <p:nvSpPr>
                <p:cNvPr id="50" name="AutoShape 175"/>
                <p:cNvSpPr>
                  <a:spLocks noChangeArrowheads="1"/>
                </p:cNvSpPr>
                <p:nvPr/>
              </p:nvSpPr>
              <p:spPr bwMode="auto">
                <a:xfrm rot="16200000">
                  <a:off x="317" y="1224"/>
                  <a:ext cx="318" cy="272"/>
                </a:xfrm>
                <a:prstGeom prst="flowChartManualOperation">
                  <a:avLst/>
                </a:prstGeom>
                <a:solidFill>
                  <a:schemeClr val="accent1">
                    <a:lumMod val="90000"/>
                  </a:schemeClr>
                </a:solidFill>
                <a:ln w="222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51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340" y="1283"/>
                  <a:ext cx="317" cy="154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000" dirty="0"/>
                    <a:t>PMT</a:t>
                  </a:r>
                </a:p>
              </p:txBody>
            </p:sp>
          </p:grpSp>
          <p:grpSp>
            <p:nvGrpSpPr>
              <p:cNvPr id="18" name="Group 177"/>
              <p:cNvGrpSpPr>
                <a:grpSpLocks/>
              </p:cNvGrpSpPr>
              <p:nvPr/>
            </p:nvGrpSpPr>
            <p:grpSpPr bwMode="auto">
              <a:xfrm>
                <a:off x="1041400" y="2898775"/>
                <a:ext cx="863600" cy="306387"/>
                <a:chOff x="612" y="1264"/>
                <a:chExt cx="544" cy="193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48" name="Rectangle 178"/>
                <p:cNvSpPr>
                  <a:spLocks noChangeArrowheads="1"/>
                </p:cNvSpPr>
                <p:nvPr/>
              </p:nvSpPr>
              <p:spPr bwMode="auto">
                <a:xfrm>
                  <a:off x="612" y="1264"/>
                  <a:ext cx="544" cy="193"/>
                </a:xfrm>
                <a:prstGeom prst="rect">
                  <a:avLst/>
                </a:prstGeom>
                <a:grpFill/>
                <a:ln w="222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dirty="0"/>
                </a:p>
              </p:txBody>
            </p:sp>
            <p:sp>
              <p:nvSpPr>
                <p:cNvPr id="49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623" y="1280"/>
                  <a:ext cx="511" cy="144"/>
                </a:xfrm>
                <a:prstGeom prst="rect">
                  <a:avLst/>
                </a:prstGeom>
                <a:grpFill/>
                <a:ln w="222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sz="900" dirty="0" smtClean="0"/>
                    <a:t>Transmitter</a:t>
                  </a:r>
                  <a:endParaRPr lang="en-GB" sz="900" dirty="0"/>
                </a:p>
              </p:txBody>
            </p:sp>
          </p:grpSp>
        </p:grpSp>
        <p:sp>
          <p:nvSpPr>
            <p:cNvPr id="46" name="Text Box 181"/>
            <p:cNvSpPr txBox="1">
              <a:spLocks noChangeArrowheads="1"/>
            </p:cNvSpPr>
            <p:nvPr/>
          </p:nvSpPr>
          <p:spPr bwMode="auto">
            <a:xfrm>
              <a:off x="1902182" y="2803525"/>
              <a:ext cx="91159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 smtClean="0"/>
                <a:t>Optical Fibre</a:t>
              </a:r>
              <a:endParaRPr lang="en-GB" sz="1000" dirty="0"/>
            </a:p>
          </p:txBody>
        </p:sp>
        <p:cxnSp>
          <p:nvCxnSpPr>
            <p:cNvPr id="47" name="AutoShape 182"/>
            <p:cNvCxnSpPr>
              <a:cxnSpLocks noChangeShapeType="1"/>
              <a:stCxn id="48" idx="3"/>
              <a:endCxn id="44" idx="1"/>
            </p:cNvCxnSpPr>
            <p:nvPr/>
          </p:nvCxnSpPr>
          <p:spPr bwMode="auto">
            <a:xfrm>
              <a:off x="1905000" y="3051969"/>
              <a:ext cx="1025600" cy="323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</p:cxnSp>
        <p:sp>
          <p:nvSpPr>
            <p:cNvPr id="44" name="Rectangle 184"/>
            <p:cNvSpPr>
              <a:spLocks noChangeAspect="1" noChangeArrowheads="1"/>
            </p:cNvSpPr>
            <p:nvPr/>
          </p:nvSpPr>
          <p:spPr bwMode="auto">
            <a:xfrm>
              <a:off x="2930600" y="2605200"/>
              <a:ext cx="900000" cy="900000"/>
            </a:xfrm>
            <a:prstGeom prst="rect">
              <a:avLst/>
            </a:prstGeom>
            <a:gradFill flip="none" rotWithShape="1">
              <a:gsLst>
                <a:gs pos="0">
                  <a:srgbClr val="FF00FF"/>
                </a:gs>
                <a:gs pos="100000">
                  <a:srgbClr val="996633"/>
                </a:gs>
              </a:gsLst>
              <a:lin ang="5400000" scaled="0"/>
              <a:tileRect/>
            </a:gra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latin typeface="Baskerville"/>
                  <a:cs typeface="Baskerville"/>
                </a:rPr>
                <a:t>Receiver</a:t>
              </a:r>
              <a:endParaRPr lang="en-GB" sz="1600" dirty="0">
                <a:solidFill>
                  <a:srgbClr val="FFFFFF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25" name="AutoShape 194"/>
            <p:cNvCxnSpPr>
              <a:cxnSpLocks noChangeShapeType="1"/>
              <a:stCxn id="44" idx="3"/>
              <a:endCxn id="317" idx="1"/>
            </p:cNvCxnSpPr>
            <p:nvPr/>
          </p:nvCxnSpPr>
          <p:spPr bwMode="auto">
            <a:xfrm flipV="1">
              <a:off x="3830600" y="3040800"/>
              <a:ext cx="1025600" cy="14400"/>
            </a:xfrm>
            <a:prstGeom prst="straightConnector1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arrow" w="med" len="med"/>
            </a:ln>
            <a:effectLst/>
          </p:spPr>
        </p:cxnSp>
        <p:sp>
          <p:nvSpPr>
            <p:cNvPr id="33" name="Text Box 208"/>
            <p:cNvSpPr txBox="1">
              <a:spLocks noChangeArrowheads="1"/>
            </p:cNvSpPr>
            <p:nvPr/>
          </p:nvSpPr>
          <p:spPr bwMode="auto">
            <a:xfrm>
              <a:off x="6858000" y="4020979"/>
              <a:ext cx="1518364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 smtClean="0"/>
                <a:t>Synchronization control</a:t>
              </a:r>
              <a:endParaRPr lang="en-GB" sz="1000" dirty="0"/>
            </a:p>
          </p:txBody>
        </p:sp>
        <p:sp>
          <p:nvSpPr>
            <p:cNvPr id="317" name="Rectangle 184"/>
            <p:cNvSpPr>
              <a:spLocks noChangeAspect="1" noChangeArrowheads="1"/>
            </p:cNvSpPr>
            <p:nvPr/>
          </p:nvSpPr>
          <p:spPr bwMode="auto">
            <a:xfrm>
              <a:off x="4856200" y="2590800"/>
              <a:ext cx="900000" cy="900000"/>
            </a:xfrm>
            <a:prstGeom prst="rect">
              <a:avLst/>
            </a:prstGeom>
            <a:solidFill>
              <a:srgbClr val="FF66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latin typeface="Baskerville"/>
                  <a:cs typeface="Baskerville"/>
                </a:rPr>
                <a:t>Trigger</a:t>
              </a:r>
            </a:p>
            <a:p>
              <a:pPr algn="ctr"/>
              <a:r>
                <a:rPr lang="en-GB" sz="1600" dirty="0" smtClean="0">
                  <a:latin typeface="Baskerville"/>
                  <a:cs typeface="Baskerville"/>
                </a:rPr>
                <a:t>LT1</a:t>
              </a:r>
              <a:endParaRPr lang="en-GB" sz="1600" dirty="0">
                <a:latin typeface="Baskerville"/>
                <a:cs typeface="Baskerville"/>
              </a:endParaRPr>
            </a:p>
          </p:txBody>
        </p:sp>
        <p:sp>
          <p:nvSpPr>
            <p:cNvPr id="318" name="Rectangle 184"/>
            <p:cNvSpPr>
              <a:spLocks noChangeAspect="1" noChangeArrowheads="1"/>
            </p:cNvSpPr>
            <p:nvPr/>
          </p:nvSpPr>
          <p:spPr bwMode="auto">
            <a:xfrm>
              <a:off x="6781800" y="2590800"/>
              <a:ext cx="900000" cy="900000"/>
            </a:xfrm>
            <a:prstGeom prst="rect">
              <a:avLst/>
            </a:prstGeom>
            <a:solidFill>
              <a:srgbClr val="00FF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latin typeface="Baskerville"/>
                  <a:cs typeface="Baskerville"/>
                </a:rPr>
                <a:t>Trigger</a:t>
              </a:r>
            </a:p>
            <a:p>
              <a:pPr algn="ctr"/>
              <a:r>
                <a:rPr lang="en-GB" sz="1600" dirty="0" smtClean="0">
                  <a:latin typeface="Baskerville"/>
                  <a:cs typeface="Baskerville"/>
                </a:rPr>
                <a:t>LT2</a:t>
              </a:r>
              <a:endParaRPr lang="en-GB" sz="1600" dirty="0">
                <a:latin typeface="Baskerville"/>
                <a:cs typeface="Baskerville"/>
              </a:endParaRPr>
            </a:p>
          </p:txBody>
        </p:sp>
        <p:cxnSp>
          <p:nvCxnSpPr>
            <p:cNvPr id="326" name="AutoShape 194"/>
            <p:cNvCxnSpPr>
              <a:cxnSpLocks noChangeShapeType="1"/>
              <a:stCxn id="317" idx="3"/>
              <a:endCxn id="318" idx="1"/>
            </p:cNvCxnSpPr>
            <p:nvPr/>
          </p:nvCxnSpPr>
          <p:spPr bwMode="auto">
            <a:xfrm>
              <a:off x="5756200" y="3040800"/>
              <a:ext cx="1025600" cy="1588"/>
            </a:xfrm>
            <a:prstGeom prst="straightConnector1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arrow" w="med" len="med"/>
            </a:ln>
            <a:effectLst/>
          </p:spPr>
        </p:cxnSp>
        <p:sp>
          <p:nvSpPr>
            <p:cNvPr id="329" name="Rectangle 184"/>
            <p:cNvSpPr>
              <a:spLocks noChangeAspect="1" noChangeArrowheads="1"/>
            </p:cNvSpPr>
            <p:nvPr/>
          </p:nvSpPr>
          <p:spPr bwMode="auto">
            <a:xfrm>
              <a:off x="5805600" y="3810000"/>
              <a:ext cx="900000" cy="900000"/>
            </a:xfrm>
            <a:prstGeom prst="rect">
              <a:avLst/>
            </a:prstGeom>
            <a:solidFill>
              <a:srgbClr val="0000FF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  <a:latin typeface="Baskerville"/>
                  <a:cs typeface="Baskerville"/>
                </a:rPr>
                <a:t>FADC</a:t>
              </a:r>
              <a:endParaRPr lang="en-GB" sz="1600" dirty="0">
                <a:solidFill>
                  <a:schemeClr val="bg1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615" name="Elbow Connector 614"/>
            <p:cNvCxnSpPr>
              <a:stCxn id="44" idx="2"/>
              <a:endCxn id="329" idx="1"/>
            </p:cNvCxnSpPr>
            <p:nvPr/>
          </p:nvCxnSpPr>
          <p:spPr bwMode="auto">
            <a:xfrm rot="16200000" flipH="1">
              <a:off x="4215700" y="2670100"/>
              <a:ext cx="754800" cy="2425000"/>
            </a:xfrm>
            <a:prstGeom prst="bentConnector2">
              <a:avLst/>
            </a:prstGeom>
            <a:noFill/>
            <a:ln w="254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617" name="Elbow Connector 614"/>
            <p:cNvCxnSpPr>
              <a:stCxn id="318" idx="3"/>
              <a:endCxn id="329" idx="3"/>
            </p:cNvCxnSpPr>
            <p:nvPr/>
          </p:nvCxnSpPr>
          <p:spPr bwMode="auto">
            <a:xfrm flipH="1">
              <a:off x="6705600" y="3040800"/>
              <a:ext cx="976200" cy="1219200"/>
            </a:xfrm>
            <a:prstGeom prst="bentConnector3">
              <a:avLst>
                <a:gd name="adj1" fmla="val -74324"/>
              </a:avLst>
            </a:prstGeom>
            <a:noFill/>
            <a:ln w="254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27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Calibration system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Very wide dynamic range: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HESS up to 1600 phe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MAGIC to 900 phe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VERITAS up to 1800 phe</a:t>
            </a:r>
            <a:endParaRPr lang="en-US" sz="1400" dirty="0" smtClean="0">
              <a:solidFill>
                <a:srgbClr val="000000"/>
              </a:solidFill>
              <a:latin typeface="Baskerville"/>
              <a:ea typeface="Baskerville"/>
              <a:cs typeface="Baskerville"/>
            </a:endParaRP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DAQ linearity control: 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Characterization of the FADC.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Dedicated linearity runs.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152400" y="3434600"/>
            <a:ext cx="4635500" cy="3271000"/>
            <a:chOff x="152400" y="3434600"/>
            <a:chExt cx="4635500" cy="3271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3434600"/>
              <a:ext cx="4635500" cy="2692400"/>
            </a:xfrm>
            <a:prstGeom prst="rect">
              <a:avLst/>
            </a:prstGeom>
          </p:spPr>
        </p:pic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1752600" y="6411845"/>
              <a:ext cx="1080000" cy="2937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 algn="ctr"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-108" charset="2"/>
                <a:buNone/>
                <a:tabLst>
                  <a:tab pos="723900" algn="l"/>
                </a:tabLst>
              </a:pPr>
              <a:r>
                <a:rPr lang="en-GB" sz="1400" dirty="0" smtClean="0">
                  <a:solidFill>
                    <a:srgbClr val="FF0000"/>
                  </a:solidFill>
                  <a:latin typeface="Baskerville"/>
                  <a:ea typeface="Arial" pitchFamily="-108" charset="0"/>
                  <a:cs typeface="Baskerville"/>
                </a:rPr>
                <a:t>HESS</a:t>
              </a:r>
              <a:endParaRPr lang="en-GB" sz="1400" dirty="0">
                <a:solidFill>
                  <a:srgbClr val="FF0000"/>
                </a:solidFill>
                <a:latin typeface="Baskerville"/>
                <a:ea typeface="Arial" pitchFamily="-108" charset="0"/>
                <a:cs typeface="Baskerville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76800" y="3160800"/>
            <a:ext cx="4082821" cy="3544800"/>
            <a:chOff x="4876800" y="3160800"/>
            <a:chExt cx="4082821" cy="3544800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4876800" y="3160800"/>
              <a:ext cx="4082821" cy="3240000"/>
              <a:chOff x="152400" y="2209800"/>
              <a:chExt cx="4513030" cy="35814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52400" y="2209800"/>
                <a:ext cx="4513030" cy="3581400"/>
                <a:chOff x="1475600" y="2133600"/>
                <a:chExt cx="4513030" cy="3581400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6400" y="2133600"/>
                  <a:ext cx="4312230" cy="3240000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957572" y="3615101"/>
                  <a:ext cx="13130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 smtClean="0"/>
                    <a:t>DRS input (mV)</a:t>
                  </a:r>
                  <a:endParaRPr lang="en-GB" sz="12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963242" y="5438001"/>
                  <a:ext cx="21421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1" dirty="0" smtClean="0"/>
                    <a:t>DRS output (FADC counts)</a:t>
                  </a:r>
                  <a:endParaRPr lang="en-GB" sz="1200" b="1" dirty="0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 bwMode="auto">
              <a:xfrm>
                <a:off x="954000" y="4343400"/>
                <a:ext cx="762000" cy="838200"/>
              </a:xfrm>
              <a:prstGeom prst="rect">
                <a:avLst/>
              </a:prstGeom>
              <a:solidFill>
                <a:srgbClr val="FFBEB0">
                  <a:alpha val="40000"/>
                </a:srgbClr>
              </a:solidFill>
              <a:ln w="25400" cap="flat" cmpd="sng" algn="ctr">
                <a:solidFill>
                  <a:srgbClr val="FFBEB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657600" y="2667000"/>
                <a:ext cx="762000" cy="1219200"/>
              </a:xfrm>
              <a:prstGeom prst="rect">
                <a:avLst/>
              </a:prstGeom>
              <a:solidFill>
                <a:srgbClr val="FFBEB0">
                  <a:alpha val="40000"/>
                </a:srgbClr>
              </a:solidFill>
              <a:ln w="25400" cap="flat" cmpd="sng" algn="ctr">
                <a:solidFill>
                  <a:srgbClr val="FFBEB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42359" y="2630946"/>
                <a:ext cx="1335856" cy="4082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800" dirty="0" smtClean="0">
                    <a:solidFill>
                      <a:srgbClr val="800080"/>
                    </a:solidFill>
                    <a:latin typeface="Baskerville"/>
                    <a:cs typeface="Baskerville"/>
                  </a:rPr>
                  <a:t>Saturation</a:t>
                </a:r>
                <a:endParaRPr lang="en-GB" sz="1800" dirty="0">
                  <a:solidFill>
                    <a:srgbClr val="80008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52600" y="4781142"/>
                <a:ext cx="1600510" cy="4082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800" dirty="0" smtClean="0">
                    <a:solidFill>
                      <a:srgbClr val="800080"/>
                    </a:solidFill>
                    <a:latin typeface="Baskerville"/>
                    <a:cs typeface="Baskerville"/>
                  </a:rPr>
                  <a:t>Small signals</a:t>
                </a:r>
                <a:endParaRPr lang="en-GB" sz="1800" dirty="0">
                  <a:solidFill>
                    <a:srgbClr val="800080"/>
                  </a:solidFill>
                  <a:latin typeface="Baskerville"/>
                  <a:cs typeface="Baskerville"/>
                </a:endParaRPr>
              </a:p>
            </p:txBody>
          </p:sp>
        </p:grpSp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6781800" y="6411845"/>
              <a:ext cx="1080000" cy="2937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 anchor="ctr">
              <a:prstTxWarp prst="textNoShape">
                <a:avLst/>
              </a:prstTxWarp>
              <a:spAutoFit/>
            </a:bodyPr>
            <a:lstStyle/>
            <a:p>
              <a:pPr algn="ctr"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-108" charset="2"/>
                <a:buNone/>
                <a:tabLst>
                  <a:tab pos="723900" algn="l"/>
                </a:tabLst>
              </a:pPr>
              <a:r>
                <a:rPr lang="en-GB" sz="1400" dirty="0" smtClean="0">
                  <a:solidFill>
                    <a:srgbClr val="FF0000"/>
                  </a:solidFill>
                  <a:latin typeface="Baskerville"/>
                  <a:ea typeface="Arial" pitchFamily="-108" charset="0"/>
                  <a:cs typeface="Baskerville"/>
                </a:rPr>
                <a:t>MAGIC</a:t>
              </a:r>
              <a:endParaRPr lang="en-GB" sz="1400" dirty="0">
                <a:solidFill>
                  <a:srgbClr val="FF0000"/>
                </a:solidFill>
                <a:latin typeface="Baskerville"/>
                <a:ea typeface="Arial" pitchFamily="-108" charset="0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28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Calibration system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Online calibration: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There are many short terms variations: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Temperature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Stars in the FoV [</a:t>
            </a:r>
            <a:r>
              <a:rPr lang="en-US" sz="1400" dirty="0" smtClean="0">
                <a:solidFill>
                  <a:srgbClr val="800000"/>
                </a:solidFill>
                <a:latin typeface="Symbol" charset="2"/>
                <a:ea typeface="Baskerville"/>
                <a:cs typeface="Symbol" charset="2"/>
              </a:rPr>
              <a:t>D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Q ~ √phe]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Moon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Atmospherical conditions: clouds, humidity, calima, etc…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Electronic noise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Electronic fluctuations: FADC baseline, VCSEL stability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Continuous monitoring: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Interleaved calibration runs =&gt; conversion factors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Interleaved pedestal runs (It is the FADC output when the input is zero) 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52400" y="4317000"/>
            <a:ext cx="8945975" cy="2160000"/>
            <a:chOff x="152400" y="4317000"/>
            <a:chExt cx="8945975" cy="2160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2779" y="4317000"/>
              <a:ext cx="2974806" cy="216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4317000"/>
              <a:ext cx="2545175" cy="21600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52400" y="4317000"/>
              <a:ext cx="3214764" cy="2160000"/>
              <a:chOff x="381000" y="4191000"/>
              <a:chExt cx="3214764" cy="2160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6800" y="4191000"/>
                <a:ext cx="2528964" cy="2160000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>
                <a:grpSpLocks noChangeAspect="1"/>
              </p:cNvGrpSpPr>
              <p:nvPr/>
            </p:nvGrpSpPr>
            <p:grpSpPr>
              <a:xfrm>
                <a:off x="381000" y="4489200"/>
                <a:ext cx="864000" cy="540000"/>
                <a:chOff x="368300" y="3352800"/>
                <a:chExt cx="1524000" cy="952500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0600" y="3359150"/>
                  <a:ext cx="901700" cy="93980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8300" y="3352800"/>
                  <a:ext cx="622300" cy="95250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64514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Slide Number Placeholder 7"/>
          <p:cNvSpPr txBox="1">
            <a:spLocks noGrp="1"/>
          </p:cNvSpPr>
          <p:nvPr/>
        </p:nvSpPr>
        <p:spPr bwMode="auto">
          <a:xfrm>
            <a:off x="7812088" y="6521450"/>
            <a:ext cx="1323975" cy="277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fld id="{66CD72DB-564F-4DBF-BFD7-3A725AA62304}" type="slidenum">
              <a:rPr lang="it-IT" sz="1200">
                <a:solidFill>
                  <a:schemeClr val="bg2"/>
                </a:solidFill>
                <a:latin typeface="Times New Roman" pitchFamily="-107" charset="0"/>
                <a:ea typeface="+mn-ea"/>
                <a:cs typeface="+mn-cs"/>
              </a:rPr>
              <a:pPr algn="r">
                <a:defRPr/>
              </a:pPr>
              <a:t>29</a:t>
            </a:fld>
            <a:endParaRPr lang="it-IT" sz="1200" dirty="0">
              <a:solidFill>
                <a:schemeClr val="bg2"/>
              </a:solidFill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64518" name="TextBox 9"/>
          <p:cNvSpPr txBox="1">
            <a:spLocks noChangeArrowheads="1"/>
          </p:cNvSpPr>
          <p:nvPr/>
        </p:nvSpPr>
        <p:spPr bwMode="auto">
          <a:xfrm>
            <a:off x="820738" y="155575"/>
            <a:ext cx="7502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3200" dirty="0">
                <a:latin typeface="Baskerville"/>
              </a:rPr>
              <a:t>Conclusions</a:t>
            </a:r>
          </a:p>
        </p:txBody>
      </p:sp>
      <p:sp>
        <p:nvSpPr>
          <p:cNvPr id="64519" name="Text Placeholder 13"/>
          <p:cNvSpPr txBox="1">
            <a:spLocks/>
          </p:cNvSpPr>
          <p:nvPr/>
        </p:nvSpPr>
        <p:spPr bwMode="auto">
          <a:xfrm>
            <a:off x="612775" y="1079500"/>
            <a:ext cx="7920038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6575" indent="-463550" algn="just" eaLnBrk="0" hangingPunct="0">
              <a:spcBef>
                <a:spcPct val="20000"/>
              </a:spcBef>
              <a:buSzPct val="150000"/>
              <a:buBlip>
                <a:blip r:embed="rId6"/>
              </a:buBlip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The main IACT telescopes are: HESS, MAGIC &amp; VERITAS.</a:t>
            </a:r>
          </a:p>
          <a:p>
            <a:pPr marL="536575" indent="-463550" algn="just" eaLnBrk="0" hangingPunct="0">
              <a:spcBef>
                <a:spcPct val="20000"/>
              </a:spcBef>
              <a:buSzPct val="150000"/>
              <a:buBlip>
                <a:blip r:embed="rId6"/>
              </a:buBlip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Successful experiments with many important publications.</a:t>
            </a:r>
          </a:p>
          <a:p>
            <a:pPr marL="536575" lvl="0" indent="-463550" algn="just" eaLnBrk="0" hangingPunct="0">
              <a:spcBef>
                <a:spcPct val="20000"/>
              </a:spcBef>
              <a:buClr>
                <a:srgbClr val="FF0000"/>
              </a:buClr>
              <a:buSzPct val="150000"/>
              <a:buFont typeface="Wingdings" charset="2"/>
              <a:buChar char="€"/>
            </a:pPr>
            <a:r>
              <a:rPr lang="en-US" sz="18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The total cost compared to the accelerator factories is negligible.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The total cost of MAGIC telescopes is around 12 million euro.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The Italian annual contribution for LHC is around 80 million euro (total cost ~ 7.5 billion euro).</a:t>
            </a:r>
            <a:endParaRPr lang="en-US" sz="18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536575" lvl="0" indent="-463550" algn="just" eaLnBrk="0" hangingPunct="0">
              <a:spcBef>
                <a:spcPct val="20000"/>
              </a:spcBef>
              <a:buClr>
                <a:srgbClr val="FF0000"/>
              </a:buClr>
              <a:buSzPct val="180000"/>
              <a:buFont typeface="Lucida Grande"/>
              <a:buChar char="⌛"/>
            </a:pPr>
            <a:r>
              <a:rPr lang="en-US" sz="18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Less time for the construction.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The construction of HESS &amp; MAGIC has been done in 3-4 years.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LHC was approved in away back in 1995.</a:t>
            </a:r>
          </a:p>
          <a:p>
            <a:pPr marL="536575" lvl="0" indent="-463550" algn="just" eaLnBrk="0" hangingPunct="0">
              <a:spcBef>
                <a:spcPct val="20000"/>
              </a:spcBef>
              <a:buSzPct val="150000"/>
              <a:buBlip>
                <a:blip r:embed="rId6"/>
              </a:buBlip>
            </a:pPr>
            <a:r>
              <a:rPr lang="en-US" sz="18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Good physics, studying extreme astronomical environments, where the released energy is even higher then in the colliders.</a:t>
            </a:r>
            <a:endParaRPr lang="en-US" sz="18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536575" indent="-463550" algn="just" eaLnBrk="0" hangingPunct="0">
              <a:spcBef>
                <a:spcPct val="20000"/>
              </a:spcBef>
              <a:buSzPct val="150000"/>
              <a:buBlip>
                <a:blip r:embed="rId7"/>
              </a:buBlip>
            </a:pPr>
            <a:r>
              <a:rPr lang="en-US" sz="1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The future is CTA, an array of 50-100 IACT telescopes.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000" y="4392000"/>
            <a:ext cx="4860000" cy="24300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primary </a:t>
            </a:r>
            <a:r>
              <a:rPr lang="en-US" sz="32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Baskerville"/>
              </a:rPr>
              <a:t>-ray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08" y="997912"/>
            <a:ext cx="8848185" cy="5130000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129129" y="5155748"/>
            <a:ext cx="2875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rgbClr val="FF6600"/>
                </a:solidFill>
                <a:latin typeface="Baskerville"/>
                <a:cs typeface="Baskerville"/>
              </a:rPr>
              <a:t>Image combines optical data from Hubble (in red) and X-ray images from Chandra (in blue).</a:t>
            </a:r>
            <a:endParaRPr lang="it-IT" sz="1100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97" name="Freeform 96"/>
          <p:cNvSpPr/>
          <p:nvPr/>
        </p:nvSpPr>
        <p:spPr bwMode="auto">
          <a:xfrm rot="20400000">
            <a:off x="1631714" y="3678711"/>
            <a:ext cx="5454000" cy="288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29841" y="2915478"/>
            <a:ext cx="80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GB" sz="2400" dirty="0" smtClean="0">
                <a:solidFill>
                  <a:srgbClr val="FFFF00"/>
                </a:solidFill>
                <a:latin typeface="Baskerville"/>
                <a:cs typeface="Baskerville"/>
              </a:rPr>
              <a:t>-ray</a:t>
            </a:r>
            <a:endParaRPr lang="en-GB" sz="2400" dirty="0">
              <a:solidFill>
                <a:srgbClr val="FFFF00"/>
              </a:solidFill>
              <a:latin typeface="Baskerville"/>
              <a:cs typeface="Baskerville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42968" y="361879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6600"/>
                </a:solidFill>
                <a:latin typeface="Baskerville"/>
                <a:cs typeface="Baskerville"/>
              </a:rPr>
              <a:t>Earth</a:t>
            </a:r>
            <a:endParaRPr lang="en-GB" sz="2400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55311" y="4671997"/>
            <a:ext cx="82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6600"/>
                </a:solidFill>
                <a:latin typeface="Baskerville"/>
                <a:cs typeface="Baskerville"/>
              </a:rPr>
              <a:t>Crab</a:t>
            </a:r>
            <a:endParaRPr lang="en-GB" sz="2400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16" y="1098795"/>
            <a:ext cx="3349904" cy="2520000"/>
          </a:xfrm>
          <a:prstGeom prst="rect">
            <a:avLst/>
          </a:prstGeom>
        </p:spPr>
      </p:pic>
      <p:sp>
        <p:nvSpPr>
          <p:cNvPr id="102" name="Oval 101"/>
          <p:cNvSpPr/>
          <p:nvPr/>
        </p:nvSpPr>
        <p:spPr bwMode="auto">
          <a:xfrm>
            <a:off x="251138" y="1967826"/>
            <a:ext cx="468000" cy="468000"/>
          </a:xfrm>
          <a:prstGeom prst="ellipse">
            <a:avLst/>
          </a:prstGeom>
          <a:noFill/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898507" y="3014865"/>
            <a:ext cx="144000" cy="14400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6354" y="5773652"/>
            <a:ext cx="139679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/>
                </a:solidFill>
                <a:latin typeface="Baskerville"/>
                <a:cs typeface="Baskerville"/>
              </a:rPr>
              <a:t>Charged particle</a:t>
            </a:r>
            <a:endParaRPr lang="en-GB" sz="1400" dirty="0">
              <a:solidFill>
                <a:schemeClr val="accent1"/>
              </a:solidFill>
              <a:latin typeface="Baskerville"/>
              <a:cs typeface="Baskerville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93 L -0.37344 0.215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4 0.21505 C -0.39462 0.29005 -0.4158 0.36551 -0.42778 0.40139 C -0.43976 0.43727 -0.44844 0.42315 -0.44584 0.43033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02" grpId="0" animBg="1"/>
      <p:bldP spid="102" grpId="1" animBg="1"/>
      <p:bldP spid="16" grpId="0" animBg="1"/>
      <p:bldP spid="16" grpId="1" animBg="1"/>
      <p:bldP spid="16" grpId="2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Slide Number Placeholder 7"/>
          <p:cNvSpPr txBox="1">
            <a:spLocks noGrp="1"/>
          </p:cNvSpPr>
          <p:nvPr/>
        </p:nvSpPr>
        <p:spPr bwMode="auto">
          <a:xfrm>
            <a:off x="7812088" y="6521450"/>
            <a:ext cx="1323975" cy="277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fld id="{B2D3800D-005E-4765-B4BD-FD5BC9E3F1B5}" type="slidenum">
              <a:rPr lang="it-IT" sz="1200">
                <a:solidFill>
                  <a:schemeClr val="bg2"/>
                </a:solidFill>
                <a:latin typeface="Times New Roman" pitchFamily="-107" charset="0"/>
                <a:ea typeface="+mn-ea"/>
                <a:cs typeface="+mn-cs"/>
              </a:rPr>
              <a:pPr algn="r">
                <a:defRPr/>
              </a:pPr>
              <a:t>30</a:t>
            </a:fld>
            <a:endParaRPr lang="it-IT" sz="1200" dirty="0">
              <a:solidFill>
                <a:schemeClr val="bg2"/>
              </a:solidFill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66562" name="TextBox 9"/>
          <p:cNvSpPr txBox="1">
            <a:spLocks noChangeArrowheads="1"/>
          </p:cNvSpPr>
          <p:nvPr/>
        </p:nvSpPr>
        <p:spPr bwMode="auto">
          <a:xfrm>
            <a:off x="820738" y="3138488"/>
            <a:ext cx="7502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Baskerville"/>
              </a:rPr>
              <a:t>Backup slides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31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Background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LONS components: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Air-glow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Weak light emitted by atoms in the upper atmosphere, due to UV radiation excitation.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Zodiacal light 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Very faint light caused by sunlight scattered by space dust in the zodiacal cloud.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Diffuse galactic light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Light due to starlight reflected and scattered by interstellar dust near the galactic plane.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Integrated starlight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Light due to starlight reflected and scattered by interstellar dust.</a:t>
            </a: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000" y="3505200"/>
            <a:ext cx="4800000" cy="288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32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Trigger gate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Trigger gate concept: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Mathematics: the space where the intersection between signal sets is not void.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Electronics: the time where the AND between signals is at the logic state ‘1’. </a:t>
            </a: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  <a:latin typeface="Baskerville"/>
              <a:ea typeface="Baskerville"/>
              <a:cs typeface="Baskerville"/>
            </a:endParaRP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1363587" y="1981200"/>
            <a:ext cx="6416826" cy="3240000"/>
            <a:chOff x="1600200" y="2590800"/>
            <a:chExt cx="6416826" cy="324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0200" y="2590800"/>
              <a:ext cx="6416826" cy="3240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92272" y="2895600"/>
              <a:ext cx="889536" cy="4924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Signal #1</a:t>
              </a:r>
            </a:p>
            <a:p>
              <a:pPr algn="ctr"/>
              <a:r>
                <a:rPr lang="en-GB" sz="12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(Reference)</a:t>
              </a:r>
              <a:endParaRPr lang="en-GB" sz="12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3011" y="3645852"/>
              <a:ext cx="1248058" cy="4924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Signal #2</a:t>
              </a:r>
            </a:p>
            <a:p>
              <a:pPr algn="ctr"/>
              <a:r>
                <a:rPr lang="en-GB" sz="12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(Minimum delay)</a:t>
              </a:r>
              <a:endParaRPr lang="en-GB" sz="1200" dirty="0">
                <a:solidFill>
                  <a:srgbClr val="0000FF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00200" y="4396104"/>
              <a:ext cx="1273681" cy="4924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Signal #2</a:t>
              </a:r>
            </a:p>
            <a:p>
              <a:pPr algn="ctr"/>
              <a:r>
                <a:rPr lang="en-GB" sz="1200" dirty="0" smtClean="0">
                  <a:solidFill>
                    <a:srgbClr val="0000FF"/>
                  </a:solidFill>
                  <a:latin typeface="Baskerville"/>
                  <a:cs typeface="Baskerville"/>
                </a:rPr>
                <a:t>(Maximum delay)</a:t>
              </a:r>
              <a:endParaRPr lang="en-GB" sz="1200" dirty="0">
                <a:solidFill>
                  <a:srgbClr val="0000FF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1533" y="5146357"/>
              <a:ext cx="1091014" cy="4924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FF"/>
                  </a:solidFill>
                  <a:latin typeface="Baskerville"/>
                  <a:cs typeface="Baskerville"/>
                </a:rPr>
                <a:t>GATE</a:t>
              </a:r>
            </a:p>
            <a:p>
              <a:pPr algn="ctr"/>
              <a:r>
                <a:rPr lang="en-GB" sz="1200" dirty="0" smtClean="0">
                  <a:solidFill>
                    <a:srgbClr val="FF00FF"/>
                  </a:solidFill>
                  <a:latin typeface="Baskerville"/>
                  <a:cs typeface="Baskerville"/>
                </a:rPr>
                <a:t>(Overlap zone)</a:t>
              </a:r>
              <a:endParaRPr lang="en-GB" sz="1200" dirty="0">
                <a:solidFill>
                  <a:srgbClr val="FF00FF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0" y="5272088"/>
            <a:ext cx="3084513" cy="1419225"/>
            <a:chOff x="1524000" y="5334000"/>
            <a:chExt cx="3084513" cy="1419225"/>
          </a:xfrm>
        </p:grpSpPr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524000" y="5334000"/>
            <a:ext cx="3084513" cy="254000"/>
          </p:xfrm>
          <a:graphic>
            <a:graphicData uri="http://schemas.openxmlformats.org/presentationml/2006/ole">
              <p:oleObj spid="_x0000_s89090" name="Equation" r:id="rId8" imgW="2159000" imgH="177800" progId="Equation.3">
                <p:embed/>
              </p:oleObj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524000" y="5665788"/>
            <a:ext cx="2349500" cy="504825"/>
          </p:xfrm>
          <a:graphic>
            <a:graphicData uri="http://schemas.openxmlformats.org/presentationml/2006/ole">
              <p:oleObj spid="_x0000_s89091" name="Equation" r:id="rId9" imgW="1714500" imgH="368300" progId="Equation.3">
                <p:embed/>
              </p:oleObj>
            </a:graphicData>
          </a:graphic>
        </p:graphicFrame>
        <p:graphicFrame>
          <p:nvGraphicFramePr>
            <p:cNvPr id="89092" name="Object 4"/>
            <p:cNvGraphicFramePr>
              <a:graphicFrameLocks noChangeAspect="1"/>
            </p:cNvGraphicFramePr>
            <p:nvPr/>
          </p:nvGraphicFramePr>
          <p:xfrm>
            <a:off x="1524000" y="6248400"/>
            <a:ext cx="2349500" cy="504825"/>
          </p:xfrm>
          <a:graphic>
            <a:graphicData uri="http://schemas.openxmlformats.org/presentationml/2006/ole">
              <p:oleObj spid="_x0000_s89092" name="Equation" r:id="rId10" imgW="1714500" imgH="368300" progId="Equation.3">
                <p:embed/>
              </p:oleObj>
            </a:graphicData>
          </a:graphic>
        </p:graphicFrame>
      </p:grpSp>
      <p:graphicFrame>
        <p:nvGraphicFramePr>
          <p:cNvPr id="89093" name="Object 5"/>
          <p:cNvGraphicFramePr>
            <a:graphicFrameLocks noChangeAspect="1"/>
          </p:cNvGraphicFramePr>
          <p:nvPr/>
        </p:nvGraphicFramePr>
        <p:xfrm>
          <a:off x="5727700" y="5803106"/>
          <a:ext cx="3263900" cy="357188"/>
        </p:xfrm>
        <a:graphic>
          <a:graphicData uri="http://schemas.openxmlformats.org/presentationml/2006/ole">
            <p:oleObj spid="_x0000_s89093" name="Equation" r:id="rId11" imgW="1854200" imgH="203200" progId="Equation.3">
              <p:embed/>
            </p:oleObj>
          </a:graphicData>
        </a:graphic>
      </p:graphicFrame>
      <p:sp>
        <p:nvSpPr>
          <p:cNvPr id="22" name="Right Brace 21"/>
          <p:cNvSpPr/>
          <p:nvPr/>
        </p:nvSpPr>
        <p:spPr bwMode="auto">
          <a:xfrm>
            <a:off x="5029200" y="5257800"/>
            <a:ext cx="457200" cy="144780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33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Calibration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Calibration ingredients: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Photo Detection Efficiency of each pixel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Gain of each pixel (relative and absolute)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Relative Time delay between pixel and telescope</a:t>
            </a:r>
          </a:p>
          <a:p>
            <a:pPr marL="342900" lvl="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Baskerville"/>
                <a:ea typeface="Baskerville"/>
                <a:cs typeface="Baskerville"/>
              </a:rPr>
              <a:t>Calibration method: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Uniform light flash injection (Flat fielding)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PMTs PDE (Single-photoelectron, F-factor)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Muons signal</a:t>
            </a:r>
            <a:endParaRPr lang="en-US" sz="1400" dirty="0" smtClean="0">
              <a:solidFill>
                <a:srgbClr val="800000"/>
              </a:solidFill>
              <a:latin typeface="Baskerville"/>
              <a:ea typeface="Baskerville"/>
              <a:cs typeface="Baskerville"/>
            </a:endParaRP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Pedestal subtraction (Trigger without shower )</a:t>
            </a: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5410200" y="2743200"/>
            <a:ext cx="3581400" cy="3581400"/>
            <a:chOff x="3600" y="2131"/>
            <a:chExt cx="2592" cy="2477"/>
          </a:xfrm>
        </p:grpSpPr>
        <p:pic>
          <p:nvPicPr>
            <p:cNvPr id="11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0" y="3382"/>
              <a:ext cx="2592" cy="1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0" y="2131"/>
              <a:ext cx="2592" cy="1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3890" y="2207"/>
              <a:ext cx="864" cy="2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-108" charset="2"/>
                <a:buNone/>
                <a:tabLst>
                  <a:tab pos="723900" algn="l"/>
                </a:tabLst>
              </a:pPr>
              <a:r>
                <a:rPr lang="en-GB" sz="1400" dirty="0">
                  <a:solidFill>
                    <a:srgbClr val="FF0000"/>
                  </a:solidFill>
                  <a:latin typeface="Baskerville"/>
                  <a:ea typeface="Arial" pitchFamily="-108" charset="0"/>
                  <a:cs typeface="Baskerville"/>
                </a:rPr>
                <a:t>Raw data</a:t>
              </a: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3890" y="3409"/>
              <a:ext cx="2174" cy="2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-108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 sz="1400" dirty="0">
                  <a:solidFill>
                    <a:srgbClr val="FF0000"/>
                  </a:solidFill>
                  <a:latin typeface="Baskerville"/>
                  <a:ea typeface="Arial" pitchFamily="-108" charset="0"/>
                  <a:cs typeface="Baskerville"/>
                </a:rPr>
                <a:t>Time and gain corrected data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725" y="3810000"/>
            <a:ext cx="5172075" cy="2457450"/>
            <a:chOff x="0" y="3810000"/>
            <a:chExt cx="5172075" cy="245745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3810000"/>
              <a:ext cx="5172075" cy="24574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3962400" y="4375150"/>
              <a:ext cx="990600" cy="158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4122745" y="4038600"/>
              <a:ext cx="669910" cy="2801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>
              <a:prstTxWarp prst="textNoShape">
                <a:avLst/>
              </a:prstTxWarp>
              <a:spAutoFit/>
            </a:bodyPr>
            <a:lstStyle/>
            <a:p>
              <a:pPr defTabSz="457200" hangingPunct="0">
                <a:lnSpc>
                  <a:spcPct val="62000"/>
                </a:lnSpc>
                <a:buClr>
                  <a:srgbClr val="000000"/>
                </a:buClr>
                <a:buSzPct val="45000"/>
                <a:buFont typeface="Wingdings" pitchFamily="-108" charset="2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800" dirty="0">
                  <a:solidFill>
                    <a:srgbClr val="000000"/>
                  </a:solidFill>
                  <a:latin typeface="Baskerville"/>
                  <a:ea typeface="Arial" pitchFamily="-108" charset="0"/>
                  <a:cs typeface="Baskerville"/>
                </a:rPr>
                <a:t>10 ns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905000" y="3886200"/>
              <a:ext cx="0" cy="19812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048000" y="3886200"/>
              <a:ext cx="0" cy="19812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2101850" y="5486400"/>
              <a:ext cx="793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CC0000"/>
                  </a:solidFill>
                  <a:latin typeface="Baskerville"/>
                  <a:cs typeface="Baskerville"/>
                </a:rPr>
                <a:t>Signal</a:t>
              </a:r>
            </a:p>
          </p:txBody>
        </p:sp>
      </p:grp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34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Electronic chain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1563207" y="1041702"/>
            <a:ext cx="6017586" cy="3148595"/>
            <a:chOff x="1371600" y="991402"/>
            <a:chExt cx="6877241" cy="35983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600" y="991402"/>
              <a:ext cx="6877241" cy="359839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05000" y="3733800"/>
              <a:ext cx="699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HESS</a:t>
              </a:r>
              <a:endParaRPr lang="it-IT" sz="16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906266" y="4185600"/>
            <a:ext cx="5331469" cy="2520000"/>
            <a:chOff x="1912681" y="3886200"/>
            <a:chExt cx="6093109" cy="2880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12681" y="3886200"/>
              <a:ext cx="6093109" cy="2880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209800" y="6172200"/>
              <a:ext cx="1073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VERITAS</a:t>
              </a:r>
              <a:endParaRPr lang="it-IT" sz="16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4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EAS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 noChangeAspect="1"/>
          </p:cNvGrpSpPr>
          <p:nvPr/>
        </p:nvGrpSpPr>
        <p:grpSpPr>
          <a:xfrm>
            <a:off x="131834" y="859759"/>
            <a:ext cx="4412192" cy="3960000"/>
            <a:chOff x="3888132" y="1433995"/>
            <a:chExt cx="4813300" cy="4343400"/>
          </a:xfrm>
        </p:grpSpPr>
        <p:pic>
          <p:nvPicPr>
            <p:cNvPr id="14" name="Picture 1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8132" y="1433995"/>
              <a:ext cx="4813300" cy="43434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7553739" y="5300870"/>
              <a:ext cx="1147693" cy="287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666" y="3567490"/>
            <a:ext cx="1806029" cy="16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666" y="5158751"/>
            <a:ext cx="1718411" cy="1620000"/>
          </a:xfrm>
          <a:prstGeom prst="rect">
            <a:avLst/>
          </a:prstGeom>
        </p:spPr>
      </p:pic>
      <p:grpSp>
        <p:nvGrpSpPr>
          <p:cNvPr id="3" name="Group 34"/>
          <p:cNvGrpSpPr/>
          <p:nvPr/>
        </p:nvGrpSpPr>
        <p:grpSpPr>
          <a:xfrm>
            <a:off x="1535045" y="3747912"/>
            <a:ext cx="1558223" cy="2773539"/>
            <a:chOff x="1535045" y="3747912"/>
            <a:chExt cx="1558223" cy="2773539"/>
          </a:xfrm>
        </p:grpSpPr>
        <p:sp>
          <p:nvSpPr>
            <p:cNvPr id="22" name="Oval 21"/>
            <p:cNvSpPr/>
            <p:nvPr/>
          </p:nvSpPr>
          <p:spPr bwMode="auto">
            <a:xfrm>
              <a:off x="1535045" y="4192599"/>
              <a:ext cx="630000" cy="630000"/>
            </a:xfrm>
            <a:prstGeom prst="ellipse">
              <a:avLst/>
            </a:prstGeom>
            <a:noFill/>
            <a:ln w="19050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cxnSp>
          <p:nvCxnSpPr>
            <p:cNvPr id="26" name="Straight Connector 25"/>
            <p:cNvCxnSpPr>
              <a:stCxn id="22" idx="7"/>
            </p:cNvCxnSpPr>
            <p:nvPr/>
          </p:nvCxnSpPr>
          <p:spPr bwMode="auto">
            <a:xfrm rot="5400000" flipH="1" flipV="1">
              <a:off x="2314552" y="3506144"/>
              <a:ext cx="536948" cy="1020484"/>
            </a:xfrm>
            <a:prstGeom prst="line">
              <a:avLst/>
            </a:prstGeom>
            <a:noFill/>
            <a:ln w="19050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stCxn id="22" idx="4"/>
            </p:cNvCxnSpPr>
            <p:nvPr/>
          </p:nvCxnSpPr>
          <p:spPr bwMode="auto">
            <a:xfrm rot="16200000" flipH="1">
              <a:off x="1544930" y="5127713"/>
              <a:ext cx="1698853" cy="1088623"/>
            </a:xfrm>
            <a:prstGeom prst="line">
              <a:avLst/>
            </a:prstGeom>
            <a:noFill/>
            <a:ln w="19050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4494236" y="4885864"/>
          <a:ext cx="368300" cy="368300"/>
        </p:xfrm>
        <a:graphic>
          <a:graphicData uri="http://schemas.openxmlformats.org/presentationml/2006/ole">
            <p:oleObj spid="_x0000_s179202" name="Equation" r:id="rId10" imgW="368300" imgH="368300" progId="Equation.3">
              <p:embed/>
            </p:oleObj>
          </a:graphicData>
        </a:graphic>
      </p:graphicFrame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4494236" y="6410451"/>
          <a:ext cx="368300" cy="368300"/>
        </p:xfrm>
        <a:graphic>
          <a:graphicData uri="http://schemas.openxmlformats.org/presentationml/2006/ole">
            <p:oleObj spid="_x0000_s179203" name="Equation" r:id="rId11" imgW="368300" imgH="368300" progId="Equation.3">
              <p:embed/>
            </p:oleObj>
          </a:graphicData>
        </a:graphic>
      </p:graphicFrame>
      <p:grpSp>
        <p:nvGrpSpPr>
          <p:cNvPr id="4" name="Group 32"/>
          <p:cNvGrpSpPr/>
          <p:nvPr/>
        </p:nvGrpSpPr>
        <p:grpSpPr>
          <a:xfrm>
            <a:off x="5809712" y="1665894"/>
            <a:ext cx="3240000" cy="4294888"/>
            <a:chOff x="5809712" y="1665894"/>
            <a:chExt cx="3240000" cy="4294888"/>
          </a:xfrm>
        </p:grpSpPr>
        <p:grpSp>
          <p:nvGrpSpPr>
            <p:cNvPr id="5" name="Group 29"/>
            <p:cNvGrpSpPr/>
            <p:nvPr/>
          </p:nvGrpSpPr>
          <p:grpSpPr>
            <a:xfrm>
              <a:off x="5809712" y="1665894"/>
              <a:ext cx="3240000" cy="4294888"/>
              <a:chOff x="5809712" y="1665894"/>
              <a:chExt cx="3240000" cy="429488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5400000">
                <a:off x="5282268" y="2193338"/>
                <a:ext cx="4294888" cy="3240000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 bwMode="auto">
              <a:xfrm>
                <a:off x="8043300" y="2625725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8072975" y="2647950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</p:grpSp>
        <p:sp>
          <p:nvSpPr>
            <p:cNvPr id="32" name="Oval 31"/>
            <p:cNvSpPr/>
            <p:nvPr/>
          </p:nvSpPr>
          <p:spPr bwMode="auto">
            <a:xfrm>
              <a:off x="6956506" y="3999425"/>
              <a:ext cx="90000" cy="90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988281" y="4025900"/>
              <a:ext cx="36000" cy="36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</p:grpSp>
      <p:sp>
        <p:nvSpPr>
          <p:cNvPr id="36" name="Freeform 35"/>
          <p:cNvSpPr/>
          <p:nvPr/>
        </p:nvSpPr>
        <p:spPr bwMode="auto">
          <a:xfrm rot="19620000">
            <a:off x="5315539" y="3776005"/>
            <a:ext cx="900000" cy="144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38" name="Freeform 37"/>
          <p:cNvSpPr/>
          <p:nvPr/>
        </p:nvSpPr>
        <p:spPr bwMode="auto">
          <a:xfrm rot="19620000">
            <a:off x="5820501" y="4585641"/>
            <a:ext cx="900000" cy="144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 rot="19620000">
            <a:off x="5567326" y="4180863"/>
            <a:ext cx="900000" cy="144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34" name="Striped Right Arrow 33"/>
          <p:cNvSpPr/>
          <p:nvPr/>
        </p:nvSpPr>
        <p:spPr bwMode="auto">
          <a:xfrm rot="20097749">
            <a:off x="4610507" y="5259870"/>
            <a:ext cx="2438396" cy="530086"/>
          </a:xfrm>
          <a:prstGeom prst="stripedRightArrow">
            <a:avLst>
              <a:gd name="adj1" fmla="val 45927"/>
              <a:gd name="adj2" fmla="val 83427"/>
            </a:avLst>
          </a:prstGeom>
          <a:solidFill>
            <a:srgbClr val="FF6FCF">
              <a:alpha val="20000"/>
            </a:srgbClr>
          </a:solidFill>
          <a:ln w="19050" cap="flat" cmpd="sng" algn="ctr">
            <a:solidFill>
              <a:srgbClr val="FF6F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 rot="12900000">
            <a:off x="7716649" y="5053231"/>
            <a:ext cx="900000" cy="144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 rot="12900000">
            <a:off x="7970100" y="4680925"/>
            <a:ext cx="900000" cy="144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7" grpId="0" animBg="1"/>
      <p:bldP spid="34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5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EAS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" name="AutoShape 2"/>
          <p:cNvSpPr>
            <a:spLocks noChangeArrowheads="1"/>
          </p:cNvSpPr>
          <p:nvPr/>
        </p:nvSpPr>
        <p:spPr bwMode="auto">
          <a:xfrm flipV="1">
            <a:off x="1347246" y="5235158"/>
            <a:ext cx="7154863" cy="1524000"/>
          </a:xfrm>
          <a:custGeom>
            <a:avLst/>
            <a:gdLst>
              <a:gd name="G0" fmla="+- 3120 0 0"/>
              <a:gd name="G1" fmla="+- 21600 0 3120"/>
              <a:gd name="G2" fmla="*/ 3120 1 2"/>
              <a:gd name="G3" fmla="+- 21600 0 G2"/>
              <a:gd name="G4" fmla="+/ 3120 21600 2"/>
              <a:gd name="G5" fmla="+/ G1 0 2"/>
              <a:gd name="G6" fmla="*/ 21600 21600 3120"/>
              <a:gd name="G7" fmla="*/ G6 1 2"/>
              <a:gd name="G8" fmla="+- 21600 0 G7"/>
              <a:gd name="G9" fmla="*/ 21600 1 2"/>
              <a:gd name="G10" fmla="+- 3120 0 G9"/>
              <a:gd name="G11" fmla="?: G10 G8 0"/>
              <a:gd name="G12" fmla="?: G10 G7 21600"/>
              <a:gd name="T0" fmla="*/ 20040 w 21600"/>
              <a:gd name="T1" fmla="*/ 10800 h 21600"/>
              <a:gd name="T2" fmla="*/ 10800 w 21600"/>
              <a:gd name="T3" fmla="*/ 21600 h 21600"/>
              <a:gd name="T4" fmla="*/ 1560 w 21600"/>
              <a:gd name="T5" fmla="*/ 10800 h 21600"/>
              <a:gd name="T6" fmla="*/ 10800 w 21600"/>
              <a:gd name="T7" fmla="*/ 0 h 21600"/>
              <a:gd name="T8" fmla="*/ 3360 w 21600"/>
              <a:gd name="T9" fmla="*/ 3360 h 21600"/>
              <a:gd name="T10" fmla="*/ 18240 w 21600"/>
              <a:gd name="T11" fmla="*/ 1824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339933">
                  <a:gamma/>
                  <a:shade val="46275"/>
                  <a:invGamma/>
                </a:srgbClr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230"/>
          <p:cNvGrpSpPr/>
          <p:nvPr/>
        </p:nvGrpSpPr>
        <p:grpSpPr>
          <a:xfrm>
            <a:off x="4170152" y="1099026"/>
            <a:ext cx="1353687" cy="1894595"/>
            <a:chOff x="4170152" y="1099026"/>
            <a:chExt cx="1353687" cy="1894595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170152" y="1364843"/>
              <a:ext cx="1227865" cy="1628778"/>
              <a:chOff x="1641" y="818"/>
              <a:chExt cx="714" cy="1026"/>
            </a:xfrm>
          </p:grpSpPr>
          <p:pic>
            <p:nvPicPr>
              <p:cNvPr id="178" name="Picture 11" descr="view_yz_004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1803" y="818"/>
                <a:ext cx="552" cy="1026"/>
              </a:xfrm>
              <a:prstGeom prst="rect">
                <a:avLst/>
              </a:prstGeom>
              <a:noFill/>
            </p:spPr>
          </p:pic>
          <p:sp>
            <p:nvSpPr>
              <p:cNvPr id="179" name="Text Box 12"/>
              <p:cNvSpPr txBox="1">
                <a:spLocks noChangeArrowheads="1"/>
              </p:cNvSpPr>
              <p:nvPr/>
            </p:nvSpPr>
            <p:spPr bwMode="auto">
              <a:xfrm rot="16200000">
                <a:off x="1281" y="1240"/>
                <a:ext cx="882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Arial" pitchFamily="-112" charset="0"/>
                  </a:rPr>
                  <a:t>Particle shower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-112" charset="0"/>
                </a:endParaRPr>
              </a:p>
            </p:txBody>
          </p:sp>
        </p:grpSp>
        <p:sp>
          <p:nvSpPr>
            <p:cNvPr id="204" name="Text Box 5"/>
            <p:cNvSpPr txBox="1">
              <a:spLocks noChangeArrowheads="1"/>
            </p:cNvSpPr>
            <p:nvPr/>
          </p:nvSpPr>
          <p:spPr bwMode="auto">
            <a:xfrm>
              <a:off x="4323928" y="1099026"/>
              <a:ext cx="11999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-112" charset="0"/>
                </a:rPr>
                <a:t>Gamma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-112" charset="0"/>
                </a:rPr>
                <a:t>-ray</a:t>
              </a: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-112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406109" y="2555458"/>
            <a:ext cx="4994275" cy="4000500"/>
            <a:chOff x="616" y="1568"/>
            <a:chExt cx="2904" cy="2520"/>
          </a:xfrm>
        </p:grpSpPr>
        <p:sp>
          <p:nvSpPr>
            <p:cNvPr id="181" name="AutoShape 15"/>
            <p:cNvSpPr>
              <a:spLocks noChangeArrowheads="1"/>
            </p:cNvSpPr>
            <p:nvPr/>
          </p:nvSpPr>
          <p:spPr bwMode="auto">
            <a:xfrm>
              <a:off x="616" y="1568"/>
              <a:ext cx="2904" cy="216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Oval 16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Line 17"/>
            <p:cNvSpPr>
              <a:spLocks noChangeShapeType="1"/>
            </p:cNvSpPr>
            <p:nvPr/>
          </p:nvSpPr>
          <p:spPr bwMode="auto">
            <a:xfrm>
              <a:off x="2056" y="1664"/>
              <a:ext cx="0" cy="201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lg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Arc 18"/>
            <p:cNvSpPr>
              <a:spLocks/>
            </p:cNvSpPr>
            <p:nvPr/>
          </p:nvSpPr>
          <p:spPr bwMode="auto">
            <a:xfrm flipV="1">
              <a:off x="2080" y="1776"/>
              <a:ext cx="318" cy="4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074"/>
                <a:gd name="T1" fmla="*/ 0 h 21600"/>
                <a:gd name="T2" fmla="*/ 15074 w 15074"/>
                <a:gd name="T3" fmla="*/ 6130 h 21600"/>
                <a:gd name="T4" fmla="*/ 0 w 150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74" h="21600" fill="none" extrusionOk="0">
                  <a:moveTo>
                    <a:pt x="0" y="-1"/>
                  </a:moveTo>
                  <a:cubicBezTo>
                    <a:pt x="5631" y="-1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0" y="-1"/>
                  </a:moveTo>
                  <a:cubicBezTo>
                    <a:pt x="5631" y="-1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Text Box 20"/>
            <p:cNvSpPr txBox="1">
              <a:spLocks noChangeArrowheads="1"/>
            </p:cNvSpPr>
            <p:nvPr/>
          </p:nvSpPr>
          <p:spPr bwMode="auto">
            <a:xfrm rot="18333287">
              <a:off x="729" y="2488"/>
              <a:ext cx="109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-112" charset="0"/>
                </a:rPr>
                <a:t>Cherenkov light</a:t>
              </a:r>
              <a:endParaRPr kumimoji="0" lang="de-DE" sz="1600" b="1" i="0" u="none" strike="noStrike" kern="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-112" charset="0"/>
              </a:endParaRPr>
            </a:p>
          </p:txBody>
        </p:sp>
        <p:sp>
          <p:nvSpPr>
            <p:cNvPr id="187" name="Line 21"/>
            <p:cNvSpPr>
              <a:spLocks noChangeShapeType="1"/>
            </p:cNvSpPr>
            <p:nvPr/>
          </p:nvSpPr>
          <p:spPr bwMode="auto">
            <a:xfrm>
              <a:off x="704" y="3704"/>
              <a:ext cx="12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Text Box 22"/>
            <p:cNvSpPr txBox="1">
              <a:spLocks noChangeArrowheads="1"/>
            </p:cNvSpPr>
            <p:nvPr/>
          </p:nvSpPr>
          <p:spPr bwMode="auto">
            <a:xfrm>
              <a:off x="1094" y="3527"/>
              <a:ext cx="4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-112" charset="0"/>
                </a:rPr>
                <a:t>~ 120 m</a:t>
              </a:r>
              <a:endParaRPr kumimoji="0" lang="de-DE" sz="14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12" charset="0"/>
              </a:endParaRPr>
            </a:p>
          </p:txBody>
        </p:sp>
      </p:grpSp>
      <p:sp>
        <p:nvSpPr>
          <p:cNvPr id="189" name="Freeform 23"/>
          <p:cNvSpPr>
            <a:spLocks/>
          </p:cNvSpPr>
          <p:nvPr/>
        </p:nvSpPr>
        <p:spPr bwMode="auto">
          <a:xfrm>
            <a:off x="4908009" y="2504658"/>
            <a:ext cx="1076325" cy="3206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2020"/>
              </a:cxn>
              <a:cxn ang="0">
                <a:pos x="626" y="2012"/>
              </a:cxn>
              <a:cxn ang="0">
                <a:pos x="0" y="0"/>
              </a:cxn>
            </a:cxnLst>
            <a:rect l="0" t="0" r="r" b="b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0" name="Freeform 24"/>
          <p:cNvSpPr>
            <a:spLocks/>
          </p:cNvSpPr>
          <p:nvPr/>
        </p:nvSpPr>
        <p:spPr bwMode="auto">
          <a:xfrm>
            <a:off x="5193759" y="4930358"/>
            <a:ext cx="819150" cy="808038"/>
          </a:xfrm>
          <a:custGeom>
            <a:avLst/>
            <a:gdLst/>
            <a:ahLst/>
            <a:cxnLst>
              <a:cxn ang="0">
                <a:pos x="0" y="501"/>
              </a:cxn>
              <a:cxn ang="0">
                <a:pos x="267" y="0"/>
              </a:cxn>
              <a:cxn ang="0">
                <a:pos x="476" y="509"/>
              </a:cxn>
              <a:cxn ang="0">
                <a:pos x="0" y="501"/>
              </a:cxn>
            </a:cxnLst>
            <a:rect l="0" t="0" r="r" b="b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rgbClr val="CCFFFF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149309" y="4797008"/>
            <a:ext cx="854075" cy="1398588"/>
            <a:chOff x="2385" y="3172"/>
            <a:chExt cx="313" cy="556"/>
          </a:xfrm>
        </p:grpSpPr>
        <p:sp>
          <p:nvSpPr>
            <p:cNvPr id="192" name="Oval 26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Oval 27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Oval 28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AutoShape 29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Line 30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Line 31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Line 32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AutoShape 33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Line 34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Line 35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Line 36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Line 37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638800" y="1658758"/>
            <a:ext cx="990600" cy="4423643"/>
            <a:chOff x="5638800" y="1658758"/>
            <a:chExt cx="990600" cy="4423643"/>
          </a:xfrm>
        </p:grpSpPr>
        <p:sp>
          <p:nvSpPr>
            <p:cNvPr id="175" name="Line 8"/>
            <p:cNvSpPr>
              <a:spLocks noChangeShapeType="1"/>
            </p:cNvSpPr>
            <p:nvPr/>
          </p:nvSpPr>
          <p:spPr bwMode="auto">
            <a:xfrm>
              <a:off x="6134100" y="2199869"/>
              <a:ext cx="0" cy="38825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Text Box 9"/>
            <p:cNvSpPr txBox="1">
              <a:spLocks noChangeArrowheads="1"/>
            </p:cNvSpPr>
            <p:nvPr/>
          </p:nvSpPr>
          <p:spPr bwMode="auto">
            <a:xfrm>
              <a:off x="5638800" y="1658758"/>
              <a:ext cx="99060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-112" charset="0"/>
                </a:rPr>
                <a:t>Max shower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-112" charset="0"/>
                </a:rPr>
                <a:t>development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-112" charset="0"/>
                </a:rPr>
                <a:t>~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-112" charset="0"/>
                </a:rPr>
                <a:t>10 km</a:t>
              </a:r>
              <a:endParaRPr kumimoji="0" lang="de-DE" sz="1600" b="1" i="0" u="none" strike="noStrike" kern="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-112" charset="0"/>
              </a:endParaRPr>
            </a:p>
          </p:txBody>
        </p:sp>
      </p:grpSp>
      <p:grpSp>
        <p:nvGrpSpPr>
          <p:cNvPr id="7" name="Group 229"/>
          <p:cNvGrpSpPr/>
          <p:nvPr/>
        </p:nvGrpSpPr>
        <p:grpSpPr>
          <a:xfrm>
            <a:off x="5712639" y="1541233"/>
            <a:ext cx="3431361" cy="3241855"/>
            <a:chOff x="5712639" y="1553815"/>
            <a:chExt cx="3431361" cy="3241855"/>
          </a:xfrm>
        </p:grpSpPr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6552951" y="1553815"/>
              <a:ext cx="2438400" cy="2286000"/>
              <a:chOff x="3752" y="792"/>
              <a:chExt cx="1912" cy="1920"/>
            </a:xfrm>
          </p:grpSpPr>
          <p:sp>
            <p:nvSpPr>
              <p:cNvPr id="222" name="Rectangle 4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23" name="Picture 42" descr="event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</p:spPr>
          </p:pic>
          <p:sp>
            <p:nvSpPr>
              <p:cNvPr id="224" name="AutoShape 4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G0" fmla="+- 2492 0 0"/>
                  <a:gd name="G1" fmla="+- 21600 0 2492"/>
                  <a:gd name="G2" fmla="+- 21600 0 249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4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4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4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4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Oval 4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8" name="Rectangle 13"/>
            <p:cNvSpPr txBox="1">
              <a:spLocks noChangeArrowheads="1"/>
            </p:cNvSpPr>
            <p:nvPr/>
          </p:nvSpPr>
          <p:spPr bwMode="auto">
            <a:xfrm>
              <a:off x="6400303" y="4120359"/>
              <a:ext cx="2743697" cy="664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Baskerville"/>
                  <a:ea typeface="+mj-ea"/>
                  <a:cs typeface="Baskerville"/>
                </a:rPr>
                <a:t>Detection of</a:t>
              </a:r>
              <a:r>
                <a:rPr kumimoji="0" lang="en-US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Baskerville"/>
                  <a:ea typeface="+mj-ea"/>
                  <a:cs typeface="Baskerville"/>
                </a:rPr>
                <a:t>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Baskerville"/>
                  <a:ea typeface="+mj-ea"/>
                  <a:cs typeface="Baskerville"/>
                </a:rPr>
                <a:t>TeV gamma rays </a:t>
              </a:r>
              <a:b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Baskerville"/>
                  <a:ea typeface="+mj-ea"/>
                  <a:cs typeface="Baskerville"/>
                </a:rPr>
              </a:b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Baskerville"/>
                  <a:ea typeface="+mj-ea"/>
                  <a:cs typeface="Baskerville"/>
                </a:rPr>
                <a:t>using Cherenkov Telescopes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Baskerville"/>
                <a:ea typeface="+mj-ea"/>
                <a:cs typeface="Baskerville"/>
              </a:endParaRPr>
            </a:p>
          </p:txBody>
        </p:sp>
        <p:sp>
          <p:nvSpPr>
            <p:cNvPr id="221" name="Line 49"/>
            <p:cNvSpPr>
              <a:spLocks noChangeShapeType="1"/>
            </p:cNvSpPr>
            <p:nvPr/>
          </p:nvSpPr>
          <p:spPr bwMode="auto">
            <a:xfrm flipV="1">
              <a:off x="5712639" y="2767495"/>
              <a:ext cx="2308519" cy="2028175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3" name="Text Box 19"/>
          <p:cNvSpPr txBox="1">
            <a:spLocks noChangeArrowheads="1"/>
          </p:cNvSpPr>
          <p:nvPr/>
        </p:nvSpPr>
        <p:spPr bwMode="auto">
          <a:xfrm>
            <a:off x="4891227" y="3161945"/>
            <a:ext cx="50733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12" charset="0"/>
              </a:rPr>
              <a:t>~ 1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12" charset="0"/>
              </a:rPr>
              <a:t>o</a:t>
            </a:r>
            <a:endParaRPr kumimoji="0" lang="de-DE" sz="1400" b="1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12" charset="0"/>
            </a:endParaRPr>
          </a:p>
        </p:txBody>
      </p:sp>
      <p:sp>
        <p:nvSpPr>
          <p:cNvPr id="247" name="Freeform 23"/>
          <p:cNvSpPr>
            <a:spLocks/>
          </p:cNvSpPr>
          <p:nvPr/>
        </p:nvSpPr>
        <p:spPr bwMode="auto">
          <a:xfrm>
            <a:off x="3837012" y="2516524"/>
            <a:ext cx="1045597" cy="280530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2020"/>
              </a:cxn>
              <a:cxn ang="0">
                <a:pos x="626" y="2012"/>
              </a:cxn>
              <a:cxn ang="0">
                <a:pos x="0" y="0"/>
              </a:cxn>
            </a:cxnLst>
            <a:rect l="0" t="0" r="r" b="b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8" name="Freeform 24"/>
          <p:cNvSpPr>
            <a:spLocks/>
          </p:cNvSpPr>
          <p:nvPr/>
        </p:nvSpPr>
        <p:spPr bwMode="auto">
          <a:xfrm>
            <a:off x="3825269" y="4482797"/>
            <a:ext cx="819150" cy="808038"/>
          </a:xfrm>
          <a:custGeom>
            <a:avLst/>
            <a:gdLst/>
            <a:ahLst/>
            <a:cxnLst>
              <a:cxn ang="0">
                <a:pos x="0" y="501"/>
              </a:cxn>
              <a:cxn ang="0">
                <a:pos x="267" y="0"/>
              </a:cxn>
              <a:cxn ang="0">
                <a:pos x="476" y="509"/>
              </a:cxn>
              <a:cxn ang="0">
                <a:pos x="0" y="501"/>
              </a:cxn>
            </a:cxnLst>
            <a:rect l="0" t="0" r="r" b="b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rgbClr val="CCFFFF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3789212" y="4379694"/>
            <a:ext cx="854075" cy="1398588"/>
            <a:chOff x="2385" y="3172"/>
            <a:chExt cx="313" cy="556"/>
          </a:xfrm>
        </p:grpSpPr>
        <p:sp>
          <p:nvSpPr>
            <p:cNvPr id="235" name="Oval 26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Oval 27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Oval 28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AutoShape 29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30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Line 31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Line 32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AutoShape 33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rgbClr val="0000CC"/>
            </a:solidFill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Line 34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Line 35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Line 36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Line 37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rgbClr val="FFFFE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248"/>
          <p:cNvGrpSpPr/>
          <p:nvPr/>
        </p:nvGrpSpPr>
        <p:grpSpPr>
          <a:xfrm>
            <a:off x="637120" y="1541233"/>
            <a:ext cx="3504091" cy="2837121"/>
            <a:chOff x="6552951" y="1553815"/>
            <a:chExt cx="3504091" cy="2837121"/>
          </a:xfrm>
        </p:grpSpPr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6552951" y="1553815"/>
              <a:ext cx="2438400" cy="2286000"/>
              <a:chOff x="3752" y="792"/>
              <a:chExt cx="1912" cy="1920"/>
            </a:xfrm>
          </p:grpSpPr>
          <p:sp>
            <p:nvSpPr>
              <p:cNvPr id="253" name="Rectangle 4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54" name="Picture 42" descr="event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8000000">
                <a:off x="3821" y="947"/>
                <a:ext cx="1817" cy="1609"/>
              </a:xfrm>
              <a:prstGeom prst="rect">
                <a:avLst/>
              </a:prstGeom>
              <a:noFill/>
            </p:spPr>
          </p:pic>
          <p:sp>
            <p:nvSpPr>
              <p:cNvPr id="255" name="AutoShape 4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G0" fmla="+- 2492 0 0"/>
                  <a:gd name="G1" fmla="+- 21600 0 2492"/>
                  <a:gd name="G2" fmla="+- 21600 0 249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4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4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Freeform 4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4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Oval 4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2" name="Line 49"/>
            <p:cNvSpPr>
              <a:spLocks noChangeShapeType="1"/>
            </p:cNvSpPr>
            <p:nvPr/>
          </p:nvSpPr>
          <p:spPr bwMode="auto">
            <a:xfrm flipH="1" flipV="1">
              <a:off x="8021158" y="2568039"/>
              <a:ext cx="2035884" cy="1822897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233" grpId="0"/>
      <p:bldP spid="247" grpId="0" animBg="1"/>
      <p:bldP spid="2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6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Cherenkov light &amp; NSB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Cherenkov light + NSB: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Cherenkov light from air showers: spectral range from 300 nm to 700 nm.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Below 300 nm absorbed by ozone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Above 600÷700 nm dominated by LONS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NSB is the Night Sky light Background composed by 2 groups: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LONS: diffuse light due to integrated starlight, air-glow &amp; diffuse galactic light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NSB due to bright stars 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152400" y="3281689"/>
            <a:ext cx="3614353" cy="2016443"/>
            <a:chOff x="4997755" y="3215788"/>
            <a:chExt cx="3614353" cy="2016443"/>
          </a:xfrm>
        </p:grpSpPr>
        <p:sp>
          <p:nvSpPr>
            <p:cNvPr id="10" name="TextBox 9"/>
            <p:cNvSpPr txBox="1"/>
            <p:nvPr/>
          </p:nvSpPr>
          <p:spPr>
            <a:xfrm>
              <a:off x="5205913" y="4770566"/>
              <a:ext cx="319803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FF6600"/>
                  </a:solidFill>
                  <a:latin typeface="Symbol" charset="2"/>
                  <a:cs typeface="Symbol" charset="2"/>
                </a:rPr>
                <a:t>F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(LONS) = (1.75 ± 0.4)</a:t>
              </a:r>
              <a:r>
                <a:rPr lang="it-IT" sz="1000" dirty="0" smtClean="0">
                  <a:solidFill>
                    <a:srgbClr val="FF6600"/>
                  </a:solidFill>
                  <a:latin typeface="Baskerville"/>
                  <a:ea typeface="Wingdings"/>
                  <a:cs typeface="Wingdings"/>
                </a:rPr>
                <a:t>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10</a:t>
              </a:r>
              <a:r>
                <a:rPr lang="it-IT" sz="1400" baseline="300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12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ea typeface="Wingdings"/>
                  <a:cs typeface="Wingdings"/>
                </a:rPr>
                <a:t> 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ph/m</a:t>
              </a:r>
              <a:r>
                <a:rPr lang="it-IT" sz="1400" baseline="300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2</a:t>
              </a:r>
              <a:r>
                <a:rPr lang="it-IT" sz="1000" dirty="0" smtClean="0">
                  <a:solidFill>
                    <a:srgbClr val="FF6600"/>
                  </a:solidFill>
                  <a:latin typeface="Baskerville"/>
                  <a:ea typeface="Wingdings"/>
                  <a:cs typeface="Wingdings"/>
                </a:rPr>
                <a:t>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ea typeface="Wingdings"/>
                  <a:cs typeface="Wingdings"/>
                </a:rPr>
                <a:t>sr</a:t>
              </a:r>
              <a:r>
                <a:rPr lang="it-IT" sz="1000" dirty="0" smtClean="0">
                  <a:solidFill>
                    <a:srgbClr val="FF6600"/>
                  </a:solidFill>
                  <a:latin typeface="Wingdings"/>
                  <a:ea typeface="Wingdings"/>
                  <a:cs typeface="Wingdings"/>
                </a:rPr>
                <a:t></a:t>
              </a:r>
              <a:r>
                <a:rPr lang="it-IT" sz="14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s</a:t>
              </a:r>
            </a:p>
            <a:p>
              <a:pPr algn="ctr"/>
              <a:r>
                <a:rPr lang="it-IT" sz="10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R. Mirzoyan &amp; E. Lorenz - MPI-PhE94-35</a:t>
              </a:r>
              <a:endParaRPr lang="it-IT" sz="10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97755" y="3215788"/>
              <a:ext cx="361435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rgbClr val="FF6600"/>
                  </a:solidFill>
                  <a:latin typeface="Baskerville"/>
                  <a:cs typeface="Baskerville"/>
                </a:rPr>
                <a:t>IN THE CHERENKOV RANGE: 300-600nm</a:t>
              </a:r>
              <a:endParaRPr lang="it-IT" sz="14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6500131" y="3674477"/>
              <a:ext cx="609600" cy="914400"/>
            </a:xfrm>
            <a:prstGeom prst="downArrow">
              <a:avLst/>
            </a:prstGeom>
            <a:gradFill flip="none" rotWithShape="1">
              <a:gsLst>
                <a:gs pos="0">
                  <a:srgbClr val="FF6600"/>
                </a:gs>
                <a:gs pos="80000">
                  <a:srgbClr val="FFFFFF"/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9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Baskerville"/>
                  <a:cs typeface="Baskerville"/>
                </a:rPr>
                <a:t>Bialkali PMT</a:t>
              </a:r>
              <a:endParaRPr kumimoji="0" lang="it-IT" sz="9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Baskerville"/>
                <a:cs typeface="Baskerville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2400" y="2667000"/>
            <a:ext cx="5047365" cy="3648014"/>
            <a:chOff x="3962400" y="2667000"/>
            <a:chExt cx="5047365" cy="3648014"/>
          </a:xfrm>
        </p:grpSpPr>
        <p:grpSp>
          <p:nvGrpSpPr>
            <p:cNvPr id="21" name="Group 20"/>
            <p:cNvGrpSpPr/>
            <p:nvPr/>
          </p:nvGrpSpPr>
          <p:grpSpPr>
            <a:xfrm>
              <a:off x="3962400" y="2667000"/>
              <a:ext cx="5047365" cy="3648014"/>
              <a:chOff x="3962400" y="2667000"/>
              <a:chExt cx="5047365" cy="3648014"/>
            </a:xfrm>
          </p:grpSpPr>
          <p:grpSp>
            <p:nvGrpSpPr>
              <p:cNvPr id="15" name="Group 14"/>
              <p:cNvGrpSpPr>
                <a:grpSpLocks noChangeAspect="1"/>
              </p:cNvGrpSpPr>
              <p:nvPr/>
            </p:nvGrpSpPr>
            <p:grpSpPr>
              <a:xfrm>
                <a:off x="3962400" y="2667000"/>
                <a:ext cx="5047365" cy="3648014"/>
                <a:chOff x="4134531" y="3280764"/>
                <a:chExt cx="4771537" cy="3448659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34531" y="3581399"/>
                  <a:ext cx="4771537" cy="3148024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049102" y="3280764"/>
                  <a:ext cx="2942394" cy="246221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it-IT" sz="1000" dirty="0" smtClean="0">
                      <a:solidFill>
                        <a:srgbClr val="FF6600"/>
                      </a:solidFill>
                      <a:latin typeface="Baskerville"/>
                      <a:cs typeface="Baskerville"/>
                    </a:rPr>
                    <a:t>EMISSION SPECTRUM OF LONS @ LA PALMA</a:t>
                  </a: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7543800" y="3137356"/>
                <a:ext cx="1082348" cy="2154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EMISSION WATER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10400" y="4191000"/>
                <a:ext cx="1028591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800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HYDROXIDE ION EMISSION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 bwMode="auto">
            <a:xfrm rot="5400000">
              <a:off x="5854200" y="4863600"/>
              <a:ext cx="2160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1917746" y="5029200"/>
            <a:ext cx="5308515" cy="1828800"/>
            <a:chOff x="1917746" y="5029200"/>
            <a:chExt cx="5308515" cy="1828800"/>
          </a:xfrm>
        </p:grpSpPr>
        <p:sp>
          <p:nvSpPr>
            <p:cNvPr id="16" name="TextBox 15"/>
            <p:cNvSpPr txBox="1"/>
            <p:nvPr/>
          </p:nvSpPr>
          <p:spPr>
            <a:xfrm>
              <a:off x="1917746" y="6076890"/>
              <a:ext cx="5308515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20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CHERENKOV + NSB LIGHT @ 300 – 450 nm</a:t>
              </a:r>
              <a:endParaRPr lang="it-IT" sz="20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24" name="Line Callout 2 23"/>
            <p:cNvSpPr/>
            <p:nvPr/>
          </p:nvSpPr>
          <p:spPr bwMode="auto">
            <a:xfrm>
              <a:off x="4471200" y="5410200"/>
              <a:ext cx="630000" cy="5580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47283"/>
                <a:gd name="adj6" fmla="val -128517"/>
              </a:avLst>
            </a:prstGeom>
            <a:solidFill>
              <a:srgbClr val="FF0000">
                <a:alpha val="20000"/>
              </a:srgb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19600" y="5029200"/>
              <a:ext cx="76199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8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REGION OF INTEREST</a:t>
              </a:r>
            </a:p>
          </p:txBody>
        </p:sp>
        <p:sp>
          <p:nvSpPr>
            <p:cNvPr id="27" name="Left Brace 26"/>
            <p:cNvSpPr/>
            <p:nvPr/>
          </p:nvSpPr>
          <p:spPr bwMode="auto">
            <a:xfrm rot="16200000">
              <a:off x="2731800" y="5891399"/>
              <a:ext cx="216000" cy="1260000"/>
            </a:xfrm>
            <a:prstGeom prst="leftBrace">
              <a:avLst/>
            </a:prstGeom>
            <a:noFill/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8" name="Left Brace 27"/>
            <p:cNvSpPr/>
            <p:nvPr/>
          </p:nvSpPr>
          <p:spPr bwMode="auto">
            <a:xfrm rot="16200000">
              <a:off x="4506600" y="5945400"/>
              <a:ext cx="216000" cy="1152000"/>
            </a:xfrm>
            <a:prstGeom prst="leftBrace">
              <a:avLst/>
            </a:prstGeom>
            <a:noFill/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2151" y="6611779"/>
              <a:ext cx="655298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000" dirty="0" smtClean="0">
                  <a:solidFill>
                    <a:schemeClr val="accent6">
                      <a:lumMod val="50000"/>
                    </a:schemeClr>
                  </a:solidFill>
                  <a:latin typeface="Baskerville"/>
                  <a:cs typeface="Baskerville"/>
                </a:rPr>
                <a:t>SIGNAL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23495" y="6611779"/>
              <a:ext cx="582211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it-IT" sz="1000" dirty="0" smtClean="0">
                  <a:solidFill>
                    <a:schemeClr val="accent6">
                      <a:lumMod val="50000"/>
                    </a:schemeClr>
                  </a:solidFill>
                  <a:latin typeface="Baskerville"/>
                  <a:cs typeface="Baskerville"/>
                </a:rPr>
                <a:t>NOISE</a:t>
              </a:r>
            </a:p>
          </p:txBody>
        </p:sp>
      </p:grpSp>
      <p:pic>
        <p:nvPicPr>
          <p:cNvPr id="32" name="Picture 31" descr="cherenkov_spectru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208200"/>
            <a:ext cx="2106723" cy="144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7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Cherenkov light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Signal to noise ratio: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It is mainly a function of the trigger threshold &amp; the sky region pointed (events @ trigger input).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Trigger hardware input ~ 1 MHz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Trigger hardware output ~ 200 Hz (only accidental events and muons rejected)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 rate after software analysis ~ 3 </a:t>
            </a:r>
            <a:r>
              <a:rPr lang="en-US" sz="1400" dirty="0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/min =&gt; 0,05 Hz (hadrons rejection)</a:t>
            </a:r>
          </a:p>
          <a:p>
            <a:pPr marL="1257300" lvl="2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²"/>
            </a:pP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S/N ~ 5</a:t>
            </a:r>
            <a:r>
              <a:rPr lang="en-US" sz="1000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-8</a:t>
            </a:r>
            <a:r>
              <a:rPr lang="en-US" sz="1400" dirty="0" smtClean="0">
                <a:solidFill>
                  <a:srgbClr val="800000"/>
                </a:solidFill>
                <a:latin typeface="Baskerville"/>
                <a:ea typeface="Baskerville"/>
                <a:cs typeface="Baskerville"/>
              </a:rPr>
              <a:t> (1 good event every 20 millions)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56"/>
          <p:cNvGrpSpPr/>
          <p:nvPr/>
        </p:nvGrpSpPr>
        <p:grpSpPr>
          <a:xfrm>
            <a:off x="838200" y="2763044"/>
            <a:ext cx="7467600" cy="3617913"/>
            <a:chOff x="1143000" y="2763044"/>
            <a:chExt cx="7467600" cy="3617913"/>
          </a:xfrm>
        </p:grpSpPr>
        <p:grpSp>
          <p:nvGrpSpPr>
            <p:cNvPr id="51" name="Group 50"/>
            <p:cNvGrpSpPr/>
            <p:nvPr/>
          </p:nvGrpSpPr>
          <p:grpSpPr>
            <a:xfrm>
              <a:off x="1143000" y="2763044"/>
              <a:ext cx="3333750" cy="3617913"/>
              <a:chOff x="2667000" y="2743200"/>
              <a:chExt cx="3333750" cy="3617913"/>
            </a:xfrm>
          </p:grpSpPr>
          <p:pic>
            <p:nvPicPr>
              <p:cNvPr id="33" name="Picture 55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43200" y="3036888"/>
                <a:ext cx="3257550" cy="33242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34" name="Line 53"/>
              <p:cNvSpPr>
                <a:spLocks noChangeShapeType="1"/>
              </p:cNvSpPr>
              <p:nvPr/>
            </p:nvSpPr>
            <p:spPr bwMode="auto">
              <a:xfrm flipV="1">
                <a:off x="2971800" y="3124200"/>
                <a:ext cx="0" cy="312420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prstDash val="dash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sp>
            <p:nvSpPr>
              <p:cNvPr id="35" name="Text Box 54"/>
              <p:cNvSpPr txBox="1">
                <a:spLocks noChangeArrowheads="1"/>
              </p:cNvSpPr>
              <p:nvPr/>
            </p:nvSpPr>
            <p:spPr bwMode="auto">
              <a:xfrm rot="16200000">
                <a:off x="2259013" y="4446587"/>
                <a:ext cx="1174750" cy="3587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45720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Wingdings" pitchFamily="-108" charset="2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 b="1" dirty="0">
                    <a:solidFill>
                      <a:srgbClr val="FFFF00"/>
                    </a:solidFill>
                    <a:latin typeface="Baskerville"/>
                    <a:ea typeface="Arial" pitchFamily="-108" charset="0"/>
                    <a:cs typeface="Baskerville"/>
                  </a:rPr>
                  <a:t>400 m</a:t>
                </a:r>
              </a:p>
            </p:txBody>
          </p:sp>
          <p:sp>
            <p:nvSpPr>
              <p:cNvPr id="36" name="Text Box 56"/>
              <p:cNvSpPr txBox="1">
                <a:spLocks noChangeArrowheads="1"/>
              </p:cNvSpPr>
              <p:nvPr/>
            </p:nvSpPr>
            <p:spPr bwMode="auto">
              <a:xfrm>
                <a:off x="2951163" y="2743200"/>
                <a:ext cx="2841625" cy="3810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457200" hangingPunct="0">
                  <a:lnSpc>
                    <a:spcPct val="98000"/>
                  </a:lnSpc>
                  <a:buClr>
                    <a:srgbClr val="000000"/>
                  </a:buClr>
                  <a:buSzPct val="45000"/>
                  <a:buFont typeface="Wingdings" pitchFamily="-108" charset="2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 dirty="0" smtClean="0">
                    <a:solidFill>
                      <a:srgbClr val="FF6600"/>
                    </a:solidFill>
                    <a:latin typeface="Baskerville"/>
                    <a:ea typeface="Arial" pitchFamily="-108" charset="0"/>
                    <a:cs typeface="Baskerville"/>
                  </a:rPr>
                  <a:t>GROUND LIGHT DENSITY</a:t>
                </a:r>
                <a:endParaRPr lang="en-GB" sz="1600" dirty="0">
                  <a:solidFill>
                    <a:srgbClr val="FF6600"/>
                  </a:solidFill>
                  <a:latin typeface="Baskerville"/>
                  <a:ea typeface="Arial" pitchFamily="-108" charset="0"/>
                  <a:cs typeface="Baskerville"/>
                </a:endParaRPr>
              </a:p>
            </p:txBody>
          </p:sp>
          <p:sp>
            <p:nvSpPr>
              <p:cNvPr id="49" name="Rectangle 78"/>
              <p:cNvSpPr>
                <a:spLocks noChangeArrowheads="1"/>
              </p:cNvSpPr>
              <p:nvPr/>
            </p:nvSpPr>
            <p:spPr bwMode="auto">
              <a:xfrm>
                <a:off x="4318711" y="3135868"/>
                <a:ext cx="16248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1800" dirty="0">
                    <a:solidFill>
                      <a:srgbClr val="FFFF00"/>
                    </a:solidFill>
                    <a:latin typeface="Baskerville"/>
                    <a:ea typeface="Arial" pitchFamily="-108" charset="0"/>
                    <a:cs typeface="Baskerville"/>
                  </a:rPr>
                  <a:t>300 GeV </a:t>
                </a:r>
                <a:r>
                  <a:rPr lang="en-GB" sz="1800" dirty="0">
                    <a:solidFill>
                      <a:srgbClr val="FFFF00"/>
                    </a:solidFill>
                    <a:latin typeface="Baskerville"/>
                    <a:ea typeface="Times New Roman" pitchFamily="-108" charset="0"/>
                    <a:cs typeface="Baskerville"/>
                  </a:rPr>
                  <a:t>γ-ray</a:t>
                </a:r>
                <a:endParaRPr lang="en-US" sz="1800" dirty="0">
                  <a:solidFill>
                    <a:srgbClr val="FFFF00"/>
                  </a:solidFill>
                  <a:latin typeface="Baskerville"/>
                  <a:ea typeface="Times New Roman" pitchFamily="-108" charset="0"/>
                  <a:cs typeface="Baskerville"/>
                </a:endParaRPr>
              </a:p>
            </p:txBody>
          </p:sp>
          <p:sp>
            <p:nvSpPr>
              <p:cNvPr id="50" name="Text Box 79"/>
              <p:cNvSpPr txBox="1">
                <a:spLocks noChangeArrowheads="1"/>
              </p:cNvSpPr>
              <p:nvPr/>
            </p:nvSpPr>
            <p:spPr bwMode="auto">
              <a:xfrm>
                <a:off x="2937737" y="6019800"/>
                <a:ext cx="286847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Baskerville"/>
                    <a:cs typeface="Baskerville"/>
                  </a:rPr>
                  <a:t>Density </a:t>
                </a:r>
                <a:r>
                  <a:rPr lang="en-US" sz="1400" dirty="0" smtClean="0">
                    <a:solidFill>
                      <a:schemeClr val="bg1"/>
                    </a:solidFill>
                    <a:latin typeface="Baskerville"/>
                    <a:cs typeface="Baskerville"/>
                  </a:rPr>
                  <a:t>&lt; 10 </a:t>
                </a:r>
                <a:r>
                  <a:rPr lang="en-US" sz="1400" dirty="0">
                    <a:solidFill>
                      <a:schemeClr val="bg1"/>
                    </a:solidFill>
                    <a:latin typeface="Baskerville"/>
                    <a:cs typeface="Baskerville"/>
                  </a:rPr>
                  <a:t>photon/m</a:t>
                </a:r>
                <a:r>
                  <a:rPr lang="en-US" sz="1400" baseline="30000" dirty="0">
                    <a:solidFill>
                      <a:schemeClr val="bg1"/>
                    </a:solidFill>
                    <a:latin typeface="Baskerville"/>
                    <a:cs typeface="Baskerville"/>
                  </a:rPr>
                  <a:t>2</a:t>
                </a:r>
                <a:r>
                  <a:rPr lang="en-US" sz="1400" dirty="0">
                    <a:solidFill>
                      <a:schemeClr val="bg1"/>
                    </a:solidFill>
                    <a:latin typeface="Baskerville"/>
                    <a:cs typeface="Baskerville"/>
                  </a:rPr>
                  <a:t> at </a:t>
                </a:r>
                <a:r>
                  <a:rPr lang="en-US" sz="1400" dirty="0" smtClean="0">
                    <a:solidFill>
                      <a:schemeClr val="bg1"/>
                    </a:solidFill>
                    <a:latin typeface="Baskerville"/>
                    <a:cs typeface="Baskerville"/>
                  </a:rPr>
                  <a:t>100 GeV</a:t>
                </a:r>
                <a:endParaRPr lang="en-US" sz="1400" dirty="0">
                  <a:solidFill>
                    <a:schemeClr val="bg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5257800" y="2878723"/>
              <a:ext cx="3352800" cy="3386554"/>
              <a:chOff x="5257800" y="3014246"/>
              <a:chExt cx="3352800" cy="3386554"/>
            </a:xfrm>
          </p:grpSpPr>
          <p:pic>
            <p:nvPicPr>
              <p:cNvPr id="54" name="Picture 8" descr="densit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257800" y="3048000"/>
                <a:ext cx="3352800" cy="3352800"/>
              </a:xfrm>
              <a:prstGeom prst="rect">
                <a:avLst/>
              </a:prstGeom>
              <a:noFill/>
            </p:spPr>
          </p:pic>
          <p:sp>
            <p:nvSpPr>
              <p:cNvPr id="55" name="Text Box 12"/>
              <p:cNvSpPr txBox="1">
                <a:spLocks noChangeArrowheads="1"/>
              </p:cNvSpPr>
              <p:nvPr/>
            </p:nvSpPr>
            <p:spPr bwMode="auto">
              <a:xfrm>
                <a:off x="5687705" y="3014246"/>
                <a:ext cx="249299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Baskerville"/>
                    <a:cs typeface="Baskerville"/>
                  </a:rPr>
                  <a:t>CHERENKOV DENSITY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askerville"/>
                  <a:cs typeface="Baskerville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8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detector features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Very low photons flux (e.g. </a:t>
            </a:r>
            <a:r>
              <a:rPr lang="en-US" sz="1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(E</a:t>
            </a:r>
            <a:r>
              <a:rPr lang="en-US" sz="1400" baseline="-250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CRAB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 &gt; 1TeV) = ~ 2</a:t>
            </a:r>
            <a:r>
              <a:rPr lang="en-US" sz="14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-11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 cm</a:t>
            </a:r>
            <a:r>
              <a:rPr lang="en-US" sz="1400" baseline="300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-2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s</a:t>
            </a:r>
            <a:r>
              <a:rPr lang="en-US" sz="1400" baseline="300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-1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) =&gt;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Large effective collection area (&gt; 3</a:t>
            </a:r>
            <a:r>
              <a:rPr lang="en-US" sz="1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10</a:t>
            </a:r>
            <a:r>
              <a:rPr lang="en-US" sz="1400" baseline="300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4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 m</a:t>
            </a:r>
            <a:r>
              <a:rPr lang="en-US" sz="1400" baseline="300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2</a:t>
            </a: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, dependency with altitude) 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Small wavelength range detectable for Cherenkov light (300 ÷ 400 nm) =&gt;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Optimization of the reflective surface and light sensors efficiency in that range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Very brief Cherenkov flash (few ns) =&gt;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Fast electronics (GHz domain)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Very high background =&gt;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Implementation of nice algorithms in the trigger and in the software cleaning to guarantee high rejection rate of noise and bad events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142000" y="3347400"/>
            <a:ext cx="4860000" cy="3492600"/>
            <a:chOff x="2142000" y="3347400"/>
            <a:chExt cx="4860000" cy="3492600"/>
          </a:xfrm>
        </p:grpSpPr>
        <p:sp>
          <p:nvSpPr>
            <p:cNvPr id="21" name="Striped Right Arrow 20"/>
            <p:cNvSpPr/>
            <p:nvPr/>
          </p:nvSpPr>
          <p:spPr bwMode="auto">
            <a:xfrm rot="5400000">
              <a:off x="4140900" y="3473400"/>
              <a:ext cx="900000" cy="648000"/>
            </a:xfrm>
            <a:prstGeom prst="stripedRightArrow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-107" charset="0"/>
              </a:endParaRPr>
            </a:p>
          </p:txBody>
        </p:sp>
        <p:sp>
          <p:nvSpPr>
            <p:cNvPr id="22" name="10-Point Star 21"/>
            <p:cNvSpPr>
              <a:spLocks noChangeAspect="1"/>
            </p:cNvSpPr>
            <p:nvPr/>
          </p:nvSpPr>
          <p:spPr bwMode="auto">
            <a:xfrm>
              <a:off x="2142000" y="4320000"/>
              <a:ext cx="4860000" cy="2520000"/>
            </a:xfrm>
            <a:prstGeom prst="star10">
              <a:avLst/>
            </a:prstGeom>
            <a:gradFill flip="none" rotWithShape="1">
              <a:gsLst>
                <a:gs pos="100000">
                  <a:srgbClr val="660066"/>
                </a:gs>
                <a:gs pos="69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dirty="0" smtClean="0">
                <a:solidFill>
                  <a:srgbClr val="660066"/>
                </a:solidFill>
                <a:latin typeface="Baskerville"/>
                <a:cs typeface="Baskerville"/>
              </a:endParaRPr>
            </a:p>
            <a:p>
              <a:pPr algn="ctr"/>
              <a:r>
                <a:rPr lang="en-US" sz="2000" dirty="0" smtClean="0">
                  <a:solidFill>
                    <a:srgbClr val="660066"/>
                  </a:solidFill>
                  <a:latin typeface="Baskerville"/>
                  <a:cs typeface="Baskerville"/>
                </a:rPr>
                <a:t>Reduce the energy threshold as much as possible</a:t>
              </a:r>
            </a:p>
            <a:p>
              <a:pPr algn="ctr"/>
              <a:r>
                <a:rPr lang="en-US" sz="2000" dirty="0" smtClean="0">
                  <a:solidFill>
                    <a:srgbClr val="660066"/>
                  </a:solidFill>
                  <a:latin typeface="Baskerville"/>
                  <a:cs typeface="Baskerville"/>
                </a:rPr>
                <a:t>Try to get some overlap region with space observations</a:t>
              </a:r>
              <a:endParaRPr kumimoji="0" lang="it-IT" sz="2000" b="0" i="0" u="none" strike="noStrike" cap="none" normalizeH="0" baseline="0" dirty="0">
                <a:ln>
                  <a:noFill/>
                </a:ln>
                <a:solidFill>
                  <a:srgbClr val="660066"/>
                </a:solidFill>
                <a:effectLst/>
                <a:latin typeface="Baskerville"/>
                <a:cs typeface="Baskerville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5"/>
          <p:cNvSpPr>
            <a:spLocks noChangeShapeType="1"/>
          </p:cNvSpPr>
          <p:nvPr/>
        </p:nvSpPr>
        <p:spPr bwMode="auto">
          <a:xfrm>
            <a:off x="611188" y="898525"/>
            <a:ext cx="7916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pic>
        <p:nvPicPr>
          <p:cNvPr id="2048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100" y="136525"/>
            <a:ext cx="63023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33350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9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156081"/>
            <a:ext cx="75025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dirty="0" smtClean="0">
                <a:latin typeface="Baskerville"/>
              </a:rPr>
              <a:t>Radiation observed: detector features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612775" y="1079500"/>
            <a:ext cx="79216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Mathematical formula of the energy threshold: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42900" indent="-269875" algn="just" eaLnBrk="0" hangingPunct="0">
              <a:spcBef>
                <a:spcPct val="20000"/>
              </a:spcBef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The E</a:t>
            </a:r>
            <a:r>
              <a:rPr lang="en-US" sz="1400" baseline="-250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th</a:t>
            </a: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 of an IACT is inversely proportional to the number of collected photoelectrons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Large telescope dish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High reflectivity of mirrors and light collectors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Baskerville"/>
                <a:ea typeface="Baskerville"/>
                <a:cs typeface="Baskerville"/>
              </a:rPr>
              <a:t>High light sensors quantum efficiency</a:t>
            </a: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endParaRPr lang="en-US" sz="1400" dirty="0" smtClean="0">
              <a:solidFill>
                <a:schemeClr val="tx1"/>
              </a:solidFill>
              <a:latin typeface="Baskerville"/>
              <a:ea typeface="Baskerville"/>
              <a:cs typeface="Baskerville"/>
            </a:endParaRPr>
          </a:p>
          <a:p>
            <a:pPr marL="342900" indent="-269875" algn="just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 </a:t>
            </a:r>
          </a:p>
        </p:txBody>
      </p:sp>
      <p:pic>
        <p:nvPicPr>
          <p:cNvPr id="20488" name="Picture 1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167438"/>
            <a:ext cx="9937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870200" y="1447800"/>
          <a:ext cx="3403600" cy="558800"/>
        </p:xfrm>
        <a:graphic>
          <a:graphicData uri="http://schemas.openxmlformats.org/presentationml/2006/ole">
            <p:oleObj spid="_x0000_s206850" name="Equation" r:id="rId7" imgW="2476500" imgH="406400" progId="Equation.3">
              <p:embed/>
            </p:oleObj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12000" y="3581400"/>
            <a:ext cx="7921625" cy="2590800"/>
            <a:chOff x="612000" y="3581400"/>
            <a:chExt cx="7921625" cy="2590800"/>
          </a:xfrm>
        </p:grpSpPr>
        <p:sp>
          <p:nvSpPr>
            <p:cNvPr id="12" name="Text Placeholder 13"/>
            <p:cNvSpPr txBox="1">
              <a:spLocks/>
            </p:cNvSpPr>
            <p:nvPr/>
          </p:nvSpPr>
          <p:spPr bwMode="auto">
            <a:xfrm>
              <a:off x="612000" y="3581400"/>
              <a:ext cx="792162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269875" algn="just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 smtClean="0">
                  <a:solidFill>
                    <a:schemeClr val="tx1"/>
                  </a:solidFill>
                  <a:latin typeface="Baskerville"/>
                  <a:ea typeface="Baskerville"/>
                  <a:cs typeface="Baskerville"/>
                </a:rPr>
                <a:t>Mathematical formula of the significance of a detection:</a:t>
              </a:r>
            </a:p>
            <a:p>
              <a:pPr marL="342900" indent="-269875" algn="just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endPara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endParaRPr>
            </a:p>
            <a:p>
              <a:pPr marL="342900" indent="-269875" algn="just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endPara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endParaRPr>
            </a:p>
            <a:p>
              <a:pPr marL="342900" indent="-269875" algn="just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endParaRPr lang="en-US" sz="14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endParaRPr>
            </a:p>
            <a:p>
              <a:pPr marL="342900" indent="-269875" algn="just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 smtClean="0">
                  <a:solidFill>
                    <a:schemeClr val="tx1"/>
                  </a:solidFill>
                  <a:latin typeface="Baskerville"/>
                  <a:ea typeface="Baskerville"/>
                  <a:cs typeface="Baskerville"/>
                </a:rPr>
                <a:t>The SNR of an IACT is inversely proportional to the energy threshold, the trigger gate and the collected NSB photons.</a:t>
              </a:r>
            </a:p>
            <a:p>
              <a:pPr marL="800100" lvl="1" indent="-269875" algn="just" eaLnBrk="0" hangingPunct="0"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The trigger gate (G</a:t>
              </a:r>
              <a:r>
                <a:rPr lang="en-US" sz="1400" baseline="-250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trigger</a:t>
              </a: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) should be similar to the spread time of Cherenkov photons (</a:t>
              </a:r>
              <a:r>
                <a:rPr lang="en-US" sz="1400" dirty="0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</a:rPr>
                <a:t>τ</a:t>
              </a:r>
              <a:r>
                <a:rPr lang="en-US" sz="1400" baseline="-25000" dirty="0" smtClean="0">
                  <a:solidFill>
                    <a:srgbClr val="0000FF"/>
                  </a:solidFill>
                  <a:latin typeface="Lucida Grande"/>
                  <a:ea typeface="Lucida Grande"/>
                  <a:cs typeface="Lucida Grande"/>
                </a:rPr>
                <a:t>gamma</a:t>
              </a: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)  =&gt; isochronous mirrors and electronics and fast trigger.</a:t>
              </a:r>
            </a:p>
            <a:p>
              <a:pPr marL="800100" lvl="1" indent="-269875" algn="just" eaLnBrk="0" hangingPunct="0">
                <a:spcBef>
                  <a:spcPct val="20000"/>
                </a:spcBef>
                <a:buFont typeface="Arial"/>
                <a:buChar char="•"/>
              </a:pP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Solid angle on which photons fall in a single pixel (ΔΩ</a:t>
              </a:r>
              <a:r>
                <a:rPr lang="en-US" sz="1400" baseline="-250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NSB</a:t>
              </a: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) should not be much greater than the angular size of the shower (Ω</a:t>
              </a:r>
              <a:r>
                <a:rPr lang="en-US" sz="1400" baseline="-250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shower</a:t>
              </a:r>
              <a:r>
                <a:rPr lang="en-US" sz="1400" dirty="0" smtClean="0">
                  <a:solidFill>
                    <a:srgbClr val="0000FF"/>
                  </a:solidFill>
                  <a:latin typeface="Baskerville"/>
                  <a:ea typeface="Baskerville"/>
                  <a:cs typeface="Baskerville"/>
                </a:rPr>
                <a:t>) =&gt; small pixels.</a:t>
              </a:r>
            </a:p>
          </p:txBody>
        </p:sp>
        <p:graphicFrame>
          <p:nvGraphicFramePr>
            <p:cNvPr id="206851" name="Object 3"/>
            <p:cNvGraphicFramePr>
              <a:graphicFrameLocks noChangeAspect="1"/>
            </p:cNvGraphicFramePr>
            <p:nvPr/>
          </p:nvGraphicFramePr>
          <p:xfrm>
            <a:off x="935038" y="3970338"/>
            <a:ext cx="7277100" cy="646112"/>
          </p:xfrm>
          <a:graphic>
            <a:graphicData uri="http://schemas.openxmlformats.org/presentationml/2006/ole">
              <p:oleObj spid="_x0000_s206851" name="Equation" r:id="rId8" imgW="5295900" imgH="469900" progId="Equation.3">
                <p:embed/>
              </p:oleObj>
            </a:graphicData>
          </a:graphic>
        </p:graphicFrame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94717</TotalTime>
  <Words>2781</Words>
  <Application>Microsoft Macintosh PowerPoint</Application>
  <PresentationFormat>On-screen Show (4:3)</PresentationFormat>
  <Paragraphs>590</Paragraphs>
  <Slides>34</Slides>
  <Notes>34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Struttura predefinita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>INFN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Francesco Dazzi</dc:creator>
  <cp:keywords/>
  <dc:description/>
  <cp:lastModifiedBy>Francesco Dazzi</cp:lastModifiedBy>
  <cp:revision>851</cp:revision>
  <dcterms:created xsi:type="dcterms:W3CDTF">2011-09-27T22:34:07Z</dcterms:created>
  <dcterms:modified xsi:type="dcterms:W3CDTF">2011-09-27T22:44:52Z</dcterms:modified>
  <cp:category/>
</cp:coreProperties>
</file>