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302" r:id="rId3"/>
    <p:sldId id="257" r:id="rId4"/>
    <p:sldId id="259" r:id="rId5"/>
    <p:sldId id="260" r:id="rId6"/>
    <p:sldId id="258" r:id="rId7"/>
    <p:sldId id="263" r:id="rId8"/>
    <p:sldId id="286" r:id="rId9"/>
    <p:sldId id="306" r:id="rId10"/>
    <p:sldId id="265" r:id="rId11"/>
    <p:sldId id="304" r:id="rId12"/>
    <p:sldId id="267" r:id="rId13"/>
    <p:sldId id="279" r:id="rId14"/>
    <p:sldId id="278" r:id="rId15"/>
    <p:sldId id="284" r:id="rId16"/>
    <p:sldId id="285" r:id="rId17"/>
    <p:sldId id="280" r:id="rId18"/>
    <p:sldId id="281" r:id="rId19"/>
    <p:sldId id="287" r:id="rId20"/>
    <p:sldId id="282" r:id="rId21"/>
    <p:sldId id="283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305" r:id="rId32"/>
    <p:sldId id="288" r:id="rId33"/>
    <p:sldId id="301" r:id="rId34"/>
    <p:sldId id="290" r:id="rId35"/>
    <p:sldId id="291" r:id="rId36"/>
    <p:sldId id="294" r:id="rId37"/>
    <p:sldId id="296" r:id="rId38"/>
    <p:sldId id="295" r:id="rId39"/>
    <p:sldId id="297" r:id="rId40"/>
    <p:sldId id="298" r:id="rId41"/>
    <p:sldId id="299" r:id="rId42"/>
    <p:sldId id="300" r:id="rId43"/>
    <p:sldId id="303" r:id="rId4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3FF"/>
    <a:srgbClr val="D0EAEC"/>
    <a:srgbClr val="9999FF"/>
    <a:srgbClr val="FF0000"/>
    <a:srgbClr val="CCFF99"/>
    <a:srgbClr val="CCFFFF"/>
    <a:srgbClr val="CCCC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Stile con tema 2 - Color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542" autoAdjust="0"/>
  </p:normalViewPr>
  <p:slideViewPr>
    <p:cSldViewPr showGuides="1">
      <p:cViewPr varScale="1">
        <p:scale>
          <a:sx n="85" d="100"/>
          <a:sy n="85" d="100"/>
        </p:scale>
        <p:origin x="-12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F9566F7-1AB7-BD4A-AC78-0A9457924CA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71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6F0531-CEEC-0140-AF82-9C251504E4B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35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36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37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38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39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40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F2B92-47BE-3248-A924-77D0F67377C0}" type="slidenum">
              <a:rPr lang="en-US"/>
              <a:pPr/>
              <a:t>41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6100" y="381000"/>
            <a:ext cx="5762625" cy="432117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029200"/>
            <a:ext cx="6248400" cy="357981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6186D-EB61-6744-A3C4-E309B24D10C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8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025C-FA17-874C-9370-DFCD0D0E68F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7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E8C21-79F5-A449-8FB1-3B8B94349BF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8FB2B-EF47-D247-9E02-7F16499AF26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FC1E7-35A6-2B48-9649-CD753B360D4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96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8BAC1-FC08-964D-934B-6A3B2468343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5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83D62-0CCA-1248-8B70-F24FE3469DA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2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97F04-7796-E846-A335-A9CAD4F56ED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9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70FFF-72E9-B343-8F1C-58D332A3030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8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0244B-8BC6-0642-9F96-91A7CA1C85C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0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B95B-D312-D149-8D04-88AB14E8C8A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7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C89199-ECFD-9E41-A4CA-83A2E18DCA6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pic>
        <p:nvPicPr>
          <p:cNvPr id="2" name="Picture 8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" y="38100"/>
            <a:ext cx="12954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206375" y="908050"/>
            <a:ext cx="8785225" cy="73025"/>
          </a:xfrm>
          <a:prstGeom prst="rect">
            <a:avLst/>
          </a:prstGeom>
          <a:gradFill rotWithShape="1">
            <a:gsLst>
              <a:gs pos="0">
                <a:schemeClr val="bg1">
                  <a:alpha val="73000"/>
                </a:schemeClr>
              </a:gs>
              <a:gs pos="50000">
                <a:srgbClr val="0066FF">
                  <a:alpha val="47000"/>
                </a:srgbClr>
              </a:gs>
              <a:gs pos="100000">
                <a:schemeClr val="bg1">
                  <a:alpha val="73000"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1031" name="Immagine 1" descr="logo_INAF circolar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3" y="38100"/>
            <a:ext cx="823912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57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7" Type="http://schemas.openxmlformats.org/officeDocument/2006/relationships/image" Target="../media/image67.jpeg"/><Relationship Id="rId8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70.emf"/><Relationship Id="rId5" Type="http://schemas.openxmlformats.org/officeDocument/2006/relationships/image" Target="../media/image61.png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74.jpeg"/><Relationship Id="rId5" Type="http://schemas.openxmlformats.org/officeDocument/2006/relationships/image" Target="../media/image75.jpe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79512" y="1316955"/>
            <a:ext cx="8496944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  <a:cs typeface="+mn-cs"/>
              </a:rPr>
              <a:t>The telescopes from the technological point of view:</a:t>
            </a:r>
          </a:p>
          <a:p>
            <a:pPr>
              <a:spcBef>
                <a:spcPct val="0"/>
              </a:spcBef>
              <a:defRPr/>
            </a:pPr>
            <a:endParaRPr lang="en-US" sz="4400" dirty="0" smtClean="0">
              <a:effectLst>
                <a:outerShdw blurRad="38100" dist="38100" dir="2700000" algn="tl">
                  <a:srgbClr val="DDDDDD"/>
                </a:outerShdw>
              </a:effectLst>
              <a:latin typeface="Footlight MT Light" charset="0"/>
              <a:cs typeface="+mn-cs"/>
            </a:endParaRPr>
          </a:p>
          <a:p>
            <a:pPr>
              <a:spcBef>
                <a:spcPct val="0"/>
              </a:spcBef>
              <a:defRPr/>
            </a:pPr>
            <a:r>
              <a:rPr lang="en-US" sz="3200" dirty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  <a:cs typeface="+mn-cs"/>
              </a:rPr>
              <a:t>s</a:t>
            </a:r>
            <a:r>
              <a:rPr lang="en-US" sz="3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  <a:cs typeface="+mn-cs"/>
              </a:rPr>
              <a:t>tructures and mirrors for </a:t>
            </a:r>
            <a:r>
              <a:rPr lang="en-US" sz="3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Footlight MT Light" charset="0"/>
                <a:cs typeface="+mn-cs"/>
              </a:rPr>
              <a:t>IACTs</a:t>
            </a:r>
            <a:endParaRPr lang="en-US" sz="3200" dirty="0">
              <a:effectLst>
                <a:outerShdw blurRad="38100" dist="38100" dir="2700000" algn="tl">
                  <a:srgbClr val="DDDDDD"/>
                </a:outerShdw>
              </a:effectLst>
              <a:latin typeface="Footlight MT Light" charset="0"/>
              <a:cs typeface="+mn-cs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611188" y="5301208"/>
            <a:ext cx="792003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ambria"/>
                <a:cs typeface="Cambria"/>
              </a:rPr>
              <a:t>Rodolfo Canestrari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Cambria"/>
              <a:cs typeface="Cambria"/>
            </a:endParaRPr>
          </a:p>
          <a:p>
            <a:pPr>
              <a:defRPr/>
            </a:pPr>
            <a:r>
              <a:rPr lang="en-US" sz="16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Cambria"/>
                <a:cs typeface="Cambria"/>
              </a:rPr>
              <a:t>INAF-Astronomical Observatory of </a:t>
            </a:r>
            <a:r>
              <a:rPr lang="en-US" sz="1600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ambria"/>
                <a:cs typeface="Cambria"/>
              </a:rPr>
              <a:t>Brera</a:t>
            </a:r>
            <a:endParaRPr lang="en-US" sz="1600" i="1" dirty="0">
              <a:effectLst>
                <a:outerShdw blurRad="38100" dist="38100" dir="2700000" algn="tl">
                  <a:srgbClr val="DDDDDD"/>
                </a:outerShdw>
              </a:effectLst>
              <a:latin typeface="Cambria"/>
              <a:cs typeface="Cambri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4572000" y="3068960"/>
            <a:ext cx="11159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camera</a:t>
            </a:r>
          </a:p>
        </p:txBody>
      </p:sp>
      <p:cxnSp>
        <p:nvCxnSpPr>
          <p:cNvPr id="27" name="Connettore 2 26"/>
          <p:cNvCxnSpPr/>
          <p:nvPr/>
        </p:nvCxnSpPr>
        <p:spPr bwMode="auto">
          <a:xfrm flipH="1" flipV="1">
            <a:off x="4427984" y="1484786"/>
            <a:ext cx="360040" cy="1656182"/>
          </a:xfrm>
          <a:prstGeom prst="straightConnector1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Connettore 2 8"/>
          <p:cNvCxnSpPr/>
          <p:nvPr/>
        </p:nvCxnSpPr>
        <p:spPr bwMode="auto">
          <a:xfrm>
            <a:off x="4932040" y="3573016"/>
            <a:ext cx="864097" cy="576064"/>
          </a:xfrm>
          <a:prstGeom prst="straightConnector1">
            <a:avLst/>
          </a:prstGeom>
          <a:noFill/>
          <a:ln w="2857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CasellaDiTesto 27"/>
          <p:cNvSpPr txBox="1"/>
          <p:nvPr/>
        </p:nvSpPr>
        <p:spPr>
          <a:xfrm>
            <a:off x="4762403" y="5415607"/>
            <a:ext cx="1105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C8C93"/>
                </a:solidFill>
                <a:latin typeface="Calibri"/>
                <a:cs typeface="Calibri"/>
              </a:rPr>
              <a:t>mirrors</a:t>
            </a:r>
          </a:p>
        </p:txBody>
      </p:sp>
      <p:cxnSp>
        <p:nvCxnSpPr>
          <p:cNvPr id="29" name="Connettore 2 28"/>
          <p:cNvCxnSpPr/>
          <p:nvPr/>
        </p:nvCxnSpPr>
        <p:spPr bwMode="auto">
          <a:xfrm flipH="1" flipV="1">
            <a:off x="3131840" y="3212976"/>
            <a:ext cx="1944216" cy="2232248"/>
          </a:xfrm>
          <a:prstGeom prst="straightConnector1">
            <a:avLst/>
          </a:prstGeom>
          <a:noFill/>
          <a:ln w="28575" cap="flat" cmpd="sng" algn="ctr">
            <a:solidFill>
              <a:srgbClr val="4597A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ttore 2 12"/>
          <p:cNvCxnSpPr/>
          <p:nvPr/>
        </p:nvCxnSpPr>
        <p:spPr bwMode="auto">
          <a:xfrm flipV="1">
            <a:off x="6012160" y="4941168"/>
            <a:ext cx="1368152" cy="720080"/>
          </a:xfrm>
          <a:prstGeom prst="straightConnector1">
            <a:avLst/>
          </a:prstGeom>
          <a:noFill/>
          <a:ln w="28575" cap="flat" cmpd="sng" algn="ctr">
            <a:solidFill>
              <a:srgbClr val="4597A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CasellaDiTesto 32"/>
          <p:cNvSpPr txBox="1"/>
          <p:nvPr/>
        </p:nvSpPr>
        <p:spPr>
          <a:xfrm>
            <a:off x="1979712" y="6093296"/>
            <a:ext cx="133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C8C93"/>
                </a:solidFill>
                <a:latin typeface="Calibri"/>
                <a:cs typeface="Calibri"/>
              </a:rPr>
              <a:t>structure</a:t>
            </a:r>
            <a:endParaRPr lang="en-US" sz="2400" dirty="0">
              <a:solidFill>
                <a:srgbClr val="3C8C93"/>
              </a:solidFill>
              <a:latin typeface="Calibri"/>
              <a:cs typeface="Calibri"/>
            </a:endParaRPr>
          </a:p>
        </p:txBody>
      </p:sp>
      <p:cxnSp>
        <p:nvCxnSpPr>
          <p:cNvPr id="34" name="Connettore 2 33"/>
          <p:cNvCxnSpPr/>
          <p:nvPr/>
        </p:nvCxnSpPr>
        <p:spPr bwMode="auto">
          <a:xfrm flipV="1">
            <a:off x="3275856" y="6165304"/>
            <a:ext cx="4536504" cy="360040"/>
          </a:xfrm>
          <a:prstGeom prst="straightConnector1">
            <a:avLst/>
          </a:prstGeom>
          <a:noFill/>
          <a:ln w="28575" cap="flat" cmpd="sng" algn="ctr">
            <a:solidFill>
              <a:srgbClr val="4597A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nettore 2 43"/>
          <p:cNvCxnSpPr/>
          <p:nvPr/>
        </p:nvCxnSpPr>
        <p:spPr bwMode="auto">
          <a:xfrm flipH="1" flipV="1">
            <a:off x="1835696" y="4725144"/>
            <a:ext cx="504056" cy="1224136"/>
          </a:xfrm>
          <a:prstGeom prst="straightConnector1">
            <a:avLst/>
          </a:prstGeom>
          <a:noFill/>
          <a:ln w="28575" cap="flat" cmpd="sng" algn="ctr">
            <a:solidFill>
              <a:srgbClr val="4597A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CasellaDiTesto 31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063935" y="2411596"/>
            <a:ext cx="346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They are very large light collectors 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4860032" y="1772816"/>
            <a:ext cx="38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Mostly of the Cherenkov telescopes look like these</a:t>
            </a:r>
          </a:p>
        </p:txBody>
      </p:sp>
    </p:spTree>
    <p:extLst>
      <p:ext uri="{BB962C8B-B14F-4D97-AF65-F5344CB8AC3E}">
        <p14:creationId xmlns:p14="http://schemas.microsoft.com/office/powerpoint/2010/main" val="267110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 descr="DCopt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38" y="1128713"/>
            <a:ext cx="6237287" cy="5613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6588224" y="1556792"/>
            <a:ext cx="2376264" cy="5016759"/>
          </a:xfrm>
          <a:prstGeom prst="rect">
            <a:avLst/>
          </a:prstGeom>
          <a:solidFill>
            <a:srgbClr val="FF6600">
              <a:alpha val="21176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</a:pPr>
            <a:r>
              <a:rPr lang="en-US" sz="1600" dirty="0">
                <a:latin typeface="Calibri"/>
                <a:cs typeface="Calibri"/>
              </a:rPr>
              <a:t>Originally (1957) proposed for solar concentrators.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600" dirty="0">
                <a:latin typeface="Calibri"/>
                <a:cs typeface="Calibri"/>
              </a:rPr>
              <a:t>Single reflection.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600" dirty="0">
                <a:latin typeface="Calibri"/>
                <a:cs typeface="Calibri"/>
              </a:rPr>
              <a:t>Discontinuous optical surface.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600" dirty="0">
                <a:latin typeface="Calibri"/>
                <a:cs typeface="Calibri"/>
              </a:rPr>
              <a:t>Many identical spherical mirrors accommodated on a spherical structure with the curvature </a:t>
            </a:r>
            <a:r>
              <a:rPr lang="en-US" sz="1600" dirty="0" smtClean="0">
                <a:latin typeface="Calibri"/>
                <a:cs typeface="Calibri"/>
              </a:rPr>
              <a:t>being half of the </a:t>
            </a:r>
            <a:r>
              <a:rPr lang="en-US" sz="1600" dirty="0">
                <a:latin typeface="Calibri"/>
                <a:cs typeface="Calibri"/>
              </a:rPr>
              <a:t>mirrors one.</a:t>
            </a:r>
          </a:p>
          <a:p>
            <a:pPr algn="just" eaLnBrk="1" hangingPunct="1">
              <a:buFont typeface="Arial" charset="0"/>
              <a:buChar char="•"/>
            </a:pPr>
            <a:r>
              <a:rPr lang="en-US" sz="1600" dirty="0">
                <a:latin typeface="Calibri"/>
                <a:cs typeface="Calibri"/>
              </a:rPr>
              <a:t>Better performances for off-axis rays when compared to a spherical or </a:t>
            </a:r>
            <a:r>
              <a:rPr lang="en-US" sz="1600" dirty="0" smtClean="0">
                <a:latin typeface="Calibri"/>
                <a:cs typeface="Calibri"/>
              </a:rPr>
              <a:t>parabolic </a:t>
            </a:r>
            <a:r>
              <a:rPr lang="en-US" sz="1600" dirty="0">
                <a:latin typeface="Calibri"/>
                <a:cs typeface="Calibri"/>
              </a:rPr>
              <a:t>layout.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44826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Davies-Cotton layout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5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Connettore 1 50"/>
          <p:cNvCxnSpPr/>
          <p:nvPr/>
        </p:nvCxnSpPr>
        <p:spPr bwMode="auto">
          <a:xfrm flipV="1">
            <a:off x="7884368" y="2780928"/>
            <a:ext cx="0" cy="4032448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Freccia circolare a destra 30"/>
          <p:cNvSpPr/>
          <p:nvPr/>
        </p:nvSpPr>
        <p:spPr>
          <a:xfrm>
            <a:off x="1835696" y="5229200"/>
            <a:ext cx="1656184" cy="1656184"/>
          </a:xfrm>
          <a:prstGeom prst="curvedRightArrow">
            <a:avLst>
              <a:gd name="adj1" fmla="val 14071"/>
              <a:gd name="adj2" fmla="val 31219"/>
              <a:gd name="adj3" fmla="val 25000"/>
            </a:avLst>
          </a:prstGeom>
          <a:solidFill>
            <a:srgbClr val="FF0000"/>
          </a:solidFill>
          <a:ln>
            <a:solidFill>
              <a:srgbClr val="000000"/>
            </a:solidFill>
            <a:headEnd type="triangle"/>
            <a:tailEnd type="triangle"/>
          </a:ln>
          <a:scene3d>
            <a:camera prst="orthographicFront">
              <a:rot lat="264000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cxnSp>
        <p:nvCxnSpPr>
          <p:cNvPr id="11" name="Connettore 1 10"/>
          <p:cNvCxnSpPr/>
          <p:nvPr/>
        </p:nvCxnSpPr>
        <p:spPr bwMode="auto">
          <a:xfrm flipV="1">
            <a:off x="3563888" y="1994012"/>
            <a:ext cx="504056" cy="354868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5667555" y="1416258"/>
            <a:ext cx="187894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 smtClean="0">
                <a:latin typeface="Calibri"/>
                <a:cs typeface="Calibri"/>
              </a:rPr>
              <a:t>Alt-</a:t>
            </a:r>
            <a:r>
              <a:rPr lang="en-US" sz="2400" b="1" dirty="0" err="1" smtClean="0">
                <a:latin typeface="Calibri"/>
                <a:cs typeface="Calibri"/>
              </a:rPr>
              <a:t>Az</a:t>
            </a:r>
            <a:r>
              <a:rPr lang="en-US" sz="2400" b="1" dirty="0" smtClean="0">
                <a:latin typeface="Calibri"/>
                <a:cs typeface="Calibri"/>
              </a:rPr>
              <a:t> mount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alt: −20° ÷ 100°</a:t>
            </a:r>
          </a:p>
          <a:p>
            <a:pPr algn="just"/>
            <a:r>
              <a:rPr lang="en-US" dirty="0" err="1">
                <a:latin typeface="Calibri"/>
                <a:cs typeface="Calibri"/>
              </a:rPr>
              <a:t>a</a:t>
            </a:r>
            <a:r>
              <a:rPr lang="en-US" dirty="0" err="1" smtClean="0">
                <a:latin typeface="Calibri"/>
                <a:cs typeface="Calibri"/>
              </a:rPr>
              <a:t>z</a:t>
            </a:r>
            <a:r>
              <a:rPr lang="en-US" dirty="0" smtClean="0">
                <a:latin typeface="Calibri"/>
                <a:cs typeface="Calibri"/>
              </a:rPr>
              <a:t>: ±270°</a:t>
            </a:r>
          </a:p>
        </p:txBody>
      </p: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32" name="Freccia circolare in su 31"/>
          <p:cNvSpPr/>
          <p:nvPr/>
        </p:nvSpPr>
        <p:spPr>
          <a:xfrm rot="3342179">
            <a:off x="1193207" y="3589877"/>
            <a:ext cx="792088" cy="432048"/>
          </a:xfrm>
          <a:prstGeom prst="curvedUpArrow">
            <a:avLst/>
          </a:prstGeom>
          <a:solidFill>
            <a:srgbClr val="FF0000"/>
          </a:solidFill>
          <a:ln>
            <a:solidFill>
              <a:srgbClr val="000000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cxnSp>
        <p:nvCxnSpPr>
          <p:cNvPr id="40" name="Connettore 1 39"/>
          <p:cNvCxnSpPr/>
          <p:nvPr/>
        </p:nvCxnSpPr>
        <p:spPr bwMode="auto">
          <a:xfrm flipV="1">
            <a:off x="1187624" y="3650198"/>
            <a:ext cx="576064" cy="426874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nettore 1 40"/>
          <p:cNvCxnSpPr/>
          <p:nvPr/>
        </p:nvCxnSpPr>
        <p:spPr bwMode="auto">
          <a:xfrm flipV="1">
            <a:off x="2843808" y="4509120"/>
            <a:ext cx="0" cy="1728192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Connettore 1 48"/>
          <p:cNvCxnSpPr/>
          <p:nvPr/>
        </p:nvCxnSpPr>
        <p:spPr bwMode="auto">
          <a:xfrm flipV="1">
            <a:off x="2843808" y="1052736"/>
            <a:ext cx="0" cy="2088232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Freccia circolare a destra 52"/>
          <p:cNvSpPr/>
          <p:nvPr/>
        </p:nvSpPr>
        <p:spPr>
          <a:xfrm>
            <a:off x="7452320" y="2780928"/>
            <a:ext cx="720080" cy="648072"/>
          </a:xfrm>
          <a:prstGeom prst="curvedRightArrow">
            <a:avLst>
              <a:gd name="adj1" fmla="val 14071"/>
              <a:gd name="adj2" fmla="val 31219"/>
              <a:gd name="adj3" fmla="val 25000"/>
            </a:avLst>
          </a:prstGeom>
          <a:solidFill>
            <a:srgbClr val="FF0000"/>
          </a:solidFill>
          <a:ln>
            <a:solidFill>
              <a:srgbClr val="000000"/>
            </a:solidFill>
            <a:headEnd type="triangle"/>
            <a:tailEnd type="triangle"/>
          </a:ln>
          <a:scene3d>
            <a:camera prst="orthographicFront">
              <a:rot lat="264000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cxnSp>
        <p:nvCxnSpPr>
          <p:cNvPr id="54" name="Connettore 1 53"/>
          <p:cNvCxnSpPr/>
          <p:nvPr/>
        </p:nvCxnSpPr>
        <p:spPr bwMode="auto">
          <a:xfrm>
            <a:off x="8028384" y="5013176"/>
            <a:ext cx="288032" cy="216024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Connettore 1 60"/>
          <p:cNvCxnSpPr/>
          <p:nvPr/>
        </p:nvCxnSpPr>
        <p:spPr bwMode="auto">
          <a:xfrm>
            <a:off x="6516216" y="4221088"/>
            <a:ext cx="360040" cy="216024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Freccia circolare in su 61"/>
          <p:cNvSpPr/>
          <p:nvPr/>
        </p:nvSpPr>
        <p:spPr>
          <a:xfrm rot="2695797">
            <a:off x="8027261" y="4978459"/>
            <a:ext cx="492895" cy="432048"/>
          </a:xfrm>
          <a:prstGeom prst="curvedUpArrow">
            <a:avLst/>
          </a:prstGeom>
          <a:solidFill>
            <a:srgbClr val="FF0000"/>
          </a:solidFill>
          <a:ln>
            <a:solidFill>
              <a:srgbClr val="000000"/>
            </a:solidFill>
          </a:ln>
          <a:scene3d>
            <a:camera prst="orthographicFront">
              <a:rot lat="0" lon="0" rev="2100000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37" name="CasellaDiTesto 36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9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Connettore 1 42"/>
          <p:cNvCxnSpPr/>
          <p:nvPr/>
        </p:nvCxnSpPr>
        <p:spPr bwMode="auto">
          <a:xfrm flipH="1">
            <a:off x="6876256" y="6093296"/>
            <a:ext cx="2016224" cy="648072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Connettore 1 32"/>
          <p:cNvCxnSpPr/>
          <p:nvPr/>
        </p:nvCxnSpPr>
        <p:spPr bwMode="auto">
          <a:xfrm>
            <a:off x="251520" y="4797152"/>
            <a:ext cx="4896544" cy="504056"/>
          </a:xfrm>
          <a:prstGeom prst="lin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 rot="4806746">
            <a:off x="1716042" y="1729850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7002413" flipH="1">
            <a:off x="6109953" y="394640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5062496" y="1425550"/>
            <a:ext cx="390199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 smtClean="0">
                <a:latin typeface="Calibri"/>
                <a:cs typeface="Calibri"/>
              </a:rPr>
              <a:t>Stow/safety position</a:t>
            </a:r>
          </a:p>
          <a:p>
            <a:pPr algn="just"/>
            <a:r>
              <a:rPr lang="en-US" dirty="0" smtClean="0">
                <a:latin typeface="Calibri"/>
                <a:cs typeface="Calibri"/>
              </a:rPr>
              <a:t>(below) Horizon pointing, toward North</a:t>
            </a:r>
          </a:p>
        </p:txBody>
      </p: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010481" y="5261138"/>
            <a:ext cx="353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6600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42" name="CasellaDiTesto 41"/>
          <p:cNvSpPr txBox="1"/>
          <p:nvPr/>
        </p:nvSpPr>
        <p:spPr>
          <a:xfrm>
            <a:off x="161651" y="4293096"/>
            <a:ext cx="305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6600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56" name="CasellaDiTesto 55"/>
          <p:cNvSpPr txBox="1"/>
          <p:nvPr/>
        </p:nvSpPr>
        <p:spPr>
          <a:xfrm>
            <a:off x="6450641" y="6413266"/>
            <a:ext cx="353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6600"/>
                </a:solidFill>
                <a:latin typeface="Calibri"/>
                <a:cs typeface="Calibri"/>
              </a:rPr>
              <a:t>N</a:t>
            </a:r>
          </a:p>
        </p:txBody>
      </p:sp>
      <p:sp>
        <p:nvSpPr>
          <p:cNvPr id="57" name="CasellaDiTesto 56"/>
          <p:cNvSpPr txBox="1"/>
          <p:nvPr/>
        </p:nvSpPr>
        <p:spPr>
          <a:xfrm>
            <a:off x="8604448" y="5661248"/>
            <a:ext cx="305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6600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5447560" y="2276872"/>
            <a:ext cx="3121367" cy="16389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50000"/>
              </a:lnSpc>
            </a:pPr>
            <a:r>
              <a:rPr lang="en-US" b="1" dirty="0" smtClean="0">
                <a:latin typeface="Calibri"/>
                <a:cs typeface="Calibri"/>
              </a:rPr>
              <a:t>Pros</a:t>
            </a:r>
            <a:r>
              <a:rPr lang="en-US" dirty="0" smtClean="0">
                <a:latin typeface="Calibri"/>
                <a:cs typeface="Calibri"/>
              </a:rPr>
              <a:t>:</a:t>
            </a:r>
          </a:p>
          <a:p>
            <a:pPr marL="285750" indent="-285750" algn="just">
              <a:lnSpc>
                <a:spcPct val="50000"/>
              </a:lnSpc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easy access to camera body;</a:t>
            </a:r>
          </a:p>
          <a:p>
            <a:pPr marL="285750" indent="-285750" algn="just">
              <a:lnSpc>
                <a:spcPct val="50000"/>
              </a:lnSpc>
              <a:buFontTx/>
              <a:buChar char="-"/>
            </a:pPr>
            <a:r>
              <a:rPr lang="en-US" dirty="0">
                <a:latin typeface="Calibri"/>
                <a:cs typeface="Calibri"/>
              </a:rPr>
              <a:t>n</a:t>
            </a:r>
            <a:r>
              <a:rPr lang="en-US" dirty="0" smtClean="0">
                <a:latin typeface="Calibri"/>
                <a:cs typeface="Calibri"/>
              </a:rPr>
              <a:t>o Sunlight concentration;</a:t>
            </a:r>
          </a:p>
          <a:p>
            <a:pPr marL="285750" indent="-285750" algn="just">
              <a:lnSpc>
                <a:spcPct val="50000"/>
              </a:lnSpc>
              <a:buFontTx/>
              <a:buChar char="-"/>
            </a:pPr>
            <a:r>
              <a:rPr lang="en-US" dirty="0">
                <a:latin typeface="Calibri"/>
                <a:cs typeface="Calibri"/>
              </a:rPr>
              <a:t>n</a:t>
            </a:r>
            <a:r>
              <a:rPr lang="en-US" dirty="0" smtClean="0">
                <a:latin typeface="Calibri"/>
                <a:cs typeface="Calibri"/>
              </a:rPr>
              <a:t>o accumulation of snow</a:t>
            </a:r>
          </a:p>
          <a:p>
            <a:pPr algn="just">
              <a:lnSpc>
                <a:spcPct val="50000"/>
              </a:lnSpc>
            </a:pPr>
            <a:r>
              <a:rPr lang="en-US" b="1" dirty="0" smtClean="0">
                <a:latin typeface="Calibri"/>
                <a:cs typeface="Calibri"/>
              </a:rPr>
              <a:t>Cons</a:t>
            </a:r>
            <a:r>
              <a:rPr lang="en-US" dirty="0" smtClean="0">
                <a:latin typeface="Calibri"/>
                <a:cs typeface="Calibri"/>
              </a:rPr>
              <a:t>:</a:t>
            </a:r>
          </a:p>
          <a:p>
            <a:pPr marL="285750" indent="-285750" algn="just">
              <a:lnSpc>
                <a:spcPct val="50000"/>
              </a:lnSpc>
              <a:buFontTx/>
              <a:buChar char="-"/>
            </a:pPr>
            <a:r>
              <a:rPr lang="en-US" dirty="0" smtClean="0">
                <a:latin typeface="Calibri"/>
                <a:cs typeface="Calibri"/>
              </a:rPr>
              <a:t>wind effect</a:t>
            </a:r>
          </a:p>
        </p:txBody>
      </p:sp>
      <p:sp>
        <p:nvSpPr>
          <p:cNvPr id="60" name="CasellaDiTesto 59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194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037656" y="5877272"/>
            <a:ext cx="125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Foundation</a:t>
            </a:r>
          </a:p>
        </p:txBody>
      </p:sp>
      <p:cxnSp>
        <p:nvCxnSpPr>
          <p:cNvPr id="41" name="Connettore 2 40"/>
          <p:cNvCxnSpPr/>
          <p:nvPr/>
        </p:nvCxnSpPr>
        <p:spPr bwMode="auto">
          <a:xfrm flipV="1">
            <a:off x="2987824" y="5373216"/>
            <a:ext cx="432048" cy="4320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4" name="Immagine 63" descr="rail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1155536"/>
            <a:ext cx="3744416" cy="299354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3" name="Immagine 62" descr="bewehrungd-9-00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3368868"/>
            <a:ext cx="2234316" cy="322848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7" name="CasellaDiTesto 66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332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907704" y="587727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Elevation Fork</a:t>
            </a:r>
          </a:p>
        </p:txBody>
      </p:sp>
      <p:cxnSp>
        <p:nvCxnSpPr>
          <p:cNvPr id="31" name="Connettore 2 30"/>
          <p:cNvCxnSpPr/>
          <p:nvPr/>
        </p:nvCxnSpPr>
        <p:spPr bwMode="auto">
          <a:xfrm flipH="1" flipV="1">
            <a:off x="1331640" y="4941168"/>
            <a:ext cx="1080120" cy="86409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Connettore 2 40"/>
          <p:cNvCxnSpPr/>
          <p:nvPr/>
        </p:nvCxnSpPr>
        <p:spPr bwMode="auto">
          <a:xfrm flipV="1">
            <a:off x="2987824" y="4797152"/>
            <a:ext cx="864096" cy="100811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0" name="Immagine 59" descr="constr6a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6" y="1124744"/>
            <a:ext cx="3600400" cy="26648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Immagine 60" descr="base_site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4356592"/>
            <a:ext cx="3518869" cy="23847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7459394" y="3717032"/>
            <a:ext cx="1561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Aluminum tubes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336556" y="6474822"/>
            <a:ext cx="1758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Stainless still tubes</a:t>
            </a:r>
          </a:p>
        </p:txBody>
      </p:sp>
      <p:sp>
        <p:nvSpPr>
          <p:cNvPr id="21" name="CasellaDiTesto 20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2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563654" y="5877272"/>
            <a:ext cx="220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Azimuth drive system</a:t>
            </a:r>
          </a:p>
        </p:txBody>
      </p:sp>
      <p:cxnSp>
        <p:nvCxnSpPr>
          <p:cNvPr id="41" name="Connettore 2 40"/>
          <p:cNvCxnSpPr/>
          <p:nvPr/>
        </p:nvCxnSpPr>
        <p:spPr bwMode="auto">
          <a:xfrm flipV="1">
            <a:off x="2987824" y="5373216"/>
            <a:ext cx="432048" cy="43204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mmagine 8" descr="azmotor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542" y="4149080"/>
            <a:ext cx="1878682" cy="25922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CasellaDiTesto 10"/>
          <p:cNvSpPr txBox="1"/>
          <p:nvPr/>
        </p:nvSpPr>
        <p:spPr>
          <a:xfrm>
            <a:off x="6372200" y="6381328"/>
            <a:ext cx="1446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Azimuth motor</a:t>
            </a:r>
          </a:p>
        </p:txBody>
      </p:sp>
      <p:pic>
        <p:nvPicPr>
          <p:cNvPr id="20" name="Immagine 19" descr="wheel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240685"/>
            <a:ext cx="3672408" cy="33323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CasellaDiTesto 20"/>
          <p:cNvSpPr txBox="1"/>
          <p:nvPr/>
        </p:nvSpPr>
        <p:spPr>
          <a:xfrm rot="19013422">
            <a:off x="6325409" y="3363818"/>
            <a:ext cx="3337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Bogies, wheels and rails… like trains! </a:t>
            </a:r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4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4499992" y="5219908"/>
            <a:ext cx="653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Pillar</a:t>
            </a:r>
          </a:p>
        </p:txBody>
      </p:sp>
      <p:cxnSp>
        <p:nvCxnSpPr>
          <p:cNvPr id="45" name="Connettore 2 44"/>
          <p:cNvCxnSpPr/>
          <p:nvPr/>
        </p:nvCxnSpPr>
        <p:spPr bwMode="auto">
          <a:xfrm>
            <a:off x="5076056" y="5589240"/>
            <a:ext cx="2808312" cy="5760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Immagine 7" descr="New_Arra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01" y="1851048"/>
            <a:ext cx="3487307" cy="45302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CasellaDiTesto 33"/>
          <p:cNvSpPr txBox="1"/>
          <p:nvPr/>
        </p:nvSpPr>
        <p:spPr>
          <a:xfrm>
            <a:off x="4573" y="1700808"/>
            <a:ext cx="1675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Counterweights</a:t>
            </a:r>
          </a:p>
        </p:txBody>
      </p:sp>
      <p:cxnSp>
        <p:nvCxnSpPr>
          <p:cNvPr id="35" name="Connettore 2 34"/>
          <p:cNvCxnSpPr/>
          <p:nvPr/>
        </p:nvCxnSpPr>
        <p:spPr bwMode="auto">
          <a:xfrm>
            <a:off x="724653" y="2204864"/>
            <a:ext cx="1080120" cy="108012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Immagine 15" descr="Finish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992" y="116632"/>
            <a:ext cx="4495428" cy="27481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CasellaDiTesto 38"/>
          <p:cNvSpPr txBox="1"/>
          <p:nvPr/>
        </p:nvSpPr>
        <p:spPr>
          <a:xfrm>
            <a:off x="7885535" y="2636912"/>
            <a:ext cx="125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Foundation</a:t>
            </a:r>
          </a:p>
        </p:txBody>
      </p:sp>
      <p:cxnSp>
        <p:nvCxnSpPr>
          <p:cNvPr id="26" name="Connettore 7 25"/>
          <p:cNvCxnSpPr/>
          <p:nvPr/>
        </p:nvCxnSpPr>
        <p:spPr bwMode="auto">
          <a:xfrm rot="5400000">
            <a:off x="6696236" y="4329100"/>
            <a:ext cx="3528392" cy="864096"/>
          </a:xfrm>
          <a:prstGeom prst="curvedConnector3">
            <a:avLst>
              <a:gd name="adj1" fmla="val 10794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CasellaDiTesto 48"/>
          <p:cNvSpPr txBox="1"/>
          <p:nvPr/>
        </p:nvSpPr>
        <p:spPr>
          <a:xfrm>
            <a:off x="61266" y="6093296"/>
            <a:ext cx="2206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Azimuth drive system</a:t>
            </a:r>
          </a:p>
        </p:txBody>
      </p:sp>
      <p:cxnSp>
        <p:nvCxnSpPr>
          <p:cNvPr id="56" name="Connettore 2 55"/>
          <p:cNvCxnSpPr/>
          <p:nvPr/>
        </p:nvCxnSpPr>
        <p:spPr bwMode="auto">
          <a:xfrm flipV="1">
            <a:off x="1187624" y="3284984"/>
            <a:ext cx="2088232" cy="2808312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CasellaDiTesto 56"/>
          <p:cNvSpPr txBox="1"/>
          <p:nvPr/>
        </p:nvSpPr>
        <p:spPr>
          <a:xfrm>
            <a:off x="323528" y="1124744"/>
            <a:ext cx="229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Elevation drive system</a:t>
            </a:r>
          </a:p>
        </p:txBody>
      </p:sp>
      <p:cxnSp>
        <p:nvCxnSpPr>
          <p:cNvPr id="58" name="Connettore 2 57"/>
          <p:cNvCxnSpPr/>
          <p:nvPr/>
        </p:nvCxnSpPr>
        <p:spPr bwMode="auto">
          <a:xfrm>
            <a:off x="2267744" y="1628800"/>
            <a:ext cx="1080120" cy="108012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CasellaDiTesto 59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8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3707904" y="5661248"/>
            <a:ext cx="229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Elevation drive system</a:t>
            </a:r>
          </a:p>
        </p:txBody>
      </p:sp>
      <p:cxnSp>
        <p:nvCxnSpPr>
          <p:cNvPr id="33" name="Connettore 2 32"/>
          <p:cNvCxnSpPr/>
          <p:nvPr/>
        </p:nvCxnSpPr>
        <p:spPr bwMode="auto">
          <a:xfrm flipH="1" flipV="1">
            <a:off x="1691680" y="3789040"/>
            <a:ext cx="2088232" cy="187220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Immagine 25" descr="elmo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6016" y="1182412"/>
            <a:ext cx="3528392" cy="2822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Immagine 26" descr="elevation_chain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422710"/>
            <a:ext cx="2864092" cy="2291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9" name="CasellaDiTesto 48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8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002"/>
          <a:stretch/>
        </p:blipFill>
        <p:spPr>
          <a:xfrm>
            <a:off x="81260" y="1052736"/>
            <a:ext cx="6662308" cy="194421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76"/>
          <a:stretch/>
        </p:blipFill>
        <p:spPr>
          <a:xfrm>
            <a:off x="2828531" y="3140969"/>
            <a:ext cx="6279973" cy="367240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286737" y="6428655"/>
            <a:ext cx="223712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50000"/>
              </a:lnSpc>
            </a:pPr>
            <a:r>
              <a:rPr lang="en-US" sz="1200" dirty="0">
                <a:latin typeface="Calibri"/>
                <a:cs typeface="Calibri"/>
              </a:rPr>
              <a:t>Extract from </a:t>
            </a:r>
            <a:r>
              <a:rPr lang="en-US" sz="1200" i="1" dirty="0" smtClean="0">
                <a:latin typeface="Calibri"/>
                <a:cs typeface="Calibri"/>
              </a:rPr>
              <a:t>“CTA Design Study”</a:t>
            </a:r>
          </a:p>
          <a:p>
            <a:pPr algn="just">
              <a:lnSpc>
                <a:spcPct val="50000"/>
              </a:lnSpc>
            </a:pPr>
            <a:r>
              <a:rPr lang="en-US" sz="1200" dirty="0" err="1" smtClean="0">
                <a:latin typeface="Calibri"/>
                <a:cs typeface="Calibri"/>
              </a:rPr>
              <a:t>arXiv</a:t>
            </a:r>
            <a:r>
              <a:rPr lang="en-US" sz="1200" dirty="0" smtClean="0">
                <a:latin typeface="Calibri"/>
                <a:cs typeface="Calibri"/>
              </a:rPr>
              <a:t>/1008.3703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13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611560" y="1681638"/>
            <a:ext cx="5339923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Introduction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The structures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Basics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Stow position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Nomenclature</a:t>
            </a:r>
            <a:endParaRPr lang="en-US" sz="2400" dirty="0">
              <a:latin typeface="Calibri"/>
              <a:cs typeface="Calibri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Current experiments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The mirrors</a:t>
            </a:r>
          </a:p>
          <a:p>
            <a:pPr marL="742950" lvl="1" indent="-285750" algn="just">
              <a:buFontTx/>
              <a:buChar char="-"/>
            </a:pPr>
            <a:r>
              <a:rPr lang="en-US" sz="2400" dirty="0" smtClean="0">
                <a:latin typeface="Calibri"/>
                <a:cs typeface="Calibri"/>
              </a:rPr>
              <a:t>The cold glass slumping technology</a:t>
            </a:r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Outline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25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4507872" y="3573016"/>
            <a:ext cx="1504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Dish structure</a:t>
            </a:r>
          </a:p>
        </p:txBody>
      </p:sp>
      <p:cxnSp>
        <p:nvCxnSpPr>
          <p:cNvPr id="53" name="Connettore 2 52"/>
          <p:cNvCxnSpPr/>
          <p:nvPr/>
        </p:nvCxnSpPr>
        <p:spPr bwMode="auto">
          <a:xfrm>
            <a:off x="6084168" y="3861048"/>
            <a:ext cx="2016224" cy="5760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Connettore 2 53"/>
          <p:cNvCxnSpPr/>
          <p:nvPr/>
        </p:nvCxnSpPr>
        <p:spPr bwMode="auto">
          <a:xfrm flipH="1">
            <a:off x="2627784" y="4005064"/>
            <a:ext cx="1872208" cy="28803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Immagine 14" descr="dish_feb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584" y="4941168"/>
            <a:ext cx="3240360" cy="1803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magine 15" descr="support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573" y="116632"/>
            <a:ext cx="3803915" cy="28529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asellaDiTesto 16"/>
          <p:cNvSpPr txBox="1"/>
          <p:nvPr/>
        </p:nvSpPr>
        <p:spPr>
          <a:xfrm>
            <a:off x="3203848" y="6546830"/>
            <a:ext cx="2805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Lattice structure: stainless steel</a:t>
            </a:r>
          </a:p>
        </p:txBody>
      </p:sp>
      <p:sp>
        <p:nvSpPr>
          <p:cNvPr id="38" name="CasellaDiTesto 37"/>
          <p:cNvSpPr txBox="1"/>
          <p:nvPr/>
        </p:nvSpPr>
        <p:spPr>
          <a:xfrm>
            <a:off x="6329004" y="2996952"/>
            <a:ext cx="26961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Lattice structure: carbon </a:t>
            </a:r>
            <a:r>
              <a:rPr lang="en-US" sz="1600" dirty="0">
                <a:latin typeface="Calibri"/>
                <a:cs typeface="Calibri"/>
              </a:rPr>
              <a:t>f</a:t>
            </a:r>
            <a:r>
              <a:rPr lang="en-US" sz="1600" dirty="0" smtClean="0">
                <a:latin typeface="Calibri"/>
                <a:cs typeface="Calibri"/>
              </a:rPr>
              <a:t>iber</a:t>
            </a:r>
          </a:p>
        </p:txBody>
      </p:sp>
      <p:sp>
        <p:nvSpPr>
          <p:cNvPr id="42" name="CasellaDiTesto 41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14" name="CasellaDiTesto 13"/>
          <p:cNvSpPr txBox="1"/>
          <p:nvPr/>
        </p:nvSpPr>
        <p:spPr>
          <a:xfrm>
            <a:off x="4067944" y="580526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Camera mast</a:t>
            </a:r>
          </a:p>
        </p:txBody>
      </p:sp>
      <p:cxnSp>
        <p:nvCxnSpPr>
          <p:cNvPr id="47" name="Connettore 2 46"/>
          <p:cNvCxnSpPr/>
          <p:nvPr/>
        </p:nvCxnSpPr>
        <p:spPr bwMode="auto">
          <a:xfrm flipH="1" flipV="1">
            <a:off x="4427984" y="2492896"/>
            <a:ext cx="432048" cy="316835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Connettore 2 50"/>
          <p:cNvCxnSpPr/>
          <p:nvPr/>
        </p:nvCxnSpPr>
        <p:spPr bwMode="auto">
          <a:xfrm flipV="1">
            <a:off x="5148064" y="5085184"/>
            <a:ext cx="1152128" cy="57606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Immagine 15" descr="constr1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7854">
            <a:off x="5484988" y="524185"/>
            <a:ext cx="3589332" cy="28987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magine 16" descr="Tel2_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14" y="3933056"/>
            <a:ext cx="2666686" cy="28529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CasellaDiTesto 25"/>
          <p:cNvSpPr txBox="1"/>
          <p:nvPr/>
        </p:nvSpPr>
        <p:spPr>
          <a:xfrm>
            <a:off x="2051720" y="6546830"/>
            <a:ext cx="113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err="1" smtClean="0">
                <a:latin typeface="Calibri"/>
                <a:cs typeface="Calibri"/>
              </a:rPr>
              <a:t>Quadrupod</a:t>
            </a:r>
            <a:endParaRPr lang="en-US" sz="1600" dirty="0" smtClean="0">
              <a:latin typeface="Calibri"/>
              <a:cs typeface="Calibri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8550793" y="3212976"/>
            <a:ext cx="569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600" dirty="0" smtClean="0">
                <a:latin typeface="Calibri"/>
                <a:cs typeface="Calibri"/>
              </a:rPr>
              <a:t>Arch</a:t>
            </a:r>
          </a:p>
        </p:txBody>
      </p:sp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172470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11560" y="3789040"/>
            <a:ext cx="6237605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latin typeface="Calibri"/>
                <a:cs typeface="Calibri"/>
              </a:rPr>
              <a:t>Layout</a:t>
            </a:r>
            <a:r>
              <a:rPr lang="en-US" sz="2000" dirty="0" smtClean="0">
                <a:latin typeface="Calibri"/>
                <a:cs typeface="Calibri"/>
              </a:rPr>
              <a:t>: 		array with 4 telescopes</a:t>
            </a: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Mirror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area</a:t>
            </a:r>
            <a:r>
              <a:rPr lang="en-US" sz="2000" dirty="0" smtClean="0">
                <a:latin typeface="Calibri"/>
                <a:cs typeface="Calibri"/>
              </a:rPr>
              <a:t>: 	4 × 108 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endParaRPr lang="en-US" sz="2000" dirty="0" smtClean="0">
              <a:latin typeface="Calibri"/>
              <a:cs typeface="Calibri"/>
            </a:endParaRP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Site</a:t>
            </a:r>
            <a:r>
              <a:rPr lang="en-US" sz="2000" dirty="0" smtClean="0">
                <a:latin typeface="Calibri"/>
                <a:cs typeface="Calibri"/>
              </a:rPr>
              <a:t>: 		The </a:t>
            </a:r>
            <a:r>
              <a:rPr lang="en-US" sz="2000" dirty="0" err="1">
                <a:latin typeface="Calibri"/>
                <a:cs typeface="Calibri"/>
              </a:rPr>
              <a:t>Khomas</a:t>
            </a:r>
            <a:r>
              <a:rPr lang="en-US" sz="2000" dirty="0">
                <a:latin typeface="Calibri"/>
                <a:cs typeface="Calibri"/>
              </a:rPr>
              <a:t> Highland of </a:t>
            </a:r>
            <a:r>
              <a:rPr lang="en-US" sz="2000" dirty="0" smtClean="0">
                <a:latin typeface="Calibri"/>
                <a:cs typeface="Calibri"/>
              </a:rPr>
              <a:t>Namibia</a:t>
            </a: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Location</a:t>
            </a:r>
            <a:r>
              <a:rPr lang="en-US" sz="2000" dirty="0" smtClean="0">
                <a:latin typeface="Calibri"/>
                <a:cs typeface="Calibri"/>
              </a:rPr>
              <a:t>:	</a:t>
            </a:r>
            <a:r>
              <a:rPr lang="tr-TR" sz="2000" dirty="0" smtClean="0">
                <a:latin typeface="Calibri"/>
                <a:cs typeface="Calibri"/>
              </a:rPr>
              <a:t>23</a:t>
            </a:r>
            <a:r>
              <a:rPr lang="tr-TR" sz="2000" dirty="0">
                <a:latin typeface="Calibri"/>
                <a:cs typeface="Calibri"/>
              </a:rPr>
              <a:t>°</a:t>
            </a:r>
            <a:r>
              <a:rPr lang="tr-TR" sz="2000" dirty="0" smtClean="0">
                <a:latin typeface="Calibri"/>
                <a:cs typeface="Calibri"/>
              </a:rPr>
              <a:t>16’18” </a:t>
            </a:r>
            <a:r>
              <a:rPr lang="tr-TR" sz="2000" dirty="0">
                <a:latin typeface="Calibri"/>
                <a:cs typeface="Calibri"/>
              </a:rPr>
              <a:t>S, 16°</a:t>
            </a:r>
            <a:r>
              <a:rPr lang="tr-TR" sz="2000" dirty="0" smtClean="0">
                <a:latin typeface="Calibri"/>
                <a:cs typeface="Calibri"/>
              </a:rPr>
              <a:t>30’00” </a:t>
            </a:r>
            <a:r>
              <a:rPr lang="tr-TR" sz="2000" dirty="0">
                <a:latin typeface="Calibri"/>
                <a:cs typeface="Calibri"/>
              </a:rPr>
              <a:t>E at 1800 m </a:t>
            </a:r>
            <a:r>
              <a:rPr lang="tr-TR" sz="2000" dirty="0" err="1">
                <a:latin typeface="Calibri"/>
                <a:cs typeface="Calibri"/>
              </a:rPr>
              <a:t>asl</a:t>
            </a:r>
            <a:endParaRPr lang="en-US" sz="2000" dirty="0" smtClean="0">
              <a:latin typeface="Calibri"/>
              <a:cs typeface="Calibri"/>
            </a:endParaRP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Operating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since</a:t>
            </a:r>
            <a:r>
              <a:rPr lang="en-US" sz="2000" dirty="0" smtClean="0">
                <a:latin typeface="Calibri"/>
                <a:cs typeface="Calibri"/>
              </a:rPr>
              <a:t>: 	2002 (array in 2004)</a:t>
            </a:r>
          </a:p>
          <a:p>
            <a:pPr algn="just"/>
            <a:r>
              <a:rPr lang="en-US" sz="2000" b="1" dirty="0">
                <a:latin typeface="Calibri"/>
                <a:cs typeface="Calibri"/>
              </a:rPr>
              <a:t>W</a:t>
            </a:r>
            <a:r>
              <a:rPr lang="en-US" sz="2000" b="1" dirty="0" smtClean="0">
                <a:latin typeface="Calibri"/>
                <a:cs typeface="Calibri"/>
              </a:rPr>
              <a:t>ebsite</a:t>
            </a:r>
            <a:r>
              <a:rPr lang="en-US" sz="2000" dirty="0" smtClean="0">
                <a:latin typeface="Calibri"/>
                <a:cs typeface="Calibri"/>
              </a:rPr>
              <a:t>:	http</a:t>
            </a:r>
            <a:r>
              <a:rPr lang="en-US" sz="2000" dirty="0">
                <a:latin typeface="Calibri"/>
                <a:cs typeface="Calibri"/>
              </a:rPr>
              <a:t>://</a:t>
            </a:r>
            <a:r>
              <a:rPr lang="en-US" sz="2000" dirty="0" err="1">
                <a:latin typeface="Calibri"/>
                <a:cs typeface="Calibri"/>
              </a:rPr>
              <a:t>www.mpi-hd.mpg.de</a:t>
            </a:r>
            <a:r>
              <a:rPr lang="en-US" sz="2000" dirty="0">
                <a:latin typeface="Calibri"/>
                <a:cs typeface="Calibri"/>
              </a:rPr>
              <a:t>/</a:t>
            </a:r>
            <a:r>
              <a:rPr lang="en-US" sz="2000" dirty="0" err="1">
                <a:latin typeface="Calibri"/>
                <a:cs typeface="Calibri"/>
              </a:rPr>
              <a:t>hfm</a:t>
            </a:r>
            <a:r>
              <a:rPr lang="en-US" sz="2000" dirty="0">
                <a:latin typeface="Calibri"/>
                <a:cs typeface="Calibri"/>
              </a:rPr>
              <a:t>/HESS/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0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268760"/>
            <a:ext cx="5466356" cy="52076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5687248" y="6505599"/>
            <a:ext cx="3493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>
                <a:latin typeface="Calibri"/>
                <a:cs typeface="Calibri"/>
              </a:rPr>
              <a:t>Extract from http://</a:t>
            </a:r>
            <a:r>
              <a:rPr lang="en-US" sz="1200" dirty="0" err="1">
                <a:latin typeface="Calibri"/>
                <a:cs typeface="Calibri"/>
              </a:rPr>
              <a:t>www.mpi-hd.mpg.de</a:t>
            </a:r>
            <a:r>
              <a:rPr lang="en-US" sz="1200" dirty="0">
                <a:latin typeface="Calibri"/>
                <a:cs typeface="Calibri"/>
              </a:rPr>
              <a:t>/</a:t>
            </a:r>
            <a:r>
              <a:rPr lang="en-US" sz="1200" dirty="0" err="1">
                <a:latin typeface="Calibri"/>
                <a:cs typeface="Calibri"/>
              </a:rPr>
              <a:t>hfm</a:t>
            </a:r>
            <a:r>
              <a:rPr lang="en-US" sz="1200" dirty="0">
                <a:latin typeface="Calibri"/>
                <a:cs typeface="Calibri"/>
              </a:rPr>
              <a:t>/HESS</a:t>
            </a:r>
            <a:r>
              <a:rPr lang="en-US" sz="1200" dirty="0" smtClean="0">
                <a:latin typeface="Calibri"/>
                <a:cs typeface="Calibri"/>
              </a:rPr>
              <a:t>/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6" name="Immagine 5" descr="pointing_up_s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1594361"/>
            <a:ext cx="3024336" cy="385086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66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5456436" cy="52199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5687248" y="6505599"/>
            <a:ext cx="3493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>
                <a:latin typeface="Calibri"/>
                <a:cs typeface="Calibri"/>
              </a:rPr>
              <a:t>Extract from http://</a:t>
            </a:r>
            <a:r>
              <a:rPr lang="en-US" sz="1200" dirty="0" err="1">
                <a:latin typeface="Calibri"/>
                <a:cs typeface="Calibri"/>
              </a:rPr>
              <a:t>www.mpi-hd.mpg.de</a:t>
            </a:r>
            <a:r>
              <a:rPr lang="en-US" sz="1200" dirty="0">
                <a:latin typeface="Calibri"/>
                <a:cs typeface="Calibri"/>
              </a:rPr>
              <a:t>/</a:t>
            </a:r>
            <a:r>
              <a:rPr lang="en-US" sz="1200" dirty="0" err="1">
                <a:latin typeface="Calibri"/>
                <a:cs typeface="Calibri"/>
              </a:rPr>
              <a:t>hfm</a:t>
            </a:r>
            <a:r>
              <a:rPr lang="en-US" sz="1200" dirty="0">
                <a:latin typeface="Calibri"/>
                <a:cs typeface="Calibri"/>
              </a:rPr>
              <a:t>/HESS</a:t>
            </a:r>
            <a:r>
              <a:rPr lang="en-US" sz="1200" dirty="0" smtClean="0">
                <a:latin typeface="Calibri"/>
                <a:cs typeface="Calibri"/>
              </a:rPr>
              <a:t>/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4" name="Immagine 3" descr="t_telescop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602" y="3933056"/>
            <a:ext cx="3160012" cy="210313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9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898644" y="3960926"/>
            <a:ext cx="6471017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latin typeface="Calibri"/>
                <a:cs typeface="Calibri"/>
              </a:rPr>
              <a:t>Layout</a:t>
            </a:r>
            <a:r>
              <a:rPr lang="en-US" sz="2000" dirty="0" smtClean="0">
                <a:latin typeface="Calibri"/>
                <a:cs typeface="Calibri"/>
              </a:rPr>
              <a:t>: 		array with 4 telescopes</a:t>
            </a: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Mirror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area</a:t>
            </a:r>
            <a:r>
              <a:rPr lang="en-US" sz="2000" dirty="0" smtClean="0">
                <a:latin typeface="Calibri"/>
                <a:cs typeface="Calibri"/>
              </a:rPr>
              <a:t>: 	4 × 110 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endParaRPr lang="en-US" sz="2000" dirty="0" smtClean="0">
              <a:latin typeface="Calibri"/>
              <a:cs typeface="Calibri"/>
            </a:endParaRP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Site</a:t>
            </a:r>
            <a:r>
              <a:rPr lang="en-US" sz="2000" dirty="0" smtClean="0">
                <a:latin typeface="Calibri"/>
                <a:cs typeface="Calibri"/>
              </a:rPr>
              <a:t>: 		Coronado National Forest, Arizona</a:t>
            </a: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Location</a:t>
            </a:r>
            <a:r>
              <a:rPr lang="en-US" sz="2000" dirty="0" smtClean="0">
                <a:latin typeface="Calibri"/>
                <a:cs typeface="Calibri"/>
              </a:rPr>
              <a:t>:	</a:t>
            </a:r>
            <a:r>
              <a:rPr lang="tr-TR" sz="2000" dirty="0">
                <a:latin typeface="Calibri"/>
                <a:cs typeface="Calibri"/>
              </a:rPr>
              <a:t>+31</a:t>
            </a:r>
            <a:r>
              <a:rPr lang="tr-TR" sz="2000" dirty="0" smtClean="0">
                <a:latin typeface="Calibri"/>
                <a:cs typeface="Calibri"/>
              </a:rPr>
              <a:t>°40’30” N, </a:t>
            </a:r>
            <a:r>
              <a:rPr lang="tr-TR" sz="2000" dirty="0">
                <a:latin typeface="Calibri"/>
                <a:cs typeface="Calibri"/>
              </a:rPr>
              <a:t>-</a:t>
            </a:r>
            <a:r>
              <a:rPr lang="tr-TR" sz="2000" dirty="0" smtClean="0">
                <a:latin typeface="Calibri"/>
                <a:cs typeface="Calibri"/>
              </a:rPr>
              <a:t>110</a:t>
            </a:r>
            <a:r>
              <a:rPr lang="tr-TR" sz="2000" dirty="0">
                <a:latin typeface="Calibri"/>
                <a:cs typeface="Calibri"/>
              </a:rPr>
              <a:t>°</a:t>
            </a:r>
            <a:r>
              <a:rPr lang="tr-TR" sz="2000" dirty="0" smtClean="0">
                <a:latin typeface="Calibri"/>
                <a:cs typeface="Calibri"/>
              </a:rPr>
              <a:t>57’8” </a:t>
            </a:r>
            <a:r>
              <a:rPr lang="tr-TR" sz="2000" dirty="0">
                <a:latin typeface="Calibri"/>
                <a:cs typeface="Calibri"/>
              </a:rPr>
              <a:t>E at </a:t>
            </a:r>
            <a:r>
              <a:rPr lang="tr-TR" sz="2000" dirty="0" smtClean="0">
                <a:latin typeface="Calibri"/>
                <a:cs typeface="Calibri"/>
              </a:rPr>
              <a:t>1268 m </a:t>
            </a:r>
            <a:r>
              <a:rPr lang="tr-TR" sz="2000" dirty="0" err="1">
                <a:latin typeface="Calibri"/>
                <a:cs typeface="Calibri"/>
              </a:rPr>
              <a:t>asl</a:t>
            </a:r>
            <a:endParaRPr lang="en-US" sz="2000" dirty="0" smtClean="0">
              <a:latin typeface="Calibri"/>
              <a:cs typeface="Calibri"/>
            </a:endParaRP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Operating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since</a:t>
            </a:r>
            <a:r>
              <a:rPr lang="en-US" sz="2000" dirty="0" smtClean="0">
                <a:latin typeface="Calibri"/>
                <a:cs typeface="Calibri"/>
              </a:rPr>
              <a:t>: 	2003 (array in 2007)</a:t>
            </a:r>
          </a:p>
          <a:p>
            <a:pPr algn="just"/>
            <a:r>
              <a:rPr lang="en-US" sz="2000" b="1" dirty="0">
                <a:latin typeface="Calibri"/>
                <a:cs typeface="Calibri"/>
              </a:rPr>
              <a:t>W</a:t>
            </a:r>
            <a:r>
              <a:rPr lang="en-US" sz="2000" b="1" dirty="0" smtClean="0">
                <a:latin typeface="Calibri"/>
                <a:cs typeface="Calibri"/>
              </a:rPr>
              <a:t>ebsite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  <a:r>
              <a:rPr lang="en-US" sz="2000" dirty="0">
                <a:latin typeface="Calibri"/>
                <a:cs typeface="Calibri"/>
              </a:rPr>
              <a:t>	http://</a:t>
            </a:r>
            <a:r>
              <a:rPr lang="en-US" sz="2000" dirty="0" err="1">
                <a:latin typeface="Calibri"/>
                <a:cs typeface="Calibri"/>
              </a:rPr>
              <a:t>veritas.sao.arizona.edu</a:t>
            </a:r>
            <a:r>
              <a:rPr lang="en-US" sz="2000" dirty="0">
                <a:latin typeface="Calibri"/>
                <a:cs typeface="Calibri"/>
              </a:rPr>
              <a:t>/</a:t>
            </a:r>
            <a:r>
              <a:rPr lang="en-US" sz="2000" dirty="0" err="1">
                <a:latin typeface="Calibri"/>
                <a:cs typeface="Calibri"/>
              </a:rPr>
              <a:t>index.php</a:t>
            </a: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" y="980728"/>
            <a:ext cx="9144000" cy="2076929"/>
          </a:xfrm>
          <a:prstGeom prst="rect">
            <a:avLst/>
          </a:prstGeom>
        </p:spPr>
      </p:pic>
      <p:pic>
        <p:nvPicPr>
          <p:cNvPr id="6" name="Immagine 5" descr="New_Array.jpg"/>
          <p:cNvPicPr>
            <a:picLocks noChangeAspect="1"/>
          </p:cNvPicPr>
          <p:nvPr/>
        </p:nvPicPr>
        <p:blipFill>
          <a:blip r:embed="rId3" cstate="print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" y="1032260"/>
            <a:ext cx="9144000" cy="2828788"/>
          </a:xfrm>
          <a:prstGeom prst="rect">
            <a:avLst/>
          </a:prstGeom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7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52736"/>
            <a:ext cx="8686800" cy="31115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5660761" y="6505599"/>
            <a:ext cx="354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>
                <a:latin typeface="Calibri"/>
                <a:cs typeface="Calibri"/>
              </a:rPr>
              <a:t>Extract from http://</a:t>
            </a:r>
            <a:r>
              <a:rPr lang="en-US" sz="1200" dirty="0" err="1">
                <a:latin typeface="Calibri"/>
                <a:cs typeface="Calibri"/>
              </a:rPr>
              <a:t>veritas.sao.arizona.edu</a:t>
            </a:r>
            <a:r>
              <a:rPr lang="en-US" sz="1200" dirty="0">
                <a:latin typeface="Calibri"/>
                <a:cs typeface="Calibri"/>
              </a:rPr>
              <a:t>/</a:t>
            </a:r>
            <a:r>
              <a:rPr lang="en-US" sz="1200" dirty="0" err="1" smtClean="0">
                <a:latin typeface="Calibri"/>
                <a:cs typeface="Calibri"/>
              </a:rPr>
              <a:t>index.php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5" name="Immagine 4" descr="Crane_Installing_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4293096"/>
            <a:ext cx="5148064" cy="2380981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04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251520" y="1052736"/>
            <a:ext cx="4968552" cy="5760640"/>
            <a:chOff x="452603" y="-1"/>
            <a:chExt cx="5364000" cy="614983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-1"/>
              <a:ext cx="5334080" cy="48599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603" y="3270043"/>
              <a:ext cx="5364000" cy="287978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CasellaDiTesto 4"/>
          <p:cNvSpPr txBox="1"/>
          <p:nvPr/>
        </p:nvSpPr>
        <p:spPr>
          <a:xfrm>
            <a:off x="5660761" y="6505599"/>
            <a:ext cx="35462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>
                <a:latin typeface="Calibri"/>
                <a:cs typeface="Calibri"/>
              </a:rPr>
              <a:t>Extract from http://</a:t>
            </a:r>
            <a:r>
              <a:rPr lang="en-US" sz="1200" dirty="0" err="1">
                <a:latin typeface="Calibri"/>
                <a:cs typeface="Calibri"/>
              </a:rPr>
              <a:t>veritas.sao.arizona.edu</a:t>
            </a:r>
            <a:r>
              <a:rPr lang="en-US" sz="1200" dirty="0">
                <a:latin typeface="Calibri"/>
                <a:cs typeface="Calibri"/>
              </a:rPr>
              <a:t>/</a:t>
            </a:r>
            <a:r>
              <a:rPr lang="en-US" sz="1200" dirty="0" err="1" smtClean="0">
                <a:latin typeface="Calibri"/>
                <a:cs typeface="Calibri"/>
              </a:rPr>
              <a:t>index.php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51520" y="1052736"/>
            <a:ext cx="4968552" cy="5760640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pic>
        <p:nvPicPr>
          <p:cNvPr id="8" name="Immagine 7" descr="OSS_Ready_Inst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942" y="3546357"/>
            <a:ext cx="3773562" cy="233091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6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telhomepageti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2636912"/>
            <a:ext cx="8128000" cy="952500"/>
          </a:xfrm>
          <a:prstGeom prst="rect">
            <a:avLst/>
          </a:prstGeom>
        </p:spPr>
      </p:pic>
      <p:pic>
        <p:nvPicPr>
          <p:cNvPr id="2" name="Immagine 1" descr="MAGICLaPalma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768" y="1124744"/>
            <a:ext cx="1620000" cy="205714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94442" y="3861048"/>
            <a:ext cx="728992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b="1" dirty="0" smtClean="0">
                <a:latin typeface="Calibri"/>
                <a:cs typeface="Calibri"/>
              </a:rPr>
              <a:t>Layout</a:t>
            </a:r>
            <a:r>
              <a:rPr lang="en-US" sz="2000" dirty="0" smtClean="0">
                <a:latin typeface="Calibri"/>
                <a:cs typeface="Calibri"/>
              </a:rPr>
              <a:t>: 		array with 2 telescopes</a:t>
            </a: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Mirror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area</a:t>
            </a:r>
            <a:r>
              <a:rPr lang="en-US" sz="2000" dirty="0" smtClean="0">
                <a:latin typeface="Calibri"/>
                <a:cs typeface="Calibri"/>
              </a:rPr>
              <a:t>: 	2 × 236 m</a:t>
            </a:r>
            <a:r>
              <a:rPr lang="en-US" sz="2000" baseline="30000" dirty="0" smtClean="0">
                <a:latin typeface="Calibri"/>
                <a:cs typeface="Calibri"/>
              </a:rPr>
              <a:t>2</a:t>
            </a:r>
            <a:endParaRPr lang="en-US" sz="2000" dirty="0" smtClean="0">
              <a:latin typeface="Calibri"/>
              <a:cs typeface="Calibri"/>
            </a:endParaRP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Site</a:t>
            </a:r>
            <a:r>
              <a:rPr lang="en-US" sz="2000" dirty="0" smtClean="0">
                <a:latin typeface="Calibri"/>
                <a:cs typeface="Calibri"/>
              </a:rPr>
              <a:t>: 		</a:t>
            </a:r>
            <a:r>
              <a:rPr lang="en-US" sz="2000" dirty="0" err="1" smtClean="0">
                <a:latin typeface="Calibri"/>
                <a:cs typeface="Calibri"/>
              </a:rPr>
              <a:t>Roque</a:t>
            </a:r>
            <a:r>
              <a:rPr lang="en-US" sz="2000" dirty="0" smtClean="0">
                <a:latin typeface="Calibri"/>
                <a:cs typeface="Calibri"/>
              </a:rPr>
              <a:t> de los </a:t>
            </a:r>
            <a:r>
              <a:rPr lang="en-US" sz="2000" dirty="0" err="1">
                <a:latin typeface="Calibri"/>
                <a:cs typeface="Calibri"/>
              </a:rPr>
              <a:t>M</a:t>
            </a:r>
            <a:r>
              <a:rPr lang="en-US" sz="2000" dirty="0" err="1" smtClean="0">
                <a:latin typeface="Calibri"/>
                <a:cs typeface="Calibri"/>
              </a:rPr>
              <a:t>uchachos</a:t>
            </a:r>
            <a:r>
              <a:rPr lang="en-US" sz="2000" dirty="0" smtClean="0">
                <a:latin typeface="Calibri"/>
                <a:cs typeface="Calibri"/>
              </a:rPr>
              <a:t>, La Palma, Canary Islands</a:t>
            </a: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Location</a:t>
            </a:r>
            <a:r>
              <a:rPr lang="en-US" sz="2000" dirty="0" smtClean="0">
                <a:latin typeface="Calibri"/>
                <a:cs typeface="Calibri"/>
              </a:rPr>
              <a:t>:	</a:t>
            </a:r>
            <a:r>
              <a:rPr lang="fr-FR" sz="2000" dirty="0">
                <a:latin typeface="Calibri"/>
                <a:cs typeface="Calibri"/>
              </a:rPr>
              <a:t>+28</a:t>
            </a:r>
            <a:r>
              <a:rPr lang="fr-FR" sz="2000" dirty="0" smtClean="0">
                <a:latin typeface="Calibri"/>
                <a:cs typeface="Calibri"/>
              </a:rPr>
              <a:t>°45’42</a:t>
            </a:r>
            <a:r>
              <a:rPr lang="tr-TR" sz="2000" dirty="0">
                <a:latin typeface="Calibri"/>
                <a:cs typeface="Calibri"/>
              </a:rPr>
              <a:t>”</a:t>
            </a:r>
            <a:r>
              <a:rPr lang="fr-FR" sz="2000" dirty="0" smtClean="0">
                <a:latin typeface="Calibri"/>
                <a:cs typeface="Calibri"/>
              </a:rPr>
              <a:t> N, </a:t>
            </a:r>
            <a:r>
              <a:rPr lang="fr-FR" sz="2000" dirty="0">
                <a:latin typeface="Calibri"/>
                <a:cs typeface="Calibri"/>
              </a:rPr>
              <a:t>-17</a:t>
            </a:r>
            <a:r>
              <a:rPr lang="fr-FR" sz="2000" dirty="0" smtClean="0">
                <a:latin typeface="Calibri"/>
                <a:cs typeface="Calibri"/>
              </a:rPr>
              <a:t>°53’25</a:t>
            </a:r>
            <a:r>
              <a:rPr lang="tr-TR" sz="2000" dirty="0">
                <a:latin typeface="Calibri"/>
                <a:cs typeface="Calibri"/>
              </a:rPr>
              <a:t>”</a:t>
            </a:r>
            <a:r>
              <a:rPr lang="fr-FR" sz="2000" dirty="0" smtClean="0">
                <a:latin typeface="Calibri"/>
                <a:cs typeface="Calibri"/>
              </a:rPr>
              <a:t> E</a:t>
            </a:r>
            <a:r>
              <a:rPr lang="tr-TR" sz="2000" dirty="0" smtClean="0">
                <a:latin typeface="Calibri"/>
                <a:cs typeface="Calibri"/>
              </a:rPr>
              <a:t> </a:t>
            </a:r>
            <a:r>
              <a:rPr lang="tr-TR" sz="2000" dirty="0">
                <a:latin typeface="Calibri"/>
                <a:cs typeface="Calibri"/>
              </a:rPr>
              <a:t>at </a:t>
            </a:r>
            <a:r>
              <a:rPr lang="tr-TR" sz="2000" dirty="0" smtClean="0">
                <a:latin typeface="Calibri"/>
                <a:cs typeface="Calibri"/>
              </a:rPr>
              <a:t>2200 m </a:t>
            </a:r>
            <a:r>
              <a:rPr lang="tr-TR" sz="2000" dirty="0" err="1">
                <a:latin typeface="Calibri"/>
                <a:cs typeface="Calibri"/>
              </a:rPr>
              <a:t>asl</a:t>
            </a:r>
            <a:endParaRPr lang="en-US" sz="2000" dirty="0" smtClean="0">
              <a:latin typeface="Calibri"/>
              <a:cs typeface="Calibri"/>
            </a:endParaRPr>
          </a:p>
          <a:p>
            <a:pPr algn="just"/>
            <a:r>
              <a:rPr lang="en-US" sz="2000" b="1" dirty="0" smtClean="0">
                <a:latin typeface="Calibri"/>
                <a:cs typeface="Calibri"/>
              </a:rPr>
              <a:t>Operating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b="1" dirty="0" smtClean="0">
                <a:latin typeface="Calibri"/>
                <a:cs typeface="Calibri"/>
              </a:rPr>
              <a:t>since</a:t>
            </a:r>
            <a:r>
              <a:rPr lang="en-US" sz="2000" dirty="0" smtClean="0">
                <a:latin typeface="Calibri"/>
                <a:cs typeface="Calibri"/>
              </a:rPr>
              <a:t>: 	2004 (array in 2009)</a:t>
            </a:r>
          </a:p>
          <a:p>
            <a:pPr algn="just"/>
            <a:r>
              <a:rPr lang="en-US" sz="2000" b="1" dirty="0">
                <a:latin typeface="Calibri"/>
                <a:cs typeface="Calibri"/>
              </a:rPr>
              <a:t>W</a:t>
            </a:r>
            <a:r>
              <a:rPr lang="en-US" sz="2000" b="1" dirty="0" smtClean="0">
                <a:latin typeface="Calibri"/>
                <a:cs typeface="Calibri"/>
              </a:rPr>
              <a:t>ebsite</a:t>
            </a:r>
            <a:r>
              <a:rPr lang="en-US" sz="2000" dirty="0" smtClean="0">
                <a:latin typeface="Calibri"/>
                <a:cs typeface="Calibri"/>
              </a:rPr>
              <a:t>:</a:t>
            </a:r>
            <a:r>
              <a:rPr lang="en-US" sz="2000" dirty="0">
                <a:latin typeface="Calibri"/>
                <a:cs typeface="Calibri"/>
              </a:rPr>
              <a:t>	http://</a:t>
            </a:r>
            <a:r>
              <a:rPr lang="en-US" sz="2000" dirty="0" err="1">
                <a:latin typeface="Calibri"/>
                <a:cs typeface="Calibri"/>
              </a:rPr>
              <a:t>magic.mppmu.mpg.de</a:t>
            </a:r>
            <a:r>
              <a:rPr lang="en-US" sz="2000" dirty="0">
                <a:latin typeface="Calibri"/>
                <a:cs typeface="Calibri"/>
              </a:rPr>
              <a:t>/</a:t>
            </a: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5" name="Immagine 4" descr="IMG_8993.JPG"/>
          <p:cNvPicPr>
            <a:picLocks noChangeAspect="1"/>
          </p:cNvPicPr>
          <p:nvPr/>
        </p:nvPicPr>
        <p:blipFill rotWithShape="1">
          <a:blip r:embed="rId4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60"/>
          <a:stretch/>
        </p:blipFill>
        <p:spPr>
          <a:xfrm>
            <a:off x="3059832" y="1124744"/>
            <a:ext cx="5892412" cy="2446197"/>
          </a:xfrm>
          <a:prstGeom prst="rect">
            <a:avLst/>
          </a:prstGeom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68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5842000" cy="37084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6440914" y="6505599"/>
            <a:ext cx="2595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>
                <a:latin typeface="Calibri"/>
                <a:cs typeface="Calibri"/>
              </a:rPr>
              <a:t>Extract from </a:t>
            </a:r>
            <a:r>
              <a:rPr lang="en-US" sz="1200" dirty="0" smtClean="0">
                <a:latin typeface="Calibri"/>
                <a:cs typeface="Calibri"/>
              </a:rPr>
              <a:t>PhD Thesis, Michele Doro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86"/>
          <a:stretch/>
        </p:blipFill>
        <p:spPr>
          <a:xfrm>
            <a:off x="899592" y="5054204"/>
            <a:ext cx="4578406" cy="1800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50068" b="48185"/>
          <a:stretch/>
        </p:blipFill>
        <p:spPr>
          <a:xfrm>
            <a:off x="6372200" y="1496126"/>
            <a:ext cx="2599970" cy="22373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22" r="1" b="47297"/>
          <a:stretch/>
        </p:blipFill>
        <p:spPr>
          <a:xfrm>
            <a:off x="6403032" y="3889611"/>
            <a:ext cx="2607558" cy="2275693"/>
          </a:xfrm>
          <a:prstGeom prst="rect">
            <a:avLst/>
          </a:prstGeom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21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instein-bo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412776"/>
            <a:ext cx="4676534" cy="3168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 descr="Niels_Bohr_Albert_Einstein_by_Ehrenf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51564"/>
            <a:ext cx="3763058" cy="54457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4349272" y="5740514"/>
            <a:ext cx="441710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Albert: </a:t>
            </a:r>
            <a:r>
              <a:rPr lang="en-US" i="1" dirty="0" smtClean="0">
                <a:latin typeface="Calibri"/>
                <a:cs typeface="Calibri"/>
              </a:rPr>
              <a:t>“</a:t>
            </a:r>
            <a:r>
              <a:rPr lang="en-US" i="1" dirty="0" err="1" smtClean="0">
                <a:latin typeface="Calibri"/>
                <a:cs typeface="Calibri"/>
              </a:rPr>
              <a:t>Dio</a:t>
            </a:r>
            <a:r>
              <a:rPr lang="en-US" i="1" dirty="0" smtClean="0">
                <a:latin typeface="Calibri"/>
                <a:cs typeface="Calibri"/>
              </a:rPr>
              <a:t> </a:t>
            </a:r>
            <a:r>
              <a:rPr lang="en-US" i="1" dirty="0">
                <a:latin typeface="Calibri"/>
                <a:cs typeface="Calibri"/>
              </a:rPr>
              <a:t>non </a:t>
            </a:r>
            <a:r>
              <a:rPr lang="en-US" i="1" dirty="0" err="1">
                <a:latin typeface="Calibri"/>
                <a:cs typeface="Calibri"/>
              </a:rPr>
              <a:t>gioca</a:t>
            </a:r>
            <a:r>
              <a:rPr lang="en-US" i="1" dirty="0">
                <a:latin typeface="Calibri"/>
                <a:cs typeface="Calibri"/>
              </a:rPr>
              <a:t> a </a:t>
            </a:r>
            <a:r>
              <a:rPr lang="en-US" i="1" dirty="0" err="1">
                <a:latin typeface="Calibri"/>
                <a:cs typeface="Calibri"/>
              </a:rPr>
              <a:t>dadi</a:t>
            </a:r>
            <a:r>
              <a:rPr lang="en-US" i="1" dirty="0">
                <a:latin typeface="Calibri"/>
                <a:cs typeface="Calibri"/>
              </a:rPr>
              <a:t> con </a:t>
            </a:r>
            <a:r>
              <a:rPr lang="en-US" i="1" dirty="0" err="1" smtClean="0">
                <a:latin typeface="Calibri"/>
                <a:cs typeface="Calibri"/>
              </a:rPr>
              <a:t>l'universo</a:t>
            </a:r>
            <a:r>
              <a:rPr lang="en-US" i="1" dirty="0" smtClean="0">
                <a:latin typeface="Calibri"/>
                <a:cs typeface="Calibri"/>
              </a:rPr>
              <a:t>.”</a:t>
            </a:r>
          </a:p>
          <a:p>
            <a:pPr algn="just"/>
            <a:r>
              <a:rPr lang="en-US" dirty="0" err="1" smtClean="0">
                <a:latin typeface="Calibri"/>
                <a:cs typeface="Calibri"/>
              </a:rPr>
              <a:t>Niels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i="1" dirty="0">
                <a:latin typeface="Calibri"/>
                <a:cs typeface="Calibri"/>
              </a:rPr>
              <a:t>“Non dire a </a:t>
            </a:r>
            <a:r>
              <a:rPr lang="en-US" i="1" dirty="0" err="1">
                <a:latin typeface="Calibri"/>
                <a:cs typeface="Calibri"/>
              </a:rPr>
              <a:t>Dio</a:t>
            </a:r>
            <a:r>
              <a:rPr lang="en-US" i="1" dirty="0">
                <a:latin typeface="Calibri"/>
                <a:cs typeface="Calibri"/>
              </a:rPr>
              <a:t> come </a:t>
            </a:r>
            <a:r>
              <a:rPr lang="en-US" i="1" dirty="0" err="1">
                <a:latin typeface="Calibri"/>
                <a:cs typeface="Calibri"/>
              </a:rPr>
              <a:t>deve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 smtClean="0">
                <a:latin typeface="Calibri"/>
                <a:cs typeface="Calibri"/>
              </a:rPr>
              <a:t>giocare</a:t>
            </a:r>
            <a:r>
              <a:rPr lang="en-US" i="1" dirty="0" smtClean="0">
                <a:latin typeface="Calibri"/>
                <a:cs typeface="Calibri"/>
              </a:rPr>
              <a:t>.”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11961" y="479715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Meanwhile two guys are wasting time talking about the Two Chief World Systems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Introduction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43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5803900" cy="40005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Immagine 2" descr="IMG_34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439205" y="1811421"/>
            <a:ext cx="4283968" cy="291061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4" name="CasellaDiTesto 3"/>
          <p:cNvSpPr txBox="1"/>
          <p:nvPr/>
        </p:nvSpPr>
        <p:spPr>
          <a:xfrm>
            <a:off x="6440914" y="6505599"/>
            <a:ext cx="2595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200" dirty="0">
                <a:latin typeface="Calibri"/>
                <a:cs typeface="Calibri"/>
              </a:rPr>
              <a:t>Extract from </a:t>
            </a:r>
            <a:r>
              <a:rPr lang="en-US" sz="1200" dirty="0" smtClean="0">
                <a:latin typeface="Calibri"/>
                <a:cs typeface="Calibri"/>
              </a:rPr>
              <a:t>PhD Thesis, Michele Doro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60" y="5438152"/>
            <a:ext cx="5796000" cy="1159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Current experiments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8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3" descr="studio CTA 4m soluzione alt_az_3D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72200" y="3068960"/>
            <a:ext cx="2656864" cy="20382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2033588" y="185738"/>
            <a:ext cx="50586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solutions adopted for CTA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1050925"/>
            <a:ext cx="2159000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8" r="5508"/>
          <a:stretch>
            <a:fillRect/>
          </a:stretch>
        </p:blipFill>
        <p:spPr bwMode="auto">
          <a:xfrm>
            <a:off x="2195513" y="3558416"/>
            <a:ext cx="2184400" cy="3108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31" r="4222"/>
          <a:stretch>
            <a:fillRect/>
          </a:stretch>
        </p:blipFill>
        <p:spPr bwMode="auto">
          <a:xfrm>
            <a:off x="107950" y="1028700"/>
            <a:ext cx="2432050" cy="3695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Content Placeholder 3" descr="New Picture (2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8400" y="1797050"/>
            <a:ext cx="2105025" cy="2208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7 Imagen" descr="telescopio general.t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21"/>
          <a:stretch>
            <a:fillRect/>
          </a:stretch>
        </p:blipFill>
        <p:spPr bwMode="auto">
          <a:xfrm>
            <a:off x="4787900" y="4005263"/>
            <a:ext cx="1889125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6304" y="4365625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>
                <a:latin typeface="Calibri"/>
                <a:cs typeface="Calibri"/>
              </a:rPr>
              <a:t>LST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204320" y="6300028"/>
            <a:ext cx="6078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MST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796136" y="3284538"/>
            <a:ext cx="599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Calibri"/>
                <a:cs typeface="Calibri"/>
              </a:rPr>
              <a:t>SSTs</a:t>
            </a:r>
          </a:p>
        </p:txBody>
      </p:sp>
    </p:spTree>
    <p:extLst>
      <p:ext uri="{BB962C8B-B14F-4D97-AF65-F5344CB8AC3E}">
        <p14:creationId xmlns:p14="http://schemas.microsoft.com/office/powerpoint/2010/main" val="1908190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975494"/>
              </p:ext>
            </p:extLst>
          </p:nvPr>
        </p:nvGraphicFramePr>
        <p:xfrm>
          <a:off x="755576" y="1156320"/>
          <a:ext cx="7704855" cy="33528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68285"/>
                <a:gridCol w="2568285"/>
                <a:gridCol w="2568285"/>
              </a:tblGrid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Min Value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Max Value</a:t>
                      </a:r>
                      <a:endParaRPr lang="en-US" sz="1600" dirty="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009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009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000090">
                        <a:alpha val="40000"/>
                      </a:srgbClr>
                    </a:solidFill>
                  </a:tcPr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Temperature range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-25°C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+60°C</a:t>
                      </a:r>
                      <a:endParaRPr lang="en-US" sz="1600" dirty="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Winds speed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 km/h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</a:t>
                      </a:r>
                      <a:r>
                        <a:rPr lang="en-US" sz="1600" baseline="0" dirty="0" smtClean="0"/>
                        <a:t> km/h</a:t>
                      </a:r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Humidity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Snow,</a:t>
                      </a:r>
                      <a:r>
                        <a:rPr lang="en-US" sz="1600" baseline="0" dirty="0" smtClean="0"/>
                        <a:t> ice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Hail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Sandblasting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UV radiation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</a:tr>
              <a:tr h="280831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mirrors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10108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124744"/>
            <a:ext cx="4766011" cy="357450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 descr="P1010767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3140968"/>
            <a:ext cx="4797366" cy="359802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mirrors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066830"/>
              </p:ext>
            </p:extLst>
          </p:nvPr>
        </p:nvGraphicFramePr>
        <p:xfrm>
          <a:off x="755577" y="1201296"/>
          <a:ext cx="7704855" cy="201168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568285"/>
                <a:gridCol w="2568285"/>
                <a:gridCol w="2568285"/>
              </a:tblGrid>
              <a:tr h="2640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Parameter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Cherenkov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Optical</a:t>
                      </a:r>
                      <a:endParaRPr lang="en-US" sz="1600" dirty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Optical quality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few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arcmin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sub-</a:t>
                      </a:r>
                      <a:r>
                        <a:rPr lang="en-US" sz="1600" dirty="0" err="1" smtClean="0"/>
                        <a:t>arcsec</a:t>
                      </a:r>
                      <a:endParaRPr lang="en-US" sz="1600" dirty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Areal density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 kg/m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70</a:t>
                      </a:r>
                      <a:r>
                        <a:rPr lang="en-US" sz="1600" baseline="0" dirty="0" smtClean="0"/>
                        <a:t> kg/m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Cost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 k€/m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100-300</a:t>
                      </a:r>
                      <a:r>
                        <a:rPr lang="en-US" sz="1600" baseline="0" dirty="0" smtClean="0"/>
                        <a:t> k€/m</a:t>
                      </a:r>
                      <a:r>
                        <a:rPr lang="en-US" sz="1600" baseline="30000" dirty="0" smtClean="0"/>
                        <a:t>2</a:t>
                      </a:r>
                      <a:endParaRPr lang="en-US" sz="1600" baseline="30000" dirty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mirrors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19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slumping cold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384" y="4581525"/>
            <a:ext cx="1900238" cy="179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Picture 3" descr="slumping cold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270000"/>
            <a:ext cx="1846263" cy="1795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0" name="Picture 4" descr="slumping cold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270000"/>
            <a:ext cx="202247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1" name="Picture 5" descr="slumping cold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270000"/>
            <a:ext cx="1979612" cy="180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2" name="Picture 6" descr="slumping cold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9628" y="1270000"/>
            <a:ext cx="195421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slumping cold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4581525"/>
            <a:ext cx="184626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4" name="Line 8"/>
          <p:cNvSpPr>
            <a:spLocks noChangeShapeType="1"/>
          </p:cNvSpPr>
          <p:nvPr/>
        </p:nvSpPr>
        <p:spPr bwMode="auto">
          <a:xfrm flipH="1" flipV="1">
            <a:off x="3563938" y="2349500"/>
            <a:ext cx="71437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 flipV="1">
            <a:off x="2700338" y="2349500"/>
            <a:ext cx="43180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 flipH="1" flipV="1">
            <a:off x="3635375" y="2060575"/>
            <a:ext cx="64928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1646669" y="3314700"/>
            <a:ext cx="15914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>
                <a:latin typeface="Calibri"/>
                <a:cs typeface="Calibri"/>
              </a:rPr>
              <a:t>Front glass sheet</a:t>
            </a:r>
          </a:p>
        </p:txBody>
      </p:sp>
      <p:sp>
        <p:nvSpPr>
          <p:cNvPr id="147469" name="Text Box 13"/>
          <p:cNvSpPr txBox="1">
            <a:spLocks noChangeArrowheads="1"/>
          </p:cNvSpPr>
          <p:nvPr/>
        </p:nvSpPr>
        <p:spPr bwMode="auto">
          <a:xfrm>
            <a:off x="2813050" y="3740150"/>
            <a:ext cx="1789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>
                <a:latin typeface="Calibri"/>
                <a:cs typeface="Calibri"/>
              </a:rPr>
              <a:t>Al honeycomb core</a:t>
            </a:r>
          </a:p>
        </p:txBody>
      </p:sp>
      <p:sp>
        <p:nvSpPr>
          <p:cNvPr id="147470" name="Text Box 14"/>
          <p:cNvSpPr txBox="1">
            <a:spLocks noChangeArrowheads="1"/>
          </p:cNvSpPr>
          <p:nvPr/>
        </p:nvSpPr>
        <p:spPr bwMode="auto">
          <a:xfrm>
            <a:off x="3768725" y="3243263"/>
            <a:ext cx="1530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>
                <a:latin typeface="Calibri"/>
                <a:cs typeface="Calibri"/>
              </a:rPr>
              <a:t>Back glass sheet</a:t>
            </a:r>
          </a:p>
        </p:txBody>
      </p:sp>
      <p:sp>
        <p:nvSpPr>
          <p:cNvPr id="147471" name="Text Box 15"/>
          <p:cNvSpPr txBox="1">
            <a:spLocks noChangeArrowheads="1"/>
          </p:cNvSpPr>
          <p:nvPr/>
        </p:nvSpPr>
        <p:spPr bwMode="auto">
          <a:xfrm>
            <a:off x="414618" y="5080000"/>
            <a:ext cx="11916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>
                <a:latin typeface="Calibri"/>
                <a:cs typeface="Calibri"/>
              </a:rPr>
              <a:t>PVD coating</a:t>
            </a:r>
          </a:p>
          <a:p>
            <a:pPr algn="ctr">
              <a:lnSpc>
                <a:spcPct val="100000"/>
              </a:lnSpc>
            </a:pPr>
            <a:r>
              <a:rPr lang="en-US" sz="1600">
                <a:latin typeface="Calibri"/>
                <a:cs typeface="Calibri"/>
              </a:rPr>
              <a:t>Al + SiO</a:t>
            </a:r>
            <a:r>
              <a:rPr lang="en-US" sz="16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147472" name="Line 16"/>
          <p:cNvSpPr>
            <a:spLocks noChangeShapeType="1"/>
          </p:cNvSpPr>
          <p:nvPr/>
        </p:nvSpPr>
        <p:spPr bwMode="auto">
          <a:xfrm>
            <a:off x="1619250" y="5445125"/>
            <a:ext cx="16573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2" name="Immagine 1" descr="medialario_logo_112_tras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1"/>
            <a:ext cx="1157170" cy="9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08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9" name="Picture 3" descr="slumping col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270000"/>
            <a:ext cx="1846263" cy="1795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17" name="Picture 3" descr="P216001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792" y="1552178"/>
            <a:ext cx="4038600" cy="302895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reflection blurRad="6350" stA="50000" endA="300" endPos="5550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824792" y="1168648"/>
            <a:ext cx="4067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Aluminum master 1040 x 1040 mm</a:t>
            </a:r>
          </a:p>
        </p:txBody>
      </p:sp>
      <p:pic>
        <p:nvPicPr>
          <p:cNvPr id="19" name="Picture 3" descr="master map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357364"/>
            <a:ext cx="3286866" cy="3311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067944" y="5789394"/>
            <a:ext cx="1441450" cy="87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0" hangingPunct="0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chemeClr val="tx2"/>
              </a:buClr>
            </a:pPr>
            <a:r>
              <a:rPr lang="en-US" sz="1600" dirty="0">
                <a:latin typeface="Calibri"/>
                <a:cs typeface="Calibri"/>
                <a:sym typeface="Wingdings" charset="0"/>
              </a:rPr>
              <a:t>Points: 392</a:t>
            </a: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chemeClr val="tx2"/>
              </a:buClr>
            </a:pPr>
            <a:r>
              <a:rPr lang="en-US" sz="1600" dirty="0">
                <a:latin typeface="Calibri"/>
                <a:cs typeface="Calibri"/>
                <a:sym typeface="Wingdings" charset="0"/>
              </a:rPr>
              <a:t>P-V: 21.5 </a:t>
            </a:r>
            <a:r>
              <a:rPr lang="en-US" sz="1600" dirty="0" err="1">
                <a:latin typeface="Calibri"/>
                <a:cs typeface="Calibri"/>
                <a:sym typeface="Wingdings" charset="0"/>
              </a:rPr>
              <a:t>μm</a:t>
            </a:r>
            <a:endParaRPr lang="en-US" sz="1600" dirty="0">
              <a:latin typeface="Calibri"/>
              <a:cs typeface="Calibri"/>
              <a:sym typeface="Wingdings" charset="0"/>
            </a:endParaRPr>
          </a:p>
          <a:p>
            <a:pPr eaLnBrk="0" hangingPunct="0">
              <a:lnSpc>
                <a:spcPct val="50000"/>
              </a:lnSpc>
              <a:spcBef>
                <a:spcPct val="50000"/>
              </a:spcBef>
              <a:spcAft>
                <a:spcPct val="20000"/>
              </a:spcAft>
              <a:buClr>
                <a:schemeClr val="tx2"/>
              </a:buClr>
            </a:pPr>
            <a:r>
              <a:rPr lang="en-US" sz="1600" dirty="0" err="1">
                <a:latin typeface="Calibri"/>
                <a:cs typeface="Calibri"/>
                <a:sym typeface="Wingdings" charset="0"/>
              </a:rPr>
              <a:t>RMS</a:t>
            </a:r>
            <a:r>
              <a:rPr lang="en-US" sz="1600" dirty="0">
                <a:latin typeface="Calibri"/>
                <a:cs typeface="Calibri"/>
                <a:sym typeface="Wingdings" charset="0"/>
              </a:rPr>
              <a:t>: 4.6 </a:t>
            </a:r>
            <a:r>
              <a:rPr lang="en-US" sz="1600" dirty="0" err="1">
                <a:latin typeface="Calibri"/>
                <a:cs typeface="Calibri"/>
                <a:sym typeface="Wingdings" charset="0"/>
              </a:rPr>
              <a:t>μm</a:t>
            </a:r>
            <a:endParaRPr lang="en-US" sz="1600" dirty="0">
              <a:latin typeface="Calibri"/>
              <a:cs typeface="Calibri"/>
              <a:sym typeface="Wingdings" charset="0"/>
            </a:endParaRPr>
          </a:p>
        </p:txBody>
      </p:sp>
      <p:pic>
        <p:nvPicPr>
          <p:cNvPr id="21" name="Immagine 20" descr="medialario_logo_112_tra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2"/>
            <a:ext cx="1157170" cy="9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3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16" y="4653136"/>
            <a:ext cx="2784000" cy="20880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7460" name="Picture 4" descr="slumping cold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277" y="1268735"/>
            <a:ext cx="2022475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18" name="Picture 3" descr="16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885" y="3717032"/>
            <a:ext cx="2765187" cy="208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1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393" y="2637148"/>
            <a:ext cx="2764951" cy="2087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1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7" y="1118826"/>
            <a:ext cx="2776394" cy="208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 descr="medialario_logo_112_trasp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1"/>
            <a:ext cx="1157170" cy="9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1" name="Picture 5" descr="slumping cold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676" y="1268760"/>
            <a:ext cx="1979612" cy="18018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18" name="Picture 6" descr="2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4070211" cy="306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1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067944" cy="3059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magine 18" descr="medialario_logo_112_tra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1"/>
            <a:ext cx="1157170" cy="9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55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2" name="Picture 6" descr="slumping cold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95421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330" y="1412776"/>
            <a:ext cx="4062102" cy="306129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magine 19" descr="medialario_logo_112_tras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1"/>
            <a:ext cx="1157170" cy="97445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3501008"/>
            <a:ext cx="4103999" cy="306822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3906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39552" y="560201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Calibri"/>
                <a:cs typeface="Calibri"/>
              </a:rPr>
              <a:t>Mariastella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i="1" dirty="0" smtClean="0">
                <a:latin typeface="Calibri"/>
                <a:cs typeface="Calibri"/>
              </a:rPr>
              <a:t>[…] “</a:t>
            </a:r>
            <a:r>
              <a:rPr lang="en-US" i="1" dirty="0" err="1" smtClean="0">
                <a:latin typeface="Calibri"/>
                <a:cs typeface="Calibri"/>
              </a:rPr>
              <a:t>alla</a:t>
            </a:r>
            <a:r>
              <a:rPr lang="en-US" i="1" dirty="0" smtClean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costruzione</a:t>
            </a:r>
            <a:r>
              <a:rPr lang="en-US" i="1" dirty="0">
                <a:latin typeface="Calibri"/>
                <a:cs typeface="Calibri"/>
              </a:rPr>
              <a:t> del tunnel </a:t>
            </a:r>
            <a:r>
              <a:rPr lang="en-US" i="1" dirty="0" err="1">
                <a:latin typeface="Calibri"/>
                <a:cs typeface="Calibri"/>
              </a:rPr>
              <a:t>tra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il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Cern</a:t>
            </a:r>
            <a:r>
              <a:rPr lang="en-US" i="1" dirty="0">
                <a:latin typeface="Calibri"/>
                <a:cs typeface="Calibri"/>
              </a:rPr>
              <a:t> e </a:t>
            </a:r>
            <a:r>
              <a:rPr lang="en-US" i="1" dirty="0" err="1">
                <a:latin typeface="Calibri"/>
                <a:cs typeface="Calibri"/>
              </a:rPr>
              <a:t>i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laboratori</a:t>
            </a:r>
            <a:r>
              <a:rPr lang="en-US" i="1" dirty="0">
                <a:latin typeface="Calibri"/>
                <a:cs typeface="Calibri"/>
              </a:rPr>
              <a:t> del Gran </a:t>
            </a:r>
            <a:r>
              <a:rPr lang="en-US" i="1" dirty="0" err="1" smtClean="0">
                <a:latin typeface="Calibri"/>
                <a:cs typeface="Calibri"/>
              </a:rPr>
              <a:t>Sasso</a:t>
            </a:r>
            <a:r>
              <a:rPr lang="en-US" i="1" dirty="0" smtClean="0">
                <a:latin typeface="Calibri"/>
                <a:cs typeface="Calibri"/>
              </a:rPr>
              <a:t>” </a:t>
            </a:r>
            <a:r>
              <a:rPr lang="en-US" i="1" dirty="0">
                <a:latin typeface="Calibri"/>
                <a:cs typeface="Calibri"/>
              </a:rPr>
              <a:t>[…]</a:t>
            </a:r>
          </a:p>
        </p:txBody>
      </p:sp>
      <p:pic>
        <p:nvPicPr>
          <p:cNvPr id="4" name="Immagine 3" descr="Mariastella-Gelmin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124744"/>
            <a:ext cx="4704523" cy="3528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134026" y="4941168"/>
            <a:ext cx="407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Luckily, someone else does the dirty job!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Introduction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26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3" name="Picture 7" descr="slumping cold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84626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18" name="Picture 7" descr="P22100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565219"/>
            <a:ext cx="4236321" cy="3176149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 descr="P22502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219312"/>
            <a:ext cx="4674443" cy="350583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5508104" y="5589240"/>
            <a:ext cx="226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err="1" smtClean="0">
                <a:latin typeface="Calibri"/>
                <a:cs typeface="Calibri"/>
              </a:rPr>
              <a:t>PVD</a:t>
            </a:r>
            <a:r>
              <a:rPr lang="en-US" dirty="0" smtClean="0">
                <a:latin typeface="Calibri"/>
                <a:cs typeface="Calibri"/>
              </a:rPr>
              <a:t> coating: Al + SiO</a:t>
            </a:r>
            <a:r>
              <a:rPr lang="en-US" baseline="-25000" dirty="0" smtClean="0">
                <a:latin typeface="Calibri"/>
                <a:cs typeface="Calibri"/>
              </a:rPr>
              <a:t>2</a:t>
            </a:r>
          </a:p>
        </p:txBody>
      </p:sp>
      <p:pic>
        <p:nvPicPr>
          <p:cNvPr id="20" name="Immagine 19" descr="medialario_logo_112_tra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1"/>
            <a:ext cx="1157170" cy="9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4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slumping cold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900238" cy="179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  <p:pic>
        <p:nvPicPr>
          <p:cNvPr id="17" name="Picture 2" descr="P61765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056837" cy="3042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P31454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466059" cy="33482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magine 19" descr="medialario_logo_112_tras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30" y="5877271"/>
            <a:ext cx="1157170" cy="9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4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37" y="1412776"/>
            <a:ext cx="8732951" cy="5112568"/>
          </a:xfrm>
          <a:prstGeom prst="rect">
            <a:avLst/>
          </a:prstGeom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2033588" y="185738"/>
            <a:ext cx="70024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cold </a:t>
            </a:r>
            <a:r>
              <a:rPr lang="en-US" sz="2800" dirty="0">
                <a:latin typeface="Footlight MT Light" charset="0"/>
                <a:cs typeface="Arial" charset="0"/>
              </a:rPr>
              <a:t>glass slumping technique</a:t>
            </a:r>
          </a:p>
        </p:txBody>
      </p:sp>
    </p:spTree>
    <p:extLst>
      <p:ext uri="{BB962C8B-B14F-4D97-AF65-F5344CB8AC3E}">
        <p14:creationId xmlns:p14="http://schemas.microsoft.com/office/powerpoint/2010/main" val="3614386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35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04" y="1446603"/>
            <a:ext cx="9072000" cy="4260564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9022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riastella-Gelmini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124744"/>
            <a:ext cx="4704523" cy="352839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Immagine 5" descr="Einstein_neutrino_tunnelgelmini-tecnoetic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722009"/>
            <a:ext cx="4025812" cy="301935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539552" y="5602014"/>
            <a:ext cx="3960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 smtClean="0">
                <a:latin typeface="Calibri"/>
                <a:cs typeface="Calibri"/>
              </a:rPr>
              <a:t>Mariastella</a:t>
            </a:r>
            <a:r>
              <a:rPr lang="en-US" dirty="0" smtClean="0">
                <a:latin typeface="Calibri"/>
                <a:cs typeface="Calibri"/>
              </a:rPr>
              <a:t>: </a:t>
            </a:r>
            <a:r>
              <a:rPr lang="en-US" i="1" dirty="0" smtClean="0">
                <a:latin typeface="Calibri"/>
                <a:cs typeface="Calibri"/>
              </a:rPr>
              <a:t>[…] “</a:t>
            </a:r>
            <a:r>
              <a:rPr lang="en-US" i="1" dirty="0" err="1" smtClean="0">
                <a:latin typeface="Calibri"/>
                <a:cs typeface="Calibri"/>
              </a:rPr>
              <a:t>alla</a:t>
            </a:r>
            <a:r>
              <a:rPr lang="en-US" i="1" dirty="0" smtClean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costruzione</a:t>
            </a:r>
            <a:r>
              <a:rPr lang="en-US" i="1" dirty="0">
                <a:latin typeface="Calibri"/>
                <a:cs typeface="Calibri"/>
              </a:rPr>
              <a:t> del tunnel </a:t>
            </a:r>
            <a:r>
              <a:rPr lang="en-US" i="1" dirty="0" err="1">
                <a:latin typeface="Calibri"/>
                <a:cs typeface="Calibri"/>
              </a:rPr>
              <a:t>tra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il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Cern</a:t>
            </a:r>
            <a:r>
              <a:rPr lang="en-US" i="1" dirty="0">
                <a:latin typeface="Calibri"/>
                <a:cs typeface="Calibri"/>
              </a:rPr>
              <a:t> e </a:t>
            </a:r>
            <a:r>
              <a:rPr lang="en-US" i="1" dirty="0" err="1">
                <a:latin typeface="Calibri"/>
                <a:cs typeface="Calibri"/>
              </a:rPr>
              <a:t>i</a:t>
            </a:r>
            <a:r>
              <a:rPr lang="en-US" i="1" dirty="0">
                <a:latin typeface="Calibri"/>
                <a:cs typeface="Calibri"/>
              </a:rPr>
              <a:t> </a:t>
            </a:r>
            <a:r>
              <a:rPr lang="en-US" i="1" dirty="0" err="1">
                <a:latin typeface="Calibri"/>
                <a:cs typeface="Calibri"/>
              </a:rPr>
              <a:t>laboratori</a:t>
            </a:r>
            <a:r>
              <a:rPr lang="en-US" i="1" dirty="0">
                <a:latin typeface="Calibri"/>
                <a:cs typeface="Calibri"/>
              </a:rPr>
              <a:t> del Gran </a:t>
            </a:r>
            <a:r>
              <a:rPr lang="en-US" i="1" dirty="0" err="1" smtClean="0">
                <a:latin typeface="Calibri"/>
                <a:cs typeface="Calibri"/>
              </a:rPr>
              <a:t>Sasso</a:t>
            </a:r>
            <a:r>
              <a:rPr lang="en-US" i="1" dirty="0" smtClean="0">
                <a:latin typeface="Calibri"/>
                <a:cs typeface="Calibri"/>
              </a:rPr>
              <a:t>” </a:t>
            </a:r>
            <a:r>
              <a:rPr lang="en-US" i="1" dirty="0">
                <a:latin typeface="Calibri"/>
                <a:cs typeface="Calibri"/>
              </a:rPr>
              <a:t>[…]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34026" y="4941168"/>
            <a:ext cx="407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Luckily, someone else does the dirty job!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Introduction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635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G_345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370" y="3027527"/>
            <a:ext cx="4796118" cy="356982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4842847" y="1547500"/>
            <a:ext cx="350608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We do both</a:t>
            </a:r>
          </a:p>
          <a:p>
            <a:r>
              <a:rPr lang="en-US" dirty="0" smtClean="0">
                <a:latin typeface="Calibri"/>
                <a:cs typeface="Calibri"/>
              </a:rPr>
              <a:t>climb or marbles game with MAGIC</a:t>
            </a:r>
          </a:p>
        </p:txBody>
      </p:sp>
      <p:pic>
        <p:nvPicPr>
          <p:cNvPr id="5" name="Immagine 4" descr="rodomagi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0729">
            <a:off x="591942" y="1376959"/>
            <a:ext cx="3476322" cy="52144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Introduction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8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4860032" y="1772816"/>
            <a:ext cx="38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Mostly of the Cherenkov telescopes look like these</a:t>
            </a:r>
          </a:p>
        </p:txBody>
      </p:sp>
      <p:sp>
        <p:nvSpPr>
          <p:cNvPr id="26" name="CasellaDiTesto 25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7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1772816"/>
            <a:ext cx="38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Mostly of the Cherenkov telescopes look like these</a:t>
            </a: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99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olo isoscele 4"/>
          <p:cNvSpPr/>
          <p:nvPr/>
        </p:nvSpPr>
        <p:spPr>
          <a:xfrm>
            <a:off x="1835696" y="314096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115555" y="1124744"/>
            <a:ext cx="3312367" cy="3174054"/>
            <a:chOff x="2483707" y="1844824"/>
            <a:chExt cx="3312367" cy="3174054"/>
          </a:xfrm>
        </p:grpSpPr>
        <p:sp>
          <p:nvSpPr>
            <p:cNvPr id="3" name="Ovale 2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" name="Ovale 1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46" name="Connettore 1 45"/>
            <p:cNvCxnSpPr>
              <a:stCxn id="2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Connettore 1 47"/>
            <p:cNvCxnSpPr>
              <a:stCxn id="2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Connettore 1 49"/>
            <p:cNvCxnSpPr>
              <a:stCxn id="2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Connettore 1 51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5" name="Rettangolo 5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7" name="Trapezio 6"/>
          <p:cNvSpPr/>
          <p:nvPr/>
        </p:nvSpPr>
        <p:spPr>
          <a:xfrm>
            <a:off x="7505697" y="5049096"/>
            <a:ext cx="792088" cy="1620264"/>
          </a:xfrm>
          <a:prstGeom prst="trapezoid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grpSp>
        <p:nvGrpSpPr>
          <p:cNvPr id="18" name="Gruppo 17"/>
          <p:cNvGrpSpPr/>
          <p:nvPr/>
        </p:nvGrpSpPr>
        <p:grpSpPr>
          <a:xfrm rot="19377094" flipH="1">
            <a:off x="6218869" y="3558822"/>
            <a:ext cx="2160239" cy="1949918"/>
            <a:chOff x="2483707" y="1844824"/>
            <a:chExt cx="3312367" cy="3174054"/>
          </a:xfrm>
        </p:grpSpPr>
        <p:sp>
          <p:nvSpPr>
            <p:cNvPr id="19" name="Ovale 18"/>
            <p:cNvSpPr/>
            <p:nvPr/>
          </p:nvSpPr>
          <p:spPr>
            <a:xfrm rot="18763846">
              <a:off x="3023767" y="2390586"/>
              <a:ext cx="2088232" cy="3168352"/>
            </a:xfrm>
            <a:prstGeom prst="ellipse">
              <a:avLst/>
            </a:prstGeom>
            <a:solidFill>
              <a:srgbClr val="D9D9D9"/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sp>
          <p:nvSpPr>
            <p:cNvPr id="20" name="Ovale 19"/>
            <p:cNvSpPr/>
            <p:nvPr/>
          </p:nvSpPr>
          <p:spPr>
            <a:xfrm rot="18763846">
              <a:off x="3167782" y="2246569"/>
              <a:ext cx="2088232" cy="316835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0000"/>
              </a:solidFill>
            </a:ln>
          </p:spPr>
          <p:txBody>
            <a:bodyPr rtlCol="0" anchor="ctr"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  <p:cxnSp>
          <p:nvCxnSpPr>
            <p:cNvPr id="21" name="Connettore 1 20"/>
            <p:cNvCxnSpPr>
              <a:stCxn id="20" idx="0"/>
            </p:cNvCxnSpPr>
            <p:nvPr/>
          </p:nvCxnSpPr>
          <p:spPr bwMode="auto">
            <a:xfrm flipV="1">
              <a:off x="3048241" y="1844824"/>
              <a:ext cx="2243839" cy="91097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Connettore 1 21"/>
            <p:cNvCxnSpPr>
              <a:stCxn id="20" idx="2"/>
            </p:cNvCxnSpPr>
            <p:nvPr/>
          </p:nvCxnSpPr>
          <p:spPr bwMode="auto">
            <a:xfrm flipV="1">
              <a:off x="3503409" y="2132856"/>
              <a:ext cx="1788671" cy="24648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ttore 1 22"/>
            <p:cNvCxnSpPr>
              <a:stCxn id="20" idx="4"/>
            </p:cNvCxnSpPr>
            <p:nvPr/>
          </p:nvCxnSpPr>
          <p:spPr bwMode="auto">
            <a:xfrm flipV="1">
              <a:off x="5375555" y="2132856"/>
              <a:ext cx="276565" cy="2772838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nettore 1 23"/>
            <p:cNvCxnSpPr/>
            <p:nvPr/>
          </p:nvCxnSpPr>
          <p:spPr bwMode="auto">
            <a:xfrm flipV="1">
              <a:off x="4932040" y="1844824"/>
              <a:ext cx="720080" cy="121896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Rettangolo 24"/>
            <p:cNvSpPr/>
            <p:nvPr/>
          </p:nvSpPr>
          <p:spPr>
            <a:xfrm flipH="1">
              <a:off x="5292080" y="1844824"/>
              <a:ext cx="360040" cy="2880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00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endParaRPr lang="en-US" dirty="0" err="1">
                <a:latin typeface="Calibri"/>
                <a:cs typeface="Calibri"/>
              </a:endParaRPr>
            </a:p>
          </p:txBody>
        </p:sp>
      </p:grpSp>
      <p:sp>
        <p:nvSpPr>
          <p:cNvPr id="4" name="Triangolo isoscele 3"/>
          <p:cNvSpPr/>
          <p:nvPr/>
        </p:nvSpPr>
        <p:spPr>
          <a:xfrm>
            <a:off x="395536" y="3501008"/>
            <a:ext cx="2664296" cy="187220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txBody>
          <a:bodyPr rtlCol="0" anchor="ctr">
            <a:spAutoFit/>
          </a:bodyPr>
          <a:lstStyle/>
          <a:p>
            <a:pPr algn="just"/>
            <a:endParaRPr lang="en-US" dirty="0" err="1">
              <a:latin typeface="Calibri"/>
              <a:cs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1772816"/>
            <a:ext cx="382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Mostly of the Cherenkov telescopes look like these</a:t>
            </a:r>
          </a:p>
        </p:txBody>
      </p:sp>
      <p:sp>
        <p:nvSpPr>
          <p:cNvPr id="28" name="CasellaDiTesto 27"/>
          <p:cNvSpPr txBox="1">
            <a:spLocks noChangeArrowheads="1"/>
          </p:cNvSpPr>
          <p:nvPr/>
        </p:nvSpPr>
        <p:spPr bwMode="auto">
          <a:xfrm>
            <a:off x="2033588" y="185738"/>
            <a:ext cx="361853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latin typeface="Footlight MT Light" charset="0"/>
                <a:cs typeface="Arial" charset="0"/>
              </a:rPr>
              <a:t>The structures</a:t>
            </a:r>
            <a:endParaRPr lang="en-US" sz="2800" dirty="0">
              <a:latin typeface="Footlight MT Light" charset="0"/>
              <a:cs typeface="Arial" charset="0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063935" y="2411596"/>
            <a:ext cx="3468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 smtClean="0">
                <a:latin typeface="Calibri"/>
                <a:cs typeface="Calibri"/>
              </a:rPr>
              <a:t>They are very large light collectors </a:t>
            </a:r>
          </a:p>
        </p:txBody>
      </p:sp>
    </p:spTree>
    <p:extLst>
      <p:ext uri="{BB962C8B-B14F-4D97-AF65-F5344CB8AC3E}">
        <p14:creationId xmlns:p14="http://schemas.microsoft.com/office/powerpoint/2010/main" val="1024337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>
          <a:solidFill>
            <a:srgbClr val="000000"/>
          </a:solidFill>
        </a:ln>
      </a:spPr>
      <a:bodyPr rtlCol="0" anchor="ctr">
        <a:spAutoFit/>
      </a:bodyPr>
      <a:lstStyle>
        <a:defPPr algn="just">
          <a:defRPr dirty="0" err="1">
            <a:latin typeface="Calibri"/>
            <a:cs typeface="Calibri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just"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5294</TotalTime>
  <Words>652</Words>
  <Application>Microsoft Macintosh PowerPoint</Application>
  <PresentationFormat>Presentazione su schermo (4:3)</PresentationFormat>
  <Paragraphs>186</Paragraphs>
  <Slides>43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INAF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rodolfo</dc:creator>
  <cp:lastModifiedBy>Rodolfo Canestrari</cp:lastModifiedBy>
  <cp:revision>329</cp:revision>
  <dcterms:created xsi:type="dcterms:W3CDTF">2008-07-03T07:25:08Z</dcterms:created>
  <dcterms:modified xsi:type="dcterms:W3CDTF">2011-10-04T20:37:24Z</dcterms:modified>
</cp:coreProperties>
</file>