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8" r:id="rId2"/>
    <p:sldId id="333" r:id="rId3"/>
    <p:sldId id="334" r:id="rId4"/>
    <p:sldId id="335" r:id="rId5"/>
    <p:sldId id="326" r:id="rId6"/>
    <p:sldId id="327" r:id="rId7"/>
    <p:sldId id="331" r:id="rId8"/>
    <p:sldId id="328" r:id="rId9"/>
    <p:sldId id="329" r:id="rId10"/>
    <p:sldId id="330" r:id="rId11"/>
    <p:sldId id="350" r:id="rId12"/>
    <p:sldId id="351" r:id="rId13"/>
    <p:sldId id="352" r:id="rId14"/>
    <p:sldId id="353" r:id="rId15"/>
    <p:sldId id="262" r:id="rId16"/>
    <p:sldId id="315" r:id="rId17"/>
    <p:sldId id="316" r:id="rId18"/>
    <p:sldId id="318" r:id="rId19"/>
    <p:sldId id="322" r:id="rId20"/>
    <p:sldId id="319" r:id="rId21"/>
    <p:sldId id="321" r:id="rId22"/>
    <p:sldId id="320" r:id="rId23"/>
    <p:sldId id="323" r:id="rId24"/>
    <p:sldId id="324" r:id="rId25"/>
    <p:sldId id="264" r:id="rId26"/>
    <p:sldId id="268" r:id="rId27"/>
    <p:sldId id="270" r:id="rId28"/>
    <p:sldId id="360" r:id="rId29"/>
    <p:sldId id="361" r:id="rId30"/>
    <p:sldId id="367" r:id="rId31"/>
    <p:sldId id="368" r:id="rId32"/>
    <p:sldId id="369" r:id="rId33"/>
    <p:sldId id="372" r:id="rId34"/>
    <p:sldId id="370" r:id="rId35"/>
    <p:sldId id="371" r:id="rId36"/>
    <p:sldId id="375" r:id="rId37"/>
    <p:sldId id="366" r:id="rId38"/>
    <p:sldId id="362" r:id="rId39"/>
    <p:sldId id="363" r:id="rId40"/>
    <p:sldId id="364" r:id="rId41"/>
    <p:sldId id="365" r:id="rId42"/>
    <p:sldId id="373" r:id="rId43"/>
    <p:sldId id="374" r:id="rId44"/>
    <p:sldId id="359" r:id="rId45"/>
    <p:sldId id="37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99"/>
    <a:srgbClr val="FFFF66"/>
    <a:srgbClr val="008000"/>
    <a:srgbClr val="CCECFF"/>
    <a:srgbClr val="FFCCCC"/>
    <a:srgbClr val="66FF33"/>
    <a:srgbClr val="FFFF00"/>
    <a:srgbClr val="FFFF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24D73-7C12-4783-9321-D101A90C0559}" type="datetimeFigureOut">
              <a:rPr lang="en-US" smtClean="0"/>
              <a:pPr/>
              <a:t>10/6/2011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6F1C9-2FC6-43A4-986D-50816864E69E}" type="slidenum">
              <a:rPr lang="en-US" smtClean="0"/>
              <a:pPr/>
              <a:t>‹N›</a:t>
            </a:fld>
            <a:endParaRPr lang="en-US"/>
          </a:p>
        </p:txBody>
      </p:sp>
    </p:spTree>
    <p:extLst>
      <p:ext uri="{BB962C8B-B14F-4D97-AF65-F5344CB8AC3E}">
        <p14:creationId xmlns:p14="http://schemas.microsoft.com/office/powerpoint/2010/main" val="239844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52F19-7030-4DF7-8F26-C90F569F1059}" type="slidenum">
              <a:rPr lang="en-GB"/>
              <a:pPr/>
              <a:t>29</a:t>
            </a:fld>
            <a:endParaRPr lang="en-GB"/>
          </a:p>
        </p:txBody>
      </p:sp>
      <p:sp>
        <p:nvSpPr>
          <p:cNvPr id="606210" name="Rectangle 2"/>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6211" name="Text Box 3"/>
          <p:cNvSpPr txBox="1">
            <a:spLocks noGrp="1" noChangeArrowheads="1"/>
          </p:cNvSpPr>
          <p:nvPr>
            <p:ph type="body" idx="1"/>
          </p:nvPr>
        </p:nvSpPr>
        <p:spPr bwMode="auto">
          <a:xfrm>
            <a:off x="503238" y="4316413"/>
            <a:ext cx="5856287" cy="2120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itchFamily="18" charset="0"/>
              </a:defRPr>
            </a:lvl1pPr>
            <a:lvl2pPr marL="742950" indent="-285750"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itchFamily="18" charset="0"/>
              </a:defRPr>
            </a:lvl2pPr>
            <a:lvl3pPr marL="1143000" indent="-228600"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itchFamily="18" charset="0"/>
              </a:defRPr>
            </a:lvl3pPr>
            <a:lvl4pPr marL="1600200" indent="-228600"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itchFamily="18" charset="0"/>
              </a:defRPr>
            </a:lvl4pPr>
            <a:lvl5pPr marL="2057400" indent="-228600"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itchFamily="18" charset="0"/>
              </a:defRPr>
            </a:lvl5pPr>
            <a:lvl6pPr marL="25146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itchFamily="18" charset="0"/>
              </a:defRPr>
            </a:lvl6pPr>
            <a:lvl7pPr marL="29718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itchFamily="18" charset="0"/>
              </a:defRPr>
            </a:lvl7pPr>
            <a:lvl8pPr marL="34290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itchFamily="18" charset="0"/>
              </a:defRPr>
            </a:lvl8pPr>
            <a:lvl9pPr marL="38862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itchFamily="18" charset="0"/>
              </a:defRPr>
            </a:lvl9pPr>
          </a:lstStyle>
          <a:p>
            <a:pPr>
              <a:lnSpc>
                <a:spcPct val="93000"/>
              </a:lnSpc>
              <a:spcBef>
                <a:spcPts val="450"/>
              </a:spcBef>
            </a:pPr>
            <a:endParaRPr lang="en-GB" sz="1500" b="1"/>
          </a:p>
          <a:p>
            <a:pPr>
              <a:spcBef>
                <a:spcPts val="450"/>
              </a:spcBef>
            </a:pPr>
            <a:r>
              <a:rPr lang="en-GB" sz="1500" b="1"/>
              <a:t>In fact the gamma-ray emission is closely correlated to the distribution of molecular clouds in the central region (as traced by their CS line emission, shown here as white contours). This is the first correlation of its kind – indicating an origin of the gamma-ray emission via hadronic interactions of cosmic rays in the clouds. I have led the analysis of these data and written the paper which will appear in Nature this thursday.</a:t>
            </a:r>
          </a:p>
          <a:p>
            <a:pPr>
              <a:spcBef>
                <a:spcPts val="450"/>
              </a:spcBef>
            </a:pPr>
            <a:endParaRPr lang="en-GB"/>
          </a:p>
          <a:p>
            <a:pPr>
              <a:spcBef>
                <a:spcPts val="450"/>
              </a:spcBef>
            </a:pPr>
            <a:r>
              <a:rPr lang="en-GB"/>
              <a:t>Don't mention G0.9+0.1 or HESS J1745-30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it-IT"/>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it-IT"/>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42910CE2-AE0C-4EAD-8BEB-B64B55D11DEF}"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it-IT"/>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it-IT"/>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55C7D4C-0231-428E-8443-02ECF25C1A33}" type="slidenum">
              <a:rPr lang="it-IT"/>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685800" y="6248400"/>
            <a:ext cx="1905000" cy="457200"/>
          </a:xfrm>
        </p:spPr>
        <p:txBody>
          <a:bodyPr/>
          <a:lstStyle>
            <a:lvl1pPr>
              <a:defRPr/>
            </a:lvl1pPr>
          </a:lstStyle>
          <a:p>
            <a:endParaRPr lang="en-US"/>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egnaposto numero diapositiva 7"/>
          <p:cNvSpPr>
            <a:spLocks noGrp="1"/>
          </p:cNvSpPr>
          <p:nvPr>
            <p:ph type="sldNum" sz="quarter" idx="12"/>
          </p:nvPr>
        </p:nvSpPr>
        <p:spPr>
          <a:xfrm>
            <a:off x="6553200" y="6248400"/>
            <a:ext cx="1905000" cy="457200"/>
          </a:xfrm>
        </p:spPr>
        <p:txBody>
          <a:bodyPr/>
          <a:lstStyle>
            <a:lvl1pPr>
              <a:defRPr/>
            </a:lvl1pPr>
          </a:lstStyle>
          <a:p>
            <a:fld id="{674E046E-C0BC-441A-9FDF-20B3C1336780}" type="slidenum">
              <a:rPr lang="en-US"/>
              <a:pPr/>
              <a:t>‹N›</a:t>
            </a:fld>
            <a:endParaRPr lang="en-US"/>
          </a:p>
        </p:txBody>
      </p:sp>
    </p:spTree>
    <p:extLst>
      <p:ext uri="{BB962C8B-B14F-4D97-AF65-F5344CB8AC3E}">
        <p14:creationId xmlns:p14="http://schemas.microsoft.com/office/powerpoint/2010/main" val="259120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12.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82_800"/>
          <p:cNvPicPr>
            <a:picLocks noChangeAspect="1" noChangeArrowheads="1"/>
          </p:cNvPicPr>
          <p:nvPr/>
        </p:nvPicPr>
        <p:blipFill>
          <a:blip r:embed="rId2" cstate="print"/>
          <a:srcRect/>
          <a:stretch>
            <a:fillRect/>
          </a:stretch>
        </p:blipFill>
        <p:spPr bwMode="auto">
          <a:xfrm>
            <a:off x="0" y="-1179513"/>
            <a:ext cx="9324975" cy="8642351"/>
          </a:xfrm>
          <a:prstGeom prst="rect">
            <a:avLst/>
          </a:prstGeom>
          <a:noFill/>
        </p:spPr>
      </p:pic>
      <p:sp>
        <p:nvSpPr>
          <p:cNvPr id="3" name="Subtitle 2"/>
          <p:cNvSpPr>
            <a:spLocks noGrp="1"/>
          </p:cNvSpPr>
          <p:nvPr>
            <p:ph type="subTitle" idx="1"/>
          </p:nvPr>
        </p:nvSpPr>
        <p:spPr>
          <a:xfrm>
            <a:off x="6477000" y="-152400"/>
            <a:ext cx="2819400" cy="914400"/>
          </a:xfrm>
          <a:noFill/>
        </p:spPr>
        <p:txBody>
          <a:bodyPr anchor="ctr">
            <a:normAutofit/>
          </a:bodyPr>
          <a:lstStyle/>
          <a:p>
            <a:pPr marL="0" lvl="1">
              <a:lnSpc>
                <a:spcPct val="110000"/>
              </a:lnSpc>
              <a:spcBef>
                <a:spcPts val="0"/>
              </a:spcBef>
            </a:pPr>
            <a:r>
              <a:rPr lang="en-US" sz="2000" dirty="0" smtClean="0">
                <a:solidFill>
                  <a:srgbClr val="FFFF00"/>
                </a:solidFill>
                <a:latin typeface="Candara" pitchFamily="34" charset="0"/>
              </a:rPr>
              <a:t>Massimo </a:t>
            </a:r>
            <a:r>
              <a:rPr lang="en-US" sz="2000" dirty="0" err="1" smtClean="0">
                <a:solidFill>
                  <a:srgbClr val="FFFF00"/>
                </a:solidFill>
                <a:latin typeface="Candara" pitchFamily="34" charset="0"/>
              </a:rPr>
              <a:t>Persic</a:t>
            </a:r>
            <a:endParaRPr lang="en-US" sz="2000" dirty="0" smtClean="0">
              <a:solidFill>
                <a:srgbClr val="FFFF00"/>
              </a:solidFill>
              <a:latin typeface="Candara" pitchFamily="34" charset="0"/>
            </a:endParaRPr>
          </a:p>
          <a:p>
            <a:pPr marL="0" lvl="1">
              <a:lnSpc>
                <a:spcPct val="110000"/>
              </a:lnSpc>
              <a:spcBef>
                <a:spcPts val="0"/>
              </a:spcBef>
            </a:pPr>
            <a:r>
              <a:rPr lang="en-US" sz="1800" dirty="0" smtClean="0">
                <a:solidFill>
                  <a:srgbClr val="FFFF00"/>
                </a:solidFill>
                <a:latin typeface="Candara" pitchFamily="34" charset="0"/>
              </a:rPr>
              <a:t>INAF+INFN Trieste</a:t>
            </a:r>
            <a:r>
              <a:rPr lang="en-US" sz="2000" dirty="0" smtClean="0">
                <a:solidFill>
                  <a:srgbClr val="FFFF00"/>
                </a:solidFill>
                <a:latin typeface="Candara" pitchFamily="34" charset="0"/>
              </a:rPr>
              <a:t> </a:t>
            </a:r>
          </a:p>
        </p:txBody>
      </p:sp>
      <p:sp>
        <p:nvSpPr>
          <p:cNvPr id="4" name="Title 1"/>
          <p:cNvSpPr>
            <a:spLocks noGrp="1"/>
          </p:cNvSpPr>
          <p:nvPr>
            <p:ph type="ctrTitle"/>
          </p:nvPr>
        </p:nvSpPr>
        <p:spPr>
          <a:xfrm>
            <a:off x="-1" y="4953000"/>
            <a:ext cx="9324975" cy="2057400"/>
          </a:xfrm>
          <a:noFill/>
        </p:spPr>
        <p:txBody>
          <a:bodyPr>
            <a:normAutofit/>
          </a:bodyPr>
          <a:lstStyle/>
          <a:p>
            <a:r>
              <a:rPr lang="en-US" sz="4000" dirty="0" smtClean="0">
                <a:solidFill>
                  <a:srgbClr val="FFFF00"/>
                </a:solidFill>
                <a:latin typeface="Comic Sans MS" pitchFamily="66" charset="0"/>
              </a:rPr>
              <a:t>Gamma Rays </a:t>
            </a:r>
            <a:br>
              <a:rPr lang="en-US" sz="4000" dirty="0" smtClean="0">
                <a:solidFill>
                  <a:srgbClr val="FFFF00"/>
                </a:solidFill>
                <a:latin typeface="Comic Sans MS" pitchFamily="66" charset="0"/>
              </a:rPr>
            </a:br>
            <a:r>
              <a:rPr lang="en-US" sz="4000" dirty="0" smtClean="0">
                <a:solidFill>
                  <a:srgbClr val="FFFF00"/>
                </a:solidFill>
                <a:latin typeface="Comic Sans MS" pitchFamily="66" charset="0"/>
              </a:rPr>
              <a:t>from Star Forming Galaxies </a:t>
            </a:r>
            <a:br>
              <a:rPr lang="en-US" sz="4000" dirty="0" smtClean="0">
                <a:solidFill>
                  <a:srgbClr val="FFFF00"/>
                </a:solidFill>
                <a:latin typeface="Comic Sans MS" pitchFamily="66" charset="0"/>
              </a:rPr>
            </a:br>
            <a:r>
              <a:rPr lang="en-US" sz="4000" dirty="0" smtClean="0">
                <a:solidFill>
                  <a:srgbClr val="FFFF00"/>
                </a:solidFill>
                <a:latin typeface="Comic Sans MS" pitchFamily="66" charset="0"/>
              </a:rPr>
              <a:t>and Dark Matter</a:t>
            </a:r>
            <a:endParaRPr lang="en-US" sz="40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 y="147416"/>
            <a:ext cx="9137053" cy="655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371600" y="5486400"/>
            <a:ext cx="3384260" cy="461665"/>
          </a:xfrm>
          <a:prstGeom prst="rect">
            <a:avLst/>
          </a:prstGeom>
          <a:solidFill>
            <a:srgbClr val="FFFF00"/>
          </a:solidFill>
        </p:spPr>
        <p:txBody>
          <a:bodyPr wrap="none" rtlCol="0">
            <a:spAutoFit/>
          </a:bodyPr>
          <a:lstStyle/>
          <a:p>
            <a:r>
              <a:rPr lang="it-IT" sz="2400" dirty="0" err="1" smtClean="0"/>
              <a:t>Cooling</a:t>
            </a:r>
            <a:r>
              <a:rPr lang="it-IT" sz="2400" dirty="0" smtClean="0"/>
              <a:t> time:  </a:t>
            </a:r>
            <a:r>
              <a:rPr lang="it-IT" sz="2400" dirty="0" err="1" smtClean="0"/>
              <a:t>t</a:t>
            </a:r>
            <a:r>
              <a:rPr lang="it-IT" sz="2400" baseline="-25000" dirty="0" err="1" smtClean="0"/>
              <a:t>loss</a:t>
            </a:r>
            <a:r>
              <a:rPr lang="it-IT" sz="2400" baseline="-25000" dirty="0" smtClean="0"/>
              <a:t> </a:t>
            </a:r>
            <a:r>
              <a:rPr lang="it-IT" sz="2400" dirty="0" smtClean="0"/>
              <a:t>= </a:t>
            </a:r>
            <a:r>
              <a:rPr lang="it-IT" sz="2400" dirty="0" smtClean="0">
                <a:latin typeface="Symbol" pitchFamily="18" charset="2"/>
              </a:rPr>
              <a:t>g</a:t>
            </a:r>
            <a:r>
              <a:rPr lang="it-IT" sz="2400" dirty="0" smtClean="0"/>
              <a:t>/</a:t>
            </a:r>
            <a:r>
              <a:rPr lang="it-IT" sz="2400" i="1" dirty="0" smtClean="0"/>
              <a:t>b</a:t>
            </a:r>
            <a:r>
              <a:rPr lang="it-IT" sz="2400" dirty="0" smtClean="0"/>
              <a:t>(</a:t>
            </a:r>
            <a:r>
              <a:rPr lang="it-IT" sz="2400" dirty="0" smtClean="0">
                <a:latin typeface="Symbol" pitchFamily="18" charset="2"/>
              </a:rPr>
              <a:t>g</a:t>
            </a:r>
            <a:r>
              <a:rPr lang="it-IT" sz="2400" dirty="0" smtClean="0"/>
              <a:t>)</a:t>
            </a:r>
            <a:endParaRPr lang="it-IT" sz="2400" dirty="0"/>
          </a:p>
        </p:txBody>
      </p:sp>
      <p:sp>
        <p:nvSpPr>
          <p:cNvPr id="7" name="CasellaDiTesto 6"/>
          <p:cNvSpPr txBox="1"/>
          <p:nvPr/>
        </p:nvSpPr>
        <p:spPr>
          <a:xfrm rot="19767766">
            <a:off x="2778966" y="2196651"/>
            <a:ext cx="1818126" cy="400110"/>
          </a:xfrm>
          <a:prstGeom prst="rect">
            <a:avLst/>
          </a:prstGeom>
          <a:noFill/>
        </p:spPr>
        <p:txBody>
          <a:bodyPr wrap="none" rtlCol="0">
            <a:spAutoFit/>
          </a:bodyPr>
          <a:lstStyle/>
          <a:p>
            <a:r>
              <a:rPr lang="it-IT" sz="2000" b="1" dirty="0" smtClean="0"/>
              <a:t>n</a:t>
            </a:r>
            <a:r>
              <a:rPr lang="it-IT" sz="2000" b="1" baseline="-25000" dirty="0" smtClean="0"/>
              <a:t>e</a:t>
            </a:r>
            <a:r>
              <a:rPr lang="it-IT" sz="2000" b="1" dirty="0" smtClean="0"/>
              <a:t>=10</a:t>
            </a:r>
            <a:r>
              <a:rPr lang="it-IT" sz="2000" b="1" baseline="30000" dirty="0" smtClean="0"/>
              <a:t>-3</a:t>
            </a:r>
            <a:r>
              <a:rPr lang="it-IT" sz="2000" b="1" dirty="0" smtClean="0"/>
              <a:t>, B=1 </a:t>
            </a:r>
            <a:r>
              <a:rPr lang="it-IT" sz="2000" b="1" dirty="0" err="1" smtClean="0">
                <a:latin typeface="Symbol" pitchFamily="18" charset="2"/>
              </a:rPr>
              <a:t>m</a:t>
            </a:r>
            <a:r>
              <a:rPr lang="it-IT" sz="2000" b="1" dirty="0" err="1"/>
              <a:t>G</a:t>
            </a:r>
            <a:endParaRPr lang="it-IT" sz="2000" b="1" dirty="0"/>
          </a:p>
        </p:txBody>
      </p:sp>
      <p:sp>
        <p:nvSpPr>
          <p:cNvPr id="8" name="CasellaDiTesto 7"/>
          <p:cNvSpPr txBox="1"/>
          <p:nvPr/>
        </p:nvSpPr>
        <p:spPr>
          <a:xfrm rot="2216333">
            <a:off x="6851828" y="4494967"/>
            <a:ext cx="1818126" cy="400110"/>
          </a:xfrm>
          <a:prstGeom prst="rect">
            <a:avLst/>
          </a:prstGeom>
          <a:noFill/>
        </p:spPr>
        <p:txBody>
          <a:bodyPr wrap="none" rtlCol="0">
            <a:spAutoFit/>
          </a:bodyPr>
          <a:lstStyle/>
          <a:p>
            <a:r>
              <a:rPr lang="it-IT" sz="2000" b="1" dirty="0" smtClean="0"/>
              <a:t>n</a:t>
            </a:r>
            <a:r>
              <a:rPr lang="it-IT" sz="2000" b="1" baseline="-25000" dirty="0" smtClean="0"/>
              <a:t>e</a:t>
            </a:r>
            <a:r>
              <a:rPr lang="it-IT" sz="2000" b="1" dirty="0" smtClean="0"/>
              <a:t>=10</a:t>
            </a:r>
            <a:r>
              <a:rPr lang="it-IT" sz="2000" b="1" baseline="30000" dirty="0" smtClean="0"/>
              <a:t>-3</a:t>
            </a:r>
            <a:r>
              <a:rPr lang="it-IT" sz="2000" b="1" dirty="0" smtClean="0"/>
              <a:t>, B=5 </a:t>
            </a:r>
            <a:r>
              <a:rPr lang="it-IT" sz="2000" b="1" dirty="0" err="1" smtClean="0">
                <a:latin typeface="Symbol" pitchFamily="18" charset="2"/>
              </a:rPr>
              <a:t>m</a:t>
            </a:r>
            <a:r>
              <a:rPr lang="it-IT" sz="2000" b="1" dirty="0" err="1"/>
              <a:t>G</a:t>
            </a:r>
            <a:endParaRPr lang="it-IT" sz="2000" b="1" dirty="0"/>
          </a:p>
        </p:txBody>
      </p:sp>
      <p:sp>
        <p:nvSpPr>
          <p:cNvPr id="9" name="CasellaDiTesto 8"/>
          <p:cNvSpPr txBox="1"/>
          <p:nvPr/>
        </p:nvSpPr>
        <p:spPr>
          <a:xfrm>
            <a:off x="3124200" y="1066800"/>
            <a:ext cx="1818126" cy="400110"/>
          </a:xfrm>
          <a:prstGeom prst="rect">
            <a:avLst/>
          </a:prstGeom>
          <a:solidFill>
            <a:schemeClr val="bg1"/>
          </a:solidFill>
        </p:spPr>
        <p:txBody>
          <a:bodyPr wrap="none" rtlCol="0">
            <a:spAutoFit/>
          </a:bodyPr>
          <a:lstStyle/>
          <a:p>
            <a:r>
              <a:rPr lang="it-IT" sz="2000" b="1" dirty="0" smtClean="0"/>
              <a:t>n</a:t>
            </a:r>
            <a:r>
              <a:rPr lang="it-IT" sz="2000" b="1" baseline="-25000" dirty="0" smtClean="0"/>
              <a:t>e</a:t>
            </a:r>
            <a:r>
              <a:rPr lang="it-IT" sz="2000" b="1" dirty="0" smtClean="0"/>
              <a:t>=10</a:t>
            </a:r>
            <a:r>
              <a:rPr lang="it-IT" sz="2000" b="1" baseline="30000" dirty="0" smtClean="0"/>
              <a:t>-4</a:t>
            </a:r>
            <a:r>
              <a:rPr lang="it-IT" sz="2000" b="1" dirty="0" smtClean="0"/>
              <a:t>, B=1 </a:t>
            </a:r>
            <a:r>
              <a:rPr lang="it-IT" sz="2000" b="1" dirty="0" err="1" smtClean="0">
                <a:latin typeface="Symbol" pitchFamily="18" charset="2"/>
              </a:rPr>
              <a:t>m</a:t>
            </a:r>
            <a:r>
              <a:rPr lang="it-IT" sz="2000" b="1" dirty="0" err="1"/>
              <a:t>G</a:t>
            </a:r>
            <a:endParaRPr lang="it-IT" sz="2000" b="1" dirty="0"/>
          </a:p>
        </p:txBody>
      </p:sp>
      <p:sp>
        <p:nvSpPr>
          <p:cNvPr id="6" name="CasellaDiTesto 5"/>
          <p:cNvSpPr txBox="1"/>
          <p:nvPr/>
        </p:nvSpPr>
        <p:spPr>
          <a:xfrm>
            <a:off x="5410200" y="3581400"/>
            <a:ext cx="1165319" cy="369332"/>
          </a:xfrm>
          <a:prstGeom prst="rect">
            <a:avLst/>
          </a:prstGeom>
          <a:solidFill>
            <a:schemeClr val="bg1"/>
          </a:solidFill>
        </p:spPr>
        <p:txBody>
          <a:bodyPr wrap="none" rtlCol="0">
            <a:spAutoFit/>
          </a:bodyPr>
          <a:lstStyle/>
          <a:p>
            <a:r>
              <a:rPr lang="it-IT" dirty="0" err="1" smtClean="0">
                <a:solidFill>
                  <a:schemeClr val="bg1"/>
                </a:solidFill>
              </a:rPr>
              <a:t>hjffyfkyfky</a:t>
            </a:r>
            <a:endParaRPr lang="it-IT" dirty="0">
              <a:solidFill>
                <a:schemeClr val="bg1"/>
              </a:solidFill>
            </a:endParaRPr>
          </a:p>
        </p:txBody>
      </p:sp>
    </p:spTree>
    <p:extLst>
      <p:ext uri="{BB962C8B-B14F-4D97-AF65-F5344CB8AC3E}">
        <p14:creationId xmlns:p14="http://schemas.microsoft.com/office/powerpoint/2010/main" val="92458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Grp="1" noChangeAspect="1" noChangeArrowheads="1"/>
          </p:cNvPicPr>
          <p:nvPr>
            <p:ph sz="quarter" idx="1"/>
          </p:nvPr>
        </p:nvPicPr>
        <p:blipFill>
          <a:blip r:embed="rId2" cstate="print"/>
          <a:srcRect/>
          <a:stretch>
            <a:fillRect/>
          </a:stretch>
        </p:blipFill>
        <p:spPr>
          <a:xfrm>
            <a:off x="2286000" y="4598581"/>
            <a:ext cx="2819399" cy="354419"/>
          </a:xfrm>
          <a:solidFill>
            <a:srgbClr val="FFFF00"/>
          </a:solidFill>
          <a:ln/>
        </p:spPr>
      </p:pic>
      <p:pic>
        <p:nvPicPr>
          <p:cNvPr id="5129" name="Picture 9"/>
          <p:cNvPicPr>
            <a:picLocks noGrp="1" noChangeAspect="1" noChangeArrowheads="1"/>
          </p:cNvPicPr>
          <p:nvPr>
            <p:ph sz="quarter" idx="2"/>
          </p:nvPr>
        </p:nvPicPr>
        <p:blipFill>
          <a:blip r:embed="rId3" cstate="print"/>
          <a:srcRect/>
          <a:stretch>
            <a:fillRect/>
          </a:stretch>
        </p:blipFill>
        <p:spPr>
          <a:xfrm>
            <a:off x="457200" y="3869268"/>
            <a:ext cx="4876800" cy="474132"/>
          </a:xfrm>
          <a:noFill/>
          <a:ln/>
        </p:spPr>
      </p:pic>
      <p:pic>
        <p:nvPicPr>
          <p:cNvPr id="5132" name="Picture 12"/>
          <p:cNvPicPr>
            <a:picLocks noGrp="1" noChangeAspect="1" noChangeArrowheads="1"/>
          </p:cNvPicPr>
          <p:nvPr>
            <p:ph sz="quarter" idx="3"/>
          </p:nvPr>
        </p:nvPicPr>
        <p:blipFill>
          <a:blip r:embed="rId4" cstate="print"/>
          <a:srcRect/>
          <a:stretch>
            <a:fillRect/>
          </a:stretch>
        </p:blipFill>
        <p:spPr>
          <a:xfrm>
            <a:off x="4876800" y="5948117"/>
            <a:ext cx="1676400" cy="605083"/>
          </a:xfrm>
          <a:noFill/>
          <a:ln/>
        </p:spPr>
      </p:pic>
      <p:sp>
        <p:nvSpPr>
          <p:cNvPr id="5125" name="Text Box 5"/>
          <p:cNvSpPr txBox="1">
            <a:spLocks noChangeArrowheads="1"/>
          </p:cNvSpPr>
          <p:nvPr/>
        </p:nvSpPr>
        <p:spPr bwMode="auto">
          <a:xfrm>
            <a:off x="381000" y="1428690"/>
            <a:ext cx="2971800" cy="400110"/>
          </a:xfrm>
          <a:prstGeom prst="rect">
            <a:avLst/>
          </a:prstGeom>
          <a:noFill/>
          <a:ln w="9525">
            <a:noFill/>
            <a:miter lim="800000"/>
            <a:headEnd/>
            <a:tailEnd/>
          </a:ln>
          <a:effectLst/>
        </p:spPr>
        <p:txBody>
          <a:bodyPr wrap="square">
            <a:spAutoFit/>
          </a:bodyPr>
          <a:lstStyle/>
          <a:p>
            <a:r>
              <a:rPr lang="it-IT" sz="2000" dirty="0"/>
              <a:t>N</a:t>
            </a:r>
            <a:r>
              <a:rPr lang="it-IT" sz="2000" b="1" baseline="-25000" dirty="0"/>
              <a:t>e</a:t>
            </a:r>
            <a:r>
              <a:rPr lang="it-IT" sz="2000" dirty="0"/>
              <a:t>(</a:t>
            </a:r>
            <a:r>
              <a:rPr lang="it-IT" sz="2000" dirty="0">
                <a:latin typeface="Symbol" pitchFamily="18" charset="2"/>
              </a:rPr>
              <a:t>g</a:t>
            </a:r>
            <a:r>
              <a:rPr lang="it-IT" sz="2000" dirty="0"/>
              <a:t>) = N</a:t>
            </a:r>
            <a:r>
              <a:rPr lang="it-IT" sz="2000" b="1" baseline="-25000" dirty="0"/>
              <a:t>e,0</a:t>
            </a:r>
            <a:r>
              <a:rPr lang="it-IT" sz="2000" dirty="0"/>
              <a:t> </a:t>
            </a:r>
            <a:r>
              <a:rPr lang="it-IT" sz="2000" dirty="0">
                <a:latin typeface="Symbol" pitchFamily="18" charset="2"/>
              </a:rPr>
              <a:t>g</a:t>
            </a:r>
            <a:r>
              <a:rPr lang="it-IT" sz="2000" baseline="30000" dirty="0">
                <a:latin typeface="Symbol" pitchFamily="18" charset="2"/>
              </a:rPr>
              <a:t>-</a:t>
            </a:r>
            <a:r>
              <a:rPr lang="it-IT" sz="2000" baseline="30000" dirty="0"/>
              <a:t>q</a:t>
            </a:r>
            <a:r>
              <a:rPr lang="it-IT" sz="2000" dirty="0"/>
              <a:t>   </a:t>
            </a:r>
            <a:r>
              <a:rPr lang="it-IT" sz="2000" dirty="0" smtClean="0"/>
              <a:t>     </a:t>
            </a:r>
            <a:r>
              <a:rPr lang="it-IT" sz="2000" dirty="0">
                <a:latin typeface="Symbol" pitchFamily="18" charset="2"/>
              </a:rPr>
              <a:t>g</a:t>
            </a:r>
            <a:r>
              <a:rPr lang="it-IT" sz="2000" baseline="-25000" dirty="0">
                <a:latin typeface="Symbol" pitchFamily="18" charset="2"/>
              </a:rPr>
              <a:t>1</a:t>
            </a:r>
            <a:r>
              <a:rPr lang="it-IT" sz="2000" dirty="0">
                <a:latin typeface="Symbol" pitchFamily="18" charset="2"/>
              </a:rPr>
              <a:t>£g £g</a:t>
            </a:r>
            <a:r>
              <a:rPr lang="it-IT" sz="2000" baseline="-25000" dirty="0">
                <a:latin typeface="Symbol" pitchFamily="18" charset="2"/>
              </a:rPr>
              <a:t>2</a:t>
            </a:r>
          </a:p>
        </p:txBody>
      </p:sp>
      <p:sp>
        <p:nvSpPr>
          <p:cNvPr id="5126" name="Text Box 6"/>
          <p:cNvSpPr txBox="1">
            <a:spLocks noChangeArrowheads="1"/>
          </p:cNvSpPr>
          <p:nvPr/>
        </p:nvSpPr>
        <p:spPr bwMode="auto">
          <a:xfrm>
            <a:off x="457200" y="2647890"/>
            <a:ext cx="7467600" cy="400110"/>
          </a:xfrm>
          <a:prstGeom prst="rect">
            <a:avLst/>
          </a:prstGeom>
          <a:noFill/>
          <a:ln w="9525">
            <a:noFill/>
            <a:miter lim="800000"/>
            <a:headEnd/>
            <a:tailEnd/>
          </a:ln>
          <a:effectLst/>
        </p:spPr>
        <p:txBody>
          <a:bodyPr wrap="square">
            <a:spAutoFit/>
          </a:bodyPr>
          <a:lstStyle/>
          <a:p>
            <a:r>
              <a:rPr lang="it-IT" sz="2000" dirty="0"/>
              <a:t>F</a:t>
            </a:r>
            <a:r>
              <a:rPr lang="it-IT" sz="2000" baseline="-25000" dirty="0">
                <a:latin typeface="Symbol" pitchFamily="18" charset="2"/>
              </a:rPr>
              <a:t>n</a:t>
            </a:r>
            <a:r>
              <a:rPr lang="it-IT" sz="2000" dirty="0"/>
              <a:t> = 5.67</a:t>
            </a:r>
            <a:r>
              <a:rPr lang="it-IT" sz="2000" dirty="0">
                <a:latin typeface="Symbol" pitchFamily="18" charset="2"/>
              </a:rPr>
              <a:t>´</a:t>
            </a:r>
            <a:r>
              <a:rPr lang="it-IT" sz="2000" dirty="0"/>
              <a:t>10</a:t>
            </a:r>
            <a:r>
              <a:rPr lang="it-IT" sz="2000" baseline="30000" dirty="0">
                <a:latin typeface="Symbol" pitchFamily="18" charset="2"/>
              </a:rPr>
              <a:t>-22</a:t>
            </a:r>
            <a:r>
              <a:rPr lang="it-IT" sz="2000" dirty="0"/>
              <a:t> (r</a:t>
            </a:r>
            <a:r>
              <a:rPr lang="it-IT" sz="2000" baseline="-25000" dirty="0"/>
              <a:t>s</a:t>
            </a:r>
            <a:r>
              <a:rPr lang="it-IT" sz="2000" baseline="30000" dirty="0"/>
              <a:t>3</a:t>
            </a:r>
            <a:r>
              <a:rPr lang="it-IT" sz="2000" dirty="0"/>
              <a:t>/d</a:t>
            </a:r>
            <a:r>
              <a:rPr lang="it-IT" sz="2000" baseline="30000" dirty="0"/>
              <a:t>2</a:t>
            </a:r>
            <a:r>
              <a:rPr lang="it-IT" sz="2000" dirty="0"/>
              <a:t>) N</a:t>
            </a:r>
            <a:r>
              <a:rPr lang="it-IT" sz="2000" baseline="-25000" dirty="0"/>
              <a:t>e,0</a:t>
            </a:r>
            <a:r>
              <a:rPr lang="it-IT" sz="2000" dirty="0"/>
              <a:t> a(q) B</a:t>
            </a:r>
            <a:r>
              <a:rPr lang="it-IT" sz="2000" baseline="30000" dirty="0"/>
              <a:t>(q+1)/2</a:t>
            </a:r>
            <a:r>
              <a:rPr lang="it-IT" sz="2000" dirty="0"/>
              <a:t>  (</a:t>
            </a:r>
            <a:r>
              <a:rPr lang="it-IT" sz="2000" dirty="0">
                <a:latin typeface="Symbol" pitchFamily="18" charset="2"/>
              </a:rPr>
              <a:t>n</a:t>
            </a:r>
            <a:r>
              <a:rPr lang="it-IT" sz="2000" dirty="0"/>
              <a:t>/4</a:t>
            </a:r>
            <a:r>
              <a:rPr lang="it-IT" sz="2000" dirty="0">
                <a:latin typeface="Symbol" pitchFamily="18" charset="2"/>
              </a:rPr>
              <a:t>´</a:t>
            </a:r>
            <a:r>
              <a:rPr lang="it-IT" sz="2000" dirty="0"/>
              <a:t>10</a:t>
            </a:r>
            <a:r>
              <a:rPr lang="it-IT" sz="2000" baseline="30000" dirty="0"/>
              <a:t>+6</a:t>
            </a:r>
            <a:r>
              <a:rPr lang="it-IT" sz="2000" dirty="0"/>
              <a:t>)</a:t>
            </a:r>
            <a:r>
              <a:rPr lang="it-IT" sz="2000" baseline="30000" dirty="0">
                <a:latin typeface="Symbol" pitchFamily="18" charset="2"/>
              </a:rPr>
              <a:t>-</a:t>
            </a:r>
            <a:r>
              <a:rPr lang="it-IT" sz="2000" baseline="30000" dirty="0"/>
              <a:t>(q</a:t>
            </a:r>
            <a:r>
              <a:rPr lang="it-IT" sz="2000" baseline="30000" dirty="0">
                <a:latin typeface="Symbol" pitchFamily="18" charset="2"/>
              </a:rPr>
              <a:t>-</a:t>
            </a:r>
            <a:r>
              <a:rPr lang="it-IT" sz="2000" baseline="30000" dirty="0"/>
              <a:t>1)/</a:t>
            </a:r>
            <a:r>
              <a:rPr lang="it-IT" sz="2000" baseline="30000" dirty="0" smtClean="0"/>
              <a:t>2</a:t>
            </a:r>
            <a:r>
              <a:rPr lang="it-IT" sz="1600" dirty="0" smtClean="0"/>
              <a:t>    erg</a:t>
            </a:r>
            <a:r>
              <a:rPr lang="it-IT" sz="1600" dirty="0"/>
              <a:t>/(s cm</a:t>
            </a:r>
            <a:r>
              <a:rPr lang="it-IT" sz="1600" baseline="30000" dirty="0"/>
              <a:t>2</a:t>
            </a:r>
            <a:r>
              <a:rPr lang="it-IT" sz="1600" dirty="0"/>
              <a:t> Hz)</a:t>
            </a:r>
          </a:p>
        </p:txBody>
      </p:sp>
      <p:pic>
        <p:nvPicPr>
          <p:cNvPr id="5134" name="Picture 14"/>
          <p:cNvPicPr>
            <a:picLocks noGrp="1" noChangeAspect="1" noChangeArrowheads="1"/>
          </p:cNvPicPr>
          <p:nvPr>
            <p:ph sz="quarter" idx="4"/>
          </p:nvPr>
        </p:nvPicPr>
        <p:blipFill>
          <a:blip r:embed="rId5" cstate="print"/>
          <a:srcRect/>
          <a:stretch>
            <a:fillRect/>
          </a:stretch>
        </p:blipFill>
        <p:spPr>
          <a:xfrm>
            <a:off x="533401" y="5257800"/>
            <a:ext cx="2666999" cy="381000"/>
          </a:xfrm>
          <a:noFill/>
          <a:ln/>
        </p:spPr>
      </p:pic>
      <p:pic>
        <p:nvPicPr>
          <p:cNvPr id="5140" name="Picture 20"/>
          <p:cNvPicPr>
            <a:picLocks noChangeAspect="1" noChangeArrowheads="1"/>
          </p:cNvPicPr>
          <p:nvPr/>
        </p:nvPicPr>
        <p:blipFill>
          <a:blip r:embed="rId6" cstate="print"/>
          <a:srcRect/>
          <a:stretch>
            <a:fillRect/>
          </a:stretch>
        </p:blipFill>
        <p:spPr bwMode="auto">
          <a:xfrm>
            <a:off x="3276600" y="5105400"/>
            <a:ext cx="4114800" cy="685800"/>
          </a:xfrm>
          <a:prstGeom prst="rect">
            <a:avLst/>
          </a:prstGeom>
          <a:noFill/>
          <a:ln w="9525">
            <a:noFill/>
            <a:miter lim="800000"/>
            <a:headEnd/>
            <a:tailEnd/>
          </a:ln>
          <a:effectLst/>
        </p:spPr>
      </p:pic>
      <p:sp>
        <p:nvSpPr>
          <p:cNvPr id="18" name="TextBox 17"/>
          <p:cNvSpPr txBox="1"/>
          <p:nvPr/>
        </p:nvSpPr>
        <p:spPr>
          <a:xfrm>
            <a:off x="228600" y="1078468"/>
            <a:ext cx="2133600" cy="369332"/>
          </a:xfrm>
          <a:prstGeom prst="rect">
            <a:avLst/>
          </a:prstGeom>
          <a:solidFill>
            <a:srgbClr val="FFFF99"/>
          </a:solidFill>
        </p:spPr>
        <p:txBody>
          <a:bodyPr wrap="square" rtlCol="0">
            <a:spAutoFit/>
          </a:bodyPr>
          <a:lstStyle/>
          <a:p>
            <a:r>
              <a:rPr lang="en-US" dirty="0" smtClean="0">
                <a:latin typeface="Wingdings" pitchFamily="2" charset="2"/>
              </a:rPr>
              <a:t>l</a:t>
            </a:r>
            <a:r>
              <a:rPr lang="en-US" dirty="0" smtClean="0"/>
              <a:t> electron spectrum</a:t>
            </a:r>
            <a:endParaRPr lang="en-US" dirty="0"/>
          </a:p>
        </p:txBody>
      </p:sp>
      <p:sp>
        <p:nvSpPr>
          <p:cNvPr id="19" name="TextBox 18"/>
          <p:cNvSpPr txBox="1"/>
          <p:nvPr/>
        </p:nvSpPr>
        <p:spPr>
          <a:xfrm>
            <a:off x="228600" y="2209800"/>
            <a:ext cx="2133600" cy="369332"/>
          </a:xfrm>
          <a:prstGeom prst="rect">
            <a:avLst/>
          </a:prstGeom>
          <a:solidFill>
            <a:srgbClr val="FFFF99"/>
          </a:solidFill>
        </p:spPr>
        <p:txBody>
          <a:bodyPr wrap="square" rtlCol="0">
            <a:spAutoFit/>
          </a:bodyPr>
          <a:lstStyle/>
          <a:p>
            <a:r>
              <a:rPr lang="en-US" dirty="0" smtClean="0">
                <a:latin typeface="Wingdings" pitchFamily="2" charset="2"/>
              </a:rPr>
              <a:t>l</a:t>
            </a:r>
            <a:r>
              <a:rPr lang="en-US" dirty="0" smtClean="0"/>
              <a:t> </a:t>
            </a:r>
            <a:r>
              <a:rPr lang="en-US" dirty="0" err="1" smtClean="0"/>
              <a:t>synchr</a:t>
            </a:r>
            <a:r>
              <a:rPr lang="en-US" dirty="0" smtClean="0"/>
              <a:t>. emissivity</a:t>
            </a:r>
            <a:endParaRPr lang="en-US" dirty="0"/>
          </a:p>
        </p:txBody>
      </p:sp>
      <p:sp>
        <p:nvSpPr>
          <p:cNvPr id="16" name="Rounded Rectangular Callout 15"/>
          <p:cNvSpPr/>
          <p:nvPr/>
        </p:nvSpPr>
        <p:spPr>
          <a:xfrm>
            <a:off x="2209800" y="4492752"/>
            <a:ext cx="2971800" cy="536448"/>
          </a:xfrm>
          <a:prstGeom prst="wedgeRoundRectCallout">
            <a:avLst>
              <a:gd name="adj1" fmla="val -23610"/>
              <a:gd name="adj2" fmla="val -946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3429000"/>
            <a:ext cx="5105400" cy="369332"/>
          </a:xfrm>
          <a:prstGeom prst="rect">
            <a:avLst/>
          </a:prstGeom>
          <a:solidFill>
            <a:srgbClr val="FFFF99"/>
          </a:solidFill>
        </p:spPr>
        <p:txBody>
          <a:bodyPr wrap="square" rtlCol="0">
            <a:spAutoFit/>
          </a:bodyPr>
          <a:lstStyle/>
          <a:p>
            <a:r>
              <a:rPr lang="en-US" dirty="0" smtClean="0">
                <a:latin typeface="Wingdings" pitchFamily="2" charset="2"/>
              </a:rPr>
              <a:t>l</a:t>
            </a:r>
            <a:r>
              <a:rPr lang="en-US" dirty="0" smtClean="0"/>
              <a:t> electron spectrum: normalization,  energy density</a:t>
            </a:r>
            <a:endParaRPr lang="en-US" dirty="0"/>
          </a:p>
        </p:txBody>
      </p:sp>
      <p:sp>
        <p:nvSpPr>
          <p:cNvPr id="21" name="TextBox 20"/>
          <p:cNvSpPr txBox="1"/>
          <p:nvPr/>
        </p:nvSpPr>
        <p:spPr>
          <a:xfrm>
            <a:off x="228600" y="6031468"/>
            <a:ext cx="4419600" cy="369332"/>
          </a:xfrm>
          <a:prstGeom prst="rect">
            <a:avLst/>
          </a:prstGeom>
          <a:solidFill>
            <a:srgbClr val="FFFF99"/>
          </a:solidFill>
        </p:spPr>
        <p:txBody>
          <a:bodyPr wrap="square" rtlCol="0">
            <a:spAutoFit/>
          </a:bodyPr>
          <a:lstStyle/>
          <a:p>
            <a:r>
              <a:rPr lang="en-US" dirty="0" smtClean="0">
                <a:latin typeface="Wingdings" pitchFamily="2" charset="2"/>
              </a:rPr>
              <a:t>l</a:t>
            </a:r>
            <a:r>
              <a:rPr lang="en-US" dirty="0" smtClean="0"/>
              <a:t> particle/field energy density </a:t>
            </a:r>
            <a:r>
              <a:rPr lang="en-US" dirty="0" err="1" smtClean="0"/>
              <a:t>equipartition</a:t>
            </a:r>
            <a:endParaRPr lang="en-US" dirty="0"/>
          </a:p>
        </p:txBody>
      </p:sp>
      <p:sp>
        <p:nvSpPr>
          <p:cNvPr id="15" name="Rectangle 2"/>
          <p:cNvSpPr>
            <a:spLocks noGrp="1" noChangeArrowheads="1"/>
          </p:cNvSpPr>
          <p:nvPr>
            <p:ph type="title" sz="quarter"/>
          </p:nvPr>
        </p:nvSpPr>
        <p:spPr>
          <a:xfrm>
            <a:off x="0" y="0"/>
            <a:ext cx="5945187" cy="765175"/>
          </a:xfrm>
          <a:solidFill>
            <a:srgbClr val="FFFF00"/>
          </a:solidFill>
        </p:spPr>
        <p:txBody>
          <a:bodyPr/>
          <a:lstStyle/>
          <a:p>
            <a:r>
              <a:rPr lang="it-IT" sz="2800" b="1" dirty="0" smtClean="0">
                <a:latin typeface="Comic Sans MS" pitchFamily="66" charset="0"/>
              </a:rPr>
              <a:t>HE Gamma Rays in Galaxies</a:t>
            </a:r>
            <a:endParaRPr lang="it-IT" sz="2800" b="1" dirty="0">
              <a:latin typeface="Comic Sans MS" pitchFamily="66" charset="0"/>
            </a:endParaRPr>
          </a:p>
        </p:txBody>
      </p:sp>
      <p:sp>
        <p:nvSpPr>
          <p:cNvPr id="20" name="TextBox 14"/>
          <p:cNvSpPr txBox="1"/>
          <p:nvPr/>
        </p:nvSpPr>
        <p:spPr>
          <a:xfrm>
            <a:off x="5943600" y="0"/>
            <a:ext cx="3200400" cy="738664"/>
          </a:xfrm>
          <a:prstGeom prst="rect">
            <a:avLst/>
          </a:prstGeom>
          <a:solidFill>
            <a:srgbClr val="66FF33"/>
          </a:solidFill>
        </p:spPr>
        <p:txBody>
          <a:bodyPr wrap="square" rtlCol="0">
            <a:spAutoFit/>
          </a:bodyPr>
          <a:lstStyle/>
          <a:p>
            <a:r>
              <a:rPr lang="en-US" sz="1400" dirty="0" smtClean="0">
                <a:latin typeface="Arial Narrow" pitchFamily="34" charset="0"/>
              </a:rPr>
              <a:t>MP, </a:t>
            </a:r>
            <a:r>
              <a:rPr lang="en-US" sz="1400" dirty="0" err="1" smtClean="0">
                <a:latin typeface="Arial Narrow" pitchFamily="34" charset="0"/>
              </a:rPr>
              <a:t>Rephaeli</a:t>
            </a:r>
            <a:r>
              <a:rPr lang="en-US" sz="1400" dirty="0" smtClean="0">
                <a:latin typeface="Arial Narrow" pitchFamily="34" charset="0"/>
              </a:rPr>
              <a:t>  &amp; </a:t>
            </a:r>
            <a:r>
              <a:rPr lang="en-US" sz="1400" dirty="0" err="1" smtClean="0">
                <a:latin typeface="Arial Narrow" pitchFamily="34" charset="0"/>
              </a:rPr>
              <a:t>Arieli</a:t>
            </a:r>
            <a:r>
              <a:rPr lang="en-US" sz="1400" dirty="0" smtClean="0">
                <a:latin typeface="Arial Narrow" pitchFamily="34" charset="0"/>
              </a:rPr>
              <a:t> 2008, A&amp;A, 486, 143</a:t>
            </a:r>
            <a:endParaRPr lang="en-US" sz="1600" dirty="0" smtClean="0"/>
          </a:p>
          <a:p>
            <a:r>
              <a:rPr lang="en-US" sz="1400" dirty="0" err="1" smtClean="0">
                <a:latin typeface="Arial Narrow" pitchFamily="34" charset="0"/>
              </a:rPr>
              <a:t>Rephaeli</a:t>
            </a:r>
            <a:r>
              <a:rPr lang="en-US" sz="1400" dirty="0" smtClean="0">
                <a:latin typeface="Arial Narrow" pitchFamily="34" charset="0"/>
              </a:rPr>
              <a:t>, </a:t>
            </a:r>
            <a:r>
              <a:rPr lang="en-US" sz="1400" dirty="0" err="1" smtClean="0">
                <a:latin typeface="Arial Narrow" pitchFamily="34" charset="0"/>
              </a:rPr>
              <a:t>Arieli</a:t>
            </a:r>
            <a:r>
              <a:rPr lang="en-US" sz="1400" dirty="0" smtClean="0">
                <a:latin typeface="Arial Narrow" pitchFamily="34" charset="0"/>
              </a:rPr>
              <a:t> &amp; MP 2010, </a:t>
            </a:r>
            <a:r>
              <a:rPr lang="en-US" sz="1400" dirty="0" smtClean="0">
                <a:latin typeface="Arial Narrow" pitchFamily="34" charset="0"/>
                <a:ea typeface="Cambria Math" pitchFamily="18" charset="0"/>
              </a:rPr>
              <a:t>MNRAS, 401, 473</a:t>
            </a:r>
            <a:endParaRPr lang="en-US" sz="1400" dirty="0" smtClean="0">
              <a:latin typeface="Arial Narrow" pitchFamily="34" charset="0"/>
            </a:endParaRPr>
          </a:p>
          <a:p>
            <a:r>
              <a:rPr lang="en-US" sz="1400" dirty="0" smtClean="0">
                <a:latin typeface="Arial Narrow" pitchFamily="34" charset="0"/>
              </a:rPr>
              <a:t>MP &amp; </a:t>
            </a:r>
            <a:r>
              <a:rPr lang="en-US" sz="1400" dirty="0" err="1" smtClean="0">
                <a:latin typeface="Arial Narrow" pitchFamily="34" charset="0"/>
              </a:rPr>
              <a:t>Rephaeli</a:t>
            </a:r>
            <a:r>
              <a:rPr lang="en-US" sz="1400" dirty="0" smtClean="0">
                <a:latin typeface="Arial Narrow" pitchFamily="34" charset="0"/>
              </a:rPr>
              <a:t> 2010, MNRAS, 403, 1569</a:t>
            </a:r>
            <a:endParaRPr lang="en-US" sz="1600" dirty="0">
              <a:latin typeface="Arial Narrow" pitchFamily="34" charset="0"/>
            </a:endParaRPr>
          </a:p>
        </p:txBody>
      </p:sp>
    </p:spTree>
    <p:extLst>
      <p:ext uri="{BB962C8B-B14F-4D97-AF65-F5344CB8AC3E}">
        <p14:creationId xmlns:p14="http://schemas.microsoft.com/office/powerpoint/2010/main" val="68667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1" name="Picture 21"/>
          <p:cNvPicPr>
            <a:picLocks noGrp="1" noChangeAspect="1" noChangeArrowheads="1"/>
          </p:cNvPicPr>
          <p:nvPr>
            <p:ph sz="quarter" idx="1"/>
          </p:nvPr>
        </p:nvPicPr>
        <p:blipFill>
          <a:blip r:embed="rId2" cstate="print"/>
          <a:srcRect/>
          <a:stretch>
            <a:fillRect/>
          </a:stretch>
        </p:blipFill>
        <p:spPr>
          <a:xfrm>
            <a:off x="228600" y="762000"/>
            <a:ext cx="2868612" cy="809625"/>
          </a:xfrm>
          <a:noFill/>
          <a:ln/>
        </p:spPr>
      </p:pic>
      <p:pic>
        <p:nvPicPr>
          <p:cNvPr id="10246" name="Picture 6"/>
          <p:cNvPicPr>
            <a:picLocks noGrp="1" noChangeAspect="1" noChangeArrowheads="1"/>
          </p:cNvPicPr>
          <p:nvPr>
            <p:ph sz="quarter" idx="2"/>
          </p:nvPr>
        </p:nvPicPr>
        <p:blipFill>
          <a:blip r:embed="rId3" cstate="print"/>
          <a:srcRect/>
          <a:stretch>
            <a:fillRect/>
          </a:stretch>
        </p:blipFill>
        <p:spPr>
          <a:xfrm>
            <a:off x="152400" y="2590800"/>
            <a:ext cx="5105400" cy="831850"/>
          </a:xfrm>
          <a:noFill/>
          <a:ln/>
        </p:spPr>
      </p:pic>
      <p:pic>
        <p:nvPicPr>
          <p:cNvPr id="10257" name="Picture 17"/>
          <p:cNvPicPr>
            <a:picLocks noGrp="1" noChangeAspect="1" noChangeArrowheads="1"/>
          </p:cNvPicPr>
          <p:nvPr>
            <p:ph sz="quarter" idx="3"/>
          </p:nvPr>
        </p:nvPicPr>
        <p:blipFill>
          <a:blip r:embed="rId4" cstate="print"/>
          <a:srcRect/>
          <a:stretch>
            <a:fillRect/>
          </a:stretch>
        </p:blipFill>
        <p:spPr>
          <a:xfrm>
            <a:off x="5257800" y="2590800"/>
            <a:ext cx="3815842" cy="990600"/>
          </a:xfrm>
          <a:noFill/>
          <a:ln/>
        </p:spPr>
      </p:pic>
      <p:sp>
        <p:nvSpPr>
          <p:cNvPr id="10259" name="Text Box 19"/>
          <p:cNvSpPr txBox="1">
            <a:spLocks noChangeArrowheads="1"/>
          </p:cNvSpPr>
          <p:nvPr/>
        </p:nvSpPr>
        <p:spPr bwMode="auto">
          <a:xfrm>
            <a:off x="1676400" y="3805535"/>
            <a:ext cx="5334000" cy="461665"/>
          </a:xfrm>
          <a:prstGeom prst="rect">
            <a:avLst/>
          </a:prstGeom>
          <a:solidFill>
            <a:srgbClr val="CCFF99"/>
          </a:solidFill>
          <a:ln w="9525">
            <a:noFill/>
            <a:miter lim="800000"/>
            <a:headEnd/>
            <a:tailEnd/>
          </a:ln>
          <a:effectLst/>
        </p:spPr>
        <p:txBody>
          <a:bodyPr wrap="square">
            <a:spAutoFit/>
          </a:bodyPr>
          <a:lstStyle/>
          <a:p>
            <a:r>
              <a:rPr lang="it-IT" sz="1600" dirty="0" smtClean="0">
                <a:latin typeface="Arial" charset="0"/>
              </a:rPr>
              <a:t> </a:t>
            </a:r>
            <a:r>
              <a:rPr lang="en-US" sz="2000" b="1" dirty="0" smtClean="0">
                <a:latin typeface="Wingdings" pitchFamily="2" charset="2"/>
              </a:rPr>
              <a:t>ð</a:t>
            </a:r>
            <a:r>
              <a:rPr lang="it-IT" sz="1600" dirty="0" smtClean="0">
                <a:latin typeface="Arial" charset="0"/>
              </a:rPr>
              <a:t>  q</a:t>
            </a:r>
            <a:r>
              <a:rPr lang="it-IT" sz="1600" dirty="0" smtClean="0"/>
              <a:t>=2.3 </a:t>
            </a:r>
            <a:r>
              <a:rPr lang="it-IT" sz="1600" dirty="0">
                <a:sym typeface="Wingdings" pitchFamily="2" charset="2"/>
              </a:rPr>
              <a:t>        </a:t>
            </a:r>
            <a:r>
              <a:rPr lang="it-IT" sz="1600" dirty="0">
                <a:latin typeface="Symbol" pitchFamily="18" charset="2"/>
              </a:rPr>
              <a:t>k=</a:t>
            </a:r>
            <a:r>
              <a:rPr lang="it-IT" sz="1600" dirty="0">
                <a:latin typeface="Arial" charset="0"/>
              </a:rPr>
              <a:t>U</a:t>
            </a:r>
            <a:r>
              <a:rPr lang="it-IT" sz="1600" baseline="-25000" dirty="0">
                <a:latin typeface="Arial" charset="0"/>
              </a:rPr>
              <a:t>p</a:t>
            </a:r>
            <a:r>
              <a:rPr lang="it-IT" sz="1600" dirty="0">
                <a:latin typeface="Arial" charset="0"/>
              </a:rPr>
              <a:t>/U</a:t>
            </a:r>
            <a:r>
              <a:rPr lang="it-IT" sz="1600" baseline="-25000" dirty="0">
                <a:latin typeface="Arial" charset="0"/>
              </a:rPr>
              <a:t>e</a:t>
            </a:r>
            <a:r>
              <a:rPr lang="it-IT" sz="1600" dirty="0">
                <a:latin typeface="Symbol" pitchFamily="18" charset="2"/>
              </a:rPr>
              <a:t>»</a:t>
            </a:r>
            <a:r>
              <a:rPr lang="it-IT" sz="1600" dirty="0"/>
              <a:t>15        </a:t>
            </a:r>
            <a:r>
              <a:rPr lang="it-IT" sz="1600" dirty="0">
                <a:latin typeface="Arial" charset="0"/>
              </a:rPr>
              <a:t>N</a:t>
            </a:r>
            <a:r>
              <a:rPr lang="it-IT" sz="1600" baseline="-25000" dirty="0">
                <a:latin typeface="Arial" charset="0"/>
              </a:rPr>
              <a:t>p</a:t>
            </a:r>
            <a:r>
              <a:rPr lang="it-IT" sz="1600" dirty="0">
                <a:latin typeface="Arial" charset="0"/>
              </a:rPr>
              <a:t>/N</a:t>
            </a:r>
            <a:r>
              <a:rPr lang="it-IT" sz="1600" baseline="-25000" dirty="0">
                <a:latin typeface="Arial" charset="0"/>
              </a:rPr>
              <a:t>e</a:t>
            </a:r>
            <a:r>
              <a:rPr lang="it-IT" sz="2400" dirty="0"/>
              <a:t>|</a:t>
            </a:r>
            <a:r>
              <a:rPr lang="it-IT" sz="2400" baseline="-25000" dirty="0">
                <a:latin typeface="Arial Narrow" pitchFamily="34" charset="0"/>
              </a:rPr>
              <a:t>&gt;&gt;1GeV</a:t>
            </a:r>
            <a:r>
              <a:rPr lang="it-IT" sz="1600" dirty="0"/>
              <a:t> </a:t>
            </a:r>
            <a:r>
              <a:rPr lang="it-IT" sz="1600" dirty="0">
                <a:latin typeface="Symbol" pitchFamily="18" charset="2"/>
              </a:rPr>
              <a:t>»</a:t>
            </a:r>
            <a:r>
              <a:rPr lang="it-IT" sz="1600" dirty="0"/>
              <a:t> </a:t>
            </a:r>
            <a:r>
              <a:rPr lang="it-IT" sz="1600" dirty="0">
                <a:latin typeface="Symbol" pitchFamily="18" charset="2"/>
              </a:rPr>
              <a:t>1.3 ´10</a:t>
            </a:r>
            <a:r>
              <a:rPr lang="it-IT" sz="1600" baseline="30000" dirty="0">
                <a:latin typeface="Symbol" pitchFamily="18" charset="2"/>
              </a:rPr>
              <a:t>2</a:t>
            </a:r>
          </a:p>
        </p:txBody>
      </p:sp>
      <p:pic>
        <p:nvPicPr>
          <p:cNvPr id="10264" name="Picture 24"/>
          <p:cNvPicPr>
            <a:picLocks noGrp="1" noChangeAspect="1" noChangeArrowheads="1"/>
          </p:cNvPicPr>
          <p:nvPr>
            <p:ph sz="quarter" idx="4"/>
          </p:nvPr>
        </p:nvPicPr>
        <p:blipFill>
          <a:blip r:embed="rId5" cstate="print"/>
          <a:srcRect/>
          <a:stretch>
            <a:fillRect/>
          </a:stretch>
        </p:blipFill>
        <p:spPr>
          <a:xfrm>
            <a:off x="3505200" y="304800"/>
            <a:ext cx="5197475" cy="1672781"/>
          </a:xfrm>
          <a:noFill/>
          <a:ln/>
        </p:spPr>
      </p:pic>
      <p:sp>
        <p:nvSpPr>
          <p:cNvPr id="10268" name="Text Box 28"/>
          <p:cNvSpPr txBox="1">
            <a:spLocks noChangeArrowheads="1"/>
          </p:cNvSpPr>
          <p:nvPr/>
        </p:nvSpPr>
        <p:spPr bwMode="auto">
          <a:xfrm>
            <a:off x="3124200" y="914400"/>
            <a:ext cx="355600" cy="457200"/>
          </a:xfrm>
          <a:prstGeom prst="rect">
            <a:avLst/>
          </a:prstGeom>
          <a:noFill/>
          <a:ln w="9525">
            <a:noFill/>
            <a:miter lim="800000"/>
            <a:headEnd/>
            <a:tailEnd/>
          </a:ln>
          <a:effectLst/>
        </p:spPr>
        <p:txBody>
          <a:bodyPr wrap="none">
            <a:spAutoFit/>
          </a:bodyPr>
          <a:lstStyle/>
          <a:p>
            <a:r>
              <a:rPr lang="it-IT" dirty="0"/>
              <a:t>=</a:t>
            </a:r>
          </a:p>
        </p:txBody>
      </p:sp>
      <p:sp>
        <p:nvSpPr>
          <p:cNvPr id="10" name="Rounded Rectangular Callout 9"/>
          <p:cNvSpPr/>
          <p:nvPr/>
        </p:nvSpPr>
        <p:spPr>
          <a:xfrm>
            <a:off x="533400" y="1447800"/>
            <a:ext cx="838200" cy="533400"/>
          </a:xfrm>
          <a:prstGeom prst="wedgeRoundRectCallout">
            <a:avLst>
              <a:gd name="adj1" fmla="val 64788"/>
              <a:gd name="adj2" fmla="val -108024"/>
              <a:gd name="adj3" fmla="val 1666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solidFill>
                  <a:schemeClr val="tx1"/>
                </a:solidFill>
              </a:rPr>
              <a:t>T</a:t>
            </a:r>
            <a:r>
              <a:rPr lang="en-US" sz="1600" baseline="-25000" dirty="0" smtClean="0">
                <a:solidFill>
                  <a:schemeClr val="tx1"/>
                </a:solidFill>
              </a:rPr>
              <a:t>0</a:t>
            </a:r>
            <a:r>
              <a:rPr lang="en-US" sz="1600" dirty="0" smtClean="0">
                <a:solidFill>
                  <a:schemeClr val="tx1"/>
                </a:solidFill>
              </a:rPr>
              <a:t> = </a:t>
            </a:r>
          </a:p>
          <a:p>
            <a:pPr algn="ctr"/>
            <a:r>
              <a:rPr lang="en-US" sz="1400" dirty="0" smtClean="0">
                <a:solidFill>
                  <a:schemeClr val="tx1"/>
                </a:solidFill>
              </a:rPr>
              <a:t>few </a:t>
            </a:r>
            <a:r>
              <a:rPr lang="en-US" sz="1400" dirty="0" err="1" smtClean="0">
                <a:solidFill>
                  <a:schemeClr val="tx1"/>
                </a:solidFill>
              </a:rPr>
              <a:t>keV</a:t>
            </a:r>
            <a:endParaRPr lang="en-US" sz="1400" dirty="0">
              <a:solidFill>
                <a:schemeClr val="tx1"/>
              </a:solidFill>
            </a:endParaRPr>
          </a:p>
        </p:txBody>
      </p:sp>
      <p:sp>
        <p:nvSpPr>
          <p:cNvPr id="12" name="TextBox 11"/>
          <p:cNvSpPr txBox="1"/>
          <p:nvPr/>
        </p:nvSpPr>
        <p:spPr>
          <a:xfrm>
            <a:off x="152400" y="2133600"/>
            <a:ext cx="1183529" cy="369332"/>
          </a:xfrm>
          <a:prstGeom prst="rect">
            <a:avLst/>
          </a:prstGeom>
          <a:solidFill>
            <a:srgbClr val="FFFF99"/>
          </a:solidFill>
        </p:spPr>
        <p:txBody>
          <a:bodyPr wrap="none" rtlCol="0">
            <a:spAutoFit/>
          </a:bodyPr>
          <a:lstStyle/>
          <a:p>
            <a:r>
              <a:rPr lang="en-US" sz="1400" dirty="0" smtClean="0">
                <a:latin typeface="Wingdings" pitchFamily="2" charset="2"/>
              </a:rPr>
              <a:t>l</a:t>
            </a:r>
            <a:r>
              <a:rPr lang="en-US" dirty="0" smtClean="0"/>
              <a:t> p/e ratio</a:t>
            </a:r>
            <a:endParaRPr lang="en-US" dirty="0"/>
          </a:p>
        </p:txBody>
      </p:sp>
      <p:pic>
        <p:nvPicPr>
          <p:cNvPr id="14" name="Picture 21"/>
          <p:cNvPicPr>
            <a:picLocks noChangeAspect="1" noChangeArrowheads="1"/>
          </p:cNvPicPr>
          <p:nvPr/>
        </p:nvPicPr>
        <p:blipFill>
          <a:blip r:embed="rId6" cstate="print"/>
          <a:srcRect/>
          <a:stretch>
            <a:fillRect/>
          </a:stretch>
        </p:blipFill>
        <p:spPr bwMode="auto">
          <a:xfrm>
            <a:off x="304800" y="4800601"/>
            <a:ext cx="5867400" cy="750692"/>
          </a:xfrm>
          <a:prstGeom prst="rect">
            <a:avLst/>
          </a:prstGeom>
          <a:noFill/>
          <a:ln w="9525">
            <a:noFill/>
            <a:miter lim="800000"/>
            <a:headEnd/>
            <a:tailEnd/>
          </a:ln>
          <a:effectLst/>
        </p:spPr>
      </p:pic>
      <p:sp>
        <p:nvSpPr>
          <p:cNvPr id="15" name="TextBox 14"/>
          <p:cNvSpPr txBox="1"/>
          <p:nvPr/>
        </p:nvSpPr>
        <p:spPr>
          <a:xfrm>
            <a:off x="152400" y="304800"/>
            <a:ext cx="2667974" cy="369332"/>
          </a:xfrm>
          <a:prstGeom prst="rect">
            <a:avLst/>
          </a:prstGeom>
          <a:solidFill>
            <a:srgbClr val="FFFF99"/>
          </a:solidFill>
        </p:spPr>
        <p:txBody>
          <a:bodyPr wrap="none" rtlCol="0">
            <a:spAutoFit/>
          </a:bodyPr>
          <a:lstStyle/>
          <a:p>
            <a:r>
              <a:rPr lang="en-US" sz="1400" dirty="0" smtClean="0">
                <a:latin typeface="Wingdings" pitchFamily="2" charset="2"/>
              </a:rPr>
              <a:t>l</a:t>
            </a:r>
            <a:r>
              <a:rPr lang="en-US" dirty="0" smtClean="0"/>
              <a:t> p/e energy density ratio</a:t>
            </a:r>
            <a:endParaRPr lang="en-US" dirty="0"/>
          </a:p>
        </p:txBody>
      </p:sp>
      <p:sp>
        <p:nvSpPr>
          <p:cNvPr id="13" name="TextBox 12"/>
          <p:cNvSpPr txBox="1"/>
          <p:nvPr/>
        </p:nvSpPr>
        <p:spPr>
          <a:xfrm>
            <a:off x="228600" y="4572000"/>
            <a:ext cx="2980496" cy="369332"/>
          </a:xfrm>
          <a:prstGeom prst="rect">
            <a:avLst/>
          </a:prstGeom>
          <a:solidFill>
            <a:srgbClr val="FFFF99"/>
          </a:solidFill>
        </p:spPr>
        <p:txBody>
          <a:bodyPr wrap="none" rtlCol="0">
            <a:spAutoFit/>
          </a:bodyPr>
          <a:lstStyle/>
          <a:p>
            <a:r>
              <a:rPr lang="en-US" sz="1400" dirty="0" smtClean="0">
                <a:latin typeface="Wingdings" pitchFamily="2" charset="2"/>
              </a:rPr>
              <a:t>l</a:t>
            </a:r>
            <a:r>
              <a:rPr lang="en-US" dirty="0" smtClean="0"/>
              <a:t> </a:t>
            </a:r>
            <a:r>
              <a:rPr lang="en-US" dirty="0" err="1" smtClean="0"/>
              <a:t>equipartition</a:t>
            </a:r>
            <a:r>
              <a:rPr lang="en-US" dirty="0" smtClean="0"/>
              <a:t> magnetic field</a:t>
            </a:r>
            <a:endParaRPr lang="en-US" dirty="0"/>
          </a:p>
        </p:txBody>
      </p:sp>
      <p:sp>
        <p:nvSpPr>
          <p:cNvPr id="17" name="TextBox 16"/>
          <p:cNvSpPr txBox="1"/>
          <p:nvPr/>
        </p:nvSpPr>
        <p:spPr>
          <a:xfrm>
            <a:off x="228600" y="5802868"/>
            <a:ext cx="2174057" cy="369332"/>
          </a:xfrm>
          <a:prstGeom prst="rect">
            <a:avLst/>
          </a:prstGeom>
          <a:solidFill>
            <a:srgbClr val="FFFF99"/>
          </a:solidFill>
        </p:spPr>
        <p:txBody>
          <a:bodyPr wrap="none" rtlCol="0">
            <a:spAutoFit/>
          </a:bodyPr>
          <a:lstStyle/>
          <a:p>
            <a:r>
              <a:rPr lang="en-US" sz="1400" dirty="0" smtClean="0">
                <a:latin typeface="Wingdings" pitchFamily="2" charset="2"/>
              </a:rPr>
              <a:t>l</a:t>
            </a:r>
            <a:r>
              <a:rPr lang="en-US" dirty="0" smtClean="0"/>
              <a:t> </a:t>
            </a:r>
            <a:r>
              <a:rPr lang="en-US" dirty="0" err="1" smtClean="0"/>
              <a:t>CRp</a:t>
            </a:r>
            <a:r>
              <a:rPr lang="en-US" dirty="0" smtClean="0"/>
              <a:t> energy density</a:t>
            </a:r>
            <a:endParaRPr lang="en-US" dirty="0"/>
          </a:p>
        </p:txBody>
      </p:sp>
      <p:sp>
        <p:nvSpPr>
          <p:cNvPr id="18" name="TextBox 17"/>
          <p:cNvSpPr txBox="1"/>
          <p:nvPr/>
        </p:nvSpPr>
        <p:spPr>
          <a:xfrm>
            <a:off x="3704110" y="5695890"/>
            <a:ext cx="410690" cy="400110"/>
          </a:xfrm>
          <a:prstGeom prst="rect">
            <a:avLst/>
          </a:prstGeom>
          <a:noFill/>
        </p:spPr>
        <p:txBody>
          <a:bodyPr wrap="none" rtlCol="0">
            <a:spAutoFit/>
          </a:bodyPr>
          <a:lstStyle/>
          <a:p>
            <a:r>
              <a:rPr lang="en-US" sz="2000" dirty="0" smtClean="0"/>
              <a:t>B</a:t>
            </a:r>
            <a:r>
              <a:rPr lang="en-US" sz="2000" baseline="30000" dirty="0" smtClean="0"/>
              <a:t>2</a:t>
            </a:r>
            <a:endParaRPr lang="en-US" sz="2000" dirty="0"/>
          </a:p>
        </p:txBody>
      </p:sp>
      <p:sp>
        <p:nvSpPr>
          <p:cNvPr id="19" name="TextBox 18"/>
          <p:cNvSpPr txBox="1"/>
          <p:nvPr/>
        </p:nvSpPr>
        <p:spPr>
          <a:xfrm>
            <a:off x="3316528" y="6000690"/>
            <a:ext cx="1255472" cy="400110"/>
          </a:xfrm>
          <a:prstGeom prst="rect">
            <a:avLst/>
          </a:prstGeom>
          <a:noFill/>
        </p:spPr>
        <p:txBody>
          <a:bodyPr wrap="none" rtlCol="0">
            <a:spAutoFit/>
          </a:bodyPr>
          <a:lstStyle/>
          <a:p>
            <a:r>
              <a:rPr lang="en-US" sz="2000" dirty="0" smtClean="0"/>
              <a:t>8</a:t>
            </a:r>
            <a:r>
              <a:rPr lang="en-US" sz="2000" dirty="0" smtClean="0">
                <a:latin typeface="Symbol" pitchFamily="18" charset="2"/>
              </a:rPr>
              <a:t>p </a:t>
            </a:r>
            <a:r>
              <a:rPr lang="en-US" sz="2000" dirty="0" smtClean="0"/>
              <a:t>(1+</a:t>
            </a:r>
            <a:r>
              <a:rPr lang="en-US" sz="2000" dirty="0" smtClean="0">
                <a:latin typeface="Symbol" pitchFamily="18" charset="2"/>
              </a:rPr>
              <a:t>k</a:t>
            </a:r>
            <a:r>
              <a:rPr lang="en-US" sz="2000" baseline="30000" dirty="0" smtClean="0">
                <a:latin typeface="Symbol" pitchFamily="18" charset="2"/>
              </a:rPr>
              <a:t>-1</a:t>
            </a:r>
            <a:r>
              <a:rPr lang="en-US" sz="2000" dirty="0" smtClean="0"/>
              <a:t>)</a:t>
            </a:r>
            <a:endParaRPr lang="en-US" sz="2000" dirty="0"/>
          </a:p>
        </p:txBody>
      </p:sp>
      <p:cxnSp>
        <p:nvCxnSpPr>
          <p:cNvPr id="22" name="Straight Connector 21"/>
          <p:cNvCxnSpPr/>
          <p:nvPr/>
        </p:nvCxnSpPr>
        <p:spPr>
          <a:xfrm>
            <a:off x="3352800" y="6019800"/>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90800" y="5791200"/>
            <a:ext cx="764953" cy="461665"/>
          </a:xfrm>
          <a:prstGeom prst="rect">
            <a:avLst/>
          </a:prstGeom>
          <a:noFill/>
        </p:spPr>
        <p:txBody>
          <a:bodyPr wrap="none" rtlCol="0">
            <a:spAutoFit/>
          </a:bodyPr>
          <a:lstStyle/>
          <a:p>
            <a:r>
              <a:rPr lang="en-US" sz="2400" dirty="0" smtClean="0"/>
              <a:t>U</a:t>
            </a:r>
            <a:r>
              <a:rPr lang="en-US" sz="2400" baseline="-25000" dirty="0" smtClean="0"/>
              <a:t>p</a:t>
            </a:r>
            <a:r>
              <a:rPr lang="en-US" sz="2400" dirty="0" smtClean="0"/>
              <a:t> =</a:t>
            </a:r>
            <a:r>
              <a:rPr lang="en-US" dirty="0" smtClean="0"/>
              <a:t> </a:t>
            </a:r>
            <a:endParaRPr lang="en-US" dirty="0"/>
          </a:p>
        </p:txBody>
      </p:sp>
      <p:pic>
        <p:nvPicPr>
          <p:cNvPr id="1026" name="Picture 2"/>
          <p:cNvPicPr>
            <a:picLocks noChangeAspect="1" noChangeArrowheads="1"/>
          </p:cNvPicPr>
          <p:nvPr/>
        </p:nvPicPr>
        <p:blipFill>
          <a:blip r:embed="rId7" cstate="print"/>
          <a:srcRect/>
          <a:stretch>
            <a:fillRect/>
          </a:stretch>
        </p:blipFill>
        <p:spPr bwMode="auto">
          <a:xfrm>
            <a:off x="5562600" y="6172200"/>
            <a:ext cx="1674628" cy="533400"/>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5486400" y="5476875"/>
            <a:ext cx="3519237" cy="619125"/>
          </a:xfrm>
          <a:prstGeom prst="rect">
            <a:avLst/>
          </a:prstGeom>
          <a:noFill/>
          <a:ln w="9525">
            <a:noFill/>
            <a:miter lim="800000"/>
            <a:headEnd/>
            <a:tailEnd/>
          </a:ln>
        </p:spPr>
      </p:pic>
      <p:sp>
        <p:nvSpPr>
          <p:cNvPr id="20" name="Rounded Rectangle 19"/>
          <p:cNvSpPr/>
          <p:nvPr/>
        </p:nvSpPr>
        <p:spPr>
          <a:xfrm>
            <a:off x="5486400" y="5486400"/>
            <a:ext cx="3581400" cy="1219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77000" y="5867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477000" y="6248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67600" y="5867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772400" y="6153090"/>
            <a:ext cx="1207382" cy="400110"/>
          </a:xfrm>
          <a:prstGeom prst="rect">
            <a:avLst/>
          </a:prstGeom>
          <a:noFill/>
          <a:ln w="3175">
            <a:solidFill>
              <a:srgbClr val="FF0000"/>
            </a:solidFill>
          </a:ln>
        </p:spPr>
        <p:txBody>
          <a:bodyPr wrap="none" rtlCol="0">
            <a:spAutoFit/>
          </a:bodyPr>
          <a:lstStyle/>
          <a:p>
            <a:r>
              <a:rPr lang="en-US" sz="1000" dirty="0" smtClean="0">
                <a:solidFill>
                  <a:srgbClr val="FF0000"/>
                </a:solidFill>
              </a:rPr>
              <a:t>primary/</a:t>
            </a:r>
            <a:r>
              <a:rPr lang="en-US" sz="1000" dirty="0" err="1" smtClean="0">
                <a:solidFill>
                  <a:srgbClr val="FF0000"/>
                </a:solidFill>
              </a:rPr>
              <a:t>secondari</a:t>
            </a:r>
            <a:endParaRPr lang="en-US" sz="1000" dirty="0" smtClean="0">
              <a:solidFill>
                <a:srgbClr val="FF0000"/>
              </a:solidFill>
            </a:endParaRPr>
          </a:p>
          <a:p>
            <a:r>
              <a:rPr lang="en-US" sz="1000" dirty="0" smtClean="0">
                <a:solidFill>
                  <a:srgbClr val="FF0000"/>
                </a:solidFill>
              </a:rPr>
              <a:t>electron ratio  ~ 0.5</a:t>
            </a:r>
            <a:endParaRPr lang="en-US" sz="1000" dirty="0">
              <a:solidFill>
                <a:srgbClr val="FF0000"/>
              </a:solidFill>
            </a:endParaRPr>
          </a:p>
        </p:txBody>
      </p:sp>
      <p:cxnSp>
        <p:nvCxnSpPr>
          <p:cNvPr id="28" name="Straight Arrow Connector 27"/>
          <p:cNvCxnSpPr>
            <a:stCxn id="26" idx="1"/>
            <a:endCxn id="21" idx="5"/>
          </p:cNvCxnSpPr>
          <p:nvPr/>
        </p:nvCxnSpPr>
        <p:spPr>
          <a:xfrm rot="10800000">
            <a:off x="6672122" y="6062523"/>
            <a:ext cx="1100278" cy="2906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4" idx="4"/>
          </p:cNvCxnSpPr>
          <p:nvPr/>
        </p:nvCxnSpPr>
        <p:spPr>
          <a:xfrm rot="10800000">
            <a:off x="7581900" y="6096000"/>
            <a:ext cx="1905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6" idx="1"/>
          </p:cNvCxnSpPr>
          <p:nvPr/>
        </p:nvCxnSpPr>
        <p:spPr>
          <a:xfrm rot="10800000" flipV="1">
            <a:off x="6705600" y="6353144"/>
            <a:ext cx="1066800" cy="712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307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p:cNvPicPr>
            <a:picLocks noGrp="1" noChangeAspect="1" noChangeArrowheads="1"/>
          </p:cNvPicPr>
          <p:nvPr>
            <p:ph sz="half" idx="1"/>
          </p:nvPr>
        </p:nvPicPr>
        <p:blipFill>
          <a:blip r:embed="rId2" cstate="print"/>
          <a:srcRect/>
          <a:stretch>
            <a:fillRect/>
          </a:stretch>
        </p:blipFill>
        <p:spPr>
          <a:xfrm>
            <a:off x="5791200" y="5105400"/>
            <a:ext cx="2286000" cy="1557830"/>
          </a:xfrm>
          <a:noFill/>
          <a:ln/>
        </p:spPr>
      </p:pic>
      <p:sp>
        <p:nvSpPr>
          <p:cNvPr id="15369" name="Text Box 9"/>
          <p:cNvSpPr txBox="1">
            <a:spLocks noChangeArrowheads="1"/>
          </p:cNvSpPr>
          <p:nvPr/>
        </p:nvSpPr>
        <p:spPr bwMode="auto">
          <a:xfrm>
            <a:off x="0" y="0"/>
            <a:ext cx="2259011" cy="1015663"/>
          </a:xfrm>
          <a:prstGeom prst="rect">
            <a:avLst/>
          </a:prstGeom>
          <a:solidFill>
            <a:srgbClr val="C00000"/>
          </a:solidFill>
          <a:ln w="9525">
            <a:noFill/>
            <a:miter lim="800000"/>
            <a:headEnd/>
            <a:tailEnd/>
          </a:ln>
          <a:effectLst/>
        </p:spPr>
        <p:txBody>
          <a:bodyPr wrap="square">
            <a:spAutoFit/>
          </a:bodyPr>
          <a:lstStyle/>
          <a:p>
            <a:r>
              <a:rPr lang="it-IT" sz="2400" b="1" dirty="0">
                <a:solidFill>
                  <a:srgbClr val="FFFF00"/>
                </a:solidFill>
                <a:latin typeface="Arial Narrow" pitchFamily="34" charset="0"/>
              </a:rPr>
              <a:t>M82</a:t>
            </a:r>
            <a:r>
              <a:rPr lang="it-IT" dirty="0">
                <a:solidFill>
                  <a:srgbClr val="FFFF00"/>
                </a:solidFill>
                <a:latin typeface="Arial Narrow" pitchFamily="34" charset="0"/>
              </a:rPr>
              <a:t> </a:t>
            </a:r>
            <a:r>
              <a:rPr lang="it-IT" dirty="0" smtClean="0">
                <a:solidFill>
                  <a:srgbClr val="FFFF00"/>
                </a:solidFill>
              </a:rPr>
              <a:t>    </a:t>
            </a:r>
            <a:r>
              <a:rPr lang="it-IT" dirty="0">
                <a:solidFill>
                  <a:srgbClr val="FFFF00"/>
                </a:solidFill>
                <a:latin typeface="Arial Narrow" pitchFamily="34" charset="0"/>
              </a:rPr>
              <a:t>d=3.6 Mpc</a:t>
            </a:r>
          </a:p>
          <a:p>
            <a:r>
              <a:rPr lang="it-IT" dirty="0">
                <a:solidFill>
                  <a:srgbClr val="FFFF00"/>
                </a:solidFill>
                <a:latin typeface="Arial Narrow" pitchFamily="34" charset="0"/>
              </a:rPr>
              <a:t>              </a:t>
            </a:r>
            <a:r>
              <a:rPr lang="it-IT" dirty="0" smtClean="0">
                <a:solidFill>
                  <a:srgbClr val="FFFF00"/>
                </a:solidFill>
                <a:latin typeface="Arial Narrow" pitchFamily="34" charset="0"/>
              </a:rPr>
              <a:t>r(SB)= 0.3 kpc</a:t>
            </a:r>
            <a:endParaRPr lang="it-IT" dirty="0">
              <a:solidFill>
                <a:srgbClr val="FFFF00"/>
              </a:solidFill>
              <a:latin typeface="Arial Narrow" pitchFamily="34" charset="0"/>
            </a:endParaRPr>
          </a:p>
          <a:p>
            <a:r>
              <a:rPr lang="it-IT" dirty="0">
                <a:solidFill>
                  <a:srgbClr val="FFFF00"/>
                </a:solidFill>
                <a:latin typeface="Arial Narrow" pitchFamily="34" charset="0"/>
              </a:rPr>
              <a:t>              </a:t>
            </a:r>
            <a:r>
              <a:rPr lang="it-IT" dirty="0" smtClean="0">
                <a:solidFill>
                  <a:srgbClr val="FFFF00"/>
                </a:solidFill>
                <a:latin typeface="Arial Narrow" pitchFamily="34" charset="0"/>
              </a:rPr>
              <a:t>f</a:t>
            </a:r>
            <a:r>
              <a:rPr lang="it-IT" b="1" baseline="-25000" dirty="0" smtClean="0">
                <a:solidFill>
                  <a:srgbClr val="FFFF00"/>
                </a:solidFill>
                <a:latin typeface="Arial Narrow" pitchFamily="34" charset="0"/>
              </a:rPr>
              <a:t>1GHz</a:t>
            </a:r>
            <a:r>
              <a:rPr lang="it-IT" dirty="0" smtClean="0">
                <a:solidFill>
                  <a:srgbClr val="FFFF00"/>
                </a:solidFill>
                <a:latin typeface="Arial Narrow" pitchFamily="34" charset="0"/>
              </a:rPr>
              <a:t> </a:t>
            </a:r>
            <a:r>
              <a:rPr lang="it-IT" dirty="0">
                <a:solidFill>
                  <a:srgbClr val="FFFF00"/>
                </a:solidFill>
                <a:latin typeface="Arial Narrow" pitchFamily="34" charset="0"/>
              </a:rPr>
              <a:t>= 10 Jy</a:t>
            </a:r>
            <a:r>
              <a:rPr lang="it-IT" dirty="0">
                <a:solidFill>
                  <a:srgbClr val="FFFF00"/>
                </a:solidFill>
              </a:rPr>
              <a:t> </a:t>
            </a:r>
          </a:p>
        </p:txBody>
      </p:sp>
      <p:pic>
        <p:nvPicPr>
          <p:cNvPr id="15370" name="Picture 10"/>
          <p:cNvPicPr>
            <a:picLocks noGrp="1" noChangeAspect="1" noChangeArrowheads="1"/>
          </p:cNvPicPr>
          <p:nvPr>
            <p:ph sz="half" idx="2"/>
          </p:nvPr>
        </p:nvPicPr>
        <p:blipFill>
          <a:blip r:embed="rId3" cstate="print"/>
          <a:srcRect/>
          <a:stretch>
            <a:fillRect/>
          </a:stretch>
        </p:blipFill>
        <p:spPr>
          <a:xfrm>
            <a:off x="4960937" y="838200"/>
            <a:ext cx="4183063" cy="4143375"/>
          </a:xfrm>
          <a:noFill/>
          <a:ln/>
        </p:spPr>
      </p:pic>
      <p:sp>
        <p:nvSpPr>
          <p:cNvPr id="15373" name="Text Box 13"/>
          <p:cNvSpPr txBox="1">
            <a:spLocks noChangeArrowheads="1"/>
          </p:cNvSpPr>
          <p:nvPr/>
        </p:nvSpPr>
        <p:spPr bwMode="auto">
          <a:xfrm>
            <a:off x="7848600" y="1143000"/>
            <a:ext cx="1063625" cy="336550"/>
          </a:xfrm>
          <a:prstGeom prst="rect">
            <a:avLst/>
          </a:prstGeom>
          <a:solidFill>
            <a:srgbClr val="FFFF66"/>
          </a:solidFill>
          <a:ln w="9525">
            <a:noFill/>
            <a:miter lim="800000"/>
            <a:headEnd/>
            <a:tailEnd/>
          </a:ln>
          <a:effectLst/>
        </p:spPr>
        <p:txBody>
          <a:bodyPr wrap="none">
            <a:spAutoFit/>
          </a:bodyPr>
          <a:lstStyle/>
          <a:p>
            <a:r>
              <a:rPr lang="it-IT" sz="1600" dirty="0">
                <a:latin typeface="Arial Narrow" pitchFamily="34" charset="0"/>
              </a:rPr>
              <a:t>Klein+ 1988</a:t>
            </a:r>
          </a:p>
        </p:txBody>
      </p:sp>
      <p:sp>
        <p:nvSpPr>
          <p:cNvPr id="15374" name="Text Box 14"/>
          <p:cNvSpPr txBox="1">
            <a:spLocks noChangeArrowheads="1"/>
          </p:cNvSpPr>
          <p:nvPr/>
        </p:nvSpPr>
        <p:spPr bwMode="auto">
          <a:xfrm>
            <a:off x="0" y="5867400"/>
            <a:ext cx="2667000" cy="369332"/>
          </a:xfrm>
          <a:prstGeom prst="rect">
            <a:avLst/>
          </a:prstGeom>
          <a:noFill/>
          <a:ln w="9525">
            <a:solidFill>
              <a:srgbClr val="CC3300"/>
            </a:solidFill>
            <a:miter lim="800000"/>
            <a:headEnd/>
            <a:tailEnd/>
          </a:ln>
          <a:effectLst/>
        </p:spPr>
        <p:txBody>
          <a:bodyPr wrap="square">
            <a:spAutoFit/>
          </a:bodyPr>
          <a:lstStyle/>
          <a:p>
            <a:r>
              <a:rPr lang="it-IT" dirty="0" smtClean="0"/>
              <a:t>L</a:t>
            </a:r>
            <a:r>
              <a:rPr lang="it-IT" baseline="-25000" dirty="0" smtClean="0">
                <a:latin typeface="Symbol" pitchFamily="18" charset="2"/>
              </a:rPr>
              <a:t>8-1000m</a:t>
            </a:r>
            <a:r>
              <a:rPr lang="it-IT" baseline="-25000" dirty="0" smtClean="0"/>
              <a:t>m</a:t>
            </a:r>
            <a:r>
              <a:rPr lang="it-IT" dirty="0" smtClean="0"/>
              <a:t> </a:t>
            </a:r>
            <a:r>
              <a:rPr lang="it-IT" dirty="0"/>
              <a:t>= </a:t>
            </a:r>
            <a:r>
              <a:rPr lang="it-IT" dirty="0">
                <a:latin typeface="Symbol" pitchFamily="18" charset="2"/>
              </a:rPr>
              <a:t>2.2´10</a:t>
            </a:r>
            <a:r>
              <a:rPr lang="it-IT" baseline="30000" dirty="0">
                <a:latin typeface="Symbol" pitchFamily="18" charset="2"/>
              </a:rPr>
              <a:t>44</a:t>
            </a:r>
            <a:r>
              <a:rPr lang="it-IT" dirty="0"/>
              <a:t> </a:t>
            </a:r>
            <a:r>
              <a:rPr lang="it-IT" dirty="0">
                <a:latin typeface="Arial Narrow" pitchFamily="34" charset="0"/>
              </a:rPr>
              <a:t>erg s</a:t>
            </a:r>
            <a:r>
              <a:rPr lang="it-IT" dirty="0"/>
              <a:t> </a:t>
            </a:r>
            <a:r>
              <a:rPr lang="it-IT" baseline="30000" dirty="0">
                <a:latin typeface="Symbol" pitchFamily="18" charset="2"/>
              </a:rPr>
              <a:t>-1</a:t>
            </a:r>
          </a:p>
        </p:txBody>
      </p:sp>
      <p:sp>
        <p:nvSpPr>
          <p:cNvPr id="15376" name="Text Box 16"/>
          <p:cNvSpPr txBox="1">
            <a:spLocks noChangeArrowheads="1"/>
          </p:cNvSpPr>
          <p:nvPr/>
        </p:nvSpPr>
        <p:spPr bwMode="auto">
          <a:xfrm>
            <a:off x="2667000" y="5867400"/>
            <a:ext cx="1905000" cy="369332"/>
          </a:xfrm>
          <a:prstGeom prst="rect">
            <a:avLst/>
          </a:prstGeom>
          <a:noFill/>
          <a:ln w="9525">
            <a:solidFill>
              <a:srgbClr val="CC3300"/>
            </a:solidFill>
            <a:miter lim="800000"/>
            <a:headEnd/>
            <a:tailEnd/>
          </a:ln>
          <a:effectLst/>
        </p:spPr>
        <p:txBody>
          <a:bodyPr wrap="square">
            <a:spAutoFit/>
          </a:bodyPr>
          <a:lstStyle/>
          <a:p>
            <a:r>
              <a:rPr lang="it-IT" dirty="0">
                <a:sym typeface="Wingdings" pitchFamily="2" charset="2"/>
              </a:rPr>
              <a:t> SFR ~10 M</a:t>
            </a:r>
            <a:r>
              <a:rPr lang="it-IT" baseline="-25000" dirty="0">
                <a:latin typeface="Symbol" pitchFamily="18" charset="2"/>
              </a:rPr>
              <a:t>Ä</a:t>
            </a:r>
            <a:r>
              <a:rPr lang="it-IT" dirty="0">
                <a:sym typeface="Wingdings" pitchFamily="2" charset="2"/>
              </a:rPr>
              <a:t>yr</a:t>
            </a:r>
            <a:r>
              <a:rPr lang="it-IT" baseline="30000" dirty="0">
                <a:latin typeface="Symbol" pitchFamily="18" charset="2"/>
                <a:sym typeface="Wingdings" pitchFamily="2" charset="2"/>
              </a:rPr>
              <a:t>-1</a:t>
            </a:r>
          </a:p>
        </p:txBody>
      </p:sp>
      <p:sp>
        <p:nvSpPr>
          <p:cNvPr id="9" name="TextBox 8"/>
          <p:cNvSpPr txBox="1"/>
          <p:nvPr/>
        </p:nvSpPr>
        <p:spPr>
          <a:xfrm rot="2634938">
            <a:off x="6819057" y="3294844"/>
            <a:ext cx="1739579" cy="369332"/>
          </a:xfrm>
          <a:prstGeom prst="rect">
            <a:avLst/>
          </a:prstGeom>
          <a:noFill/>
        </p:spPr>
        <p:txBody>
          <a:bodyPr wrap="none" rtlCol="0">
            <a:spAutoFit/>
          </a:bodyPr>
          <a:lstStyle/>
          <a:p>
            <a:r>
              <a:rPr lang="it-IT" dirty="0" smtClean="0">
                <a:solidFill>
                  <a:srgbClr val="C00000"/>
                </a:solidFill>
                <a:latin typeface="Arial Narrow" pitchFamily="34" charset="0"/>
              </a:rPr>
              <a:t>a</a:t>
            </a:r>
            <a:r>
              <a:rPr lang="it-IT" b="1" baseline="-25000" dirty="0" smtClean="0">
                <a:solidFill>
                  <a:srgbClr val="C00000"/>
                </a:solidFill>
                <a:latin typeface="Arial Narrow" pitchFamily="34" charset="0"/>
              </a:rPr>
              <a:t>r</a:t>
            </a:r>
            <a:r>
              <a:rPr lang="it-IT" dirty="0" smtClean="0">
                <a:solidFill>
                  <a:srgbClr val="C00000"/>
                </a:solidFill>
                <a:latin typeface="Arial Narrow" pitchFamily="34" charset="0"/>
              </a:rPr>
              <a:t>=0.71</a:t>
            </a:r>
            <a:r>
              <a:rPr lang="it-IT" dirty="0" smtClean="0">
                <a:solidFill>
                  <a:srgbClr val="C00000"/>
                </a:solidFill>
              </a:rPr>
              <a:t> </a:t>
            </a:r>
            <a:r>
              <a:rPr lang="it-IT" dirty="0" smtClean="0">
                <a:solidFill>
                  <a:srgbClr val="C00000"/>
                </a:solidFill>
                <a:sym typeface="Wingdings" pitchFamily="2" charset="2"/>
              </a:rPr>
              <a:t> </a:t>
            </a:r>
            <a:r>
              <a:rPr lang="it-IT" dirty="0" smtClean="0">
                <a:solidFill>
                  <a:srgbClr val="C00000"/>
                </a:solidFill>
                <a:latin typeface="Arial Narrow" pitchFamily="34" charset="0"/>
                <a:sym typeface="Wingdings" pitchFamily="2" charset="2"/>
              </a:rPr>
              <a:t>q=2.42</a:t>
            </a:r>
            <a:endParaRPr lang="en-US" dirty="0"/>
          </a:p>
        </p:txBody>
      </p:sp>
      <p:pic>
        <p:nvPicPr>
          <p:cNvPr id="10" name="Picture 4" descr="m82_800"/>
          <p:cNvPicPr>
            <a:picLocks noChangeAspect="1" noChangeArrowheads="1"/>
          </p:cNvPicPr>
          <p:nvPr/>
        </p:nvPicPr>
        <p:blipFill>
          <a:blip r:embed="rId4" cstate="print"/>
          <a:srcRect/>
          <a:stretch>
            <a:fillRect/>
          </a:stretch>
        </p:blipFill>
        <p:spPr bwMode="auto">
          <a:xfrm>
            <a:off x="0" y="1295400"/>
            <a:ext cx="4768685" cy="4419600"/>
          </a:xfrm>
          <a:prstGeom prst="rect">
            <a:avLst/>
          </a:prstGeom>
          <a:noFill/>
        </p:spPr>
      </p:pic>
      <p:sp>
        <p:nvSpPr>
          <p:cNvPr id="11" name="Text Box 15"/>
          <p:cNvSpPr txBox="1">
            <a:spLocks noChangeArrowheads="1"/>
          </p:cNvSpPr>
          <p:nvPr/>
        </p:nvSpPr>
        <p:spPr bwMode="auto">
          <a:xfrm>
            <a:off x="0" y="5257800"/>
            <a:ext cx="1524000" cy="338554"/>
          </a:xfrm>
          <a:prstGeom prst="rect">
            <a:avLst/>
          </a:prstGeom>
          <a:noFill/>
          <a:ln w="9525">
            <a:noFill/>
            <a:miter lim="800000"/>
            <a:headEnd/>
            <a:tailEnd/>
          </a:ln>
          <a:effectLst/>
        </p:spPr>
        <p:txBody>
          <a:bodyPr wrap="square">
            <a:spAutoFit/>
          </a:bodyPr>
          <a:lstStyle/>
          <a:p>
            <a:r>
              <a:rPr lang="it-IT" sz="1600" dirty="0">
                <a:solidFill>
                  <a:schemeClr val="bg1"/>
                </a:solidFill>
                <a:latin typeface="Symbol" pitchFamily="18" charset="2"/>
              </a:rPr>
              <a:t>n</a:t>
            </a:r>
            <a:r>
              <a:rPr lang="it-IT" sz="1600" baseline="-25000" dirty="0">
                <a:solidFill>
                  <a:schemeClr val="bg1"/>
                </a:solidFill>
                <a:latin typeface="Arial Narrow" pitchFamily="34" charset="0"/>
              </a:rPr>
              <a:t>SN</a:t>
            </a:r>
            <a:r>
              <a:rPr lang="it-IT" sz="1600" dirty="0">
                <a:solidFill>
                  <a:schemeClr val="bg1"/>
                </a:solidFill>
              </a:rPr>
              <a:t> ~ 0.3 yr</a:t>
            </a:r>
            <a:r>
              <a:rPr lang="it-IT" sz="1600" b="1" baseline="30000" dirty="0">
                <a:solidFill>
                  <a:schemeClr val="bg1"/>
                </a:solidFill>
                <a:latin typeface="Symbol" pitchFamily="18" charset="2"/>
              </a:rPr>
              <a:t>-1</a:t>
            </a:r>
          </a:p>
        </p:txBody>
      </p:sp>
      <p:sp>
        <p:nvSpPr>
          <p:cNvPr id="12" name="Rectangle 11"/>
          <p:cNvSpPr/>
          <p:nvPr/>
        </p:nvSpPr>
        <p:spPr>
          <a:xfrm>
            <a:off x="5715000" y="5105400"/>
            <a:ext cx="2438400" cy="16002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19800" y="0"/>
            <a:ext cx="3124200" cy="584775"/>
          </a:xfrm>
          <a:prstGeom prst="rect">
            <a:avLst/>
          </a:prstGeom>
          <a:solidFill>
            <a:srgbClr val="FFFF66"/>
          </a:solidFill>
        </p:spPr>
        <p:txBody>
          <a:bodyPr wrap="square" rtlCol="0">
            <a:spAutoFit/>
          </a:bodyPr>
          <a:lstStyle/>
          <a:p>
            <a:r>
              <a:rPr lang="en-US" sz="1600" dirty="0" err="1" smtClean="0">
                <a:latin typeface="Comic Sans MS" pitchFamily="66" charset="0"/>
              </a:rPr>
              <a:t>Persic</a:t>
            </a:r>
            <a:r>
              <a:rPr lang="en-US" sz="1600" dirty="0" smtClean="0">
                <a:latin typeface="Comic Sans MS" pitchFamily="66" charset="0"/>
              </a:rPr>
              <a:t>, </a:t>
            </a:r>
            <a:r>
              <a:rPr lang="en-US" sz="1600" dirty="0" err="1" smtClean="0">
                <a:latin typeface="Comic Sans MS" pitchFamily="66" charset="0"/>
              </a:rPr>
              <a:t>Rephaeli</a:t>
            </a:r>
            <a:r>
              <a:rPr lang="en-US" sz="1600" dirty="0" smtClean="0">
                <a:latin typeface="Comic Sans MS" pitchFamily="66" charset="0"/>
              </a:rPr>
              <a:t>  &amp; </a:t>
            </a:r>
            <a:r>
              <a:rPr lang="en-US" sz="1600" dirty="0" err="1" smtClean="0">
                <a:latin typeface="Comic Sans MS" pitchFamily="66" charset="0"/>
              </a:rPr>
              <a:t>Arieli</a:t>
            </a:r>
            <a:r>
              <a:rPr lang="en-US" sz="1600" dirty="0" smtClean="0">
                <a:latin typeface="Comic Sans MS" pitchFamily="66" charset="0"/>
              </a:rPr>
              <a:t> 2008 </a:t>
            </a:r>
          </a:p>
          <a:p>
            <a:r>
              <a:rPr lang="en-US" sz="1600" dirty="0" smtClean="0">
                <a:latin typeface="Comic Sans MS" pitchFamily="66" charset="0"/>
              </a:rPr>
              <a:t>A&amp;A, 486, 143</a:t>
            </a:r>
            <a:endParaRPr lang="en-US" dirty="0" smtClean="0">
              <a:latin typeface="Comic Sans MS" pitchFamily="66" charset="0"/>
            </a:endParaRPr>
          </a:p>
        </p:txBody>
      </p:sp>
    </p:spTree>
    <p:extLst>
      <p:ext uri="{BB962C8B-B14F-4D97-AF65-F5344CB8AC3E}">
        <p14:creationId xmlns:p14="http://schemas.microsoft.com/office/powerpoint/2010/main" val="1862170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a:xfrm>
            <a:off x="228600" y="609600"/>
            <a:ext cx="2971800" cy="533399"/>
          </a:xfrm>
          <a:solidFill>
            <a:srgbClr val="FFFF00"/>
          </a:solidFill>
        </p:spPr>
        <p:txBody>
          <a:bodyPr>
            <a:normAutofit/>
          </a:bodyPr>
          <a:lstStyle/>
          <a:p>
            <a:r>
              <a:rPr lang="it-IT" sz="2400" dirty="0">
                <a:latin typeface="Comic Sans MS" pitchFamily="66" charset="0"/>
              </a:rPr>
              <a:t>VHE </a:t>
            </a:r>
            <a:r>
              <a:rPr lang="it-IT" sz="2400" dirty="0">
                <a:latin typeface="Symbol" pitchFamily="18" charset="2"/>
              </a:rPr>
              <a:t>g</a:t>
            </a:r>
            <a:r>
              <a:rPr lang="it-IT" sz="2400" dirty="0">
                <a:latin typeface="Comic Sans MS" pitchFamily="66" charset="0"/>
              </a:rPr>
              <a:t>-ray emission</a:t>
            </a:r>
            <a:endParaRPr lang="it-IT" sz="3200" dirty="0">
              <a:latin typeface="Comic Sans MS" pitchFamily="66" charset="0"/>
            </a:endParaRPr>
          </a:p>
        </p:txBody>
      </p:sp>
      <p:pic>
        <p:nvPicPr>
          <p:cNvPr id="18436" name="Picture 4"/>
          <p:cNvPicPr>
            <a:picLocks noGrp="1" noChangeAspect="1" noChangeArrowheads="1"/>
          </p:cNvPicPr>
          <p:nvPr>
            <p:ph sz="half" idx="1"/>
          </p:nvPr>
        </p:nvPicPr>
        <p:blipFill>
          <a:blip r:embed="rId2" cstate="print"/>
          <a:srcRect/>
          <a:stretch>
            <a:fillRect/>
          </a:stretch>
        </p:blipFill>
        <p:spPr>
          <a:xfrm>
            <a:off x="228601" y="1447800"/>
            <a:ext cx="3429000" cy="671706"/>
          </a:xfrm>
          <a:noFill/>
          <a:ln w="12700">
            <a:solidFill>
              <a:schemeClr val="tx1"/>
            </a:solidFill>
          </a:ln>
        </p:spPr>
      </p:pic>
      <p:pic>
        <p:nvPicPr>
          <p:cNvPr id="18439" name="Picture 7"/>
          <p:cNvPicPr>
            <a:picLocks noGrp="1" noChangeAspect="1" noChangeArrowheads="1"/>
          </p:cNvPicPr>
          <p:nvPr>
            <p:ph sz="half" idx="2"/>
          </p:nvPr>
        </p:nvPicPr>
        <p:blipFill>
          <a:blip r:embed="rId3" cstate="print"/>
          <a:srcRect/>
          <a:stretch>
            <a:fillRect/>
          </a:stretch>
        </p:blipFill>
        <p:spPr>
          <a:xfrm>
            <a:off x="4800600" y="228600"/>
            <a:ext cx="3529013" cy="2849563"/>
          </a:xfrm>
          <a:noFill/>
          <a:ln/>
        </p:spPr>
      </p:pic>
      <p:sp>
        <p:nvSpPr>
          <p:cNvPr id="18441" name="Text Box 9"/>
          <p:cNvSpPr txBox="1">
            <a:spLocks noChangeArrowheads="1"/>
          </p:cNvSpPr>
          <p:nvPr/>
        </p:nvSpPr>
        <p:spPr bwMode="auto">
          <a:xfrm>
            <a:off x="228600" y="2286000"/>
            <a:ext cx="2514600" cy="369332"/>
          </a:xfrm>
          <a:prstGeom prst="rect">
            <a:avLst/>
          </a:prstGeom>
          <a:solidFill>
            <a:srgbClr val="C00000"/>
          </a:solidFill>
          <a:ln w="9525">
            <a:noFill/>
            <a:miter lim="800000"/>
            <a:headEnd/>
            <a:tailEnd/>
          </a:ln>
          <a:effectLst/>
        </p:spPr>
        <p:txBody>
          <a:bodyPr wrap="square">
            <a:spAutoFit/>
          </a:bodyPr>
          <a:lstStyle/>
          <a:p>
            <a:r>
              <a:rPr lang="it-IT" dirty="0">
                <a:solidFill>
                  <a:srgbClr val="FFFF00"/>
                </a:solidFill>
                <a:latin typeface="Arial" charset="0"/>
              </a:rPr>
              <a:t>SB nucleus</a:t>
            </a:r>
            <a:r>
              <a:rPr lang="it-IT" dirty="0">
                <a:solidFill>
                  <a:srgbClr val="FFFF00"/>
                </a:solidFill>
              </a:rPr>
              <a:t>: </a:t>
            </a:r>
            <a:r>
              <a:rPr lang="it-IT" dirty="0">
                <a:solidFill>
                  <a:srgbClr val="FFFF00"/>
                </a:solidFill>
                <a:latin typeface="Arial" charset="0"/>
              </a:rPr>
              <a:t>r</a:t>
            </a:r>
            <a:r>
              <a:rPr lang="it-IT" dirty="0">
                <a:solidFill>
                  <a:srgbClr val="FFFF00"/>
                </a:solidFill>
                <a:latin typeface="Symbol" pitchFamily="18" charset="2"/>
              </a:rPr>
              <a:t>£</a:t>
            </a:r>
            <a:r>
              <a:rPr lang="it-IT" dirty="0">
                <a:solidFill>
                  <a:srgbClr val="FFFF00"/>
                </a:solidFill>
                <a:latin typeface="Arial" charset="0"/>
              </a:rPr>
              <a:t>0.3</a:t>
            </a:r>
            <a:r>
              <a:rPr lang="it-IT" dirty="0">
                <a:solidFill>
                  <a:srgbClr val="FFFF00"/>
                </a:solidFill>
              </a:rPr>
              <a:t> </a:t>
            </a:r>
            <a:r>
              <a:rPr lang="it-IT" dirty="0">
                <a:solidFill>
                  <a:srgbClr val="FFFF00"/>
                </a:solidFill>
                <a:latin typeface="Arial" charset="0"/>
              </a:rPr>
              <a:t>kpc</a:t>
            </a:r>
          </a:p>
        </p:txBody>
      </p:sp>
      <p:sp>
        <p:nvSpPr>
          <p:cNvPr id="18442" name="Text Box 10"/>
          <p:cNvSpPr txBox="1">
            <a:spLocks noChangeArrowheads="1"/>
          </p:cNvSpPr>
          <p:nvPr/>
        </p:nvSpPr>
        <p:spPr bwMode="auto">
          <a:xfrm>
            <a:off x="228600" y="4114800"/>
            <a:ext cx="2667000" cy="369332"/>
          </a:xfrm>
          <a:prstGeom prst="rect">
            <a:avLst/>
          </a:prstGeom>
          <a:solidFill>
            <a:srgbClr val="C00000"/>
          </a:solidFill>
          <a:ln w="9525">
            <a:noFill/>
            <a:miter lim="800000"/>
            <a:headEnd/>
            <a:tailEnd/>
          </a:ln>
          <a:effectLst/>
        </p:spPr>
        <p:txBody>
          <a:bodyPr wrap="square">
            <a:spAutoFit/>
          </a:bodyPr>
          <a:lstStyle/>
          <a:p>
            <a:r>
              <a:rPr lang="it-IT" dirty="0">
                <a:solidFill>
                  <a:srgbClr val="FFFF00"/>
                </a:solidFill>
                <a:latin typeface="Arial" charset="0"/>
              </a:rPr>
              <a:t>External disk: r&gt;0.3 kpc</a:t>
            </a:r>
          </a:p>
        </p:txBody>
      </p:sp>
      <p:sp>
        <p:nvSpPr>
          <p:cNvPr id="18443" name="Text Box 11"/>
          <p:cNvSpPr txBox="1">
            <a:spLocks noChangeArrowheads="1"/>
          </p:cNvSpPr>
          <p:nvPr/>
        </p:nvSpPr>
        <p:spPr bwMode="auto">
          <a:xfrm>
            <a:off x="152400" y="2667000"/>
            <a:ext cx="1680268" cy="369332"/>
          </a:xfrm>
          <a:prstGeom prst="rect">
            <a:avLst/>
          </a:prstGeom>
          <a:noFill/>
          <a:ln w="9525">
            <a:noFill/>
            <a:miter lim="800000"/>
            <a:headEnd/>
            <a:tailEnd/>
          </a:ln>
          <a:effectLst/>
        </p:spPr>
        <p:txBody>
          <a:bodyPr wrap="none">
            <a:spAutoFit/>
          </a:bodyPr>
          <a:lstStyle/>
          <a:p>
            <a:r>
              <a:rPr lang="it-IT" dirty="0"/>
              <a:t>M</a:t>
            </a:r>
            <a:r>
              <a:rPr lang="it-IT" b="1" baseline="-25000" dirty="0"/>
              <a:t>H2 </a:t>
            </a:r>
            <a:r>
              <a:rPr lang="it-IT" dirty="0"/>
              <a:t>= </a:t>
            </a:r>
            <a:r>
              <a:rPr lang="it-IT" dirty="0">
                <a:latin typeface="Symbol" pitchFamily="18" charset="2"/>
              </a:rPr>
              <a:t>2´10</a:t>
            </a:r>
            <a:r>
              <a:rPr lang="it-IT" b="1" baseline="30000" dirty="0">
                <a:latin typeface="Symbol" pitchFamily="18" charset="2"/>
              </a:rPr>
              <a:t>8</a:t>
            </a:r>
            <a:r>
              <a:rPr lang="it-IT" dirty="0"/>
              <a:t> M</a:t>
            </a:r>
            <a:r>
              <a:rPr lang="it-IT" b="1" baseline="-25000" dirty="0">
                <a:latin typeface="Symbol" pitchFamily="18" charset="2"/>
              </a:rPr>
              <a:t>Ä</a:t>
            </a:r>
          </a:p>
        </p:txBody>
      </p:sp>
      <p:sp>
        <p:nvSpPr>
          <p:cNvPr id="18444" name="Text Box 12"/>
          <p:cNvSpPr txBox="1">
            <a:spLocks noChangeArrowheads="1"/>
          </p:cNvSpPr>
          <p:nvPr/>
        </p:nvSpPr>
        <p:spPr bwMode="auto">
          <a:xfrm>
            <a:off x="8388350" y="765175"/>
            <a:ext cx="184150" cy="457200"/>
          </a:xfrm>
          <a:prstGeom prst="rect">
            <a:avLst/>
          </a:prstGeom>
          <a:noFill/>
          <a:ln w="9525">
            <a:noFill/>
            <a:miter lim="800000"/>
            <a:headEnd/>
            <a:tailEnd/>
          </a:ln>
          <a:effectLst/>
        </p:spPr>
        <p:txBody>
          <a:bodyPr wrap="none">
            <a:spAutoFit/>
          </a:bodyPr>
          <a:lstStyle/>
          <a:p>
            <a:endParaRPr lang="it-IT"/>
          </a:p>
        </p:txBody>
      </p:sp>
      <p:sp>
        <p:nvSpPr>
          <p:cNvPr id="18445" name="Text Box 13"/>
          <p:cNvSpPr txBox="1">
            <a:spLocks noChangeArrowheads="1"/>
          </p:cNvSpPr>
          <p:nvPr/>
        </p:nvSpPr>
        <p:spPr bwMode="auto">
          <a:xfrm>
            <a:off x="8229600" y="381000"/>
            <a:ext cx="687388" cy="457200"/>
          </a:xfrm>
          <a:prstGeom prst="rect">
            <a:avLst/>
          </a:prstGeom>
          <a:solidFill>
            <a:srgbClr val="CCECFF"/>
          </a:solidFill>
          <a:ln w="9525">
            <a:noFill/>
            <a:miter lim="800000"/>
            <a:headEnd/>
            <a:tailEnd/>
          </a:ln>
          <a:effectLst/>
        </p:spPr>
        <p:txBody>
          <a:bodyPr wrap="none">
            <a:spAutoFit/>
          </a:bodyPr>
          <a:lstStyle/>
          <a:p>
            <a:r>
              <a:rPr lang="it-IT" sz="1200" dirty="0">
                <a:latin typeface="Arial" charset="0"/>
              </a:rPr>
              <a:t>Drury+ </a:t>
            </a:r>
          </a:p>
          <a:p>
            <a:r>
              <a:rPr lang="it-IT" sz="1200" dirty="0">
                <a:latin typeface="Arial" charset="0"/>
              </a:rPr>
              <a:t>1994</a:t>
            </a:r>
          </a:p>
        </p:txBody>
      </p:sp>
      <p:sp>
        <p:nvSpPr>
          <p:cNvPr id="18446" name="Text Box 14"/>
          <p:cNvSpPr txBox="1">
            <a:spLocks noChangeArrowheads="1"/>
          </p:cNvSpPr>
          <p:nvPr/>
        </p:nvSpPr>
        <p:spPr bwMode="auto">
          <a:xfrm>
            <a:off x="228600" y="3429000"/>
            <a:ext cx="5334000" cy="369332"/>
          </a:xfrm>
          <a:prstGeom prst="rect">
            <a:avLst/>
          </a:prstGeom>
          <a:solidFill>
            <a:srgbClr val="CCFFCC"/>
          </a:solidFill>
          <a:ln w="9525">
            <a:noFill/>
            <a:miter lim="800000"/>
            <a:headEnd/>
            <a:tailEnd/>
          </a:ln>
          <a:effectLst/>
        </p:spPr>
        <p:txBody>
          <a:bodyPr wrap="square">
            <a:spAutoFit/>
          </a:bodyPr>
          <a:lstStyle/>
          <a:p>
            <a:r>
              <a:rPr lang="it-IT" dirty="0">
                <a:latin typeface="Arial" charset="0"/>
              </a:rPr>
              <a:t>L</a:t>
            </a:r>
            <a:r>
              <a:rPr lang="it-IT" b="1" baseline="-25000" dirty="0">
                <a:latin typeface="Arial" charset="0"/>
              </a:rPr>
              <a:t>&gt;100GeV</a:t>
            </a:r>
            <a:r>
              <a:rPr lang="it-IT" dirty="0"/>
              <a:t> =</a:t>
            </a:r>
            <a:r>
              <a:rPr lang="it-IT" dirty="0">
                <a:latin typeface="Symbol" pitchFamily="18" charset="2"/>
              </a:rPr>
              <a:t>1.6´10</a:t>
            </a:r>
            <a:r>
              <a:rPr lang="it-IT" b="1" baseline="30000" dirty="0">
                <a:latin typeface="Symbol" pitchFamily="18" charset="2"/>
              </a:rPr>
              <a:t>39</a:t>
            </a:r>
            <a:r>
              <a:rPr lang="it-IT" dirty="0"/>
              <a:t> s</a:t>
            </a:r>
            <a:r>
              <a:rPr lang="it-IT" b="1" baseline="30000" dirty="0">
                <a:latin typeface="Symbol" pitchFamily="18" charset="2"/>
              </a:rPr>
              <a:t>-1</a:t>
            </a:r>
            <a:r>
              <a:rPr lang="it-IT" dirty="0"/>
              <a:t>    </a:t>
            </a:r>
            <a:r>
              <a:rPr lang="it-IT" b="1" dirty="0">
                <a:latin typeface="Symbol" pitchFamily="18" charset="2"/>
                <a:sym typeface="Wingdings" pitchFamily="2" charset="2"/>
              </a:rPr>
              <a:t>   </a:t>
            </a:r>
            <a:r>
              <a:rPr lang="it-IT" dirty="0">
                <a:latin typeface="Arial" charset="0"/>
              </a:rPr>
              <a:t>F</a:t>
            </a:r>
            <a:r>
              <a:rPr lang="it-IT" b="1" baseline="-25000" dirty="0">
                <a:latin typeface="Arial" charset="0"/>
              </a:rPr>
              <a:t>&gt;100GeV</a:t>
            </a:r>
            <a:r>
              <a:rPr lang="it-IT" dirty="0"/>
              <a:t> =</a:t>
            </a:r>
            <a:r>
              <a:rPr lang="it-IT" dirty="0">
                <a:latin typeface="Symbol" pitchFamily="18" charset="2"/>
              </a:rPr>
              <a:t> 10</a:t>
            </a:r>
            <a:r>
              <a:rPr lang="it-IT" b="1" baseline="30000" dirty="0">
                <a:latin typeface="Symbol" pitchFamily="18" charset="2"/>
              </a:rPr>
              <a:t>-12</a:t>
            </a:r>
            <a:r>
              <a:rPr lang="it-IT" dirty="0"/>
              <a:t> </a:t>
            </a:r>
            <a:r>
              <a:rPr lang="it-IT" dirty="0">
                <a:latin typeface="Arial" charset="0"/>
              </a:rPr>
              <a:t>cm</a:t>
            </a:r>
            <a:r>
              <a:rPr lang="it-IT" b="1" baseline="30000" dirty="0">
                <a:latin typeface="Symbol" pitchFamily="18" charset="2"/>
              </a:rPr>
              <a:t>-2</a:t>
            </a:r>
            <a:r>
              <a:rPr lang="it-IT" dirty="0"/>
              <a:t> </a:t>
            </a:r>
            <a:r>
              <a:rPr lang="it-IT" dirty="0">
                <a:latin typeface="Arial" charset="0"/>
              </a:rPr>
              <a:t>s</a:t>
            </a:r>
            <a:r>
              <a:rPr lang="it-IT" b="1" baseline="30000" dirty="0">
                <a:latin typeface="Symbol" pitchFamily="18" charset="2"/>
              </a:rPr>
              <a:t>-1</a:t>
            </a:r>
            <a:r>
              <a:rPr lang="it-IT" dirty="0"/>
              <a:t> </a:t>
            </a:r>
          </a:p>
        </p:txBody>
      </p:sp>
      <p:sp>
        <p:nvSpPr>
          <p:cNvPr id="18447" name="Text Box 15"/>
          <p:cNvSpPr txBox="1">
            <a:spLocks noChangeArrowheads="1"/>
          </p:cNvSpPr>
          <p:nvPr/>
        </p:nvSpPr>
        <p:spPr bwMode="auto">
          <a:xfrm>
            <a:off x="152400" y="4495800"/>
            <a:ext cx="3359150" cy="366712"/>
          </a:xfrm>
          <a:prstGeom prst="rect">
            <a:avLst/>
          </a:prstGeom>
          <a:noFill/>
          <a:ln w="9525">
            <a:noFill/>
            <a:miter lim="800000"/>
            <a:headEnd/>
            <a:tailEnd/>
          </a:ln>
          <a:effectLst/>
        </p:spPr>
        <p:txBody>
          <a:bodyPr wrap="none">
            <a:spAutoFit/>
          </a:bodyPr>
          <a:lstStyle/>
          <a:p>
            <a:r>
              <a:rPr lang="it-IT" sz="1800" dirty="0">
                <a:latin typeface="Arial" charset="0"/>
              </a:rPr>
              <a:t>Gas: flat, thin, exponential disk:</a:t>
            </a:r>
          </a:p>
        </p:txBody>
      </p:sp>
      <p:sp>
        <p:nvSpPr>
          <p:cNvPr id="18448" name="Text Box 16"/>
          <p:cNvSpPr txBox="1">
            <a:spLocks noChangeArrowheads="1"/>
          </p:cNvSpPr>
          <p:nvPr/>
        </p:nvSpPr>
        <p:spPr bwMode="auto">
          <a:xfrm>
            <a:off x="5410200" y="4267200"/>
            <a:ext cx="1816100" cy="338554"/>
          </a:xfrm>
          <a:prstGeom prst="rect">
            <a:avLst/>
          </a:prstGeom>
          <a:noFill/>
          <a:ln w="9525">
            <a:noFill/>
            <a:miter lim="800000"/>
            <a:headEnd/>
            <a:tailEnd/>
          </a:ln>
          <a:effectLst/>
        </p:spPr>
        <p:txBody>
          <a:bodyPr wrap="square">
            <a:spAutoFit/>
          </a:bodyPr>
          <a:lstStyle/>
          <a:p>
            <a:r>
              <a:rPr lang="it-IT" sz="1600" dirty="0">
                <a:latin typeface="Symbol" pitchFamily="18" charset="2"/>
              </a:rPr>
              <a:t>S</a:t>
            </a:r>
            <a:r>
              <a:rPr lang="it-IT" sz="1600" dirty="0"/>
              <a:t>(R) = </a:t>
            </a:r>
            <a:r>
              <a:rPr lang="it-IT" sz="1600" dirty="0">
                <a:latin typeface="Symbol" pitchFamily="18" charset="2"/>
              </a:rPr>
              <a:t>S</a:t>
            </a:r>
            <a:r>
              <a:rPr lang="it-IT" sz="1600" dirty="0"/>
              <a:t>(0) </a:t>
            </a:r>
            <a:r>
              <a:rPr lang="it-IT" sz="1600" i="1" dirty="0">
                <a:latin typeface="Arial" charset="0"/>
              </a:rPr>
              <a:t>e</a:t>
            </a:r>
            <a:r>
              <a:rPr lang="it-IT" sz="1600" b="1" baseline="30000" dirty="0">
                <a:latin typeface="Symbol" pitchFamily="18" charset="2"/>
              </a:rPr>
              <a:t>-</a:t>
            </a:r>
            <a:r>
              <a:rPr lang="it-IT" sz="1600" b="1" baseline="30000" dirty="0"/>
              <a:t>R/R</a:t>
            </a:r>
            <a:r>
              <a:rPr lang="it-IT" sz="1100" b="1" dirty="0">
                <a:latin typeface="Arial" charset="0"/>
              </a:rPr>
              <a:t>d</a:t>
            </a:r>
          </a:p>
        </p:txBody>
      </p:sp>
      <p:sp>
        <p:nvSpPr>
          <p:cNvPr id="18449" name="Text Box 17"/>
          <p:cNvSpPr txBox="1">
            <a:spLocks noChangeArrowheads="1"/>
          </p:cNvSpPr>
          <p:nvPr/>
        </p:nvSpPr>
        <p:spPr bwMode="auto">
          <a:xfrm>
            <a:off x="5410200" y="4572000"/>
            <a:ext cx="1701107" cy="338554"/>
          </a:xfrm>
          <a:prstGeom prst="rect">
            <a:avLst/>
          </a:prstGeom>
          <a:noFill/>
          <a:ln w="9525">
            <a:noFill/>
            <a:miter lim="800000"/>
            <a:headEnd/>
            <a:tailEnd/>
          </a:ln>
          <a:effectLst/>
        </p:spPr>
        <p:txBody>
          <a:bodyPr wrap="none">
            <a:spAutoFit/>
          </a:bodyPr>
          <a:lstStyle/>
          <a:p>
            <a:r>
              <a:rPr lang="it-IT" sz="1600" dirty="0">
                <a:latin typeface="Symbol" pitchFamily="18" charset="2"/>
              </a:rPr>
              <a:t>S</a:t>
            </a:r>
            <a:r>
              <a:rPr lang="it-IT" sz="1600" dirty="0">
                <a:latin typeface="Arial Narrow" pitchFamily="34" charset="0"/>
              </a:rPr>
              <a:t>(0) = 7.5E+22 cm</a:t>
            </a:r>
            <a:r>
              <a:rPr lang="it-IT" sz="1600" baseline="30000" dirty="0">
                <a:latin typeface="Arial Narrow" pitchFamily="34" charset="0"/>
              </a:rPr>
              <a:t>-2</a:t>
            </a:r>
          </a:p>
        </p:txBody>
      </p:sp>
      <p:sp>
        <p:nvSpPr>
          <p:cNvPr id="18450" name="Text Box 18"/>
          <p:cNvSpPr txBox="1">
            <a:spLocks noChangeArrowheads="1"/>
          </p:cNvSpPr>
          <p:nvPr/>
        </p:nvSpPr>
        <p:spPr bwMode="auto">
          <a:xfrm>
            <a:off x="5410200" y="4876800"/>
            <a:ext cx="1194558" cy="338554"/>
          </a:xfrm>
          <a:prstGeom prst="rect">
            <a:avLst/>
          </a:prstGeom>
          <a:noFill/>
          <a:ln w="9525">
            <a:noFill/>
            <a:miter lim="800000"/>
            <a:headEnd/>
            <a:tailEnd/>
          </a:ln>
          <a:effectLst/>
        </p:spPr>
        <p:txBody>
          <a:bodyPr wrap="none">
            <a:spAutoFit/>
          </a:bodyPr>
          <a:lstStyle/>
          <a:p>
            <a:r>
              <a:rPr lang="it-IT" sz="1600" dirty="0">
                <a:latin typeface="Arial Narrow" pitchFamily="34" charset="0"/>
              </a:rPr>
              <a:t>R</a:t>
            </a:r>
            <a:r>
              <a:rPr lang="it-IT" sz="1600" baseline="-25000" dirty="0">
                <a:latin typeface="Arial Narrow" pitchFamily="34" charset="0"/>
              </a:rPr>
              <a:t>d</a:t>
            </a:r>
            <a:r>
              <a:rPr lang="it-IT" sz="1600" dirty="0">
                <a:latin typeface="Arial Narrow" pitchFamily="34" charset="0"/>
              </a:rPr>
              <a:t> = 0.82 kpc</a:t>
            </a:r>
          </a:p>
        </p:txBody>
      </p:sp>
      <p:sp>
        <p:nvSpPr>
          <p:cNvPr id="18451" name="Text Box 19"/>
          <p:cNvSpPr txBox="1">
            <a:spLocks noChangeArrowheads="1"/>
          </p:cNvSpPr>
          <p:nvPr/>
        </p:nvSpPr>
        <p:spPr bwMode="auto">
          <a:xfrm>
            <a:off x="152400" y="3048000"/>
            <a:ext cx="2057400" cy="381000"/>
          </a:xfrm>
          <a:prstGeom prst="rect">
            <a:avLst/>
          </a:prstGeom>
          <a:noFill/>
          <a:ln w="9525">
            <a:noFill/>
            <a:miter lim="800000"/>
            <a:headEnd/>
            <a:tailEnd/>
          </a:ln>
          <a:effectLst/>
        </p:spPr>
        <p:txBody>
          <a:bodyPr wrap="square">
            <a:spAutoFit/>
          </a:bodyPr>
          <a:lstStyle/>
          <a:p>
            <a:r>
              <a:rPr lang="it-IT" dirty="0" smtClean="0">
                <a:latin typeface="Arial" charset="0"/>
              </a:rPr>
              <a:t>U</a:t>
            </a:r>
            <a:r>
              <a:rPr lang="it-IT" b="1" baseline="-25000" dirty="0" smtClean="0">
                <a:latin typeface="Arial" charset="0"/>
              </a:rPr>
              <a:t>p</a:t>
            </a:r>
            <a:r>
              <a:rPr lang="it-IT" dirty="0" smtClean="0"/>
              <a:t> </a:t>
            </a:r>
            <a:r>
              <a:rPr lang="it-IT" dirty="0"/>
              <a:t>= 200 </a:t>
            </a:r>
            <a:r>
              <a:rPr lang="it-IT" dirty="0">
                <a:latin typeface="Arial" charset="0"/>
              </a:rPr>
              <a:t>eV cm</a:t>
            </a:r>
            <a:r>
              <a:rPr lang="it-IT" b="1" baseline="30000" dirty="0">
                <a:latin typeface="Symbol" pitchFamily="18" charset="2"/>
              </a:rPr>
              <a:t>-3</a:t>
            </a:r>
          </a:p>
        </p:txBody>
      </p:sp>
      <p:sp>
        <p:nvSpPr>
          <p:cNvPr id="18452" name="Text Box 20"/>
          <p:cNvSpPr txBox="1">
            <a:spLocks noChangeArrowheads="1"/>
          </p:cNvSpPr>
          <p:nvPr/>
        </p:nvSpPr>
        <p:spPr bwMode="auto">
          <a:xfrm>
            <a:off x="152400" y="4800600"/>
            <a:ext cx="2057400" cy="369332"/>
          </a:xfrm>
          <a:prstGeom prst="rect">
            <a:avLst/>
          </a:prstGeom>
          <a:noFill/>
          <a:ln w="9525">
            <a:noFill/>
            <a:miter lim="800000"/>
            <a:headEnd/>
            <a:tailEnd/>
          </a:ln>
          <a:effectLst/>
        </p:spPr>
        <p:txBody>
          <a:bodyPr wrap="square">
            <a:spAutoFit/>
          </a:bodyPr>
          <a:lstStyle/>
          <a:p>
            <a:r>
              <a:rPr lang="it-IT" dirty="0">
                <a:latin typeface="Arial" charset="0"/>
              </a:rPr>
              <a:t>U</a:t>
            </a:r>
            <a:r>
              <a:rPr lang="it-IT" b="1" baseline="-25000" dirty="0">
                <a:latin typeface="Arial" charset="0"/>
              </a:rPr>
              <a:t>p</a:t>
            </a:r>
            <a:r>
              <a:rPr lang="it-IT" dirty="0"/>
              <a:t> = </a:t>
            </a:r>
            <a:r>
              <a:rPr lang="it-IT" dirty="0">
                <a:latin typeface="Symbol" pitchFamily="18" charset="2"/>
              </a:rPr>
              <a:t>200</a:t>
            </a:r>
            <a:r>
              <a:rPr lang="it-IT" dirty="0"/>
              <a:t> </a:t>
            </a:r>
            <a:r>
              <a:rPr lang="it-IT" dirty="0">
                <a:latin typeface="Arial" charset="0"/>
              </a:rPr>
              <a:t>(</a:t>
            </a:r>
            <a:r>
              <a:rPr lang="it-IT" dirty="0"/>
              <a:t>R/R</a:t>
            </a:r>
            <a:r>
              <a:rPr lang="it-IT" b="1" baseline="-25000" dirty="0"/>
              <a:t>SB</a:t>
            </a:r>
            <a:r>
              <a:rPr lang="it-IT" dirty="0">
                <a:latin typeface="Arial" charset="0"/>
              </a:rPr>
              <a:t>)</a:t>
            </a:r>
            <a:r>
              <a:rPr lang="it-IT" b="1" baseline="30000" dirty="0">
                <a:latin typeface="Symbol" pitchFamily="18" charset="2"/>
              </a:rPr>
              <a:t>-2</a:t>
            </a:r>
          </a:p>
        </p:txBody>
      </p:sp>
      <p:sp>
        <p:nvSpPr>
          <p:cNvPr id="18453" name="Text Box 21"/>
          <p:cNvSpPr txBox="1">
            <a:spLocks noChangeArrowheads="1"/>
          </p:cNvSpPr>
          <p:nvPr/>
        </p:nvSpPr>
        <p:spPr bwMode="auto">
          <a:xfrm>
            <a:off x="152400" y="5105400"/>
            <a:ext cx="5106987" cy="369332"/>
          </a:xfrm>
          <a:prstGeom prst="rect">
            <a:avLst/>
          </a:prstGeom>
          <a:solidFill>
            <a:srgbClr val="CCFFCC"/>
          </a:solidFill>
          <a:ln w="9525">
            <a:noFill/>
            <a:miter lim="800000"/>
            <a:headEnd/>
            <a:tailEnd/>
          </a:ln>
          <a:effectLst/>
        </p:spPr>
        <p:txBody>
          <a:bodyPr wrap="square">
            <a:spAutoFit/>
          </a:bodyPr>
          <a:lstStyle/>
          <a:p>
            <a:r>
              <a:rPr lang="it-IT" dirty="0"/>
              <a:t>L</a:t>
            </a:r>
            <a:r>
              <a:rPr lang="it-IT" b="1" baseline="-25000" dirty="0">
                <a:latin typeface="Arial" charset="0"/>
              </a:rPr>
              <a:t>&gt;100GeV</a:t>
            </a:r>
            <a:r>
              <a:rPr lang="it-IT" dirty="0"/>
              <a:t> = </a:t>
            </a:r>
            <a:r>
              <a:rPr lang="it-IT" dirty="0">
                <a:latin typeface="Symbol" pitchFamily="18" charset="2"/>
              </a:rPr>
              <a:t>1.5´10</a:t>
            </a:r>
            <a:r>
              <a:rPr lang="it-IT" b="1" baseline="30000" dirty="0">
                <a:latin typeface="Symbol" pitchFamily="18" charset="2"/>
              </a:rPr>
              <a:t>40</a:t>
            </a:r>
            <a:r>
              <a:rPr lang="it-IT" dirty="0"/>
              <a:t> s</a:t>
            </a:r>
            <a:r>
              <a:rPr lang="it-IT" b="1" baseline="30000" dirty="0">
                <a:latin typeface="Symbol" pitchFamily="18" charset="2"/>
              </a:rPr>
              <a:t>-1</a:t>
            </a:r>
            <a:r>
              <a:rPr lang="it-IT" dirty="0"/>
              <a:t>   </a:t>
            </a:r>
            <a:r>
              <a:rPr lang="it-IT" dirty="0">
                <a:sym typeface="Wingdings" pitchFamily="2" charset="2"/>
              </a:rPr>
              <a:t>  F</a:t>
            </a:r>
            <a:r>
              <a:rPr lang="it-IT" b="1" baseline="-25000" dirty="0">
                <a:latin typeface="Arial" charset="0"/>
                <a:sym typeface="Wingdings" pitchFamily="2" charset="2"/>
              </a:rPr>
              <a:t>&gt;100GeV</a:t>
            </a:r>
            <a:r>
              <a:rPr lang="it-IT" dirty="0">
                <a:sym typeface="Wingdings" pitchFamily="2" charset="2"/>
              </a:rPr>
              <a:t> = </a:t>
            </a:r>
            <a:r>
              <a:rPr lang="it-IT" dirty="0">
                <a:latin typeface="Symbol" pitchFamily="18" charset="2"/>
              </a:rPr>
              <a:t>10</a:t>
            </a:r>
            <a:r>
              <a:rPr lang="it-IT" b="1" baseline="30000" dirty="0">
                <a:latin typeface="Symbol" pitchFamily="18" charset="2"/>
              </a:rPr>
              <a:t>-11</a:t>
            </a:r>
            <a:r>
              <a:rPr lang="it-IT" dirty="0"/>
              <a:t> cm</a:t>
            </a:r>
            <a:r>
              <a:rPr lang="it-IT" b="1" baseline="30000" dirty="0">
                <a:latin typeface="Symbol" pitchFamily="18" charset="2"/>
              </a:rPr>
              <a:t>-2</a:t>
            </a:r>
            <a:r>
              <a:rPr lang="it-IT" dirty="0"/>
              <a:t> s</a:t>
            </a:r>
            <a:r>
              <a:rPr lang="it-IT" b="1" baseline="30000" dirty="0">
                <a:latin typeface="Symbol" pitchFamily="18" charset="2"/>
              </a:rPr>
              <a:t>-1</a:t>
            </a:r>
          </a:p>
        </p:txBody>
      </p:sp>
      <p:sp>
        <p:nvSpPr>
          <p:cNvPr id="18456" name="AutoShape 24"/>
          <p:cNvSpPr>
            <a:spLocks noChangeArrowheads="1"/>
          </p:cNvSpPr>
          <p:nvPr/>
        </p:nvSpPr>
        <p:spPr bwMode="auto">
          <a:xfrm>
            <a:off x="4495800" y="1828800"/>
            <a:ext cx="379413" cy="152400"/>
          </a:xfrm>
          <a:prstGeom prst="chevron">
            <a:avLst>
              <a:gd name="adj" fmla="val 87409"/>
            </a:avLst>
          </a:prstGeom>
          <a:solidFill>
            <a:srgbClr val="CCECFF"/>
          </a:solidFill>
          <a:ln w="9525">
            <a:solidFill>
              <a:schemeClr val="tx1"/>
            </a:solidFill>
            <a:miter lim="800000"/>
            <a:headEnd/>
            <a:tailEnd/>
          </a:ln>
          <a:effectLst/>
        </p:spPr>
        <p:txBody>
          <a:bodyPr wrap="none" anchor="ctr"/>
          <a:lstStyle/>
          <a:p>
            <a:endParaRPr lang="en-US"/>
          </a:p>
        </p:txBody>
      </p:sp>
      <p:sp>
        <p:nvSpPr>
          <p:cNvPr id="18457" name="AutoShape 25"/>
          <p:cNvSpPr>
            <a:spLocks noChangeArrowheads="1"/>
          </p:cNvSpPr>
          <p:nvPr/>
        </p:nvSpPr>
        <p:spPr bwMode="auto">
          <a:xfrm rot="10800000">
            <a:off x="8077198" y="1828800"/>
            <a:ext cx="381002" cy="152400"/>
          </a:xfrm>
          <a:prstGeom prst="chevron">
            <a:avLst>
              <a:gd name="adj" fmla="val 96507"/>
            </a:avLst>
          </a:prstGeom>
          <a:solidFill>
            <a:srgbClr val="CCECFF"/>
          </a:solidFill>
          <a:ln w="9525">
            <a:solidFill>
              <a:schemeClr val="tx1"/>
            </a:solidFill>
            <a:miter lim="800000"/>
            <a:headEnd/>
            <a:tailEnd/>
          </a:ln>
          <a:effectLst/>
        </p:spPr>
        <p:txBody>
          <a:bodyPr wrap="none" anchor="ctr"/>
          <a:lstStyle/>
          <a:p>
            <a:endParaRPr lang="en-US"/>
          </a:p>
        </p:txBody>
      </p:sp>
      <p:sp>
        <p:nvSpPr>
          <p:cNvPr id="18458" name="Text Box 26"/>
          <p:cNvSpPr txBox="1">
            <a:spLocks noChangeArrowheads="1"/>
          </p:cNvSpPr>
          <p:nvPr/>
        </p:nvSpPr>
        <p:spPr bwMode="auto">
          <a:xfrm>
            <a:off x="3429000" y="4495800"/>
            <a:ext cx="1696298" cy="369332"/>
          </a:xfrm>
          <a:prstGeom prst="rect">
            <a:avLst/>
          </a:prstGeom>
          <a:noFill/>
          <a:ln w="9525">
            <a:noFill/>
            <a:miter lim="800000"/>
            <a:headEnd/>
            <a:tailEnd/>
          </a:ln>
          <a:effectLst/>
        </p:spPr>
        <p:txBody>
          <a:bodyPr wrap="none">
            <a:spAutoFit/>
          </a:bodyPr>
          <a:lstStyle/>
          <a:p>
            <a:r>
              <a:rPr lang="it-IT" dirty="0">
                <a:latin typeface="Symbol" pitchFamily="18" charset="2"/>
              </a:rPr>
              <a:t> </a:t>
            </a:r>
            <a:r>
              <a:rPr lang="it-IT" dirty="0"/>
              <a:t>M</a:t>
            </a:r>
            <a:r>
              <a:rPr lang="it-IT" b="1" baseline="-25000" dirty="0">
                <a:latin typeface="Arial" charset="0"/>
              </a:rPr>
              <a:t>g</a:t>
            </a:r>
            <a:r>
              <a:rPr lang="it-IT" dirty="0"/>
              <a:t>=</a:t>
            </a:r>
            <a:r>
              <a:rPr lang="it-IT" dirty="0">
                <a:latin typeface="Symbol" pitchFamily="18" charset="2"/>
              </a:rPr>
              <a:t>2.5´10</a:t>
            </a:r>
            <a:r>
              <a:rPr lang="it-IT" b="1" baseline="30000" dirty="0">
                <a:latin typeface="Symbol" pitchFamily="18" charset="2"/>
              </a:rPr>
              <a:t>9</a:t>
            </a:r>
            <a:r>
              <a:rPr lang="it-IT" dirty="0"/>
              <a:t>M</a:t>
            </a:r>
            <a:r>
              <a:rPr lang="it-IT" b="1" baseline="-25000" dirty="0">
                <a:latin typeface="Symbol" pitchFamily="18" charset="2"/>
              </a:rPr>
              <a:t>Ä</a:t>
            </a:r>
          </a:p>
        </p:txBody>
      </p:sp>
      <p:sp>
        <p:nvSpPr>
          <p:cNvPr id="21" name="TextBox 20"/>
          <p:cNvSpPr txBox="1"/>
          <p:nvPr/>
        </p:nvSpPr>
        <p:spPr>
          <a:xfrm rot="1440773">
            <a:off x="2815429" y="737041"/>
            <a:ext cx="1828386" cy="369332"/>
          </a:xfrm>
          <a:prstGeom prst="rect">
            <a:avLst/>
          </a:prstGeom>
          <a:solidFill>
            <a:srgbClr val="CCFF99"/>
          </a:solidFill>
          <a:ln>
            <a:noFill/>
          </a:ln>
        </p:spPr>
        <p:txBody>
          <a:bodyPr wrap="none" rtlCol="0">
            <a:spAutoFit/>
          </a:bodyPr>
          <a:lstStyle/>
          <a:p>
            <a:r>
              <a:rPr lang="en-US" dirty="0" smtClean="0"/>
              <a:t>analytical approx.</a:t>
            </a:r>
            <a:endParaRPr lang="en-US" dirty="0"/>
          </a:p>
        </p:txBody>
      </p:sp>
      <p:sp>
        <p:nvSpPr>
          <p:cNvPr id="22" name="Text Box 4"/>
          <p:cNvSpPr txBox="1">
            <a:spLocks noChangeArrowheads="1"/>
          </p:cNvSpPr>
          <p:nvPr/>
        </p:nvSpPr>
        <p:spPr bwMode="auto">
          <a:xfrm>
            <a:off x="228600" y="5867400"/>
            <a:ext cx="4572000" cy="400110"/>
          </a:xfrm>
          <a:prstGeom prst="rect">
            <a:avLst/>
          </a:prstGeom>
          <a:solidFill>
            <a:srgbClr val="C00000"/>
          </a:solidFill>
          <a:ln w="9525">
            <a:noFill/>
            <a:miter lim="800000"/>
            <a:headEnd/>
            <a:tailEnd/>
          </a:ln>
          <a:effectLst/>
        </p:spPr>
        <p:txBody>
          <a:bodyPr wrap="square">
            <a:spAutoFit/>
          </a:bodyPr>
          <a:lstStyle/>
          <a:p>
            <a:r>
              <a:rPr lang="it-IT" dirty="0" smtClean="0">
                <a:solidFill>
                  <a:srgbClr val="FFFF00"/>
                </a:solidFill>
                <a:latin typeface="Arial" pitchFamily="34" charset="0"/>
                <a:cs typeface="Arial" pitchFamily="34" charset="0"/>
              </a:rPr>
              <a:t>Total flux:   </a:t>
            </a:r>
            <a:r>
              <a:rPr lang="it-IT" sz="2000" dirty="0">
                <a:solidFill>
                  <a:srgbClr val="FFFF00"/>
                </a:solidFill>
              </a:rPr>
              <a:t>F</a:t>
            </a:r>
            <a:r>
              <a:rPr lang="it-IT" sz="2000" baseline="-25000" dirty="0">
                <a:solidFill>
                  <a:srgbClr val="FFFF00"/>
                </a:solidFill>
                <a:latin typeface="Arial" charset="0"/>
              </a:rPr>
              <a:t>&gt;100GeV</a:t>
            </a:r>
            <a:r>
              <a:rPr lang="it-IT" sz="2000" dirty="0">
                <a:solidFill>
                  <a:srgbClr val="FFFF00"/>
                </a:solidFill>
              </a:rPr>
              <a:t> = </a:t>
            </a:r>
            <a:r>
              <a:rPr lang="it-IT" sz="2000" dirty="0">
                <a:solidFill>
                  <a:srgbClr val="FFFF00"/>
                </a:solidFill>
                <a:latin typeface="Arial" pitchFamily="34" charset="0"/>
                <a:cs typeface="Arial" pitchFamily="34" charset="0"/>
              </a:rPr>
              <a:t>1.1</a:t>
            </a:r>
            <a:r>
              <a:rPr lang="it-IT" sz="2000" dirty="0">
                <a:solidFill>
                  <a:srgbClr val="FFFF00"/>
                </a:solidFill>
                <a:latin typeface="Symbol" pitchFamily="18" charset="2"/>
              </a:rPr>
              <a:t>´</a:t>
            </a:r>
            <a:r>
              <a:rPr lang="it-IT" sz="2000" dirty="0">
                <a:solidFill>
                  <a:srgbClr val="FFFF00"/>
                </a:solidFill>
                <a:latin typeface="Arial" pitchFamily="34" charset="0"/>
                <a:cs typeface="Arial" pitchFamily="34" charset="0"/>
              </a:rPr>
              <a:t>10</a:t>
            </a:r>
            <a:r>
              <a:rPr lang="it-IT" sz="2000" baseline="30000" dirty="0">
                <a:solidFill>
                  <a:srgbClr val="FFFF00"/>
                </a:solidFill>
                <a:latin typeface="Arial" pitchFamily="34" charset="0"/>
                <a:cs typeface="Arial" pitchFamily="34" charset="0"/>
              </a:rPr>
              <a:t>-11</a:t>
            </a:r>
            <a:r>
              <a:rPr lang="it-IT" sz="2000" dirty="0">
                <a:solidFill>
                  <a:srgbClr val="FFFF00"/>
                </a:solidFill>
              </a:rPr>
              <a:t> cm</a:t>
            </a:r>
            <a:r>
              <a:rPr lang="it-IT" sz="2000" baseline="30000" dirty="0">
                <a:solidFill>
                  <a:srgbClr val="FFFF00"/>
                </a:solidFill>
                <a:latin typeface="Symbol" pitchFamily="18" charset="2"/>
              </a:rPr>
              <a:t>-2</a:t>
            </a:r>
            <a:r>
              <a:rPr lang="it-IT" sz="2000" dirty="0">
                <a:solidFill>
                  <a:srgbClr val="FFFF00"/>
                </a:solidFill>
              </a:rPr>
              <a:t> s</a:t>
            </a:r>
            <a:r>
              <a:rPr lang="it-IT" sz="2000" baseline="30000" dirty="0">
                <a:solidFill>
                  <a:srgbClr val="FFFF00"/>
                </a:solidFill>
                <a:latin typeface="Symbol" pitchFamily="18" charset="2"/>
              </a:rPr>
              <a:t>-1</a:t>
            </a:r>
          </a:p>
        </p:txBody>
      </p:sp>
      <p:sp>
        <p:nvSpPr>
          <p:cNvPr id="24" name="TextBox 23"/>
          <p:cNvSpPr txBox="1"/>
          <p:nvPr/>
        </p:nvSpPr>
        <p:spPr>
          <a:xfrm>
            <a:off x="228600" y="152400"/>
            <a:ext cx="1446358" cy="338554"/>
          </a:xfrm>
          <a:prstGeom prst="rect">
            <a:avLst/>
          </a:prstGeom>
          <a:solidFill>
            <a:srgbClr val="FFFFCC"/>
          </a:solidFill>
          <a:effectLst>
            <a:glow rad="101600">
              <a:srgbClr val="FFFF99">
                <a:alpha val="60000"/>
              </a:srgbClr>
            </a:glow>
          </a:effectLst>
        </p:spPr>
        <p:txBody>
          <a:bodyPr wrap="none" rtlCol="0">
            <a:spAutoFit/>
          </a:bodyPr>
          <a:lstStyle/>
          <a:p>
            <a:r>
              <a:rPr lang="en-US" sz="1600" i="1" dirty="0" smtClean="0"/>
              <a:t>(… M82 cont’d)</a:t>
            </a:r>
            <a:endParaRPr lang="en-US" sz="1600" i="1" dirty="0"/>
          </a:p>
        </p:txBody>
      </p:sp>
      <p:sp>
        <p:nvSpPr>
          <p:cNvPr id="25" name="Rounded Rectangular Callout 24"/>
          <p:cNvSpPr/>
          <p:nvPr/>
        </p:nvSpPr>
        <p:spPr>
          <a:xfrm>
            <a:off x="5410200" y="4267200"/>
            <a:ext cx="1676400" cy="914400"/>
          </a:xfrm>
          <a:prstGeom prst="wedgeRoundRectCallout">
            <a:avLst>
              <a:gd name="adj1" fmla="val -77858"/>
              <a:gd name="adj2" fmla="val -14773"/>
              <a:gd name="adj3" fmla="val 1666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25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Grp="1" noChangeAspect="1" noChangeArrowheads="1"/>
          </p:cNvPicPr>
          <p:nvPr>
            <p:ph/>
          </p:nvPr>
        </p:nvPicPr>
        <p:blipFill>
          <a:blip r:embed="rId2" cstate="print"/>
          <a:srcRect/>
          <a:stretch>
            <a:fillRect/>
          </a:stretch>
        </p:blipFill>
        <p:spPr>
          <a:xfrm>
            <a:off x="0" y="3810000"/>
            <a:ext cx="3140943" cy="3048000"/>
          </a:xfrm>
          <a:noFill/>
          <a:ln/>
        </p:spPr>
      </p:pic>
      <p:sp>
        <p:nvSpPr>
          <p:cNvPr id="21511" name="Text Box 7"/>
          <p:cNvSpPr txBox="1">
            <a:spLocks noChangeArrowheads="1"/>
          </p:cNvSpPr>
          <p:nvPr/>
        </p:nvSpPr>
        <p:spPr bwMode="auto">
          <a:xfrm>
            <a:off x="152400" y="590490"/>
            <a:ext cx="2448106" cy="615553"/>
          </a:xfrm>
          <a:prstGeom prst="rect">
            <a:avLst/>
          </a:prstGeom>
          <a:solidFill>
            <a:srgbClr val="CCFF99"/>
          </a:solidFill>
          <a:ln w="9525">
            <a:solidFill>
              <a:schemeClr val="tx1"/>
            </a:solidFill>
            <a:miter lim="800000"/>
            <a:headEnd/>
            <a:tailEnd/>
          </a:ln>
          <a:effectLst/>
        </p:spPr>
        <p:txBody>
          <a:bodyPr wrap="none">
            <a:spAutoFit/>
          </a:bodyPr>
          <a:lstStyle/>
          <a:p>
            <a:r>
              <a:rPr lang="it-IT" sz="2000" dirty="0">
                <a:latin typeface="Arial" charset="0"/>
              </a:rPr>
              <a:t>n</a:t>
            </a:r>
            <a:r>
              <a:rPr lang="it-IT" sz="2000" dirty="0" smtClean="0">
                <a:latin typeface="Arial" charset="0"/>
              </a:rPr>
              <a:t>umerical treatment</a:t>
            </a:r>
          </a:p>
          <a:p>
            <a:r>
              <a:rPr lang="it-IT" sz="1400" dirty="0" smtClean="0">
                <a:latin typeface="Arial" charset="0"/>
              </a:rPr>
              <a:t>loss-propagation model</a:t>
            </a:r>
            <a:endParaRPr lang="it-IT" sz="1400" dirty="0">
              <a:latin typeface="Arial" charset="0"/>
            </a:endParaRPr>
          </a:p>
        </p:txBody>
      </p:sp>
      <p:sp>
        <p:nvSpPr>
          <p:cNvPr id="21512" name="Text Box 8"/>
          <p:cNvSpPr txBox="1">
            <a:spLocks noChangeArrowheads="1"/>
          </p:cNvSpPr>
          <p:nvPr/>
        </p:nvSpPr>
        <p:spPr bwMode="auto">
          <a:xfrm>
            <a:off x="152400" y="1447800"/>
            <a:ext cx="2514600" cy="338554"/>
          </a:xfrm>
          <a:prstGeom prst="rect">
            <a:avLst/>
          </a:prstGeom>
          <a:noFill/>
          <a:ln w="9525">
            <a:solidFill>
              <a:srgbClr val="C00000"/>
            </a:solidFill>
            <a:miter lim="800000"/>
            <a:headEnd/>
            <a:tailEnd/>
          </a:ln>
          <a:effectLst/>
        </p:spPr>
        <p:txBody>
          <a:bodyPr wrap="square">
            <a:spAutoFit/>
          </a:bodyPr>
          <a:lstStyle/>
          <a:p>
            <a:r>
              <a:rPr lang="it-IT" sz="1600" dirty="0">
                <a:latin typeface="Arial Narrow" pitchFamily="34" charset="0"/>
              </a:rPr>
              <a:t>… same structure </a:t>
            </a:r>
            <a:r>
              <a:rPr lang="it-IT" sz="1600" dirty="0" smtClean="0">
                <a:latin typeface="Arial Narrow" pitchFamily="34" charset="0"/>
              </a:rPr>
              <a:t>parameters</a:t>
            </a:r>
            <a:endParaRPr lang="it-IT" sz="1600" dirty="0">
              <a:latin typeface="Arial Narrow" pitchFamily="34" charset="0"/>
            </a:endParaRPr>
          </a:p>
        </p:txBody>
      </p:sp>
      <p:sp>
        <p:nvSpPr>
          <p:cNvPr id="21514" name="Text Box 10"/>
          <p:cNvSpPr txBox="1">
            <a:spLocks noChangeArrowheads="1"/>
          </p:cNvSpPr>
          <p:nvPr/>
        </p:nvSpPr>
        <p:spPr bwMode="auto">
          <a:xfrm>
            <a:off x="152400" y="1828800"/>
            <a:ext cx="2743200" cy="584775"/>
          </a:xfrm>
          <a:prstGeom prst="rect">
            <a:avLst/>
          </a:prstGeom>
          <a:noFill/>
          <a:ln w="9525">
            <a:solidFill>
              <a:srgbClr val="CC3300"/>
            </a:solidFill>
            <a:miter lim="800000"/>
            <a:headEnd/>
            <a:tailEnd/>
          </a:ln>
          <a:effectLst/>
        </p:spPr>
        <p:txBody>
          <a:bodyPr wrap="square">
            <a:spAutoFit/>
          </a:bodyPr>
          <a:lstStyle/>
          <a:p>
            <a:r>
              <a:rPr lang="it-IT" sz="1600" dirty="0" smtClean="0">
                <a:latin typeface="Arial" charset="0"/>
              </a:rPr>
              <a:t>CR/field energy equip.</a:t>
            </a:r>
          </a:p>
          <a:p>
            <a:r>
              <a:rPr lang="it-IT" sz="1600" dirty="0" smtClean="0">
                <a:latin typeface="Arial" charset="0"/>
              </a:rPr>
              <a:t>p/e theoretically assumed</a:t>
            </a:r>
            <a:endParaRPr lang="it-IT" sz="1600" dirty="0">
              <a:latin typeface="Arial" charset="0"/>
            </a:endParaRPr>
          </a:p>
        </p:txBody>
      </p:sp>
      <p:sp>
        <p:nvSpPr>
          <p:cNvPr id="21515" name="Text Box 11"/>
          <p:cNvSpPr txBox="1">
            <a:spLocks noChangeArrowheads="1"/>
          </p:cNvSpPr>
          <p:nvPr/>
        </p:nvSpPr>
        <p:spPr bwMode="auto">
          <a:xfrm>
            <a:off x="152400" y="2438400"/>
            <a:ext cx="2971800" cy="1323439"/>
          </a:xfrm>
          <a:prstGeom prst="rect">
            <a:avLst/>
          </a:prstGeom>
          <a:noFill/>
          <a:ln w="9525">
            <a:solidFill>
              <a:srgbClr val="C00000"/>
            </a:solidFill>
            <a:miter lim="800000"/>
            <a:headEnd/>
            <a:tailEnd/>
          </a:ln>
          <a:effectLst/>
        </p:spPr>
        <p:txBody>
          <a:bodyPr wrap="square">
            <a:spAutoFit/>
          </a:bodyPr>
          <a:lstStyle/>
          <a:p>
            <a:r>
              <a:rPr lang="it-IT" sz="1600" dirty="0"/>
              <a:t>injection part. spectrum: q=2</a:t>
            </a:r>
          </a:p>
          <a:p>
            <a:r>
              <a:rPr lang="it-IT" sz="1600" dirty="0"/>
              <a:t>... interactively </a:t>
            </a:r>
            <a:r>
              <a:rPr lang="it-IT" sz="1600" dirty="0">
                <a:sym typeface="Wingdings" pitchFamily="2" charset="2"/>
              </a:rPr>
              <a:t> </a:t>
            </a:r>
          </a:p>
          <a:p>
            <a:r>
              <a:rPr lang="it-IT" sz="1600" dirty="0">
                <a:latin typeface="Arial" charset="0"/>
                <a:sym typeface="Wingdings" pitchFamily="2" charset="2"/>
              </a:rPr>
              <a:t>N</a:t>
            </a:r>
            <a:r>
              <a:rPr lang="it-IT" sz="1600" baseline="-25000" dirty="0">
                <a:latin typeface="Arial" charset="0"/>
                <a:sym typeface="Wingdings" pitchFamily="2" charset="2"/>
              </a:rPr>
              <a:t>e</a:t>
            </a:r>
            <a:r>
              <a:rPr lang="it-IT" sz="1600" dirty="0">
                <a:latin typeface="Arial" charset="0"/>
                <a:sym typeface="Wingdings" pitchFamily="2" charset="2"/>
              </a:rPr>
              <a:t> ~ 10</a:t>
            </a:r>
            <a:r>
              <a:rPr lang="it-IT" sz="1600" b="1" baseline="30000" dirty="0">
                <a:latin typeface="Symbol" pitchFamily="18" charset="2"/>
                <a:sym typeface="Wingdings" pitchFamily="2" charset="2"/>
              </a:rPr>
              <a:t>-4</a:t>
            </a:r>
            <a:r>
              <a:rPr lang="it-IT" sz="1600" dirty="0">
                <a:latin typeface="Arial" charset="0"/>
                <a:sym typeface="Wingdings" pitchFamily="2" charset="2"/>
              </a:rPr>
              <a:t> </a:t>
            </a:r>
            <a:r>
              <a:rPr lang="it-IT" sz="1600" dirty="0">
                <a:latin typeface="Arial Narrow" pitchFamily="34" charset="0"/>
                <a:sym typeface="Wingdings" pitchFamily="2" charset="2"/>
              </a:rPr>
              <a:t>cm</a:t>
            </a:r>
            <a:r>
              <a:rPr lang="it-IT" sz="1600" b="1" baseline="30000" dirty="0">
                <a:latin typeface="Symbol" pitchFamily="18" charset="2"/>
                <a:sym typeface="Wingdings" pitchFamily="2" charset="2"/>
              </a:rPr>
              <a:t>-3</a:t>
            </a:r>
          </a:p>
          <a:p>
            <a:r>
              <a:rPr lang="it-IT" sz="1600" dirty="0">
                <a:latin typeface="Arial" charset="0"/>
                <a:sym typeface="Wingdings" pitchFamily="2" charset="2"/>
              </a:rPr>
              <a:t>N</a:t>
            </a:r>
            <a:r>
              <a:rPr lang="it-IT" sz="1600" baseline="-25000" dirty="0">
                <a:latin typeface="Arial" charset="0"/>
                <a:sym typeface="Wingdings" pitchFamily="2" charset="2"/>
              </a:rPr>
              <a:t>p</a:t>
            </a:r>
            <a:r>
              <a:rPr lang="it-IT" sz="1600" dirty="0">
                <a:latin typeface="Arial" charset="0"/>
                <a:sym typeface="Wingdings" pitchFamily="2" charset="2"/>
              </a:rPr>
              <a:t>/N</a:t>
            </a:r>
            <a:r>
              <a:rPr lang="it-IT" sz="1600" baseline="-25000" dirty="0">
                <a:latin typeface="Arial" charset="0"/>
                <a:sym typeface="Wingdings" pitchFamily="2" charset="2"/>
              </a:rPr>
              <a:t>e</a:t>
            </a:r>
            <a:r>
              <a:rPr lang="it-IT" sz="1600" dirty="0">
                <a:latin typeface="Arial" charset="0"/>
                <a:sym typeface="Wingdings" pitchFamily="2" charset="2"/>
              </a:rPr>
              <a:t> (</a:t>
            </a:r>
            <a:r>
              <a:rPr lang="it-IT" sz="1600" dirty="0">
                <a:latin typeface="Arial Narrow" pitchFamily="34" charset="0"/>
                <a:sym typeface="Wingdings" pitchFamily="2" charset="2"/>
              </a:rPr>
              <a:t>&gt;&gt;1 GeV</a:t>
            </a:r>
            <a:r>
              <a:rPr lang="it-IT" sz="1600" dirty="0">
                <a:latin typeface="Arial" charset="0"/>
                <a:sym typeface="Wingdings" pitchFamily="2" charset="2"/>
              </a:rPr>
              <a:t>) </a:t>
            </a:r>
            <a:r>
              <a:rPr lang="it-IT" sz="1600">
                <a:latin typeface="Arial" charset="0"/>
                <a:sym typeface="Wingdings" pitchFamily="2" charset="2"/>
              </a:rPr>
              <a:t>~ </a:t>
            </a:r>
            <a:r>
              <a:rPr lang="it-IT" sz="1600" smtClean="0">
                <a:latin typeface="Arial" charset="0"/>
                <a:sym typeface="Wingdings" pitchFamily="2" charset="2"/>
              </a:rPr>
              <a:t>50</a:t>
            </a:r>
            <a:r>
              <a:rPr lang="it-IT" sz="1600" dirty="0">
                <a:latin typeface="Arial" charset="0"/>
                <a:sym typeface="Wingdings" pitchFamily="2" charset="2"/>
              </a:rPr>
              <a:t>, </a:t>
            </a:r>
          </a:p>
          <a:p>
            <a:r>
              <a:rPr lang="it-IT" sz="1600" dirty="0">
                <a:latin typeface="Arial" charset="0"/>
                <a:sym typeface="Wingdings" pitchFamily="2" charset="2"/>
              </a:rPr>
              <a:t>B</a:t>
            </a:r>
            <a:r>
              <a:rPr lang="it-IT" sz="1600" baseline="-25000" dirty="0">
                <a:latin typeface="Arial" charset="0"/>
                <a:sym typeface="Wingdings" pitchFamily="2" charset="2"/>
              </a:rPr>
              <a:t>0 </a:t>
            </a:r>
            <a:r>
              <a:rPr lang="it-IT" sz="1600" dirty="0">
                <a:latin typeface="Arial" charset="0"/>
                <a:sym typeface="Wingdings" pitchFamily="2" charset="2"/>
              </a:rPr>
              <a:t>~ </a:t>
            </a:r>
            <a:r>
              <a:rPr lang="it-IT" sz="1600" dirty="0" smtClean="0">
                <a:latin typeface="Arial" charset="0"/>
                <a:sym typeface="Wingdings" pitchFamily="2" charset="2"/>
              </a:rPr>
              <a:t>180 </a:t>
            </a:r>
            <a:r>
              <a:rPr lang="it-IT" sz="1600" dirty="0">
                <a:latin typeface="Symbol" pitchFamily="18" charset="2"/>
                <a:sym typeface="Wingdings" pitchFamily="2" charset="2"/>
              </a:rPr>
              <a:t>m</a:t>
            </a:r>
            <a:r>
              <a:rPr lang="it-IT" sz="1600" dirty="0">
                <a:latin typeface="Arial" charset="0"/>
                <a:sym typeface="Wingdings" pitchFamily="2" charset="2"/>
              </a:rPr>
              <a:t>G</a:t>
            </a:r>
            <a:endParaRPr lang="it-IT" sz="1600" dirty="0">
              <a:latin typeface="Arial" charset="0"/>
            </a:endParaRPr>
          </a:p>
        </p:txBody>
      </p:sp>
      <p:sp>
        <p:nvSpPr>
          <p:cNvPr id="21516" name="Text Box 12"/>
          <p:cNvSpPr txBox="1">
            <a:spLocks noChangeArrowheads="1"/>
          </p:cNvSpPr>
          <p:nvPr/>
        </p:nvSpPr>
        <p:spPr bwMode="auto">
          <a:xfrm>
            <a:off x="1828800" y="4495800"/>
            <a:ext cx="809837" cy="338554"/>
          </a:xfrm>
          <a:prstGeom prst="rect">
            <a:avLst/>
          </a:prstGeom>
          <a:noFill/>
          <a:ln w="9525">
            <a:noFill/>
            <a:miter lim="800000"/>
            <a:headEnd/>
            <a:tailEnd/>
          </a:ln>
          <a:effectLst/>
        </p:spPr>
        <p:txBody>
          <a:bodyPr wrap="none">
            <a:spAutoFit/>
          </a:bodyPr>
          <a:lstStyle/>
          <a:p>
            <a:r>
              <a:rPr lang="it-IT" sz="1600" b="1" dirty="0">
                <a:solidFill>
                  <a:srgbClr val="0070C0"/>
                </a:solidFill>
                <a:latin typeface="Arial Narrow" pitchFamily="34" charset="0"/>
              </a:rPr>
              <a:t>protons</a:t>
            </a:r>
          </a:p>
        </p:txBody>
      </p:sp>
      <p:sp>
        <p:nvSpPr>
          <p:cNvPr id="21517" name="Text Box 13"/>
          <p:cNvSpPr txBox="1">
            <a:spLocks noChangeArrowheads="1"/>
          </p:cNvSpPr>
          <p:nvPr/>
        </p:nvSpPr>
        <p:spPr bwMode="auto">
          <a:xfrm>
            <a:off x="1676400" y="5562600"/>
            <a:ext cx="1066800" cy="338554"/>
          </a:xfrm>
          <a:prstGeom prst="rect">
            <a:avLst/>
          </a:prstGeom>
          <a:noFill/>
          <a:ln w="9525">
            <a:noFill/>
            <a:miter lim="800000"/>
            <a:headEnd/>
            <a:tailEnd/>
          </a:ln>
          <a:effectLst/>
        </p:spPr>
        <p:txBody>
          <a:bodyPr wrap="square">
            <a:spAutoFit/>
          </a:bodyPr>
          <a:lstStyle/>
          <a:p>
            <a:r>
              <a:rPr lang="it-IT" sz="1600" b="1" dirty="0">
                <a:solidFill>
                  <a:srgbClr val="FF0000"/>
                </a:solidFill>
                <a:latin typeface="Arial Narrow" pitchFamily="34" charset="0"/>
              </a:rPr>
              <a:t>electrons</a:t>
            </a:r>
          </a:p>
        </p:txBody>
      </p:sp>
      <p:pic>
        <p:nvPicPr>
          <p:cNvPr id="11" name="Picture 4"/>
          <p:cNvPicPr>
            <a:picLocks noChangeAspect="1" noChangeArrowheads="1"/>
          </p:cNvPicPr>
          <p:nvPr/>
        </p:nvPicPr>
        <p:blipFill>
          <a:blip r:embed="rId3" cstate="print"/>
          <a:srcRect/>
          <a:stretch>
            <a:fillRect/>
          </a:stretch>
        </p:blipFill>
        <p:spPr>
          <a:xfrm>
            <a:off x="3200400" y="11113"/>
            <a:ext cx="5943601" cy="5840400"/>
          </a:xfrm>
          <a:prstGeom prst="rect">
            <a:avLst/>
          </a:prstGeom>
          <a:noFill/>
          <a:ln/>
        </p:spPr>
      </p:pic>
      <p:sp>
        <p:nvSpPr>
          <p:cNvPr id="12" name="Text Box 9"/>
          <p:cNvSpPr txBox="1">
            <a:spLocks noChangeArrowheads="1"/>
          </p:cNvSpPr>
          <p:nvPr/>
        </p:nvSpPr>
        <p:spPr bwMode="auto">
          <a:xfrm>
            <a:off x="6400800" y="5943600"/>
            <a:ext cx="2590800" cy="400110"/>
          </a:xfrm>
          <a:prstGeom prst="rect">
            <a:avLst/>
          </a:prstGeom>
          <a:solidFill>
            <a:srgbClr val="FFFF00"/>
          </a:solidFill>
          <a:ln w="9525">
            <a:solidFill>
              <a:schemeClr val="tx1"/>
            </a:solidFill>
            <a:miter lim="800000"/>
            <a:headEnd/>
            <a:tailEnd/>
          </a:ln>
          <a:effectLst/>
        </p:spPr>
        <p:txBody>
          <a:bodyPr wrap="square">
            <a:spAutoFit/>
          </a:bodyPr>
          <a:lstStyle/>
          <a:p>
            <a:r>
              <a:rPr lang="it-IT" dirty="0" smtClean="0">
                <a:latin typeface="Arial" charset="0"/>
              </a:rPr>
              <a:t>F</a:t>
            </a:r>
            <a:r>
              <a:rPr lang="it-IT" b="1" baseline="-25000" dirty="0" smtClean="0">
                <a:latin typeface="Arial" charset="0"/>
              </a:rPr>
              <a:t>&gt;100GeV </a:t>
            </a:r>
            <a:r>
              <a:rPr lang="it-IT" dirty="0" smtClean="0">
                <a:latin typeface="Arial" charset="0"/>
              </a:rPr>
              <a:t>= </a:t>
            </a:r>
            <a:r>
              <a:rPr lang="it-IT" sz="2000" dirty="0" smtClean="0">
                <a:latin typeface="Arial Narrow" pitchFamily="34" charset="0"/>
                <a:cs typeface="Arial" pitchFamily="34" charset="0"/>
              </a:rPr>
              <a:t>2.5E-12 </a:t>
            </a:r>
            <a:r>
              <a:rPr lang="it-IT" dirty="0" smtClean="0">
                <a:latin typeface="Arial Narrow" pitchFamily="34" charset="0"/>
              </a:rPr>
              <a:t>cm</a:t>
            </a:r>
            <a:r>
              <a:rPr lang="it-IT" sz="1600" b="1" baseline="30000" dirty="0" smtClean="0">
                <a:latin typeface="Arial Narrow" pitchFamily="34" charset="0"/>
              </a:rPr>
              <a:t>-2</a:t>
            </a:r>
            <a:r>
              <a:rPr lang="it-IT" sz="1600" dirty="0" smtClean="0">
                <a:latin typeface="Arial Narrow" pitchFamily="34" charset="0"/>
              </a:rPr>
              <a:t> </a:t>
            </a:r>
            <a:r>
              <a:rPr lang="it-IT" dirty="0">
                <a:latin typeface="Arial Narrow" pitchFamily="34" charset="0"/>
              </a:rPr>
              <a:t>s</a:t>
            </a:r>
            <a:r>
              <a:rPr lang="it-IT" sz="1600" b="1" baseline="30000" dirty="0">
                <a:latin typeface="Arial Narrow" pitchFamily="34" charset="0"/>
              </a:rPr>
              <a:t>-1</a:t>
            </a:r>
          </a:p>
        </p:txBody>
      </p:sp>
      <p:sp>
        <p:nvSpPr>
          <p:cNvPr id="13" name="Text Box 8"/>
          <p:cNvSpPr txBox="1">
            <a:spLocks noChangeArrowheads="1"/>
          </p:cNvSpPr>
          <p:nvPr/>
        </p:nvSpPr>
        <p:spPr bwMode="auto">
          <a:xfrm>
            <a:off x="3810000" y="5943600"/>
            <a:ext cx="2286000" cy="400110"/>
          </a:xfrm>
          <a:prstGeom prst="rect">
            <a:avLst/>
          </a:prstGeom>
          <a:solidFill>
            <a:srgbClr val="FFFF00"/>
          </a:solidFill>
          <a:ln w="9525">
            <a:solidFill>
              <a:schemeClr val="tx1"/>
            </a:solidFill>
            <a:miter lim="800000"/>
            <a:headEnd/>
            <a:tailEnd/>
          </a:ln>
          <a:effectLst/>
        </p:spPr>
        <p:txBody>
          <a:bodyPr wrap="square">
            <a:spAutoFit/>
          </a:bodyPr>
          <a:lstStyle/>
          <a:p>
            <a:r>
              <a:rPr lang="it-IT" dirty="0">
                <a:latin typeface="Arial" charset="0"/>
              </a:rPr>
              <a:t>F</a:t>
            </a:r>
            <a:r>
              <a:rPr lang="it-IT" b="1" baseline="-25000" dirty="0">
                <a:latin typeface="Arial" charset="0"/>
              </a:rPr>
              <a:t>&gt;100MeV</a:t>
            </a:r>
            <a:r>
              <a:rPr lang="it-IT" sz="2000" dirty="0">
                <a:latin typeface="Arial" charset="0"/>
              </a:rPr>
              <a:t> </a:t>
            </a:r>
            <a:r>
              <a:rPr lang="it-IT" sz="2000" dirty="0" smtClean="0">
                <a:latin typeface="Arial" charset="0"/>
              </a:rPr>
              <a:t>=</a:t>
            </a:r>
            <a:r>
              <a:rPr lang="it-IT" dirty="0" smtClean="0"/>
              <a:t> </a:t>
            </a:r>
            <a:r>
              <a:rPr lang="it-IT" sz="2000" dirty="0" smtClean="0">
                <a:latin typeface="Arial Narrow" pitchFamily="34" charset="0"/>
              </a:rPr>
              <a:t>E-8 </a:t>
            </a:r>
            <a:r>
              <a:rPr lang="it-IT" dirty="0" smtClean="0">
                <a:latin typeface="Arial Narrow" pitchFamily="34" charset="0"/>
              </a:rPr>
              <a:t>cm</a:t>
            </a:r>
            <a:r>
              <a:rPr lang="it-IT" sz="1600" b="1" baseline="30000" dirty="0" smtClean="0">
                <a:latin typeface="Arial Narrow" pitchFamily="34" charset="0"/>
              </a:rPr>
              <a:t>-2</a:t>
            </a:r>
            <a:r>
              <a:rPr lang="it-IT" sz="1600" dirty="0" smtClean="0">
                <a:latin typeface="Arial Narrow" pitchFamily="34" charset="0"/>
              </a:rPr>
              <a:t> </a:t>
            </a:r>
            <a:r>
              <a:rPr lang="it-IT" dirty="0">
                <a:latin typeface="Arial Narrow" pitchFamily="34" charset="0"/>
              </a:rPr>
              <a:t>s</a:t>
            </a:r>
            <a:r>
              <a:rPr lang="it-IT" sz="1600" b="1" baseline="30000" dirty="0">
                <a:latin typeface="Arial Narrow" pitchFamily="34" charset="0"/>
              </a:rPr>
              <a:t>-1</a:t>
            </a:r>
          </a:p>
        </p:txBody>
      </p:sp>
      <p:sp>
        <p:nvSpPr>
          <p:cNvPr id="14" name="TextBox 21"/>
          <p:cNvSpPr txBox="1">
            <a:spLocks noChangeArrowheads="1"/>
          </p:cNvSpPr>
          <p:nvPr/>
        </p:nvSpPr>
        <p:spPr bwMode="auto">
          <a:xfrm rot="3135166">
            <a:off x="7259923" y="3286505"/>
            <a:ext cx="1228725" cy="400050"/>
          </a:xfrm>
          <a:prstGeom prst="rect">
            <a:avLst/>
          </a:prstGeom>
          <a:solidFill>
            <a:srgbClr val="002060"/>
          </a:solidFill>
          <a:ln w="9525">
            <a:noFill/>
            <a:miter lim="800000"/>
            <a:headEnd/>
            <a:tailEnd/>
          </a:ln>
        </p:spPr>
        <p:txBody>
          <a:bodyPr wrap="none">
            <a:spAutoFit/>
          </a:bodyPr>
          <a:lstStyle/>
          <a:p>
            <a:r>
              <a:rPr lang="en-US" sz="2000" dirty="0" err="1">
                <a:solidFill>
                  <a:schemeClr val="bg1"/>
                </a:solidFill>
                <a:latin typeface="Symbol" pitchFamily="18" charset="2"/>
              </a:rPr>
              <a:t>G</a:t>
            </a:r>
            <a:r>
              <a:rPr lang="en-US" sz="2000" baseline="-25000" dirty="0" err="1">
                <a:solidFill>
                  <a:schemeClr val="bg1"/>
                </a:solidFill>
                <a:latin typeface="Calibri" pitchFamily="34" charset="0"/>
              </a:rPr>
              <a:t>pred</a:t>
            </a:r>
            <a:r>
              <a:rPr lang="en-US" sz="2000" dirty="0">
                <a:solidFill>
                  <a:schemeClr val="bg1"/>
                </a:solidFill>
                <a:latin typeface="Calibri" pitchFamily="34" charset="0"/>
              </a:rPr>
              <a:t> ~ 2.3</a:t>
            </a:r>
          </a:p>
        </p:txBody>
      </p:sp>
      <p:sp>
        <p:nvSpPr>
          <p:cNvPr id="15" name="Text Box 10"/>
          <p:cNvSpPr txBox="1">
            <a:spLocks noChangeArrowheads="1"/>
          </p:cNvSpPr>
          <p:nvPr/>
        </p:nvSpPr>
        <p:spPr bwMode="auto">
          <a:xfrm>
            <a:off x="6400800" y="6324600"/>
            <a:ext cx="2405274" cy="307777"/>
          </a:xfrm>
          <a:prstGeom prst="rect">
            <a:avLst/>
          </a:prstGeom>
          <a:solidFill>
            <a:srgbClr val="FFFF99"/>
          </a:solidFill>
          <a:ln w="9525">
            <a:solidFill>
              <a:schemeClr val="tx1"/>
            </a:solidFill>
            <a:miter lim="800000"/>
            <a:headEnd/>
            <a:tailEnd/>
          </a:ln>
        </p:spPr>
        <p:txBody>
          <a:bodyPr wrap="none">
            <a:spAutoFit/>
          </a:bodyPr>
          <a:lstStyle/>
          <a:p>
            <a:pPr>
              <a:buFont typeface="Wingdings" pitchFamily="2" charset="2"/>
              <a:buNone/>
            </a:pPr>
            <a:r>
              <a:rPr lang="en-US" sz="1400" dirty="0">
                <a:latin typeface="Arial Narrow" pitchFamily="34" charset="0"/>
              </a:rPr>
              <a:t>≥</a:t>
            </a:r>
            <a:r>
              <a:rPr lang="it-IT" sz="1400" dirty="0">
                <a:latin typeface="Arial Narrow" pitchFamily="34" charset="0"/>
              </a:rPr>
              <a:t>1/2 sens. of MAGIC-II, VERITAS</a:t>
            </a:r>
          </a:p>
        </p:txBody>
      </p:sp>
      <p:sp>
        <p:nvSpPr>
          <p:cNvPr id="16" name="TextBox 15"/>
          <p:cNvSpPr txBox="1"/>
          <p:nvPr/>
        </p:nvSpPr>
        <p:spPr>
          <a:xfrm>
            <a:off x="228600" y="152400"/>
            <a:ext cx="1446358" cy="338554"/>
          </a:xfrm>
          <a:prstGeom prst="rect">
            <a:avLst/>
          </a:prstGeom>
          <a:solidFill>
            <a:srgbClr val="FFFFCC"/>
          </a:solidFill>
          <a:effectLst>
            <a:glow rad="101600">
              <a:srgbClr val="FFFF99">
                <a:alpha val="60000"/>
              </a:srgbClr>
            </a:glow>
          </a:effectLst>
        </p:spPr>
        <p:txBody>
          <a:bodyPr wrap="none" rtlCol="0">
            <a:spAutoFit/>
          </a:bodyPr>
          <a:lstStyle/>
          <a:p>
            <a:r>
              <a:rPr lang="en-US" sz="1600" i="1" dirty="0" smtClean="0"/>
              <a:t>(… M82 cont’d)</a:t>
            </a:r>
            <a:endParaRPr lang="en-US" sz="16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3894138" cy="34290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800600" y="2833688"/>
            <a:ext cx="4343400" cy="4024312"/>
          </a:xfrm>
          <a:prstGeom prst="rect">
            <a:avLst/>
          </a:prstGeom>
          <a:noFill/>
          <a:ln w="9525">
            <a:noFill/>
            <a:miter lim="800000"/>
            <a:headEnd/>
            <a:tailEnd/>
          </a:ln>
        </p:spPr>
      </p:pic>
      <p:pic>
        <p:nvPicPr>
          <p:cNvPr id="12292" name="Picture 2"/>
          <p:cNvPicPr>
            <a:picLocks noChangeAspect="1" noChangeArrowheads="1"/>
          </p:cNvPicPr>
          <p:nvPr/>
        </p:nvPicPr>
        <p:blipFill>
          <a:blip r:embed="rId4" cstate="print"/>
          <a:srcRect/>
          <a:stretch>
            <a:fillRect/>
          </a:stretch>
        </p:blipFill>
        <p:spPr bwMode="auto">
          <a:xfrm>
            <a:off x="0" y="3424238"/>
            <a:ext cx="3733800" cy="3433762"/>
          </a:xfrm>
          <a:prstGeom prst="rect">
            <a:avLst/>
          </a:prstGeom>
          <a:noFill/>
          <a:ln w="9525">
            <a:noFill/>
            <a:miter lim="800000"/>
            <a:headEnd/>
            <a:tailEnd/>
          </a:ln>
        </p:spPr>
      </p:pic>
      <p:sp>
        <p:nvSpPr>
          <p:cNvPr id="12293" name="TextBox 3"/>
          <p:cNvSpPr txBox="1">
            <a:spLocks noChangeArrowheads="1"/>
          </p:cNvSpPr>
          <p:nvPr/>
        </p:nvSpPr>
        <p:spPr bwMode="auto">
          <a:xfrm rot="2610426">
            <a:off x="1103313" y="4154488"/>
            <a:ext cx="1133475" cy="338137"/>
          </a:xfrm>
          <a:prstGeom prst="rect">
            <a:avLst/>
          </a:prstGeom>
          <a:solidFill>
            <a:srgbClr val="CCFF99"/>
          </a:solidFill>
          <a:ln w="9525">
            <a:noFill/>
            <a:miter lim="800000"/>
            <a:headEnd/>
            <a:tailEnd/>
          </a:ln>
        </p:spPr>
        <p:txBody>
          <a:bodyPr wrap="none">
            <a:spAutoFit/>
          </a:bodyPr>
          <a:lstStyle/>
          <a:p>
            <a:r>
              <a:rPr lang="en-US" sz="1600">
                <a:latin typeface="Comic Sans MS" pitchFamily="66" charset="0"/>
              </a:rPr>
              <a:t>PRA 2008</a:t>
            </a:r>
          </a:p>
        </p:txBody>
      </p:sp>
      <p:pic>
        <p:nvPicPr>
          <p:cNvPr id="12294" name="Picture 8"/>
          <p:cNvPicPr>
            <a:picLocks noChangeAspect="1" noChangeArrowheads="1"/>
          </p:cNvPicPr>
          <p:nvPr/>
        </p:nvPicPr>
        <p:blipFill>
          <a:blip r:embed="rId5" cstate="print"/>
          <a:srcRect/>
          <a:stretch>
            <a:fillRect/>
          </a:stretch>
        </p:blipFill>
        <p:spPr bwMode="auto">
          <a:xfrm>
            <a:off x="5862638" y="0"/>
            <a:ext cx="3281362" cy="2971800"/>
          </a:xfrm>
          <a:prstGeom prst="rect">
            <a:avLst/>
          </a:prstGeom>
          <a:noFill/>
          <a:ln w="9525">
            <a:noFill/>
            <a:miter lim="800000"/>
            <a:headEnd/>
            <a:tailEnd/>
          </a:ln>
        </p:spPr>
      </p:pic>
      <p:sp>
        <p:nvSpPr>
          <p:cNvPr id="12295" name="TextBox 3"/>
          <p:cNvSpPr txBox="1">
            <a:spLocks noChangeArrowheads="1"/>
          </p:cNvSpPr>
          <p:nvPr/>
        </p:nvSpPr>
        <p:spPr bwMode="auto">
          <a:xfrm rot="-1294442">
            <a:off x="223838" y="2646363"/>
            <a:ext cx="2884487" cy="522287"/>
          </a:xfrm>
          <a:prstGeom prst="rect">
            <a:avLst/>
          </a:prstGeom>
          <a:solidFill>
            <a:srgbClr val="FFFF00"/>
          </a:solidFill>
          <a:ln w="9525">
            <a:noFill/>
            <a:miter lim="800000"/>
            <a:headEnd/>
            <a:tailEnd/>
          </a:ln>
        </p:spPr>
        <p:txBody>
          <a:bodyPr>
            <a:spAutoFit/>
          </a:bodyPr>
          <a:lstStyle/>
          <a:p>
            <a:r>
              <a:rPr lang="en-US" sz="1400">
                <a:latin typeface="Comic Sans MS" pitchFamily="66" charset="0"/>
              </a:rPr>
              <a:t>Acciari et al. (VERITAS Collab.) </a:t>
            </a:r>
          </a:p>
          <a:p>
            <a:r>
              <a:rPr lang="en-US" sz="1400">
                <a:latin typeface="Comic Sans MS" pitchFamily="66" charset="0"/>
              </a:rPr>
              <a:t>2009, Nature, 462, 770</a:t>
            </a:r>
          </a:p>
        </p:txBody>
      </p:sp>
      <p:sp>
        <p:nvSpPr>
          <p:cNvPr id="12296" name="TextBox 8"/>
          <p:cNvSpPr txBox="1">
            <a:spLocks noChangeArrowheads="1"/>
          </p:cNvSpPr>
          <p:nvPr/>
        </p:nvSpPr>
        <p:spPr bwMode="auto">
          <a:xfrm>
            <a:off x="4191000" y="914400"/>
            <a:ext cx="1217613" cy="646113"/>
          </a:xfrm>
          <a:prstGeom prst="rect">
            <a:avLst/>
          </a:prstGeom>
          <a:solidFill>
            <a:srgbClr val="00B050"/>
          </a:solidFill>
          <a:ln w="9525">
            <a:noFill/>
            <a:miter lim="800000"/>
            <a:headEnd/>
            <a:tailEnd/>
          </a:ln>
        </p:spPr>
        <p:txBody>
          <a:bodyPr wrap="none">
            <a:spAutoFit/>
          </a:bodyPr>
          <a:lstStyle/>
          <a:p>
            <a:r>
              <a:rPr lang="en-US" dirty="0">
                <a:solidFill>
                  <a:srgbClr val="FFFF00"/>
                </a:solidFill>
                <a:latin typeface="Comic Sans MS" pitchFamily="66" charset="0"/>
              </a:rPr>
              <a:t>    M82 </a:t>
            </a:r>
          </a:p>
          <a:p>
            <a:r>
              <a:rPr lang="en-US" dirty="0">
                <a:solidFill>
                  <a:srgbClr val="FFFF00"/>
                </a:solidFill>
                <a:latin typeface="Comic Sans MS" pitchFamily="66" charset="0"/>
              </a:rPr>
              <a:t>detection</a:t>
            </a:r>
          </a:p>
        </p:txBody>
      </p:sp>
      <p:sp>
        <p:nvSpPr>
          <p:cNvPr id="12297" name="TextBox 7"/>
          <p:cNvSpPr txBox="1">
            <a:spLocks noChangeArrowheads="1"/>
          </p:cNvSpPr>
          <p:nvPr/>
        </p:nvSpPr>
        <p:spPr bwMode="auto">
          <a:xfrm rot="2596283">
            <a:off x="4930775" y="2943225"/>
            <a:ext cx="2282825" cy="523875"/>
          </a:xfrm>
          <a:prstGeom prst="rect">
            <a:avLst/>
          </a:prstGeom>
          <a:solidFill>
            <a:srgbClr val="FFFF00"/>
          </a:solidFill>
          <a:ln w="9525">
            <a:noFill/>
            <a:miter lim="800000"/>
            <a:headEnd/>
            <a:tailEnd/>
          </a:ln>
        </p:spPr>
        <p:txBody>
          <a:bodyPr wrap="none">
            <a:spAutoFit/>
          </a:bodyPr>
          <a:lstStyle/>
          <a:p>
            <a:r>
              <a:rPr lang="en-US" sz="1400">
                <a:latin typeface="Comic Sans MS" pitchFamily="66" charset="0"/>
              </a:rPr>
              <a:t>Abdo et al. (LAT Collab.) </a:t>
            </a:r>
          </a:p>
          <a:p>
            <a:r>
              <a:rPr lang="en-US" sz="1400">
                <a:latin typeface="Comic Sans MS" pitchFamily="66" charset="0"/>
              </a:rPr>
              <a:t>2010, ApJL, 709, L152</a:t>
            </a:r>
          </a:p>
        </p:txBody>
      </p:sp>
      <p:sp>
        <p:nvSpPr>
          <p:cNvPr id="10" name="TextBox 9"/>
          <p:cNvSpPr txBox="1"/>
          <p:nvPr/>
        </p:nvSpPr>
        <p:spPr>
          <a:xfrm>
            <a:off x="5562600" y="5562600"/>
            <a:ext cx="1411348" cy="584775"/>
          </a:xfrm>
          <a:prstGeom prst="rect">
            <a:avLst/>
          </a:prstGeom>
          <a:solidFill>
            <a:srgbClr val="FFFF99"/>
          </a:solidFill>
        </p:spPr>
        <p:txBody>
          <a:bodyPr wrap="none" rtlCol="0">
            <a:spAutoFit/>
          </a:bodyPr>
          <a:lstStyle/>
          <a:p>
            <a:r>
              <a:rPr lang="en-US" sz="1600" i="1" dirty="0" smtClean="0">
                <a:latin typeface="Cambria Math" pitchFamily="18" charset="0"/>
                <a:ea typeface="Cambria Math" pitchFamily="18" charset="0"/>
              </a:rPr>
              <a:t>Physics Today</a:t>
            </a:r>
          </a:p>
          <a:p>
            <a:r>
              <a:rPr lang="en-US" sz="1600" dirty="0" smtClean="0">
                <a:latin typeface="Cambria Math" pitchFamily="18" charset="0"/>
                <a:ea typeface="Cambria Math" pitchFamily="18" charset="0"/>
              </a:rPr>
              <a:t>January 2010</a:t>
            </a:r>
            <a:endParaRPr lang="en-US" sz="1600" dirty="0">
              <a:latin typeface="Cambria Math" pitchFamily="18" charset="0"/>
              <a:ea typeface="Cambria Math" pitchFamily="18" charset="0"/>
            </a:endParaRPr>
          </a:p>
        </p:txBody>
      </p:sp>
      <p:sp>
        <p:nvSpPr>
          <p:cNvPr id="11" name="TextBox 10"/>
          <p:cNvSpPr txBox="1"/>
          <p:nvPr/>
        </p:nvSpPr>
        <p:spPr>
          <a:xfrm>
            <a:off x="4038600" y="152400"/>
            <a:ext cx="1446358" cy="338554"/>
          </a:xfrm>
          <a:prstGeom prst="rect">
            <a:avLst/>
          </a:prstGeom>
          <a:solidFill>
            <a:srgbClr val="FFFFCC"/>
          </a:solidFill>
          <a:effectLst>
            <a:glow rad="101600">
              <a:srgbClr val="FFFF99">
                <a:alpha val="60000"/>
              </a:srgbClr>
            </a:glow>
          </a:effectLst>
        </p:spPr>
        <p:txBody>
          <a:bodyPr wrap="none" rtlCol="0">
            <a:spAutoFit/>
          </a:bodyPr>
          <a:lstStyle/>
          <a:p>
            <a:r>
              <a:rPr lang="en-US" sz="1600" i="1" dirty="0" smtClean="0"/>
              <a:t>(… M82 cont’d)</a:t>
            </a:r>
            <a:endParaRPr lang="en-US" sz="16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4572000" y="0"/>
            <a:ext cx="4572000" cy="3559175"/>
          </a:xfrm>
          <a:prstGeom prst="rect">
            <a:avLst/>
          </a:prstGeom>
          <a:noFill/>
          <a:ln w="9525">
            <a:noFill/>
            <a:miter lim="800000"/>
            <a:headEnd/>
            <a:tailEnd/>
          </a:ln>
        </p:spPr>
      </p:pic>
      <p:pic>
        <p:nvPicPr>
          <p:cNvPr id="13315" name="Picture 2"/>
          <p:cNvPicPr>
            <a:picLocks noChangeAspect="1" noChangeArrowheads="1"/>
          </p:cNvPicPr>
          <p:nvPr/>
        </p:nvPicPr>
        <p:blipFill>
          <a:blip r:embed="rId3" cstate="print"/>
          <a:srcRect/>
          <a:stretch>
            <a:fillRect/>
          </a:stretch>
        </p:blipFill>
        <p:spPr bwMode="auto">
          <a:xfrm>
            <a:off x="0" y="0"/>
            <a:ext cx="4049713" cy="3200400"/>
          </a:xfrm>
          <a:prstGeom prst="rect">
            <a:avLst/>
          </a:prstGeom>
          <a:noFill/>
          <a:ln w="9525">
            <a:noFill/>
            <a:miter lim="800000"/>
            <a:headEnd/>
            <a:tailEnd/>
          </a:ln>
        </p:spPr>
      </p:pic>
      <p:sp>
        <p:nvSpPr>
          <p:cNvPr id="13316" name="TextBox 4"/>
          <p:cNvSpPr txBox="1">
            <a:spLocks noChangeArrowheads="1"/>
          </p:cNvSpPr>
          <p:nvPr/>
        </p:nvSpPr>
        <p:spPr bwMode="auto">
          <a:xfrm>
            <a:off x="1219200" y="0"/>
            <a:ext cx="1524000" cy="461665"/>
          </a:xfrm>
          <a:prstGeom prst="rect">
            <a:avLst/>
          </a:prstGeom>
          <a:solidFill>
            <a:srgbClr val="C00000"/>
          </a:solidFill>
          <a:ln w="9525">
            <a:noFill/>
            <a:miter lim="800000"/>
            <a:headEnd/>
            <a:tailEnd/>
          </a:ln>
        </p:spPr>
        <p:txBody>
          <a:bodyPr wrap="square">
            <a:spAutoFit/>
          </a:bodyPr>
          <a:lstStyle/>
          <a:p>
            <a:r>
              <a:rPr lang="en-US" sz="2400" b="1" dirty="0">
                <a:solidFill>
                  <a:srgbClr val="FFFF00"/>
                </a:solidFill>
                <a:latin typeface="Comic Sans MS" pitchFamily="66" charset="0"/>
              </a:rPr>
              <a:t>NGC 253</a:t>
            </a:r>
          </a:p>
        </p:txBody>
      </p:sp>
      <p:pic>
        <p:nvPicPr>
          <p:cNvPr id="13317" name="Picture 2"/>
          <p:cNvPicPr>
            <a:picLocks noChangeAspect="1" noChangeArrowheads="1"/>
          </p:cNvPicPr>
          <p:nvPr/>
        </p:nvPicPr>
        <p:blipFill>
          <a:blip r:embed="rId4" cstate="print"/>
          <a:srcRect/>
          <a:stretch>
            <a:fillRect/>
          </a:stretch>
        </p:blipFill>
        <p:spPr bwMode="auto">
          <a:xfrm>
            <a:off x="0" y="3192463"/>
            <a:ext cx="4572000" cy="3665537"/>
          </a:xfrm>
          <a:prstGeom prst="rect">
            <a:avLst/>
          </a:prstGeom>
          <a:noFill/>
          <a:ln w="9525">
            <a:noFill/>
            <a:miter lim="800000"/>
            <a:headEnd/>
            <a:tailEnd/>
          </a:ln>
        </p:spPr>
      </p:pic>
      <p:pic>
        <p:nvPicPr>
          <p:cNvPr id="13318" name="Picture 3"/>
          <p:cNvPicPr>
            <a:picLocks noChangeAspect="1" noChangeArrowheads="1"/>
          </p:cNvPicPr>
          <p:nvPr/>
        </p:nvPicPr>
        <p:blipFill>
          <a:blip r:embed="rId5" cstate="print"/>
          <a:srcRect/>
          <a:stretch>
            <a:fillRect/>
          </a:stretch>
        </p:blipFill>
        <p:spPr bwMode="auto">
          <a:xfrm>
            <a:off x="5105400" y="3617913"/>
            <a:ext cx="4038600" cy="3240087"/>
          </a:xfrm>
          <a:prstGeom prst="rect">
            <a:avLst/>
          </a:prstGeom>
          <a:noFill/>
          <a:ln w="9525">
            <a:noFill/>
            <a:miter lim="800000"/>
            <a:headEnd/>
            <a:tailEnd/>
          </a:ln>
        </p:spPr>
      </p:pic>
      <p:sp>
        <p:nvSpPr>
          <p:cNvPr id="13319" name="TextBox 3"/>
          <p:cNvSpPr txBox="1">
            <a:spLocks noChangeArrowheads="1"/>
          </p:cNvSpPr>
          <p:nvPr/>
        </p:nvSpPr>
        <p:spPr bwMode="auto">
          <a:xfrm>
            <a:off x="2743200" y="0"/>
            <a:ext cx="2209800" cy="523875"/>
          </a:xfrm>
          <a:prstGeom prst="rect">
            <a:avLst/>
          </a:prstGeom>
          <a:solidFill>
            <a:srgbClr val="FFFF00"/>
          </a:solidFill>
          <a:ln w="9525">
            <a:noFill/>
            <a:miter lim="800000"/>
            <a:headEnd/>
            <a:tailEnd/>
          </a:ln>
        </p:spPr>
        <p:txBody>
          <a:bodyPr>
            <a:spAutoFit/>
          </a:bodyPr>
          <a:lstStyle/>
          <a:p>
            <a:r>
              <a:rPr lang="en-US" sz="1400" dirty="0" err="1">
                <a:solidFill>
                  <a:srgbClr val="C00000"/>
                </a:solidFill>
                <a:latin typeface="Comic Sans MS" pitchFamily="66" charset="0"/>
              </a:rPr>
              <a:t>Rephaeli</a:t>
            </a:r>
            <a:r>
              <a:rPr lang="en-US" sz="1400" dirty="0">
                <a:solidFill>
                  <a:srgbClr val="C00000"/>
                </a:solidFill>
                <a:latin typeface="Comic Sans MS" pitchFamily="66" charset="0"/>
              </a:rPr>
              <a:t>, </a:t>
            </a:r>
            <a:r>
              <a:rPr lang="en-US" sz="1400" dirty="0" err="1">
                <a:solidFill>
                  <a:srgbClr val="C00000"/>
                </a:solidFill>
                <a:latin typeface="Comic Sans MS" pitchFamily="66" charset="0"/>
              </a:rPr>
              <a:t>Arieli</a:t>
            </a:r>
            <a:r>
              <a:rPr lang="en-US" sz="1400" dirty="0">
                <a:solidFill>
                  <a:srgbClr val="C00000"/>
                </a:solidFill>
                <a:latin typeface="Comic Sans MS" pitchFamily="66" charset="0"/>
              </a:rPr>
              <a:t> &amp; </a:t>
            </a:r>
            <a:r>
              <a:rPr lang="en-US" sz="1400" dirty="0" err="1">
                <a:solidFill>
                  <a:srgbClr val="C00000"/>
                </a:solidFill>
                <a:latin typeface="Comic Sans MS" pitchFamily="66" charset="0"/>
              </a:rPr>
              <a:t>Persic</a:t>
            </a:r>
            <a:r>
              <a:rPr lang="en-US" sz="1400" dirty="0">
                <a:solidFill>
                  <a:srgbClr val="C00000"/>
                </a:solidFill>
                <a:latin typeface="Comic Sans MS" pitchFamily="66" charset="0"/>
              </a:rPr>
              <a:t> 2010, MNRAS, 401, 473</a:t>
            </a:r>
          </a:p>
        </p:txBody>
      </p:sp>
      <p:sp>
        <p:nvSpPr>
          <p:cNvPr id="13320" name="TextBox 8"/>
          <p:cNvSpPr txBox="1">
            <a:spLocks noChangeArrowheads="1"/>
          </p:cNvSpPr>
          <p:nvPr/>
        </p:nvSpPr>
        <p:spPr bwMode="auto">
          <a:xfrm>
            <a:off x="1371600" y="1752600"/>
            <a:ext cx="979488" cy="369888"/>
          </a:xfrm>
          <a:prstGeom prst="rect">
            <a:avLst/>
          </a:prstGeom>
          <a:noFill/>
          <a:ln w="9525">
            <a:noFill/>
            <a:miter lim="800000"/>
            <a:headEnd/>
            <a:tailEnd/>
          </a:ln>
        </p:spPr>
        <p:txBody>
          <a:bodyPr wrap="none">
            <a:spAutoFit/>
          </a:bodyPr>
          <a:lstStyle/>
          <a:p>
            <a:r>
              <a:rPr lang="en-US"/>
              <a:t>nucleus</a:t>
            </a:r>
          </a:p>
        </p:txBody>
      </p:sp>
      <p:sp>
        <p:nvSpPr>
          <p:cNvPr id="13321" name="TextBox 9"/>
          <p:cNvSpPr txBox="1">
            <a:spLocks noChangeArrowheads="1"/>
          </p:cNvSpPr>
          <p:nvPr/>
        </p:nvSpPr>
        <p:spPr bwMode="auto">
          <a:xfrm>
            <a:off x="2438400" y="1143000"/>
            <a:ext cx="620713" cy="369888"/>
          </a:xfrm>
          <a:prstGeom prst="rect">
            <a:avLst/>
          </a:prstGeom>
          <a:noFill/>
          <a:ln w="9525">
            <a:noFill/>
            <a:miter lim="800000"/>
            <a:headEnd/>
            <a:tailEnd/>
          </a:ln>
        </p:spPr>
        <p:txBody>
          <a:bodyPr wrap="none">
            <a:spAutoFit/>
          </a:bodyPr>
          <a:lstStyle/>
          <a:p>
            <a:r>
              <a:rPr lang="en-US"/>
              <a:t>total</a:t>
            </a:r>
          </a:p>
        </p:txBody>
      </p:sp>
      <p:sp>
        <p:nvSpPr>
          <p:cNvPr id="13322" name="TextBox 10"/>
          <p:cNvSpPr txBox="1">
            <a:spLocks noChangeArrowheads="1"/>
          </p:cNvSpPr>
          <p:nvPr/>
        </p:nvSpPr>
        <p:spPr bwMode="auto">
          <a:xfrm>
            <a:off x="7391400" y="2590800"/>
            <a:ext cx="1120775" cy="369888"/>
          </a:xfrm>
          <a:prstGeom prst="rect">
            <a:avLst/>
          </a:prstGeom>
          <a:noFill/>
          <a:ln w="9525">
            <a:noFill/>
            <a:miter lim="800000"/>
            <a:headEnd/>
            <a:tailEnd/>
          </a:ln>
        </p:spPr>
        <p:txBody>
          <a:bodyPr wrap="none">
            <a:spAutoFit/>
          </a:bodyPr>
          <a:lstStyle/>
          <a:p>
            <a:r>
              <a:rPr lang="en-US"/>
              <a:t>electrons</a:t>
            </a:r>
          </a:p>
        </p:txBody>
      </p:sp>
      <p:sp>
        <p:nvSpPr>
          <p:cNvPr id="13323" name="TextBox 11"/>
          <p:cNvSpPr txBox="1">
            <a:spLocks noChangeArrowheads="1"/>
          </p:cNvSpPr>
          <p:nvPr/>
        </p:nvSpPr>
        <p:spPr bwMode="auto">
          <a:xfrm>
            <a:off x="5029200" y="685800"/>
            <a:ext cx="954088" cy="369888"/>
          </a:xfrm>
          <a:prstGeom prst="rect">
            <a:avLst/>
          </a:prstGeom>
          <a:noFill/>
          <a:ln w="9525">
            <a:noFill/>
            <a:miter lim="800000"/>
            <a:headEnd/>
            <a:tailEnd/>
          </a:ln>
        </p:spPr>
        <p:txBody>
          <a:bodyPr wrap="none">
            <a:spAutoFit/>
          </a:bodyPr>
          <a:lstStyle/>
          <a:p>
            <a:r>
              <a:rPr lang="en-US"/>
              <a:t>protons</a:t>
            </a:r>
          </a:p>
        </p:txBody>
      </p:sp>
      <p:sp>
        <p:nvSpPr>
          <p:cNvPr id="13324" name="TextBox 12"/>
          <p:cNvSpPr txBox="1">
            <a:spLocks noChangeArrowheads="1"/>
          </p:cNvSpPr>
          <p:nvPr/>
        </p:nvSpPr>
        <p:spPr bwMode="auto">
          <a:xfrm>
            <a:off x="7620000" y="1295400"/>
            <a:ext cx="620713" cy="369888"/>
          </a:xfrm>
          <a:prstGeom prst="rect">
            <a:avLst/>
          </a:prstGeom>
          <a:noFill/>
          <a:ln w="9525">
            <a:noFill/>
            <a:miter lim="800000"/>
            <a:headEnd/>
            <a:tailEnd/>
          </a:ln>
        </p:spPr>
        <p:txBody>
          <a:bodyPr wrap="none">
            <a:spAutoFit/>
          </a:bodyPr>
          <a:lstStyle/>
          <a:p>
            <a:r>
              <a:rPr lang="en-US"/>
              <a:t>total</a:t>
            </a:r>
          </a:p>
        </p:txBody>
      </p:sp>
      <p:sp>
        <p:nvSpPr>
          <p:cNvPr id="13325" name="TextBox 13"/>
          <p:cNvSpPr txBox="1">
            <a:spLocks noChangeArrowheads="1"/>
          </p:cNvSpPr>
          <p:nvPr/>
        </p:nvSpPr>
        <p:spPr bwMode="auto">
          <a:xfrm>
            <a:off x="2133600" y="5029200"/>
            <a:ext cx="415925" cy="369888"/>
          </a:xfrm>
          <a:prstGeom prst="rect">
            <a:avLst/>
          </a:prstGeom>
          <a:noFill/>
          <a:ln w="9525">
            <a:noFill/>
            <a:miter lim="800000"/>
            <a:headEnd/>
            <a:tailEnd/>
          </a:ln>
        </p:spPr>
        <p:txBody>
          <a:bodyPr wrap="none">
            <a:spAutoFit/>
          </a:bodyPr>
          <a:lstStyle/>
          <a:p>
            <a:r>
              <a:rPr lang="en-US"/>
              <a:t>IC</a:t>
            </a:r>
          </a:p>
        </p:txBody>
      </p:sp>
      <p:sp>
        <p:nvSpPr>
          <p:cNvPr id="13326" name="TextBox 14"/>
          <p:cNvSpPr txBox="1">
            <a:spLocks noChangeArrowheads="1"/>
          </p:cNvSpPr>
          <p:nvPr/>
        </p:nvSpPr>
        <p:spPr bwMode="auto">
          <a:xfrm>
            <a:off x="457200" y="4419600"/>
            <a:ext cx="1076325" cy="369888"/>
          </a:xfrm>
          <a:prstGeom prst="rect">
            <a:avLst/>
          </a:prstGeom>
          <a:noFill/>
          <a:ln w="9525">
            <a:noFill/>
            <a:miter lim="800000"/>
            <a:headEnd/>
            <a:tailEnd/>
          </a:ln>
        </p:spPr>
        <p:txBody>
          <a:bodyPr wrap="none">
            <a:spAutoFit/>
          </a:bodyPr>
          <a:lstStyle/>
          <a:p>
            <a:r>
              <a:rPr lang="en-US">
                <a:latin typeface="Symbol" pitchFamily="18" charset="2"/>
              </a:rPr>
              <a:t>p</a:t>
            </a:r>
            <a:r>
              <a:rPr lang="en-US" baseline="30000"/>
              <a:t>0</a:t>
            </a:r>
            <a:r>
              <a:rPr lang="en-US"/>
              <a:t> decay</a:t>
            </a:r>
          </a:p>
        </p:txBody>
      </p:sp>
      <p:sp>
        <p:nvSpPr>
          <p:cNvPr id="13327" name="TextBox 15"/>
          <p:cNvSpPr txBox="1">
            <a:spLocks noChangeArrowheads="1"/>
          </p:cNvSpPr>
          <p:nvPr/>
        </p:nvSpPr>
        <p:spPr bwMode="auto">
          <a:xfrm>
            <a:off x="1219200" y="3581400"/>
            <a:ext cx="620713" cy="369888"/>
          </a:xfrm>
          <a:prstGeom prst="rect">
            <a:avLst/>
          </a:prstGeom>
          <a:noFill/>
          <a:ln w="9525">
            <a:noFill/>
            <a:miter lim="800000"/>
            <a:headEnd/>
            <a:tailEnd/>
          </a:ln>
        </p:spPr>
        <p:txBody>
          <a:bodyPr wrap="none">
            <a:spAutoFit/>
          </a:bodyPr>
          <a:lstStyle/>
          <a:p>
            <a:r>
              <a:rPr lang="en-US"/>
              <a:t>total</a:t>
            </a:r>
          </a:p>
        </p:txBody>
      </p:sp>
      <p:sp>
        <p:nvSpPr>
          <p:cNvPr id="13328" name="TextBox 16"/>
          <p:cNvSpPr txBox="1">
            <a:spLocks noChangeArrowheads="1"/>
          </p:cNvSpPr>
          <p:nvPr/>
        </p:nvSpPr>
        <p:spPr bwMode="auto">
          <a:xfrm>
            <a:off x="762000" y="5257800"/>
            <a:ext cx="1082675" cy="369888"/>
          </a:xfrm>
          <a:prstGeom prst="rect">
            <a:avLst/>
          </a:prstGeom>
          <a:noFill/>
          <a:ln w="9525">
            <a:noFill/>
            <a:miter lim="800000"/>
            <a:headEnd/>
            <a:tailEnd/>
          </a:ln>
        </p:spPr>
        <p:txBody>
          <a:bodyPr wrap="none">
            <a:spAutoFit/>
          </a:bodyPr>
          <a:lstStyle/>
          <a:p>
            <a:r>
              <a:rPr lang="en-US"/>
              <a:t>bremsstr</a:t>
            </a:r>
          </a:p>
        </p:txBody>
      </p:sp>
      <p:cxnSp>
        <p:nvCxnSpPr>
          <p:cNvPr id="19" name="Straight Arrow Connector 18"/>
          <p:cNvCxnSpPr/>
          <p:nvPr/>
        </p:nvCxnSpPr>
        <p:spPr>
          <a:xfrm rot="5400000" flipH="1" flipV="1">
            <a:off x="1295400" y="4572000"/>
            <a:ext cx="9144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30" name="TextBox 17"/>
          <p:cNvSpPr txBox="1">
            <a:spLocks noChangeArrowheads="1"/>
          </p:cNvSpPr>
          <p:nvPr/>
        </p:nvSpPr>
        <p:spPr bwMode="auto">
          <a:xfrm>
            <a:off x="2590800" y="3581400"/>
            <a:ext cx="1457325" cy="646113"/>
          </a:xfrm>
          <a:prstGeom prst="rect">
            <a:avLst/>
          </a:prstGeom>
          <a:noFill/>
          <a:ln w="9525">
            <a:solidFill>
              <a:srgbClr val="00B050"/>
            </a:solidFill>
            <a:miter lim="800000"/>
            <a:headEnd/>
            <a:tailEnd/>
          </a:ln>
        </p:spPr>
        <p:txBody>
          <a:bodyPr wrap="none">
            <a:spAutoFit/>
          </a:bodyPr>
          <a:lstStyle/>
          <a:p>
            <a:r>
              <a:rPr lang="en-US">
                <a:solidFill>
                  <a:srgbClr val="00B050"/>
                </a:solidFill>
                <a:latin typeface="Comic Sans MS" pitchFamily="66" charset="0"/>
              </a:rPr>
              <a:t>differential</a:t>
            </a:r>
          </a:p>
          <a:p>
            <a:r>
              <a:rPr lang="en-US">
                <a:solidFill>
                  <a:srgbClr val="00B050"/>
                </a:solidFill>
                <a:latin typeface="Comic Sans MS" pitchFamily="66" charset="0"/>
              </a:rPr>
              <a:t>  spectrum</a:t>
            </a:r>
          </a:p>
        </p:txBody>
      </p:sp>
      <p:sp>
        <p:nvSpPr>
          <p:cNvPr id="13331" name="TextBox 19"/>
          <p:cNvSpPr txBox="1">
            <a:spLocks noChangeArrowheads="1"/>
          </p:cNvSpPr>
          <p:nvPr/>
        </p:nvSpPr>
        <p:spPr bwMode="auto">
          <a:xfrm>
            <a:off x="7620000" y="3886200"/>
            <a:ext cx="1184275" cy="646113"/>
          </a:xfrm>
          <a:prstGeom prst="rect">
            <a:avLst/>
          </a:prstGeom>
          <a:noFill/>
          <a:ln w="9525">
            <a:solidFill>
              <a:srgbClr val="00B050"/>
            </a:solidFill>
            <a:miter lim="800000"/>
            <a:headEnd/>
            <a:tailEnd/>
          </a:ln>
        </p:spPr>
        <p:txBody>
          <a:bodyPr wrap="none">
            <a:spAutoFit/>
          </a:bodyPr>
          <a:lstStyle/>
          <a:p>
            <a:r>
              <a:rPr lang="en-US">
                <a:solidFill>
                  <a:srgbClr val="00B050"/>
                </a:solidFill>
                <a:latin typeface="Comic Sans MS" pitchFamily="66" charset="0"/>
              </a:rPr>
              <a:t> integral</a:t>
            </a:r>
          </a:p>
          <a:p>
            <a:r>
              <a:rPr lang="en-US">
                <a:solidFill>
                  <a:srgbClr val="00B050"/>
                </a:solidFill>
                <a:latin typeface="Comic Sans MS" pitchFamily="66" charset="0"/>
              </a:rPr>
              <a:t>spectrum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3409950"/>
            <a:ext cx="4191000" cy="3448050"/>
          </a:xfrm>
          <a:prstGeom prst="rect">
            <a:avLst/>
          </a:prstGeom>
          <a:noFill/>
          <a:ln w="9525">
            <a:noFill/>
            <a:miter lim="800000"/>
            <a:headEnd/>
            <a:tailEnd/>
          </a:ln>
        </p:spPr>
      </p:pic>
      <p:pic>
        <p:nvPicPr>
          <p:cNvPr id="15363" name="Picture 2"/>
          <p:cNvPicPr>
            <a:picLocks noChangeAspect="1" noChangeArrowheads="1"/>
          </p:cNvPicPr>
          <p:nvPr/>
        </p:nvPicPr>
        <p:blipFill>
          <a:blip r:embed="rId3" cstate="print"/>
          <a:srcRect/>
          <a:stretch>
            <a:fillRect/>
          </a:stretch>
        </p:blipFill>
        <p:spPr bwMode="auto">
          <a:xfrm>
            <a:off x="0" y="0"/>
            <a:ext cx="3657600" cy="3500438"/>
          </a:xfrm>
          <a:prstGeom prst="rect">
            <a:avLst/>
          </a:prstGeom>
          <a:noFill/>
          <a:ln w="9525">
            <a:noFill/>
            <a:miter lim="800000"/>
            <a:headEnd/>
            <a:tailEnd/>
          </a:ln>
        </p:spPr>
      </p:pic>
      <p:sp>
        <p:nvSpPr>
          <p:cNvPr id="15364" name="TextBox 3"/>
          <p:cNvSpPr txBox="1">
            <a:spLocks noChangeArrowheads="1"/>
          </p:cNvSpPr>
          <p:nvPr/>
        </p:nvSpPr>
        <p:spPr bwMode="auto">
          <a:xfrm rot="-1277822">
            <a:off x="681038" y="2876550"/>
            <a:ext cx="2932112" cy="523875"/>
          </a:xfrm>
          <a:prstGeom prst="rect">
            <a:avLst/>
          </a:prstGeom>
          <a:solidFill>
            <a:srgbClr val="FFFF00"/>
          </a:solidFill>
          <a:ln w="9525">
            <a:noFill/>
            <a:miter lim="800000"/>
            <a:headEnd/>
            <a:tailEnd/>
          </a:ln>
        </p:spPr>
        <p:txBody>
          <a:bodyPr wrap="none">
            <a:spAutoFit/>
          </a:bodyPr>
          <a:lstStyle/>
          <a:p>
            <a:r>
              <a:rPr lang="en-US" sz="1400">
                <a:latin typeface="Comic Sans MS" pitchFamily="66" charset="0"/>
              </a:rPr>
              <a:t>Acero et al. (HESS Collab.) 2009</a:t>
            </a:r>
          </a:p>
          <a:p>
            <a:r>
              <a:rPr lang="en-US" sz="1400">
                <a:latin typeface="Comic Sans MS" pitchFamily="66" charset="0"/>
              </a:rPr>
              <a:t>Science, 326, 1080</a:t>
            </a:r>
          </a:p>
        </p:txBody>
      </p:sp>
      <p:pic>
        <p:nvPicPr>
          <p:cNvPr id="15365" name="Picture 5"/>
          <p:cNvPicPr>
            <a:picLocks noChangeAspect="1" noChangeArrowheads="1"/>
          </p:cNvPicPr>
          <p:nvPr/>
        </p:nvPicPr>
        <p:blipFill>
          <a:blip r:embed="rId4" cstate="print"/>
          <a:srcRect/>
          <a:stretch>
            <a:fillRect/>
          </a:stretch>
        </p:blipFill>
        <p:spPr bwMode="auto">
          <a:xfrm>
            <a:off x="5141913" y="3048000"/>
            <a:ext cx="4002087" cy="3810000"/>
          </a:xfrm>
          <a:prstGeom prst="rect">
            <a:avLst/>
          </a:prstGeom>
          <a:noFill/>
          <a:ln w="9525">
            <a:noFill/>
            <a:miter lim="800000"/>
            <a:headEnd/>
            <a:tailEnd/>
          </a:ln>
        </p:spPr>
      </p:pic>
      <p:pic>
        <p:nvPicPr>
          <p:cNvPr id="15366" name="Picture 6"/>
          <p:cNvPicPr>
            <a:picLocks noChangeAspect="1" noChangeArrowheads="1"/>
          </p:cNvPicPr>
          <p:nvPr/>
        </p:nvPicPr>
        <p:blipFill>
          <a:blip r:embed="rId5" cstate="print"/>
          <a:srcRect/>
          <a:stretch>
            <a:fillRect/>
          </a:stretch>
        </p:blipFill>
        <p:spPr bwMode="auto">
          <a:xfrm>
            <a:off x="5638800" y="0"/>
            <a:ext cx="3505200" cy="3057525"/>
          </a:xfrm>
          <a:prstGeom prst="rect">
            <a:avLst/>
          </a:prstGeom>
          <a:noFill/>
          <a:ln w="9525">
            <a:noFill/>
            <a:miter lim="800000"/>
            <a:headEnd/>
            <a:tailEnd/>
          </a:ln>
        </p:spPr>
      </p:pic>
      <p:sp>
        <p:nvSpPr>
          <p:cNvPr id="15367" name="TextBox 7"/>
          <p:cNvSpPr txBox="1">
            <a:spLocks noChangeArrowheads="1"/>
          </p:cNvSpPr>
          <p:nvPr/>
        </p:nvSpPr>
        <p:spPr bwMode="auto">
          <a:xfrm rot="2731474">
            <a:off x="5102226" y="2870200"/>
            <a:ext cx="2284412" cy="522287"/>
          </a:xfrm>
          <a:prstGeom prst="rect">
            <a:avLst/>
          </a:prstGeom>
          <a:solidFill>
            <a:srgbClr val="FFFF00"/>
          </a:solidFill>
          <a:ln w="9525">
            <a:noFill/>
            <a:miter lim="800000"/>
            <a:headEnd/>
            <a:tailEnd/>
          </a:ln>
        </p:spPr>
        <p:txBody>
          <a:bodyPr wrap="none">
            <a:spAutoFit/>
          </a:bodyPr>
          <a:lstStyle/>
          <a:p>
            <a:r>
              <a:rPr lang="en-US" sz="1400">
                <a:latin typeface="Comic Sans MS" pitchFamily="66" charset="0"/>
              </a:rPr>
              <a:t>Abdo et al. (LAT Collab.) </a:t>
            </a:r>
          </a:p>
          <a:p>
            <a:r>
              <a:rPr lang="en-US" sz="1400">
                <a:latin typeface="Comic Sans MS" pitchFamily="66" charset="0"/>
              </a:rPr>
              <a:t>2010, ApJL, 709, L152</a:t>
            </a:r>
          </a:p>
        </p:txBody>
      </p:sp>
      <p:sp>
        <p:nvSpPr>
          <p:cNvPr id="15368" name="TextBox 7"/>
          <p:cNvSpPr txBox="1">
            <a:spLocks noChangeArrowheads="1"/>
          </p:cNvSpPr>
          <p:nvPr/>
        </p:nvSpPr>
        <p:spPr bwMode="auto">
          <a:xfrm>
            <a:off x="4038600" y="762000"/>
            <a:ext cx="1217613" cy="646113"/>
          </a:xfrm>
          <a:prstGeom prst="rect">
            <a:avLst/>
          </a:prstGeom>
          <a:solidFill>
            <a:srgbClr val="008000"/>
          </a:solidFill>
          <a:ln w="9525">
            <a:noFill/>
            <a:miter lim="800000"/>
            <a:headEnd/>
            <a:tailEnd/>
          </a:ln>
        </p:spPr>
        <p:txBody>
          <a:bodyPr>
            <a:spAutoFit/>
          </a:bodyPr>
          <a:lstStyle/>
          <a:p>
            <a:r>
              <a:rPr lang="en-US" dirty="0">
                <a:solidFill>
                  <a:srgbClr val="FFFF00"/>
                </a:solidFill>
                <a:latin typeface="Comic Sans MS" pitchFamily="66" charset="0"/>
              </a:rPr>
              <a:t> NGC 253</a:t>
            </a:r>
          </a:p>
          <a:p>
            <a:r>
              <a:rPr lang="en-US" dirty="0">
                <a:solidFill>
                  <a:srgbClr val="FFFF00"/>
                </a:solidFill>
                <a:latin typeface="Comic Sans MS" pitchFamily="66" charset="0"/>
              </a:rPr>
              <a:t>detection</a:t>
            </a:r>
          </a:p>
        </p:txBody>
      </p:sp>
      <p:sp>
        <p:nvSpPr>
          <p:cNvPr id="10" name="TextBox 2"/>
          <p:cNvSpPr txBox="1">
            <a:spLocks noChangeArrowheads="1"/>
          </p:cNvSpPr>
          <p:nvPr/>
        </p:nvSpPr>
        <p:spPr bwMode="auto">
          <a:xfrm>
            <a:off x="3886200" y="1600200"/>
            <a:ext cx="1744388" cy="615553"/>
          </a:xfrm>
          <a:prstGeom prst="rect">
            <a:avLst/>
          </a:prstGeom>
          <a:solidFill>
            <a:srgbClr val="FFFF99"/>
          </a:solidFill>
          <a:ln w="9525">
            <a:noFill/>
            <a:miter lim="800000"/>
            <a:headEnd/>
            <a:tailEnd/>
          </a:ln>
        </p:spPr>
        <p:txBody>
          <a:bodyPr wrap="none">
            <a:spAutoFit/>
          </a:bodyPr>
          <a:lstStyle/>
          <a:p>
            <a:r>
              <a:rPr lang="en-US" dirty="0" smtClean="0"/>
              <a:t>U</a:t>
            </a:r>
            <a:r>
              <a:rPr lang="en-US" baseline="-25000" dirty="0" smtClean="0"/>
              <a:t>p</a:t>
            </a:r>
            <a:r>
              <a:rPr lang="en-US" dirty="0" smtClean="0"/>
              <a:t> </a:t>
            </a:r>
            <a:r>
              <a:rPr lang="en-US" dirty="0"/>
              <a:t>~ </a:t>
            </a:r>
            <a:r>
              <a:rPr lang="en-US" dirty="0" smtClean="0"/>
              <a:t>150 </a:t>
            </a:r>
            <a:r>
              <a:rPr lang="en-US" dirty="0" err="1" smtClean="0"/>
              <a:t>eV</a:t>
            </a:r>
            <a:r>
              <a:rPr lang="en-US" dirty="0" smtClean="0"/>
              <a:t> cm</a:t>
            </a:r>
            <a:r>
              <a:rPr lang="en-US" baseline="30000" dirty="0" smtClean="0"/>
              <a:t>-3</a:t>
            </a:r>
          </a:p>
          <a:p>
            <a:r>
              <a:rPr lang="en-US" sz="1600" dirty="0" smtClean="0"/>
              <a:t>in SB nucleus</a:t>
            </a:r>
            <a:endParaRPr lang="en-US" sz="1600" dirty="0"/>
          </a:p>
        </p:txBody>
      </p:sp>
      <p:sp>
        <p:nvSpPr>
          <p:cNvPr id="11" name="TextBox 10"/>
          <p:cNvSpPr txBox="1"/>
          <p:nvPr/>
        </p:nvSpPr>
        <p:spPr>
          <a:xfrm>
            <a:off x="3886200" y="228600"/>
            <a:ext cx="1738746" cy="338554"/>
          </a:xfrm>
          <a:prstGeom prst="rect">
            <a:avLst/>
          </a:prstGeom>
          <a:solidFill>
            <a:srgbClr val="FFFFCC"/>
          </a:solidFill>
          <a:effectLst>
            <a:glow rad="101600">
              <a:srgbClr val="FFFF99">
                <a:alpha val="60000"/>
              </a:srgbClr>
            </a:glow>
          </a:effectLst>
        </p:spPr>
        <p:txBody>
          <a:bodyPr wrap="none" rtlCol="0">
            <a:spAutoFit/>
          </a:bodyPr>
          <a:lstStyle/>
          <a:p>
            <a:r>
              <a:rPr lang="en-US" sz="1600" i="1" dirty="0" smtClean="0"/>
              <a:t>(… NGC253 cont’d)</a:t>
            </a:r>
            <a:endParaRPr lang="en-US" sz="16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370728"/>
            <a:ext cx="4229100" cy="4487272"/>
          </a:xfrm>
          <a:prstGeom prst="rect">
            <a:avLst/>
          </a:prstGeom>
          <a:noFill/>
          <a:ln w="9525">
            <a:noFill/>
            <a:miter lim="800000"/>
            <a:headEnd/>
            <a:tailEnd/>
          </a:ln>
        </p:spPr>
      </p:pic>
      <p:sp>
        <p:nvSpPr>
          <p:cNvPr id="3" name="TextBox 2"/>
          <p:cNvSpPr txBox="1">
            <a:spLocks noChangeArrowheads="1"/>
          </p:cNvSpPr>
          <p:nvPr/>
        </p:nvSpPr>
        <p:spPr bwMode="auto">
          <a:xfrm>
            <a:off x="2133600" y="381000"/>
            <a:ext cx="3762568" cy="461665"/>
          </a:xfrm>
          <a:prstGeom prst="rect">
            <a:avLst/>
          </a:prstGeom>
          <a:solidFill>
            <a:srgbClr val="C00000"/>
          </a:solidFill>
          <a:ln w="9525">
            <a:noFill/>
            <a:miter lim="800000"/>
            <a:headEnd/>
            <a:tailEnd/>
          </a:ln>
        </p:spPr>
        <p:txBody>
          <a:bodyPr wrap="none">
            <a:spAutoFit/>
          </a:bodyPr>
          <a:lstStyle/>
          <a:p>
            <a:r>
              <a:rPr lang="en-US" sz="2400" dirty="0" smtClean="0">
                <a:solidFill>
                  <a:srgbClr val="FFFF00"/>
                </a:solidFill>
                <a:latin typeface="Comic Sans MS" pitchFamily="66" charset="0"/>
              </a:rPr>
              <a:t>M31 (Andromeda Galaxy)</a:t>
            </a:r>
            <a:endParaRPr lang="en-US" sz="2400" dirty="0">
              <a:solidFill>
                <a:srgbClr val="FFFF00"/>
              </a:solidFill>
              <a:latin typeface="Comic Sans MS" pitchFamily="66" charset="0"/>
            </a:endParaRPr>
          </a:p>
        </p:txBody>
      </p:sp>
      <p:pic>
        <p:nvPicPr>
          <p:cNvPr id="2051" name="Picture 3"/>
          <p:cNvPicPr>
            <a:picLocks noChangeAspect="1" noChangeArrowheads="1"/>
          </p:cNvPicPr>
          <p:nvPr/>
        </p:nvPicPr>
        <p:blipFill>
          <a:blip r:embed="rId3" cstate="print"/>
          <a:srcRect/>
          <a:stretch>
            <a:fillRect/>
          </a:stretch>
        </p:blipFill>
        <p:spPr bwMode="auto">
          <a:xfrm>
            <a:off x="4572000" y="2362200"/>
            <a:ext cx="4218100" cy="26670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09600" y="1219200"/>
            <a:ext cx="7870614" cy="1066800"/>
          </a:xfrm>
          <a:prstGeom prst="rect">
            <a:avLst/>
          </a:prstGeom>
          <a:noFill/>
          <a:ln w="9525">
            <a:noFill/>
            <a:miter lim="800000"/>
            <a:headEnd/>
            <a:tailEnd/>
          </a:ln>
        </p:spPr>
      </p:pic>
      <p:sp>
        <p:nvSpPr>
          <p:cNvPr id="7" name="TextBox 3"/>
          <p:cNvSpPr txBox="1">
            <a:spLocks noChangeArrowheads="1"/>
          </p:cNvSpPr>
          <p:nvPr/>
        </p:nvSpPr>
        <p:spPr bwMode="auto">
          <a:xfrm>
            <a:off x="5257800" y="5410200"/>
            <a:ext cx="2514600" cy="461665"/>
          </a:xfrm>
          <a:prstGeom prst="rect">
            <a:avLst/>
          </a:prstGeom>
          <a:solidFill>
            <a:srgbClr val="FFFF00"/>
          </a:solidFill>
          <a:ln w="9525">
            <a:noFill/>
            <a:miter lim="800000"/>
            <a:headEnd/>
            <a:tailEnd/>
          </a:ln>
        </p:spPr>
        <p:txBody>
          <a:bodyPr wrap="square">
            <a:spAutoFit/>
          </a:bodyPr>
          <a:lstStyle/>
          <a:p>
            <a:r>
              <a:rPr lang="en-US" sz="2400" dirty="0" smtClean="0"/>
              <a:t>U</a:t>
            </a:r>
            <a:r>
              <a:rPr lang="en-US" sz="2400" baseline="-25000" dirty="0" smtClean="0"/>
              <a:t>p</a:t>
            </a:r>
            <a:r>
              <a:rPr lang="en-US" sz="2400" dirty="0" smtClean="0"/>
              <a:t>  </a:t>
            </a:r>
            <a:r>
              <a:rPr lang="en-US" sz="2400" dirty="0"/>
              <a:t>~ </a:t>
            </a:r>
            <a:r>
              <a:rPr lang="en-US" sz="2400" dirty="0" smtClean="0"/>
              <a:t> 0.36 </a:t>
            </a:r>
            <a:r>
              <a:rPr lang="en-US" sz="2400" dirty="0" err="1" smtClean="0"/>
              <a:t>eV</a:t>
            </a:r>
            <a:r>
              <a:rPr lang="en-US" sz="2400" dirty="0" smtClean="0"/>
              <a:t> </a:t>
            </a:r>
            <a:r>
              <a:rPr lang="en-US" sz="2400" dirty="0"/>
              <a:t>cm</a:t>
            </a:r>
            <a:r>
              <a:rPr lang="en-US" sz="2400" baseline="30000" dirty="0">
                <a:latin typeface="Symbol" pitchFamily="18" charset="2"/>
              </a:rPr>
              <a:t>-</a:t>
            </a:r>
            <a:r>
              <a:rPr lang="en-US" sz="2400" baseline="30000" dirty="0"/>
              <a:t>3</a:t>
            </a:r>
          </a:p>
        </p:txBody>
      </p:sp>
      <p:sp>
        <p:nvSpPr>
          <p:cNvPr id="9" name="Rectangular Callout 8"/>
          <p:cNvSpPr/>
          <p:nvPr/>
        </p:nvSpPr>
        <p:spPr>
          <a:xfrm>
            <a:off x="7620000" y="4191000"/>
            <a:ext cx="1066800" cy="609600"/>
          </a:xfrm>
          <a:prstGeom prst="wedgeRectCallout">
            <a:avLst>
              <a:gd name="adj1" fmla="val -30973"/>
              <a:gd name="adj2" fmla="val -112018"/>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96200" y="4267200"/>
            <a:ext cx="990600" cy="523220"/>
          </a:xfrm>
          <a:prstGeom prst="rect">
            <a:avLst/>
          </a:prstGeom>
          <a:solidFill>
            <a:srgbClr val="CCECFF"/>
          </a:solidFill>
        </p:spPr>
        <p:txBody>
          <a:bodyPr wrap="square" rtlCol="0">
            <a:spAutoFit/>
          </a:bodyPr>
          <a:lstStyle/>
          <a:p>
            <a:r>
              <a:rPr lang="en-US" sz="1400" dirty="0" smtClean="0">
                <a:latin typeface="Arial Narrow" pitchFamily="34" charset="0"/>
              </a:rPr>
              <a:t>MW model,</a:t>
            </a:r>
          </a:p>
          <a:p>
            <a:r>
              <a:rPr lang="en-US" sz="1400" dirty="0" smtClean="0">
                <a:latin typeface="Arial Narrow" pitchFamily="34" charset="0"/>
              </a:rPr>
              <a:t>scaled</a:t>
            </a:r>
            <a:endParaRPr lang="en-US" sz="1400" dirty="0">
              <a:latin typeface="Arial Narrow" pitchFamily="34" charset="0"/>
            </a:endParaRPr>
          </a:p>
        </p:txBody>
      </p:sp>
      <p:sp>
        <p:nvSpPr>
          <p:cNvPr id="10" name="TextBox 5"/>
          <p:cNvSpPr txBox="1">
            <a:spLocks noChangeArrowheads="1"/>
          </p:cNvSpPr>
          <p:nvPr/>
        </p:nvSpPr>
        <p:spPr bwMode="auto">
          <a:xfrm>
            <a:off x="6705600" y="381000"/>
            <a:ext cx="2230438" cy="523875"/>
          </a:xfrm>
          <a:prstGeom prst="rect">
            <a:avLst/>
          </a:prstGeom>
          <a:solidFill>
            <a:srgbClr val="FFFF99"/>
          </a:solidFill>
          <a:ln w="9525">
            <a:noFill/>
            <a:miter lim="800000"/>
            <a:headEnd/>
            <a:tailEnd/>
          </a:ln>
        </p:spPr>
        <p:txBody>
          <a:bodyPr wrap="none">
            <a:spAutoFit/>
          </a:bodyPr>
          <a:lstStyle/>
          <a:p>
            <a:r>
              <a:rPr lang="en-US" sz="1400" dirty="0" err="1">
                <a:latin typeface="Comic Sans MS" pitchFamily="66" charset="0"/>
              </a:rPr>
              <a:t>Abdo</a:t>
            </a:r>
            <a:r>
              <a:rPr lang="en-US" sz="1400" dirty="0">
                <a:latin typeface="Comic Sans MS" pitchFamily="66" charset="0"/>
              </a:rPr>
              <a:t> et al. (LAT </a:t>
            </a:r>
            <a:r>
              <a:rPr lang="en-US" sz="1400" dirty="0" err="1">
                <a:latin typeface="Comic Sans MS" pitchFamily="66" charset="0"/>
              </a:rPr>
              <a:t>Collab</a:t>
            </a:r>
            <a:r>
              <a:rPr lang="en-US" sz="1400" dirty="0">
                <a:latin typeface="Comic Sans MS" pitchFamily="66" charset="0"/>
              </a:rPr>
              <a:t>.)</a:t>
            </a:r>
          </a:p>
          <a:p>
            <a:r>
              <a:rPr lang="en-US" sz="1400" dirty="0">
                <a:latin typeface="Comic Sans MS" pitchFamily="66" charset="0"/>
              </a:rPr>
              <a:t>2010, A&amp;A, </a:t>
            </a:r>
            <a:r>
              <a:rPr lang="en-US" sz="1400" dirty="0" smtClean="0">
                <a:latin typeface="Comic Sans MS" pitchFamily="66" charset="0"/>
              </a:rPr>
              <a:t>523, L2</a:t>
            </a:r>
            <a:endParaRPr lang="en-US" sz="1400" dirty="0">
              <a:latin typeface="Comic Sans MS" pitchFamily="66" charset="0"/>
            </a:endParaRPr>
          </a:p>
        </p:txBody>
      </p:sp>
      <p:sp>
        <p:nvSpPr>
          <p:cNvPr id="12" name="TextBox 11"/>
          <p:cNvSpPr txBox="1"/>
          <p:nvPr/>
        </p:nvSpPr>
        <p:spPr>
          <a:xfrm>
            <a:off x="76200" y="76200"/>
            <a:ext cx="1676400" cy="954107"/>
          </a:xfrm>
          <a:prstGeom prst="rect">
            <a:avLst/>
          </a:prstGeom>
          <a:solidFill>
            <a:srgbClr val="FFFF00"/>
          </a:solidFill>
        </p:spPr>
        <p:txBody>
          <a:bodyPr wrap="square" rtlCol="0">
            <a:spAutoFit/>
          </a:bodyPr>
          <a:lstStyle/>
          <a:p>
            <a:r>
              <a:rPr lang="en-US" sz="2800" dirty="0" smtClean="0"/>
              <a:t>2.</a:t>
            </a:r>
            <a:r>
              <a:rPr lang="en-US" sz="2800" i="1" dirty="0" smtClean="0"/>
              <a:t> U</a:t>
            </a:r>
            <a:r>
              <a:rPr lang="en-US" sz="2800" baseline="-25000" dirty="0" smtClean="0"/>
              <a:t>p</a:t>
            </a:r>
            <a:r>
              <a:rPr lang="en-US" sz="2800" dirty="0" smtClean="0"/>
              <a:t> from </a:t>
            </a:r>
          </a:p>
          <a:p>
            <a:r>
              <a:rPr lang="en-US" sz="2800" dirty="0" smtClean="0">
                <a:latin typeface="Symbol" pitchFamily="18" charset="2"/>
              </a:rPr>
              <a:t>g</a:t>
            </a:r>
            <a:r>
              <a:rPr lang="en-US" sz="2800" dirty="0" smtClean="0"/>
              <a:t>-rays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676400"/>
            <a:ext cx="4572000" cy="762000"/>
          </a:xfrm>
          <a:solidFill>
            <a:srgbClr val="FFFF00"/>
          </a:solidFill>
        </p:spPr>
        <p:txBody>
          <a:bodyPr>
            <a:normAutofit/>
          </a:bodyPr>
          <a:lstStyle/>
          <a:p>
            <a:r>
              <a:rPr lang="en-US" sz="3200" dirty="0" smtClean="0">
                <a:latin typeface="Comic Sans MS" pitchFamily="66" charset="0"/>
              </a:rPr>
              <a:t>Particle Acceleration</a:t>
            </a:r>
            <a:endParaRPr lang="en-US" sz="3200" dirty="0">
              <a:latin typeface="Comic Sans MS" pitchFamily="66" charset="0"/>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2743200"/>
            <a:ext cx="9174056" cy="3371557"/>
          </a:xfrm>
          <a:prstGeom prst="rect">
            <a:avLst/>
          </a:prstGeom>
          <a:noFill/>
          <a:ln w="9525">
            <a:noFill/>
            <a:miter lim="800000"/>
            <a:headEnd/>
            <a:tailEnd/>
          </a:ln>
        </p:spPr>
      </p:pic>
      <p:sp>
        <p:nvSpPr>
          <p:cNvPr id="4" name="TextBox 3"/>
          <p:cNvSpPr txBox="1"/>
          <p:nvPr/>
        </p:nvSpPr>
        <p:spPr>
          <a:xfrm>
            <a:off x="152400" y="304800"/>
            <a:ext cx="8864414" cy="830997"/>
          </a:xfrm>
          <a:prstGeom prst="rect">
            <a:avLst/>
          </a:prstGeom>
          <a:solidFill>
            <a:srgbClr val="FFFF99"/>
          </a:solidFill>
        </p:spPr>
        <p:txBody>
          <a:bodyPr wrap="none" rtlCol="0">
            <a:spAutoFit/>
          </a:bodyPr>
          <a:lstStyle/>
          <a:p>
            <a:r>
              <a:rPr lang="en-US" sz="2400" dirty="0" smtClean="0"/>
              <a:t>Non-Thermal  plasma:  </a:t>
            </a:r>
            <a:r>
              <a:rPr lang="en-US" sz="2400" dirty="0" err="1" smtClean="0"/>
              <a:t>T</a:t>
            </a:r>
            <a:r>
              <a:rPr lang="en-US" sz="2400" baseline="-25000" dirty="0" err="1" smtClean="0"/>
              <a:t>ion</a:t>
            </a:r>
            <a:r>
              <a:rPr lang="en-US" sz="2400" dirty="0" smtClean="0"/>
              <a:t> </a:t>
            </a:r>
            <a:r>
              <a:rPr lang="en-US" sz="2400" dirty="0" smtClean="0">
                <a:latin typeface="Symbol" pitchFamily="18" charset="2"/>
              </a:rPr>
              <a:t>¹T</a:t>
            </a:r>
            <a:r>
              <a:rPr lang="en-US" sz="2400" baseline="-25000" dirty="0" smtClean="0"/>
              <a:t>electron</a:t>
            </a:r>
          </a:p>
          <a:p>
            <a:r>
              <a:rPr lang="en-US" sz="2400" dirty="0" smtClean="0"/>
              <a:t>                                          f(</a:t>
            </a:r>
            <a:r>
              <a:rPr lang="en-US" sz="2400" b="1" i="1" dirty="0" smtClean="0"/>
              <a:t>v</a:t>
            </a:r>
            <a:r>
              <a:rPr lang="en-US" sz="2400" dirty="0" smtClean="0"/>
              <a:t>) of either species non-Maxwell Boltzmann</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4756150" y="4038600"/>
            <a:ext cx="4387850" cy="461963"/>
          </a:xfrm>
          <a:prstGeom prst="rect">
            <a:avLst/>
          </a:prstGeom>
          <a:solidFill>
            <a:srgbClr val="C00000"/>
          </a:solidFill>
          <a:ln w="9525">
            <a:noFill/>
            <a:miter lim="800000"/>
            <a:headEnd/>
            <a:tailEnd/>
          </a:ln>
        </p:spPr>
        <p:txBody>
          <a:bodyPr wrap="none">
            <a:spAutoFit/>
          </a:bodyPr>
          <a:lstStyle/>
          <a:p>
            <a:r>
              <a:rPr lang="en-US" sz="2400" dirty="0">
                <a:solidFill>
                  <a:srgbClr val="FFFF00"/>
                </a:solidFill>
                <a:latin typeface="Comic Sans MS" pitchFamily="66" charset="0"/>
              </a:rPr>
              <a:t>Large </a:t>
            </a:r>
            <a:r>
              <a:rPr lang="en-US" sz="2400" dirty="0" err="1">
                <a:solidFill>
                  <a:srgbClr val="FFFF00"/>
                </a:solidFill>
                <a:latin typeface="Comic Sans MS" pitchFamily="66" charset="0"/>
              </a:rPr>
              <a:t>Magellanic</a:t>
            </a:r>
            <a:r>
              <a:rPr lang="en-US" sz="2400" dirty="0">
                <a:solidFill>
                  <a:srgbClr val="FFFF00"/>
                </a:solidFill>
                <a:latin typeface="Comic Sans MS" pitchFamily="66" charset="0"/>
              </a:rPr>
              <a:t> Cloud (LMC)</a:t>
            </a:r>
          </a:p>
        </p:txBody>
      </p:sp>
      <p:sp>
        <p:nvSpPr>
          <p:cNvPr id="9" name="TextBox 3"/>
          <p:cNvSpPr txBox="1">
            <a:spLocks noChangeArrowheads="1"/>
          </p:cNvSpPr>
          <p:nvPr/>
        </p:nvSpPr>
        <p:spPr bwMode="auto">
          <a:xfrm>
            <a:off x="5638800" y="6096000"/>
            <a:ext cx="2778325" cy="461665"/>
          </a:xfrm>
          <a:prstGeom prst="rect">
            <a:avLst/>
          </a:prstGeom>
          <a:solidFill>
            <a:srgbClr val="FFFF00"/>
          </a:solidFill>
          <a:ln w="9525">
            <a:noFill/>
            <a:miter lim="800000"/>
            <a:headEnd/>
            <a:tailEnd/>
          </a:ln>
        </p:spPr>
        <p:txBody>
          <a:bodyPr wrap="none">
            <a:spAutoFit/>
          </a:bodyPr>
          <a:lstStyle/>
          <a:p>
            <a:r>
              <a:rPr lang="en-US" sz="2400" dirty="0"/>
              <a:t>U</a:t>
            </a:r>
            <a:r>
              <a:rPr lang="en-US" sz="2400" baseline="-25000" dirty="0"/>
              <a:t>p</a:t>
            </a:r>
            <a:r>
              <a:rPr lang="en-US" sz="2400" dirty="0"/>
              <a:t>  ~ 0.2-0.3 </a:t>
            </a:r>
            <a:r>
              <a:rPr lang="en-US" sz="2400" dirty="0" err="1"/>
              <a:t>eV</a:t>
            </a:r>
            <a:r>
              <a:rPr lang="en-US" sz="2400" dirty="0"/>
              <a:t> cm</a:t>
            </a:r>
            <a:r>
              <a:rPr lang="en-US" sz="2400" baseline="30000" dirty="0">
                <a:latin typeface="Symbol" pitchFamily="18" charset="2"/>
              </a:rPr>
              <a:t>-</a:t>
            </a:r>
            <a:r>
              <a:rPr lang="en-US" sz="2400" baseline="30000" dirty="0"/>
              <a:t>3</a:t>
            </a:r>
          </a:p>
        </p:txBody>
      </p:sp>
      <p:sp>
        <p:nvSpPr>
          <p:cNvPr id="11" name="TextBox 5"/>
          <p:cNvSpPr txBox="1">
            <a:spLocks noChangeArrowheads="1"/>
          </p:cNvSpPr>
          <p:nvPr/>
        </p:nvSpPr>
        <p:spPr bwMode="auto">
          <a:xfrm>
            <a:off x="6913562" y="4495800"/>
            <a:ext cx="2230438" cy="523875"/>
          </a:xfrm>
          <a:prstGeom prst="rect">
            <a:avLst/>
          </a:prstGeom>
          <a:solidFill>
            <a:srgbClr val="FFFF99"/>
          </a:solidFill>
          <a:ln w="9525">
            <a:noFill/>
            <a:miter lim="800000"/>
            <a:headEnd/>
            <a:tailEnd/>
          </a:ln>
        </p:spPr>
        <p:txBody>
          <a:bodyPr wrap="none">
            <a:spAutoFit/>
          </a:bodyPr>
          <a:lstStyle/>
          <a:p>
            <a:r>
              <a:rPr lang="en-US" sz="1400" dirty="0" err="1">
                <a:latin typeface="Comic Sans MS" pitchFamily="66" charset="0"/>
              </a:rPr>
              <a:t>Abdo</a:t>
            </a:r>
            <a:r>
              <a:rPr lang="en-US" sz="1400" dirty="0">
                <a:latin typeface="Comic Sans MS" pitchFamily="66" charset="0"/>
              </a:rPr>
              <a:t> et al. (LAT </a:t>
            </a:r>
            <a:r>
              <a:rPr lang="en-US" sz="1400" dirty="0" err="1">
                <a:latin typeface="Comic Sans MS" pitchFamily="66" charset="0"/>
              </a:rPr>
              <a:t>Collab</a:t>
            </a:r>
            <a:r>
              <a:rPr lang="en-US" sz="1400" dirty="0">
                <a:latin typeface="Comic Sans MS" pitchFamily="66" charset="0"/>
              </a:rPr>
              <a:t>.)</a:t>
            </a:r>
          </a:p>
          <a:p>
            <a:r>
              <a:rPr lang="en-US" sz="1400" dirty="0">
                <a:latin typeface="Comic Sans MS" pitchFamily="66" charset="0"/>
              </a:rPr>
              <a:t>2010, A&amp;A, 512, 7</a:t>
            </a:r>
          </a:p>
        </p:txBody>
      </p:sp>
      <p:pic>
        <p:nvPicPr>
          <p:cNvPr id="2050" name="Picture 2"/>
          <p:cNvPicPr>
            <a:picLocks noChangeAspect="1" noChangeArrowheads="1"/>
          </p:cNvPicPr>
          <p:nvPr/>
        </p:nvPicPr>
        <p:blipFill>
          <a:blip r:embed="rId2" cstate="print"/>
          <a:srcRect/>
          <a:stretch>
            <a:fillRect/>
          </a:stretch>
        </p:blipFill>
        <p:spPr bwMode="auto">
          <a:xfrm>
            <a:off x="0" y="3886200"/>
            <a:ext cx="4626686" cy="297179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61975" y="0"/>
            <a:ext cx="7515225" cy="38671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85800" y="3429000"/>
            <a:ext cx="7353300" cy="180975"/>
          </a:xfrm>
          <a:prstGeom prst="rect">
            <a:avLst/>
          </a:prstGeom>
          <a:noFill/>
          <a:ln w="9525">
            <a:noFill/>
            <a:miter lim="800000"/>
            <a:headEnd/>
            <a:tailEnd/>
          </a:ln>
        </p:spPr>
      </p:pic>
      <p:sp>
        <p:nvSpPr>
          <p:cNvPr id="10" name="TextBox 9"/>
          <p:cNvSpPr txBox="1"/>
          <p:nvPr/>
        </p:nvSpPr>
        <p:spPr>
          <a:xfrm>
            <a:off x="2514600" y="4343400"/>
            <a:ext cx="587020" cy="369332"/>
          </a:xfrm>
          <a:prstGeom prst="rect">
            <a:avLst/>
          </a:prstGeom>
          <a:noFill/>
        </p:spPr>
        <p:txBody>
          <a:bodyPr wrap="none" rtlCol="0">
            <a:spAutoFit/>
          </a:bodyPr>
          <a:lstStyle/>
          <a:p>
            <a:r>
              <a:rPr lang="en-US" dirty="0" smtClean="0"/>
              <a:t>MW</a:t>
            </a:r>
            <a:endParaRPr lang="en-US" dirty="0"/>
          </a:p>
        </p:txBody>
      </p:sp>
      <p:sp>
        <p:nvSpPr>
          <p:cNvPr id="12" name="TextBox 11"/>
          <p:cNvSpPr txBox="1"/>
          <p:nvPr/>
        </p:nvSpPr>
        <p:spPr>
          <a:xfrm>
            <a:off x="1219200" y="4648200"/>
            <a:ext cx="364202" cy="338554"/>
          </a:xfrm>
          <a:prstGeom prst="rect">
            <a:avLst/>
          </a:prstGeom>
          <a:noFill/>
        </p:spPr>
        <p:txBody>
          <a:bodyPr wrap="none" rtlCol="0">
            <a:spAutoFit/>
          </a:bodyPr>
          <a:lstStyle/>
          <a:p>
            <a:r>
              <a:rPr lang="en-US" sz="1600" dirty="0" smtClean="0"/>
              <a:t>HI</a:t>
            </a:r>
            <a:endParaRPr lang="en-US" sz="1600" dirty="0"/>
          </a:p>
        </p:txBody>
      </p:sp>
      <p:sp>
        <p:nvSpPr>
          <p:cNvPr id="13" name="TextBox 12"/>
          <p:cNvSpPr txBox="1"/>
          <p:nvPr/>
        </p:nvSpPr>
        <p:spPr>
          <a:xfrm>
            <a:off x="1219200" y="5029200"/>
            <a:ext cx="381836" cy="338554"/>
          </a:xfrm>
          <a:prstGeom prst="rect">
            <a:avLst/>
          </a:prstGeom>
          <a:noFill/>
        </p:spPr>
        <p:txBody>
          <a:bodyPr wrap="none" rtlCol="0">
            <a:spAutoFit/>
          </a:bodyPr>
          <a:lstStyle/>
          <a:p>
            <a:r>
              <a:rPr lang="en-US" sz="1600" dirty="0" smtClean="0">
                <a:solidFill>
                  <a:srgbClr val="FF0000"/>
                </a:solidFill>
              </a:rPr>
              <a:t>H</a:t>
            </a:r>
            <a:r>
              <a:rPr lang="en-US" sz="1600" baseline="-25000" dirty="0" smtClean="0">
                <a:solidFill>
                  <a:srgbClr val="FF0000"/>
                </a:solidFill>
              </a:rPr>
              <a:t>2</a:t>
            </a:r>
            <a:endParaRPr lang="en-US" sz="1600" baseline="-250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6705600" y="304800"/>
            <a:ext cx="2230438" cy="523875"/>
          </a:xfrm>
          <a:prstGeom prst="rect">
            <a:avLst/>
          </a:prstGeom>
          <a:solidFill>
            <a:srgbClr val="FFFF99"/>
          </a:solidFill>
          <a:ln w="9525">
            <a:noFill/>
            <a:miter lim="800000"/>
            <a:headEnd/>
            <a:tailEnd/>
          </a:ln>
        </p:spPr>
        <p:txBody>
          <a:bodyPr wrap="none">
            <a:spAutoFit/>
          </a:bodyPr>
          <a:lstStyle/>
          <a:p>
            <a:r>
              <a:rPr lang="en-US" sz="1400" dirty="0" err="1">
                <a:latin typeface="Comic Sans MS" pitchFamily="66" charset="0"/>
              </a:rPr>
              <a:t>Abdo</a:t>
            </a:r>
            <a:r>
              <a:rPr lang="en-US" sz="1400" dirty="0">
                <a:latin typeface="Comic Sans MS" pitchFamily="66" charset="0"/>
              </a:rPr>
              <a:t> et al. (LAT </a:t>
            </a:r>
            <a:r>
              <a:rPr lang="en-US" sz="1400" dirty="0" err="1">
                <a:latin typeface="Comic Sans MS" pitchFamily="66" charset="0"/>
              </a:rPr>
              <a:t>Collab</a:t>
            </a:r>
            <a:r>
              <a:rPr lang="en-US" sz="1400" dirty="0">
                <a:latin typeface="Comic Sans MS" pitchFamily="66" charset="0"/>
              </a:rPr>
              <a:t>.)</a:t>
            </a:r>
          </a:p>
          <a:p>
            <a:r>
              <a:rPr lang="en-US" sz="1400" dirty="0">
                <a:latin typeface="Comic Sans MS" pitchFamily="66" charset="0"/>
              </a:rPr>
              <a:t>2010, </a:t>
            </a:r>
            <a:r>
              <a:rPr lang="en-US" sz="1400" dirty="0" smtClean="0">
                <a:latin typeface="Comic Sans MS" pitchFamily="66" charset="0"/>
              </a:rPr>
              <a:t>A&amp;A, 523, A46</a:t>
            </a:r>
            <a:endParaRPr lang="en-US" sz="1400" dirty="0">
              <a:latin typeface="Comic Sans MS" pitchFamily="66" charset="0"/>
            </a:endParaRPr>
          </a:p>
        </p:txBody>
      </p:sp>
      <p:sp>
        <p:nvSpPr>
          <p:cNvPr id="10" name="TextBox 9"/>
          <p:cNvSpPr txBox="1">
            <a:spLocks noChangeArrowheads="1"/>
          </p:cNvSpPr>
          <p:nvPr/>
        </p:nvSpPr>
        <p:spPr bwMode="auto">
          <a:xfrm>
            <a:off x="2133600" y="381000"/>
            <a:ext cx="4403770" cy="461665"/>
          </a:xfrm>
          <a:prstGeom prst="rect">
            <a:avLst/>
          </a:prstGeom>
          <a:solidFill>
            <a:srgbClr val="C00000"/>
          </a:solidFill>
          <a:ln w="9525">
            <a:noFill/>
            <a:miter lim="800000"/>
            <a:headEnd/>
            <a:tailEnd/>
          </a:ln>
        </p:spPr>
        <p:txBody>
          <a:bodyPr wrap="none">
            <a:spAutoFit/>
          </a:bodyPr>
          <a:lstStyle/>
          <a:p>
            <a:r>
              <a:rPr lang="en-US" sz="2400" dirty="0" smtClean="0">
                <a:solidFill>
                  <a:srgbClr val="FFFF00"/>
                </a:solidFill>
                <a:latin typeface="Comic Sans MS" pitchFamily="66" charset="0"/>
              </a:rPr>
              <a:t>Small </a:t>
            </a:r>
            <a:r>
              <a:rPr lang="en-US" sz="2400" dirty="0" err="1">
                <a:solidFill>
                  <a:srgbClr val="FFFF00"/>
                </a:solidFill>
                <a:latin typeface="Comic Sans MS" pitchFamily="66" charset="0"/>
              </a:rPr>
              <a:t>Magellanic</a:t>
            </a:r>
            <a:r>
              <a:rPr lang="en-US" sz="2400" dirty="0">
                <a:solidFill>
                  <a:srgbClr val="FFFF00"/>
                </a:solidFill>
                <a:latin typeface="Comic Sans MS" pitchFamily="66" charset="0"/>
              </a:rPr>
              <a:t> Cloud </a:t>
            </a:r>
            <a:r>
              <a:rPr lang="en-US" sz="2400" dirty="0" smtClean="0">
                <a:solidFill>
                  <a:srgbClr val="FFFF00"/>
                </a:solidFill>
                <a:latin typeface="Comic Sans MS" pitchFamily="66" charset="0"/>
              </a:rPr>
              <a:t>(SMC</a:t>
            </a:r>
            <a:r>
              <a:rPr lang="en-US" sz="2400" dirty="0">
                <a:solidFill>
                  <a:srgbClr val="FFFF00"/>
                </a:solidFill>
                <a:latin typeface="Comic Sans MS" pitchFamily="66" charset="0"/>
              </a:rPr>
              <a:t>)</a:t>
            </a:r>
          </a:p>
        </p:txBody>
      </p:sp>
      <p:pic>
        <p:nvPicPr>
          <p:cNvPr id="1030" name="Picture 6"/>
          <p:cNvPicPr>
            <a:picLocks noChangeAspect="1" noChangeArrowheads="1"/>
          </p:cNvPicPr>
          <p:nvPr/>
        </p:nvPicPr>
        <p:blipFill>
          <a:blip r:embed="rId2" cstate="print"/>
          <a:srcRect/>
          <a:stretch>
            <a:fillRect/>
          </a:stretch>
        </p:blipFill>
        <p:spPr bwMode="auto">
          <a:xfrm>
            <a:off x="0" y="838200"/>
            <a:ext cx="4419600" cy="4713424"/>
          </a:xfrm>
          <a:prstGeom prst="rect">
            <a:avLst/>
          </a:prstGeom>
          <a:noFill/>
          <a:ln w="9525">
            <a:noFill/>
            <a:miter lim="800000"/>
            <a:headEnd/>
            <a:tailEnd/>
          </a:ln>
        </p:spPr>
      </p:pic>
      <p:sp>
        <p:nvSpPr>
          <p:cNvPr id="13" name="TextBox 3"/>
          <p:cNvSpPr txBox="1">
            <a:spLocks noChangeArrowheads="1"/>
          </p:cNvSpPr>
          <p:nvPr/>
        </p:nvSpPr>
        <p:spPr bwMode="auto">
          <a:xfrm>
            <a:off x="6248400" y="5791200"/>
            <a:ext cx="2520242" cy="461665"/>
          </a:xfrm>
          <a:prstGeom prst="rect">
            <a:avLst/>
          </a:prstGeom>
          <a:solidFill>
            <a:srgbClr val="FFFF00"/>
          </a:solidFill>
          <a:ln w="9525">
            <a:noFill/>
            <a:miter lim="800000"/>
            <a:headEnd/>
            <a:tailEnd/>
          </a:ln>
        </p:spPr>
        <p:txBody>
          <a:bodyPr wrap="none">
            <a:spAutoFit/>
          </a:bodyPr>
          <a:lstStyle/>
          <a:p>
            <a:r>
              <a:rPr lang="en-US" sz="2400" dirty="0"/>
              <a:t>U</a:t>
            </a:r>
            <a:r>
              <a:rPr lang="en-US" sz="2400" baseline="-25000" dirty="0"/>
              <a:t>p</a:t>
            </a:r>
            <a:r>
              <a:rPr lang="en-US" sz="2400" dirty="0"/>
              <a:t>  ~ </a:t>
            </a:r>
            <a:r>
              <a:rPr lang="en-US" sz="2400" dirty="0" smtClean="0"/>
              <a:t> 0.15 </a:t>
            </a:r>
            <a:r>
              <a:rPr lang="en-US" sz="2400" dirty="0" err="1" smtClean="0"/>
              <a:t>eV</a:t>
            </a:r>
            <a:r>
              <a:rPr lang="en-US" sz="2400" dirty="0" smtClean="0"/>
              <a:t> </a:t>
            </a:r>
            <a:r>
              <a:rPr lang="en-US" sz="2400" dirty="0"/>
              <a:t>cm</a:t>
            </a:r>
            <a:r>
              <a:rPr lang="en-US" sz="2400" baseline="30000" dirty="0">
                <a:latin typeface="Symbol" pitchFamily="18" charset="2"/>
              </a:rPr>
              <a:t>-</a:t>
            </a:r>
            <a:r>
              <a:rPr lang="en-US" sz="2400" baseline="30000" dirty="0"/>
              <a:t>3</a:t>
            </a:r>
          </a:p>
        </p:txBody>
      </p:sp>
      <p:pic>
        <p:nvPicPr>
          <p:cNvPr id="1026" name="Picture 2"/>
          <p:cNvPicPr>
            <a:picLocks noChangeAspect="1" noChangeArrowheads="1"/>
          </p:cNvPicPr>
          <p:nvPr/>
        </p:nvPicPr>
        <p:blipFill>
          <a:blip r:embed="rId3" cstate="print"/>
          <a:srcRect/>
          <a:stretch>
            <a:fillRect/>
          </a:stretch>
        </p:blipFill>
        <p:spPr bwMode="auto">
          <a:xfrm>
            <a:off x="4488873" y="838200"/>
            <a:ext cx="4655127"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1443625"/>
            <a:ext cx="4800600" cy="5414375"/>
          </a:xfrm>
          <a:prstGeom prst="rect">
            <a:avLst/>
          </a:prstGeom>
          <a:noFill/>
          <a:ln w="9525">
            <a:noFill/>
            <a:miter lim="800000"/>
            <a:headEnd/>
            <a:tailEnd/>
          </a:ln>
        </p:spPr>
      </p:pic>
      <p:pic>
        <p:nvPicPr>
          <p:cNvPr id="21507" name="Picture 4"/>
          <p:cNvPicPr>
            <a:picLocks noChangeAspect="1" noChangeArrowheads="1"/>
          </p:cNvPicPr>
          <p:nvPr/>
        </p:nvPicPr>
        <p:blipFill>
          <a:blip r:embed="rId3" cstate="print"/>
          <a:srcRect/>
          <a:stretch>
            <a:fillRect/>
          </a:stretch>
        </p:blipFill>
        <p:spPr bwMode="auto">
          <a:xfrm>
            <a:off x="4086225" y="533400"/>
            <a:ext cx="5057775" cy="990600"/>
          </a:xfrm>
          <a:prstGeom prst="rect">
            <a:avLst/>
          </a:prstGeom>
          <a:noFill/>
          <a:ln w="9525">
            <a:noFill/>
            <a:miter lim="800000"/>
            <a:headEnd/>
            <a:tailEnd/>
          </a:ln>
        </p:spPr>
      </p:pic>
      <p:sp>
        <p:nvSpPr>
          <p:cNvPr id="21508" name="TextBox 7"/>
          <p:cNvSpPr txBox="1">
            <a:spLocks noChangeArrowheads="1"/>
          </p:cNvSpPr>
          <p:nvPr/>
        </p:nvSpPr>
        <p:spPr bwMode="auto">
          <a:xfrm>
            <a:off x="0" y="762000"/>
            <a:ext cx="2561920" cy="738664"/>
          </a:xfrm>
          <a:prstGeom prst="rect">
            <a:avLst/>
          </a:prstGeom>
          <a:solidFill>
            <a:srgbClr val="CCFF99"/>
          </a:solidFill>
          <a:ln w="9525">
            <a:noFill/>
            <a:miter lim="800000"/>
            <a:headEnd/>
            <a:tailEnd/>
          </a:ln>
        </p:spPr>
        <p:txBody>
          <a:bodyPr wrap="none">
            <a:spAutoFit/>
          </a:bodyPr>
          <a:lstStyle/>
          <a:p>
            <a:r>
              <a:rPr lang="en-US" sz="800" dirty="0" smtClean="0">
                <a:latin typeface="Wingdings" pitchFamily="2" charset="2"/>
              </a:rPr>
              <a:t>l</a:t>
            </a:r>
            <a:r>
              <a:rPr lang="en-US" sz="1400" dirty="0" smtClean="0"/>
              <a:t> </a:t>
            </a:r>
            <a:r>
              <a:rPr lang="en-US" sz="1400" dirty="0" err="1" smtClean="0">
                <a:latin typeface="Comic Sans MS" pitchFamily="66" charset="0"/>
              </a:rPr>
              <a:t>Abdo</a:t>
            </a:r>
            <a:r>
              <a:rPr lang="en-US" sz="1400" dirty="0" smtClean="0">
                <a:latin typeface="Comic Sans MS" pitchFamily="66" charset="0"/>
              </a:rPr>
              <a:t> </a:t>
            </a:r>
            <a:r>
              <a:rPr lang="en-US" sz="1400" dirty="0">
                <a:latin typeface="Comic Sans MS" pitchFamily="66" charset="0"/>
              </a:rPr>
              <a:t>et al. (LAT </a:t>
            </a:r>
            <a:r>
              <a:rPr lang="en-US" sz="1400" dirty="0" err="1">
                <a:latin typeface="Comic Sans MS" pitchFamily="66" charset="0"/>
              </a:rPr>
              <a:t>Collab</a:t>
            </a:r>
            <a:r>
              <a:rPr lang="en-US" sz="1400" dirty="0">
                <a:latin typeface="Comic Sans MS" pitchFamily="66" charset="0"/>
              </a:rPr>
              <a:t>.) </a:t>
            </a:r>
          </a:p>
          <a:p>
            <a:r>
              <a:rPr lang="en-US" sz="1400" dirty="0" smtClean="0">
                <a:latin typeface="Comic Sans MS" pitchFamily="66" charset="0"/>
              </a:rPr>
              <a:t>  2010</a:t>
            </a:r>
            <a:r>
              <a:rPr lang="en-US" sz="1400" dirty="0">
                <a:latin typeface="Comic Sans MS" pitchFamily="66" charset="0"/>
              </a:rPr>
              <a:t>, </a:t>
            </a:r>
            <a:r>
              <a:rPr lang="en-US" sz="1400" dirty="0" err="1">
                <a:latin typeface="Comic Sans MS" pitchFamily="66" charset="0"/>
              </a:rPr>
              <a:t>ApJL</a:t>
            </a:r>
            <a:r>
              <a:rPr lang="en-US" sz="1400" dirty="0">
                <a:latin typeface="Comic Sans MS" pitchFamily="66" charset="0"/>
              </a:rPr>
              <a:t>, 709, </a:t>
            </a:r>
            <a:r>
              <a:rPr lang="en-US" sz="1400" dirty="0" smtClean="0">
                <a:latin typeface="Comic Sans MS" pitchFamily="66" charset="0"/>
              </a:rPr>
              <a:t>L152;</a:t>
            </a:r>
          </a:p>
          <a:p>
            <a:r>
              <a:rPr lang="en-US" sz="800" dirty="0" smtClean="0">
                <a:latin typeface="Wingdings" pitchFamily="2" charset="2"/>
              </a:rPr>
              <a:t>l</a:t>
            </a:r>
            <a:r>
              <a:rPr lang="en-US" sz="1400" dirty="0" smtClean="0"/>
              <a:t> </a:t>
            </a:r>
            <a:r>
              <a:rPr lang="en-US" sz="1400" i="1" dirty="0" smtClean="0">
                <a:latin typeface="Comic Sans MS" pitchFamily="66" charset="0"/>
              </a:rPr>
              <a:t>Physics Today </a:t>
            </a:r>
            <a:r>
              <a:rPr lang="en-US" sz="1400" dirty="0" smtClean="0">
                <a:latin typeface="Comic Sans MS" pitchFamily="66" charset="0"/>
              </a:rPr>
              <a:t>(Jan. 2010)</a:t>
            </a:r>
            <a:endParaRPr lang="en-US" sz="1200" dirty="0">
              <a:latin typeface="Comic Sans MS" pitchFamily="66" charset="0"/>
            </a:endParaRPr>
          </a:p>
        </p:txBody>
      </p:sp>
      <p:cxnSp>
        <p:nvCxnSpPr>
          <p:cNvPr id="7" name="Straight Arrow Connector 6"/>
          <p:cNvCxnSpPr/>
          <p:nvPr/>
        </p:nvCxnSpPr>
        <p:spPr>
          <a:xfrm rot="16200000" flipH="1">
            <a:off x="7162800" y="1219200"/>
            <a:ext cx="685800" cy="38100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620000" y="1219200"/>
            <a:ext cx="685800" cy="38100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1" name="TextBox 22"/>
          <p:cNvSpPr txBox="1">
            <a:spLocks noChangeArrowheads="1"/>
          </p:cNvSpPr>
          <p:nvPr/>
        </p:nvSpPr>
        <p:spPr bwMode="auto">
          <a:xfrm>
            <a:off x="7543800" y="1752600"/>
            <a:ext cx="588963" cy="461963"/>
          </a:xfrm>
          <a:prstGeom prst="rect">
            <a:avLst/>
          </a:prstGeom>
          <a:solidFill>
            <a:srgbClr val="FFC000"/>
          </a:solidFill>
          <a:ln w="3175">
            <a:solidFill>
              <a:schemeClr val="tx1"/>
            </a:solidFill>
            <a:miter lim="800000"/>
            <a:headEnd/>
            <a:tailEnd/>
          </a:ln>
        </p:spPr>
        <p:txBody>
          <a:bodyPr wrap="none">
            <a:spAutoFit/>
          </a:bodyPr>
          <a:lstStyle/>
          <a:p>
            <a:r>
              <a:rPr lang="en-US" sz="2400" dirty="0"/>
              <a:t>M</a:t>
            </a:r>
            <a:r>
              <a:rPr lang="en-US" sz="2400" baseline="-25000" dirty="0"/>
              <a:t>H</a:t>
            </a:r>
          </a:p>
        </p:txBody>
      </p:sp>
      <p:sp>
        <p:nvSpPr>
          <p:cNvPr id="21512" name="TextBox 24"/>
          <p:cNvSpPr txBox="1">
            <a:spLocks noChangeArrowheads="1"/>
          </p:cNvSpPr>
          <p:nvPr/>
        </p:nvSpPr>
        <p:spPr bwMode="auto">
          <a:xfrm>
            <a:off x="6858000" y="152400"/>
            <a:ext cx="1295400" cy="461665"/>
          </a:xfrm>
          <a:prstGeom prst="rect">
            <a:avLst/>
          </a:prstGeom>
          <a:solidFill>
            <a:srgbClr val="FFFF99"/>
          </a:solidFill>
          <a:ln w="3175">
            <a:solidFill>
              <a:schemeClr val="tx1"/>
            </a:solidFill>
            <a:miter lim="800000"/>
            <a:headEnd/>
            <a:tailEnd/>
          </a:ln>
        </p:spPr>
        <p:txBody>
          <a:bodyPr wrap="square">
            <a:spAutoFit/>
          </a:bodyPr>
          <a:lstStyle/>
          <a:p>
            <a:r>
              <a:rPr lang="en-US" sz="2000" dirty="0">
                <a:latin typeface="Symbol" pitchFamily="18" charset="2"/>
              </a:rPr>
              <a:t>µ</a:t>
            </a:r>
            <a:r>
              <a:rPr lang="en-US" sz="2000" dirty="0"/>
              <a:t> </a:t>
            </a:r>
            <a:r>
              <a:rPr lang="en-US" sz="2400" dirty="0" err="1" smtClean="0">
                <a:latin typeface="Symbol" pitchFamily="18" charset="2"/>
              </a:rPr>
              <a:t>n</a:t>
            </a:r>
            <a:r>
              <a:rPr lang="en-US" sz="2400" baseline="-25000" dirty="0" err="1" smtClean="0"/>
              <a:t>SN</a:t>
            </a:r>
            <a:r>
              <a:rPr lang="en-US" sz="2400" baseline="-25000" dirty="0" smtClean="0"/>
              <a:t> </a:t>
            </a:r>
            <a:r>
              <a:rPr lang="en-US" sz="2000" dirty="0" smtClean="0"/>
              <a:t>/ r</a:t>
            </a:r>
            <a:r>
              <a:rPr lang="en-US" sz="2000" baseline="-25000" dirty="0" smtClean="0"/>
              <a:t>s</a:t>
            </a:r>
            <a:r>
              <a:rPr lang="en-US" sz="2000" baseline="30000" dirty="0" smtClean="0"/>
              <a:t>3</a:t>
            </a:r>
            <a:endParaRPr lang="en-US" sz="2000" baseline="30000" dirty="0"/>
          </a:p>
        </p:txBody>
      </p:sp>
      <p:cxnSp>
        <p:nvCxnSpPr>
          <p:cNvPr id="27" name="Straight Arrow Connector 26"/>
          <p:cNvCxnSpPr/>
          <p:nvPr/>
        </p:nvCxnSpPr>
        <p:spPr>
          <a:xfrm rot="5400000" flipH="1" flipV="1">
            <a:off x="7504906" y="723900"/>
            <a:ext cx="229394" cy="79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4" name="TextBox 32"/>
          <p:cNvSpPr txBox="1">
            <a:spLocks noChangeArrowheads="1"/>
          </p:cNvSpPr>
          <p:nvPr/>
        </p:nvSpPr>
        <p:spPr bwMode="auto">
          <a:xfrm>
            <a:off x="5486400" y="1600200"/>
            <a:ext cx="1403350" cy="646113"/>
          </a:xfrm>
          <a:prstGeom prst="rect">
            <a:avLst/>
          </a:prstGeom>
          <a:noFill/>
          <a:ln w="9525">
            <a:solidFill>
              <a:schemeClr val="tx1"/>
            </a:solidFill>
            <a:miter lim="800000"/>
            <a:headEnd/>
            <a:tailEnd/>
          </a:ln>
        </p:spPr>
        <p:txBody>
          <a:bodyPr wrap="none">
            <a:spAutoFit/>
          </a:bodyPr>
          <a:lstStyle/>
          <a:p>
            <a:r>
              <a:rPr lang="en-US"/>
              <a:t>~ const, </a:t>
            </a:r>
          </a:p>
          <a:p>
            <a:r>
              <a:rPr lang="en-US"/>
              <a:t>galaxy-wide</a:t>
            </a:r>
          </a:p>
        </p:txBody>
      </p:sp>
      <p:cxnSp>
        <p:nvCxnSpPr>
          <p:cNvPr id="35" name="Straight Arrow Connector 34"/>
          <p:cNvCxnSpPr>
            <a:stCxn id="21514" idx="0"/>
          </p:cNvCxnSpPr>
          <p:nvPr/>
        </p:nvCxnSpPr>
        <p:spPr>
          <a:xfrm rot="5400000" flipH="1" flipV="1">
            <a:off x="6065838" y="1341437"/>
            <a:ext cx="381000" cy="136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76600" y="2286000"/>
            <a:ext cx="615874" cy="369332"/>
          </a:xfrm>
          <a:prstGeom prst="rect">
            <a:avLst/>
          </a:prstGeom>
          <a:noFill/>
        </p:spPr>
        <p:txBody>
          <a:bodyPr wrap="none" rtlCol="0">
            <a:spAutoFit/>
          </a:bodyPr>
          <a:lstStyle/>
          <a:p>
            <a:r>
              <a:rPr lang="en-US" b="1" dirty="0" smtClean="0"/>
              <a:t>M82</a:t>
            </a:r>
            <a:endParaRPr lang="en-US" b="1" dirty="0"/>
          </a:p>
        </p:txBody>
      </p:sp>
      <p:sp>
        <p:nvSpPr>
          <p:cNvPr id="20" name="TextBox 19"/>
          <p:cNvSpPr txBox="1"/>
          <p:nvPr/>
        </p:nvSpPr>
        <p:spPr>
          <a:xfrm>
            <a:off x="3352800" y="2895600"/>
            <a:ext cx="954107" cy="369332"/>
          </a:xfrm>
          <a:prstGeom prst="rect">
            <a:avLst/>
          </a:prstGeom>
          <a:noFill/>
        </p:spPr>
        <p:txBody>
          <a:bodyPr wrap="none" rtlCol="0">
            <a:spAutoFit/>
          </a:bodyPr>
          <a:lstStyle/>
          <a:p>
            <a:r>
              <a:rPr lang="en-US" b="1" dirty="0" smtClean="0"/>
              <a:t>NGC253</a:t>
            </a:r>
            <a:endParaRPr lang="en-US" b="1" dirty="0"/>
          </a:p>
        </p:txBody>
      </p:sp>
      <p:sp>
        <p:nvSpPr>
          <p:cNvPr id="21" name="TextBox 20"/>
          <p:cNvSpPr txBox="1"/>
          <p:nvPr/>
        </p:nvSpPr>
        <p:spPr>
          <a:xfrm>
            <a:off x="2286000" y="3276600"/>
            <a:ext cx="596638" cy="369332"/>
          </a:xfrm>
          <a:prstGeom prst="rect">
            <a:avLst/>
          </a:prstGeom>
          <a:noFill/>
        </p:spPr>
        <p:txBody>
          <a:bodyPr wrap="none" rtlCol="0">
            <a:spAutoFit/>
          </a:bodyPr>
          <a:lstStyle/>
          <a:p>
            <a:r>
              <a:rPr lang="en-US" b="1" dirty="0" smtClean="0"/>
              <a:t>MW</a:t>
            </a:r>
            <a:endParaRPr lang="en-US" b="1" dirty="0"/>
          </a:p>
        </p:txBody>
      </p:sp>
      <p:sp>
        <p:nvSpPr>
          <p:cNvPr id="23" name="TextBox 22"/>
          <p:cNvSpPr txBox="1"/>
          <p:nvPr/>
        </p:nvSpPr>
        <p:spPr>
          <a:xfrm>
            <a:off x="1371600" y="4800600"/>
            <a:ext cx="603050" cy="369332"/>
          </a:xfrm>
          <a:prstGeom prst="rect">
            <a:avLst/>
          </a:prstGeom>
          <a:noFill/>
        </p:spPr>
        <p:txBody>
          <a:bodyPr wrap="none" rtlCol="0">
            <a:spAutoFit/>
          </a:bodyPr>
          <a:lstStyle/>
          <a:p>
            <a:r>
              <a:rPr lang="en-US" b="1" dirty="0" smtClean="0"/>
              <a:t>LMC</a:t>
            </a:r>
            <a:endParaRPr lang="en-US" b="1" dirty="0"/>
          </a:p>
        </p:txBody>
      </p:sp>
      <p:sp>
        <p:nvSpPr>
          <p:cNvPr id="24" name="TextBox 23"/>
          <p:cNvSpPr txBox="1"/>
          <p:nvPr/>
        </p:nvSpPr>
        <p:spPr>
          <a:xfrm>
            <a:off x="2362200" y="3886200"/>
            <a:ext cx="383438" cy="369332"/>
          </a:xfrm>
          <a:prstGeom prst="rect">
            <a:avLst/>
          </a:prstGeom>
          <a:noFill/>
        </p:spPr>
        <p:txBody>
          <a:bodyPr wrap="none" rtlCol="0">
            <a:spAutoFit/>
          </a:bodyPr>
          <a:lstStyle/>
          <a:p>
            <a:r>
              <a:rPr lang="en-US" sz="200" dirty="0" smtClean="0">
                <a:solidFill>
                  <a:srgbClr val="FF0000"/>
                </a:solidFill>
                <a:latin typeface="Wingdings" pitchFamily="2" charset="2"/>
              </a:rPr>
              <a:t> </a:t>
            </a:r>
            <a:r>
              <a:rPr lang="en-US" dirty="0" smtClean="0">
                <a:solidFill>
                  <a:srgbClr val="FF0000"/>
                </a:solidFill>
                <a:latin typeface="Wingdings" pitchFamily="2" charset="2"/>
              </a:rPr>
              <a:t>l</a:t>
            </a:r>
            <a:endParaRPr lang="en-US" sz="1600" dirty="0">
              <a:solidFill>
                <a:srgbClr val="FF0000"/>
              </a:solidFill>
              <a:latin typeface="Wingdings" pitchFamily="2" charset="2"/>
            </a:endParaRPr>
          </a:p>
        </p:txBody>
      </p:sp>
      <p:sp>
        <p:nvSpPr>
          <p:cNvPr id="25" name="TextBox 24"/>
          <p:cNvSpPr txBox="1"/>
          <p:nvPr/>
        </p:nvSpPr>
        <p:spPr>
          <a:xfrm>
            <a:off x="1981200" y="4038600"/>
            <a:ext cx="615874" cy="369332"/>
          </a:xfrm>
          <a:prstGeom prst="rect">
            <a:avLst/>
          </a:prstGeom>
          <a:noFill/>
        </p:spPr>
        <p:txBody>
          <a:bodyPr wrap="none" rtlCol="0">
            <a:spAutoFit/>
          </a:bodyPr>
          <a:lstStyle/>
          <a:p>
            <a:r>
              <a:rPr lang="en-US" b="1" dirty="0" smtClean="0"/>
              <a:t>M31</a:t>
            </a:r>
            <a:endParaRPr lang="en-US" b="1" dirty="0"/>
          </a:p>
        </p:txBody>
      </p:sp>
      <p:sp>
        <p:nvSpPr>
          <p:cNvPr id="26" name="Rectangle 25"/>
          <p:cNvSpPr/>
          <p:nvPr/>
        </p:nvSpPr>
        <p:spPr>
          <a:xfrm>
            <a:off x="2362200" y="3810000"/>
            <a:ext cx="431528" cy="584775"/>
          </a:xfrm>
          <a:prstGeom prst="rect">
            <a:avLst/>
          </a:prstGeom>
        </p:spPr>
        <p:txBody>
          <a:bodyPr wrap="none">
            <a:spAutoFit/>
          </a:bodyPr>
          <a:lstStyle/>
          <a:p>
            <a:r>
              <a:rPr lang="en-US" sz="2000" dirty="0" smtClean="0">
                <a:solidFill>
                  <a:srgbClr val="FF0000"/>
                </a:solidFill>
              </a:rPr>
              <a:t> </a:t>
            </a:r>
            <a:r>
              <a:rPr lang="en-US" sz="3200" dirty="0" smtClean="0">
                <a:solidFill>
                  <a:srgbClr val="FF0000"/>
                </a:solidFill>
              </a:rPr>
              <a:t>|</a:t>
            </a:r>
            <a:endParaRPr lang="en-US" sz="2000" dirty="0">
              <a:solidFill>
                <a:srgbClr val="FF0000"/>
              </a:solidFill>
            </a:endParaRPr>
          </a:p>
        </p:txBody>
      </p:sp>
      <p:sp>
        <p:nvSpPr>
          <p:cNvPr id="28" name="Rectangle 27"/>
          <p:cNvSpPr/>
          <p:nvPr/>
        </p:nvSpPr>
        <p:spPr>
          <a:xfrm rot="16200000">
            <a:off x="2311688" y="3784312"/>
            <a:ext cx="381000" cy="584775"/>
          </a:xfrm>
          <a:prstGeom prst="rect">
            <a:avLst/>
          </a:prstGeom>
        </p:spPr>
        <p:txBody>
          <a:bodyPr wrap="square">
            <a:spAutoFit/>
          </a:bodyPr>
          <a:lstStyle/>
          <a:p>
            <a:r>
              <a:rPr lang="en-US" sz="3200" dirty="0" smtClean="0">
                <a:solidFill>
                  <a:srgbClr val="FF0000"/>
                </a:solidFill>
              </a:rPr>
              <a:t>|</a:t>
            </a:r>
            <a:endParaRPr lang="en-US" sz="3200" dirty="0">
              <a:solidFill>
                <a:srgbClr val="FF0000"/>
              </a:solidFill>
            </a:endParaRPr>
          </a:p>
        </p:txBody>
      </p:sp>
      <p:sp>
        <p:nvSpPr>
          <p:cNvPr id="30" name="Rectangle 29"/>
          <p:cNvSpPr/>
          <p:nvPr/>
        </p:nvSpPr>
        <p:spPr>
          <a:xfrm>
            <a:off x="762000" y="5410200"/>
            <a:ext cx="381000" cy="584775"/>
          </a:xfrm>
          <a:prstGeom prst="rect">
            <a:avLst/>
          </a:prstGeom>
        </p:spPr>
        <p:txBody>
          <a:bodyPr wrap="square">
            <a:spAutoFit/>
          </a:bodyPr>
          <a:lstStyle/>
          <a:p>
            <a:r>
              <a:rPr lang="en-US" dirty="0" smtClean="0">
                <a:solidFill>
                  <a:srgbClr val="FF0000"/>
                </a:solidFill>
              </a:rPr>
              <a:t> </a:t>
            </a:r>
            <a:r>
              <a:rPr lang="en-US" sz="3200" dirty="0" smtClean="0">
                <a:solidFill>
                  <a:srgbClr val="FF0000"/>
                </a:solidFill>
              </a:rPr>
              <a:t>l</a:t>
            </a:r>
            <a:endParaRPr lang="en-US" sz="3200" dirty="0">
              <a:solidFill>
                <a:srgbClr val="FF0000"/>
              </a:solidFill>
            </a:endParaRPr>
          </a:p>
        </p:txBody>
      </p:sp>
      <p:sp>
        <p:nvSpPr>
          <p:cNvPr id="31" name="Rectangle 30"/>
          <p:cNvSpPr/>
          <p:nvPr/>
        </p:nvSpPr>
        <p:spPr>
          <a:xfrm rot="16200000">
            <a:off x="715072" y="5380928"/>
            <a:ext cx="373832" cy="584775"/>
          </a:xfrm>
          <a:prstGeom prst="rect">
            <a:avLst/>
          </a:prstGeom>
        </p:spPr>
        <p:txBody>
          <a:bodyPr wrap="square">
            <a:spAutoFit/>
          </a:bodyPr>
          <a:lstStyle/>
          <a:p>
            <a:pPr algn="ctr"/>
            <a:r>
              <a:rPr lang="en-US" sz="3200" dirty="0" smtClean="0">
                <a:solidFill>
                  <a:srgbClr val="FF0000"/>
                </a:solidFill>
              </a:rPr>
              <a:t>|</a:t>
            </a:r>
            <a:endParaRPr lang="en-US" sz="3200" dirty="0">
              <a:solidFill>
                <a:srgbClr val="FF0000"/>
              </a:solidFill>
            </a:endParaRPr>
          </a:p>
        </p:txBody>
      </p:sp>
      <p:sp>
        <p:nvSpPr>
          <p:cNvPr id="34" name="Rectangle 33"/>
          <p:cNvSpPr/>
          <p:nvPr/>
        </p:nvSpPr>
        <p:spPr>
          <a:xfrm>
            <a:off x="762000" y="5486400"/>
            <a:ext cx="357790" cy="369332"/>
          </a:xfrm>
          <a:prstGeom prst="rect">
            <a:avLst/>
          </a:prstGeom>
        </p:spPr>
        <p:txBody>
          <a:bodyPr wrap="none">
            <a:spAutoFit/>
          </a:bodyPr>
          <a:lstStyle/>
          <a:p>
            <a:r>
              <a:rPr lang="en-US" dirty="0" smtClean="0">
                <a:solidFill>
                  <a:srgbClr val="FF0000"/>
                </a:solidFill>
                <a:latin typeface="Wingdings" pitchFamily="2" charset="2"/>
              </a:rPr>
              <a:t>l</a:t>
            </a:r>
            <a:endParaRPr lang="en-US" dirty="0">
              <a:solidFill>
                <a:srgbClr val="FF0000"/>
              </a:solidFill>
              <a:latin typeface="Wingdings" pitchFamily="2" charset="2"/>
            </a:endParaRPr>
          </a:p>
        </p:txBody>
      </p:sp>
      <p:sp>
        <p:nvSpPr>
          <p:cNvPr id="36" name="TextBox 35"/>
          <p:cNvSpPr txBox="1"/>
          <p:nvPr/>
        </p:nvSpPr>
        <p:spPr>
          <a:xfrm>
            <a:off x="914400" y="5334000"/>
            <a:ext cx="617477" cy="369332"/>
          </a:xfrm>
          <a:prstGeom prst="rect">
            <a:avLst/>
          </a:prstGeom>
          <a:noFill/>
        </p:spPr>
        <p:txBody>
          <a:bodyPr wrap="none" rtlCol="0">
            <a:spAutoFit/>
          </a:bodyPr>
          <a:lstStyle/>
          <a:p>
            <a:r>
              <a:rPr lang="en-US" b="1" dirty="0" smtClean="0"/>
              <a:t>SMC</a:t>
            </a:r>
            <a:endParaRPr lang="en-US" b="1" dirty="0"/>
          </a:p>
        </p:txBody>
      </p:sp>
      <p:sp>
        <p:nvSpPr>
          <p:cNvPr id="44" name="TextBox 43"/>
          <p:cNvSpPr txBox="1"/>
          <p:nvPr/>
        </p:nvSpPr>
        <p:spPr>
          <a:xfrm>
            <a:off x="0" y="457200"/>
            <a:ext cx="1468672" cy="307777"/>
          </a:xfrm>
          <a:prstGeom prst="rect">
            <a:avLst/>
          </a:prstGeom>
          <a:solidFill>
            <a:srgbClr val="CCFF99"/>
          </a:solidFill>
        </p:spPr>
        <p:txBody>
          <a:bodyPr wrap="none" rtlCol="0">
            <a:spAutoFit/>
          </a:bodyPr>
          <a:lstStyle/>
          <a:p>
            <a:r>
              <a:rPr lang="en-US" sz="1400" dirty="0" smtClean="0">
                <a:latin typeface="Comic Sans MS" pitchFamily="66" charset="0"/>
              </a:rPr>
              <a:t>Adapted from: </a:t>
            </a:r>
            <a:endParaRPr lang="en-US" sz="1400" dirty="0">
              <a:latin typeface="Comic Sans MS" pitchFamily="66" charset="0"/>
            </a:endParaRPr>
          </a:p>
        </p:txBody>
      </p:sp>
      <p:sp>
        <p:nvSpPr>
          <p:cNvPr id="45" name="TextBox 44"/>
          <p:cNvSpPr txBox="1"/>
          <p:nvPr/>
        </p:nvSpPr>
        <p:spPr>
          <a:xfrm>
            <a:off x="4267200" y="990600"/>
            <a:ext cx="279244" cy="369332"/>
          </a:xfrm>
          <a:prstGeom prst="rect">
            <a:avLst/>
          </a:prstGeom>
          <a:noFill/>
        </p:spPr>
        <p:txBody>
          <a:bodyPr wrap="none" rtlCol="0">
            <a:spAutoFit/>
          </a:bodyPr>
          <a:lstStyle/>
          <a:p>
            <a:r>
              <a:rPr lang="en-US" dirty="0" smtClean="0">
                <a:latin typeface="Symbol" pitchFamily="18" charset="2"/>
              </a:rPr>
              <a:t>g</a:t>
            </a:r>
            <a:endParaRPr lang="en-US" dirty="0">
              <a:latin typeface="Symbol" pitchFamily="18" charset="2"/>
            </a:endParaRPr>
          </a:p>
        </p:txBody>
      </p:sp>
      <p:sp>
        <p:nvSpPr>
          <p:cNvPr id="46" name="TextBox 45"/>
          <p:cNvSpPr txBox="1"/>
          <p:nvPr/>
        </p:nvSpPr>
        <p:spPr>
          <a:xfrm>
            <a:off x="6324600" y="990600"/>
            <a:ext cx="279244" cy="369332"/>
          </a:xfrm>
          <a:prstGeom prst="rect">
            <a:avLst/>
          </a:prstGeom>
          <a:noFill/>
        </p:spPr>
        <p:txBody>
          <a:bodyPr wrap="none" rtlCol="0">
            <a:spAutoFit/>
          </a:bodyPr>
          <a:lstStyle/>
          <a:p>
            <a:r>
              <a:rPr lang="en-US" dirty="0" smtClean="0">
                <a:latin typeface="Symbol" pitchFamily="18" charset="2"/>
              </a:rPr>
              <a:t>g</a:t>
            </a:r>
            <a:endParaRPr lang="en-US" dirty="0">
              <a:latin typeface="Symbol" pitchFamily="18" charset="2"/>
            </a:endParaRPr>
          </a:p>
        </p:txBody>
      </p:sp>
      <p:sp>
        <p:nvSpPr>
          <p:cNvPr id="53" name="TextBox 52"/>
          <p:cNvSpPr txBox="1"/>
          <p:nvPr/>
        </p:nvSpPr>
        <p:spPr>
          <a:xfrm>
            <a:off x="4953000" y="4191000"/>
            <a:ext cx="3962400" cy="707886"/>
          </a:xfrm>
          <a:prstGeom prst="rect">
            <a:avLst/>
          </a:prstGeom>
          <a:solidFill>
            <a:schemeClr val="accent2">
              <a:lumMod val="40000"/>
              <a:lumOff val="60000"/>
            </a:schemeClr>
          </a:solidFill>
          <a:effectLst>
            <a:glow rad="228600">
              <a:schemeClr val="accent6">
                <a:satMod val="175000"/>
                <a:alpha val="40000"/>
              </a:schemeClr>
            </a:glow>
          </a:effectLst>
          <a:scene3d>
            <a:camera prst="isometricOffAxis2Left"/>
            <a:lightRig rig="threePt" dir="t"/>
          </a:scene3d>
        </p:spPr>
        <p:txBody>
          <a:bodyPr wrap="square" rtlCol="0">
            <a:spAutoFit/>
          </a:bodyPr>
          <a:lstStyle/>
          <a:p>
            <a:r>
              <a:rPr lang="en-US" sz="2000" dirty="0" smtClean="0">
                <a:latin typeface="Comic Sans MS" pitchFamily="66" charset="0"/>
              </a:rPr>
              <a:t>HE emission from star-forming galaxies is mostly </a:t>
            </a:r>
            <a:r>
              <a:rPr lang="en-US" sz="2000" b="1" dirty="0" err="1" smtClean="0">
                <a:latin typeface="Comic Sans MS" pitchFamily="66" charset="0"/>
              </a:rPr>
              <a:t>hadronic</a:t>
            </a:r>
            <a:r>
              <a:rPr lang="en-US" sz="2000" dirty="0" smtClean="0">
                <a:latin typeface="Comic Sans MS" pitchFamily="66" charset="0"/>
              </a:rPr>
              <a:t> </a:t>
            </a: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a:spLocks noChangeArrowheads="1"/>
          </p:cNvSpPr>
          <p:nvPr/>
        </p:nvSpPr>
        <p:spPr bwMode="auto">
          <a:xfrm>
            <a:off x="5410200" y="4488120"/>
            <a:ext cx="3733800" cy="2369880"/>
          </a:xfrm>
          <a:prstGeom prst="rect">
            <a:avLst/>
          </a:prstGeom>
          <a:solidFill>
            <a:srgbClr val="CCFF99"/>
          </a:solidFill>
          <a:ln w="9525">
            <a:noFill/>
            <a:miter lim="800000"/>
            <a:headEnd/>
            <a:tailEnd/>
          </a:ln>
        </p:spPr>
        <p:txBody>
          <a:bodyPr wrap="square">
            <a:spAutoFit/>
          </a:bodyPr>
          <a:lstStyle/>
          <a:p>
            <a:r>
              <a:rPr lang="en-US" sz="2400" dirty="0" smtClean="0"/>
              <a:t>Schmidt-</a:t>
            </a:r>
            <a:r>
              <a:rPr lang="en-US" sz="2400" dirty="0" err="1" smtClean="0"/>
              <a:t>Kennicutt</a:t>
            </a:r>
            <a:r>
              <a:rPr lang="en-US" sz="2400" dirty="0" smtClean="0"/>
              <a:t>  SF </a:t>
            </a:r>
            <a:r>
              <a:rPr lang="en-US" sz="2400" dirty="0"/>
              <a:t>law:  </a:t>
            </a:r>
            <a:endParaRPr lang="en-US" sz="2400" dirty="0" smtClean="0"/>
          </a:p>
          <a:p>
            <a:r>
              <a:rPr lang="en-US" sz="2400" dirty="0" smtClean="0">
                <a:latin typeface="Symbol" pitchFamily="18" charset="2"/>
              </a:rPr>
              <a:t>            </a:t>
            </a:r>
            <a:r>
              <a:rPr lang="en-US" sz="2800" b="1" dirty="0" smtClean="0">
                <a:solidFill>
                  <a:srgbClr val="C00000"/>
                </a:solidFill>
                <a:latin typeface="Symbol" pitchFamily="18" charset="2"/>
              </a:rPr>
              <a:t>S</a:t>
            </a:r>
            <a:r>
              <a:rPr lang="en-US" sz="2800" b="1" baseline="-25000" dirty="0" smtClean="0">
                <a:solidFill>
                  <a:srgbClr val="C00000"/>
                </a:solidFill>
              </a:rPr>
              <a:t>SFR</a:t>
            </a:r>
            <a:r>
              <a:rPr lang="en-US" sz="2800" b="1" dirty="0" smtClean="0">
                <a:solidFill>
                  <a:srgbClr val="C00000"/>
                </a:solidFill>
              </a:rPr>
              <a:t> </a:t>
            </a:r>
            <a:r>
              <a:rPr lang="en-US" sz="2800" b="1" dirty="0">
                <a:solidFill>
                  <a:srgbClr val="C00000"/>
                </a:solidFill>
                <a:latin typeface="Symbol" pitchFamily="18" charset="2"/>
              </a:rPr>
              <a:t>µ </a:t>
            </a:r>
            <a:r>
              <a:rPr lang="en-US" sz="2800" b="1" dirty="0" smtClean="0">
                <a:solidFill>
                  <a:srgbClr val="C00000"/>
                </a:solidFill>
                <a:latin typeface="Symbol" pitchFamily="18" charset="2"/>
              </a:rPr>
              <a:t>S</a:t>
            </a:r>
            <a:r>
              <a:rPr lang="en-US" sz="2800" b="1" baseline="-25000" dirty="0" smtClean="0">
                <a:solidFill>
                  <a:srgbClr val="C00000"/>
                </a:solidFill>
              </a:rPr>
              <a:t>HI+H</a:t>
            </a:r>
            <a:r>
              <a:rPr lang="en-US" b="1" baseline="-50000" dirty="0" smtClean="0">
                <a:solidFill>
                  <a:srgbClr val="C00000"/>
                </a:solidFill>
              </a:rPr>
              <a:t>2</a:t>
            </a:r>
            <a:r>
              <a:rPr lang="en-US" sz="2800" b="1" baseline="30000" dirty="0" smtClean="0">
                <a:solidFill>
                  <a:srgbClr val="C00000"/>
                </a:solidFill>
                <a:latin typeface="Symbol" pitchFamily="18" charset="2"/>
              </a:rPr>
              <a:t>a</a:t>
            </a:r>
            <a:endParaRPr lang="en-US" sz="2400" b="1" baseline="30000" dirty="0">
              <a:solidFill>
                <a:srgbClr val="C00000"/>
              </a:solidFill>
              <a:latin typeface="Symbol" pitchFamily="18" charset="2"/>
            </a:endParaRPr>
          </a:p>
          <a:p>
            <a:r>
              <a:rPr lang="en-US" sz="2400" dirty="0">
                <a:latin typeface="Symbol" pitchFamily="18" charset="2"/>
              </a:rPr>
              <a:t>a</a:t>
            </a:r>
            <a:r>
              <a:rPr lang="en-US" sz="2400" dirty="0" smtClean="0"/>
              <a:t>~ 2.5 </a:t>
            </a:r>
            <a:endParaRPr lang="en-US" sz="2400" dirty="0"/>
          </a:p>
          <a:p>
            <a:pPr>
              <a:buFont typeface="Wingdings" pitchFamily="2" charset="2"/>
              <a:buChar char="à"/>
            </a:pPr>
            <a:r>
              <a:rPr lang="en-US" sz="2400" b="1" dirty="0" err="1">
                <a:sym typeface="Wingdings" pitchFamily="2" charset="2"/>
              </a:rPr>
              <a:t>L</a:t>
            </a:r>
            <a:r>
              <a:rPr lang="en-US" sz="2400" b="1" baseline="-25000" dirty="0" err="1">
                <a:latin typeface="Symbol" pitchFamily="18" charset="2"/>
                <a:sym typeface="Wingdings" pitchFamily="2" charset="2"/>
              </a:rPr>
              <a:t>g</a:t>
            </a:r>
            <a:r>
              <a:rPr lang="en-US" sz="2400" b="1" dirty="0">
                <a:sym typeface="Wingdings" pitchFamily="2" charset="2"/>
              </a:rPr>
              <a:t> </a:t>
            </a:r>
            <a:r>
              <a:rPr lang="en-US" sz="2400" b="1" dirty="0">
                <a:latin typeface="Symbol" pitchFamily="18" charset="2"/>
              </a:rPr>
              <a:t>µ</a:t>
            </a:r>
            <a:r>
              <a:rPr lang="en-US" sz="2400" dirty="0">
                <a:latin typeface="Symbol" pitchFamily="18" charset="2"/>
              </a:rPr>
              <a:t> </a:t>
            </a:r>
            <a:r>
              <a:rPr lang="en-US" sz="2400" dirty="0" err="1">
                <a:latin typeface="Symbol" pitchFamily="18" charset="2"/>
              </a:rPr>
              <a:t>n</a:t>
            </a:r>
            <a:r>
              <a:rPr lang="en-US" sz="2400" baseline="-25000" dirty="0" err="1">
                <a:cs typeface="Arial" pitchFamily="34" charset="0"/>
              </a:rPr>
              <a:t>SN</a:t>
            </a:r>
            <a:r>
              <a:rPr lang="en-US" sz="2400" dirty="0">
                <a:latin typeface="Symbol" pitchFamily="18" charset="2"/>
              </a:rPr>
              <a:t> </a:t>
            </a:r>
            <a:r>
              <a:rPr lang="en-US" sz="2400" dirty="0">
                <a:cs typeface="Arial" pitchFamily="34" charset="0"/>
              </a:rPr>
              <a:t>M</a:t>
            </a:r>
            <a:r>
              <a:rPr lang="en-US" sz="2400" baseline="-25000" dirty="0">
                <a:cs typeface="Arial" pitchFamily="34" charset="0"/>
              </a:rPr>
              <a:t>H </a:t>
            </a:r>
            <a:r>
              <a:rPr lang="en-US" sz="2400" dirty="0">
                <a:latin typeface="Symbol" pitchFamily="18" charset="2"/>
              </a:rPr>
              <a:t>µ </a:t>
            </a:r>
          </a:p>
          <a:p>
            <a:r>
              <a:rPr lang="en-US" sz="2400" dirty="0">
                <a:latin typeface="Symbol" pitchFamily="18" charset="2"/>
                <a:cs typeface="Arial" pitchFamily="34" charset="0"/>
              </a:rPr>
              <a:t>            </a:t>
            </a:r>
            <a:r>
              <a:rPr lang="en-US" sz="2400" dirty="0">
                <a:cs typeface="Arial" pitchFamily="34" charset="0"/>
              </a:rPr>
              <a:t>SFR M</a:t>
            </a:r>
            <a:r>
              <a:rPr lang="en-US" sz="2400" baseline="-25000" dirty="0">
                <a:cs typeface="Arial" pitchFamily="34" charset="0"/>
              </a:rPr>
              <a:t>H</a:t>
            </a:r>
            <a:r>
              <a:rPr lang="en-US" sz="2400" dirty="0">
                <a:latin typeface="Symbol" pitchFamily="18" charset="2"/>
              </a:rPr>
              <a:t> µ</a:t>
            </a:r>
          </a:p>
          <a:p>
            <a:r>
              <a:rPr lang="en-US" sz="2400" dirty="0">
                <a:latin typeface="Symbol" pitchFamily="18" charset="2"/>
                <a:cs typeface="Arial" pitchFamily="34" charset="0"/>
              </a:rPr>
              <a:t>            </a:t>
            </a:r>
            <a:r>
              <a:rPr lang="en-US" sz="2400" dirty="0" smtClean="0">
                <a:cs typeface="Arial" pitchFamily="34" charset="0"/>
              </a:rPr>
              <a:t>SFR</a:t>
            </a:r>
            <a:r>
              <a:rPr lang="en-US" sz="2400" baseline="30000" dirty="0" smtClean="0">
                <a:cs typeface="Arial" pitchFamily="34" charset="0"/>
              </a:rPr>
              <a:t>(1+1/</a:t>
            </a:r>
            <a:r>
              <a:rPr lang="en-US" sz="2400" baseline="30000" dirty="0" smtClean="0">
                <a:latin typeface="Symbol" pitchFamily="18" charset="2"/>
                <a:cs typeface="Arial" pitchFamily="34" charset="0"/>
              </a:rPr>
              <a:t>a)</a:t>
            </a:r>
            <a:r>
              <a:rPr lang="en-US" sz="2400" dirty="0" smtClean="0">
                <a:latin typeface="Symbol" pitchFamily="18" charset="2"/>
                <a:cs typeface="Arial" pitchFamily="34" charset="0"/>
              </a:rPr>
              <a:t> </a:t>
            </a:r>
            <a:r>
              <a:rPr lang="en-US" sz="2400" dirty="0">
                <a:latin typeface="Symbol" pitchFamily="18" charset="2"/>
                <a:cs typeface="Arial" pitchFamily="34" charset="0"/>
              </a:rPr>
              <a:t>= </a:t>
            </a:r>
            <a:r>
              <a:rPr lang="en-US" sz="2400" b="1" dirty="0" smtClean="0">
                <a:cs typeface="Arial" pitchFamily="34" charset="0"/>
              </a:rPr>
              <a:t>SFR</a:t>
            </a:r>
            <a:r>
              <a:rPr lang="en-US" sz="2400" b="1" baseline="30000" dirty="0" smtClean="0">
                <a:cs typeface="Arial" pitchFamily="34" charset="0"/>
              </a:rPr>
              <a:t>1.4</a:t>
            </a:r>
            <a:endParaRPr lang="en-US" sz="2400" b="1" baseline="30000" dirty="0">
              <a:cs typeface="Arial" pitchFamily="34" charset="0"/>
            </a:endParaRPr>
          </a:p>
        </p:txBody>
      </p:sp>
      <p:pic>
        <p:nvPicPr>
          <p:cNvPr id="5" name="Picture 12"/>
          <p:cNvPicPr>
            <a:picLocks noChangeAspect="1" noChangeArrowheads="1"/>
          </p:cNvPicPr>
          <p:nvPr/>
        </p:nvPicPr>
        <p:blipFill>
          <a:blip r:embed="rId2" cstate="print"/>
          <a:srcRect/>
          <a:stretch>
            <a:fillRect/>
          </a:stretch>
        </p:blipFill>
        <p:spPr bwMode="auto">
          <a:xfrm>
            <a:off x="0" y="11377"/>
            <a:ext cx="3581400" cy="3473196"/>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0" y="3484573"/>
            <a:ext cx="5334000" cy="3373427"/>
          </a:xfrm>
          <a:prstGeom prst="rect">
            <a:avLst/>
          </a:prstGeom>
          <a:noFill/>
          <a:ln w="9525">
            <a:noFill/>
            <a:miter lim="800000"/>
            <a:headEnd/>
            <a:tailEnd/>
          </a:ln>
        </p:spPr>
      </p:pic>
      <p:sp>
        <p:nvSpPr>
          <p:cNvPr id="8" name="TextBox 19"/>
          <p:cNvSpPr txBox="1">
            <a:spLocks noChangeArrowheads="1"/>
          </p:cNvSpPr>
          <p:nvPr/>
        </p:nvSpPr>
        <p:spPr bwMode="auto">
          <a:xfrm>
            <a:off x="990600" y="150957"/>
            <a:ext cx="1316386" cy="461665"/>
          </a:xfrm>
          <a:prstGeom prst="rect">
            <a:avLst/>
          </a:prstGeom>
          <a:solidFill>
            <a:srgbClr val="CCFF99"/>
          </a:solidFill>
          <a:ln w="9525">
            <a:noFill/>
            <a:miter lim="800000"/>
            <a:headEnd/>
            <a:tailEnd/>
          </a:ln>
        </p:spPr>
        <p:txBody>
          <a:bodyPr wrap="none">
            <a:spAutoFit/>
          </a:bodyPr>
          <a:lstStyle/>
          <a:p>
            <a:r>
              <a:rPr lang="en-US" sz="1200" dirty="0" err="1">
                <a:latin typeface="Comic Sans MS" pitchFamily="66" charset="0"/>
              </a:rPr>
              <a:t>Kennicutt</a:t>
            </a:r>
            <a:r>
              <a:rPr lang="en-US" sz="1200" dirty="0">
                <a:latin typeface="Comic Sans MS" pitchFamily="66" charset="0"/>
              </a:rPr>
              <a:t> 1998 </a:t>
            </a:r>
          </a:p>
          <a:p>
            <a:r>
              <a:rPr lang="en-US" sz="1200" dirty="0">
                <a:latin typeface="Comic Sans MS" pitchFamily="66" charset="0"/>
              </a:rPr>
              <a:t>ARAA, 36, 189</a:t>
            </a:r>
            <a:endParaRPr lang="en-US" sz="1400" dirty="0">
              <a:latin typeface="Comic Sans MS" pitchFamily="66" charset="0"/>
            </a:endParaRPr>
          </a:p>
        </p:txBody>
      </p:sp>
      <p:sp>
        <p:nvSpPr>
          <p:cNvPr id="9" name="TextBox 5"/>
          <p:cNvSpPr txBox="1">
            <a:spLocks noChangeArrowheads="1"/>
          </p:cNvSpPr>
          <p:nvPr/>
        </p:nvSpPr>
        <p:spPr bwMode="auto">
          <a:xfrm>
            <a:off x="3200400" y="6096000"/>
            <a:ext cx="1938351" cy="461665"/>
          </a:xfrm>
          <a:prstGeom prst="rect">
            <a:avLst/>
          </a:prstGeom>
          <a:solidFill>
            <a:srgbClr val="FFFF99"/>
          </a:solidFill>
          <a:ln w="9525">
            <a:noFill/>
            <a:miter lim="800000"/>
            <a:headEnd/>
            <a:tailEnd/>
          </a:ln>
        </p:spPr>
        <p:txBody>
          <a:bodyPr wrap="none">
            <a:spAutoFit/>
          </a:bodyPr>
          <a:lstStyle/>
          <a:p>
            <a:r>
              <a:rPr lang="en-US" sz="1200" dirty="0" err="1">
                <a:latin typeface="Comic Sans MS" pitchFamily="66" charset="0"/>
              </a:rPr>
              <a:t>Abdo</a:t>
            </a:r>
            <a:r>
              <a:rPr lang="en-US" sz="1200" dirty="0">
                <a:latin typeface="Comic Sans MS" pitchFamily="66" charset="0"/>
              </a:rPr>
              <a:t> et al. (LAT </a:t>
            </a:r>
            <a:r>
              <a:rPr lang="en-US" sz="1200" dirty="0" err="1">
                <a:latin typeface="Comic Sans MS" pitchFamily="66" charset="0"/>
              </a:rPr>
              <a:t>Collab</a:t>
            </a:r>
            <a:r>
              <a:rPr lang="en-US" sz="1200" dirty="0">
                <a:latin typeface="Comic Sans MS" pitchFamily="66" charset="0"/>
              </a:rPr>
              <a:t>.)</a:t>
            </a:r>
          </a:p>
          <a:p>
            <a:r>
              <a:rPr lang="en-US" sz="1200" dirty="0">
                <a:latin typeface="Comic Sans MS" pitchFamily="66" charset="0"/>
              </a:rPr>
              <a:t>2010, A&amp;A, </a:t>
            </a:r>
            <a:r>
              <a:rPr lang="en-US" sz="1200" dirty="0" smtClean="0">
                <a:latin typeface="Comic Sans MS" pitchFamily="66" charset="0"/>
              </a:rPr>
              <a:t>523, L2</a:t>
            </a:r>
            <a:endParaRPr lang="en-US" sz="1200" dirty="0">
              <a:latin typeface="Comic Sans MS" pitchFamily="66" charset="0"/>
            </a:endParaRPr>
          </a:p>
        </p:txBody>
      </p:sp>
      <p:pic>
        <p:nvPicPr>
          <p:cNvPr id="3077" name="Picture 5"/>
          <p:cNvPicPr>
            <a:picLocks noChangeAspect="1" noChangeArrowheads="1"/>
          </p:cNvPicPr>
          <p:nvPr/>
        </p:nvPicPr>
        <p:blipFill>
          <a:blip r:embed="rId4" cstate="print"/>
          <a:srcRect/>
          <a:stretch>
            <a:fillRect/>
          </a:stretch>
        </p:blipFill>
        <p:spPr bwMode="auto">
          <a:xfrm>
            <a:off x="762000" y="3962400"/>
            <a:ext cx="2667000" cy="308186"/>
          </a:xfrm>
          <a:prstGeom prst="rect">
            <a:avLst/>
          </a:prstGeom>
          <a:noFill/>
          <a:ln w="9525">
            <a:noFill/>
            <a:miter lim="800000"/>
            <a:headEnd/>
            <a:tailEnd/>
          </a:ln>
        </p:spPr>
      </p:pic>
      <p:sp>
        <p:nvSpPr>
          <p:cNvPr id="12" name="Rounded Rectangular Callout 11"/>
          <p:cNvSpPr/>
          <p:nvPr/>
        </p:nvSpPr>
        <p:spPr>
          <a:xfrm>
            <a:off x="762000" y="3886200"/>
            <a:ext cx="2743200" cy="457200"/>
          </a:xfrm>
          <a:prstGeom prst="wedgeRoundRectCallout">
            <a:avLst>
              <a:gd name="adj1" fmla="val 55935"/>
              <a:gd name="adj2" fmla="val 101894"/>
              <a:gd name="adj3" fmla="val 1666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5257800" y="10329"/>
            <a:ext cx="3879272" cy="4104472"/>
          </a:xfrm>
          <a:prstGeom prst="rect">
            <a:avLst/>
          </a:prstGeom>
          <a:noFill/>
          <a:ln w="9525">
            <a:noFill/>
            <a:miter lim="800000"/>
            <a:headEnd/>
            <a:tailEnd/>
          </a:ln>
        </p:spPr>
      </p:pic>
      <p:sp>
        <p:nvSpPr>
          <p:cNvPr id="13" name="TextBox 12"/>
          <p:cNvSpPr txBox="1"/>
          <p:nvPr/>
        </p:nvSpPr>
        <p:spPr>
          <a:xfrm>
            <a:off x="7776203" y="2133600"/>
            <a:ext cx="1215397" cy="461665"/>
          </a:xfrm>
          <a:prstGeom prst="rect">
            <a:avLst/>
          </a:prstGeom>
          <a:solidFill>
            <a:srgbClr val="CCFF99"/>
          </a:solidFill>
        </p:spPr>
        <p:txBody>
          <a:bodyPr wrap="none" rtlCol="0">
            <a:spAutoFit/>
          </a:bodyPr>
          <a:lstStyle/>
          <a:p>
            <a:r>
              <a:rPr lang="en-US" sz="1200" dirty="0" err="1" smtClean="0">
                <a:latin typeface="Comic Sans MS" pitchFamily="66" charset="0"/>
              </a:rPr>
              <a:t>Bigiel</a:t>
            </a:r>
            <a:r>
              <a:rPr lang="en-US" sz="1200" dirty="0" smtClean="0">
                <a:latin typeface="Comic Sans MS" pitchFamily="66" charset="0"/>
              </a:rPr>
              <a:t> + 2008</a:t>
            </a:r>
          </a:p>
          <a:p>
            <a:r>
              <a:rPr lang="en-US" sz="1200" dirty="0" smtClean="0">
                <a:latin typeface="Comic Sans MS" pitchFamily="66" charset="0"/>
              </a:rPr>
              <a:t>AJ, 136, 2846</a:t>
            </a:r>
            <a:endParaRPr lang="en-US" sz="1200" dirty="0">
              <a:latin typeface="Comic Sans MS" pitchFamily="66" charset="0"/>
            </a:endParaRPr>
          </a:p>
        </p:txBody>
      </p:sp>
      <p:sp>
        <p:nvSpPr>
          <p:cNvPr id="14" name="TextBox 13"/>
          <p:cNvSpPr txBox="1"/>
          <p:nvPr/>
        </p:nvSpPr>
        <p:spPr>
          <a:xfrm>
            <a:off x="685800" y="2557046"/>
            <a:ext cx="447558" cy="338554"/>
          </a:xfrm>
          <a:prstGeom prst="rect">
            <a:avLst/>
          </a:prstGeom>
          <a:noFill/>
        </p:spPr>
        <p:txBody>
          <a:bodyPr wrap="none" rtlCol="0">
            <a:spAutoFit/>
          </a:bodyPr>
          <a:lstStyle/>
          <a:p>
            <a:r>
              <a:rPr lang="en-US" sz="1600" b="1" dirty="0" smtClean="0">
                <a:solidFill>
                  <a:srgbClr val="FF0000"/>
                </a:solidFill>
              </a:rPr>
              <a:t>1.4</a:t>
            </a:r>
            <a:endParaRPr lang="en-US" sz="1600" b="1" dirty="0">
              <a:solidFill>
                <a:srgbClr val="FF0000"/>
              </a:solidFill>
            </a:endParaRPr>
          </a:p>
        </p:txBody>
      </p:sp>
      <p:sp>
        <p:nvSpPr>
          <p:cNvPr id="15" name="TextBox 14"/>
          <p:cNvSpPr txBox="1"/>
          <p:nvPr/>
        </p:nvSpPr>
        <p:spPr>
          <a:xfrm>
            <a:off x="1371600" y="2252246"/>
            <a:ext cx="447558" cy="338554"/>
          </a:xfrm>
          <a:prstGeom prst="rect">
            <a:avLst/>
          </a:prstGeom>
          <a:noFill/>
        </p:spPr>
        <p:txBody>
          <a:bodyPr wrap="none" rtlCol="0">
            <a:spAutoFit/>
          </a:bodyPr>
          <a:lstStyle/>
          <a:p>
            <a:r>
              <a:rPr lang="en-US" sz="1600" b="1" dirty="0" smtClean="0">
                <a:solidFill>
                  <a:srgbClr val="FF0000"/>
                </a:solidFill>
              </a:rPr>
              <a:t>2.5</a:t>
            </a:r>
            <a:endParaRPr lang="en-US" sz="1600" b="1" dirty="0">
              <a:solidFill>
                <a:srgbClr val="FF0000"/>
              </a:solidFill>
            </a:endParaRPr>
          </a:p>
        </p:txBody>
      </p:sp>
      <p:sp>
        <p:nvSpPr>
          <p:cNvPr id="16" name="TextBox 15"/>
          <p:cNvSpPr txBox="1"/>
          <p:nvPr/>
        </p:nvSpPr>
        <p:spPr>
          <a:xfrm>
            <a:off x="6096000" y="3429000"/>
            <a:ext cx="447558" cy="338554"/>
          </a:xfrm>
          <a:prstGeom prst="rect">
            <a:avLst/>
          </a:prstGeom>
          <a:noFill/>
        </p:spPr>
        <p:txBody>
          <a:bodyPr wrap="none" rtlCol="0">
            <a:spAutoFit/>
          </a:bodyPr>
          <a:lstStyle/>
          <a:p>
            <a:r>
              <a:rPr lang="en-US" sz="1600" b="1" dirty="0" smtClean="0">
                <a:solidFill>
                  <a:srgbClr val="FF0000"/>
                </a:solidFill>
              </a:rPr>
              <a:t>2.5</a:t>
            </a:r>
            <a:endParaRPr lang="en-US" sz="1600" b="1" dirty="0">
              <a:solidFill>
                <a:srgbClr val="FF0000"/>
              </a:solidFill>
            </a:endParaRPr>
          </a:p>
        </p:txBody>
      </p:sp>
      <p:sp>
        <p:nvSpPr>
          <p:cNvPr id="17" name="TextBox 16"/>
          <p:cNvSpPr txBox="1"/>
          <p:nvPr/>
        </p:nvSpPr>
        <p:spPr>
          <a:xfrm>
            <a:off x="7020042" y="3429000"/>
            <a:ext cx="447558" cy="338554"/>
          </a:xfrm>
          <a:prstGeom prst="rect">
            <a:avLst/>
          </a:prstGeom>
          <a:noFill/>
        </p:spPr>
        <p:txBody>
          <a:bodyPr wrap="none" rtlCol="0">
            <a:spAutoFit/>
          </a:bodyPr>
          <a:lstStyle/>
          <a:p>
            <a:r>
              <a:rPr lang="en-US" sz="1600" b="1" dirty="0" smtClean="0">
                <a:solidFill>
                  <a:srgbClr val="FF0000"/>
                </a:solidFill>
              </a:rPr>
              <a:t>1.4</a:t>
            </a:r>
            <a:endParaRPr lang="en-US" sz="1600" b="1" dirty="0">
              <a:solidFill>
                <a:srgbClr val="FF00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447800"/>
            <a:ext cx="7795596" cy="1015663"/>
          </a:xfrm>
          <a:prstGeom prst="rect">
            <a:avLst/>
          </a:prstGeom>
          <a:solidFill>
            <a:srgbClr val="FFFF66"/>
          </a:solidFill>
        </p:spPr>
        <p:txBody>
          <a:bodyPr wrap="none">
            <a:spAutoFit/>
          </a:bodyPr>
          <a:lstStyle/>
          <a:p>
            <a:r>
              <a:rPr lang="en-US" sz="2400" dirty="0" smtClean="0"/>
              <a:t>Lifetime for energy gain: </a:t>
            </a:r>
            <a:r>
              <a:rPr lang="en-US" sz="2400" dirty="0" smtClean="0">
                <a:latin typeface="Symbol" pitchFamily="18" charset="2"/>
              </a:rPr>
              <a:t>t</a:t>
            </a:r>
            <a:r>
              <a:rPr lang="en-US" sz="2400" baseline="-25000" dirty="0" smtClean="0">
                <a:latin typeface="Symbol" pitchFamily="18" charset="2"/>
              </a:rPr>
              <a:t>+</a:t>
            </a:r>
            <a:r>
              <a:rPr lang="en-US" sz="2400" dirty="0" smtClean="0"/>
              <a:t> = E/E = (</a:t>
            </a:r>
            <a:r>
              <a:rPr lang="en-US" sz="2400" dirty="0" smtClean="0">
                <a:latin typeface="Symbol" pitchFamily="18" charset="2"/>
              </a:rPr>
              <a:t>D</a:t>
            </a:r>
            <a:r>
              <a:rPr lang="en-US" sz="2400" dirty="0" smtClean="0"/>
              <a:t>E/E)</a:t>
            </a:r>
            <a:r>
              <a:rPr lang="en-US" sz="2400" baseline="30000" dirty="0" smtClean="0"/>
              <a:t>-1</a:t>
            </a:r>
            <a:r>
              <a:rPr lang="en-US" sz="2400" dirty="0" smtClean="0">
                <a:latin typeface="Symbol" pitchFamily="18" charset="2"/>
              </a:rPr>
              <a:t>D</a:t>
            </a:r>
            <a:r>
              <a:rPr lang="en-US" sz="2400" dirty="0" smtClean="0"/>
              <a:t>t = </a:t>
            </a:r>
            <a:r>
              <a:rPr lang="en-US" sz="2400" dirty="0" smtClean="0">
                <a:latin typeface="Symbol" pitchFamily="18" charset="2"/>
              </a:rPr>
              <a:t>b</a:t>
            </a:r>
            <a:r>
              <a:rPr lang="en-US" sz="2400" baseline="30000" dirty="0" smtClean="0"/>
              <a:t>-1</a:t>
            </a:r>
            <a:r>
              <a:rPr lang="en-US" sz="2400" dirty="0" smtClean="0"/>
              <a:t> </a:t>
            </a:r>
            <a:r>
              <a:rPr lang="en-US" sz="2400" dirty="0" err="1" smtClean="0">
                <a:latin typeface="Symbol" pitchFamily="18" charset="2"/>
              </a:rPr>
              <a:t>D</a:t>
            </a:r>
            <a:r>
              <a:rPr lang="en-US" sz="2400" dirty="0" err="1" smtClean="0"/>
              <a:t>t</a:t>
            </a:r>
            <a:r>
              <a:rPr lang="en-US" sz="2400" dirty="0" smtClean="0"/>
              <a:t> ~ 10</a:t>
            </a:r>
            <a:r>
              <a:rPr lang="en-US" sz="2400" baseline="30000" dirty="0" smtClean="0"/>
              <a:t>5</a:t>
            </a:r>
            <a:r>
              <a:rPr lang="en-US" sz="2400" dirty="0" smtClean="0"/>
              <a:t> yr</a:t>
            </a:r>
          </a:p>
          <a:p>
            <a:endParaRPr lang="en-US" sz="1000" dirty="0" smtClean="0"/>
          </a:p>
          <a:p>
            <a:r>
              <a:rPr lang="en-US" sz="2400" dirty="0" smtClean="0"/>
              <a:t>Residency lifetime: </a:t>
            </a:r>
            <a:r>
              <a:rPr lang="en-US" sz="2400" dirty="0" smtClean="0">
                <a:latin typeface="Symbol" pitchFamily="18" charset="2"/>
              </a:rPr>
              <a:t>t</a:t>
            </a:r>
            <a:r>
              <a:rPr lang="en-US" sz="2400" baseline="-25000" dirty="0" smtClean="0">
                <a:latin typeface="Symbol" pitchFamily="18" charset="2"/>
              </a:rPr>
              <a:t>-</a:t>
            </a:r>
            <a:r>
              <a:rPr lang="en-US" sz="2400" baseline="30000" dirty="0" smtClean="0">
                <a:latin typeface="Symbol" pitchFamily="18" charset="2"/>
              </a:rPr>
              <a:t>-1</a:t>
            </a:r>
            <a:r>
              <a:rPr lang="en-US" sz="2400" dirty="0" smtClean="0"/>
              <a:t> = </a:t>
            </a:r>
            <a:r>
              <a:rPr lang="en-US" sz="2400" dirty="0" smtClean="0">
                <a:latin typeface="Symbol" pitchFamily="18" charset="2"/>
              </a:rPr>
              <a:t>t</a:t>
            </a:r>
            <a:r>
              <a:rPr lang="en-US" sz="2400" baseline="-25000" dirty="0" smtClean="0"/>
              <a:t>out</a:t>
            </a:r>
            <a:r>
              <a:rPr lang="en-US" sz="2400" baseline="30000" dirty="0" smtClean="0">
                <a:latin typeface="Symbol" pitchFamily="18" charset="2"/>
              </a:rPr>
              <a:t>-1</a:t>
            </a:r>
            <a:r>
              <a:rPr lang="en-US" sz="2400" dirty="0" smtClean="0"/>
              <a:t> + </a:t>
            </a:r>
            <a:r>
              <a:rPr lang="en-US" sz="2400" dirty="0" smtClean="0">
                <a:latin typeface="Symbol" pitchFamily="18" charset="2"/>
              </a:rPr>
              <a:t>t</a:t>
            </a:r>
            <a:r>
              <a:rPr lang="en-US" sz="2400" baseline="-25000" dirty="0" smtClean="0"/>
              <a:t>pp</a:t>
            </a:r>
            <a:r>
              <a:rPr lang="en-US" sz="2400" baseline="30000" dirty="0" smtClean="0">
                <a:latin typeface="Symbol" pitchFamily="18" charset="2"/>
              </a:rPr>
              <a:t>-1</a:t>
            </a:r>
            <a:endParaRPr lang="en-US" sz="2400" baseline="30000" dirty="0">
              <a:latin typeface="Symbol" pitchFamily="18" charset="2"/>
            </a:endParaRPr>
          </a:p>
        </p:txBody>
      </p:sp>
      <p:sp>
        <p:nvSpPr>
          <p:cNvPr id="6" name="TextBox 5"/>
          <p:cNvSpPr txBox="1"/>
          <p:nvPr/>
        </p:nvSpPr>
        <p:spPr>
          <a:xfrm>
            <a:off x="4267200" y="1307068"/>
            <a:ext cx="245580" cy="369332"/>
          </a:xfrm>
          <a:prstGeom prst="rect">
            <a:avLst/>
          </a:prstGeom>
          <a:noFill/>
        </p:spPr>
        <p:txBody>
          <a:bodyPr wrap="none" rtlCol="0">
            <a:spAutoFit/>
          </a:bodyPr>
          <a:lstStyle/>
          <a:p>
            <a:r>
              <a:rPr lang="en-US" b="1" dirty="0" smtClean="0"/>
              <a:t>.</a:t>
            </a:r>
            <a:endParaRPr lang="en-US" b="1" dirty="0"/>
          </a:p>
        </p:txBody>
      </p:sp>
      <p:pic>
        <p:nvPicPr>
          <p:cNvPr id="1027" name="Picture 3"/>
          <p:cNvPicPr>
            <a:picLocks noChangeAspect="1" noChangeArrowheads="1"/>
          </p:cNvPicPr>
          <p:nvPr/>
        </p:nvPicPr>
        <p:blipFill>
          <a:blip r:embed="rId2" cstate="print"/>
          <a:srcRect/>
          <a:stretch>
            <a:fillRect/>
          </a:stretch>
        </p:blipFill>
        <p:spPr bwMode="auto">
          <a:xfrm>
            <a:off x="457200" y="2743200"/>
            <a:ext cx="4297679" cy="6858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943600" y="2752725"/>
            <a:ext cx="1970433" cy="371475"/>
          </a:xfrm>
          <a:prstGeom prst="rect">
            <a:avLst/>
          </a:prstGeom>
          <a:noFill/>
          <a:ln w="9525">
            <a:noFill/>
            <a:miter lim="800000"/>
            <a:headEnd/>
            <a:tailEnd/>
          </a:ln>
        </p:spPr>
      </p:pic>
      <p:sp>
        <p:nvSpPr>
          <p:cNvPr id="9" name="Rectangular Callout 8"/>
          <p:cNvSpPr/>
          <p:nvPr/>
        </p:nvSpPr>
        <p:spPr>
          <a:xfrm>
            <a:off x="381000" y="2743200"/>
            <a:ext cx="4343400" cy="685800"/>
          </a:xfrm>
          <a:prstGeom prst="wedgeRectCallout">
            <a:avLst>
              <a:gd name="adj1" fmla="val 25972"/>
              <a:gd name="adj2" fmla="val -11253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5867400" y="2663952"/>
            <a:ext cx="2057400" cy="612648"/>
          </a:xfrm>
          <a:prstGeom prst="wedgeRectCallout">
            <a:avLst>
              <a:gd name="adj1" fmla="val -96928"/>
              <a:gd name="adj2" fmla="val -11615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998414" y="3090446"/>
            <a:ext cx="1850186" cy="338554"/>
          </a:xfrm>
          <a:prstGeom prst="rect">
            <a:avLst/>
          </a:prstGeom>
          <a:solidFill>
            <a:srgbClr val="66FF33"/>
          </a:solidFill>
        </p:spPr>
        <p:txBody>
          <a:bodyPr wrap="none" rtlCol="0">
            <a:spAutoFit/>
          </a:bodyPr>
          <a:lstStyle/>
          <a:p>
            <a:r>
              <a:rPr lang="en-US" sz="1600" dirty="0" smtClean="0"/>
              <a:t>M82:  </a:t>
            </a:r>
            <a:r>
              <a:rPr lang="en-US" sz="1600" dirty="0" err="1" smtClean="0">
                <a:latin typeface="Symbol" pitchFamily="18" charset="2"/>
              </a:rPr>
              <a:t>t</a:t>
            </a:r>
            <a:r>
              <a:rPr lang="en-US" sz="1600" baseline="-25000" dirty="0" err="1" smtClean="0"/>
              <a:t>pp</a:t>
            </a:r>
            <a:r>
              <a:rPr lang="en-US" sz="1600" dirty="0" smtClean="0"/>
              <a:t> = 2</a:t>
            </a:r>
            <a:r>
              <a:rPr lang="en-US" sz="1600" dirty="0" smtClean="0">
                <a:latin typeface="Symbol" pitchFamily="18" charset="2"/>
              </a:rPr>
              <a:t>´</a:t>
            </a:r>
            <a:r>
              <a:rPr lang="en-US" sz="1600" dirty="0" smtClean="0"/>
              <a:t>10</a:t>
            </a:r>
            <a:r>
              <a:rPr lang="en-US" sz="1600" baseline="30000" dirty="0" smtClean="0"/>
              <a:t>5</a:t>
            </a:r>
            <a:r>
              <a:rPr lang="en-US" sz="1600" dirty="0" smtClean="0"/>
              <a:t> yr</a:t>
            </a:r>
            <a:endParaRPr lang="en-US" sz="1600" dirty="0"/>
          </a:p>
        </p:txBody>
      </p:sp>
      <p:sp>
        <p:nvSpPr>
          <p:cNvPr id="14" name="TextBox 13"/>
          <p:cNvSpPr txBox="1"/>
          <p:nvPr/>
        </p:nvSpPr>
        <p:spPr>
          <a:xfrm>
            <a:off x="457200" y="2480846"/>
            <a:ext cx="1880643" cy="338554"/>
          </a:xfrm>
          <a:prstGeom prst="rect">
            <a:avLst/>
          </a:prstGeom>
          <a:solidFill>
            <a:srgbClr val="66FF33"/>
          </a:solidFill>
        </p:spPr>
        <p:txBody>
          <a:bodyPr wrap="none" rtlCol="0">
            <a:spAutoFit/>
          </a:bodyPr>
          <a:lstStyle/>
          <a:p>
            <a:r>
              <a:rPr lang="en-US" sz="1600" dirty="0" smtClean="0"/>
              <a:t>M82:  </a:t>
            </a:r>
            <a:r>
              <a:rPr lang="en-US" sz="1600" dirty="0" smtClean="0">
                <a:latin typeface="Symbol" pitchFamily="18" charset="2"/>
              </a:rPr>
              <a:t>t</a:t>
            </a:r>
            <a:r>
              <a:rPr lang="en-US" sz="1600" baseline="-25000" dirty="0" smtClean="0"/>
              <a:t>out </a:t>
            </a:r>
            <a:r>
              <a:rPr lang="en-US" sz="1600" dirty="0" smtClean="0"/>
              <a:t>= 3</a:t>
            </a:r>
            <a:r>
              <a:rPr lang="en-US" sz="1600" dirty="0" smtClean="0">
                <a:latin typeface="Symbol" pitchFamily="18" charset="2"/>
              </a:rPr>
              <a:t>´</a:t>
            </a:r>
            <a:r>
              <a:rPr lang="en-US" sz="1600" dirty="0" smtClean="0"/>
              <a:t>10</a:t>
            </a:r>
            <a:r>
              <a:rPr lang="en-US" sz="1600" baseline="30000" dirty="0" smtClean="0"/>
              <a:t>4</a:t>
            </a:r>
            <a:r>
              <a:rPr lang="en-US" sz="1600" dirty="0" smtClean="0"/>
              <a:t> yr</a:t>
            </a:r>
            <a:endParaRPr lang="en-US" sz="1600" dirty="0"/>
          </a:p>
        </p:txBody>
      </p:sp>
      <p:sp>
        <p:nvSpPr>
          <p:cNvPr id="15" name="TextBox 14"/>
          <p:cNvSpPr txBox="1"/>
          <p:nvPr/>
        </p:nvSpPr>
        <p:spPr>
          <a:xfrm>
            <a:off x="394880" y="3663315"/>
            <a:ext cx="4710520" cy="984885"/>
          </a:xfrm>
          <a:prstGeom prst="rect">
            <a:avLst/>
          </a:prstGeom>
          <a:solidFill>
            <a:srgbClr val="CCFF99"/>
          </a:solidFill>
        </p:spPr>
        <p:txBody>
          <a:bodyPr wrap="none" rtlCol="0">
            <a:spAutoFit/>
          </a:bodyPr>
          <a:lstStyle/>
          <a:p>
            <a:r>
              <a:rPr lang="en-US" sz="2400" dirty="0" smtClean="0"/>
              <a:t>Starburst lifetime:  </a:t>
            </a:r>
            <a:r>
              <a:rPr lang="en-US" sz="2400" dirty="0" err="1" smtClean="0">
                <a:latin typeface="Symbol" pitchFamily="18" charset="2"/>
              </a:rPr>
              <a:t>t</a:t>
            </a:r>
            <a:r>
              <a:rPr lang="en-US" sz="2400" baseline="-25000" dirty="0" err="1" smtClean="0"/>
              <a:t>SB</a:t>
            </a:r>
            <a:r>
              <a:rPr lang="en-US" sz="2400" dirty="0" smtClean="0"/>
              <a:t>  ~ </a:t>
            </a:r>
            <a:r>
              <a:rPr lang="en-US" sz="2400" dirty="0" err="1" smtClean="0">
                <a:latin typeface="Symbol" pitchFamily="18" charset="2"/>
              </a:rPr>
              <a:t>t</a:t>
            </a:r>
            <a:r>
              <a:rPr lang="en-US" sz="2400" baseline="-25000" dirty="0" err="1" smtClean="0"/>
              <a:t>dyn</a:t>
            </a:r>
            <a:r>
              <a:rPr lang="en-US" sz="2400" dirty="0" smtClean="0"/>
              <a:t> ~ 10</a:t>
            </a:r>
            <a:r>
              <a:rPr lang="en-US" sz="2400" baseline="30000" dirty="0" smtClean="0"/>
              <a:t>8 </a:t>
            </a:r>
            <a:r>
              <a:rPr lang="en-US" sz="2400" dirty="0" smtClean="0"/>
              <a:t>yr</a:t>
            </a:r>
          </a:p>
          <a:p>
            <a:endParaRPr lang="en-US" sz="1000" dirty="0" smtClean="0"/>
          </a:p>
          <a:p>
            <a:r>
              <a:rPr lang="en-US" sz="2400" dirty="0" smtClean="0">
                <a:latin typeface="Symbol" pitchFamily="18" charset="2"/>
              </a:rPr>
              <a:t>t</a:t>
            </a:r>
            <a:r>
              <a:rPr lang="en-US" sz="2400" baseline="-25000" dirty="0" smtClean="0">
                <a:latin typeface="Symbol" pitchFamily="18" charset="2"/>
              </a:rPr>
              <a:t>+</a:t>
            </a:r>
            <a:r>
              <a:rPr lang="en-US" sz="2400" dirty="0" smtClean="0"/>
              <a:t> ~ </a:t>
            </a:r>
            <a:r>
              <a:rPr lang="en-US" sz="2400" dirty="0" smtClean="0">
                <a:latin typeface="Symbol" pitchFamily="18" charset="2"/>
              </a:rPr>
              <a:t>t</a:t>
            </a:r>
            <a:r>
              <a:rPr lang="en-US" sz="2400" baseline="-25000" dirty="0" smtClean="0">
                <a:latin typeface="Symbol" pitchFamily="18" charset="2"/>
              </a:rPr>
              <a:t>-</a:t>
            </a:r>
            <a:r>
              <a:rPr lang="en-US" sz="2400" dirty="0" smtClean="0"/>
              <a:t> ~ 10</a:t>
            </a:r>
            <a:r>
              <a:rPr lang="en-US" sz="2400" baseline="30000" dirty="0" smtClean="0"/>
              <a:t>5</a:t>
            </a:r>
            <a:r>
              <a:rPr lang="en-US" sz="2400" dirty="0" smtClean="0"/>
              <a:t> yr  &lt;&lt;  </a:t>
            </a:r>
            <a:r>
              <a:rPr lang="en-US" sz="2400" dirty="0" err="1" smtClean="0">
                <a:latin typeface="Symbol" pitchFamily="18" charset="2"/>
              </a:rPr>
              <a:t>t</a:t>
            </a:r>
            <a:r>
              <a:rPr lang="en-US" sz="2400" baseline="-25000" dirty="0" err="1" smtClean="0"/>
              <a:t>SB</a:t>
            </a:r>
            <a:r>
              <a:rPr lang="en-US" sz="2400" dirty="0" smtClean="0"/>
              <a:t> </a:t>
            </a:r>
          </a:p>
        </p:txBody>
      </p:sp>
      <p:sp>
        <p:nvSpPr>
          <p:cNvPr id="16" name="TextBox 15"/>
          <p:cNvSpPr txBox="1"/>
          <p:nvPr/>
        </p:nvSpPr>
        <p:spPr>
          <a:xfrm>
            <a:off x="405546" y="4800600"/>
            <a:ext cx="8052654" cy="1200329"/>
          </a:xfrm>
          <a:prstGeom prst="rect">
            <a:avLst/>
          </a:prstGeom>
          <a:solidFill>
            <a:srgbClr val="CCECFF"/>
          </a:solidFill>
        </p:spPr>
        <p:txBody>
          <a:bodyPr wrap="none" rtlCol="0">
            <a:spAutoFit/>
          </a:bodyPr>
          <a:lstStyle/>
          <a:p>
            <a:r>
              <a:rPr lang="en-US" sz="2400" dirty="0" smtClean="0">
                <a:sym typeface="Wingdings" pitchFamily="2" charset="2"/>
              </a:rPr>
              <a:t>Balance of gains </a:t>
            </a:r>
            <a:r>
              <a:rPr lang="en-US" sz="2400" dirty="0" err="1" smtClean="0">
                <a:sym typeface="Wingdings" pitchFamily="2" charset="2"/>
              </a:rPr>
              <a:t>vs</a:t>
            </a:r>
            <a:r>
              <a:rPr lang="en-US" sz="2400" dirty="0" smtClean="0">
                <a:sym typeface="Wingdings" pitchFamily="2" charset="2"/>
              </a:rPr>
              <a:t> losses achieved during SB</a:t>
            </a:r>
          </a:p>
          <a:p>
            <a:r>
              <a:rPr lang="en-US" sz="2400" dirty="0" smtClean="0">
                <a:sym typeface="Wingdings" pitchFamily="2" charset="2"/>
              </a:rPr>
              <a:t>Equilibrium: min-energy </a:t>
            </a:r>
            <a:r>
              <a:rPr lang="en-US" sz="2400" dirty="0" err="1" smtClean="0">
                <a:sym typeface="Wingdings" pitchFamily="2" charset="2"/>
              </a:rPr>
              <a:t>confuguration</a:t>
            </a:r>
            <a:r>
              <a:rPr lang="en-US" sz="2400" dirty="0" smtClean="0">
                <a:sym typeface="Wingdings" pitchFamily="2" charset="2"/>
              </a:rPr>
              <a:t>  CR </a:t>
            </a:r>
            <a:r>
              <a:rPr lang="en-US" sz="2400" dirty="0" err="1" smtClean="0">
                <a:sym typeface="Wingdings" pitchFamily="2" charset="2"/>
              </a:rPr>
              <a:t>vs</a:t>
            </a:r>
            <a:r>
              <a:rPr lang="en-US" sz="2400" dirty="0" smtClean="0">
                <a:sym typeface="Wingdings" pitchFamily="2" charset="2"/>
              </a:rPr>
              <a:t> B </a:t>
            </a:r>
            <a:r>
              <a:rPr lang="en-US" sz="2400" dirty="0" err="1" smtClean="0">
                <a:sym typeface="Wingdings" pitchFamily="2" charset="2"/>
              </a:rPr>
              <a:t>equipartition</a:t>
            </a:r>
            <a:endParaRPr lang="en-US" dirty="0" smtClean="0">
              <a:sym typeface="Wingdings" pitchFamily="2" charset="2"/>
            </a:endParaRPr>
          </a:p>
          <a:p>
            <a:r>
              <a:rPr lang="en-US" sz="2400" dirty="0" smtClean="0">
                <a:sym typeface="Wingdings" pitchFamily="2" charset="2"/>
              </a:rPr>
              <a:t>p/e ratio   </a:t>
            </a:r>
            <a:r>
              <a:rPr lang="en-US" sz="2400" dirty="0" smtClean="0">
                <a:solidFill>
                  <a:srgbClr val="C00000"/>
                </a:solidFill>
                <a:latin typeface="Wingdings" pitchFamily="2" charset="2"/>
              </a:rPr>
              <a:t></a:t>
            </a:r>
            <a:r>
              <a:rPr lang="en-US" sz="2400" dirty="0" smtClean="0">
                <a:sym typeface="Wingdings" pitchFamily="2" charset="2"/>
              </a:rPr>
              <a:t> </a:t>
            </a:r>
            <a:r>
              <a:rPr lang="en-US" sz="2400" i="1" dirty="0" smtClean="0">
                <a:sym typeface="Wingdings" pitchFamily="2" charset="2"/>
              </a:rPr>
              <a:t>U</a:t>
            </a:r>
            <a:r>
              <a:rPr lang="en-US" sz="2400" baseline="-25000" dirty="0" smtClean="0">
                <a:sym typeface="Wingdings" pitchFamily="2" charset="2"/>
              </a:rPr>
              <a:t>p</a:t>
            </a:r>
            <a:r>
              <a:rPr lang="en-US" sz="2400" dirty="0" smtClean="0">
                <a:sym typeface="Wingdings" pitchFamily="2" charset="2"/>
              </a:rPr>
              <a:t> from </a:t>
            </a:r>
            <a:r>
              <a:rPr lang="en-US" sz="2000" dirty="0" smtClean="0">
                <a:sym typeface="Wingdings" pitchFamily="2" charset="2"/>
              </a:rPr>
              <a:t>(</a:t>
            </a:r>
            <a:r>
              <a:rPr lang="en-US" dirty="0" smtClean="0">
                <a:sym typeface="Wingdings" pitchFamily="2" charset="2"/>
              </a:rPr>
              <a:t>radio synchrotron </a:t>
            </a:r>
            <a:r>
              <a:rPr lang="en-US" dirty="0" err="1" smtClean="0">
                <a:sym typeface="Wingdings" pitchFamily="2" charset="2"/>
              </a:rPr>
              <a:t>em</a:t>
            </a:r>
            <a:r>
              <a:rPr lang="en-US" dirty="0" smtClean="0">
                <a:sym typeface="Wingdings" pitchFamily="2" charset="2"/>
              </a:rPr>
              <a:t>. of</a:t>
            </a:r>
            <a:r>
              <a:rPr lang="en-US" sz="2000" dirty="0" smtClean="0">
                <a:sym typeface="Wingdings" pitchFamily="2" charset="2"/>
              </a:rPr>
              <a:t>) </a:t>
            </a:r>
            <a:r>
              <a:rPr lang="en-US" sz="2400" dirty="0" err="1" smtClean="0">
                <a:sym typeface="Wingdings" pitchFamily="2" charset="2"/>
              </a:rPr>
              <a:t>CRe</a:t>
            </a:r>
            <a:endParaRPr lang="en-US" sz="2400" dirty="0" smtClean="0"/>
          </a:p>
        </p:txBody>
      </p:sp>
      <p:sp>
        <p:nvSpPr>
          <p:cNvPr id="17" name="TextBox 16"/>
          <p:cNvSpPr txBox="1"/>
          <p:nvPr/>
        </p:nvSpPr>
        <p:spPr>
          <a:xfrm>
            <a:off x="381000" y="681335"/>
            <a:ext cx="3433056" cy="461665"/>
          </a:xfrm>
          <a:prstGeom prst="rect">
            <a:avLst/>
          </a:prstGeom>
          <a:noFill/>
        </p:spPr>
        <p:txBody>
          <a:bodyPr wrap="none" rtlCol="0">
            <a:spAutoFit/>
          </a:bodyPr>
          <a:lstStyle/>
          <a:p>
            <a:r>
              <a:rPr lang="en-US" sz="2400" dirty="0" smtClean="0">
                <a:solidFill>
                  <a:srgbClr val="C00000"/>
                </a:solidFill>
                <a:latin typeface="Wingdings" pitchFamily="2" charset="2"/>
              </a:rPr>
              <a:t>Œ</a:t>
            </a:r>
            <a:r>
              <a:rPr lang="en-US" sz="2400" dirty="0" smtClean="0"/>
              <a:t> </a:t>
            </a:r>
            <a:r>
              <a:rPr lang="en-US" sz="2400" i="1" dirty="0" smtClean="0"/>
              <a:t>U</a:t>
            </a:r>
            <a:r>
              <a:rPr lang="en-US" sz="2400" baseline="-25000" dirty="0" smtClean="0"/>
              <a:t>p</a:t>
            </a:r>
            <a:r>
              <a:rPr lang="en-US" sz="2400" dirty="0" smtClean="0"/>
              <a:t> from </a:t>
            </a:r>
            <a:r>
              <a:rPr lang="en-US" sz="2400" dirty="0" smtClean="0">
                <a:latin typeface="Symbol" pitchFamily="18" charset="2"/>
              </a:rPr>
              <a:t>g</a:t>
            </a:r>
            <a:r>
              <a:rPr lang="en-US" sz="2400" dirty="0" smtClean="0"/>
              <a:t>-ray emission:</a:t>
            </a:r>
            <a:endParaRPr lang="en-US" sz="2400" dirty="0"/>
          </a:p>
        </p:txBody>
      </p:sp>
      <p:sp>
        <p:nvSpPr>
          <p:cNvPr id="19" name="TextBox 18"/>
          <p:cNvSpPr txBox="1"/>
          <p:nvPr/>
        </p:nvSpPr>
        <p:spPr>
          <a:xfrm>
            <a:off x="304800" y="6172200"/>
            <a:ext cx="6320320" cy="461665"/>
          </a:xfrm>
          <a:prstGeom prst="rect">
            <a:avLst/>
          </a:prstGeom>
          <a:noFill/>
        </p:spPr>
        <p:txBody>
          <a:bodyPr wrap="none" rtlCol="0">
            <a:spAutoFit/>
          </a:bodyPr>
          <a:lstStyle/>
          <a:p>
            <a:r>
              <a:rPr lang="en-US" sz="2400" dirty="0" smtClean="0">
                <a:solidFill>
                  <a:srgbClr val="C00000"/>
                </a:solidFill>
                <a:latin typeface="Wingdings" pitchFamily="2" charset="2"/>
              </a:rPr>
              <a:t>Ž</a:t>
            </a:r>
            <a:r>
              <a:rPr lang="en-US" sz="2400" dirty="0" smtClean="0"/>
              <a:t> </a:t>
            </a:r>
            <a:r>
              <a:rPr lang="en-US" sz="2400" i="1" dirty="0" smtClean="0"/>
              <a:t>U</a:t>
            </a:r>
            <a:r>
              <a:rPr lang="en-US" sz="2400" baseline="-25000" dirty="0" smtClean="0"/>
              <a:t>p</a:t>
            </a:r>
            <a:r>
              <a:rPr lang="en-US" sz="2400" dirty="0" smtClean="0"/>
              <a:t> from SN rate &amp; residency time:  U</a:t>
            </a:r>
            <a:r>
              <a:rPr lang="en-US" sz="2400" baseline="-25000" dirty="0" smtClean="0"/>
              <a:t>p</a:t>
            </a:r>
            <a:r>
              <a:rPr lang="en-US" sz="2400" dirty="0" smtClean="0"/>
              <a:t> </a:t>
            </a:r>
            <a:r>
              <a:rPr lang="en-US" sz="2400" dirty="0" smtClean="0">
                <a:latin typeface="Symbol" pitchFamily="18" charset="2"/>
              </a:rPr>
              <a:t>µ</a:t>
            </a:r>
            <a:r>
              <a:rPr lang="en-US" sz="2400" dirty="0" smtClean="0"/>
              <a:t> </a:t>
            </a:r>
            <a:r>
              <a:rPr lang="en-US" sz="2400" dirty="0" err="1" smtClean="0">
                <a:latin typeface="Symbol" pitchFamily="18" charset="2"/>
              </a:rPr>
              <a:t>n</a:t>
            </a:r>
            <a:r>
              <a:rPr lang="en-US" sz="2400" baseline="-25000" dirty="0" err="1" smtClean="0"/>
              <a:t>SN</a:t>
            </a:r>
            <a:r>
              <a:rPr lang="en-US" sz="2400" dirty="0" smtClean="0"/>
              <a:t> </a:t>
            </a:r>
            <a:r>
              <a:rPr lang="en-US" sz="2400" dirty="0" smtClean="0">
                <a:latin typeface="Symbol" pitchFamily="18" charset="2"/>
              </a:rPr>
              <a:t>t</a:t>
            </a:r>
            <a:r>
              <a:rPr lang="en-US" sz="2400" baseline="-25000" dirty="0" smtClean="0">
                <a:latin typeface="Symbol" pitchFamily="18" charset="2"/>
              </a:rPr>
              <a:t>-</a:t>
            </a:r>
            <a:r>
              <a:rPr lang="en-US" sz="2400" dirty="0" smtClean="0"/>
              <a:t> </a:t>
            </a:r>
            <a:endParaRPr lang="en-US" sz="2400" dirty="0"/>
          </a:p>
        </p:txBody>
      </p:sp>
      <p:pic>
        <p:nvPicPr>
          <p:cNvPr id="2" name="Picture 3"/>
          <p:cNvPicPr>
            <a:picLocks noChangeAspect="1" noChangeArrowheads="1"/>
          </p:cNvPicPr>
          <p:nvPr/>
        </p:nvPicPr>
        <p:blipFill>
          <a:blip r:embed="rId4" cstate="print"/>
          <a:srcRect/>
          <a:stretch>
            <a:fillRect/>
          </a:stretch>
        </p:blipFill>
        <p:spPr bwMode="auto">
          <a:xfrm>
            <a:off x="3810000" y="594210"/>
            <a:ext cx="3163148" cy="701190"/>
          </a:xfrm>
          <a:prstGeom prst="rect">
            <a:avLst/>
          </a:prstGeom>
          <a:noFill/>
          <a:ln w="9525">
            <a:noFill/>
            <a:miter lim="800000"/>
            <a:headEnd/>
            <a:tailEnd/>
          </a:ln>
        </p:spPr>
      </p:pic>
      <p:sp>
        <p:nvSpPr>
          <p:cNvPr id="20" name="TextBox 19"/>
          <p:cNvSpPr txBox="1"/>
          <p:nvPr/>
        </p:nvSpPr>
        <p:spPr>
          <a:xfrm>
            <a:off x="1066800" y="152400"/>
            <a:ext cx="6858000" cy="461665"/>
          </a:xfrm>
          <a:prstGeom prst="rect">
            <a:avLst/>
          </a:prstGeom>
          <a:solidFill>
            <a:srgbClr val="C00000"/>
          </a:solidFill>
        </p:spPr>
        <p:txBody>
          <a:bodyPr wrap="square" rtlCol="0">
            <a:spAutoFit/>
          </a:bodyPr>
          <a:lstStyle/>
          <a:p>
            <a:r>
              <a:rPr lang="en-US" sz="2400" dirty="0" smtClean="0">
                <a:solidFill>
                  <a:srgbClr val="FFFF00"/>
                </a:solidFill>
                <a:latin typeface="Comic Sans MS" pitchFamily="66" charset="0"/>
              </a:rPr>
              <a:t>Measuring CR energy densities (</a:t>
            </a:r>
            <a:r>
              <a:rPr lang="en-US" sz="2400" i="1" dirty="0" smtClean="0">
                <a:solidFill>
                  <a:srgbClr val="FFFF00"/>
                </a:solidFill>
                <a:latin typeface="Comic Sans MS" pitchFamily="66" charset="0"/>
              </a:rPr>
              <a:t>U</a:t>
            </a:r>
            <a:r>
              <a:rPr lang="en-US" sz="2400" baseline="-25000" dirty="0" smtClean="0">
                <a:solidFill>
                  <a:srgbClr val="FFFF00"/>
                </a:solidFill>
                <a:latin typeface="Comic Sans MS" pitchFamily="66" charset="0"/>
              </a:rPr>
              <a:t>p</a:t>
            </a:r>
            <a:r>
              <a:rPr lang="en-US" sz="2400" dirty="0" smtClean="0">
                <a:solidFill>
                  <a:srgbClr val="FFFF00"/>
                </a:solidFill>
                <a:latin typeface="Comic Sans MS" pitchFamily="66" charset="0"/>
              </a:rPr>
              <a:t>) in galaxies</a:t>
            </a:r>
            <a:endParaRPr lang="en-US" sz="24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5791200"/>
            <a:ext cx="5113041" cy="584775"/>
          </a:xfrm>
          <a:prstGeom prst="rect">
            <a:avLst/>
          </a:prstGeom>
          <a:solidFill>
            <a:srgbClr val="DDDDDD"/>
          </a:solidFill>
        </p:spPr>
        <p:txBody>
          <a:bodyPr wrap="square">
            <a:spAutoFit/>
          </a:bodyPr>
          <a:lstStyle/>
          <a:p>
            <a:pPr>
              <a:defRPr/>
            </a:pPr>
            <a:r>
              <a:rPr lang="en-US" sz="3200" dirty="0"/>
              <a:t>U</a:t>
            </a:r>
            <a:r>
              <a:rPr lang="en-US" sz="3200" baseline="-25000" dirty="0"/>
              <a:t>p</a:t>
            </a:r>
            <a:r>
              <a:rPr lang="en-US" sz="3200" dirty="0"/>
              <a:t> </a:t>
            </a:r>
            <a:r>
              <a:rPr lang="en-US" sz="3200" dirty="0" smtClean="0"/>
              <a:t> ~  </a:t>
            </a:r>
            <a:r>
              <a:rPr lang="en-US" sz="3200" dirty="0"/>
              <a:t>¼  (</a:t>
            </a:r>
            <a:r>
              <a:rPr lang="en-US" sz="3200" dirty="0" err="1">
                <a:latin typeface="Symbol" pitchFamily="18" charset="2"/>
              </a:rPr>
              <a:t>n</a:t>
            </a:r>
            <a:r>
              <a:rPr lang="en-US" sz="3200" baseline="-25000" dirty="0" err="1"/>
              <a:t>SN</a:t>
            </a:r>
            <a:r>
              <a:rPr lang="en-US" sz="3200" dirty="0"/>
              <a:t> </a:t>
            </a:r>
            <a:r>
              <a:rPr lang="en-US" sz="3200" dirty="0">
                <a:latin typeface="Symbol" pitchFamily="18" charset="2"/>
              </a:rPr>
              <a:t>t</a:t>
            </a:r>
            <a:r>
              <a:rPr lang="en-US" sz="3200" baseline="-25000" dirty="0">
                <a:latin typeface="Symbol" pitchFamily="18" charset="2"/>
              </a:rPr>
              <a:t>-</a:t>
            </a:r>
            <a:r>
              <a:rPr lang="en-US" sz="3200" dirty="0" smtClean="0"/>
              <a:t>)   </a:t>
            </a:r>
            <a:r>
              <a:rPr lang="en-US" sz="3200" dirty="0"/>
              <a:t>(</a:t>
            </a:r>
            <a:r>
              <a:rPr lang="en-US" sz="3200" dirty="0">
                <a:latin typeface="Symbol" pitchFamily="18" charset="2"/>
              </a:rPr>
              <a:t>h</a:t>
            </a:r>
            <a:r>
              <a:rPr lang="en-US" sz="3200" dirty="0"/>
              <a:t> </a:t>
            </a:r>
            <a:r>
              <a:rPr lang="en-US" sz="3200" dirty="0" err="1"/>
              <a:t>E</a:t>
            </a:r>
            <a:r>
              <a:rPr lang="en-US" sz="3200" baseline="-25000" dirty="0" err="1"/>
              <a:t>ej</a:t>
            </a:r>
            <a:r>
              <a:rPr lang="en-US" sz="3200" dirty="0"/>
              <a:t>)  </a:t>
            </a:r>
            <a:r>
              <a:rPr lang="en-US" sz="3200" dirty="0" smtClean="0"/>
              <a:t>  r</a:t>
            </a:r>
            <a:r>
              <a:rPr lang="en-US" sz="3200" baseline="-25000" dirty="0" smtClean="0"/>
              <a:t>s</a:t>
            </a:r>
            <a:r>
              <a:rPr lang="en-US" sz="3200" baseline="30000" dirty="0" smtClean="0">
                <a:latin typeface="Symbol" pitchFamily="18" charset="2"/>
              </a:rPr>
              <a:t>-</a:t>
            </a:r>
            <a:r>
              <a:rPr lang="en-US" sz="3200" baseline="30000" dirty="0" smtClean="0"/>
              <a:t>3</a:t>
            </a:r>
            <a:endParaRPr lang="en-US" sz="3200" baseline="30000" dirty="0"/>
          </a:p>
        </p:txBody>
      </p:sp>
      <p:sp>
        <p:nvSpPr>
          <p:cNvPr id="2053" name="TextBox 5"/>
          <p:cNvSpPr txBox="1">
            <a:spLocks noChangeArrowheads="1"/>
          </p:cNvSpPr>
          <p:nvPr/>
        </p:nvSpPr>
        <p:spPr bwMode="auto">
          <a:xfrm>
            <a:off x="152400" y="3810000"/>
            <a:ext cx="6045245" cy="1200329"/>
          </a:xfrm>
          <a:prstGeom prst="rect">
            <a:avLst/>
          </a:prstGeom>
          <a:solidFill>
            <a:srgbClr val="FFFF00"/>
          </a:solidFill>
          <a:ln w="9525">
            <a:noFill/>
            <a:miter lim="800000"/>
            <a:headEnd/>
            <a:tailEnd/>
          </a:ln>
        </p:spPr>
        <p:txBody>
          <a:bodyPr wrap="none">
            <a:spAutoFit/>
          </a:bodyPr>
          <a:lstStyle/>
          <a:p>
            <a:r>
              <a:rPr lang="en-US" sz="2400" dirty="0" smtClean="0">
                <a:latin typeface="Wingdings" pitchFamily="2" charset="2"/>
              </a:rPr>
              <a:t>v </a:t>
            </a:r>
            <a:r>
              <a:rPr lang="en-US" sz="2400" dirty="0" smtClean="0">
                <a:latin typeface="Comic Sans MS" pitchFamily="66" charset="0"/>
              </a:rPr>
              <a:t>massive star formation  </a:t>
            </a:r>
            <a:r>
              <a:rPr lang="en-US" sz="2400" dirty="0" smtClean="0">
                <a:latin typeface="Comic Sans MS" pitchFamily="66" charset="0"/>
                <a:sym typeface="Wingdings" pitchFamily="2" charset="2"/>
              </a:rPr>
              <a:t></a:t>
            </a:r>
            <a:r>
              <a:rPr lang="en-US" sz="2400" dirty="0" smtClean="0">
                <a:latin typeface="Comic Sans MS" pitchFamily="66" charset="0"/>
              </a:rPr>
              <a:t>  SN</a:t>
            </a:r>
            <a:endParaRPr lang="en-US" sz="2400" dirty="0">
              <a:latin typeface="Comic Sans MS" pitchFamily="66" charset="0"/>
              <a:sym typeface="Wingdings" pitchFamily="2" charset="2"/>
            </a:endParaRPr>
          </a:p>
          <a:p>
            <a:r>
              <a:rPr lang="en-US" sz="2400" dirty="0" smtClean="0">
                <a:latin typeface="Wingdings" pitchFamily="2" charset="2"/>
              </a:rPr>
              <a:t>v </a:t>
            </a:r>
            <a:r>
              <a:rPr lang="en-US" sz="2400" dirty="0" smtClean="0">
                <a:latin typeface="Comic Sans MS" pitchFamily="66" charset="0"/>
                <a:sym typeface="Wingdings" pitchFamily="2" charset="2"/>
              </a:rPr>
              <a:t>SNR    </a:t>
            </a:r>
            <a:r>
              <a:rPr lang="en-US" sz="2400" dirty="0" smtClean="0">
                <a:latin typeface="Comic Sans MS" pitchFamily="66" charset="0"/>
              </a:rPr>
              <a:t>Fermi-I mechanism  </a:t>
            </a:r>
            <a:r>
              <a:rPr lang="en-US" sz="2400" dirty="0" smtClean="0">
                <a:latin typeface="Comic Sans MS" pitchFamily="66" charset="0"/>
                <a:sym typeface="Wingdings" pitchFamily="2" charset="2"/>
              </a:rPr>
              <a:t>  CR </a:t>
            </a:r>
          </a:p>
          <a:p>
            <a:r>
              <a:rPr lang="en-US" sz="2400" dirty="0" smtClean="0">
                <a:latin typeface="Wingdings" pitchFamily="2" charset="2"/>
              </a:rPr>
              <a:t>v</a:t>
            </a:r>
            <a:r>
              <a:rPr lang="en-US" sz="2400" dirty="0" smtClean="0">
                <a:latin typeface="Comic Sans MS" pitchFamily="66" charset="0"/>
              </a:rPr>
              <a:t>   CR – SN relation</a:t>
            </a:r>
            <a:r>
              <a:rPr lang="en-US" dirty="0" smtClean="0">
                <a:latin typeface="Comic Sans MS" pitchFamily="66" charset="0"/>
              </a:rPr>
              <a:t> (</a:t>
            </a:r>
            <a:r>
              <a:rPr lang="en-US" sz="1600" dirty="0" err="1" smtClean="0">
                <a:latin typeface="Comic Sans MS" pitchFamily="66" charset="0"/>
              </a:rPr>
              <a:t>Ginzburg</a:t>
            </a:r>
            <a:r>
              <a:rPr lang="en-US" sz="1600" dirty="0" smtClean="0">
                <a:latin typeface="Comic Sans MS" pitchFamily="66" charset="0"/>
              </a:rPr>
              <a:t> &amp; </a:t>
            </a:r>
            <a:r>
              <a:rPr lang="en-US" sz="1600" dirty="0" err="1" smtClean="0">
                <a:latin typeface="Comic Sans MS" pitchFamily="66" charset="0"/>
              </a:rPr>
              <a:t>Syrovatskii</a:t>
            </a:r>
            <a:r>
              <a:rPr lang="en-US" sz="1600" dirty="0" smtClean="0">
                <a:latin typeface="Comic Sans MS" pitchFamily="66" charset="0"/>
              </a:rPr>
              <a:t> 1964</a:t>
            </a:r>
            <a:r>
              <a:rPr lang="en-US" dirty="0" smtClean="0">
                <a:latin typeface="Comic Sans MS" pitchFamily="66" charset="0"/>
              </a:rPr>
              <a:t>)</a:t>
            </a:r>
          </a:p>
        </p:txBody>
      </p:sp>
      <p:sp>
        <p:nvSpPr>
          <p:cNvPr id="13" name="TextBox 12"/>
          <p:cNvSpPr txBox="1"/>
          <p:nvPr/>
        </p:nvSpPr>
        <p:spPr>
          <a:xfrm>
            <a:off x="2864662" y="5181600"/>
            <a:ext cx="1478738" cy="646331"/>
          </a:xfrm>
          <a:prstGeom prst="rect">
            <a:avLst/>
          </a:prstGeom>
          <a:solidFill>
            <a:srgbClr val="99FFCC"/>
          </a:solidFill>
          <a:scene3d>
            <a:camera prst="perspectiveContrastingRightFacing"/>
            <a:lightRig rig="threePt" dir="t"/>
          </a:scene3d>
        </p:spPr>
        <p:txBody>
          <a:bodyPr wrap="none">
            <a:spAutoFit/>
          </a:bodyPr>
          <a:lstStyle/>
          <a:p>
            <a:pPr>
              <a:defRPr/>
            </a:pPr>
            <a:r>
              <a:rPr lang="en-US" dirty="0">
                <a:latin typeface="+mn-lt"/>
              </a:rPr>
              <a:t>Milky Way</a:t>
            </a:r>
          </a:p>
          <a:p>
            <a:pPr>
              <a:defRPr/>
            </a:pPr>
            <a:r>
              <a:rPr lang="en-US" dirty="0">
                <a:latin typeface="+mn-lt"/>
              </a:rPr>
              <a:t>normalization</a:t>
            </a:r>
          </a:p>
        </p:txBody>
      </p:sp>
      <p:sp>
        <p:nvSpPr>
          <p:cNvPr id="14" name="TextBox 13"/>
          <p:cNvSpPr txBox="1"/>
          <p:nvPr/>
        </p:nvSpPr>
        <p:spPr>
          <a:xfrm>
            <a:off x="1689385" y="5486400"/>
            <a:ext cx="1053815" cy="369332"/>
          </a:xfrm>
          <a:prstGeom prst="rect">
            <a:avLst/>
          </a:prstGeom>
          <a:solidFill>
            <a:srgbClr val="FF0000">
              <a:alpha val="30196"/>
            </a:srgbClr>
          </a:solidFill>
          <a:scene3d>
            <a:camera prst="perspectiveHeroicExtremeLeftFacing"/>
            <a:lightRig rig="threePt" dir="t"/>
          </a:scene3d>
        </p:spPr>
        <p:txBody>
          <a:bodyPr wrap="none">
            <a:spAutoFit/>
          </a:bodyPr>
          <a:lstStyle/>
          <a:p>
            <a:pPr>
              <a:defRPr/>
            </a:pPr>
            <a:r>
              <a:rPr lang="en-US" dirty="0">
                <a:latin typeface="+mn-lt"/>
              </a:rPr>
              <a:t>observed</a:t>
            </a:r>
          </a:p>
        </p:txBody>
      </p:sp>
      <p:sp>
        <p:nvSpPr>
          <p:cNvPr id="15" name="TextBox 14"/>
          <p:cNvSpPr txBox="1"/>
          <p:nvPr/>
        </p:nvSpPr>
        <p:spPr>
          <a:xfrm>
            <a:off x="4203985" y="5486400"/>
            <a:ext cx="1053815" cy="369332"/>
          </a:xfrm>
          <a:prstGeom prst="rect">
            <a:avLst/>
          </a:prstGeom>
          <a:solidFill>
            <a:srgbClr val="FF0000">
              <a:alpha val="30196"/>
            </a:srgbClr>
          </a:solidFill>
          <a:scene3d>
            <a:camera prst="perspectiveHeroicExtremeLeftFacing"/>
            <a:lightRig rig="threePt" dir="t"/>
          </a:scene3d>
        </p:spPr>
        <p:txBody>
          <a:bodyPr wrap="none">
            <a:spAutoFit/>
          </a:bodyPr>
          <a:lstStyle/>
          <a:p>
            <a:pPr>
              <a:defRPr/>
            </a:pPr>
            <a:r>
              <a:rPr lang="en-US" dirty="0">
                <a:latin typeface="+mn-lt"/>
              </a:rPr>
              <a:t>observed</a:t>
            </a:r>
          </a:p>
        </p:txBody>
      </p:sp>
      <p:sp>
        <p:nvSpPr>
          <p:cNvPr id="12" name="TextBox 20"/>
          <p:cNvSpPr txBox="1">
            <a:spLocks noChangeArrowheads="1"/>
          </p:cNvSpPr>
          <p:nvPr/>
        </p:nvSpPr>
        <p:spPr bwMode="auto">
          <a:xfrm>
            <a:off x="1676400" y="76200"/>
            <a:ext cx="5715000" cy="2677656"/>
          </a:xfrm>
          <a:prstGeom prst="rect">
            <a:avLst/>
          </a:prstGeom>
          <a:solidFill>
            <a:srgbClr val="FFFF99"/>
          </a:solidFill>
          <a:ln w="12700">
            <a:noFill/>
            <a:miter lim="800000"/>
            <a:headEnd/>
            <a:tailEnd/>
          </a:ln>
        </p:spPr>
        <p:txBody>
          <a:bodyPr wrap="square">
            <a:spAutoFit/>
          </a:bodyPr>
          <a:lstStyle/>
          <a:p>
            <a:r>
              <a:rPr lang="en-US" sz="2400" dirty="0" smtClean="0">
                <a:sym typeface="Wingdings" pitchFamily="2" charset="2"/>
              </a:rPr>
              <a:t>Arp 220     </a:t>
            </a:r>
            <a:r>
              <a:rPr lang="en-US" sz="1400" dirty="0" smtClean="0">
                <a:sym typeface="Wingdings" pitchFamily="2" charset="2"/>
              </a:rPr>
              <a:t> </a:t>
            </a:r>
            <a:r>
              <a:rPr lang="en-US" sz="2400" dirty="0" smtClean="0">
                <a:sym typeface="Wingdings" pitchFamily="2" charset="2"/>
              </a:rPr>
              <a:t>   </a:t>
            </a:r>
            <a:r>
              <a:rPr lang="en-US" sz="2400" b="1" dirty="0" smtClean="0">
                <a:sym typeface="Wingdings" pitchFamily="2" charset="2"/>
              </a:rPr>
              <a:t>U</a:t>
            </a:r>
            <a:r>
              <a:rPr lang="en-US" sz="2400" b="1" baseline="-25000" dirty="0" smtClean="0">
                <a:sym typeface="Wingdings" pitchFamily="2" charset="2"/>
              </a:rPr>
              <a:t>p</a:t>
            </a:r>
            <a:r>
              <a:rPr lang="en-US" sz="2400" dirty="0" smtClean="0">
                <a:sym typeface="Wingdings" pitchFamily="2" charset="2"/>
              </a:rPr>
              <a:t>  </a:t>
            </a:r>
            <a:r>
              <a:rPr lang="en-US" sz="2400" b="1" dirty="0" smtClean="0">
                <a:latin typeface="Symbol" pitchFamily="18" charset="2"/>
              </a:rPr>
              <a:t>» </a:t>
            </a:r>
            <a:r>
              <a:rPr lang="en-US" sz="2400" dirty="0" smtClean="0">
                <a:sym typeface="Wingdings" pitchFamily="2" charset="2"/>
              </a:rPr>
              <a:t> </a:t>
            </a:r>
            <a:r>
              <a:rPr lang="en-US" sz="2400" b="1" dirty="0" smtClean="0">
                <a:solidFill>
                  <a:srgbClr val="FF0000"/>
                </a:solidFill>
                <a:sym typeface="Wingdings" pitchFamily="2" charset="2"/>
              </a:rPr>
              <a:t>475     </a:t>
            </a:r>
            <a:r>
              <a:rPr lang="en-US" sz="2400" b="1" dirty="0" err="1" smtClean="0">
                <a:sym typeface="Wingdings" pitchFamily="2" charset="2"/>
              </a:rPr>
              <a:t>eV</a:t>
            </a:r>
            <a:r>
              <a:rPr lang="en-US" sz="2400" b="1" dirty="0" smtClean="0">
                <a:sym typeface="Wingdings" pitchFamily="2" charset="2"/>
              </a:rPr>
              <a:t> cm</a:t>
            </a:r>
            <a:r>
              <a:rPr lang="en-US" sz="2400" b="1" baseline="30000" dirty="0" smtClean="0">
                <a:latin typeface="Symbol" pitchFamily="18" charset="2"/>
                <a:sym typeface="Wingdings" pitchFamily="2" charset="2"/>
              </a:rPr>
              <a:t>-</a:t>
            </a:r>
            <a:r>
              <a:rPr lang="en-US" sz="2400" b="1" baseline="30000" dirty="0" smtClean="0">
                <a:sym typeface="Wingdings" pitchFamily="2" charset="2"/>
              </a:rPr>
              <a:t>3 </a:t>
            </a:r>
            <a:r>
              <a:rPr lang="en-US" sz="1600" i="1" dirty="0" smtClean="0">
                <a:latin typeface="Comic Sans MS" pitchFamily="66" charset="0"/>
                <a:sym typeface="Wingdings" pitchFamily="2" charset="2"/>
              </a:rPr>
              <a:t>    </a:t>
            </a:r>
            <a:r>
              <a:rPr lang="en-US" i="1" dirty="0" smtClean="0">
                <a:latin typeface="Comic Sans MS" pitchFamily="66" charset="0"/>
                <a:sym typeface="Wingdings" pitchFamily="2" charset="2"/>
              </a:rPr>
              <a:t>radio</a:t>
            </a:r>
            <a:endParaRPr lang="en-US" sz="2400" i="1" dirty="0" smtClean="0">
              <a:latin typeface="Comic Sans MS" pitchFamily="66" charset="0"/>
            </a:endParaRPr>
          </a:p>
          <a:p>
            <a:r>
              <a:rPr lang="en-US" sz="2400" dirty="0" smtClean="0"/>
              <a:t>NGC </a:t>
            </a:r>
            <a:r>
              <a:rPr lang="en-US" sz="2400" dirty="0"/>
              <a:t>253   </a:t>
            </a:r>
            <a:r>
              <a:rPr lang="en-US" sz="1600" dirty="0"/>
              <a:t> </a:t>
            </a:r>
            <a:r>
              <a:rPr lang="en-US" sz="2400" dirty="0">
                <a:sym typeface="Wingdings" pitchFamily="2" charset="2"/>
              </a:rPr>
              <a:t> </a:t>
            </a:r>
            <a:r>
              <a:rPr lang="en-US" sz="2400" dirty="0" smtClean="0">
                <a:sym typeface="Wingdings" pitchFamily="2" charset="2"/>
              </a:rPr>
              <a:t>             </a:t>
            </a:r>
            <a:r>
              <a:rPr lang="en-US" sz="1100" dirty="0" smtClean="0">
                <a:sym typeface="Wingdings" pitchFamily="2" charset="2"/>
              </a:rPr>
              <a:t> </a:t>
            </a:r>
            <a:r>
              <a:rPr lang="en-US" sz="2400" b="1" dirty="0" smtClean="0">
                <a:solidFill>
                  <a:srgbClr val="FF0000"/>
                </a:solidFill>
                <a:sym typeface="Wingdings" pitchFamily="2" charset="2"/>
              </a:rPr>
              <a:t>125                        </a:t>
            </a:r>
            <a:r>
              <a:rPr lang="en-US" i="1" dirty="0" smtClean="0">
                <a:latin typeface="Comic Sans MS" pitchFamily="66" charset="0"/>
                <a:sym typeface="Wingdings" pitchFamily="2" charset="2"/>
              </a:rPr>
              <a:t>radio, </a:t>
            </a:r>
            <a:r>
              <a:rPr lang="en-US" i="1" dirty="0" smtClean="0">
                <a:latin typeface="Symbol" pitchFamily="18" charset="2"/>
                <a:sym typeface="Wingdings" pitchFamily="2" charset="2"/>
              </a:rPr>
              <a:t>g</a:t>
            </a:r>
            <a:endParaRPr lang="en-US" sz="2400" i="1" baseline="30000" dirty="0">
              <a:latin typeface="Symbol" pitchFamily="18" charset="2"/>
              <a:sym typeface="Wingdings" pitchFamily="2" charset="2"/>
            </a:endParaRPr>
          </a:p>
          <a:p>
            <a:r>
              <a:rPr lang="en-US" sz="2400" dirty="0">
                <a:sym typeface="Wingdings" pitchFamily="2" charset="2"/>
              </a:rPr>
              <a:t>M 82          </a:t>
            </a:r>
            <a:r>
              <a:rPr lang="en-US" sz="1400" dirty="0">
                <a:sym typeface="Wingdings" pitchFamily="2" charset="2"/>
              </a:rPr>
              <a:t> </a:t>
            </a:r>
            <a:r>
              <a:rPr lang="en-US" sz="2400" dirty="0">
                <a:sym typeface="Wingdings" pitchFamily="2" charset="2"/>
              </a:rPr>
              <a:t>     </a:t>
            </a:r>
            <a:r>
              <a:rPr lang="en-US" sz="2400" dirty="0" smtClean="0">
                <a:sym typeface="Wingdings" pitchFamily="2" charset="2"/>
              </a:rPr>
              <a:t>     </a:t>
            </a:r>
            <a:r>
              <a:rPr lang="en-US" sz="700" dirty="0" smtClean="0">
                <a:sym typeface="Wingdings" pitchFamily="2" charset="2"/>
              </a:rPr>
              <a:t> </a:t>
            </a:r>
            <a:r>
              <a:rPr lang="en-US" sz="2400" dirty="0" smtClean="0">
                <a:sym typeface="Wingdings" pitchFamily="2" charset="2"/>
              </a:rPr>
              <a:t>   </a:t>
            </a:r>
            <a:r>
              <a:rPr lang="en-US" sz="2000" dirty="0" smtClean="0">
                <a:sym typeface="Wingdings" pitchFamily="2" charset="2"/>
              </a:rPr>
              <a:t> </a:t>
            </a:r>
            <a:r>
              <a:rPr lang="en-US" sz="2400" b="1" dirty="0" smtClean="0">
                <a:solidFill>
                  <a:srgbClr val="FF0000"/>
                </a:solidFill>
                <a:sym typeface="Wingdings" pitchFamily="2" charset="2"/>
              </a:rPr>
              <a:t>111                        </a:t>
            </a:r>
            <a:r>
              <a:rPr lang="en-US" i="1" dirty="0" smtClean="0">
                <a:latin typeface="Comic Sans MS" pitchFamily="66" charset="0"/>
                <a:sym typeface="Wingdings" pitchFamily="2" charset="2"/>
              </a:rPr>
              <a:t>radio, </a:t>
            </a:r>
            <a:r>
              <a:rPr lang="en-US" i="1" dirty="0" smtClean="0">
                <a:latin typeface="Symbol" pitchFamily="18" charset="2"/>
                <a:sym typeface="Wingdings" pitchFamily="2" charset="2"/>
              </a:rPr>
              <a:t>g</a:t>
            </a:r>
            <a:endParaRPr lang="en-US" sz="2400" i="1" dirty="0">
              <a:latin typeface="Symbol" pitchFamily="18" charset="2"/>
              <a:sym typeface="Wingdings" pitchFamily="2" charset="2"/>
            </a:endParaRPr>
          </a:p>
          <a:p>
            <a:r>
              <a:rPr lang="en-US" sz="2400" dirty="0" smtClean="0">
                <a:sym typeface="Wingdings" pitchFamily="2" charset="2"/>
              </a:rPr>
              <a:t>Milky </a:t>
            </a:r>
            <a:r>
              <a:rPr lang="en-US" sz="2400" dirty="0">
                <a:sym typeface="Wingdings" pitchFamily="2" charset="2"/>
              </a:rPr>
              <a:t>Way </a:t>
            </a:r>
            <a:r>
              <a:rPr lang="en-US" sz="2400" dirty="0" smtClean="0">
                <a:sym typeface="Wingdings" pitchFamily="2" charset="2"/>
              </a:rPr>
              <a:t>           </a:t>
            </a:r>
            <a:r>
              <a:rPr lang="en-US" sz="1100" dirty="0" smtClean="0">
                <a:sym typeface="Wingdings" pitchFamily="2" charset="2"/>
              </a:rPr>
              <a:t> </a:t>
            </a:r>
            <a:r>
              <a:rPr lang="en-US" sz="2400" dirty="0" smtClean="0">
                <a:sym typeface="Wingdings" pitchFamily="2" charset="2"/>
              </a:rPr>
              <a:t>       </a:t>
            </a:r>
            <a:r>
              <a:rPr lang="en-US" sz="1400" dirty="0" smtClean="0">
                <a:sym typeface="Wingdings" pitchFamily="2" charset="2"/>
              </a:rPr>
              <a:t> </a:t>
            </a:r>
            <a:r>
              <a:rPr lang="en-US" sz="2400" b="1" dirty="0" smtClean="0">
                <a:solidFill>
                  <a:srgbClr val="FF0000"/>
                </a:solidFill>
                <a:sym typeface="Wingdings" pitchFamily="2" charset="2"/>
              </a:rPr>
              <a:t>1                        </a:t>
            </a:r>
            <a:r>
              <a:rPr lang="en-US" dirty="0" smtClean="0">
                <a:latin typeface="Comic Sans MS" pitchFamily="66" charset="0"/>
                <a:sym typeface="Wingdings" pitchFamily="2" charset="2"/>
              </a:rPr>
              <a:t>…</a:t>
            </a:r>
            <a:endParaRPr lang="en-US" sz="2400" dirty="0" smtClean="0">
              <a:latin typeface="Comic Sans MS" pitchFamily="66" charset="0"/>
              <a:sym typeface="Wingdings" pitchFamily="2" charset="2"/>
            </a:endParaRPr>
          </a:p>
          <a:p>
            <a:r>
              <a:rPr lang="en-US" sz="2400" dirty="0" smtClean="0">
                <a:sym typeface="Wingdings" pitchFamily="2" charset="2"/>
              </a:rPr>
              <a:t>M31                             </a:t>
            </a:r>
            <a:r>
              <a:rPr lang="en-US" sz="1200" dirty="0" smtClean="0">
                <a:sym typeface="Wingdings" pitchFamily="2" charset="2"/>
              </a:rPr>
              <a:t>  </a:t>
            </a:r>
            <a:r>
              <a:rPr lang="en-US" sz="2400" b="1" dirty="0" smtClean="0">
                <a:solidFill>
                  <a:srgbClr val="FF0000"/>
                </a:solidFill>
                <a:sym typeface="Wingdings" pitchFamily="2" charset="2"/>
              </a:rPr>
              <a:t>0.35                   </a:t>
            </a:r>
            <a:r>
              <a:rPr lang="en-US" i="1" dirty="0" smtClean="0">
                <a:latin typeface="Symbol" pitchFamily="18" charset="2"/>
                <a:sym typeface="Wingdings" pitchFamily="2" charset="2"/>
              </a:rPr>
              <a:t>g</a:t>
            </a:r>
            <a:endParaRPr lang="en-US" sz="2400" i="1" dirty="0" smtClean="0">
              <a:latin typeface="Symbol" pitchFamily="18" charset="2"/>
              <a:sym typeface="Wingdings" pitchFamily="2" charset="2"/>
            </a:endParaRPr>
          </a:p>
          <a:p>
            <a:r>
              <a:rPr lang="en-US" sz="2400" dirty="0" smtClean="0">
                <a:sym typeface="Wingdings" pitchFamily="2" charset="2"/>
              </a:rPr>
              <a:t>LMC            </a:t>
            </a:r>
            <a:r>
              <a:rPr lang="en-US" sz="1000" dirty="0" smtClean="0">
                <a:sym typeface="Wingdings" pitchFamily="2" charset="2"/>
              </a:rPr>
              <a:t> </a:t>
            </a:r>
            <a:r>
              <a:rPr lang="en-US" sz="2400" dirty="0" smtClean="0">
                <a:sym typeface="Wingdings" pitchFamily="2" charset="2"/>
              </a:rPr>
              <a:t></a:t>
            </a:r>
            <a:r>
              <a:rPr lang="en-US" sz="2400" b="1" dirty="0" smtClean="0">
                <a:solidFill>
                  <a:srgbClr val="FF0000"/>
                </a:solidFill>
                <a:sym typeface="Wingdings" pitchFamily="2" charset="2"/>
              </a:rPr>
              <a:t>                  0.25                   </a:t>
            </a:r>
            <a:r>
              <a:rPr lang="en-US" i="1" dirty="0" smtClean="0">
                <a:latin typeface="Symbol" pitchFamily="18" charset="2"/>
                <a:sym typeface="Wingdings" pitchFamily="2" charset="2"/>
              </a:rPr>
              <a:t>g</a:t>
            </a:r>
            <a:endParaRPr lang="en-US" sz="2400" i="1" dirty="0" smtClean="0">
              <a:latin typeface="Symbol" pitchFamily="18" charset="2"/>
              <a:sym typeface="Wingdings" pitchFamily="2" charset="2"/>
            </a:endParaRPr>
          </a:p>
          <a:p>
            <a:r>
              <a:rPr lang="en-US" sz="2400" dirty="0" smtClean="0">
                <a:sym typeface="Wingdings" pitchFamily="2" charset="2"/>
              </a:rPr>
              <a:t>SMC                             </a:t>
            </a:r>
            <a:r>
              <a:rPr lang="en-US" sz="800" dirty="0" smtClean="0">
                <a:sym typeface="Wingdings" pitchFamily="2" charset="2"/>
              </a:rPr>
              <a:t> </a:t>
            </a:r>
            <a:r>
              <a:rPr lang="en-US" sz="2000" dirty="0" smtClean="0">
                <a:sym typeface="Wingdings" pitchFamily="2" charset="2"/>
              </a:rPr>
              <a:t> </a:t>
            </a:r>
            <a:r>
              <a:rPr lang="en-US" sz="2400" b="1" dirty="0" smtClean="0">
                <a:solidFill>
                  <a:srgbClr val="FF0000"/>
                </a:solidFill>
                <a:sym typeface="Wingdings" pitchFamily="2" charset="2"/>
              </a:rPr>
              <a:t>0.15                   </a:t>
            </a:r>
            <a:r>
              <a:rPr lang="en-US" i="1" dirty="0" smtClean="0">
                <a:latin typeface="Symbol" pitchFamily="18" charset="2"/>
                <a:sym typeface="Wingdings" pitchFamily="2" charset="2"/>
              </a:rPr>
              <a:t>g</a:t>
            </a:r>
            <a:endParaRPr lang="en-US" sz="2000" i="1" dirty="0">
              <a:latin typeface="Symbol" pitchFamily="18" charset="2"/>
            </a:endParaRPr>
          </a:p>
        </p:txBody>
      </p:sp>
      <p:sp>
        <p:nvSpPr>
          <p:cNvPr id="19" name="TextBox 18"/>
          <p:cNvSpPr txBox="1"/>
          <p:nvPr/>
        </p:nvSpPr>
        <p:spPr>
          <a:xfrm>
            <a:off x="152400" y="3286780"/>
            <a:ext cx="3113545" cy="523220"/>
          </a:xfrm>
          <a:prstGeom prst="rect">
            <a:avLst/>
          </a:prstGeom>
          <a:solidFill>
            <a:srgbClr val="FFFF00"/>
          </a:solidFill>
        </p:spPr>
        <p:txBody>
          <a:bodyPr wrap="none" rtlCol="0">
            <a:spAutoFit/>
          </a:bodyPr>
          <a:lstStyle/>
          <a:p>
            <a:r>
              <a:rPr lang="en-US" sz="2800" i="1" dirty="0" smtClean="0"/>
              <a:t>U</a:t>
            </a:r>
            <a:r>
              <a:rPr lang="en-US" sz="2800" baseline="-25000" dirty="0" smtClean="0"/>
              <a:t>p</a:t>
            </a:r>
            <a:r>
              <a:rPr lang="en-US" sz="2800" dirty="0" smtClean="0"/>
              <a:t> from supernovae</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609600" y="2667000"/>
            <a:ext cx="7239000" cy="923925"/>
          </a:xfrm>
          <a:prstGeom prst="rect">
            <a:avLst/>
          </a:prstGeom>
          <a:noFill/>
          <a:ln w="9525">
            <a:noFill/>
            <a:miter lim="800000"/>
            <a:headEnd/>
            <a:tailEnd/>
          </a:ln>
        </p:spPr>
        <p:txBody>
          <a:bodyPr wrap="square">
            <a:spAutoFit/>
          </a:bodyPr>
          <a:lstStyle/>
          <a:p>
            <a:pPr>
              <a:buFont typeface="Symbol" pitchFamily="18" charset="2"/>
              <a:buChar char=" "/>
              <a:defRPr/>
            </a:pPr>
            <a:r>
              <a:rPr lang="en-US" dirty="0">
                <a:latin typeface="Symbol" pitchFamily="18" charset="2"/>
              </a:rPr>
              <a:t>           </a:t>
            </a:r>
            <a:r>
              <a:rPr lang="en-US" dirty="0" smtClean="0">
                <a:latin typeface="Symbol" pitchFamily="18" charset="2"/>
              </a:rPr>
              <a:t>                     (</a:t>
            </a:r>
            <a:r>
              <a:rPr lang="en-US" dirty="0" err="1">
                <a:latin typeface="Symbol" pitchFamily="18" charset="2"/>
              </a:rPr>
              <a:t>s</a:t>
            </a:r>
            <a:r>
              <a:rPr lang="en-US" baseline="-25000" dirty="0" err="1">
                <a:latin typeface="Calibri" pitchFamily="34" charset="0"/>
              </a:rPr>
              <a:t>pp</a:t>
            </a:r>
            <a:r>
              <a:rPr lang="en-US" dirty="0">
                <a:latin typeface="Calibri" pitchFamily="34" charset="0"/>
              </a:rPr>
              <a:t> </a:t>
            </a:r>
            <a:r>
              <a:rPr lang="en-US" dirty="0" err="1">
                <a:latin typeface="Calibri" pitchFamily="34" charset="0"/>
              </a:rPr>
              <a:t>cn</a:t>
            </a:r>
            <a:r>
              <a:rPr lang="en-US" baseline="-25000" dirty="0" err="1">
                <a:latin typeface="Calibri" pitchFamily="34" charset="0"/>
              </a:rPr>
              <a:t>p</a:t>
            </a:r>
            <a:r>
              <a:rPr lang="en-US" dirty="0">
                <a:latin typeface="Symbol" pitchFamily="18" charset="2"/>
              </a:rPr>
              <a:t> )</a:t>
            </a:r>
            <a:r>
              <a:rPr lang="en-US" baseline="30000" dirty="0">
                <a:latin typeface="Symbol" pitchFamily="18" charset="2"/>
              </a:rPr>
              <a:t>-1</a:t>
            </a:r>
            <a:r>
              <a:rPr lang="en-US" dirty="0">
                <a:latin typeface="Symbol" pitchFamily="18" charset="2"/>
              </a:rPr>
              <a:t> </a:t>
            </a:r>
            <a:r>
              <a:rPr lang="en-US" dirty="0"/>
              <a:t>~</a:t>
            </a:r>
            <a:r>
              <a:rPr lang="en-US" dirty="0">
                <a:latin typeface="Symbol" pitchFamily="18" charset="2"/>
              </a:rPr>
              <a:t> </a:t>
            </a:r>
            <a:r>
              <a:rPr lang="en-US" dirty="0">
                <a:latin typeface="Calibri" pitchFamily="34" charset="0"/>
              </a:rPr>
              <a:t>2 </a:t>
            </a:r>
            <a:r>
              <a:rPr lang="en-US" dirty="0">
                <a:latin typeface="Symbol" pitchFamily="18" charset="2"/>
              </a:rPr>
              <a:t>´</a:t>
            </a:r>
            <a:r>
              <a:rPr lang="en-US" dirty="0">
                <a:latin typeface="Calibri" pitchFamily="34" charset="0"/>
              </a:rPr>
              <a:t> 10</a:t>
            </a:r>
            <a:r>
              <a:rPr lang="en-US" baseline="30000" dirty="0">
                <a:latin typeface="Calibri" pitchFamily="34" charset="0"/>
              </a:rPr>
              <a:t>7</a:t>
            </a:r>
            <a:r>
              <a:rPr lang="en-US" dirty="0">
                <a:latin typeface="Calibri" pitchFamily="34" charset="0"/>
              </a:rPr>
              <a:t> </a:t>
            </a:r>
            <a:r>
              <a:rPr lang="en-US" dirty="0" err="1">
                <a:latin typeface="Calibri" pitchFamily="34" charset="0"/>
              </a:rPr>
              <a:t>n</a:t>
            </a:r>
            <a:r>
              <a:rPr lang="en-US" baseline="-25000" dirty="0" err="1">
                <a:latin typeface="Calibri" pitchFamily="34" charset="0"/>
              </a:rPr>
              <a:t>p</a:t>
            </a:r>
            <a:r>
              <a:rPr lang="en-US" dirty="0">
                <a:latin typeface="Calibri" pitchFamily="34" charset="0"/>
              </a:rPr>
              <a:t> </a:t>
            </a:r>
            <a:r>
              <a:rPr lang="en-US" baseline="30000" dirty="0">
                <a:latin typeface="Symbol" pitchFamily="18" charset="2"/>
              </a:rPr>
              <a:t>-1</a:t>
            </a:r>
            <a:r>
              <a:rPr lang="en-US" dirty="0">
                <a:latin typeface="Calibri" pitchFamily="34" charset="0"/>
              </a:rPr>
              <a:t>   yr</a:t>
            </a:r>
          </a:p>
          <a:p>
            <a:pPr>
              <a:buFont typeface="Symbol" pitchFamily="18" charset="2"/>
              <a:buChar char=" "/>
              <a:defRPr/>
            </a:pPr>
            <a:r>
              <a:rPr lang="en-US" dirty="0">
                <a:latin typeface="Symbol" pitchFamily="18" charset="2"/>
              </a:rPr>
              <a:t>t</a:t>
            </a:r>
            <a:r>
              <a:rPr lang="en-US" b="1" dirty="0" smtClean="0">
                <a:latin typeface="Symbol" pitchFamily="18" charset="2"/>
              </a:rPr>
              <a:t>_ </a:t>
            </a:r>
            <a:r>
              <a:rPr lang="en-US" dirty="0" smtClean="0">
                <a:latin typeface="Calibri" pitchFamily="34" charset="0"/>
              </a:rPr>
              <a:t>  </a:t>
            </a:r>
            <a:r>
              <a:rPr lang="en-US" dirty="0" smtClean="0">
                <a:latin typeface="Symbol" pitchFamily="18" charset="2"/>
              </a:rPr>
              <a:t>»  </a:t>
            </a:r>
            <a:endParaRPr lang="en-US" dirty="0">
              <a:latin typeface="Symbol" pitchFamily="18" charset="2"/>
            </a:endParaRPr>
          </a:p>
          <a:p>
            <a:pPr>
              <a:defRPr/>
            </a:pPr>
            <a:r>
              <a:rPr lang="en-US" dirty="0">
                <a:latin typeface="Calibri" pitchFamily="34" charset="0"/>
              </a:rPr>
              <a:t>              </a:t>
            </a:r>
            <a:r>
              <a:rPr lang="en-US" dirty="0" smtClean="0">
                <a:latin typeface="Calibri" pitchFamily="34" charset="0"/>
              </a:rPr>
              <a:t>                      3</a:t>
            </a:r>
            <a:r>
              <a:rPr lang="en-US" sz="1000" dirty="0" smtClean="0">
                <a:latin typeface="Calibri" pitchFamily="34" charset="0"/>
              </a:rPr>
              <a:t> </a:t>
            </a:r>
            <a:r>
              <a:rPr lang="en-US" sz="1400" dirty="0">
                <a:latin typeface="Symbol" pitchFamily="18" charset="2"/>
              </a:rPr>
              <a:t>´</a:t>
            </a:r>
            <a:r>
              <a:rPr lang="en-US" sz="1000" dirty="0">
                <a:latin typeface="Calibri" pitchFamily="34" charset="0"/>
              </a:rPr>
              <a:t> </a:t>
            </a:r>
            <a:r>
              <a:rPr lang="en-US" dirty="0">
                <a:latin typeface="Calibri" pitchFamily="34" charset="0"/>
              </a:rPr>
              <a:t>10</a:t>
            </a:r>
            <a:r>
              <a:rPr lang="en-US" baseline="30000" dirty="0">
                <a:latin typeface="Calibri" pitchFamily="34" charset="0"/>
              </a:rPr>
              <a:t>4</a:t>
            </a:r>
            <a:r>
              <a:rPr lang="en-US" dirty="0">
                <a:latin typeface="Calibri" pitchFamily="34" charset="0"/>
              </a:rPr>
              <a:t>  (</a:t>
            </a:r>
            <a:r>
              <a:rPr lang="en-US" dirty="0" err="1">
                <a:latin typeface="Calibri" pitchFamily="34" charset="0"/>
              </a:rPr>
              <a:t>r</a:t>
            </a:r>
            <a:r>
              <a:rPr lang="en-US" baseline="-25000" dirty="0" err="1">
                <a:latin typeface="Calibri" pitchFamily="34" charset="0"/>
              </a:rPr>
              <a:t>s</a:t>
            </a:r>
            <a:r>
              <a:rPr lang="en-US" dirty="0">
                <a:latin typeface="Calibri" pitchFamily="34" charset="0"/>
              </a:rPr>
              <a:t>/0.3 </a:t>
            </a:r>
            <a:r>
              <a:rPr lang="en-US" dirty="0" err="1">
                <a:latin typeface="Calibri" pitchFamily="34" charset="0"/>
              </a:rPr>
              <a:t>kpc</a:t>
            </a:r>
            <a:r>
              <a:rPr lang="en-US" dirty="0">
                <a:latin typeface="Calibri" pitchFamily="34" charset="0"/>
              </a:rPr>
              <a:t>)  (</a:t>
            </a:r>
            <a:r>
              <a:rPr lang="en-US" dirty="0" err="1">
                <a:latin typeface="Calibri" pitchFamily="34" charset="0"/>
              </a:rPr>
              <a:t>v</a:t>
            </a:r>
            <a:r>
              <a:rPr lang="en-US" baseline="-25000" dirty="0" err="1">
                <a:latin typeface="Calibri" pitchFamily="34" charset="0"/>
              </a:rPr>
              <a:t>out</a:t>
            </a:r>
            <a:r>
              <a:rPr lang="en-US" dirty="0">
                <a:latin typeface="Calibri" pitchFamily="34" charset="0"/>
              </a:rPr>
              <a:t>/2500 km s</a:t>
            </a:r>
            <a:r>
              <a:rPr lang="en-US" baseline="30000" dirty="0">
                <a:latin typeface="Symbol" pitchFamily="18" charset="2"/>
              </a:rPr>
              <a:t>-1</a:t>
            </a:r>
            <a:r>
              <a:rPr lang="en-US" dirty="0">
                <a:latin typeface="+mn-lt"/>
              </a:rPr>
              <a:t>)</a:t>
            </a:r>
            <a:r>
              <a:rPr lang="en-US" baseline="30000" dirty="0">
                <a:latin typeface="Symbol" pitchFamily="18" charset="2"/>
              </a:rPr>
              <a:t>-1</a:t>
            </a:r>
            <a:r>
              <a:rPr lang="en-US" dirty="0">
                <a:latin typeface="Calibri" pitchFamily="34" charset="0"/>
              </a:rPr>
              <a:t>  </a:t>
            </a:r>
            <a:r>
              <a:rPr lang="en-US" dirty="0" smtClean="0">
                <a:latin typeface="Calibri" pitchFamily="34" charset="0"/>
              </a:rPr>
              <a:t>yr</a:t>
            </a:r>
            <a:endParaRPr lang="en-US" dirty="0">
              <a:latin typeface="Calibri" pitchFamily="34" charset="0"/>
            </a:endParaRPr>
          </a:p>
        </p:txBody>
      </p:sp>
      <p:cxnSp>
        <p:nvCxnSpPr>
          <p:cNvPr id="5" name="Straight Arrow Connector 4"/>
          <p:cNvCxnSpPr/>
          <p:nvPr/>
        </p:nvCxnSpPr>
        <p:spPr>
          <a:xfrm flipV="1">
            <a:off x="1371600" y="2895600"/>
            <a:ext cx="1143000" cy="2286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124200"/>
            <a:ext cx="11430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2667000"/>
            <a:ext cx="1386598" cy="369332"/>
          </a:xfrm>
          <a:prstGeom prst="rect">
            <a:avLst/>
          </a:prstGeom>
          <a:solidFill>
            <a:srgbClr val="CCFF66"/>
          </a:solidFill>
        </p:spPr>
        <p:txBody>
          <a:bodyPr wrap="none">
            <a:spAutoFit/>
          </a:bodyPr>
          <a:lstStyle/>
          <a:p>
            <a:pPr>
              <a:defRPr/>
            </a:pPr>
            <a:r>
              <a:rPr lang="en-US" dirty="0" smtClean="0"/>
              <a:t>pp collisions </a:t>
            </a:r>
            <a:endParaRPr lang="en-US" dirty="0"/>
          </a:p>
        </p:txBody>
      </p:sp>
      <p:sp>
        <p:nvSpPr>
          <p:cNvPr id="16" name="TextBox 15"/>
          <p:cNvSpPr txBox="1"/>
          <p:nvPr/>
        </p:nvSpPr>
        <p:spPr>
          <a:xfrm>
            <a:off x="6629400" y="3200400"/>
            <a:ext cx="1106487" cy="368300"/>
          </a:xfrm>
          <a:prstGeom prst="rect">
            <a:avLst/>
          </a:prstGeom>
          <a:solidFill>
            <a:schemeClr val="accent6">
              <a:lumMod val="60000"/>
              <a:lumOff val="40000"/>
            </a:schemeClr>
          </a:solidFill>
        </p:spPr>
        <p:txBody>
          <a:bodyPr wrap="none">
            <a:spAutoFit/>
          </a:bodyPr>
          <a:lstStyle/>
          <a:p>
            <a:pPr>
              <a:defRPr/>
            </a:pPr>
            <a:r>
              <a:rPr lang="en-US" dirty="0">
                <a:latin typeface="+mn-lt"/>
              </a:rPr>
              <a:t>advection</a:t>
            </a:r>
          </a:p>
        </p:txBody>
      </p:sp>
      <p:sp>
        <p:nvSpPr>
          <p:cNvPr id="25" name="Rounded Rectangular Callout 24"/>
          <p:cNvSpPr/>
          <p:nvPr/>
        </p:nvSpPr>
        <p:spPr>
          <a:xfrm>
            <a:off x="7772400" y="304800"/>
            <a:ext cx="990600" cy="381000"/>
          </a:xfrm>
          <a:prstGeom prst="wedgeRoundRectCallout">
            <a:avLst>
              <a:gd name="adj1" fmla="val -78525"/>
              <a:gd name="adj2" fmla="val 137652"/>
              <a:gd name="adj3" fmla="val 16667"/>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2" name="TextBox 25"/>
          <p:cNvSpPr txBox="1">
            <a:spLocks noChangeArrowheads="1"/>
          </p:cNvSpPr>
          <p:nvPr/>
        </p:nvSpPr>
        <p:spPr bwMode="auto">
          <a:xfrm>
            <a:off x="7848600" y="381000"/>
            <a:ext cx="838200" cy="307975"/>
          </a:xfrm>
          <a:prstGeom prst="rect">
            <a:avLst/>
          </a:prstGeom>
          <a:solidFill>
            <a:srgbClr val="FFC000"/>
          </a:solidFill>
          <a:ln w="9525">
            <a:noFill/>
            <a:miter lim="800000"/>
            <a:headEnd/>
            <a:tailEnd/>
          </a:ln>
        </p:spPr>
        <p:txBody>
          <a:bodyPr>
            <a:spAutoFit/>
          </a:bodyPr>
          <a:lstStyle/>
          <a:p>
            <a:r>
              <a:rPr lang="en-US" sz="1400">
                <a:latin typeface="Arial Narrow" pitchFamily="34" charset="0"/>
              </a:rPr>
              <a:t>SB radius</a:t>
            </a:r>
            <a:endParaRPr lang="en-US" sz="1600">
              <a:latin typeface="Arial Narrow" pitchFamily="34" charset="0"/>
            </a:endParaRPr>
          </a:p>
        </p:txBody>
      </p:sp>
      <p:sp>
        <p:nvSpPr>
          <p:cNvPr id="28" name="Rounded Rectangular Callout 27"/>
          <p:cNvSpPr/>
          <p:nvPr/>
        </p:nvSpPr>
        <p:spPr>
          <a:xfrm>
            <a:off x="4953000" y="304800"/>
            <a:ext cx="838200" cy="381000"/>
          </a:xfrm>
          <a:prstGeom prst="wedgeRoundRectCallout">
            <a:avLst>
              <a:gd name="adj1" fmla="val -843"/>
              <a:gd name="adj2" fmla="val 133462"/>
              <a:gd name="adj3" fmla="val 16667"/>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54" name="TextBox 28"/>
          <p:cNvSpPr txBox="1">
            <a:spLocks noChangeArrowheads="1"/>
          </p:cNvSpPr>
          <p:nvPr/>
        </p:nvSpPr>
        <p:spPr bwMode="auto">
          <a:xfrm>
            <a:off x="5029200" y="381000"/>
            <a:ext cx="684213" cy="307975"/>
          </a:xfrm>
          <a:prstGeom prst="rect">
            <a:avLst/>
          </a:prstGeom>
          <a:solidFill>
            <a:srgbClr val="FFC000"/>
          </a:solidFill>
          <a:ln w="9525">
            <a:noFill/>
            <a:miter lim="800000"/>
            <a:headEnd/>
            <a:tailEnd/>
          </a:ln>
        </p:spPr>
        <p:txBody>
          <a:bodyPr wrap="none">
            <a:spAutoFit/>
          </a:bodyPr>
          <a:lstStyle/>
          <a:p>
            <a:r>
              <a:rPr lang="en-US" sz="1400">
                <a:latin typeface="Arial Narrow" pitchFamily="34" charset="0"/>
              </a:rPr>
              <a:t>SN rate</a:t>
            </a:r>
          </a:p>
        </p:txBody>
      </p:sp>
      <p:sp>
        <p:nvSpPr>
          <p:cNvPr id="31" name="Rounded Rectangular Callout 30"/>
          <p:cNvSpPr/>
          <p:nvPr/>
        </p:nvSpPr>
        <p:spPr>
          <a:xfrm>
            <a:off x="5257800" y="1447800"/>
            <a:ext cx="914400" cy="685800"/>
          </a:xfrm>
          <a:prstGeom prst="wedgeRoundRectCallout">
            <a:avLst>
              <a:gd name="adj1" fmla="val 19727"/>
              <a:gd name="adj2" fmla="val -81217"/>
              <a:gd name="adj3" fmla="val 16667"/>
            </a:avLst>
          </a:prstGeom>
          <a:solidFill>
            <a:srgbClr val="FFFF66"/>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6" name="TextBox 31"/>
          <p:cNvSpPr txBox="1">
            <a:spLocks noChangeArrowheads="1"/>
          </p:cNvSpPr>
          <p:nvPr/>
        </p:nvSpPr>
        <p:spPr bwMode="auto">
          <a:xfrm>
            <a:off x="5334000" y="1524000"/>
            <a:ext cx="838200" cy="523875"/>
          </a:xfrm>
          <a:prstGeom prst="rect">
            <a:avLst/>
          </a:prstGeom>
          <a:solidFill>
            <a:srgbClr val="FFFF99"/>
          </a:solidFill>
          <a:ln w="9525">
            <a:noFill/>
            <a:miter lim="800000"/>
            <a:headEnd/>
            <a:tailEnd/>
          </a:ln>
        </p:spPr>
        <p:txBody>
          <a:bodyPr>
            <a:spAutoFit/>
          </a:bodyPr>
          <a:lstStyle/>
          <a:p>
            <a:r>
              <a:rPr lang="en-US" sz="1400" dirty="0" smtClean="0">
                <a:latin typeface="Arial Narrow" pitchFamily="34" charset="0"/>
              </a:rPr>
              <a:t>prot</a:t>
            </a:r>
            <a:r>
              <a:rPr lang="en-US" sz="1400" dirty="0" smtClean="0">
                <a:latin typeface="Arial Narrow" pitchFamily="34" charset="0"/>
              </a:rPr>
              <a:t>ons</a:t>
            </a:r>
            <a:r>
              <a:rPr lang="en-US" sz="1400" dirty="0">
                <a:latin typeface="Arial Narrow" pitchFamily="34" charset="0"/>
              </a:rPr>
              <a:t>’</a:t>
            </a:r>
          </a:p>
          <a:p>
            <a:r>
              <a:rPr lang="en-US" sz="1400" dirty="0">
                <a:latin typeface="Arial Narrow" pitchFamily="34" charset="0"/>
              </a:rPr>
              <a:t>lifetime</a:t>
            </a:r>
          </a:p>
        </p:txBody>
      </p:sp>
      <p:sp>
        <p:nvSpPr>
          <p:cNvPr id="34" name="Rounded Rectangular Callout 33"/>
          <p:cNvSpPr/>
          <p:nvPr/>
        </p:nvSpPr>
        <p:spPr>
          <a:xfrm>
            <a:off x="7010400" y="1752600"/>
            <a:ext cx="1143000" cy="609600"/>
          </a:xfrm>
          <a:prstGeom prst="wedgeRoundRectCallout">
            <a:avLst>
              <a:gd name="adj1" fmla="val -58940"/>
              <a:gd name="adj2" fmla="val -138988"/>
              <a:gd name="adj3" fmla="val 16667"/>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xtBox 34"/>
          <p:cNvSpPr txBox="1"/>
          <p:nvPr/>
        </p:nvSpPr>
        <p:spPr>
          <a:xfrm>
            <a:off x="7086600" y="1828800"/>
            <a:ext cx="990600" cy="523875"/>
          </a:xfrm>
          <a:prstGeom prst="rect">
            <a:avLst/>
          </a:prstGeom>
          <a:solidFill>
            <a:schemeClr val="accent5">
              <a:lumMod val="20000"/>
              <a:lumOff val="80000"/>
            </a:schemeClr>
          </a:solidFill>
        </p:spPr>
        <p:txBody>
          <a:bodyPr>
            <a:spAutoFit/>
          </a:bodyPr>
          <a:lstStyle/>
          <a:p>
            <a:pPr>
              <a:defRPr/>
            </a:pPr>
            <a:r>
              <a:rPr lang="en-US" sz="1400" dirty="0">
                <a:latin typeface="Arial Narrow" pitchFamily="34" charset="0"/>
              </a:rPr>
              <a:t>kin. energy</a:t>
            </a:r>
          </a:p>
          <a:p>
            <a:pPr>
              <a:defRPr/>
            </a:pPr>
            <a:r>
              <a:rPr lang="en-US" sz="1400" dirty="0">
                <a:latin typeface="Arial Narrow" pitchFamily="34" charset="0"/>
              </a:rPr>
              <a:t>of SN </a:t>
            </a:r>
            <a:r>
              <a:rPr lang="en-US" sz="1400" dirty="0" err="1">
                <a:latin typeface="Arial Narrow" pitchFamily="34" charset="0"/>
              </a:rPr>
              <a:t>ejecta</a:t>
            </a:r>
            <a:endParaRPr lang="en-US" sz="1400" dirty="0">
              <a:latin typeface="Arial Narrow" pitchFamily="34" charset="0"/>
            </a:endParaRPr>
          </a:p>
        </p:txBody>
      </p:sp>
      <p:sp>
        <p:nvSpPr>
          <p:cNvPr id="36" name="Rounded Rectangular Callout 35"/>
          <p:cNvSpPr/>
          <p:nvPr/>
        </p:nvSpPr>
        <p:spPr>
          <a:xfrm>
            <a:off x="6248400" y="152400"/>
            <a:ext cx="990600" cy="685800"/>
          </a:xfrm>
          <a:prstGeom prst="wedgeRoundRectCallout">
            <a:avLst>
              <a:gd name="adj1" fmla="val -18633"/>
              <a:gd name="adj2" fmla="val 77553"/>
              <a:gd name="adj3" fmla="val 16667"/>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Box 36"/>
          <p:cNvSpPr txBox="1"/>
          <p:nvPr/>
        </p:nvSpPr>
        <p:spPr>
          <a:xfrm>
            <a:off x="6324600" y="304800"/>
            <a:ext cx="838200" cy="523875"/>
          </a:xfrm>
          <a:prstGeom prst="rect">
            <a:avLst/>
          </a:prstGeom>
          <a:solidFill>
            <a:schemeClr val="accent5">
              <a:lumMod val="20000"/>
              <a:lumOff val="80000"/>
            </a:schemeClr>
          </a:solidFill>
        </p:spPr>
        <p:txBody>
          <a:bodyPr>
            <a:spAutoFit/>
          </a:bodyPr>
          <a:lstStyle/>
          <a:p>
            <a:pPr>
              <a:defRPr/>
            </a:pPr>
            <a:r>
              <a:rPr lang="en-US" sz="1400" dirty="0">
                <a:latin typeface="Arial Narrow" pitchFamily="34" charset="0"/>
              </a:rPr>
              <a:t>particle </a:t>
            </a:r>
          </a:p>
          <a:p>
            <a:pPr>
              <a:defRPr/>
            </a:pPr>
            <a:r>
              <a:rPr lang="en-US" sz="1400" dirty="0" err="1">
                <a:latin typeface="Arial Narrow" pitchFamily="34" charset="0"/>
              </a:rPr>
              <a:t>accel</a:t>
            </a:r>
            <a:r>
              <a:rPr lang="en-US" sz="1400" dirty="0">
                <a:latin typeface="Arial Narrow" pitchFamily="34" charset="0"/>
              </a:rPr>
              <a:t>. eff. </a:t>
            </a:r>
            <a:endParaRPr lang="en-US" dirty="0">
              <a:latin typeface="Arial Narrow" pitchFamily="34" charset="0"/>
            </a:endParaRPr>
          </a:p>
        </p:txBody>
      </p:sp>
      <p:sp>
        <p:nvSpPr>
          <p:cNvPr id="38" name="Rounded Rectangle 37"/>
          <p:cNvSpPr/>
          <p:nvPr/>
        </p:nvSpPr>
        <p:spPr>
          <a:xfrm>
            <a:off x="533400" y="2514600"/>
            <a:ext cx="7391400" cy="1143000"/>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Box 49"/>
          <p:cNvSpPr txBox="1"/>
          <p:nvPr/>
        </p:nvSpPr>
        <p:spPr>
          <a:xfrm>
            <a:off x="4038600" y="838200"/>
            <a:ext cx="4105275" cy="523875"/>
          </a:xfrm>
          <a:prstGeom prst="rect">
            <a:avLst/>
          </a:prstGeom>
          <a:noFill/>
        </p:spPr>
        <p:txBody>
          <a:bodyPr wrap="none">
            <a:spAutoFit/>
          </a:bodyPr>
          <a:lstStyle/>
          <a:p>
            <a:pPr>
              <a:defRPr/>
            </a:pPr>
            <a:r>
              <a:rPr lang="en-US" sz="2800" dirty="0">
                <a:latin typeface="+mn-lt"/>
              </a:rPr>
              <a:t>U</a:t>
            </a:r>
            <a:r>
              <a:rPr lang="en-US" sz="2800" baseline="-25000" dirty="0">
                <a:latin typeface="+mn-lt"/>
              </a:rPr>
              <a:t>p</a:t>
            </a:r>
            <a:r>
              <a:rPr lang="en-US" sz="2800" dirty="0">
                <a:latin typeface="+mn-lt"/>
              </a:rPr>
              <a:t> </a:t>
            </a:r>
            <a:r>
              <a:rPr lang="en-US" sz="2800" dirty="0"/>
              <a:t>~</a:t>
            </a:r>
            <a:r>
              <a:rPr lang="en-US" sz="2800" dirty="0">
                <a:latin typeface="+mn-lt"/>
              </a:rPr>
              <a:t> </a:t>
            </a:r>
            <a:r>
              <a:rPr lang="en-US" sz="2800" dirty="0"/>
              <a:t>¼  </a:t>
            </a:r>
            <a:r>
              <a:rPr lang="en-US" sz="2800" dirty="0">
                <a:latin typeface="+mn-lt"/>
              </a:rPr>
              <a:t>(</a:t>
            </a:r>
            <a:r>
              <a:rPr lang="en-US" sz="2800" dirty="0" err="1">
                <a:latin typeface="Symbol" pitchFamily="18" charset="2"/>
              </a:rPr>
              <a:t>n</a:t>
            </a:r>
            <a:r>
              <a:rPr lang="en-US" sz="2800" baseline="-25000" dirty="0" err="1">
                <a:latin typeface="+mn-lt"/>
              </a:rPr>
              <a:t>SN</a:t>
            </a:r>
            <a:r>
              <a:rPr lang="en-US" sz="2800" dirty="0">
                <a:latin typeface="+mn-lt"/>
              </a:rPr>
              <a:t> </a:t>
            </a:r>
            <a:r>
              <a:rPr lang="en-US" sz="2800" dirty="0">
                <a:latin typeface="Symbol" pitchFamily="18" charset="2"/>
              </a:rPr>
              <a:t>t</a:t>
            </a:r>
            <a:r>
              <a:rPr lang="en-US" sz="2800" baseline="-25000" dirty="0">
                <a:latin typeface="Symbol" pitchFamily="18" charset="2"/>
              </a:rPr>
              <a:t>-</a:t>
            </a:r>
            <a:r>
              <a:rPr lang="en-US" sz="2800" dirty="0">
                <a:latin typeface="+mn-lt"/>
              </a:rPr>
              <a:t>)  (</a:t>
            </a:r>
            <a:r>
              <a:rPr lang="en-US" sz="2800" dirty="0">
                <a:latin typeface="Symbol" pitchFamily="18" charset="2"/>
              </a:rPr>
              <a:t>h</a:t>
            </a:r>
            <a:r>
              <a:rPr lang="en-US" sz="2800" dirty="0">
                <a:latin typeface="+mn-lt"/>
              </a:rPr>
              <a:t> </a:t>
            </a:r>
            <a:r>
              <a:rPr lang="en-US" sz="2800" dirty="0" err="1">
                <a:latin typeface="+mn-lt"/>
              </a:rPr>
              <a:t>E</a:t>
            </a:r>
            <a:r>
              <a:rPr lang="en-US" sz="2800" baseline="-25000" dirty="0" err="1">
                <a:latin typeface="+mn-lt"/>
              </a:rPr>
              <a:t>ej</a:t>
            </a:r>
            <a:r>
              <a:rPr lang="en-US" sz="2800" dirty="0">
                <a:latin typeface="+mn-lt"/>
              </a:rPr>
              <a:t>)  r</a:t>
            </a:r>
            <a:r>
              <a:rPr lang="en-US" sz="2800" baseline="-25000" dirty="0">
                <a:latin typeface="+mn-lt"/>
              </a:rPr>
              <a:t>s</a:t>
            </a:r>
            <a:r>
              <a:rPr lang="en-US" sz="2800" baseline="30000" dirty="0">
                <a:latin typeface="Symbol" pitchFamily="18" charset="2"/>
              </a:rPr>
              <a:t>-</a:t>
            </a:r>
            <a:r>
              <a:rPr lang="en-US" sz="2800" baseline="30000" dirty="0">
                <a:latin typeface="+mn-lt"/>
              </a:rPr>
              <a:t>3</a:t>
            </a:r>
          </a:p>
        </p:txBody>
      </p:sp>
      <p:pic>
        <p:nvPicPr>
          <p:cNvPr id="6164" name="Picture 6"/>
          <p:cNvPicPr>
            <a:picLocks noChangeAspect="1" noChangeArrowheads="1"/>
          </p:cNvPicPr>
          <p:nvPr/>
        </p:nvPicPr>
        <p:blipFill>
          <a:blip r:embed="rId2" cstate="print"/>
          <a:srcRect/>
          <a:stretch>
            <a:fillRect/>
          </a:stretch>
        </p:blipFill>
        <p:spPr bwMode="auto">
          <a:xfrm>
            <a:off x="914400" y="3886200"/>
            <a:ext cx="6705600" cy="700088"/>
          </a:xfrm>
          <a:prstGeom prst="rect">
            <a:avLst/>
          </a:prstGeom>
          <a:noFill/>
          <a:ln w="9525">
            <a:noFill/>
            <a:miter lim="800000"/>
            <a:headEnd/>
            <a:tailEnd/>
          </a:ln>
        </p:spPr>
      </p:pic>
      <p:pic>
        <p:nvPicPr>
          <p:cNvPr id="6165" name="Picture 7"/>
          <p:cNvPicPr>
            <a:picLocks noChangeAspect="1" noChangeArrowheads="1"/>
          </p:cNvPicPr>
          <p:nvPr/>
        </p:nvPicPr>
        <p:blipFill>
          <a:blip r:embed="rId3" cstate="print"/>
          <a:srcRect/>
          <a:stretch>
            <a:fillRect/>
          </a:stretch>
        </p:blipFill>
        <p:spPr bwMode="auto">
          <a:xfrm>
            <a:off x="7696200" y="4038600"/>
            <a:ext cx="1066800" cy="381000"/>
          </a:xfrm>
          <a:prstGeom prst="rect">
            <a:avLst/>
          </a:prstGeom>
          <a:noFill/>
          <a:ln w="9525">
            <a:noFill/>
            <a:miter lim="800000"/>
            <a:headEnd/>
            <a:tailEnd/>
          </a:ln>
        </p:spPr>
      </p:pic>
      <p:sp>
        <p:nvSpPr>
          <p:cNvPr id="58" name="TextBox 57"/>
          <p:cNvSpPr txBox="1"/>
          <p:nvPr/>
        </p:nvSpPr>
        <p:spPr>
          <a:xfrm>
            <a:off x="6934200" y="228600"/>
            <a:ext cx="926857" cy="400110"/>
          </a:xfrm>
          <a:prstGeom prst="rect">
            <a:avLst/>
          </a:prstGeom>
          <a:solidFill>
            <a:srgbClr val="002060"/>
          </a:solidFill>
          <a:scene3d>
            <a:camera prst="perspectiveContrastingRightFacing"/>
            <a:lightRig rig="threePt" dir="t"/>
          </a:scene3d>
        </p:spPr>
        <p:txBody>
          <a:bodyPr wrap="none">
            <a:spAutoFit/>
          </a:bodyPr>
          <a:lstStyle/>
          <a:p>
            <a:pPr>
              <a:defRPr/>
            </a:pPr>
            <a:r>
              <a:rPr lang="en-US" sz="2000" b="1" dirty="0">
                <a:solidFill>
                  <a:schemeClr val="bg1"/>
                </a:solidFill>
                <a:latin typeface="Symbol" pitchFamily="18" charset="2"/>
              </a:rPr>
              <a:t>h » </a:t>
            </a:r>
            <a:r>
              <a:rPr lang="en-US" sz="2000" b="1" dirty="0">
                <a:solidFill>
                  <a:schemeClr val="bg1"/>
                </a:solidFill>
                <a:latin typeface="+mn-lt"/>
              </a:rPr>
              <a:t>5%</a:t>
            </a:r>
          </a:p>
        </p:txBody>
      </p:sp>
      <p:sp>
        <p:nvSpPr>
          <p:cNvPr id="59" name="TextBox 58"/>
          <p:cNvSpPr txBox="1"/>
          <p:nvPr/>
        </p:nvSpPr>
        <p:spPr>
          <a:xfrm>
            <a:off x="7543800" y="1600200"/>
            <a:ext cx="1490280" cy="400110"/>
          </a:xfrm>
          <a:prstGeom prst="rect">
            <a:avLst/>
          </a:prstGeom>
          <a:solidFill>
            <a:srgbClr val="002060"/>
          </a:solidFill>
          <a:scene3d>
            <a:camera prst="perspectiveContrastingLeftFacing"/>
            <a:lightRig rig="threePt" dir="t"/>
          </a:scene3d>
        </p:spPr>
        <p:txBody>
          <a:bodyPr wrap="none">
            <a:spAutoFit/>
          </a:bodyPr>
          <a:lstStyle/>
          <a:p>
            <a:pPr>
              <a:defRPr/>
            </a:pPr>
            <a:r>
              <a:rPr lang="en-US" sz="2000" b="1" dirty="0" err="1">
                <a:solidFill>
                  <a:schemeClr val="bg1"/>
                </a:solidFill>
                <a:latin typeface="+mn-lt"/>
              </a:rPr>
              <a:t>E</a:t>
            </a:r>
            <a:r>
              <a:rPr lang="en-US" sz="2000" b="1" baseline="-25000" dirty="0" err="1">
                <a:solidFill>
                  <a:schemeClr val="bg1"/>
                </a:solidFill>
                <a:latin typeface="+mn-lt"/>
              </a:rPr>
              <a:t>ej</a:t>
            </a:r>
            <a:r>
              <a:rPr lang="en-US" sz="2000" b="1" dirty="0">
                <a:solidFill>
                  <a:schemeClr val="bg1"/>
                </a:solidFill>
              </a:rPr>
              <a:t> </a:t>
            </a:r>
            <a:r>
              <a:rPr lang="en-US" sz="2000" b="1" dirty="0">
                <a:solidFill>
                  <a:schemeClr val="bg1"/>
                </a:solidFill>
                <a:latin typeface="Symbol" pitchFamily="18" charset="2"/>
              </a:rPr>
              <a:t>»</a:t>
            </a:r>
            <a:r>
              <a:rPr lang="en-US" sz="2000" b="1" dirty="0">
                <a:solidFill>
                  <a:schemeClr val="bg1"/>
                </a:solidFill>
              </a:rPr>
              <a:t> </a:t>
            </a:r>
            <a:r>
              <a:rPr lang="en-US" sz="2000" b="1" dirty="0">
                <a:solidFill>
                  <a:schemeClr val="bg1"/>
                </a:solidFill>
                <a:latin typeface="+mn-lt"/>
              </a:rPr>
              <a:t>10</a:t>
            </a:r>
            <a:r>
              <a:rPr lang="en-US" sz="2000" b="1" baseline="30000" dirty="0">
                <a:solidFill>
                  <a:schemeClr val="bg1"/>
                </a:solidFill>
                <a:latin typeface="+mn-lt"/>
              </a:rPr>
              <a:t>51</a:t>
            </a:r>
            <a:r>
              <a:rPr lang="en-US" sz="2000" b="1" dirty="0">
                <a:solidFill>
                  <a:schemeClr val="bg1"/>
                </a:solidFill>
                <a:latin typeface="+mn-lt"/>
              </a:rPr>
              <a:t>erg</a:t>
            </a:r>
          </a:p>
        </p:txBody>
      </p:sp>
      <p:sp>
        <p:nvSpPr>
          <p:cNvPr id="68" name="Oval 67"/>
          <p:cNvSpPr/>
          <p:nvPr/>
        </p:nvSpPr>
        <p:spPr>
          <a:xfrm>
            <a:off x="3962400" y="838200"/>
            <a:ext cx="609600" cy="6096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TextBox 78"/>
          <p:cNvSpPr txBox="1"/>
          <p:nvPr/>
        </p:nvSpPr>
        <p:spPr>
          <a:xfrm>
            <a:off x="5410200" y="152400"/>
            <a:ext cx="689291" cy="369332"/>
          </a:xfrm>
          <a:prstGeom prst="rect">
            <a:avLst/>
          </a:prstGeom>
          <a:solidFill>
            <a:srgbClr val="C00000"/>
          </a:solidFill>
          <a:scene3d>
            <a:camera prst="perspectiveContrastingLeftFacing"/>
            <a:lightRig rig="threePt" dir="t"/>
          </a:scene3d>
        </p:spPr>
        <p:txBody>
          <a:bodyPr wrap="none">
            <a:spAutoFit/>
          </a:bodyPr>
          <a:lstStyle/>
          <a:p>
            <a:pPr>
              <a:defRPr/>
            </a:pPr>
            <a:r>
              <a:rPr lang="en-US" b="1" dirty="0" err="1">
                <a:solidFill>
                  <a:schemeClr val="bg1"/>
                </a:solidFill>
                <a:latin typeface="+mn-lt"/>
              </a:rPr>
              <a:t>obs’d</a:t>
            </a:r>
            <a:endParaRPr lang="en-US" b="1" dirty="0">
              <a:solidFill>
                <a:schemeClr val="bg1"/>
              </a:solidFill>
              <a:latin typeface="+mn-lt"/>
            </a:endParaRPr>
          </a:p>
        </p:txBody>
      </p:sp>
      <p:sp>
        <p:nvSpPr>
          <p:cNvPr id="80" name="TextBox 79"/>
          <p:cNvSpPr txBox="1"/>
          <p:nvPr/>
        </p:nvSpPr>
        <p:spPr>
          <a:xfrm>
            <a:off x="8454709" y="152400"/>
            <a:ext cx="689291" cy="369332"/>
          </a:xfrm>
          <a:prstGeom prst="rect">
            <a:avLst/>
          </a:prstGeom>
          <a:solidFill>
            <a:srgbClr val="C00000"/>
          </a:solidFill>
          <a:scene3d>
            <a:camera prst="perspectiveContrastingLeftFacing"/>
            <a:lightRig rig="threePt" dir="t"/>
          </a:scene3d>
        </p:spPr>
        <p:txBody>
          <a:bodyPr wrap="none">
            <a:spAutoFit/>
          </a:bodyPr>
          <a:lstStyle/>
          <a:p>
            <a:pPr>
              <a:defRPr/>
            </a:pPr>
            <a:r>
              <a:rPr lang="en-US" b="1" dirty="0" err="1">
                <a:solidFill>
                  <a:schemeClr val="bg1"/>
                </a:solidFill>
                <a:latin typeface="+mn-lt"/>
              </a:rPr>
              <a:t>obs’d</a:t>
            </a:r>
            <a:endParaRPr lang="en-US" b="1" dirty="0">
              <a:solidFill>
                <a:schemeClr val="bg1"/>
              </a:solidFill>
              <a:latin typeface="+mn-lt"/>
            </a:endParaRPr>
          </a:p>
        </p:txBody>
      </p:sp>
      <p:sp>
        <p:nvSpPr>
          <p:cNvPr id="6182" name="TextBox 83"/>
          <p:cNvSpPr txBox="1">
            <a:spLocks noChangeArrowheads="1"/>
          </p:cNvSpPr>
          <p:nvPr/>
        </p:nvSpPr>
        <p:spPr bwMode="auto">
          <a:xfrm>
            <a:off x="685800" y="5334000"/>
            <a:ext cx="1143000" cy="1200150"/>
          </a:xfrm>
          <a:prstGeom prst="rect">
            <a:avLst/>
          </a:prstGeom>
          <a:solidFill>
            <a:schemeClr val="bg1"/>
          </a:solidFill>
          <a:ln w="9525">
            <a:noFill/>
            <a:miter lim="800000"/>
            <a:headEnd/>
            <a:tailEnd/>
          </a:ln>
        </p:spPr>
        <p:txBody>
          <a:bodyPr>
            <a:spAutoFit/>
          </a:bodyPr>
          <a:lstStyle/>
          <a:p>
            <a:r>
              <a:rPr lang="en-US">
                <a:solidFill>
                  <a:schemeClr val="bg1"/>
                </a:solidFill>
              </a:rPr>
              <a:t>V&lt;sv</a:t>
            </a:r>
          </a:p>
          <a:p>
            <a:r>
              <a:rPr lang="en-US">
                <a:solidFill>
                  <a:schemeClr val="bg1"/>
                </a:solidFill>
              </a:rPr>
              <a:t>&lt;bhsrs</a:t>
            </a:r>
          </a:p>
          <a:p>
            <a:r>
              <a:rPr lang="en-US">
                <a:solidFill>
                  <a:schemeClr val="bg1"/>
                </a:solidFill>
              </a:rPr>
              <a:t>Sngoug</a:t>
            </a:r>
          </a:p>
          <a:p>
            <a:r>
              <a:rPr lang="en-US">
                <a:solidFill>
                  <a:schemeClr val="bg1"/>
                </a:solidFill>
              </a:rPr>
              <a:t>n</a:t>
            </a:r>
          </a:p>
        </p:txBody>
      </p:sp>
      <p:sp>
        <p:nvSpPr>
          <p:cNvPr id="88" name="Rounded Rectangle 87"/>
          <p:cNvSpPr/>
          <p:nvPr/>
        </p:nvSpPr>
        <p:spPr>
          <a:xfrm>
            <a:off x="2057400" y="3886200"/>
            <a:ext cx="1066800" cy="68580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ounded Rectangle 88"/>
          <p:cNvSpPr/>
          <p:nvPr/>
        </p:nvSpPr>
        <p:spPr>
          <a:xfrm>
            <a:off x="6172200" y="3886200"/>
            <a:ext cx="1447800" cy="68580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extBox 20"/>
          <p:cNvSpPr txBox="1">
            <a:spLocks noChangeArrowheads="1"/>
          </p:cNvSpPr>
          <p:nvPr/>
        </p:nvSpPr>
        <p:spPr bwMode="auto">
          <a:xfrm>
            <a:off x="0" y="0"/>
            <a:ext cx="3733800" cy="2031325"/>
          </a:xfrm>
          <a:prstGeom prst="rect">
            <a:avLst/>
          </a:prstGeom>
          <a:noFill/>
          <a:ln w="3175">
            <a:solidFill>
              <a:schemeClr val="tx1"/>
            </a:solidFill>
            <a:miter lim="800000"/>
            <a:headEnd/>
            <a:tailEnd/>
          </a:ln>
        </p:spPr>
        <p:txBody>
          <a:bodyPr wrap="square">
            <a:spAutoFit/>
          </a:bodyPr>
          <a:lstStyle/>
          <a:p>
            <a:r>
              <a:rPr lang="en-US" dirty="0" smtClean="0">
                <a:sym typeface="Wingdings" pitchFamily="2" charset="2"/>
              </a:rPr>
              <a:t>Arp 220     </a:t>
            </a:r>
            <a:r>
              <a:rPr lang="en-US" sz="1100" dirty="0" smtClean="0">
                <a:sym typeface="Wingdings" pitchFamily="2" charset="2"/>
              </a:rPr>
              <a:t> </a:t>
            </a:r>
            <a:r>
              <a:rPr lang="en-US" dirty="0" smtClean="0">
                <a:sym typeface="Wingdings" pitchFamily="2" charset="2"/>
              </a:rPr>
              <a:t>   </a:t>
            </a:r>
            <a:r>
              <a:rPr lang="en-US" dirty="0" smtClean="0">
                <a:solidFill>
                  <a:srgbClr val="FF0000"/>
                </a:solidFill>
                <a:sym typeface="Wingdings" pitchFamily="2" charset="2"/>
              </a:rPr>
              <a:t>U</a:t>
            </a:r>
            <a:r>
              <a:rPr lang="en-US" baseline="-25000" dirty="0" smtClean="0">
                <a:solidFill>
                  <a:srgbClr val="FF0000"/>
                </a:solidFill>
                <a:sym typeface="Wingdings" pitchFamily="2" charset="2"/>
              </a:rPr>
              <a:t>p</a:t>
            </a:r>
            <a:r>
              <a:rPr lang="en-US" dirty="0" smtClean="0">
                <a:solidFill>
                  <a:srgbClr val="FF0000"/>
                </a:solidFill>
                <a:sym typeface="Wingdings" pitchFamily="2" charset="2"/>
              </a:rPr>
              <a:t>  </a:t>
            </a:r>
            <a:r>
              <a:rPr lang="en-US" dirty="0" smtClean="0">
                <a:solidFill>
                  <a:srgbClr val="FF0000"/>
                </a:solidFill>
                <a:latin typeface="Symbol" pitchFamily="18" charset="2"/>
              </a:rPr>
              <a:t>»</a:t>
            </a:r>
            <a:r>
              <a:rPr lang="en-US" b="1" dirty="0" smtClean="0">
                <a:latin typeface="Symbol" pitchFamily="18" charset="2"/>
              </a:rPr>
              <a:t> </a:t>
            </a:r>
            <a:r>
              <a:rPr lang="en-US" dirty="0" smtClean="0">
                <a:sym typeface="Wingdings" pitchFamily="2" charset="2"/>
              </a:rPr>
              <a:t> </a:t>
            </a:r>
            <a:r>
              <a:rPr lang="en-US" b="1" dirty="0" smtClean="0">
                <a:solidFill>
                  <a:srgbClr val="FF0000"/>
                </a:solidFill>
                <a:sym typeface="Wingdings" pitchFamily="2" charset="2"/>
              </a:rPr>
              <a:t>476     </a:t>
            </a:r>
            <a:r>
              <a:rPr lang="en-US" dirty="0" err="1" smtClean="0">
                <a:solidFill>
                  <a:srgbClr val="FF0000"/>
                </a:solidFill>
                <a:sym typeface="Wingdings" pitchFamily="2" charset="2"/>
              </a:rPr>
              <a:t>eV</a:t>
            </a:r>
            <a:r>
              <a:rPr lang="en-US" dirty="0" smtClean="0">
                <a:solidFill>
                  <a:srgbClr val="FF0000"/>
                </a:solidFill>
                <a:sym typeface="Wingdings" pitchFamily="2" charset="2"/>
              </a:rPr>
              <a:t> cm</a:t>
            </a:r>
            <a:r>
              <a:rPr lang="en-US" baseline="30000" dirty="0" smtClean="0">
                <a:solidFill>
                  <a:srgbClr val="FF0000"/>
                </a:solidFill>
                <a:latin typeface="Symbol" pitchFamily="18" charset="2"/>
                <a:sym typeface="Wingdings" pitchFamily="2" charset="2"/>
              </a:rPr>
              <a:t>-</a:t>
            </a:r>
            <a:r>
              <a:rPr lang="en-US" baseline="30000" dirty="0" smtClean="0">
                <a:solidFill>
                  <a:srgbClr val="FF0000"/>
                </a:solidFill>
                <a:sym typeface="Wingdings" pitchFamily="2" charset="2"/>
              </a:rPr>
              <a:t>3</a:t>
            </a:r>
            <a:endParaRPr lang="en-US" dirty="0" smtClean="0">
              <a:solidFill>
                <a:srgbClr val="FF0000"/>
              </a:solidFill>
            </a:endParaRPr>
          </a:p>
          <a:p>
            <a:r>
              <a:rPr lang="en-US" dirty="0" smtClean="0"/>
              <a:t>NGC </a:t>
            </a:r>
            <a:r>
              <a:rPr lang="en-US" dirty="0"/>
              <a:t>253   </a:t>
            </a:r>
            <a:r>
              <a:rPr lang="en-US" sz="1200" dirty="0"/>
              <a:t> </a:t>
            </a:r>
            <a:r>
              <a:rPr lang="en-US" dirty="0">
                <a:sym typeface="Wingdings" pitchFamily="2" charset="2"/>
              </a:rPr>
              <a:t> </a:t>
            </a:r>
            <a:r>
              <a:rPr lang="en-US" dirty="0" smtClean="0">
                <a:sym typeface="Wingdings" pitchFamily="2" charset="2"/>
              </a:rPr>
              <a:t>             </a:t>
            </a:r>
            <a:r>
              <a:rPr lang="en-US" sz="1000" dirty="0" smtClean="0">
                <a:sym typeface="Wingdings" pitchFamily="2" charset="2"/>
              </a:rPr>
              <a:t> </a:t>
            </a:r>
            <a:r>
              <a:rPr lang="en-US" b="1" dirty="0" smtClean="0">
                <a:solidFill>
                  <a:srgbClr val="FF0000"/>
                </a:solidFill>
                <a:sym typeface="Wingdings" pitchFamily="2" charset="2"/>
              </a:rPr>
              <a:t>125</a:t>
            </a:r>
            <a:endParaRPr lang="en-US" b="1" baseline="30000" dirty="0">
              <a:sym typeface="Wingdings" pitchFamily="2" charset="2"/>
            </a:endParaRPr>
          </a:p>
          <a:p>
            <a:r>
              <a:rPr lang="en-US" dirty="0">
                <a:sym typeface="Wingdings" pitchFamily="2" charset="2"/>
              </a:rPr>
              <a:t>M 82          </a:t>
            </a:r>
            <a:r>
              <a:rPr lang="en-US" sz="1100" dirty="0">
                <a:sym typeface="Wingdings" pitchFamily="2" charset="2"/>
              </a:rPr>
              <a:t> </a:t>
            </a:r>
            <a:r>
              <a:rPr lang="en-US" dirty="0">
                <a:sym typeface="Wingdings" pitchFamily="2" charset="2"/>
              </a:rPr>
              <a:t>     </a:t>
            </a:r>
            <a:r>
              <a:rPr lang="en-US" dirty="0" smtClean="0">
                <a:sym typeface="Wingdings" pitchFamily="2" charset="2"/>
              </a:rPr>
              <a:t>     </a:t>
            </a:r>
            <a:r>
              <a:rPr lang="en-US" sz="500" dirty="0" smtClean="0">
                <a:sym typeface="Wingdings" pitchFamily="2" charset="2"/>
              </a:rPr>
              <a:t> </a:t>
            </a:r>
            <a:r>
              <a:rPr lang="en-US" dirty="0" smtClean="0">
                <a:sym typeface="Wingdings" pitchFamily="2" charset="2"/>
              </a:rPr>
              <a:t>   </a:t>
            </a:r>
            <a:r>
              <a:rPr lang="en-US" sz="1600" dirty="0" smtClean="0">
                <a:sym typeface="Wingdings" pitchFamily="2" charset="2"/>
              </a:rPr>
              <a:t> </a:t>
            </a:r>
            <a:r>
              <a:rPr lang="en-US" b="1" dirty="0" smtClean="0">
                <a:solidFill>
                  <a:srgbClr val="FF0000"/>
                </a:solidFill>
                <a:sym typeface="Wingdings" pitchFamily="2" charset="2"/>
              </a:rPr>
              <a:t>111</a:t>
            </a:r>
            <a:endParaRPr lang="en-US" b="1" dirty="0">
              <a:solidFill>
                <a:srgbClr val="FF0000"/>
              </a:solidFill>
              <a:sym typeface="Wingdings" pitchFamily="2" charset="2"/>
            </a:endParaRPr>
          </a:p>
          <a:p>
            <a:r>
              <a:rPr lang="en-US" dirty="0" smtClean="0">
                <a:sym typeface="Wingdings" pitchFamily="2" charset="2"/>
              </a:rPr>
              <a:t>Milky </a:t>
            </a:r>
            <a:r>
              <a:rPr lang="en-US" dirty="0">
                <a:sym typeface="Wingdings" pitchFamily="2" charset="2"/>
              </a:rPr>
              <a:t>Way </a:t>
            </a:r>
            <a:r>
              <a:rPr lang="en-US" dirty="0" smtClean="0">
                <a:sym typeface="Wingdings" pitchFamily="2" charset="2"/>
              </a:rPr>
              <a:t>           </a:t>
            </a:r>
            <a:r>
              <a:rPr lang="en-US" sz="1000" dirty="0" smtClean="0">
                <a:sym typeface="Wingdings" pitchFamily="2" charset="2"/>
              </a:rPr>
              <a:t> </a:t>
            </a:r>
            <a:r>
              <a:rPr lang="en-US" dirty="0" smtClean="0">
                <a:sym typeface="Wingdings" pitchFamily="2" charset="2"/>
              </a:rPr>
              <a:t>       </a:t>
            </a:r>
            <a:r>
              <a:rPr lang="en-US" sz="1100" dirty="0" smtClean="0">
                <a:sym typeface="Wingdings" pitchFamily="2" charset="2"/>
              </a:rPr>
              <a:t> </a:t>
            </a:r>
            <a:r>
              <a:rPr lang="en-US" b="1" dirty="0" smtClean="0">
                <a:solidFill>
                  <a:srgbClr val="FF0000"/>
                </a:solidFill>
                <a:sym typeface="Wingdings" pitchFamily="2" charset="2"/>
              </a:rPr>
              <a:t>1</a:t>
            </a:r>
          </a:p>
          <a:p>
            <a:r>
              <a:rPr lang="en-US" dirty="0" smtClean="0">
                <a:sym typeface="Wingdings" pitchFamily="2" charset="2"/>
              </a:rPr>
              <a:t>M31                             </a:t>
            </a:r>
            <a:r>
              <a:rPr lang="en-US" sz="1050" dirty="0" smtClean="0">
                <a:sym typeface="Wingdings" pitchFamily="2" charset="2"/>
              </a:rPr>
              <a:t>  </a:t>
            </a:r>
            <a:r>
              <a:rPr lang="en-US" b="1" dirty="0" smtClean="0">
                <a:solidFill>
                  <a:srgbClr val="FF0000"/>
                </a:solidFill>
                <a:sym typeface="Wingdings" pitchFamily="2" charset="2"/>
              </a:rPr>
              <a:t>0.35</a:t>
            </a:r>
          </a:p>
          <a:p>
            <a:r>
              <a:rPr lang="en-US" dirty="0" smtClean="0">
                <a:sym typeface="Wingdings" pitchFamily="2" charset="2"/>
              </a:rPr>
              <a:t>LMC            </a:t>
            </a:r>
            <a:r>
              <a:rPr lang="en-US" sz="800" dirty="0" smtClean="0">
                <a:sym typeface="Wingdings" pitchFamily="2" charset="2"/>
              </a:rPr>
              <a:t> </a:t>
            </a:r>
            <a:r>
              <a:rPr lang="en-US" dirty="0" smtClean="0">
                <a:sym typeface="Wingdings" pitchFamily="2" charset="2"/>
              </a:rPr>
              <a:t></a:t>
            </a:r>
            <a:r>
              <a:rPr lang="en-US" b="1" dirty="0" smtClean="0">
                <a:solidFill>
                  <a:srgbClr val="FF0000"/>
                </a:solidFill>
                <a:sym typeface="Wingdings" pitchFamily="2" charset="2"/>
              </a:rPr>
              <a:t>                  0.25</a:t>
            </a:r>
          </a:p>
          <a:p>
            <a:r>
              <a:rPr lang="en-US" dirty="0" smtClean="0">
                <a:sym typeface="Wingdings" pitchFamily="2" charset="2"/>
              </a:rPr>
              <a:t>SMC                            </a:t>
            </a:r>
            <a:r>
              <a:rPr lang="en-US" sz="600" dirty="0" smtClean="0">
                <a:sym typeface="Wingdings" pitchFamily="2" charset="2"/>
              </a:rPr>
              <a:t> </a:t>
            </a:r>
            <a:r>
              <a:rPr lang="en-US" sz="1600" dirty="0" smtClean="0">
                <a:sym typeface="Wingdings" pitchFamily="2" charset="2"/>
              </a:rPr>
              <a:t>  </a:t>
            </a:r>
            <a:r>
              <a:rPr lang="en-US" b="1" dirty="0" smtClean="0">
                <a:solidFill>
                  <a:srgbClr val="FF0000"/>
                </a:solidFill>
                <a:sym typeface="Wingdings" pitchFamily="2" charset="2"/>
              </a:rPr>
              <a:t>0.15</a:t>
            </a:r>
            <a:endParaRPr lang="en-US" b="1" dirty="0">
              <a:solidFill>
                <a:srgbClr val="FF0000"/>
              </a:solidFill>
            </a:endParaRPr>
          </a:p>
        </p:txBody>
      </p:sp>
      <p:sp>
        <p:nvSpPr>
          <p:cNvPr id="46" name="Oval 45"/>
          <p:cNvSpPr/>
          <p:nvPr/>
        </p:nvSpPr>
        <p:spPr>
          <a:xfrm rot="20904207">
            <a:off x="1967365" y="-28012"/>
            <a:ext cx="817716" cy="2090095"/>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8" name="Straight Arrow Connector 47"/>
          <p:cNvCxnSpPr>
            <a:stCxn id="46" idx="6"/>
            <a:endCxn id="68" idx="2"/>
          </p:cNvCxnSpPr>
          <p:nvPr/>
        </p:nvCxnSpPr>
        <p:spPr>
          <a:xfrm>
            <a:off x="2776735" y="934848"/>
            <a:ext cx="1185665" cy="208152"/>
          </a:xfrm>
          <a:prstGeom prst="straightConnector1">
            <a:avLst/>
          </a:prstGeom>
          <a:ln w="31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85800" y="2971800"/>
            <a:ext cx="381000" cy="381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a:stCxn id="47" idx="7"/>
          </p:cNvCxnSpPr>
          <p:nvPr/>
        </p:nvCxnSpPr>
        <p:spPr>
          <a:xfrm rot="5400000" flipH="1" flipV="1">
            <a:off x="2420704" y="190500"/>
            <a:ext cx="1427396" cy="424679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133600" y="4648200"/>
            <a:ext cx="990599" cy="1815882"/>
          </a:xfrm>
          <a:prstGeom prst="rect">
            <a:avLst/>
          </a:prstGeom>
          <a:solidFill>
            <a:srgbClr val="FFC000"/>
          </a:solidFill>
        </p:spPr>
        <p:txBody>
          <a:bodyPr wrap="square" rtlCol="0">
            <a:spAutoFit/>
          </a:bodyPr>
          <a:lstStyle/>
          <a:p>
            <a:r>
              <a:rPr lang="en-US" sz="1600" dirty="0" smtClean="0"/>
              <a:t>3.50   </a:t>
            </a:r>
            <a:r>
              <a:rPr lang="en-US" sz="1400" dirty="0" smtClean="0"/>
              <a:t>yr</a:t>
            </a:r>
            <a:r>
              <a:rPr lang="en-US" sz="1400" baseline="30000" dirty="0" smtClean="0"/>
              <a:t>-1</a:t>
            </a:r>
            <a:endParaRPr lang="en-US" sz="1600" baseline="30000" dirty="0" smtClean="0"/>
          </a:p>
          <a:p>
            <a:r>
              <a:rPr lang="en-US" sz="1600" dirty="0" smtClean="0"/>
              <a:t>0.12   </a:t>
            </a:r>
            <a:r>
              <a:rPr lang="en-US" sz="1400" dirty="0" smtClean="0"/>
              <a:t>yr</a:t>
            </a:r>
            <a:r>
              <a:rPr lang="en-US" sz="1400" baseline="30000" dirty="0" smtClean="0"/>
              <a:t>-1</a:t>
            </a:r>
            <a:endParaRPr lang="en-US" sz="1600" baseline="30000" dirty="0" smtClean="0"/>
          </a:p>
          <a:p>
            <a:r>
              <a:rPr lang="en-US" sz="1600" dirty="0" smtClean="0"/>
              <a:t>0.25   </a:t>
            </a:r>
            <a:r>
              <a:rPr lang="en-US" sz="1400" dirty="0" smtClean="0"/>
              <a:t>yr</a:t>
            </a:r>
            <a:r>
              <a:rPr lang="en-US" sz="1400" baseline="30000" dirty="0" smtClean="0"/>
              <a:t>-1</a:t>
            </a:r>
            <a:endParaRPr lang="en-US" sz="1600" baseline="30000" dirty="0" smtClean="0"/>
          </a:p>
          <a:p>
            <a:r>
              <a:rPr lang="en-US" sz="1600" dirty="0" smtClean="0"/>
              <a:t>0.02   </a:t>
            </a:r>
            <a:r>
              <a:rPr lang="en-US" sz="1400" dirty="0" smtClean="0"/>
              <a:t>yr</a:t>
            </a:r>
            <a:r>
              <a:rPr lang="en-US" sz="1400" baseline="30000" dirty="0" smtClean="0"/>
              <a:t>-1</a:t>
            </a:r>
            <a:endParaRPr lang="en-US" sz="1600" baseline="30000" dirty="0" smtClean="0"/>
          </a:p>
          <a:p>
            <a:r>
              <a:rPr lang="en-US" sz="1600" dirty="0" smtClean="0"/>
              <a:t>0.01   </a:t>
            </a:r>
            <a:r>
              <a:rPr lang="en-US" sz="1400" dirty="0" smtClean="0"/>
              <a:t>yr</a:t>
            </a:r>
            <a:r>
              <a:rPr lang="en-US" sz="1400" baseline="30000" dirty="0" smtClean="0"/>
              <a:t>-1</a:t>
            </a:r>
            <a:endParaRPr lang="en-US" sz="1600" baseline="30000" dirty="0" smtClean="0"/>
          </a:p>
          <a:p>
            <a:r>
              <a:rPr lang="en-US" sz="1600" dirty="0" smtClean="0"/>
              <a:t>2 E-3 </a:t>
            </a:r>
            <a:r>
              <a:rPr lang="en-US" sz="1400" dirty="0" smtClean="0"/>
              <a:t> yr</a:t>
            </a:r>
            <a:r>
              <a:rPr lang="en-US" sz="1400" baseline="30000" dirty="0" smtClean="0"/>
              <a:t>-1</a:t>
            </a:r>
            <a:endParaRPr lang="en-US" sz="1600" baseline="30000" dirty="0" smtClean="0"/>
          </a:p>
          <a:p>
            <a:r>
              <a:rPr lang="en-US" sz="1600" dirty="0" smtClean="0"/>
              <a:t>1 E-3 </a:t>
            </a:r>
            <a:r>
              <a:rPr lang="en-US" sz="1400" dirty="0" smtClean="0"/>
              <a:t> yr</a:t>
            </a:r>
            <a:r>
              <a:rPr lang="en-US" sz="1400" baseline="30000" dirty="0" smtClean="0"/>
              <a:t>-1</a:t>
            </a:r>
            <a:endParaRPr lang="en-US" sz="1600" baseline="30000" dirty="0"/>
          </a:p>
        </p:txBody>
      </p:sp>
      <p:sp>
        <p:nvSpPr>
          <p:cNvPr id="65" name="TextBox 64"/>
          <p:cNvSpPr txBox="1"/>
          <p:nvPr/>
        </p:nvSpPr>
        <p:spPr>
          <a:xfrm>
            <a:off x="6324600" y="4648200"/>
            <a:ext cx="917239" cy="1815882"/>
          </a:xfrm>
          <a:prstGeom prst="rect">
            <a:avLst/>
          </a:prstGeom>
          <a:solidFill>
            <a:srgbClr val="FFC000"/>
          </a:solidFill>
        </p:spPr>
        <p:txBody>
          <a:bodyPr wrap="none" rtlCol="0">
            <a:spAutoFit/>
          </a:bodyPr>
          <a:lstStyle/>
          <a:p>
            <a:r>
              <a:rPr lang="en-US" sz="1600" dirty="0" smtClean="0"/>
              <a:t>0.25 </a:t>
            </a:r>
            <a:r>
              <a:rPr lang="en-US" sz="1600" dirty="0" err="1" smtClean="0"/>
              <a:t>kpc</a:t>
            </a:r>
            <a:endParaRPr lang="en-US" sz="1600" dirty="0" smtClean="0"/>
          </a:p>
          <a:p>
            <a:r>
              <a:rPr lang="en-US" sz="1600" dirty="0" smtClean="0"/>
              <a:t>0.20 </a:t>
            </a:r>
            <a:r>
              <a:rPr lang="en-US" sz="1600" dirty="0" err="1" smtClean="0"/>
              <a:t>kpc</a:t>
            </a:r>
            <a:endParaRPr lang="en-US" sz="1600" dirty="0" smtClean="0"/>
          </a:p>
          <a:p>
            <a:r>
              <a:rPr lang="en-US" sz="1600" dirty="0" smtClean="0"/>
              <a:t>0.26 </a:t>
            </a:r>
            <a:r>
              <a:rPr lang="en-US" sz="1600" dirty="0" err="1" smtClean="0"/>
              <a:t>kpc</a:t>
            </a:r>
            <a:endParaRPr lang="en-US" sz="1600" dirty="0" smtClean="0"/>
          </a:p>
          <a:p>
            <a:pPr marL="342900" indent="-342900"/>
            <a:r>
              <a:rPr lang="en-US" sz="1600" dirty="0" smtClean="0"/>
              <a:t>2.4    </a:t>
            </a:r>
            <a:r>
              <a:rPr lang="en-US" sz="1600" dirty="0" err="1" smtClean="0"/>
              <a:t>kpc</a:t>
            </a:r>
            <a:endParaRPr lang="en-US" sz="1600" dirty="0" smtClean="0"/>
          </a:p>
          <a:p>
            <a:pPr marL="342900" indent="-342900"/>
            <a:r>
              <a:rPr lang="en-US" sz="1600" dirty="0" smtClean="0"/>
              <a:t>4.2    </a:t>
            </a:r>
            <a:r>
              <a:rPr lang="en-US" sz="1600" dirty="0" err="1" smtClean="0"/>
              <a:t>kpc</a:t>
            </a:r>
            <a:endParaRPr lang="en-US" sz="1600" dirty="0" smtClean="0"/>
          </a:p>
          <a:p>
            <a:pPr marL="342900" indent="-342900"/>
            <a:r>
              <a:rPr lang="en-US" sz="1600" dirty="0" smtClean="0"/>
              <a:t>3.0    </a:t>
            </a:r>
            <a:r>
              <a:rPr lang="en-US" sz="1600" dirty="0" err="1" smtClean="0"/>
              <a:t>kpc</a:t>
            </a:r>
            <a:endParaRPr lang="en-US" sz="1600" dirty="0" smtClean="0"/>
          </a:p>
          <a:p>
            <a:pPr marL="342900" indent="-342900"/>
            <a:r>
              <a:rPr lang="en-US" sz="1600" dirty="0" smtClean="0"/>
              <a:t>2.1    </a:t>
            </a:r>
            <a:r>
              <a:rPr lang="en-US" sz="1600" dirty="0" err="1" smtClean="0"/>
              <a:t>kpc</a:t>
            </a:r>
            <a:endParaRPr lang="en-US" sz="1600" dirty="0" smtClean="0"/>
          </a:p>
        </p:txBody>
      </p:sp>
      <p:sp>
        <p:nvSpPr>
          <p:cNvPr id="66" name="TextBox 65"/>
          <p:cNvSpPr txBox="1"/>
          <p:nvPr/>
        </p:nvSpPr>
        <p:spPr>
          <a:xfrm>
            <a:off x="0" y="4648200"/>
            <a:ext cx="915635" cy="1828800"/>
          </a:xfrm>
          <a:prstGeom prst="rect">
            <a:avLst/>
          </a:prstGeom>
          <a:solidFill>
            <a:schemeClr val="bg1">
              <a:lumMod val="95000"/>
            </a:schemeClr>
          </a:solidFill>
          <a:ln w="3175">
            <a:solidFill>
              <a:schemeClr val="tx1"/>
            </a:solidFill>
          </a:ln>
        </p:spPr>
        <p:txBody>
          <a:bodyPr wrap="square" rtlCol="0">
            <a:spAutoFit/>
          </a:bodyPr>
          <a:lstStyle/>
          <a:p>
            <a:r>
              <a:rPr lang="en-US" sz="1600" dirty="0" smtClean="0"/>
              <a:t>Arp</a:t>
            </a:r>
            <a:r>
              <a:rPr lang="en-US" sz="1100" dirty="0" smtClean="0"/>
              <a:t> </a:t>
            </a:r>
            <a:r>
              <a:rPr lang="en-US" sz="1600" dirty="0" smtClean="0"/>
              <a:t>220</a:t>
            </a:r>
          </a:p>
          <a:p>
            <a:r>
              <a:rPr lang="en-US" sz="1600" dirty="0" smtClean="0"/>
              <a:t>NGC</a:t>
            </a:r>
            <a:r>
              <a:rPr lang="en-US" sz="1100" dirty="0" smtClean="0"/>
              <a:t> </a:t>
            </a:r>
            <a:r>
              <a:rPr lang="en-US" sz="1600" dirty="0" smtClean="0"/>
              <a:t>253</a:t>
            </a:r>
          </a:p>
          <a:p>
            <a:r>
              <a:rPr lang="en-US" sz="1600" dirty="0" smtClean="0"/>
              <a:t>M</a:t>
            </a:r>
            <a:r>
              <a:rPr lang="en-US" sz="1100" dirty="0" smtClean="0"/>
              <a:t> </a:t>
            </a:r>
            <a:r>
              <a:rPr lang="en-US" sz="1600" dirty="0" smtClean="0"/>
              <a:t>82</a:t>
            </a:r>
          </a:p>
          <a:p>
            <a:r>
              <a:rPr lang="en-US" sz="1600" dirty="0" smtClean="0"/>
              <a:t>MW</a:t>
            </a:r>
          </a:p>
          <a:p>
            <a:r>
              <a:rPr lang="en-US" sz="1600" dirty="0" smtClean="0"/>
              <a:t>M31</a:t>
            </a:r>
          </a:p>
          <a:p>
            <a:r>
              <a:rPr lang="en-US" sz="1600" dirty="0" smtClean="0"/>
              <a:t>LMC</a:t>
            </a:r>
          </a:p>
          <a:p>
            <a:r>
              <a:rPr lang="en-US" sz="1600" dirty="0" smtClean="0"/>
              <a:t>SMC</a:t>
            </a:r>
            <a:endParaRPr lang="en-US" dirty="0"/>
          </a:p>
        </p:txBody>
      </p:sp>
      <p:sp>
        <p:nvSpPr>
          <p:cNvPr id="67" name="TextBox 66"/>
          <p:cNvSpPr txBox="1"/>
          <p:nvPr/>
        </p:nvSpPr>
        <p:spPr>
          <a:xfrm>
            <a:off x="3217142" y="4648200"/>
            <a:ext cx="1382110" cy="1815882"/>
          </a:xfrm>
          <a:prstGeom prst="rect">
            <a:avLst/>
          </a:prstGeom>
          <a:solidFill>
            <a:srgbClr val="CCFF99"/>
          </a:solidFill>
        </p:spPr>
        <p:txBody>
          <a:bodyPr wrap="none" rtlCol="0">
            <a:spAutoFit/>
          </a:bodyPr>
          <a:lstStyle/>
          <a:p>
            <a:r>
              <a:rPr lang="en-US" sz="1600" dirty="0" smtClean="0"/>
              <a:t>9.0E+3 yr  </a:t>
            </a:r>
            <a:r>
              <a:rPr lang="en-US" sz="1400" i="1" dirty="0" smtClean="0">
                <a:latin typeface="Comic Sans MS" pitchFamily="66" charset="0"/>
              </a:rPr>
              <a:t>adv</a:t>
            </a:r>
            <a:endParaRPr lang="en-US" sz="1600" i="1" dirty="0" smtClean="0">
              <a:latin typeface="Comic Sans MS" pitchFamily="66" charset="0"/>
            </a:endParaRPr>
          </a:p>
          <a:p>
            <a:r>
              <a:rPr lang="en-US" sz="1600" dirty="0" smtClean="0"/>
              <a:t>2.0E+4 yr  </a:t>
            </a:r>
            <a:r>
              <a:rPr lang="en-US" sz="1400" i="1" dirty="0" smtClean="0">
                <a:latin typeface="Comic Sans MS" pitchFamily="66" charset="0"/>
              </a:rPr>
              <a:t>adv</a:t>
            </a:r>
            <a:endParaRPr lang="en-US" sz="1600" i="1" dirty="0" smtClean="0">
              <a:latin typeface="Comic Sans MS" pitchFamily="66" charset="0"/>
            </a:endParaRPr>
          </a:p>
          <a:p>
            <a:r>
              <a:rPr lang="en-US" sz="1600" dirty="0" smtClean="0"/>
              <a:t>2.6E+3 yr  </a:t>
            </a:r>
            <a:r>
              <a:rPr lang="en-US" sz="1400" i="1" dirty="0" smtClean="0">
                <a:latin typeface="Comic Sans MS" pitchFamily="66" charset="0"/>
              </a:rPr>
              <a:t>adv</a:t>
            </a:r>
            <a:endParaRPr lang="en-US" sz="1600" i="1" dirty="0" smtClean="0">
              <a:latin typeface="Comic Sans MS" pitchFamily="66" charset="0"/>
            </a:endParaRPr>
          </a:p>
          <a:p>
            <a:r>
              <a:rPr lang="en-US" sz="1600" dirty="0" smtClean="0"/>
              <a:t>5.0E+6 yr   </a:t>
            </a:r>
            <a:r>
              <a:rPr lang="en-US" sz="1400" i="1" dirty="0" smtClean="0">
                <a:latin typeface="Comic Sans MS" pitchFamily="66" charset="0"/>
              </a:rPr>
              <a:t>pp</a:t>
            </a:r>
            <a:endParaRPr lang="en-US" sz="1600" i="1" dirty="0" smtClean="0">
              <a:latin typeface="Comic Sans MS" pitchFamily="66" charset="0"/>
            </a:endParaRPr>
          </a:p>
          <a:p>
            <a:r>
              <a:rPr lang="en-US" sz="1600" dirty="0" smtClean="0"/>
              <a:t>2.0E+7 yr   </a:t>
            </a:r>
            <a:r>
              <a:rPr lang="en-US" sz="1400" i="1" dirty="0" smtClean="0">
                <a:latin typeface="Comic Sans MS" pitchFamily="66" charset="0"/>
              </a:rPr>
              <a:t>pp</a:t>
            </a:r>
            <a:endParaRPr lang="en-US" sz="1600" i="1" dirty="0" smtClean="0">
              <a:latin typeface="Comic Sans MS" pitchFamily="66" charset="0"/>
            </a:endParaRPr>
          </a:p>
          <a:p>
            <a:r>
              <a:rPr lang="en-US" sz="1600" dirty="0" smtClean="0"/>
              <a:t>1.0E+7 yr   </a:t>
            </a:r>
            <a:r>
              <a:rPr lang="en-US" sz="1400" i="1" dirty="0" smtClean="0">
                <a:latin typeface="Comic Sans MS" pitchFamily="66" charset="0"/>
              </a:rPr>
              <a:t>pp</a:t>
            </a:r>
            <a:endParaRPr lang="en-US" sz="1600" i="1" dirty="0" smtClean="0">
              <a:latin typeface="Comic Sans MS" pitchFamily="66" charset="0"/>
            </a:endParaRPr>
          </a:p>
          <a:p>
            <a:r>
              <a:rPr lang="en-US" sz="1600" dirty="0" smtClean="0"/>
              <a:t>4.0E+7 yr   </a:t>
            </a:r>
            <a:r>
              <a:rPr lang="en-US" sz="1400" i="1" dirty="0" smtClean="0">
                <a:latin typeface="Comic Sans MS" pitchFamily="66" charset="0"/>
              </a:rPr>
              <a:t>pp</a:t>
            </a:r>
            <a:endParaRPr lang="en-US" sz="1600" i="1" dirty="0">
              <a:latin typeface="Comic Sans MS" pitchFamily="66" charset="0"/>
            </a:endParaRPr>
          </a:p>
        </p:txBody>
      </p:sp>
      <p:sp>
        <p:nvSpPr>
          <p:cNvPr id="69" name="TextBox 68"/>
          <p:cNvSpPr txBox="1"/>
          <p:nvPr/>
        </p:nvSpPr>
        <p:spPr>
          <a:xfrm>
            <a:off x="965434" y="4643497"/>
            <a:ext cx="1091966" cy="1815882"/>
          </a:xfrm>
          <a:prstGeom prst="rect">
            <a:avLst/>
          </a:prstGeom>
          <a:noFill/>
          <a:ln w="3175">
            <a:solidFill>
              <a:srgbClr val="FF0000"/>
            </a:solidFill>
          </a:ln>
        </p:spPr>
        <p:txBody>
          <a:bodyPr wrap="none" rtlCol="0">
            <a:spAutoFit/>
          </a:bodyPr>
          <a:lstStyle/>
          <a:p>
            <a:r>
              <a:rPr lang="en-US" sz="1600" b="1" dirty="0" smtClean="0">
                <a:solidFill>
                  <a:srgbClr val="FF0000"/>
                </a:solidFill>
              </a:rPr>
              <a:t>515</a:t>
            </a:r>
            <a:r>
              <a:rPr lang="en-US" sz="1600" dirty="0" smtClean="0">
                <a:solidFill>
                  <a:srgbClr val="FF0000"/>
                </a:solidFill>
              </a:rPr>
              <a:t> </a:t>
            </a:r>
            <a:r>
              <a:rPr lang="en-US" sz="1400" dirty="0" err="1" smtClean="0">
                <a:solidFill>
                  <a:srgbClr val="FF0000"/>
                </a:solidFill>
              </a:rPr>
              <a:t>eV</a:t>
            </a:r>
            <a:r>
              <a:rPr lang="en-US" sz="1400" dirty="0" smtClean="0">
                <a:solidFill>
                  <a:srgbClr val="FF0000"/>
                </a:solidFill>
              </a:rPr>
              <a:t> cm</a:t>
            </a:r>
            <a:r>
              <a:rPr lang="en-US" sz="1400" baseline="30000" dirty="0" smtClean="0">
                <a:solidFill>
                  <a:srgbClr val="FF0000"/>
                </a:solidFill>
              </a:rPr>
              <a:t>-3</a:t>
            </a:r>
            <a:endParaRPr lang="en-US" sz="1600" baseline="30000" dirty="0" smtClean="0">
              <a:solidFill>
                <a:srgbClr val="FF0000"/>
              </a:solidFill>
            </a:endParaRPr>
          </a:p>
          <a:p>
            <a:r>
              <a:rPr lang="en-US" sz="1600" b="1" dirty="0" smtClean="0">
                <a:solidFill>
                  <a:srgbClr val="FF0000"/>
                </a:solidFill>
              </a:rPr>
              <a:t>77</a:t>
            </a:r>
            <a:r>
              <a:rPr lang="en-US" sz="1600" dirty="0" smtClean="0">
                <a:solidFill>
                  <a:srgbClr val="FF0000"/>
                </a:solidFill>
              </a:rPr>
              <a:t>   </a:t>
            </a:r>
            <a:r>
              <a:rPr lang="en-US" sz="1400" dirty="0" err="1" smtClean="0">
                <a:solidFill>
                  <a:srgbClr val="FF0000"/>
                </a:solidFill>
              </a:rPr>
              <a:t>eV</a:t>
            </a:r>
            <a:r>
              <a:rPr lang="en-US" sz="1400" dirty="0" smtClean="0">
                <a:solidFill>
                  <a:srgbClr val="FF0000"/>
                </a:solidFill>
              </a:rPr>
              <a:t> cm</a:t>
            </a:r>
            <a:r>
              <a:rPr lang="en-US" sz="1400" baseline="30000" dirty="0" smtClean="0">
                <a:solidFill>
                  <a:srgbClr val="FF0000"/>
                </a:solidFill>
              </a:rPr>
              <a:t>-3</a:t>
            </a:r>
            <a:endParaRPr lang="en-US" sz="1600" baseline="30000" dirty="0" smtClean="0">
              <a:solidFill>
                <a:srgbClr val="FF0000"/>
              </a:solidFill>
            </a:endParaRPr>
          </a:p>
          <a:p>
            <a:r>
              <a:rPr lang="en-US" sz="1600" b="1" dirty="0" smtClean="0">
                <a:solidFill>
                  <a:srgbClr val="FF0000"/>
                </a:solidFill>
              </a:rPr>
              <a:t>95</a:t>
            </a:r>
            <a:r>
              <a:rPr lang="en-US" sz="1600" dirty="0" smtClean="0">
                <a:solidFill>
                  <a:srgbClr val="FF0000"/>
                </a:solidFill>
              </a:rPr>
              <a:t>   </a:t>
            </a:r>
            <a:r>
              <a:rPr lang="en-US" sz="1400" dirty="0" err="1" smtClean="0">
                <a:solidFill>
                  <a:srgbClr val="FF0000"/>
                </a:solidFill>
              </a:rPr>
              <a:t>eV</a:t>
            </a:r>
            <a:r>
              <a:rPr lang="en-US" sz="1400" dirty="0" smtClean="0">
                <a:solidFill>
                  <a:srgbClr val="FF0000"/>
                </a:solidFill>
              </a:rPr>
              <a:t> cm</a:t>
            </a:r>
            <a:r>
              <a:rPr lang="en-US" sz="1400" baseline="30000" dirty="0" smtClean="0">
                <a:solidFill>
                  <a:srgbClr val="FF0000"/>
                </a:solidFill>
              </a:rPr>
              <a:t>-3</a:t>
            </a:r>
            <a:endParaRPr lang="en-US" sz="1600" baseline="30000" dirty="0" smtClean="0">
              <a:solidFill>
                <a:srgbClr val="FF0000"/>
              </a:solidFill>
            </a:endParaRPr>
          </a:p>
          <a:p>
            <a:r>
              <a:rPr lang="en-US" sz="1600" b="1" dirty="0" smtClean="0">
                <a:solidFill>
                  <a:srgbClr val="FF0000"/>
                </a:solidFill>
              </a:rPr>
              <a:t>1.8</a:t>
            </a:r>
            <a:r>
              <a:rPr lang="en-US" sz="1600" dirty="0" smtClean="0">
                <a:solidFill>
                  <a:srgbClr val="FF0000"/>
                </a:solidFill>
              </a:rPr>
              <a:t>  </a:t>
            </a:r>
            <a:r>
              <a:rPr lang="en-US" sz="1400" dirty="0" err="1" smtClean="0">
                <a:solidFill>
                  <a:srgbClr val="FF0000"/>
                </a:solidFill>
              </a:rPr>
              <a:t>eV</a:t>
            </a:r>
            <a:r>
              <a:rPr lang="en-US" sz="1400" dirty="0" smtClean="0">
                <a:solidFill>
                  <a:srgbClr val="FF0000"/>
                </a:solidFill>
              </a:rPr>
              <a:t> cm</a:t>
            </a:r>
            <a:r>
              <a:rPr lang="en-US" sz="1400" baseline="30000" dirty="0" smtClean="0">
                <a:solidFill>
                  <a:srgbClr val="FF0000"/>
                </a:solidFill>
              </a:rPr>
              <a:t>-3</a:t>
            </a:r>
            <a:endParaRPr lang="en-US" sz="1600" baseline="30000" dirty="0" smtClean="0">
              <a:solidFill>
                <a:srgbClr val="FF0000"/>
              </a:solidFill>
            </a:endParaRPr>
          </a:p>
          <a:p>
            <a:r>
              <a:rPr lang="en-US" sz="1600" b="1" dirty="0" smtClean="0">
                <a:solidFill>
                  <a:srgbClr val="FF0000"/>
                </a:solidFill>
              </a:rPr>
              <a:t>0.7</a:t>
            </a:r>
            <a:r>
              <a:rPr lang="en-US" sz="1600" dirty="0" smtClean="0">
                <a:solidFill>
                  <a:srgbClr val="FF0000"/>
                </a:solidFill>
              </a:rPr>
              <a:t>  </a:t>
            </a:r>
            <a:r>
              <a:rPr lang="en-US" sz="1400" dirty="0" err="1" smtClean="0">
                <a:solidFill>
                  <a:srgbClr val="FF0000"/>
                </a:solidFill>
              </a:rPr>
              <a:t>eV</a:t>
            </a:r>
            <a:r>
              <a:rPr lang="en-US" sz="1400" dirty="0" smtClean="0">
                <a:solidFill>
                  <a:srgbClr val="FF0000"/>
                </a:solidFill>
              </a:rPr>
              <a:t> cm</a:t>
            </a:r>
            <a:r>
              <a:rPr lang="en-US" sz="1400" baseline="30000" dirty="0" smtClean="0">
                <a:solidFill>
                  <a:srgbClr val="FF0000"/>
                </a:solidFill>
              </a:rPr>
              <a:t>-3</a:t>
            </a:r>
            <a:endParaRPr lang="en-US" sz="1600" baseline="30000" dirty="0" smtClean="0">
              <a:solidFill>
                <a:srgbClr val="FF0000"/>
              </a:solidFill>
            </a:endParaRPr>
          </a:p>
          <a:p>
            <a:r>
              <a:rPr lang="en-US" sz="1600" b="1" dirty="0" smtClean="0">
                <a:solidFill>
                  <a:srgbClr val="FF0000"/>
                </a:solidFill>
              </a:rPr>
              <a:t>0.2</a:t>
            </a:r>
            <a:r>
              <a:rPr lang="en-US" sz="1600" dirty="0" smtClean="0">
                <a:solidFill>
                  <a:srgbClr val="FF0000"/>
                </a:solidFill>
              </a:rPr>
              <a:t>  </a:t>
            </a:r>
            <a:r>
              <a:rPr lang="en-US" sz="1400" dirty="0" err="1" smtClean="0">
                <a:solidFill>
                  <a:srgbClr val="FF0000"/>
                </a:solidFill>
              </a:rPr>
              <a:t>eV</a:t>
            </a:r>
            <a:r>
              <a:rPr lang="en-US" sz="1400" dirty="0" smtClean="0">
                <a:solidFill>
                  <a:srgbClr val="FF0000"/>
                </a:solidFill>
              </a:rPr>
              <a:t> cm</a:t>
            </a:r>
            <a:r>
              <a:rPr lang="en-US" sz="1400" baseline="30000" dirty="0" smtClean="0">
                <a:solidFill>
                  <a:srgbClr val="FF0000"/>
                </a:solidFill>
              </a:rPr>
              <a:t>-3</a:t>
            </a:r>
            <a:endParaRPr lang="en-US" sz="1600" baseline="30000" dirty="0" smtClean="0">
              <a:solidFill>
                <a:srgbClr val="FF0000"/>
              </a:solidFill>
            </a:endParaRPr>
          </a:p>
          <a:p>
            <a:r>
              <a:rPr lang="en-US" sz="1600" b="1" dirty="0" smtClean="0">
                <a:solidFill>
                  <a:srgbClr val="FF0000"/>
                </a:solidFill>
              </a:rPr>
              <a:t>1.0</a:t>
            </a:r>
            <a:r>
              <a:rPr lang="en-US" sz="1600" dirty="0" smtClean="0">
                <a:solidFill>
                  <a:srgbClr val="FF0000"/>
                </a:solidFill>
              </a:rPr>
              <a:t>  </a:t>
            </a:r>
            <a:r>
              <a:rPr lang="en-US" sz="1400" dirty="0" err="1" smtClean="0">
                <a:solidFill>
                  <a:srgbClr val="FF0000"/>
                </a:solidFill>
              </a:rPr>
              <a:t>eV</a:t>
            </a:r>
            <a:r>
              <a:rPr lang="en-US" sz="1400" dirty="0" smtClean="0">
                <a:solidFill>
                  <a:srgbClr val="FF0000"/>
                </a:solidFill>
              </a:rPr>
              <a:t> cm</a:t>
            </a:r>
            <a:r>
              <a:rPr lang="en-US" sz="1400" baseline="30000" dirty="0" smtClean="0">
                <a:solidFill>
                  <a:srgbClr val="FF0000"/>
                </a:solidFill>
              </a:rPr>
              <a:t>-3</a:t>
            </a:r>
            <a:endParaRPr lang="en-US" sz="1600" baseline="30000" dirty="0" smtClean="0">
              <a:solidFill>
                <a:srgbClr val="FF0000"/>
              </a:solidFill>
            </a:endParaRPr>
          </a:p>
        </p:txBody>
      </p:sp>
      <p:sp>
        <p:nvSpPr>
          <p:cNvPr id="70" name="Flowchart: Alternate Process 69"/>
          <p:cNvSpPr/>
          <p:nvPr/>
        </p:nvSpPr>
        <p:spPr>
          <a:xfrm>
            <a:off x="3200400" y="3886200"/>
            <a:ext cx="1295400" cy="685800"/>
          </a:xfrm>
          <a:prstGeom prst="flowChartAlternateProcess">
            <a:avLst/>
          </a:prstGeom>
          <a:noFill/>
          <a:ln w="28575">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447800" y="6550223"/>
            <a:ext cx="4840428" cy="307777"/>
          </a:xfrm>
          <a:prstGeom prst="rect">
            <a:avLst/>
          </a:prstGeom>
          <a:noFill/>
        </p:spPr>
        <p:txBody>
          <a:bodyPr wrap="none" rtlCol="0">
            <a:spAutoFit/>
          </a:bodyPr>
          <a:lstStyle/>
          <a:p>
            <a:r>
              <a:rPr lang="en-US" sz="1400" dirty="0" smtClean="0"/>
              <a:t>if </a:t>
            </a:r>
            <a:r>
              <a:rPr lang="en-US" sz="1400" dirty="0" err="1" smtClean="0"/>
              <a:t>CRp</a:t>
            </a:r>
            <a:r>
              <a:rPr lang="en-US" sz="1400" dirty="0" smtClean="0"/>
              <a:t> </a:t>
            </a:r>
            <a:r>
              <a:rPr lang="en-US" sz="1400" dirty="0" err="1" smtClean="0"/>
              <a:t>advected</a:t>
            </a:r>
            <a:r>
              <a:rPr lang="en-US" sz="1400" dirty="0" smtClean="0"/>
              <a:t> by diffusion </a:t>
            </a:r>
            <a:r>
              <a:rPr lang="en-US" sz="1400" i="1" dirty="0" err="1" smtClean="0"/>
              <a:t>v</a:t>
            </a:r>
            <a:r>
              <a:rPr lang="en-US" sz="1400" baseline="-25000" dirty="0" err="1" smtClean="0"/>
              <a:t>diff</a:t>
            </a:r>
            <a:r>
              <a:rPr lang="en-US" sz="1400" dirty="0" smtClean="0"/>
              <a:t>=100 km/s  </a:t>
            </a:r>
            <a:r>
              <a:rPr lang="en-US" sz="1400" dirty="0" smtClean="0">
                <a:sym typeface="Wingdings" pitchFamily="2" charset="2"/>
              </a:rPr>
              <a:t>  U</a:t>
            </a:r>
            <a:r>
              <a:rPr lang="en-US" sz="1400" baseline="-25000" dirty="0" smtClean="0">
                <a:sym typeface="Wingdings" pitchFamily="2" charset="2"/>
              </a:rPr>
              <a:t>p</a:t>
            </a:r>
            <a:r>
              <a:rPr lang="en-US" sz="1400" dirty="0" smtClean="0">
                <a:sym typeface="Wingdings" pitchFamily="2" charset="2"/>
              </a:rPr>
              <a:t>=0.15 </a:t>
            </a:r>
            <a:r>
              <a:rPr lang="en-US" sz="1400" dirty="0" err="1" smtClean="0">
                <a:sym typeface="Wingdings" pitchFamily="2" charset="2"/>
              </a:rPr>
              <a:t>eV</a:t>
            </a:r>
            <a:r>
              <a:rPr lang="en-US" sz="1400" dirty="0" smtClean="0">
                <a:sym typeface="Wingdings" pitchFamily="2" charset="2"/>
              </a:rPr>
              <a:t>/cm</a:t>
            </a:r>
            <a:r>
              <a:rPr lang="en-US" sz="1400" baseline="30000" dirty="0" smtClean="0">
                <a:sym typeface="Wingdings" pitchFamily="2" charset="2"/>
              </a:rPr>
              <a:t>3</a:t>
            </a:r>
            <a:endParaRPr lang="en-US" sz="1400" baseline="30000" dirty="0"/>
          </a:p>
        </p:txBody>
      </p:sp>
      <p:sp>
        <p:nvSpPr>
          <p:cNvPr id="72" name="Rectangular Callout 71"/>
          <p:cNvSpPr/>
          <p:nvPr/>
        </p:nvSpPr>
        <p:spPr>
          <a:xfrm>
            <a:off x="1524000" y="6553200"/>
            <a:ext cx="4648200" cy="304800"/>
          </a:xfrm>
          <a:prstGeom prst="wedgeRectCallout">
            <a:avLst>
              <a:gd name="adj1" fmla="val -55072"/>
              <a:gd name="adj2" fmla="val -132954"/>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14400" y="4572000"/>
            <a:ext cx="533400" cy="19050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a:stCxn id="68" idx="3"/>
            <a:endCxn id="43" idx="0"/>
          </p:cNvCxnSpPr>
          <p:nvPr/>
        </p:nvCxnSpPr>
        <p:spPr>
          <a:xfrm rot="5400000">
            <a:off x="1009650" y="1529976"/>
            <a:ext cx="3213474" cy="2870574"/>
          </a:xfrm>
          <a:prstGeom prst="straightConnector1">
            <a:avLst/>
          </a:prstGeom>
          <a:ln w="31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419100" y="2628900"/>
            <a:ext cx="2667000" cy="1371600"/>
          </a:xfrm>
          <a:prstGeom prst="straightConnector1">
            <a:avLst/>
          </a:prstGeom>
          <a:ln w="31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4"/>
          <p:cNvSpPr txBox="1">
            <a:spLocks noChangeArrowheads="1"/>
          </p:cNvSpPr>
          <p:nvPr/>
        </p:nvSpPr>
        <p:spPr bwMode="auto">
          <a:xfrm>
            <a:off x="609600" y="1"/>
            <a:ext cx="7924800" cy="6858000"/>
          </a:xfrm>
          <a:prstGeom prst="rect">
            <a:avLst/>
          </a:prstGeom>
          <a:solidFill>
            <a:srgbClr val="FFFF00"/>
          </a:solidFill>
          <a:ln w="9525">
            <a:noFill/>
            <a:miter lim="800000"/>
            <a:headEnd/>
            <a:tailEnd/>
          </a:ln>
        </p:spPr>
        <p:txBody>
          <a:bodyPr wrap="square">
            <a:spAutoFit/>
          </a:bodyPr>
          <a:lstStyle/>
          <a:p>
            <a:r>
              <a:rPr lang="en-US" sz="2400" dirty="0" smtClean="0">
                <a:latin typeface="Comic Sans MS" pitchFamily="66" charset="0"/>
              </a:rPr>
              <a:t>                           </a:t>
            </a:r>
            <a:r>
              <a:rPr lang="en-US" sz="2400" b="1" dirty="0" smtClean="0">
                <a:latin typeface="Comic Sans MS" pitchFamily="66" charset="0"/>
              </a:rPr>
              <a:t>CONCLUSIONS on CRs</a:t>
            </a:r>
          </a:p>
          <a:p>
            <a:endParaRPr lang="en-US" sz="1200" dirty="0" smtClean="0">
              <a:latin typeface="Comic Sans MS" pitchFamily="66" charset="0"/>
            </a:endParaRPr>
          </a:p>
          <a:p>
            <a:r>
              <a:rPr lang="en-US" sz="2800" dirty="0" smtClean="0">
                <a:latin typeface="Comic Sans MS" pitchFamily="66" charset="0"/>
              </a:rPr>
              <a:t>U</a:t>
            </a:r>
            <a:r>
              <a:rPr lang="en-US" sz="2800" baseline="-25000" dirty="0" smtClean="0">
                <a:latin typeface="Comic Sans MS" pitchFamily="66" charset="0"/>
              </a:rPr>
              <a:t>p</a:t>
            </a:r>
            <a:r>
              <a:rPr lang="en-US" sz="2800" dirty="0" smtClean="0">
                <a:latin typeface="Comic Sans MS" pitchFamily="66" charset="0"/>
              </a:rPr>
              <a:t> can be measured from: </a:t>
            </a:r>
          </a:p>
          <a:p>
            <a:r>
              <a:rPr lang="en-US" sz="2800" dirty="0" smtClean="0">
                <a:latin typeface="Symbol" pitchFamily="18" charset="2"/>
              </a:rPr>
              <a:t>   </a:t>
            </a:r>
            <a:r>
              <a:rPr lang="en-US" sz="2800" dirty="0" err="1" smtClean="0">
                <a:latin typeface="Comic Sans MS" pitchFamily="66" charset="0"/>
              </a:rPr>
              <a:t>i</a:t>
            </a:r>
            <a:r>
              <a:rPr lang="en-US" sz="2800" dirty="0" smtClean="0">
                <a:latin typeface="Comic Sans MS" pitchFamily="66" charset="0"/>
              </a:rPr>
              <a:t>) </a:t>
            </a:r>
            <a:r>
              <a:rPr lang="en-US" sz="2800" dirty="0" smtClean="0">
                <a:latin typeface="Symbol" pitchFamily="18" charset="2"/>
              </a:rPr>
              <a:t>g</a:t>
            </a:r>
            <a:r>
              <a:rPr lang="en-US" sz="2800" dirty="0" smtClean="0">
                <a:latin typeface="Comic Sans MS" pitchFamily="66" charset="0"/>
              </a:rPr>
              <a:t>-ray emission </a:t>
            </a:r>
            <a:r>
              <a:rPr lang="en-US" sz="2400" dirty="0" smtClean="0">
                <a:latin typeface="Comic Sans MS" pitchFamily="66" charset="0"/>
              </a:rPr>
              <a:t>(directly) </a:t>
            </a:r>
            <a:endParaRPr lang="en-US" sz="2800" dirty="0" smtClean="0">
              <a:latin typeface="Comic Sans MS" pitchFamily="66" charset="0"/>
            </a:endParaRPr>
          </a:p>
          <a:p>
            <a:r>
              <a:rPr lang="en-US" sz="2800" dirty="0" smtClean="0">
                <a:latin typeface="Comic Sans MS" pitchFamily="66" charset="0"/>
              </a:rPr>
              <a:t>  ii) radio synchrotron emission </a:t>
            </a:r>
            <a:r>
              <a:rPr lang="en-US" sz="2400" dirty="0" smtClean="0">
                <a:latin typeface="Comic Sans MS" pitchFamily="66" charset="0"/>
              </a:rPr>
              <a:t>(indirectly)</a:t>
            </a:r>
            <a:r>
              <a:rPr lang="en-US" sz="2800" dirty="0" smtClean="0">
                <a:latin typeface="Comic Sans MS" pitchFamily="66" charset="0"/>
              </a:rPr>
              <a:t>, </a:t>
            </a:r>
          </a:p>
          <a:p>
            <a:r>
              <a:rPr lang="en-US" sz="2800" dirty="0" smtClean="0">
                <a:latin typeface="Comic Sans MS" pitchFamily="66" charset="0"/>
              </a:rPr>
              <a:t>      assuming p/e ratio, part./field equilibrium.</a:t>
            </a:r>
          </a:p>
          <a:p>
            <a:r>
              <a:rPr lang="en-US" sz="2800" dirty="0" smtClean="0">
                <a:latin typeface="Comic Sans MS" pitchFamily="66" charset="0"/>
              </a:rPr>
              <a:t> iii) SN rates and </a:t>
            </a:r>
            <a:r>
              <a:rPr lang="en-US" sz="2800" dirty="0" err="1" smtClean="0">
                <a:latin typeface="Comic Sans MS" pitchFamily="66" charset="0"/>
              </a:rPr>
              <a:t>CRp</a:t>
            </a:r>
            <a:r>
              <a:rPr lang="en-US" sz="2800" dirty="0" smtClean="0">
                <a:latin typeface="Comic Sans MS" pitchFamily="66" charset="0"/>
              </a:rPr>
              <a:t> lifetimes.</a:t>
            </a:r>
          </a:p>
          <a:p>
            <a:endParaRPr lang="en-US" sz="1200" dirty="0" smtClean="0">
              <a:latin typeface="Comic Sans MS" pitchFamily="66" charset="0"/>
            </a:endParaRPr>
          </a:p>
          <a:p>
            <a:r>
              <a:rPr lang="en-US" sz="2800" dirty="0" smtClean="0">
                <a:latin typeface="Comic Sans MS" pitchFamily="66" charset="0"/>
              </a:rPr>
              <a:t>Starbursts:  U</a:t>
            </a:r>
            <a:r>
              <a:rPr lang="en-US" sz="2800" baseline="-25000" dirty="0" smtClean="0">
                <a:latin typeface="Comic Sans MS" pitchFamily="66" charset="0"/>
              </a:rPr>
              <a:t>p</a:t>
            </a:r>
            <a:r>
              <a:rPr lang="en-US" sz="2800" dirty="0" smtClean="0">
                <a:latin typeface="Comic Sans MS" pitchFamily="66" charset="0"/>
              </a:rPr>
              <a:t> ~ O(100) </a:t>
            </a:r>
            <a:r>
              <a:rPr lang="en-US" sz="2800" dirty="0" err="1" smtClean="0">
                <a:latin typeface="Comic Sans MS" pitchFamily="66" charset="0"/>
              </a:rPr>
              <a:t>eV</a:t>
            </a:r>
            <a:r>
              <a:rPr lang="en-US" sz="2800" dirty="0" smtClean="0">
                <a:latin typeface="Comic Sans MS" pitchFamily="66" charset="0"/>
              </a:rPr>
              <a:t> cm</a:t>
            </a:r>
            <a:r>
              <a:rPr lang="en-US" sz="2800" baseline="30000" dirty="0" smtClean="0">
                <a:latin typeface="Comic Sans MS" pitchFamily="66" charset="0"/>
              </a:rPr>
              <a:t>-3</a:t>
            </a:r>
            <a:endParaRPr lang="en-US" sz="2800" dirty="0" smtClean="0">
              <a:latin typeface="Comic Sans MS" pitchFamily="66" charset="0"/>
            </a:endParaRPr>
          </a:p>
          <a:p>
            <a:r>
              <a:rPr lang="en-US" sz="2800" dirty="0" smtClean="0">
                <a:latin typeface="Comic Sans MS" pitchFamily="66" charset="0"/>
              </a:rPr>
              <a:t>Quiet SFGs: U</a:t>
            </a:r>
            <a:r>
              <a:rPr lang="en-US" sz="2800" baseline="-25000" dirty="0" smtClean="0">
                <a:latin typeface="Comic Sans MS" pitchFamily="66" charset="0"/>
              </a:rPr>
              <a:t>p</a:t>
            </a:r>
            <a:r>
              <a:rPr lang="en-US" sz="2800" dirty="0" smtClean="0">
                <a:latin typeface="Comic Sans MS" pitchFamily="66" charset="0"/>
              </a:rPr>
              <a:t> ~ O(1) </a:t>
            </a:r>
            <a:r>
              <a:rPr lang="en-US" sz="2800" dirty="0" err="1" smtClean="0">
                <a:latin typeface="Comic Sans MS" pitchFamily="66" charset="0"/>
              </a:rPr>
              <a:t>eV</a:t>
            </a:r>
            <a:r>
              <a:rPr lang="en-US" sz="2800" dirty="0" smtClean="0">
                <a:latin typeface="Comic Sans MS" pitchFamily="66" charset="0"/>
              </a:rPr>
              <a:t> cm</a:t>
            </a:r>
            <a:r>
              <a:rPr lang="en-US" sz="2800" baseline="30000" dirty="0" smtClean="0">
                <a:latin typeface="Comic Sans MS" pitchFamily="66" charset="0"/>
              </a:rPr>
              <a:t>-3</a:t>
            </a:r>
            <a:endParaRPr lang="en-US" sz="2800" dirty="0" smtClean="0">
              <a:latin typeface="Comic Sans MS" pitchFamily="66" charset="0"/>
            </a:endParaRPr>
          </a:p>
          <a:p>
            <a:endParaRPr lang="en-US" sz="1200" dirty="0">
              <a:latin typeface="Comic Sans MS" pitchFamily="66" charset="0"/>
            </a:endParaRPr>
          </a:p>
          <a:p>
            <a:r>
              <a:rPr lang="en-US" sz="2800" dirty="0" smtClean="0">
                <a:latin typeface="Comic Sans MS" pitchFamily="66" charset="0"/>
              </a:rPr>
              <a:t>Universal(?) </a:t>
            </a:r>
            <a:r>
              <a:rPr lang="en-US" sz="2800" dirty="0">
                <a:latin typeface="Comic Sans MS" pitchFamily="66" charset="0"/>
              </a:rPr>
              <a:t>acceleration efficiency of </a:t>
            </a:r>
            <a:r>
              <a:rPr lang="en-US" sz="2800" dirty="0" smtClean="0">
                <a:latin typeface="Comic Sans MS" pitchFamily="66" charset="0"/>
              </a:rPr>
              <a:t>SN.</a:t>
            </a:r>
          </a:p>
          <a:p>
            <a:endParaRPr lang="en-US" sz="1200" dirty="0" smtClean="0">
              <a:latin typeface="Comic Sans MS" pitchFamily="66" charset="0"/>
            </a:endParaRPr>
          </a:p>
          <a:p>
            <a:r>
              <a:rPr lang="en-US" sz="2800" dirty="0" smtClean="0">
                <a:latin typeface="Comic Sans MS" pitchFamily="66" charset="0"/>
              </a:rPr>
              <a:t>Fermi I acceleration at work </a:t>
            </a:r>
            <a:r>
              <a:rPr lang="en-US" sz="2400" dirty="0" smtClean="0">
                <a:latin typeface="Comic Sans MS" pitchFamily="66" charset="0"/>
              </a:rPr>
              <a:t>(NR strong shock)</a:t>
            </a:r>
            <a:r>
              <a:rPr lang="en-US" sz="2800" dirty="0" smtClean="0">
                <a:latin typeface="Comic Sans MS" pitchFamily="66" charset="0"/>
              </a:rPr>
              <a:t>.</a:t>
            </a:r>
          </a:p>
          <a:p>
            <a:endParaRPr lang="en-US" sz="1200" dirty="0" smtClean="0">
              <a:latin typeface="Comic Sans MS" pitchFamily="66" charset="0"/>
            </a:endParaRPr>
          </a:p>
          <a:p>
            <a:r>
              <a:rPr lang="en-US" sz="2800" dirty="0" smtClean="0">
                <a:latin typeface="Comic Sans MS" pitchFamily="66" charset="0"/>
              </a:rPr>
              <a:t>Particles/field </a:t>
            </a:r>
            <a:r>
              <a:rPr lang="en-US" sz="2800" dirty="0" err="1" smtClean="0">
                <a:latin typeface="Comic Sans MS" pitchFamily="66" charset="0"/>
              </a:rPr>
              <a:t>equipartition</a:t>
            </a:r>
            <a:r>
              <a:rPr lang="en-US" sz="2800" dirty="0" smtClean="0">
                <a:latin typeface="Comic Sans MS" pitchFamily="66" charset="0"/>
              </a:rPr>
              <a:t> in place.</a:t>
            </a:r>
          </a:p>
          <a:p>
            <a:r>
              <a:rPr lang="en-US" sz="2800" dirty="0" smtClean="0">
                <a:latin typeface="Comic Sans MS" pitchFamily="66" charset="0"/>
              </a:rPr>
              <a:t>	</a:t>
            </a:r>
            <a:r>
              <a:rPr lang="en-US" dirty="0" smtClean="0">
                <a:latin typeface="Comic Sans MS" pitchFamily="66" charset="0"/>
                <a:sym typeface="Wingdings" pitchFamily="2" charset="2"/>
              </a:rPr>
              <a:t> radio data to study CRs in high-z SFGs</a:t>
            </a:r>
            <a:r>
              <a:rPr lang="en-US" sz="2400" dirty="0" smtClean="0">
                <a:solidFill>
                  <a:srgbClr val="C00000"/>
                </a:solidFill>
                <a:latin typeface="Comic Sans MS" pitchFamily="66" charset="0"/>
                <a:sym typeface="Wingdings" pitchFamily="2" charset="2"/>
              </a:rPr>
              <a:t> </a:t>
            </a:r>
          </a:p>
          <a:p>
            <a:endParaRPr lang="en-US" sz="1200" dirty="0" smtClean="0">
              <a:solidFill>
                <a:srgbClr val="C00000"/>
              </a:solidFill>
              <a:latin typeface="Comic Sans MS" pitchFamily="66" charset="0"/>
              <a:sym typeface="Wingdings" pitchFamily="2" charset="2"/>
            </a:endParaRPr>
          </a:p>
          <a:p>
            <a:r>
              <a:rPr lang="en-US" sz="2800" b="1" dirty="0" smtClean="0">
                <a:solidFill>
                  <a:srgbClr val="C00000"/>
                </a:solidFill>
                <a:latin typeface="Comic Sans MS" pitchFamily="66" charset="0"/>
                <a:sym typeface="Wingdings" pitchFamily="2" charset="2"/>
              </a:rPr>
              <a:t>Happy ending? </a:t>
            </a:r>
            <a:endParaRPr lang="en-US" sz="3200" b="1"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5651499" y="2797607"/>
            <a:ext cx="2882901" cy="617538"/>
          </a:xfrm>
        </p:spPr>
        <p:txBody>
          <a:bodyPr>
            <a:normAutofit/>
          </a:bodyPr>
          <a:lstStyle/>
          <a:p>
            <a:pPr algn="l"/>
            <a:r>
              <a:rPr lang="es-ES" sz="2400" dirty="0">
                <a:latin typeface="Comic Sans MS" pitchFamily="66" charset="0"/>
              </a:rPr>
              <a:t>1. Galactic Center</a:t>
            </a:r>
            <a:endParaRPr lang="es-ES" sz="2400" noProof="1">
              <a:latin typeface="Comic Sans MS" pitchFamily="66" charset="0"/>
            </a:endParaRPr>
          </a:p>
        </p:txBody>
      </p:sp>
      <p:sp>
        <p:nvSpPr>
          <p:cNvPr id="818179" name="Text Box 3"/>
          <p:cNvSpPr txBox="1">
            <a:spLocks noChangeArrowheads="1"/>
          </p:cNvSpPr>
          <p:nvPr/>
        </p:nvSpPr>
        <p:spPr bwMode="auto">
          <a:xfrm>
            <a:off x="5662613" y="3429000"/>
            <a:ext cx="3024187" cy="396875"/>
          </a:xfrm>
          <a:prstGeom prst="rect">
            <a:avLst/>
          </a:prstGeom>
          <a:noFill/>
          <a:ln>
            <a:noFill/>
          </a:ln>
          <a:effectLst/>
          <a:extLst/>
        </p:spPr>
        <p:txBody>
          <a:bodyPr>
            <a:spAutoFit/>
          </a:bodyPr>
          <a:lstStyle/>
          <a:p>
            <a:pPr eaLnBrk="1" hangingPunct="1"/>
            <a:r>
              <a:rPr lang="es-ES" sz="2000" dirty="0">
                <a:latin typeface="Arial Narrow" pitchFamily="34" charset="0"/>
              </a:rPr>
              <a:t>Distance  ~ 7.5 kpc  </a:t>
            </a:r>
            <a:r>
              <a:rPr lang="es-ES" sz="2000" dirty="0">
                <a:latin typeface="Arial Narrow" pitchFamily="34" charset="0"/>
                <a:sym typeface="Wingdings" pitchFamily="2" charset="2"/>
              </a:rPr>
              <a:t> </a:t>
            </a:r>
            <a:r>
              <a:rPr lang="es-ES" sz="2000" dirty="0">
                <a:latin typeface="Arial Narrow" pitchFamily="34" charset="0"/>
              </a:rPr>
              <a:t> OK</a:t>
            </a:r>
            <a:endParaRPr lang="es-ES" sz="2000" noProof="1">
              <a:latin typeface="Arial Narrow" pitchFamily="34" charset="0"/>
            </a:endParaRPr>
          </a:p>
        </p:txBody>
      </p:sp>
      <p:pic>
        <p:nvPicPr>
          <p:cNvPr id="818180" name="Picture 4" descr="GC-P-BC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224" y="602791"/>
            <a:ext cx="5235576" cy="6226846"/>
          </a:xfrm>
          <a:noFill/>
          <a:ln/>
        </p:spPr>
      </p:pic>
      <p:sp>
        <p:nvSpPr>
          <p:cNvPr id="818181" name="Text Box 5"/>
          <p:cNvSpPr txBox="1">
            <a:spLocks noChangeArrowheads="1"/>
          </p:cNvSpPr>
          <p:nvPr/>
        </p:nvSpPr>
        <p:spPr bwMode="auto">
          <a:xfrm>
            <a:off x="5607050" y="4292600"/>
            <a:ext cx="2851150" cy="615553"/>
          </a:xfrm>
          <a:prstGeom prst="rect">
            <a:avLst/>
          </a:prstGeom>
          <a:solidFill>
            <a:schemeClr val="bg1"/>
          </a:solidFill>
          <a:ln>
            <a:noFill/>
          </a:ln>
          <a:effectLst/>
          <a:extLst/>
        </p:spPr>
        <p:txBody>
          <a:bodyPr wrap="square">
            <a:spAutoFit/>
          </a:bodyPr>
          <a:lstStyle/>
          <a:p>
            <a:pPr eaLnBrk="1" hangingPunct="1"/>
            <a:r>
              <a:rPr lang="es-ES" dirty="0">
                <a:latin typeface="Arial Narrow" pitchFamily="34" charset="0"/>
              </a:rPr>
              <a:t>other </a:t>
            </a:r>
            <a:r>
              <a:rPr lang="es-ES" dirty="0">
                <a:latin typeface="Symbol" pitchFamily="18" charset="2"/>
              </a:rPr>
              <a:t>g</a:t>
            </a:r>
            <a:r>
              <a:rPr lang="es-ES" dirty="0">
                <a:latin typeface="Arial Narrow" pitchFamily="34" charset="0"/>
              </a:rPr>
              <a:t>-ray sources in the FOV, </a:t>
            </a:r>
            <a:endParaRPr lang="es-ES" dirty="0" smtClean="0">
              <a:latin typeface="Arial Narrow" pitchFamily="34" charset="0"/>
            </a:endParaRPr>
          </a:p>
          <a:p>
            <a:pPr eaLnBrk="1" hangingPunct="1"/>
            <a:r>
              <a:rPr lang="es-ES" sz="1600" dirty="0" smtClean="0">
                <a:latin typeface="Arial Narrow" pitchFamily="34" charset="0"/>
              </a:rPr>
              <a:t>i.e</a:t>
            </a:r>
            <a:r>
              <a:rPr lang="es-ES" sz="1600" dirty="0">
                <a:latin typeface="Arial Narrow" pitchFamily="34" charset="0"/>
              </a:rPr>
              <a:t>. SNR Sgr A East</a:t>
            </a:r>
            <a:endParaRPr lang="es-ES" sz="1600" noProof="1">
              <a:latin typeface="Arial Narrow" pitchFamily="34" charset="0"/>
            </a:endParaRPr>
          </a:p>
        </p:txBody>
      </p:sp>
      <p:sp>
        <p:nvSpPr>
          <p:cNvPr id="818182" name="Text Box 6"/>
          <p:cNvSpPr txBox="1">
            <a:spLocks noChangeArrowheads="1"/>
          </p:cNvSpPr>
          <p:nvPr/>
        </p:nvSpPr>
        <p:spPr bwMode="auto">
          <a:xfrm>
            <a:off x="5562600" y="4784725"/>
            <a:ext cx="3124200" cy="461665"/>
          </a:xfrm>
          <a:prstGeom prst="rect">
            <a:avLst/>
          </a:prstGeom>
          <a:noFill/>
          <a:ln>
            <a:noFill/>
          </a:ln>
          <a:effectLst/>
          <a:extLst/>
        </p:spPr>
        <p:txBody>
          <a:bodyPr wrap="square">
            <a:spAutoFit/>
          </a:bodyPr>
          <a:lstStyle/>
          <a:p>
            <a:pPr eaLnBrk="1" hangingPunct="1"/>
            <a:r>
              <a:rPr lang="es-ES" sz="1600" dirty="0">
                <a:latin typeface="Arial Narrow" pitchFamily="34" charset="0"/>
                <a:sym typeface="Wingdings" pitchFamily="2" charset="2"/>
              </a:rPr>
              <a:t> </a:t>
            </a:r>
            <a:r>
              <a:rPr lang="es-ES" dirty="0">
                <a:latin typeface="Arial Narrow" pitchFamily="34" charset="0"/>
                <a:sym typeface="Wingdings" pitchFamily="2" charset="2"/>
              </a:rPr>
              <a:t>p</a:t>
            </a:r>
            <a:r>
              <a:rPr lang="es-ES" dirty="0" smtClean="0">
                <a:latin typeface="Arial Narrow" pitchFamily="34" charset="0"/>
                <a:sym typeface="Wingdings" pitchFamily="2" charset="2"/>
              </a:rPr>
              <a:t>lausible </a:t>
            </a:r>
            <a:r>
              <a:rPr lang="es-ES" dirty="0" smtClean="0">
                <a:latin typeface="Arial Narrow" pitchFamily="34" charset="0"/>
              </a:rPr>
              <a:t>competing </a:t>
            </a:r>
            <a:r>
              <a:rPr lang="es-ES" dirty="0">
                <a:latin typeface="Arial Narrow" pitchFamily="34" charset="0"/>
              </a:rPr>
              <a:t>scenarios</a:t>
            </a:r>
            <a:r>
              <a:rPr lang="es-ES" sz="2400" b="1" dirty="0">
                <a:latin typeface="Tempus Sans ITC" pitchFamily="82" charset="0"/>
              </a:rPr>
              <a:t> </a:t>
            </a:r>
            <a:endParaRPr lang="es-ES" sz="2000" b="1" noProof="1">
              <a:latin typeface="Tempus Sans ITC" pitchFamily="82" charset="0"/>
            </a:endParaRPr>
          </a:p>
        </p:txBody>
      </p:sp>
      <p:sp>
        <p:nvSpPr>
          <p:cNvPr id="818183" name="Text Box 7"/>
          <p:cNvSpPr txBox="1">
            <a:spLocks noChangeArrowheads="1"/>
          </p:cNvSpPr>
          <p:nvPr/>
        </p:nvSpPr>
        <p:spPr bwMode="auto">
          <a:xfrm>
            <a:off x="6156325" y="3860800"/>
            <a:ext cx="758825" cy="396875"/>
          </a:xfrm>
          <a:prstGeom prst="rect">
            <a:avLst/>
          </a:prstGeom>
          <a:noFill/>
          <a:ln>
            <a:noFill/>
          </a:ln>
          <a:effectLst/>
          <a:extLst/>
        </p:spPr>
        <p:txBody>
          <a:bodyPr wrap="none">
            <a:spAutoFit/>
          </a:bodyPr>
          <a:lstStyle/>
          <a:p>
            <a:pPr eaLnBrk="1" hangingPunct="1"/>
            <a:r>
              <a:rPr lang="es-ES" sz="2000" dirty="0">
                <a:latin typeface="Arial Narrow" pitchFamily="34" charset="0"/>
              </a:rPr>
              <a:t>... but</a:t>
            </a:r>
            <a:r>
              <a:rPr lang="es-ES" sz="2000" dirty="0">
                <a:solidFill>
                  <a:srgbClr val="000099"/>
                </a:solidFill>
                <a:latin typeface="Arial Narrow" pitchFamily="34" charset="0"/>
              </a:rPr>
              <a:t>:</a:t>
            </a:r>
            <a:endParaRPr lang="es-ES" sz="2000" noProof="1">
              <a:solidFill>
                <a:srgbClr val="000099"/>
              </a:solidFill>
              <a:latin typeface="Arial Narrow" pitchFamily="34" charset="0"/>
            </a:endParaRPr>
          </a:p>
        </p:txBody>
      </p:sp>
      <p:sp>
        <p:nvSpPr>
          <p:cNvPr id="818186" name="Text Box 10"/>
          <p:cNvSpPr txBox="1">
            <a:spLocks noChangeArrowheads="1"/>
          </p:cNvSpPr>
          <p:nvPr/>
        </p:nvSpPr>
        <p:spPr bwMode="auto">
          <a:xfrm>
            <a:off x="5543550" y="0"/>
            <a:ext cx="3600450" cy="2308324"/>
          </a:xfrm>
          <a:prstGeom prst="rect">
            <a:avLst/>
          </a:prstGeom>
          <a:solidFill>
            <a:srgbClr val="000066"/>
          </a:solidFill>
          <a:ln>
            <a:noFill/>
          </a:ln>
          <a:effectLst/>
          <a:extLst/>
        </p:spPr>
        <p:txBody>
          <a:bodyPr>
            <a:spAutoFit/>
          </a:bodyPr>
          <a:lstStyle/>
          <a:p>
            <a:pPr eaLnBrk="1" hangingPunct="1"/>
            <a:r>
              <a:rPr lang="en-US" sz="2400" u="sng" dirty="0">
                <a:solidFill>
                  <a:schemeClr val="bg1"/>
                </a:solidFill>
                <a:latin typeface="Arial Narrow" pitchFamily="34" charset="0"/>
              </a:rPr>
              <a:t>Requirements:</a:t>
            </a:r>
            <a:r>
              <a:rPr lang="en-US" sz="2400" dirty="0">
                <a:solidFill>
                  <a:schemeClr val="bg1"/>
                </a:solidFill>
                <a:latin typeface="Arial Narrow" pitchFamily="34" charset="0"/>
              </a:rPr>
              <a:t> </a:t>
            </a:r>
          </a:p>
          <a:p>
            <a:r>
              <a:rPr lang="en-US" sz="2400" dirty="0">
                <a:solidFill>
                  <a:schemeClr val="bg1"/>
                </a:solidFill>
                <a:latin typeface="Arial Narrow" pitchFamily="34" charset="0"/>
              </a:rPr>
              <a:t>1. Not associated with known </a:t>
            </a:r>
          </a:p>
          <a:p>
            <a:r>
              <a:rPr lang="en-US" sz="2400" dirty="0">
                <a:solidFill>
                  <a:schemeClr val="bg1"/>
                </a:solidFill>
                <a:latin typeface="Arial Narrow" pitchFamily="34" charset="0"/>
              </a:rPr>
              <a:t>    conventional </a:t>
            </a:r>
            <a:r>
              <a:rPr lang="en-US" sz="2400" dirty="0" err="1">
                <a:solidFill>
                  <a:schemeClr val="bg1"/>
                </a:solidFill>
                <a:latin typeface="Arial Narrow" pitchFamily="34" charset="0"/>
              </a:rPr>
              <a:t>TeV</a:t>
            </a:r>
            <a:r>
              <a:rPr lang="en-US" sz="2400" dirty="0">
                <a:solidFill>
                  <a:schemeClr val="bg1"/>
                </a:solidFill>
                <a:latin typeface="Arial Narrow" pitchFamily="34" charset="0"/>
              </a:rPr>
              <a:t> sources</a:t>
            </a:r>
          </a:p>
          <a:p>
            <a:pPr eaLnBrk="1" hangingPunct="1"/>
            <a:r>
              <a:rPr lang="en-US" sz="2400" dirty="0">
                <a:solidFill>
                  <a:schemeClr val="bg1"/>
                </a:solidFill>
                <a:latin typeface="Arial Narrow" pitchFamily="34" charset="0"/>
              </a:rPr>
              <a:t>2. High DM density </a:t>
            </a:r>
          </a:p>
          <a:p>
            <a:pPr eaLnBrk="1" hangingPunct="1"/>
            <a:r>
              <a:rPr lang="en-US" sz="2400" dirty="0">
                <a:solidFill>
                  <a:schemeClr val="bg1"/>
                </a:solidFill>
                <a:latin typeface="Arial Narrow" pitchFamily="34" charset="0"/>
              </a:rPr>
              <a:t>3. Close by</a:t>
            </a:r>
          </a:p>
          <a:p>
            <a:pPr eaLnBrk="1" hangingPunct="1"/>
            <a:r>
              <a:rPr lang="en-US" sz="2400" dirty="0">
                <a:solidFill>
                  <a:schemeClr val="bg1"/>
                </a:solidFill>
                <a:latin typeface="Arial Narrow" pitchFamily="34" charset="0"/>
              </a:rPr>
              <a:t>4. Not extended</a:t>
            </a:r>
            <a:endParaRPr lang="it-IT" sz="2400" dirty="0">
              <a:solidFill>
                <a:schemeClr val="bg1"/>
              </a:solidFill>
              <a:latin typeface="Arial Narrow" pitchFamily="34" charset="0"/>
            </a:endParaRPr>
          </a:p>
        </p:txBody>
      </p:sp>
      <p:sp>
        <p:nvSpPr>
          <p:cNvPr id="818187" name="Text Box 11"/>
          <p:cNvSpPr txBox="1">
            <a:spLocks noChangeArrowheads="1"/>
          </p:cNvSpPr>
          <p:nvPr/>
        </p:nvSpPr>
        <p:spPr bwMode="auto">
          <a:xfrm>
            <a:off x="0" y="0"/>
            <a:ext cx="4724400" cy="584775"/>
          </a:xfrm>
          <a:prstGeom prst="rect">
            <a:avLst/>
          </a:prstGeom>
          <a:solidFill>
            <a:srgbClr val="C00000"/>
          </a:solidFill>
          <a:ln>
            <a:noFill/>
          </a:ln>
          <a:effectLst/>
          <a:extLst/>
        </p:spPr>
        <p:txBody>
          <a:bodyPr wrap="square">
            <a:spAutoFit/>
          </a:bodyPr>
          <a:lstStyle/>
          <a:p>
            <a:pPr eaLnBrk="1" hangingPunct="1"/>
            <a:r>
              <a:rPr lang="en-US" sz="3200" dirty="0">
                <a:solidFill>
                  <a:srgbClr val="FFFF66"/>
                </a:solidFill>
                <a:latin typeface="Comic Sans MS" pitchFamily="66" charset="0"/>
              </a:rPr>
              <a:t>Targets for </a:t>
            </a:r>
            <a:r>
              <a:rPr lang="en-US" sz="3200" dirty="0" smtClean="0">
                <a:solidFill>
                  <a:srgbClr val="FFFF66"/>
                </a:solidFill>
                <a:latin typeface="Comic Sans MS" pitchFamily="66" charset="0"/>
              </a:rPr>
              <a:t>DM </a:t>
            </a:r>
            <a:r>
              <a:rPr lang="en-US" sz="3200" dirty="0">
                <a:solidFill>
                  <a:srgbClr val="FFFF66"/>
                </a:solidFill>
                <a:latin typeface="Comic Sans MS" pitchFamily="66" charset="0"/>
              </a:rPr>
              <a:t>search</a:t>
            </a:r>
            <a:endParaRPr lang="it-IT" sz="3200" dirty="0">
              <a:solidFill>
                <a:srgbClr val="FFFF66"/>
              </a:solidFill>
              <a:latin typeface="Comic Sans MS" pitchFamily="66" charset="0"/>
            </a:endParaRPr>
          </a:p>
        </p:txBody>
      </p:sp>
      <p:sp>
        <p:nvSpPr>
          <p:cNvPr id="818189" name="Text Box 13"/>
          <p:cNvSpPr txBox="1">
            <a:spLocks noChangeArrowheads="1"/>
          </p:cNvSpPr>
          <p:nvPr/>
        </p:nvSpPr>
        <p:spPr bwMode="auto">
          <a:xfrm>
            <a:off x="5669857" y="5516563"/>
            <a:ext cx="33217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dirty="0">
                <a:latin typeface="Comic Sans MS" pitchFamily="66" charset="0"/>
              </a:rPr>
              <a:t>2. </a:t>
            </a:r>
            <a:r>
              <a:rPr lang="it-IT" sz="2400" dirty="0" err="1">
                <a:latin typeface="Comic Sans MS" pitchFamily="66" charset="0"/>
              </a:rPr>
              <a:t>Dwarf</a:t>
            </a:r>
            <a:r>
              <a:rPr lang="it-IT" sz="2400" dirty="0">
                <a:latin typeface="Comic Sans MS" pitchFamily="66" charset="0"/>
              </a:rPr>
              <a:t> </a:t>
            </a:r>
            <a:r>
              <a:rPr lang="it-IT" sz="2400" dirty="0" err="1">
                <a:latin typeface="Comic Sans MS" pitchFamily="66" charset="0"/>
              </a:rPr>
              <a:t>Sph</a:t>
            </a:r>
            <a:r>
              <a:rPr lang="it-IT" sz="2400" dirty="0">
                <a:latin typeface="Comic Sans MS" pitchFamily="66" charset="0"/>
              </a:rPr>
              <a:t> </a:t>
            </a:r>
            <a:r>
              <a:rPr lang="it-IT" sz="2400" dirty="0" err="1">
                <a:latin typeface="Comic Sans MS" pitchFamily="66" charset="0"/>
              </a:rPr>
              <a:t>galaxies</a:t>
            </a:r>
            <a:endParaRPr lang="it-IT" sz="2400" dirty="0">
              <a:latin typeface="Comic Sans MS" pitchFamily="66" charset="0"/>
            </a:endParaRPr>
          </a:p>
        </p:txBody>
      </p:sp>
      <p:sp>
        <p:nvSpPr>
          <p:cNvPr id="818190" name="Text Box 14"/>
          <p:cNvSpPr txBox="1">
            <a:spLocks noChangeArrowheads="1"/>
          </p:cNvSpPr>
          <p:nvPr/>
        </p:nvSpPr>
        <p:spPr bwMode="auto">
          <a:xfrm>
            <a:off x="5715000" y="5943600"/>
            <a:ext cx="1584325" cy="366712"/>
          </a:xfrm>
          <a:prstGeom prst="rect">
            <a:avLst/>
          </a:prstGeom>
          <a:noFill/>
          <a:ln>
            <a:noFill/>
          </a:ln>
          <a:effectLst/>
          <a:extLst/>
        </p:spPr>
        <p:txBody>
          <a:bodyPr wrap="none">
            <a:spAutoFit/>
          </a:bodyPr>
          <a:lstStyle/>
          <a:p>
            <a:r>
              <a:rPr lang="it-IT" dirty="0">
                <a:latin typeface="Arial Narrow" pitchFamily="34" charset="0"/>
              </a:rPr>
              <a:t>ok 1(?),  2,  3,  4</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91" name="Rectangle 7"/>
          <p:cNvSpPr>
            <a:spLocks noGrp="1" noChangeArrowheads="1"/>
          </p:cNvSpPr>
          <p:nvPr>
            <p:ph type="title"/>
          </p:nvPr>
        </p:nvSpPr>
        <p:spPr>
          <a:xfrm>
            <a:off x="1187450" y="0"/>
            <a:ext cx="4716463" cy="692150"/>
          </a:xfrm>
          <a:solidFill>
            <a:srgbClr val="CC3300"/>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defTabSz="457200">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a:effectLst>
                  <a:outerShdw blurRad="38100" dist="38100" dir="2700000" algn="tl">
                    <a:srgbClr val="000000"/>
                  </a:outerShdw>
                </a:effectLst>
                <a:latin typeface="Comic Sans MS" pitchFamily="66" charset="0"/>
              </a:rPr>
              <a:t>1. The Galactic Center</a:t>
            </a:r>
          </a:p>
        </p:txBody>
      </p:sp>
      <p:pic>
        <p:nvPicPr>
          <p:cNvPr id="605208" name="Picture 24" descr="spectrum_saga_200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4005263"/>
            <a:ext cx="2830513" cy="285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5223" name="Picture 39"/>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l="8064" r="6721" b="10777"/>
          <a:stretch>
            <a:fillRect/>
          </a:stretch>
        </p:blipFill>
        <p:spPr>
          <a:xfrm>
            <a:off x="900113" y="836613"/>
            <a:ext cx="2462212" cy="3132137"/>
          </a:xfrm>
          <a:noFill/>
          <a:ln/>
          <a:extLst>
            <a:ext uri="{909E8E84-426E-40DD-AFC4-6F175D3DCCD1}">
              <a14:hiddenFill xmlns:a14="http://schemas.microsoft.com/office/drawing/2010/main">
                <a:blipFill dpi="0" rotWithShape="0">
                  <a:blip/>
                  <a:srcRect l="8064" r="6721" b="10777"/>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5196" name="Picture 12"/>
          <p:cNvPicPr>
            <a:picLocks noGrp="1" noChangeAspect="1" noChangeArrowheads="1"/>
          </p:cNvPicPr>
          <p:nvPr>
            <p:ph type="body" idx="4294967295"/>
          </p:nvPr>
        </p:nvPicPr>
        <p:blipFill>
          <a:blip r:embed="rId5">
            <a:extLst>
              <a:ext uri="{28A0092B-C50C-407E-A947-70E740481C1C}">
                <a14:useLocalDpi xmlns:a14="http://schemas.microsoft.com/office/drawing/2010/main" val="0"/>
              </a:ext>
            </a:extLst>
          </a:blip>
          <a:srcRect/>
          <a:stretch>
            <a:fillRect/>
          </a:stretch>
        </p:blipFill>
        <p:spPr>
          <a:xfrm>
            <a:off x="5940425" y="0"/>
            <a:ext cx="3203575" cy="2630488"/>
          </a:xfrm>
        </p:spPr>
      </p:pic>
      <p:sp>
        <p:nvSpPr>
          <p:cNvPr id="605197" name="Text Box 13"/>
          <p:cNvSpPr txBox="1">
            <a:spLocks noChangeArrowheads="1"/>
          </p:cNvSpPr>
          <p:nvPr/>
        </p:nvSpPr>
        <p:spPr bwMode="auto">
          <a:xfrm>
            <a:off x="7308850" y="0"/>
            <a:ext cx="80486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a:latin typeface="Arial Narrow" pitchFamily="34" charset="0"/>
              </a:rPr>
              <a:t>&gt;1 TeV</a:t>
            </a:r>
          </a:p>
        </p:txBody>
      </p:sp>
      <p:sp>
        <p:nvSpPr>
          <p:cNvPr id="605198" name="Text Box 14"/>
          <p:cNvSpPr txBox="1">
            <a:spLocks noChangeArrowheads="1"/>
          </p:cNvSpPr>
          <p:nvPr/>
        </p:nvSpPr>
        <p:spPr bwMode="auto">
          <a:xfrm>
            <a:off x="6732588" y="620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a:solidFill>
                  <a:srgbClr val="339966"/>
                </a:solidFill>
                <a:latin typeface="Arial Narrow" pitchFamily="34" charset="0"/>
              </a:rPr>
              <a:t>VLA</a:t>
            </a:r>
          </a:p>
        </p:txBody>
      </p:sp>
      <p:sp>
        <p:nvSpPr>
          <p:cNvPr id="605202" name="Text Box 18"/>
          <p:cNvSpPr txBox="1">
            <a:spLocks noChangeArrowheads="1"/>
          </p:cNvSpPr>
          <p:nvPr/>
        </p:nvSpPr>
        <p:spPr bwMode="auto">
          <a:xfrm>
            <a:off x="7885113" y="1989138"/>
            <a:ext cx="784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sz="1600">
                <a:latin typeface="Arial Narrow" pitchFamily="34" charset="0"/>
              </a:rPr>
              <a:t>Gal. Eq.</a:t>
            </a:r>
          </a:p>
        </p:txBody>
      </p:sp>
      <p:sp>
        <p:nvSpPr>
          <p:cNvPr id="605214" name="Text Box 30"/>
          <p:cNvSpPr txBox="1">
            <a:spLocks noChangeArrowheads="1"/>
          </p:cNvSpPr>
          <p:nvPr/>
        </p:nvSpPr>
        <p:spPr bwMode="auto">
          <a:xfrm>
            <a:off x="6443663" y="1916113"/>
            <a:ext cx="798512"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00CC"/>
                </a:solidFill>
                <a:latin typeface="Arial Narrow" pitchFamily="34" charset="0"/>
              </a:rPr>
              <a:t>MAGIC</a:t>
            </a:r>
          </a:p>
        </p:txBody>
      </p:sp>
      <p:sp>
        <p:nvSpPr>
          <p:cNvPr id="605215" name="Text Box 31"/>
          <p:cNvSpPr txBox="1">
            <a:spLocks noChangeArrowheads="1"/>
          </p:cNvSpPr>
          <p:nvPr/>
        </p:nvSpPr>
        <p:spPr bwMode="auto">
          <a:xfrm>
            <a:off x="1692275" y="4652963"/>
            <a:ext cx="1000125" cy="336550"/>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a:latin typeface="Arial Narrow" pitchFamily="34" charset="0"/>
              </a:rPr>
              <a:t>slope = 2.2</a:t>
            </a:r>
          </a:p>
        </p:txBody>
      </p:sp>
      <p:sp>
        <p:nvSpPr>
          <p:cNvPr id="605222" name="Text Box 38"/>
          <p:cNvSpPr txBox="1">
            <a:spLocks noChangeArrowheads="1"/>
          </p:cNvSpPr>
          <p:nvPr/>
        </p:nvSpPr>
        <p:spPr bwMode="auto">
          <a:xfrm>
            <a:off x="1476375" y="4076700"/>
            <a:ext cx="1285875" cy="549275"/>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latin typeface="Arial Narrow" pitchFamily="34" charset="0"/>
              </a:rPr>
              <a:t>MAGIC vs HESS</a:t>
            </a:r>
          </a:p>
          <a:p>
            <a:r>
              <a:rPr lang="it-IT" sz="1600"/>
              <a:t>agreement !</a:t>
            </a:r>
          </a:p>
        </p:txBody>
      </p:sp>
      <p:grpSp>
        <p:nvGrpSpPr>
          <p:cNvPr id="605225" name="Group 41"/>
          <p:cNvGrpSpPr>
            <a:grpSpLocks/>
          </p:cNvGrpSpPr>
          <p:nvPr/>
        </p:nvGrpSpPr>
        <p:grpSpPr bwMode="auto">
          <a:xfrm>
            <a:off x="2268538" y="836613"/>
            <a:ext cx="2879725" cy="2376487"/>
            <a:chOff x="1563" y="667"/>
            <a:chExt cx="2507" cy="2251"/>
          </a:xfrm>
        </p:grpSpPr>
        <p:pic>
          <p:nvPicPr>
            <p:cNvPr id="605226" name="Picture 42" descr="saga_smooth"/>
            <p:cNvPicPr>
              <a:picLocks noChangeAspect="1" noChangeArrowheads="1"/>
            </p:cNvPicPr>
            <p:nvPr/>
          </p:nvPicPr>
          <p:blipFill>
            <a:blip r:embed="rId6" cstate="print">
              <a:extLst>
                <a:ext uri="{28A0092B-C50C-407E-A947-70E740481C1C}">
                  <a14:useLocalDpi xmlns:a14="http://schemas.microsoft.com/office/drawing/2010/main" val="0"/>
                </a:ext>
              </a:extLst>
            </a:blip>
            <a:srcRect l="661" t="903"/>
            <a:stretch>
              <a:fillRect/>
            </a:stretch>
          </p:blipFill>
          <p:spPr bwMode="auto">
            <a:xfrm>
              <a:off x="2747" y="667"/>
              <a:ext cx="1323" cy="1310"/>
            </a:xfrm>
            <a:prstGeom prst="rect">
              <a:avLst/>
            </a:prstGeom>
            <a:noFill/>
            <a:extLst>
              <a:ext uri="{909E8E84-426E-40DD-AFC4-6F175D3DCCD1}">
                <a14:hiddenFill xmlns:a14="http://schemas.microsoft.com/office/drawing/2010/main">
                  <a:solidFill>
                    <a:srgbClr val="FFFFFF"/>
                  </a:solidFill>
                </a14:hiddenFill>
              </a:ext>
            </a:extLst>
          </p:spPr>
        </p:pic>
        <p:sp>
          <p:nvSpPr>
            <p:cNvPr id="605227" name="Line 43"/>
            <p:cNvSpPr>
              <a:spLocks noChangeShapeType="1"/>
            </p:cNvSpPr>
            <p:nvPr/>
          </p:nvSpPr>
          <p:spPr bwMode="auto">
            <a:xfrm flipV="1">
              <a:off x="1563" y="1982"/>
              <a:ext cx="1172" cy="936"/>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5228" name="Line 44"/>
            <p:cNvSpPr>
              <a:spLocks noChangeShapeType="1"/>
            </p:cNvSpPr>
            <p:nvPr/>
          </p:nvSpPr>
          <p:spPr bwMode="auto">
            <a:xfrm flipV="1">
              <a:off x="1579" y="670"/>
              <a:ext cx="1179" cy="1925"/>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605229" name="Text Box 45"/>
          <p:cNvSpPr txBox="1">
            <a:spLocks noChangeArrowheads="1"/>
          </p:cNvSpPr>
          <p:nvPr/>
        </p:nvSpPr>
        <p:spPr bwMode="auto">
          <a:xfrm>
            <a:off x="1547813" y="1412875"/>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solidFill>
                  <a:schemeClr val="accent1"/>
                </a:solidFill>
                <a:latin typeface="Arial Narrow" pitchFamily="34" charset="0"/>
              </a:rPr>
              <a:t>Sgr A</a:t>
            </a:r>
          </a:p>
        </p:txBody>
      </p:sp>
      <p:sp>
        <p:nvSpPr>
          <p:cNvPr id="605230" name="Text Box 46"/>
          <p:cNvSpPr txBox="1">
            <a:spLocks noChangeArrowheads="1"/>
          </p:cNvSpPr>
          <p:nvPr/>
        </p:nvSpPr>
        <p:spPr bwMode="auto">
          <a:xfrm>
            <a:off x="1116013" y="3284538"/>
            <a:ext cx="199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FEFE21"/>
                </a:solidFill>
                <a:latin typeface="Arial Narrow" pitchFamily="34" charset="0"/>
              </a:rPr>
              <a:t>consistent with Sgr A* to 6’’ </a:t>
            </a:r>
          </a:p>
          <a:p>
            <a:r>
              <a:rPr lang="en-US" sz="1400">
                <a:solidFill>
                  <a:srgbClr val="FEFE21"/>
                </a:solidFill>
                <a:latin typeface="Arial Narrow" pitchFamily="34" charset="0"/>
              </a:rPr>
              <a:t>and slightly extended</a:t>
            </a:r>
            <a:endParaRPr lang="it-IT" sz="1400">
              <a:solidFill>
                <a:srgbClr val="FEFE21"/>
              </a:solidFill>
              <a:latin typeface="Arial Narrow" pitchFamily="34" charset="0"/>
            </a:endParaRPr>
          </a:p>
        </p:txBody>
      </p:sp>
      <p:pic>
        <p:nvPicPr>
          <p:cNvPr id="605231" name="Picture 47"/>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284663" y="2605088"/>
            <a:ext cx="4859337" cy="4252912"/>
          </a:xfrm>
          <a:gradFill rotWithShape="1">
            <a:gsLst>
              <a:gs pos="0">
                <a:srgbClr val="000099">
                  <a:gamma/>
                  <a:shade val="46275"/>
                  <a:invGamma/>
                </a:srgbClr>
              </a:gs>
              <a:gs pos="50000">
                <a:srgbClr val="000099"/>
              </a:gs>
              <a:gs pos="100000">
                <a:srgbClr val="000099">
                  <a:gamma/>
                  <a:shade val="46275"/>
                  <a:invGamma/>
                </a:srgbClr>
              </a:gs>
            </a:gsLst>
            <a:lin ang="5400000" scaled="1"/>
          </a:gra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5233" name="Text Box 49"/>
          <p:cNvSpPr txBox="1">
            <a:spLocks noChangeArrowheads="1"/>
          </p:cNvSpPr>
          <p:nvPr/>
        </p:nvSpPr>
        <p:spPr bwMode="auto">
          <a:xfrm>
            <a:off x="7143750" y="4575175"/>
            <a:ext cx="1816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i="1">
                <a:solidFill>
                  <a:schemeClr val="accent2"/>
                </a:solidFill>
                <a:latin typeface="Arial Narrow" pitchFamily="34" charset="0"/>
              </a:rPr>
              <a:t>Subtracted image</a:t>
            </a:r>
          </a:p>
        </p:txBody>
      </p:sp>
      <p:sp>
        <p:nvSpPr>
          <p:cNvPr id="605234" name="Text Box 50"/>
          <p:cNvSpPr txBox="1">
            <a:spLocks noChangeArrowheads="1"/>
          </p:cNvSpPr>
          <p:nvPr/>
        </p:nvSpPr>
        <p:spPr bwMode="auto">
          <a:xfrm>
            <a:off x="3419475" y="3429000"/>
            <a:ext cx="2016125" cy="1371600"/>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a:solidFill>
                  <a:schemeClr val="accent1"/>
                </a:solidFill>
                <a:latin typeface="Arial Narrow" pitchFamily="34" charset="0"/>
              </a:rPr>
              <a:t>Diffuse GP emission revealed </a:t>
            </a:r>
          </a:p>
          <a:p>
            <a:r>
              <a:rPr lang="en-GB" sz="1200">
                <a:solidFill>
                  <a:schemeClr val="accent1"/>
                </a:solidFill>
                <a:latin typeface="Arial Narrow" pitchFamily="34" charset="0"/>
              </a:rPr>
              <a:t>     by subtracting strong sources</a:t>
            </a:r>
          </a:p>
          <a:p>
            <a:endParaRPr lang="en-GB" sz="800">
              <a:solidFill>
                <a:schemeClr val="accent1"/>
              </a:solidFill>
              <a:latin typeface="Arial Narrow" pitchFamily="34" charset="0"/>
            </a:endParaRPr>
          </a:p>
          <a:p>
            <a:r>
              <a:rPr lang="en-GB" sz="1200">
                <a:solidFill>
                  <a:schemeClr val="accent1"/>
                </a:solidFill>
                <a:latin typeface="Arial Narrow" pitchFamily="34" charset="0"/>
              </a:rPr>
              <a:t>Correlation with molecular gas</a:t>
            </a:r>
          </a:p>
          <a:p>
            <a:endParaRPr lang="en-GB" sz="800">
              <a:solidFill>
                <a:schemeClr val="accent1"/>
              </a:solidFill>
              <a:latin typeface="Arial Narrow" pitchFamily="34" charset="0"/>
            </a:endParaRPr>
          </a:p>
          <a:p>
            <a:r>
              <a:rPr lang="en-GB" sz="1200">
                <a:solidFill>
                  <a:schemeClr val="accent1"/>
                </a:solidFill>
                <a:latin typeface="Arial Narrow" pitchFamily="34" charset="0"/>
              </a:rPr>
              <a:t>CRs interacting with MCs</a:t>
            </a:r>
          </a:p>
          <a:p>
            <a:endParaRPr lang="en-GB" sz="800">
              <a:solidFill>
                <a:schemeClr val="accent1"/>
              </a:solidFill>
              <a:latin typeface="Arial Narrow" pitchFamily="34" charset="0"/>
            </a:endParaRPr>
          </a:p>
          <a:p>
            <a:r>
              <a:rPr lang="en-GB" sz="1200">
                <a:solidFill>
                  <a:schemeClr val="accent1"/>
                </a:solidFill>
                <a:latin typeface="Arial Narrow" pitchFamily="34" charset="0"/>
              </a:rPr>
              <a:t>GC source coincident w. Sgr A*</a:t>
            </a:r>
            <a:endParaRPr lang="it-IT" sz="1200">
              <a:solidFill>
                <a:schemeClr val="accent1"/>
              </a:solidFill>
              <a:latin typeface="Arial Narrow" pitchFamily="34" charset="0"/>
            </a:endParaRPr>
          </a:p>
        </p:txBody>
      </p:sp>
      <p:sp>
        <p:nvSpPr>
          <p:cNvPr id="605235" name="Text Box 51"/>
          <p:cNvSpPr txBox="1">
            <a:spLocks noChangeArrowheads="1"/>
          </p:cNvSpPr>
          <p:nvPr/>
        </p:nvSpPr>
        <p:spPr bwMode="auto">
          <a:xfrm>
            <a:off x="5364163" y="5157788"/>
            <a:ext cx="1358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000">
                <a:latin typeface="Arial Narrow" pitchFamily="34" charset="0"/>
              </a:rPr>
              <a:t>Contours of CS emission </a:t>
            </a:r>
          </a:p>
          <a:p>
            <a:r>
              <a:rPr lang="en-GB" sz="1000">
                <a:latin typeface="Arial Narrow" pitchFamily="34" charset="0"/>
              </a:rPr>
              <a:t>(molecular tracer)</a:t>
            </a:r>
            <a:endParaRPr lang="it-IT" sz="1000">
              <a:latin typeface="Arial Narrow" pitchFamily="34" charset="0"/>
            </a:endParaRPr>
          </a:p>
        </p:txBody>
      </p:sp>
      <p:sp>
        <p:nvSpPr>
          <p:cNvPr id="605236" name="Text Box 52"/>
          <p:cNvSpPr txBox="1">
            <a:spLocks noChangeArrowheads="1"/>
          </p:cNvSpPr>
          <p:nvPr/>
        </p:nvSpPr>
        <p:spPr bwMode="auto">
          <a:xfrm>
            <a:off x="2987675" y="5942013"/>
            <a:ext cx="1281113" cy="915987"/>
          </a:xfrm>
          <a:prstGeom prst="rect">
            <a:avLst/>
          </a:prstGeom>
          <a:gradFill rotWithShape="1">
            <a:gsLst>
              <a:gs pos="0">
                <a:srgbClr val="CC3300">
                  <a:gamma/>
                  <a:shade val="46275"/>
                  <a:invGamma/>
                </a:srgbClr>
              </a:gs>
              <a:gs pos="100000">
                <a:srgbClr val="CC33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chemeClr val="accent1"/>
                </a:solidFill>
                <a:effectLst>
                  <a:outerShdw blurRad="38100" dist="38100" dir="2700000" algn="tl">
                    <a:srgbClr val="000000"/>
                  </a:outerShdw>
                </a:effectLst>
                <a:latin typeface="Comic Sans MS" pitchFamily="66" charset="0"/>
              </a:rPr>
              <a:t>GC signal:</a:t>
            </a:r>
          </a:p>
          <a:p>
            <a:r>
              <a:rPr lang="it-IT" b="1">
                <a:solidFill>
                  <a:schemeClr val="accent1"/>
                </a:solidFill>
                <a:effectLst>
                  <a:outerShdw blurRad="38100" dist="38100" dir="2700000" algn="tl">
                    <a:srgbClr val="000000"/>
                  </a:outerShdw>
                </a:effectLst>
                <a:latin typeface="Comic Sans MS" pitchFamily="66" charset="0"/>
              </a:rPr>
              <a:t>unlikely </a:t>
            </a:r>
          </a:p>
          <a:p>
            <a:r>
              <a:rPr lang="it-IT" b="1">
                <a:solidFill>
                  <a:schemeClr val="accent1"/>
                </a:solidFill>
                <a:effectLst>
                  <a:outerShdw blurRad="38100" dist="38100" dir="2700000" algn="tl">
                    <a:srgbClr val="000000"/>
                  </a:outerShdw>
                </a:effectLst>
                <a:latin typeface="Comic Sans MS" pitchFamily="66" charset="0"/>
              </a:rPr>
              <a:t>to be DM</a:t>
            </a:r>
          </a:p>
        </p:txBody>
      </p:sp>
      <p:sp>
        <p:nvSpPr>
          <p:cNvPr id="605238" name="Text Box 54"/>
          <p:cNvSpPr txBox="1">
            <a:spLocks noChangeArrowheads="1"/>
          </p:cNvSpPr>
          <p:nvPr/>
        </p:nvSpPr>
        <p:spPr bwMode="auto">
          <a:xfrm>
            <a:off x="3924300" y="1965325"/>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solidFill>
                  <a:schemeClr val="accent1"/>
                </a:solidFill>
                <a:latin typeface="Arial Narrow" pitchFamily="34" charset="0"/>
              </a:rPr>
              <a:t>no variability,</a:t>
            </a:r>
          </a:p>
          <a:p>
            <a:r>
              <a:rPr lang="it-IT" sz="1400">
                <a:solidFill>
                  <a:schemeClr val="accent1"/>
                </a:solidFill>
                <a:latin typeface="Arial Narrow" pitchFamily="34" charset="0"/>
              </a:rPr>
              <a:t>yr-min scale</a:t>
            </a:r>
          </a:p>
        </p:txBody>
      </p:sp>
      <p:sp>
        <p:nvSpPr>
          <p:cNvPr id="605240" name="Text Box 56"/>
          <p:cNvSpPr txBox="1">
            <a:spLocks noChangeArrowheads="1"/>
          </p:cNvSpPr>
          <p:nvPr/>
        </p:nvSpPr>
        <p:spPr bwMode="auto">
          <a:xfrm>
            <a:off x="3492500" y="2565400"/>
            <a:ext cx="1724025" cy="6397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CC3300"/>
                </a:solidFill>
                <a:latin typeface="Arial Narrow" pitchFamily="34" charset="0"/>
              </a:rPr>
              <a:t>Detected:   </a:t>
            </a:r>
            <a:r>
              <a:rPr lang="en-US" sz="1200" b="1">
                <a:solidFill>
                  <a:srgbClr val="CC3300"/>
                </a:solidFill>
                <a:latin typeface="Arial Narrow" pitchFamily="34" charset="0"/>
              </a:rPr>
              <a:t>Cangaroo 2003</a:t>
            </a:r>
          </a:p>
          <a:p>
            <a:r>
              <a:rPr lang="en-US" sz="1200">
                <a:solidFill>
                  <a:srgbClr val="CC3300"/>
                </a:solidFill>
                <a:latin typeface="Arial Narrow" pitchFamily="34" charset="0"/>
              </a:rPr>
              <a:t>Confirmed: </a:t>
            </a:r>
            <a:r>
              <a:rPr lang="en-US" sz="1200" b="1">
                <a:solidFill>
                  <a:srgbClr val="CC3300"/>
                </a:solidFill>
                <a:latin typeface="Arial Narrow" pitchFamily="34" charset="0"/>
              </a:rPr>
              <a:t>HESS 2004</a:t>
            </a:r>
          </a:p>
          <a:p>
            <a:r>
              <a:rPr lang="en-US" sz="1200">
                <a:solidFill>
                  <a:srgbClr val="CC3300"/>
                </a:solidFill>
                <a:latin typeface="Arial Narrow" pitchFamily="34" charset="0"/>
              </a:rPr>
              <a:t>Confirmed: </a:t>
            </a:r>
            <a:r>
              <a:rPr lang="en-US" sz="1200" b="1">
                <a:solidFill>
                  <a:srgbClr val="CC3300"/>
                </a:solidFill>
                <a:latin typeface="Arial Narrow" pitchFamily="34" charset="0"/>
              </a:rPr>
              <a:t>MAGIC 2005</a:t>
            </a:r>
            <a:endParaRPr lang="it-IT" sz="1200" b="1">
              <a:solidFill>
                <a:srgbClr val="CC3300"/>
              </a:solidFill>
              <a:latin typeface="Arial Narrow"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04800" y="838200"/>
            <a:ext cx="8467725" cy="2333625"/>
          </a:xfrm>
          <a:prstGeom prst="rect">
            <a:avLst/>
          </a:prstGeom>
          <a:noFill/>
          <a:ln w="9525">
            <a:noFill/>
            <a:miter lim="800000"/>
            <a:headEnd/>
            <a:tailEnd/>
          </a:ln>
        </p:spPr>
      </p:pic>
      <p:sp>
        <p:nvSpPr>
          <p:cNvPr id="10" name="TextBox 9"/>
          <p:cNvSpPr txBox="1"/>
          <p:nvPr/>
        </p:nvSpPr>
        <p:spPr>
          <a:xfrm>
            <a:off x="533400" y="2438400"/>
            <a:ext cx="1650708" cy="369332"/>
          </a:xfrm>
          <a:prstGeom prst="rect">
            <a:avLst/>
          </a:prstGeom>
          <a:noFill/>
        </p:spPr>
        <p:txBody>
          <a:bodyPr wrap="none" rtlCol="0">
            <a:spAutoFit/>
          </a:bodyPr>
          <a:lstStyle/>
          <a:p>
            <a:r>
              <a:rPr lang="en-US" dirty="0" err="1" smtClean="0">
                <a:solidFill>
                  <a:srgbClr val="C00000"/>
                </a:solidFill>
              </a:rPr>
              <a:t>bremsstrahlung</a:t>
            </a:r>
            <a:endParaRPr lang="en-US" dirty="0">
              <a:solidFill>
                <a:srgbClr val="C00000"/>
              </a:solidFill>
            </a:endParaRPr>
          </a:p>
        </p:txBody>
      </p:sp>
      <p:sp>
        <p:nvSpPr>
          <p:cNvPr id="11" name="TextBox 10"/>
          <p:cNvSpPr txBox="1"/>
          <p:nvPr/>
        </p:nvSpPr>
        <p:spPr>
          <a:xfrm>
            <a:off x="4876800" y="2133600"/>
            <a:ext cx="1311193" cy="369332"/>
          </a:xfrm>
          <a:prstGeom prst="rect">
            <a:avLst/>
          </a:prstGeom>
          <a:noFill/>
        </p:spPr>
        <p:txBody>
          <a:bodyPr wrap="none" rtlCol="0">
            <a:spAutoFit/>
          </a:bodyPr>
          <a:lstStyle/>
          <a:p>
            <a:r>
              <a:rPr lang="en-US" dirty="0" smtClean="0">
                <a:solidFill>
                  <a:srgbClr val="C00000"/>
                </a:solidFill>
              </a:rPr>
              <a:t>synchrotron</a:t>
            </a:r>
            <a:endParaRPr lang="en-US" dirty="0">
              <a:solidFill>
                <a:srgbClr val="C00000"/>
              </a:solidFill>
            </a:endParaRPr>
          </a:p>
        </p:txBody>
      </p:sp>
      <p:sp>
        <p:nvSpPr>
          <p:cNvPr id="12" name="TextBox 11"/>
          <p:cNvSpPr txBox="1"/>
          <p:nvPr/>
        </p:nvSpPr>
        <p:spPr>
          <a:xfrm>
            <a:off x="6705600" y="2514600"/>
            <a:ext cx="1780744" cy="369332"/>
          </a:xfrm>
          <a:prstGeom prst="rect">
            <a:avLst/>
          </a:prstGeom>
          <a:noFill/>
        </p:spPr>
        <p:txBody>
          <a:bodyPr wrap="none" rtlCol="0">
            <a:spAutoFit/>
          </a:bodyPr>
          <a:lstStyle/>
          <a:p>
            <a:r>
              <a:rPr lang="en-US" dirty="0" smtClean="0">
                <a:solidFill>
                  <a:srgbClr val="C00000"/>
                </a:solidFill>
              </a:rPr>
              <a:t>Inverse Compton</a:t>
            </a:r>
            <a:endParaRPr lang="en-US" dirty="0">
              <a:solidFill>
                <a:srgbClr val="C00000"/>
              </a:solidFill>
            </a:endParaRPr>
          </a:p>
        </p:txBody>
      </p:sp>
      <p:sp>
        <p:nvSpPr>
          <p:cNvPr id="16" name="Title 1"/>
          <p:cNvSpPr txBox="1">
            <a:spLocks/>
          </p:cNvSpPr>
          <p:nvPr/>
        </p:nvSpPr>
        <p:spPr>
          <a:xfrm>
            <a:off x="1752600" y="274638"/>
            <a:ext cx="5562600" cy="563562"/>
          </a:xfrm>
          <a:prstGeom prst="rect">
            <a:avLst/>
          </a:prstGeom>
          <a:solidFill>
            <a:srgbClr val="FFFF00"/>
          </a:solidFill>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Radiation </a:t>
            </a:r>
            <a:r>
              <a:rPr lang="en-US" sz="4400" dirty="0" smtClean="0">
                <a:latin typeface="Comic Sans MS" pitchFamily="66" charset="0"/>
                <a:ea typeface="+mj-ea"/>
                <a:cs typeface="+mj-cs"/>
              </a:rPr>
              <a:t>Processes</a:t>
            </a:r>
            <a:endParaRPr kumimoji="0" lang="en-US" sz="44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pic>
        <p:nvPicPr>
          <p:cNvPr id="2054" name="Picture 6"/>
          <p:cNvPicPr>
            <a:picLocks noChangeAspect="1" noChangeArrowheads="1"/>
          </p:cNvPicPr>
          <p:nvPr/>
        </p:nvPicPr>
        <p:blipFill>
          <a:blip r:embed="rId3" cstate="print"/>
          <a:srcRect/>
          <a:stretch>
            <a:fillRect/>
          </a:stretch>
        </p:blipFill>
        <p:spPr bwMode="auto">
          <a:xfrm>
            <a:off x="3733800" y="3505200"/>
            <a:ext cx="5010150" cy="314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
            <a:ext cx="6857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228600" y="228600"/>
            <a:ext cx="2354555" cy="707886"/>
          </a:xfrm>
          <a:prstGeom prst="rect">
            <a:avLst/>
          </a:prstGeom>
          <a:solidFill>
            <a:schemeClr val="accent6">
              <a:lumMod val="60000"/>
              <a:lumOff val="40000"/>
            </a:schemeClr>
          </a:solidFill>
          <a:effectLst>
            <a:glow rad="228600">
              <a:schemeClr val="accent6">
                <a:satMod val="175000"/>
                <a:alpha val="40000"/>
              </a:schemeClr>
            </a:glow>
          </a:effectLst>
        </p:spPr>
        <p:txBody>
          <a:bodyPr wrap="none" rtlCol="0">
            <a:spAutoFit/>
          </a:bodyPr>
          <a:lstStyle/>
          <a:p>
            <a:r>
              <a:rPr lang="it-IT" sz="2000" dirty="0" smtClean="0"/>
              <a:t>Some background </a:t>
            </a:r>
          </a:p>
          <a:p>
            <a:r>
              <a:rPr lang="it-IT" sz="2000" dirty="0"/>
              <a:t>o</a:t>
            </a:r>
            <a:r>
              <a:rPr lang="it-IT" sz="2000" dirty="0" smtClean="0"/>
              <a:t>n </a:t>
            </a:r>
            <a:r>
              <a:rPr lang="it-IT" sz="2000" dirty="0" err="1" smtClean="0"/>
              <a:t>galaxy</a:t>
            </a:r>
            <a:r>
              <a:rPr lang="it-IT" sz="2000" dirty="0" smtClean="0"/>
              <a:t> </a:t>
            </a:r>
            <a:r>
              <a:rPr lang="it-IT" sz="2000" dirty="0" err="1" smtClean="0"/>
              <a:t>structure</a:t>
            </a:r>
            <a:r>
              <a:rPr lang="it-IT" sz="2000" dirty="0" smtClean="0"/>
              <a:t> ..</a:t>
            </a:r>
            <a:endParaRPr lang="it-IT" sz="2000" dirty="0"/>
          </a:p>
        </p:txBody>
      </p:sp>
      <p:sp>
        <p:nvSpPr>
          <p:cNvPr id="7" name="CasellaDiTesto 6"/>
          <p:cNvSpPr txBox="1"/>
          <p:nvPr/>
        </p:nvSpPr>
        <p:spPr>
          <a:xfrm>
            <a:off x="304800" y="2590800"/>
            <a:ext cx="2376100" cy="461665"/>
          </a:xfrm>
          <a:prstGeom prst="rect">
            <a:avLst/>
          </a:prstGeom>
          <a:noFill/>
          <a:ln>
            <a:solidFill>
              <a:schemeClr val="tx1"/>
            </a:solidFill>
          </a:ln>
        </p:spPr>
        <p:txBody>
          <a:bodyPr wrap="none" rtlCol="0">
            <a:spAutoFit/>
          </a:bodyPr>
          <a:lstStyle/>
          <a:p>
            <a:r>
              <a:rPr lang="it-IT" sz="2400" dirty="0" smtClean="0"/>
              <a:t>I(r) = I</a:t>
            </a:r>
            <a:r>
              <a:rPr lang="it-IT" sz="2400" baseline="-25000" dirty="0" smtClean="0"/>
              <a:t>0</a:t>
            </a:r>
            <a:r>
              <a:rPr lang="it-IT" sz="2400" dirty="0" smtClean="0"/>
              <a:t> </a:t>
            </a:r>
            <a:r>
              <a:rPr lang="it-IT" sz="2400" dirty="0" err="1" smtClean="0"/>
              <a:t>exp</a:t>
            </a:r>
            <a:r>
              <a:rPr lang="it-IT" sz="2400" dirty="0" smtClean="0"/>
              <a:t>(-r/</a:t>
            </a:r>
            <a:r>
              <a:rPr lang="it-IT" sz="2400" dirty="0" err="1" smtClean="0"/>
              <a:t>R</a:t>
            </a:r>
            <a:r>
              <a:rPr lang="it-IT" sz="2400" baseline="-25000" dirty="0" err="1" smtClean="0"/>
              <a:t>d</a:t>
            </a:r>
            <a:r>
              <a:rPr lang="it-IT" sz="2400" dirty="0" smtClean="0"/>
              <a:t>)</a:t>
            </a:r>
            <a:endParaRPr lang="it-IT" sz="2400" dirty="0"/>
          </a:p>
        </p:txBody>
      </p:sp>
      <p:sp>
        <p:nvSpPr>
          <p:cNvPr id="8" name="CasellaDiTesto 7"/>
          <p:cNvSpPr txBox="1"/>
          <p:nvPr/>
        </p:nvSpPr>
        <p:spPr>
          <a:xfrm>
            <a:off x="685800" y="3124200"/>
            <a:ext cx="1662635" cy="646331"/>
          </a:xfrm>
          <a:prstGeom prst="rect">
            <a:avLst/>
          </a:prstGeom>
          <a:solidFill>
            <a:srgbClr val="FFFF99"/>
          </a:solidFill>
        </p:spPr>
        <p:txBody>
          <a:bodyPr wrap="none" rtlCol="0">
            <a:spAutoFit/>
          </a:bodyPr>
          <a:lstStyle/>
          <a:p>
            <a:r>
              <a:rPr lang="it-IT" dirty="0" err="1"/>
              <a:t>s</a:t>
            </a:r>
            <a:r>
              <a:rPr lang="it-IT" dirty="0" err="1" smtClean="0"/>
              <a:t>ame</a:t>
            </a:r>
            <a:r>
              <a:rPr lang="it-IT" dirty="0" smtClean="0"/>
              <a:t> </a:t>
            </a:r>
            <a:r>
              <a:rPr lang="it-IT" dirty="0" err="1" smtClean="0"/>
              <a:t>profile</a:t>
            </a:r>
            <a:r>
              <a:rPr lang="it-IT" dirty="0" smtClean="0"/>
              <a:t> </a:t>
            </a:r>
            <a:r>
              <a:rPr lang="it-IT" dirty="0" err="1" smtClean="0"/>
              <a:t>at</a:t>
            </a:r>
            <a:r>
              <a:rPr lang="it-IT" dirty="0" smtClean="0"/>
              <a:t> </a:t>
            </a:r>
          </a:p>
          <a:p>
            <a:r>
              <a:rPr lang="it-IT" dirty="0" err="1"/>
              <a:t>a</a:t>
            </a:r>
            <a:r>
              <a:rPr lang="it-IT" dirty="0" err="1" smtClean="0"/>
              <a:t>ll</a:t>
            </a:r>
            <a:r>
              <a:rPr lang="it-IT" dirty="0" smtClean="0"/>
              <a:t> </a:t>
            </a:r>
            <a:r>
              <a:rPr lang="it-IT" dirty="0" err="1" smtClean="0"/>
              <a:t>luminosities</a:t>
            </a:r>
            <a:r>
              <a:rPr lang="it-IT" dirty="0" smtClean="0"/>
              <a:t>!</a:t>
            </a:r>
            <a:endParaRPr lang="it-IT" dirty="0"/>
          </a:p>
        </p:txBody>
      </p:sp>
      <p:sp>
        <p:nvSpPr>
          <p:cNvPr id="9" name="CasellaDiTesto 8"/>
          <p:cNvSpPr txBox="1"/>
          <p:nvPr/>
        </p:nvSpPr>
        <p:spPr>
          <a:xfrm rot="20705213">
            <a:off x="1066800" y="4365387"/>
            <a:ext cx="1439818" cy="646331"/>
          </a:xfrm>
          <a:prstGeom prst="rect">
            <a:avLst/>
          </a:prstGeom>
          <a:solidFill>
            <a:schemeClr val="accent5">
              <a:lumMod val="40000"/>
              <a:lumOff val="60000"/>
            </a:schemeClr>
          </a:solidFill>
          <a:effectLst>
            <a:glow rad="228600">
              <a:schemeClr val="accent5">
                <a:satMod val="175000"/>
                <a:alpha val="40000"/>
              </a:schemeClr>
            </a:glow>
          </a:effectLst>
        </p:spPr>
        <p:txBody>
          <a:bodyPr wrap="none" rtlCol="0">
            <a:spAutoFit/>
          </a:bodyPr>
          <a:lstStyle/>
          <a:p>
            <a:r>
              <a:rPr lang="it-IT" dirty="0" smtClean="0"/>
              <a:t>1000 </a:t>
            </a:r>
            <a:r>
              <a:rPr lang="it-IT" dirty="0" err="1" smtClean="0"/>
              <a:t>galaxies</a:t>
            </a:r>
            <a:endParaRPr lang="it-IT" dirty="0" smtClean="0"/>
          </a:p>
          <a:p>
            <a:r>
              <a:rPr lang="it-IT" dirty="0" err="1" smtClean="0"/>
              <a:t>Persic</a:t>
            </a:r>
            <a:r>
              <a:rPr lang="it-IT" dirty="0" smtClean="0"/>
              <a:t> + 1996</a:t>
            </a:r>
            <a:endParaRPr lang="it-IT" dirty="0"/>
          </a:p>
        </p:txBody>
      </p:sp>
    </p:spTree>
    <p:extLst>
      <p:ext uri="{BB962C8B-B14F-4D97-AF65-F5344CB8AC3E}">
        <p14:creationId xmlns:p14="http://schemas.microsoft.com/office/powerpoint/2010/main" val="1351518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781800" cy="68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6705600" y="1752600"/>
            <a:ext cx="1996252" cy="923330"/>
          </a:xfrm>
          <a:prstGeom prst="rect">
            <a:avLst/>
          </a:prstGeom>
          <a:solidFill>
            <a:srgbClr val="FFCCCC"/>
          </a:solidFill>
          <a:effectLst>
            <a:glow rad="139700">
              <a:schemeClr val="accent6">
                <a:satMod val="175000"/>
                <a:alpha val="40000"/>
              </a:schemeClr>
            </a:glow>
          </a:effectLst>
        </p:spPr>
        <p:txBody>
          <a:bodyPr wrap="none" rtlCol="0">
            <a:spAutoFit/>
          </a:bodyPr>
          <a:lstStyle/>
          <a:p>
            <a:r>
              <a:rPr lang="it-IT" dirty="0" err="1" smtClean="0"/>
              <a:t>Rotation</a:t>
            </a:r>
            <a:r>
              <a:rPr lang="it-IT" dirty="0" smtClean="0"/>
              <a:t> </a:t>
            </a:r>
            <a:r>
              <a:rPr lang="it-IT" dirty="0" err="1" smtClean="0"/>
              <a:t>curves</a:t>
            </a:r>
            <a:r>
              <a:rPr lang="it-IT" dirty="0" smtClean="0"/>
              <a:t> </a:t>
            </a:r>
          </a:p>
          <a:p>
            <a:r>
              <a:rPr lang="it-IT" dirty="0"/>
              <a:t>a</a:t>
            </a:r>
            <a:r>
              <a:rPr lang="it-IT" dirty="0" smtClean="0"/>
              <a:t>re </a:t>
            </a:r>
            <a:r>
              <a:rPr lang="it-IT" b="1" dirty="0" err="1" smtClean="0"/>
              <a:t>not</a:t>
            </a:r>
            <a:r>
              <a:rPr lang="it-IT" dirty="0" smtClean="0"/>
              <a:t> self-</a:t>
            </a:r>
            <a:r>
              <a:rPr lang="it-IT" dirty="0" err="1" smtClean="0"/>
              <a:t>similar</a:t>
            </a:r>
            <a:r>
              <a:rPr lang="it-IT" dirty="0" smtClean="0"/>
              <a:t> </a:t>
            </a:r>
          </a:p>
          <a:p>
            <a:r>
              <a:rPr lang="it-IT" dirty="0"/>
              <a:t>w</a:t>
            </a:r>
            <a:r>
              <a:rPr lang="it-IT" dirty="0" smtClean="0"/>
              <a:t>ith </a:t>
            </a:r>
            <a:r>
              <a:rPr lang="it-IT" dirty="0" err="1" smtClean="0"/>
              <a:t>luminosity</a:t>
            </a:r>
            <a:r>
              <a:rPr lang="it-IT" dirty="0" smtClean="0"/>
              <a:t>!</a:t>
            </a:r>
            <a:endParaRPr lang="it-IT" dirty="0"/>
          </a:p>
        </p:txBody>
      </p:sp>
    </p:spTree>
    <p:extLst>
      <p:ext uri="{BB962C8B-B14F-4D97-AF65-F5344CB8AC3E}">
        <p14:creationId xmlns:p14="http://schemas.microsoft.com/office/powerpoint/2010/main" val="1082364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105400" y="6488668"/>
            <a:ext cx="1611339" cy="369332"/>
          </a:xfrm>
          <a:prstGeom prst="rect">
            <a:avLst/>
          </a:prstGeom>
          <a:solidFill>
            <a:schemeClr val="bg1"/>
          </a:solidFill>
        </p:spPr>
        <p:txBody>
          <a:bodyPr wrap="none" rtlCol="0">
            <a:spAutoFit/>
          </a:bodyPr>
          <a:lstStyle/>
          <a:p>
            <a:r>
              <a:rPr lang="it-IT" dirty="0" err="1" smtClean="0">
                <a:solidFill>
                  <a:schemeClr val="bg1"/>
                </a:solidFill>
              </a:rPr>
              <a:t>blablablablabla</a:t>
            </a:r>
            <a:endParaRPr lang="it-IT" dirty="0">
              <a:solidFill>
                <a:schemeClr val="bg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091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5029200" y="6488668"/>
            <a:ext cx="1412246" cy="369332"/>
          </a:xfrm>
          <a:prstGeom prst="rect">
            <a:avLst/>
          </a:prstGeom>
          <a:solidFill>
            <a:schemeClr val="bg1"/>
          </a:solidFill>
        </p:spPr>
        <p:txBody>
          <a:bodyPr wrap="none" rtlCol="0">
            <a:spAutoFit/>
          </a:bodyPr>
          <a:lstStyle/>
          <a:p>
            <a:r>
              <a:rPr lang="it-IT" dirty="0" err="1" smtClean="0">
                <a:solidFill>
                  <a:schemeClr val="bg1"/>
                </a:solidFill>
              </a:rPr>
              <a:t>lkugkfthjfftrd</a:t>
            </a:r>
            <a:endParaRPr lang="it-IT" dirty="0">
              <a:solidFill>
                <a:schemeClr val="bg1"/>
              </a:solidFill>
            </a:endParaRPr>
          </a:p>
        </p:txBody>
      </p:sp>
      <p:sp>
        <p:nvSpPr>
          <p:cNvPr id="8" name="CasellaDiTesto 7"/>
          <p:cNvSpPr txBox="1"/>
          <p:nvPr/>
        </p:nvSpPr>
        <p:spPr>
          <a:xfrm>
            <a:off x="6716739" y="2343329"/>
            <a:ext cx="2120773" cy="1200329"/>
          </a:xfrm>
          <a:prstGeom prst="rect">
            <a:avLst/>
          </a:prstGeom>
          <a:solidFill>
            <a:srgbClr val="FFCCCC"/>
          </a:solidFill>
          <a:effectLst>
            <a:glow rad="228600">
              <a:schemeClr val="accent6">
                <a:satMod val="175000"/>
                <a:alpha val="40000"/>
              </a:schemeClr>
            </a:glow>
          </a:effectLst>
        </p:spPr>
        <p:txBody>
          <a:bodyPr wrap="none" rtlCol="0">
            <a:spAutoFit/>
          </a:bodyPr>
          <a:lstStyle/>
          <a:p>
            <a:r>
              <a:rPr lang="it-IT" dirty="0" err="1" smtClean="0"/>
              <a:t>Smooth</a:t>
            </a:r>
            <a:r>
              <a:rPr lang="it-IT" dirty="0" smtClean="0"/>
              <a:t> </a:t>
            </a:r>
            <a:r>
              <a:rPr lang="it-IT" dirty="0" err="1" smtClean="0"/>
              <a:t>progression</a:t>
            </a:r>
            <a:r>
              <a:rPr lang="it-IT" dirty="0" smtClean="0"/>
              <a:t> </a:t>
            </a:r>
          </a:p>
          <a:p>
            <a:r>
              <a:rPr lang="it-IT" dirty="0"/>
              <a:t>o</a:t>
            </a:r>
            <a:r>
              <a:rPr lang="it-IT" dirty="0" smtClean="0"/>
              <a:t>f RC </a:t>
            </a:r>
            <a:r>
              <a:rPr lang="it-IT" dirty="0" err="1" smtClean="0"/>
              <a:t>shape</a:t>
            </a:r>
            <a:r>
              <a:rPr lang="it-IT" dirty="0" smtClean="0"/>
              <a:t>, and </a:t>
            </a:r>
          </a:p>
          <a:p>
            <a:r>
              <a:rPr lang="it-IT" dirty="0"/>
              <a:t>d</a:t>
            </a:r>
            <a:r>
              <a:rPr lang="it-IT" dirty="0" smtClean="0"/>
              <a:t>isk/</a:t>
            </a:r>
            <a:r>
              <a:rPr lang="it-IT" dirty="0" err="1" smtClean="0"/>
              <a:t>halo</a:t>
            </a:r>
            <a:r>
              <a:rPr lang="it-IT" dirty="0" smtClean="0"/>
              <a:t> </a:t>
            </a:r>
            <a:r>
              <a:rPr lang="it-IT" dirty="0" err="1" smtClean="0"/>
              <a:t>interplay</a:t>
            </a:r>
            <a:r>
              <a:rPr lang="it-IT" dirty="0" smtClean="0"/>
              <a:t>, </a:t>
            </a:r>
          </a:p>
          <a:p>
            <a:r>
              <a:rPr lang="it-IT" dirty="0" smtClean="0"/>
              <a:t>with </a:t>
            </a:r>
            <a:r>
              <a:rPr lang="it-IT" dirty="0" err="1" smtClean="0"/>
              <a:t>luminosity</a:t>
            </a:r>
            <a:endParaRPr lang="it-IT" dirty="0"/>
          </a:p>
        </p:txBody>
      </p:sp>
      <p:sp>
        <p:nvSpPr>
          <p:cNvPr id="9" name="CasellaDiTesto 8"/>
          <p:cNvSpPr txBox="1"/>
          <p:nvPr/>
        </p:nvSpPr>
        <p:spPr>
          <a:xfrm>
            <a:off x="5334000" y="5269468"/>
            <a:ext cx="2626040" cy="646331"/>
          </a:xfrm>
          <a:prstGeom prst="rect">
            <a:avLst/>
          </a:prstGeom>
          <a:solidFill>
            <a:srgbClr val="CCECFF"/>
          </a:solidFill>
          <a:effectLst>
            <a:glow rad="228600">
              <a:schemeClr val="accent1">
                <a:satMod val="175000"/>
                <a:alpha val="40000"/>
              </a:schemeClr>
            </a:glow>
          </a:effectLst>
          <a:scene3d>
            <a:camera prst="perspectiveContrastingRightFacing"/>
            <a:lightRig rig="threePt" dir="t"/>
          </a:scene3d>
        </p:spPr>
        <p:txBody>
          <a:bodyPr wrap="none" rtlCol="0">
            <a:spAutoFit/>
          </a:bodyPr>
          <a:lstStyle/>
          <a:p>
            <a:r>
              <a:rPr lang="it-IT" dirty="0" smtClean="0"/>
              <a:t>Universal </a:t>
            </a:r>
            <a:r>
              <a:rPr lang="it-IT" dirty="0" err="1" smtClean="0"/>
              <a:t>Rotation</a:t>
            </a:r>
            <a:r>
              <a:rPr lang="it-IT" dirty="0" smtClean="0"/>
              <a:t> Curve </a:t>
            </a:r>
          </a:p>
          <a:p>
            <a:r>
              <a:rPr lang="it-IT" dirty="0"/>
              <a:t>o</a:t>
            </a:r>
            <a:r>
              <a:rPr lang="it-IT" dirty="0" smtClean="0"/>
              <a:t>f </a:t>
            </a:r>
            <a:r>
              <a:rPr lang="it-IT" dirty="0" err="1" smtClean="0"/>
              <a:t>spiral</a:t>
            </a:r>
            <a:r>
              <a:rPr lang="it-IT" dirty="0" smtClean="0"/>
              <a:t> </a:t>
            </a:r>
            <a:r>
              <a:rPr lang="it-IT" dirty="0" err="1" smtClean="0"/>
              <a:t>galaxies</a:t>
            </a:r>
            <a:endParaRPr lang="it-IT" dirty="0"/>
          </a:p>
        </p:txBody>
      </p:sp>
    </p:spTree>
    <p:extLst>
      <p:ext uri="{BB962C8B-B14F-4D97-AF65-F5344CB8AC3E}">
        <p14:creationId xmlns:p14="http://schemas.microsoft.com/office/powerpoint/2010/main" val="579840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5410200" cy="450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76200"/>
            <a:ext cx="3724275" cy="357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91000"/>
            <a:ext cx="22764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300" y="5105400"/>
            <a:ext cx="2933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962650"/>
            <a:ext cx="34290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igura a mano libera 5"/>
          <p:cNvSpPr/>
          <p:nvPr/>
        </p:nvSpPr>
        <p:spPr>
          <a:xfrm>
            <a:off x="2493818" y="304800"/>
            <a:ext cx="1704109" cy="2881745"/>
          </a:xfrm>
          <a:custGeom>
            <a:avLst/>
            <a:gdLst>
              <a:gd name="connsiteX0" fmla="*/ 1704109 w 1704109"/>
              <a:gd name="connsiteY0" fmla="*/ 2881745 h 2881745"/>
              <a:gd name="connsiteX1" fmla="*/ 1163782 w 1704109"/>
              <a:gd name="connsiteY1" fmla="*/ 2230582 h 2881745"/>
              <a:gd name="connsiteX2" fmla="*/ 1163782 w 1704109"/>
              <a:gd name="connsiteY2" fmla="*/ 2230582 h 2881745"/>
              <a:gd name="connsiteX3" fmla="*/ 831273 w 1704109"/>
              <a:gd name="connsiteY3" fmla="*/ 1731818 h 2881745"/>
              <a:gd name="connsiteX4" fmla="*/ 831273 w 1704109"/>
              <a:gd name="connsiteY4" fmla="*/ 1731818 h 2881745"/>
              <a:gd name="connsiteX5" fmla="*/ 249382 w 1704109"/>
              <a:gd name="connsiteY5" fmla="*/ 568036 h 2881745"/>
              <a:gd name="connsiteX6" fmla="*/ 0 w 1704109"/>
              <a:gd name="connsiteY6" fmla="*/ 0 h 2881745"/>
              <a:gd name="connsiteX7" fmla="*/ 0 w 1704109"/>
              <a:gd name="connsiteY7" fmla="*/ 0 h 28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109" h="2881745">
                <a:moveTo>
                  <a:pt x="1704109" y="2881745"/>
                </a:moveTo>
                <a:lnTo>
                  <a:pt x="1163782" y="2230582"/>
                </a:lnTo>
                <a:lnTo>
                  <a:pt x="1163782" y="2230582"/>
                </a:lnTo>
                <a:lnTo>
                  <a:pt x="831273" y="1731818"/>
                </a:lnTo>
                <a:lnTo>
                  <a:pt x="831273" y="1731818"/>
                </a:lnTo>
                <a:cubicBezTo>
                  <a:pt x="734291" y="1537854"/>
                  <a:pt x="387927" y="856672"/>
                  <a:pt x="249382" y="568036"/>
                </a:cubicBezTo>
                <a:cubicBezTo>
                  <a:pt x="110837" y="279400"/>
                  <a:pt x="0" y="0"/>
                  <a:pt x="0" y="0"/>
                </a:cubicBezTo>
                <a:lnTo>
                  <a:pt x="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514600" y="0"/>
            <a:ext cx="2074094" cy="369332"/>
          </a:xfrm>
          <a:prstGeom prst="rect">
            <a:avLst/>
          </a:prstGeom>
          <a:noFill/>
        </p:spPr>
        <p:txBody>
          <a:bodyPr wrap="none" rtlCol="0">
            <a:spAutoFit/>
          </a:bodyPr>
          <a:lstStyle/>
          <a:p>
            <a:r>
              <a:rPr lang="it-IT" b="1" dirty="0" err="1" smtClean="0">
                <a:solidFill>
                  <a:srgbClr val="FF0000"/>
                </a:solidFill>
              </a:rPr>
              <a:t>Tully</a:t>
            </a:r>
            <a:r>
              <a:rPr lang="it-IT" b="1" dirty="0" smtClean="0">
                <a:solidFill>
                  <a:srgbClr val="FF0000"/>
                </a:solidFill>
              </a:rPr>
              <a:t>-Fisher relation</a:t>
            </a:r>
            <a:endParaRPr lang="it-IT" b="1" dirty="0">
              <a:solidFill>
                <a:srgbClr val="FF0000"/>
              </a:solidFill>
            </a:endParaRPr>
          </a:p>
        </p:txBody>
      </p:sp>
      <p:sp>
        <p:nvSpPr>
          <p:cNvPr id="8" name="Figura a mano libera 7"/>
          <p:cNvSpPr/>
          <p:nvPr/>
        </p:nvSpPr>
        <p:spPr>
          <a:xfrm>
            <a:off x="1191491" y="1371600"/>
            <a:ext cx="2923309" cy="2022764"/>
          </a:xfrm>
          <a:custGeom>
            <a:avLst/>
            <a:gdLst>
              <a:gd name="connsiteX0" fmla="*/ 0 w 2923309"/>
              <a:gd name="connsiteY0" fmla="*/ 2022764 h 2022764"/>
              <a:gd name="connsiteX1" fmla="*/ 124691 w 2923309"/>
              <a:gd name="connsiteY1" fmla="*/ 1413164 h 2022764"/>
              <a:gd name="connsiteX2" fmla="*/ 457200 w 2923309"/>
              <a:gd name="connsiteY2" fmla="*/ 789709 h 2022764"/>
              <a:gd name="connsiteX3" fmla="*/ 789709 w 2923309"/>
              <a:gd name="connsiteY3" fmla="*/ 512618 h 2022764"/>
              <a:gd name="connsiteX4" fmla="*/ 1343891 w 2923309"/>
              <a:gd name="connsiteY4" fmla="*/ 304800 h 2022764"/>
              <a:gd name="connsiteX5" fmla="*/ 2923309 w 2923309"/>
              <a:gd name="connsiteY5" fmla="*/ 0 h 2022764"/>
              <a:gd name="connsiteX6" fmla="*/ 2923309 w 2923309"/>
              <a:gd name="connsiteY6" fmla="*/ 0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3309" h="2022764">
                <a:moveTo>
                  <a:pt x="0" y="2022764"/>
                </a:moveTo>
                <a:cubicBezTo>
                  <a:pt x="24245" y="1820718"/>
                  <a:pt x="48491" y="1618673"/>
                  <a:pt x="124691" y="1413164"/>
                </a:cubicBezTo>
                <a:cubicBezTo>
                  <a:pt x="200891" y="1207655"/>
                  <a:pt x="346364" y="939800"/>
                  <a:pt x="457200" y="789709"/>
                </a:cubicBezTo>
                <a:cubicBezTo>
                  <a:pt x="568036" y="639618"/>
                  <a:pt x="641927" y="593436"/>
                  <a:pt x="789709" y="512618"/>
                </a:cubicBezTo>
                <a:cubicBezTo>
                  <a:pt x="937491" y="431800"/>
                  <a:pt x="988291" y="390236"/>
                  <a:pt x="1343891" y="304800"/>
                </a:cubicBezTo>
                <a:cubicBezTo>
                  <a:pt x="1699491" y="219364"/>
                  <a:pt x="2923309" y="0"/>
                  <a:pt x="2923309" y="0"/>
                </a:cubicBezTo>
                <a:lnTo>
                  <a:pt x="2923309"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rot="19887014">
            <a:off x="4118211" y="838200"/>
            <a:ext cx="1059521" cy="646331"/>
          </a:xfrm>
          <a:prstGeom prst="rect">
            <a:avLst/>
          </a:prstGeom>
          <a:noFill/>
        </p:spPr>
        <p:txBody>
          <a:bodyPr wrap="none" rtlCol="0">
            <a:spAutoFit/>
          </a:bodyPr>
          <a:lstStyle/>
          <a:p>
            <a:r>
              <a:rPr lang="it-IT" b="1" dirty="0" err="1" smtClean="0"/>
              <a:t>Rotation</a:t>
            </a:r>
            <a:r>
              <a:rPr lang="it-IT" b="1" dirty="0" smtClean="0"/>
              <a:t> </a:t>
            </a:r>
          </a:p>
          <a:p>
            <a:r>
              <a:rPr lang="it-IT" b="1" dirty="0" smtClean="0"/>
              <a:t>curve</a:t>
            </a:r>
            <a:endParaRPr lang="it-IT" b="1" dirty="0"/>
          </a:p>
        </p:txBody>
      </p:sp>
      <p:sp>
        <p:nvSpPr>
          <p:cNvPr id="10" name="CasellaDiTesto 9"/>
          <p:cNvSpPr txBox="1"/>
          <p:nvPr/>
        </p:nvSpPr>
        <p:spPr>
          <a:xfrm>
            <a:off x="6102494" y="304800"/>
            <a:ext cx="2089033" cy="584775"/>
          </a:xfrm>
          <a:prstGeom prst="rect">
            <a:avLst/>
          </a:prstGeom>
          <a:noFill/>
        </p:spPr>
        <p:txBody>
          <a:bodyPr wrap="none" rtlCol="0">
            <a:spAutoFit/>
          </a:bodyPr>
          <a:lstStyle/>
          <a:p>
            <a:r>
              <a:rPr lang="it-IT" sz="1600" dirty="0" smtClean="0"/>
              <a:t>R/</a:t>
            </a:r>
            <a:r>
              <a:rPr lang="it-IT" sz="1600" dirty="0" err="1" smtClean="0"/>
              <a:t>R</a:t>
            </a:r>
            <a:r>
              <a:rPr lang="it-IT" sz="1600" baseline="-25000" dirty="0" err="1" smtClean="0"/>
              <a:t>opt</a:t>
            </a:r>
            <a:r>
              <a:rPr lang="it-IT" sz="1600" dirty="0" smtClean="0"/>
              <a:t> </a:t>
            </a:r>
            <a:r>
              <a:rPr lang="it-IT" sz="1600" dirty="0" err="1" smtClean="0"/>
              <a:t>when</a:t>
            </a:r>
            <a:r>
              <a:rPr lang="it-IT" sz="1600" dirty="0" smtClean="0"/>
              <a:t> DM </a:t>
            </a:r>
            <a:r>
              <a:rPr lang="it-IT" sz="1600" dirty="0" err="1" smtClean="0"/>
              <a:t>starts</a:t>
            </a:r>
            <a:r>
              <a:rPr lang="it-IT" sz="1600" dirty="0" smtClean="0"/>
              <a:t> </a:t>
            </a:r>
          </a:p>
          <a:p>
            <a:r>
              <a:rPr lang="it-IT" sz="1600" dirty="0"/>
              <a:t>t</a:t>
            </a:r>
            <a:r>
              <a:rPr lang="it-IT" sz="1600" dirty="0" smtClean="0"/>
              <a:t>o be </a:t>
            </a:r>
            <a:r>
              <a:rPr lang="it-IT" sz="1600" dirty="0" err="1" smtClean="0"/>
              <a:t>dynamically</a:t>
            </a:r>
            <a:r>
              <a:rPr lang="it-IT" sz="1600" dirty="0" smtClean="0"/>
              <a:t> </a:t>
            </a:r>
            <a:r>
              <a:rPr lang="it-IT" sz="1600" dirty="0" err="1" smtClean="0"/>
              <a:t>felt</a:t>
            </a:r>
            <a:r>
              <a:rPr lang="it-IT" sz="1600" dirty="0" smtClean="0"/>
              <a:t> </a:t>
            </a:r>
            <a:endParaRPr lang="it-IT" sz="1600" dirty="0"/>
          </a:p>
        </p:txBody>
      </p:sp>
    </p:spTree>
    <p:extLst>
      <p:ext uri="{BB962C8B-B14F-4D97-AF65-F5344CB8AC3E}">
        <p14:creationId xmlns:p14="http://schemas.microsoft.com/office/powerpoint/2010/main" val="3366102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85" y="-22830"/>
            <a:ext cx="8202387" cy="688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518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6400" y="228600"/>
            <a:ext cx="6172200" cy="838200"/>
          </a:xfrm>
          <a:solidFill>
            <a:srgbClr val="FFFF66"/>
          </a:solidFill>
        </p:spPr>
        <p:txBody>
          <a:bodyPr>
            <a:normAutofit fontScale="90000"/>
          </a:bodyPr>
          <a:lstStyle/>
          <a:p>
            <a:r>
              <a:rPr lang="it-IT" dirty="0" err="1" smtClean="0"/>
              <a:t>Whence</a:t>
            </a:r>
            <a:r>
              <a:rPr lang="it-IT" dirty="0" smtClean="0"/>
              <a:t> </a:t>
            </a:r>
            <a:r>
              <a:rPr lang="it-IT" dirty="0" err="1" smtClean="0"/>
              <a:t>these</a:t>
            </a:r>
            <a:r>
              <a:rPr lang="it-IT" dirty="0" smtClean="0"/>
              <a:t> </a:t>
            </a:r>
            <a:r>
              <a:rPr lang="it-IT" dirty="0" err="1" smtClean="0"/>
              <a:t>properties</a:t>
            </a:r>
            <a:r>
              <a:rPr lang="it-IT" dirty="0" smtClean="0"/>
              <a:t>?</a:t>
            </a:r>
            <a:endParaRPr lang="it-IT" dirty="0"/>
          </a:p>
        </p:txBody>
      </p:sp>
      <p:sp>
        <p:nvSpPr>
          <p:cNvPr id="3" name="Segnaposto contenuto 2"/>
          <p:cNvSpPr>
            <a:spLocks noGrp="1"/>
          </p:cNvSpPr>
          <p:nvPr>
            <p:ph sz="half" idx="1"/>
          </p:nvPr>
        </p:nvSpPr>
        <p:spPr>
          <a:xfrm>
            <a:off x="685800" y="1295400"/>
            <a:ext cx="3810000" cy="4724400"/>
          </a:xfrm>
          <a:solidFill>
            <a:schemeClr val="accent2">
              <a:lumMod val="20000"/>
              <a:lumOff val="80000"/>
            </a:schemeClr>
          </a:solidFill>
        </p:spPr>
        <p:txBody>
          <a:bodyPr>
            <a:normAutofit/>
          </a:bodyPr>
          <a:lstStyle/>
          <a:p>
            <a:r>
              <a:rPr lang="it-IT" dirty="0" smtClean="0"/>
              <a:t>Bottom-up </a:t>
            </a:r>
            <a:r>
              <a:rPr lang="it-IT" dirty="0" err="1" smtClean="0"/>
              <a:t>cosmology</a:t>
            </a:r>
            <a:r>
              <a:rPr lang="it-IT" dirty="0" smtClean="0"/>
              <a:t>: small </a:t>
            </a:r>
            <a:r>
              <a:rPr lang="it-IT" dirty="0" err="1" smtClean="0"/>
              <a:t>galaxies</a:t>
            </a:r>
            <a:r>
              <a:rPr lang="it-IT" dirty="0" smtClean="0"/>
              <a:t> </a:t>
            </a:r>
            <a:r>
              <a:rPr lang="it-IT" dirty="0" err="1" smtClean="0"/>
              <a:t>formed</a:t>
            </a:r>
            <a:r>
              <a:rPr lang="it-IT" dirty="0" smtClean="0"/>
              <a:t> first, </a:t>
            </a:r>
            <a:r>
              <a:rPr lang="it-IT" dirty="0" err="1" smtClean="0"/>
              <a:t>hence</a:t>
            </a:r>
            <a:r>
              <a:rPr lang="it-IT" dirty="0" smtClean="0"/>
              <a:t> </a:t>
            </a:r>
            <a:r>
              <a:rPr lang="it-IT" dirty="0" err="1" smtClean="0"/>
              <a:t>their</a:t>
            </a:r>
            <a:r>
              <a:rPr lang="it-IT" dirty="0" smtClean="0"/>
              <a:t> </a:t>
            </a:r>
            <a:r>
              <a:rPr lang="it-IT" dirty="0" err="1" smtClean="0"/>
              <a:t>density</a:t>
            </a:r>
            <a:r>
              <a:rPr lang="it-IT" dirty="0" smtClean="0"/>
              <a:t> </a:t>
            </a:r>
            <a:r>
              <a:rPr lang="it-IT" dirty="0" err="1" smtClean="0"/>
              <a:t>retains</a:t>
            </a:r>
            <a:r>
              <a:rPr lang="it-IT" dirty="0" smtClean="0"/>
              <a:t> the </a:t>
            </a:r>
            <a:r>
              <a:rPr lang="it-IT" dirty="0" err="1" smtClean="0"/>
              <a:t>cosmological</a:t>
            </a:r>
            <a:r>
              <a:rPr lang="it-IT" dirty="0" smtClean="0"/>
              <a:t> </a:t>
            </a:r>
            <a:r>
              <a:rPr lang="it-IT" dirty="0" err="1" smtClean="0"/>
              <a:t>density</a:t>
            </a:r>
            <a:r>
              <a:rPr lang="it-IT" dirty="0" smtClean="0"/>
              <a:t> </a:t>
            </a:r>
            <a:r>
              <a:rPr lang="it-IT" dirty="0" err="1" smtClean="0"/>
              <a:t>at</a:t>
            </a:r>
            <a:r>
              <a:rPr lang="it-IT" dirty="0" smtClean="0"/>
              <a:t> the </a:t>
            </a:r>
            <a:r>
              <a:rPr lang="it-IT" dirty="0" err="1" smtClean="0"/>
              <a:t>epch</a:t>
            </a:r>
            <a:r>
              <a:rPr lang="it-IT" dirty="0" smtClean="0"/>
              <a:t> of </a:t>
            </a:r>
            <a:r>
              <a:rPr lang="it-IT" dirty="0" err="1" smtClean="0"/>
              <a:t>their</a:t>
            </a:r>
            <a:r>
              <a:rPr lang="it-IT" dirty="0" smtClean="0"/>
              <a:t> </a:t>
            </a:r>
            <a:r>
              <a:rPr lang="it-IT" dirty="0" err="1" smtClean="0"/>
              <a:t>turnaround</a:t>
            </a:r>
            <a:endParaRPr lang="it-IT" dirty="0" smtClean="0"/>
          </a:p>
          <a:p>
            <a:pPr marL="0" indent="0">
              <a:buNone/>
            </a:pPr>
            <a:r>
              <a:rPr lang="it-IT" dirty="0"/>
              <a:t> </a:t>
            </a:r>
            <a:r>
              <a:rPr lang="it-IT" dirty="0" smtClean="0"/>
              <a:t>   (</a:t>
            </a:r>
            <a:r>
              <a:rPr lang="it-IT" dirty="0" smtClean="0">
                <a:latin typeface="Symbol" pitchFamily="18" charset="2"/>
              </a:rPr>
              <a:t>dr/r</a:t>
            </a:r>
            <a:r>
              <a:rPr lang="it-IT" dirty="0" smtClean="0"/>
              <a:t> </a:t>
            </a:r>
            <a:r>
              <a:rPr lang="it-IT" dirty="0" smtClean="0">
                <a:sym typeface="Symbol"/>
              </a:rPr>
              <a:t></a:t>
            </a:r>
            <a:r>
              <a:rPr lang="it-IT" dirty="0" smtClean="0"/>
              <a:t> 1.8).</a:t>
            </a:r>
          </a:p>
          <a:p>
            <a:pPr marL="0" indent="0">
              <a:buNone/>
            </a:pPr>
            <a:endParaRPr lang="it-IT" dirty="0"/>
          </a:p>
        </p:txBody>
      </p:sp>
      <p:sp>
        <p:nvSpPr>
          <p:cNvPr id="4" name="Segnaposto contenuto 3"/>
          <p:cNvSpPr>
            <a:spLocks noGrp="1"/>
          </p:cNvSpPr>
          <p:nvPr>
            <p:ph sz="quarter" idx="2"/>
          </p:nvPr>
        </p:nvSpPr>
        <p:spPr>
          <a:xfrm>
            <a:off x="4648200" y="1295400"/>
            <a:ext cx="3810000" cy="2971800"/>
          </a:xfrm>
          <a:solidFill>
            <a:srgbClr val="CCFF99"/>
          </a:solidFill>
        </p:spPr>
        <p:txBody>
          <a:bodyPr>
            <a:normAutofit fontScale="92500"/>
          </a:bodyPr>
          <a:lstStyle/>
          <a:p>
            <a:r>
              <a:rPr lang="it-IT" dirty="0" err="1" smtClean="0"/>
              <a:t>Baryon</a:t>
            </a:r>
            <a:r>
              <a:rPr lang="it-IT" dirty="0" smtClean="0"/>
              <a:t> </a:t>
            </a:r>
            <a:r>
              <a:rPr lang="it-IT" dirty="0" err="1" smtClean="0"/>
              <a:t>infall</a:t>
            </a:r>
            <a:r>
              <a:rPr lang="it-IT" dirty="0" smtClean="0"/>
              <a:t>: SF </a:t>
            </a:r>
            <a:r>
              <a:rPr lang="it-IT" dirty="0" smtClean="0">
                <a:sym typeface="Wingdings" pitchFamily="2" charset="2"/>
              </a:rPr>
              <a:t></a:t>
            </a:r>
            <a:r>
              <a:rPr lang="it-IT" dirty="0" smtClean="0"/>
              <a:t> SN </a:t>
            </a:r>
            <a:r>
              <a:rPr lang="it-IT" dirty="0" err="1" smtClean="0"/>
              <a:t>expl</a:t>
            </a:r>
            <a:r>
              <a:rPr lang="it-IT" dirty="0" smtClean="0"/>
              <a:t>. </a:t>
            </a:r>
            <a:r>
              <a:rPr lang="it-IT" dirty="0" smtClean="0">
                <a:sym typeface="Wingdings" pitchFamily="2" charset="2"/>
              </a:rPr>
              <a:t> </a:t>
            </a:r>
            <a:r>
              <a:rPr lang="it-IT" dirty="0" err="1" smtClean="0">
                <a:sym typeface="Wingdings" pitchFamily="2" charset="2"/>
              </a:rPr>
              <a:t>winds</a:t>
            </a:r>
            <a:r>
              <a:rPr lang="it-IT" dirty="0" smtClean="0">
                <a:sym typeface="Wingdings" pitchFamily="2" charset="2"/>
              </a:rPr>
              <a:t>  </a:t>
            </a:r>
            <a:r>
              <a:rPr lang="it-IT" dirty="0" err="1" smtClean="0">
                <a:sym typeface="Wingdings" pitchFamily="2" charset="2"/>
              </a:rPr>
              <a:t>most</a:t>
            </a:r>
            <a:r>
              <a:rPr lang="it-IT" dirty="0" smtClean="0">
                <a:sym typeface="Wingdings" pitchFamily="2" charset="2"/>
              </a:rPr>
              <a:t> of </a:t>
            </a:r>
            <a:r>
              <a:rPr lang="it-IT" dirty="0" err="1" smtClean="0">
                <a:sym typeface="Wingdings" pitchFamily="2" charset="2"/>
              </a:rPr>
              <a:t>infalling</a:t>
            </a:r>
            <a:r>
              <a:rPr lang="it-IT" dirty="0" smtClean="0">
                <a:sym typeface="Wingdings" pitchFamily="2" charset="2"/>
              </a:rPr>
              <a:t> </a:t>
            </a:r>
            <a:r>
              <a:rPr lang="it-IT" dirty="0" err="1" smtClean="0">
                <a:sym typeface="Wingdings" pitchFamily="2" charset="2"/>
              </a:rPr>
              <a:t>baryons</a:t>
            </a:r>
            <a:r>
              <a:rPr lang="it-IT" dirty="0" smtClean="0">
                <a:sym typeface="Wingdings" pitchFamily="2" charset="2"/>
              </a:rPr>
              <a:t> </a:t>
            </a:r>
            <a:r>
              <a:rPr lang="it-IT" b="1" dirty="0" err="1" smtClean="0">
                <a:sym typeface="Wingdings" pitchFamily="2" charset="2"/>
              </a:rPr>
              <a:t>lost</a:t>
            </a:r>
            <a:r>
              <a:rPr lang="it-IT" dirty="0" smtClean="0">
                <a:sym typeface="Wingdings" pitchFamily="2" charset="2"/>
              </a:rPr>
              <a:t> in small </a:t>
            </a:r>
            <a:r>
              <a:rPr lang="it-IT" dirty="0" err="1" smtClean="0">
                <a:sym typeface="Wingdings" pitchFamily="2" charset="2"/>
              </a:rPr>
              <a:t>gals</a:t>
            </a:r>
            <a:r>
              <a:rPr lang="it-IT" dirty="0" smtClean="0">
                <a:sym typeface="Wingdings" pitchFamily="2" charset="2"/>
              </a:rPr>
              <a:t>., </a:t>
            </a:r>
            <a:r>
              <a:rPr lang="it-IT" dirty="0" err="1" smtClean="0">
                <a:sym typeface="Wingdings" pitchFamily="2" charset="2"/>
              </a:rPr>
              <a:t>but</a:t>
            </a:r>
            <a:r>
              <a:rPr lang="it-IT" dirty="0" smtClean="0">
                <a:sym typeface="Wingdings" pitchFamily="2" charset="2"/>
              </a:rPr>
              <a:t> </a:t>
            </a:r>
            <a:r>
              <a:rPr lang="it-IT" b="1" dirty="0" err="1" smtClean="0">
                <a:sym typeface="Wingdings" pitchFamily="2" charset="2"/>
              </a:rPr>
              <a:t>retained</a:t>
            </a:r>
            <a:r>
              <a:rPr lang="it-IT" dirty="0" smtClean="0">
                <a:sym typeface="Wingdings" pitchFamily="2" charset="2"/>
              </a:rPr>
              <a:t> in </a:t>
            </a:r>
            <a:r>
              <a:rPr lang="it-IT" dirty="0" err="1" smtClean="0">
                <a:sym typeface="Wingdings" pitchFamily="2" charset="2"/>
              </a:rPr>
              <a:t>bigger</a:t>
            </a:r>
            <a:r>
              <a:rPr lang="it-IT" dirty="0" smtClean="0">
                <a:sym typeface="Wingdings" pitchFamily="2" charset="2"/>
              </a:rPr>
              <a:t> </a:t>
            </a:r>
            <a:r>
              <a:rPr lang="it-IT" dirty="0" err="1" smtClean="0">
                <a:sym typeface="Wingdings" pitchFamily="2" charset="2"/>
              </a:rPr>
              <a:t>ones</a:t>
            </a:r>
            <a:r>
              <a:rPr lang="it-IT" dirty="0" smtClean="0">
                <a:sym typeface="Wingdings" pitchFamily="2" charset="2"/>
              </a:rPr>
              <a:t>.</a:t>
            </a:r>
            <a:endParaRPr lang="it-IT" dirty="0"/>
          </a:p>
        </p:txBody>
      </p:sp>
      <p:sp>
        <p:nvSpPr>
          <p:cNvPr id="5" name="Segnaposto contenuto 4"/>
          <p:cNvSpPr>
            <a:spLocks noGrp="1"/>
          </p:cNvSpPr>
          <p:nvPr>
            <p:ph sz="quarter" idx="3"/>
          </p:nvPr>
        </p:nvSpPr>
        <p:spPr>
          <a:xfrm>
            <a:off x="4648200" y="4419600"/>
            <a:ext cx="4343400" cy="2133600"/>
          </a:xfrm>
          <a:solidFill>
            <a:schemeClr val="tx2">
              <a:lumMod val="20000"/>
              <a:lumOff val="80000"/>
            </a:schemeClr>
          </a:solidFill>
        </p:spPr>
        <p:txBody>
          <a:bodyPr>
            <a:normAutofit/>
          </a:bodyPr>
          <a:lstStyle/>
          <a:p>
            <a:r>
              <a:rPr lang="it-IT" dirty="0" err="1" smtClean="0"/>
              <a:t>Smaller</a:t>
            </a:r>
            <a:r>
              <a:rPr lang="it-IT" dirty="0" smtClean="0"/>
              <a:t>, </a:t>
            </a:r>
            <a:r>
              <a:rPr lang="it-IT" dirty="0" err="1" smtClean="0"/>
              <a:t>denser</a:t>
            </a:r>
            <a:r>
              <a:rPr lang="it-IT" dirty="0" smtClean="0"/>
              <a:t> </a:t>
            </a:r>
            <a:r>
              <a:rPr lang="it-IT" dirty="0" err="1" smtClean="0"/>
              <a:t>gals</a:t>
            </a:r>
            <a:r>
              <a:rPr lang="it-IT" dirty="0" smtClean="0"/>
              <a:t>. </a:t>
            </a:r>
            <a:r>
              <a:rPr lang="it-IT" dirty="0" err="1"/>
              <a:t>h</a:t>
            </a:r>
            <a:r>
              <a:rPr lang="it-IT" dirty="0" err="1" smtClean="0"/>
              <a:t>ave</a:t>
            </a:r>
            <a:r>
              <a:rPr lang="it-IT" dirty="0" smtClean="0"/>
              <a:t> </a:t>
            </a:r>
            <a:r>
              <a:rPr lang="it-IT" dirty="0" err="1" smtClean="0"/>
              <a:t>little</a:t>
            </a:r>
            <a:r>
              <a:rPr lang="it-IT" dirty="0" smtClean="0"/>
              <a:t>/no SF – </a:t>
            </a:r>
            <a:r>
              <a:rPr lang="it-IT" dirty="0" err="1" smtClean="0"/>
              <a:t>bigger</a:t>
            </a:r>
            <a:r>
              <a:rPr lang="it-IT" dirty="0" smtClean="0"/>
              <a:t>, </a:t>
            </a:r>
            <a:r>
              <a:rPr lang="it-IT" dirty="0" err="1" smtClean="0"/>
              <a:t>less</a:t>
            </a:r>
            <a:r>
              <a:rPr lang="it-IT" dirty="0" smtClean="0"/>
              <a:t> dense </a:t>
            </a:r>
            <a:r>
              <a:rPr lang="it-IT" dirty="0" err="1" smtClean="0"/>
              <a:t>gals</a:t>
            </a:r>
            <a:r>
              <a:rPr lang="it-IT" dirty="0" smtClean="0"/>
              <a:t>. </a:t>
            </a:r>
            <a:r>
              <a:rPr lang="it-IT" dirty="0"/>
              <a:t>d</a:t>
            </a:r>
            <a:r>
              <a:rPr lang="it-IT" dirty="0" smtClean="0"/>
              <a:t>o </a:t>
            </a:r>
            <a:r>
              <a:rPr lang="it-IT" dirty="0" err="1" smtClean="0"/>
              <a:t>have</a:t>
            </a:r>
            <a:r>
              <a:rPr lang="it-IT" dirty="0" smtClean="0"/>
              <a:t> gas and SF.</a:t>
            </a:r>
            <a:endParaRPr lang="it-IT" dirty="0"/>
          </a:p>
        </p:txBody>
      </p:sp>
    </p:spTree>
    <p:extLst>
      <p:ext uri="{BB962C8B-B14F-4D97-AF65-F5344CB8AC3E}">
        <p14:creationId xmlns:p14="http://schemas.microsoft.com/office/powerpoint/2010/main" val="2814638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895600"/>
            <a:ext cx="517640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46" y="1219200"/>
            <a:ext cx="603365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14800"/>
            <a:ext cx="4657299"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arrotondato 1"/>
          <p:cNvSpPr/>
          <p:nvPr/>
        </p:nvSpPr>
        <p:spPr>
          <a:xfrm>
            <a:off x="228600" y="1219200"/>
            <a:ext cx="6019800" cy="9906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arrotondato 2"/>
          <p:cNvSpPr/>
          <p:nvPr/>
        </p:nvSpPr>
        <p:spPr>
          <a:xfrm>
            <a:off x="1143000" y="4114800"/>
            <a:ext cx="4726999"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2 4"/>
          <p:cNvCxnSpPr/>
          <p:nvPr/>
        </p:nvCxnSpPr>
        <p:spPr>
          <a:xfrm flipV="1">
            <a:off x="3352800" y="2286000"/>
            <a:ext cx="0" cy="5334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4648200" y="3505200"/>
            <a:ext cx="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ttangolo arrotondato 14"/>
          <p:cNvSpPr/>
          <p:nvPr/>
        </p:nvSpPr>
        <p:spPr>
          <a:xfrm>
            <a:off x="2590800" y="2895600"/>
            <a:ext cx="1676400" cy="5429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arrotondato 15"/>
          <p:cNvSpPr/>
          <p:nvPr/>
        </p:nvSpPr>
        <p:spPr>
          <a:xfrm>
            <a:off x="4343400" y="2819400"/>
            <a:ext cx="1061604"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1066800" y="76200"/>
            <a:ext cx="7164525" cy="461665"/>
          </a:xfrm>
          <a:prstGeom prst="rect">
            <a:avLst/>
          </a:prstGeom>
          <a:solidFill>
            <a:srgbClr val="FFFF00"/>
          </a:solidFill>
        </p:spPr>
        <p:txBody>
          <a:bodyPr wrap="none" rtlCol="0">
            <a:spAutoFit/>
          </a:bodyPr>
          <a:lstStyle/>
          <a:p>
            <a:r>
              <a:rPr lang="it-IT" sz="2400" dirty="0" smtClean="0"/>
              <a:t>Small, </a:t>
            </a:r>
            <a:r>
              <a:rPr lang="it-IT" sz="2400" dirty="0" err="1" smtClean="0"/>
              <a:t>nearby</a:t>
            </a:r>
            <a:r>
              <a:rPr lang="it-IT" sz="2400" dirty="0" smtClean="0"/>
              <a:t> </a:t>
            </a:r>
            <a:r>
              <a:rPr lang="it-IT" sz="2400" dirty="0" err="1" smtClean="0"/>
              <a:t>galaxies</a:t>
            </a:r>
            <a:r>
              <a:rPr lang="it-IT" sz="2400" dirty="0" smtClean="0"/>
              <a:t>  …  or  …  large, </a:t>
            </a:r>
            <a:r>
              <a:rPr lang="it-IT" sz="2400" dirty="0" err="1" smtClean="0"/>
              <a:t>faraway</a:t>
            </a:r>
            <a:r>
              <a:rPr lang="it-IT" sz="2400" dirty="0" smtClean="0"/>
              <a:t> clusters?</a:t>
            </a:r>
            <a:endParaRPr lang="it-IT" sz="2400" dirty="0"/>
          </a:p>
        </p:txBody>
      </p:sp>
      <p:sp>
        <p:nvSpPr>
          <p:cNvPr id="21" name="CasellaDiTesto 20"/>
          <p:cNvSpPr txBox="1"/>
          <p:nvPr/>
        </p:nvSpPr>
        <p:spPr>
          <a:xfrm>
            <a:off x="2362200" y="5105400"/>
            <a:ext cx="2371483" cy="461665"/>
          </a:xfrm>
          <a:prstGeom prst="rect">
            <a:avLst/>
          </a:prstGeom>
          <a:solidFill>
            <a:schemeClr val="accent6">
              <a:lumMod val="60000"/>
              <a:lumOff val="40000"/>
            </a:schemeClr>
          </a:solidFill>
        </p:spPr>
        <p:txBody>
          <a:bodyPr wrap="none" rtlCol="0">
            <a:spAutoFit/>
          </a:bodyPr>
          <a:lstStyle/>
          <a:p>
            <a:r>
              <a:rPr lang="it-IT" dirty="0" smtClean="0">
                <a:sym typeface="Wingdings" pitchFamily="2" charset="2"/>
              </a:rPr>
              <a:t> </a:t>
            </a:r>
            <a:r>
              <a:rPr lang="it-IT" sz="2400" dirty="0" smtClean="0">
                <a:sym typeface="Wingdings" pitchFamily="2" charset="2"/>
              </a:rPr>
              <a:t>small </a:t>
            </a:r>
            <a:r>
              <a:rPr lang="it-IT" sz="2400" dirty="0" err="1" smtClean="0">
                <a:sym typeface="Wingdings" pitchFamily="2" charset="2"/>
              </a:rPr>
              <a:t>guys</a:t>
            </a:r>
            <a:r>
              <a:rPr lang="it-IT" sz="2400" dirty="0" smtClean="0">
                <a:sym typeface="Wingdings" pitchFamily="2" charset="2"/>
              </a:rPr>
              <a:t> </a:t>
            </a:r>
            <a:r>
              <a:rPr lang="it-IT" sz="2400" dirty="0" err="1" smtClean="0">
                <a:sym typeface="Wingdings" pitchFamily="2" charset="2"/>
              </a:rPr>
              <a:t>win</a:t>
            </a:r>
            <a:r>
              <a:rPr lang="it-IT" sz="2400" dirty="0" smtClean="0">
                <a:sym typeface="Wingdings" pitchFamily="2" charset="2"/>
              </a:rPr>
              <a:t>!</a:t>
            </a:r>
            <a:endParaRPr lang="it-IT" sz="2400" dirty="0"/>
          </a:p>
        </p:txBody>
      </p:sp>
      <p:sp>
        <p:nvSpPr>
          <p:cNvPr id="22" name="CasellaDiTesto 21"/>
          <p:cNvSpPr txBox="1"/>
          <p:nvPr/>
        </p:nvSpPr>
        <p:spPr>
          <a:xfrm>
            <a:off x="838200" y="5791200"/>
            <a:ext cx="8033289" cy="461665"/>
          </a:xfrm>
          <a:prstGeom prst="rect">
            <a:avLst/>
          </a:prstGeom>
          <a:solidFill>
            <a:srgbClr val="FFFF00"/>
          </a:solidFill>
        </p:spPr>
        <p:txBody>
          <a:bodyPr wrap="none" rtlCol="0">
            <a:spAutoFit/>
          </a:bodyPr>
          <a:lstStyle/>
          <a:p>
            <a:r>
              <a:rPr lang="it-IT" dirty="0" smtClean="0">
                <a:sym typeface="Wingdings" pitchFamily="2" charset="2"/>
              </a:rPr>
              <a:t> </a:t>
            </a:r>
            <a:r>
              <a:rPr lang="it-IT" sz="2400" dirty="0" err="1" smtClean="0">
                <a:sym typeface="Wingdings" pitchFamily="2" charset="2"/>
              </a:rPr>
              <a:t>cosmology</a:t>
            </a:r>
            <a:r>
              <a:rPr lang="it-IT" sz="2400" dirty="0" smtClean="0">
                <a:sym typeface="Wingdings" pitchFamily="2" charset="2"/>
              </a:rPr>
              <a:t>:</a:t>
            </a:r>
            <a:r>
              <a:rPr lang="it-IT" sz="2400" dirty="0" smtClean="0"/>
              <a:t> </a:t>
            </a:r>
            <a:r>
              <a:rPr lang="it-IT" sz="2400" dirty="0" err="1" smtClean="0"/>
              <a:t>dSph</a:t>
            </a:r>
            <a:r>
              <a:rPr lang="it-IT" sz="2400" dirty="0" smtClean="0"/>
              <a:t> </a:t>
            </a:r>
            <a:r>
              <a:rPr lang="it-IT" sz="2400" b="1" dirty="0" err="1" smtClean="0"/>
              <a:t>halos</a:t>
            </a:r>
            <a:r>
              <a:rPr lang="it-IT" sz="2400" dirty="0" smtClean="0"/>
              <a:t> are best </a:t>
            </a:r>
            <a:r>
              <a:rPr lang="it-IT" sz="2400" dirty="0" err="1" smtClean="0"/>
              <a:t>candidates</a:t>
            </a:r>
            <a:r>
              <a:rPr lang="it-IT" sz="2400" dirty="0" smtClean="0"/>
              <a:t> for DM </a:t>
            </a:r>
            <a:r>
              <a:rPr lang="it-IT" sz="2400" dirty="0" err="1" smtClean="0"/>
              <a:t>signal</a:t>
            </a:r>
            <a:r>
              <a:rPr lang="it-IT" sz="2400" dirty="0" smtClean="0"/>
              <a:t>       </a:t>
            </a:r>
            <a:endParaRPr lang="it-IT" dirty="0"/>
          </a:p>
        </p:txBody>
      </p:sp>
      <p:sp>
        <p:nvSpPr>
          <p:cNvPr id="23" name="CasellaDiTesto 22"/>
          <p:cNvSpPr txBox="1"/>
          <p:nvPr/>
        </p:nvSpPr>
        <p:spPr>
          <a:xfrm>
            <a:off x="838200" y="6252865"/>
            <a:ext cx="8012002" cy="461665"/>
          </a:xfrm>
          <a:prstGeom prst="rect">
            <a:avLst/>
          </a:prstGeom>
          <a:solidFill>
            <a:srgbClr val="FFFF00"/>
          </a:solidFill>
        </p:spPr>
        <p:txBody>
          <a:bodyPr wrap="none" rtlCol="0">
            <a:spAutoFit/>
          </a:bodyPr>
          <a:lstStyle/>
          <a:p>
            <a:r>
              <a:rPr lang="it-IT" dirty="0" smtClean="0">
                <a:sym typeface="Wingdings" pitchFamily="2" charset="2"/>
              </a:rPr>
              <a:t> </a:t>
            </a:r>
            <a:r>
              <a:rPr lang="it-IT" sz="2400" dirty="0" err="1">
                <a:sym typeface="Wingdings" pitchFamily="2" charset="2"/>
              </a:rPr>
              <a:t>a</a:t>
            </a:r>
            <a:r>
              <a:rPr lang="it-IT" sz="2400" dirty="0" err="1" smtClean="0"/>
              <a:t>strophysics</a:t>
            </a:r>
            <a:r>
              <a:rPr lang="it-IT" sz="2400" dirty="0" smtClean="0"/>
              <a:t>: </a:t>
            </a:r>
            <a:r>
              <a:rPr lang="it-IT" sz="2400" dirty="0" err="1" smtClean="0"/>
              <a:t>dSph</a:t>
            </a:r>
            <a:r>
              <a:rPr lang="it-IT" sz="2400" dirty="0" smtClean="0"/>
              <a:t> </a:t>
            </a:r>
            <a:r>
              <a:rPr lang="it-IT" sz="2400" b="1" dirty="0" smtClean="0"/>
              <a:t>stellar </a:t>
            </a:r>
            <a:r>
              <a:rPr lang="it-IT" sz="2400" b="1" dirty="0" err="1" smtClean="0"/>
              <a:t>pops</a:t>
            </a:r>
            <a:r>
              <a:rPr lang="it-IT" sz="2400" dirty="0" smtClean="0"/>
              <a:t>. are </a:t>
            </a:r>
            <a:r>
              <a:rPr lang="it-IT" sz="2400" dirty="0" err="1" smtClean="0"/>
              <a:t>most</a:t>
            </a:r>
            <a:r>
              <a:rPr lang="it-IT" sz="2400" dirty="0" smtClean="0"/>
              <a:t> </a:t>
            </a:r>
            <a:r>
              <a:rPr lang="it-IT" sz="2400" dirty="0" err="1" smtClean="0"/>
              <a:t>silent</a:t>
            </a:r>
            <a:r>
              <a:rPr lang="it-IT" sz="2400" dirty="0" smtClean="0"/>
              <a:t> </a:t>
            </a:r>
            <a:r>
              <a:rPr lang="it-IT" sz="2400" dirty="0" err="1" smtClean="0"/>
              <a:t>astroph</a:t>
            </a:r>
            <a:r>
              <a:rPr lang="it-IT" sz="2400" dirty="0" smtClean="0"/>
              <a:t> </a:t>
            </a:r>
            <a:r>
              <a:rPr lang="it-IT" sz="2400" dirty="0" err="1" smtClean="0"/>
              <a:t>bkgd</a:t>
            </a:r>
            <a:endParaRPr lang="it-IT" sz="2400" dirty="0"/>
          </a:p>
        </p:txBody>
      </p:sp>
      <p:sp>
        <p:nvSpPr>
          <p:cNvPr id="24" name="CasellaDiTesto 23"/>
          <p:cNvSpPr txBox="1"/>
          <p:nvPr/>
        </p:nvSpPr>
        <p:spPr>
          <a:xfrm>
            <a:off x="1080293" y="609600"/>
            <a:ext cx="6920707" cy="461665"/>
          </a:xfrm>
          <a:prstGeom prst="rect">
            <a:avLst/>
          </a:prstGeom>
          <a:solidFill>
            <a:srgbClr val="CCFF99"/>
          </a:solidFill>
        </p:spPr>
        <p:txBody>
          <a:bodyPr wrap="square" rtlCol="0">
            <a:spAutoFit/>
          </a:bodyPr>
          <a:lstStyle/>
          <a:p>
            <a:r>
              <a:rPr lang="it-IT" sz="2400" dirty="0" err="1" smtClean="0"/>
              <a:t>Let’s</a:t>
            </a:r>
            <a:r>
              <a:rPr lang="it-IT" sz="2400" dirty="0" smtClean="0"/>
              <a:t> start from </a:t>
            </a:r>
            <a:r>
              <a:rPr lang="it-IT" sz="2400" u="sng" dirty="0" err="1"/>
              <a:t>s</a:t>
            </a:r>
            <a:r>
              <a:rPr lang="it-IT" sz="2400" u="sng" dirty="0" err="1" smtClean="0"/>
              <a:t>ignal</a:t>
            </a:r>
            <a:r>
              <a:rPr lang="it-IT" sz="2400" u="sng" dirty="0" smtClean="0"/>
              <a:t> from self-</a:t>
            </a:r>
            <a:r>
              <a:rPr lang="it-IT" sz="2400" u="sng" dirty="0" err="1" smtClean="0"/>
              <a:t>interacting</a:t>
            </a:r>
            <a:r>
              <a:rPr lang="it-IT" sz="2400" u="sng" dirty="0" smtClean="0"/>
              <a:t> DM </a:t>
            </a:r>
            <a:r>
              <a:rPr lang="it-IT" sz="2400" u="sng" dirty="0" err="1" smtClean="0"/>
              <a:t>decay</a:t>
            </a:r>
            <a:endParaRPr lang="it-IT" sz="2400" u="sng" dirty="0"/>
          </a:p>
        </p:txBody>
      </p:sp>
      <p:sp>
        <p:nvSpPr>
          <p:cNvPr id="25" name="CasellaDiTesto 24"/>
          <p:cNvSpPr txBox="1"/>
          <p:nvPr/>
        </p:nvSpPr>
        <p:spPr>
          <a:xfrm>
            <a:off x="5410199" y="2819400"/>
            <a:ext cx="706810" cy="584775"/>
          </a:xfrm>
          <a:prstGeom prst="rect">
            <a:avLst/>
          </a:prstGeom>
          <a:noFill/>
        </p:spPr>
        <p:txBody>
          <a:bodyPr wrap="square" rtlCol="0">
            <a:spAutoFit/>
          </a:bodyPr>
          <a:lstStyle/>
          <a:p>
            <a:r>
              <a:rPr lang="it-IT" sz="3200" i="1" dirty="0" smtClean="0"/>
              <a:t>D</a:t>
            </a:r>
            <a:r>
              <a:rPr lang="it-IT" sz="3200" baseline="30000" dirty="0" smtClean="0"/>
              <a:t>-2</a:t>
            </a:r>
            <a:endParaRPr lang="it-IT" sz="3200" baseline="30000" dirty="0"/>
          </a:p>
        </p:txBody>
      </p:sp>
      <p:sp>
        <p:nvSpPr>
          <p:cNvPr id="26" name="CasellaDiTesto 25"/>
          <p:cNvSpPr txBox="1"/>
          <p:nvPr/>
        </p:nvSpPr>
        <p:spPr>
          <a:xfrm>
            <a:off x="5486400" y="3429000"/>
            <a:ext cx="3052952" cy="461665"/>
          </a:xfrm>
          <a:prstGeom prst="rect">
            <a:avLst/>
          </a:prstGeom>
          <a:solidFill>
            <a:srgbClr val="CCFF99"/>
          </a:solidFill>
        </p:spPr>
        <p:txBody>
          <a:bodyPr wrap="none" rtlCol="0">
            <a:spAutoFit/>
          </a:bodyPr>
          <a:lstStyle/>
          <a:p>
            <a:r>
              <a:rPr lang="it-IT" dirty="0" smtClean="0">
                <a:sym typeface="Wingdings" pitchFamily="2" charset="2"/>
              </a:rPr>
              <a:t> </a:t>
            </a:r>
            <a:r>
              <a:rPr lang="it-IT" sz="2400" dirty="0" smtClean="0"/>
              <a:t>small </a:t>
            </a:r>
            <a:r>
              <a:rPr lang="it-IT" sz="2400" dirty="0" err="1" smtClean="0"/>
              <a:t>distances</a:t>
            </a:r>
            <a:r>
              <a:rPr lang="it-IT" sz="2400" dirty="0" smtClean="0"/>
              <a:t> best!</a:t>
            </a:r>
            <a:endParaRPr lang="it-IT" sz="2000" dirty="0" smtClean="0"/>
          </a:p>
        </p:txBody>
      </p:sp>
      <p:sp>
        <p:nvSpPr>
          <p:cNvPr id="30" name="Rettangolo arrotondato 29"/>
          <p:cNvSpPr/>
          <p:nvPr/>
        </p:nvSpPr>
        <p:spPr>
          <a:xfrm>
            <a:off x="5465845" y="2819400"/>
            <a:ext cx="651164" cy="54292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52954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2368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52400" y="224135"/>
            <a:ext cx="5486400" cy="461665"/>
          </a:xfrm>
          <a:prstGeom prst="rect">
            <a:avLst/>
          </a:prstGeom>
          <a:solidFill>
            <a:srgbClr val="FFFF00"/>
          </a:solidFill>
        </p:spPr>
        <p:txBody>
          <a:bodyPr wrap="square" rtlCol="0">
            <a:spAutoFit/>
          </a:bodyPr>
          <a:lstStyle/>
          <a:p>
            <a:pPr marL="342900" indent="-342900">
              <a:buFont typeface="Wingdings"/>
              <a:buChar char="à"/>
            </a:pPr>
            <a:r>
              <a:rPr lang="it-IT" sz="2400" dirty="0" err="1" smtClean="0"/>
              <a:t>Dwarf</a:t>
            </a:r>
            <a:r>
              <a:rPr lang="it-IT" sz="2400" dirty="0" smtClean="0"/>
              <a:t> </a:t>
            </a:r>
            <a:r>
              <a:rPr lang="it-IT" sz="2400" dirty="0" err="1" smtClean="0"/>
              <a:t>Spheroidals</a:t>
            </a:r>
            <a:r>
              <a:rPr lang="it-IT" sz="2400" dirty="0" smtClean="0"/>
              <a:t>: </a:t>
            </a:r>
            <a:r>
              <a:rPr lang="it-IT" sz="2400" dirty="0" err="1" smtClean="0"/>
              <a:t>ideal</a:t>
            </a:r>
            <a:r>
              <a:rPr lang="it-IT" sz="2400" dirty="0" smtClean="0"/>
              <a:t> DM </a:t>
            </a:r>
            <a:r>
              <a:rPr lang="it-IT" sz="2400" dirty="0" err="1" smtClean="0"/>
              <a:t>candidates</a:t>
            </a:r>
            <a:endParaRPr lang="it-IT" sz="2400" dirty="0"/>
          </a:p>
        </p:txBody>
      </p:sp>
      <p:sp>
        <p:nvSpPr>
          <p:cNvPr id="8" name="CasellaDiTesto 7"/>
          <p:cNvSpPr txBox="1"/>
          <p:nvPr/>
        </p:nvSpPr>
        <p:spPr>
          <a:xfrm>
            <a:off x="152400" y="780871"/>
            <a:ext cx="4305794" cy="1200329"/>
          </a:xfrm>
          <a:prstGeom prst="rect">
            <a:avLst/>
          </a:prstGeom>
          <a:solidFill>
            <a:srgbClr val="CCFF99"/>
          </a:solidFill>
        </p:spPr>
        <p:txBody>
          <a:bodyPr wrap="none" rtlCol="0">
            <a:spAutoFit/>
          </a:bodyPr>
          <a:lstStyle/>
          <a:p>
            <a:r>
              <a:rPr lang="it-IT" sz="2400" dirty="0" err="1" smtClean="0"/>
              <a:t>Milky</a:t>
            </a:r>
            <a:r>
              <a:rPr lang="it-IT" sz="2400" dirty="0" smtClean="0"/>
              <a:t> Way </a:t>
            </a:r>
            <a:r>
              <a:rPr lang="it-IT" sz="2400" dirty="0" err="1" smtClean="0"/>
              <a:t>satellites</a:t>
            </a:r>
            <a:r>
              <a:rPr lang="it-IT" sz="2400" dirty="0" smtClean="0"/>
              <a:t>   </a:t>
            </a:r>
            <a:r>
              <a:rPr lang="it-IT" sz="2400" dirty="0" smtClean="0">
                <a:sym typeface="Wingdings" pitchFamily="2" charset="2"/>
              </a:rPr>
              <a:t>  </a:t>
            </a:r>
            <a:r>
              <a:rPr lang="it-IT" sz="2400" b="1" dirty="0" err="1" smtClean="0">
                <a:sym typeface="Wingdings" pitchFamily="2" charset="2"/>
              </a:rPr>
              <a:t>nearby</a:t>
            </a:r>
            <a:endParaRPr lang="it-IT" sz="2400" dirty="0" smtClean="0">
              <a:sym typeface="Wingdings" pitchFamily="2" charset="2"/>
            </a:endParaRPr>
          </a:p>
          <a:p>
            <a:r>
              <a:rPr lang="it-IT" sz="2400" dirty="0" smtClean="0">
                <a:sym typeface="Wingdings" pitchFamily="2" charset="2"/>
              </a:rPr>
              <a:t>High M/L         </a:t>
            </a:r>
            <a:r>
              <a:rPr lang="it-IT" sz="2400" b="1" dirty="0" smtClean="0">
                <a:sym typeface="Wingdings" pitchFamily="2" charset="2"/>
              </a:rPr>
              <a:t>DM </a:t>
            </a:r>
            <a:r>
              <a:rPr lang="it-IT" sz="2400" b="1" dirty="0" err="1" smtClean="0">
                <a:sym typeface="Wingdings" pitchFamily="2" charset="2"/>
              </a:rPr>
              <a:t>dominated</a:t>
            </a:r>
            <a:endParaRPr lang="it-IT" sz="2400" dirty="0" smtClean="0">
              <a:sym typeface="Wingdings" pitchFamily="2" charset="2"/>
            </a:endParaRPr>
          </a:p>
          <a:p>
            <a:r>
              <a:rPr lang="it-IT" sz="2400" dirty="0" err="1" smtClean="0">
                <a:sym typeface="Wingdings" pitchFamily="2" charset="2"/>
              </a:rPr>
              <a:t>Old</a:t>
            </a:r>
            <a:r>
              <a:rPr lang="it-IT" sz="2400" dirty="0" smtClean="0">
                <a:sym typeface="Wingdings" pitchFamily="2" charset="2"/>
              </a:rPr>
              <a:t> stellar pop.  </a:t>
            </a:r>
            <a:r>
              <a:rPr lang="it-IT" sz="2400" b="1" dirty="0" smtClean="0">
                <a:sym typeface="Wingdings" pitchFamily="2" charset="2"/>
              </a:rPr>
              <a:t>no </a:t>
            </a:r>
            <a:r>
              <a:rPr lang="it-IT" sz="2400" b="1" dirty="0" err="1" smtClean="0">
                <a:sym typeface="Wingdings" pitchFamily="2" charset="2"/>
              </a:rPr>
              <a:t>ongoing</a:t>
            </a:r>
            <a:r>
              <a:rPr lang="it-IT" sz="2400" b="1" dirty="0" smtClean="0">
                <a:sym typeface="Wingdings" pitchFamily="2" charset="2"/>
              </a:rPr>
              <a:t> SF</a:t>
            </a:r>
            <a:endParaRPr lang="it-IT" sz="2400" b="1" dirty="0"/>
          </a:p>
        </p:txBody>
      </p:sp>
      <p:sp>
        <p:nvSpPr>
          <p:cNvPr id="9" name="CasellaDiTesto 8"/>
          <p:cNvSpPr txBox="1"/>
          <p:nvPr/>
        </p:nvSpPr>
        <p:spPr>
          <a:xfrm>
            <a:off x="912706" y="5334000"/>
            <a:ext cx="264816" cy="276999"/>
          </a:xfrm>
          <a:prstGeom prst="rect">
            <a:avLst/>
          </a:prstGeom>
          <a:solidFill>
            <a:schemeClr val="bg1"/>
          </a:solidFill>
        </p:spPr>
        <p:txBody>
          <a:bodyPr wrap="none" rtlCol="0">
            <a:spAutoFit/>
          </a:bodyPr>
          <a:lstStyle/>
          <a:p>
            <a:r>
              <a:rPr lang="it-IT" sz="1200" dirty="0" smtClean="0">
                <a:solidFill>
                  <a:schemeClr val="bg1"/>
                </a:solidFill>
              </a:rPr>
              <a:t>u</a:t>
            </a:r>
            <a:endParaRPr lang="it-IT" sz="1200" dirty="0">
              <a:solidFill>
                <a:schemeClr val="bg1"/>
              </a:solidFill>
            </a:endParaRPr>
          </a:p>
        </p:txBody>
      </p:sp>
    </p:spTree>
    <p:extLst>
      <p:ext uri="{BB962C8B-B14F-4D97-AF65-F5344CB8AC3E}">
        <p14:creationId xmlns:p14="http://schemas.microsoft.com/office/powerpoint/2010/main" val="580007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52" name="Picture 8" descr="LG3Dsca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238"/>
            <a:ext cx="9144000" cy="6786762"/>
          </a:xfrm>
          <a:prstGeom prst="rect">
            <a:avLst/>
          </a:prstGeom>
          <a:noFill/>
          <a:ln w="762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sz="quarter"/>
          </p:nvPr>
        </p:nvSpPr>
        <p:spPr>
          <a:xfrm>
            <a:off x="1447800" y="76200"/>
            <a:ext cx="3724275" cy="504825"/>
          </a:xfrm>
          <a:solidFill>
            <a:srgbClr val="CCFF99"/>
          </a:solidFill>
        </p:spPr>
        <p:txBody>
          <a:bodyPr>
            <a:noAutofit/>
          </a:bodyPr>
          <a:lstStyle/>
          <a:p>
            <a:pPr algn="l"/>
            <a:r>
              <a:rPr lang="it-IT" sz="2400" dirty="0" err="1" smtClean="0">
                <a:latin typeface="Arial Narrow" pitchFamily="34" charset="0"/>
              </a:rPr>
              <a:t>Example</a:t>
            </a:r>
            <a:r>
              <a:rPr lang="it-IT" sz="2400" dirty="0" smtClean="0">
                <a:latin typeface="Arial Narrow" pitchFamily="34" charset="0"/>
              </a:rPr>
              <a:t>: </a:t>
            </a:r>
            <a:r>
              <a:rPr lang="it-IT" sz="2400" dirty="0" err="1" smtClean="0">
                <a:latin typeface="Arial Narrow" pitchFamily="34" charset="0"/>
              </a:rPr>
              <a:t>Draco</a:t>
            </a:r>
            <a:r>
              <a:rPr lang="it-IT" sz="2400" dirty="0" smtClean="0">
                <a:latin typeface="Arial Narrow" pitchFamily="34" charset="0"/>
              </a:rPr>
              <a:t> </a:t>
            </a:r>
            <a:r>
              <a:rPr lang="it-IT" sz="2400" dirty="0" err="1" smtClean="0">
                <a:latin typeface="Arial Narrow" pitchFamily="34" charset="0"/>
              </a:rPr>
              <a:t>dSph</a:t>
            </a:r>
            <a:r>
              <a:rPr lang="it-IT" sz="2400" dirty="0" smtClean="0">
                <a:latin typeface="Arial Narrow" pitchFamily="34" charset="0"/>
              </a:rPr>
              <a:t> </a:t>
            </a:r>
            <a:r>
              <a:rPr lang="it-IT" sz="2400" dirty="0" err="1">
                <a:latin typeface="Arial Narrow" pitchFamily="34" charset="0"/>
              </a:rPr>
              <a:t>modeling</a:t>
            </a:r>
            <a:endParaRPr lang="it-IT" sz="2400" dirty="0">
              <a:latin typeface="Arial Narrow" pitchFamily="34" charset="0"/>
            </a:endParaRPr>
          </a:p>
        </p:txBody>
      </p:sp>
      <p:pic>
        <p:nvPicPr>
          <p:cNvPr id="614409" name="Picture 9"/>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411412" y="692150"/>
            <a:ext cx="3069361" cy="649288"/>
          </a:xfrm>
          <a:noFill/>
          <a:ln/>
        </p:spPr>
      </p:pic>
      <p:pic>
        <p:nvPicPr>
          <p:cNvPr id="614412" name="Picture 1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411413" y="1341438"/>
            <a:ext cx="1218670" cy="544512"/>
          </a:xfrm>
          <a:noFill/>
          <a:ln/>
        </p:spPr>
      </p:pic>
      <p:pic>
        <p:nvPicPr>
          <p:cNvPr id="614415" name="Picture 1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411413" y="2565400"/>
            <a:ext cx="1257300" cy="390525"/>
          </a:xfrm>
          <a:noFill/>
          <a:ln/>
        </p:spPr>
      </p:pic>
      <p:sp>
        <p:nvSpPr>
          <p:cNvPr id="614404" name="Text Box 4"/>
          <p:cNvSpPr txBox="1">
            <a:spLocks noChangeArrowheads="1"/>
          </p:cNvSpPr>
          <p:nvPr/>
        </p:nvSpPr>
        <p:spPr bwMode="auto">
          <a:xfrm>
            <a:off x="3687763" y="2147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sp>
        <p:nvSpPr>
          <p:cNvPr id="614411" name="Text Box 11"/>
          <p:cNvSpPr txBox="1">
            <a:spLocks noChangeArrowheads="1"/>
          </p:cNvSpPr>
          <p:nvPr/>
        </p:nvSpPr>
        <p:spPr bwMode="auto">
          <a:xfrm>
            <a:off x="4840288" y="17891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sp>
        <p:nvSpPr>
          <p:cNvPr id="614414" name="Text Box 14"/>
          <p:cNvSpPr txBox="1">
            <a:spLocks noChangeArrowheads="1"/>
          </p:cNvSpPr>
          <p:nvPr/>
        </p:nvSpPr>
        <p:spPr bwMode="auto">
          <a:xfrm>
            <a:off x="2608263" y="49561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sp>
        <p:nvSpPr>
          <p:cNvPr id="614417" name="Text Box 17"/>
          <p:cNvSpPr txBox="1">
            <a:spLocks noChangeArrowheads="1"/>
          </p:cNvSpPr>
          <p:nvPr/>
        </p:nvSpPr>
        <p:spPr bwMode="auto">
          <a:xfrm>
            <a:off x="2535238" y="4884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pic>
        <p:nvPicPr>
          <p:cNvPr id="614418" name="Picture 18"/>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787900" y="2420938"/>
            <a:ext cx="3267075" cy="542925"/>
          </a:xfrm>
          <a:noFill/>
          <a:ln/>
        </p:spPr>
      </p:pic>
      <p:sp>
        <p:nvSpPr>
          <p:cNvPr id="614420" name="Text Box 20"/>
          <p:cNvSpPr txBox="1">
            <a:spLocks noChangeArrowheads="1"/>
          </p:cNvSpPr>
          <p:nvPr/>
        </p:nvSpPr>
        <p:spPr bwMode="auto">
          <a:xfrm>
            <a:off x="1239838" y="56054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pic>
        <p:nvPicPr>
          <p:cNvPr id="614421"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3141663"/>
            <a:ext cx="16478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22" name="Text Box 22"/>
          <p:cNvSpPr txBox="1">
            <a:spLocks noChangeArrowheads="1"/>
          </p:cNvSpPr>
          <p:nvPr/>
        </p:nvSpPr>
        <p:spPr bwMode="auto">
          <a:xfrm>
            <a:off x="4984750" y="57483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pic>
        <p:nvPicPr>
          <p:cNvPr id="614423"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413" y="3573463"/>
            <a:ext cx="66389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24" name="Text Box 24"/>
          <p:cNvSpPr txBox="1">
            <a:spLocks noChangeArrowheads="1"/>
          </p:cNvSpPr>
          <p:nvPr/>
        </p:nvSpPr>
        <p:spPr bwMode="auto">
          <a:xfrm>
            <a:off x="2247900" y="1716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pic>
        <p:nvPicPr>
          <p:cNvPr id="614425"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4868863"/>
            <a:ext cx="17335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26" name="Text Box 26"/>
          <p:cNvSpPr txBox="1">
            <a:spLocks noChangeArrowheads="1"/>
          </p:cNvSpPr>
          <p:nvPr/>
        </p:nvSpPr>
        <p:spPr bwMode="auto">
          <a:xfrm>
            <a:off x="6856413" y="14287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pic>
        <p:nvPicPr>
          <p:cNvPr id="614427"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100" y="4868863"/>
            <a:ext cx="25431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28" name="Text Box 28"/>
          <p:cNvSpPr txBox="1">
            <a:spLocks noChangeArrowheads="1"/>
          </p:cNvSpPr>
          <p:nvPr/>
        </p:nvSpPr>
        <p:spPr bwMode="auto">
          <a:xfrm>
            <a:off x="519113" y="33718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pic>
        <p:nvPicPr>
          <p:cNvPr id="614429" name="Picture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2133600"/>
            <a:ext cx="6191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0" name="Text Box 30"/>
          <p:cNvSpPr txBox="1">
            <a:spLocks noChangeArrowheads="1"/>
          </p:cNvSpPr>
          <p:nvPr/>
        </p:nvSpPr>
        <p:spPr bwMode="auto">
          <a:xfrm>
            <a:off x="1476375" y="2420938"/>
            <a:ext cx="852488" cy="6508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dirty="0" err="1">
                <a:solidFill>
                  <a:schemeClr val="accent1"/>
                </a:solidFill>
                <a:latin typeface="Arial Narrow" pitchFamily="34" charset="0"/>
              </a:rPr>
              <a:t>cusped</a:t>
            </a:r>
            <a:r>
              <a:rPr lang="it-IT" dirty="0">
                <a:solidFill>
                  <a:schemeClr val="accent1"/>
                </a:solidFill>
                <a:latin typeface="Arial Narrow" pitchFamily="34" charset="0"/>
              </a:rPr>
              <a:t> </a:t>
            </a:r>
          </a:p>
          <a:p>
            <a:pPr eaLnBrk="1" hangingPunct="1"/>
            <a:r>
              <a:rPr lang="it-IT" dirty="0" err="1">
                <a:solidFill>
                  <a:schemeClr val="accent1"/>
                </a:solidFill>
                <a:latin typeface="Arial Narrow" pitchFamily="34" charset="0"/>
              </a:rPr>
              <a:t>profile</a:t>
            </a:r>
            <a:endParaRPr lang="it-IT" dirty="0">
              <a:solidFill>
                <a:schemeClr val="accent1"/>
              </a:solidFill>
              <a:latin typeface="Arial Narrow" pitchFamily="34" charset="0"/>
            </a:endParaRPr>
          </a:p>
        </p:txBody>
      </p:sp>
      <p:sp>
        <p:nvSpPr>
          <p:cNvPr id="614431" name="Text Box 31"/>
          <p:cNvSpPr txBox="1">
            <a:spLocks noChangeArrowheads="1"/>
          </p:cNvSpPr>
          <p:nvPr/>
        </p:nvSpPr>
        <p:spPr bwMode="auto">
          <a:xfrm>
            <a:off x="1619250" y="3213100"/>
            <a:ext cx="715963" cy="6508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a:solidFill>
                  <a:schemeClr val="accent1"/>
                </a:solidFill>
                <a:latin typeface="Arial Narrow" pitchFamily="34" charset="0"/>
              </a:rPr>
              <a:t>cored </a:t>
            </a:r>
          </a:p>
          <a:p>
            <a:pPr eaLnBrk="1" hangingPunct="1"/>
            <a:r>
              <a:rPr lang="it-IT">
                <a:solidFill>
                  <a:schemeClr val="accent1"/>
                </a:solidFill>
                <a:latin typeface="Arial Narrow" pitchFamily="34" charset="0"/>
              </a:rPr>
              <a:t>profile</a:t>
            </a:r>
          </a:p>
        </p:txBody>
      </p:sp>
      <p:sp>
        <p:nvSpPr>
          <p:cNvPr id="614432" name="Text Box 32"/>
          <p:cNvSpPr txBox="1">
            <a:spLocks noChangeArrowheads="1"/>
          </p:cNvSpPr>
          <p:nvPr/>
        </p:nvSpPr>
        <p:spPr bwMode="auto">
          <a:xfrm>
            <a:off x="1116013" y="620713"/>
            <a:ext cx="1223962"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it-IT">
                <a:latin typeface="Arial Narrow" pitchFamily="34" charset="0"/>
              </a:rPr>
              <a:t>total DM </a:t>
            </a:r>
          </a:p>
          <a:p>
            <a:pPr eaLnBrk="1" hangingPunct="1"/>
            <a:r>
              <a:rPr lang="it-IT">
                <a:latin typeface="Arial Narrow" pitchFamily="34" charset="0"/>
              </a:rPr>
              <a:t>annihil. rate</a:t>
            </a:r>
            <a:endParaRPr lang="it-IT" sz="800">
              <a:latin typeface="Arial Narrow" pitchFamily="34" charset="0"/>
            </a:endParaRPr>
          </a:p>
        </p:txBody>
      </p:sp>
      <p:sp>
        <p:nvSpPr>
          <p:cNvPr id="614433" name="Text Box 33"/>
          <p:cNvSpPr txBox="1">
            <a:spLocks noChangeArrowheads="1"/>
          </p:cNvSpPr>
          <p:nvPr/>
        </p:nvSpPr>
        <p:spPr bwMode="auto">
          <a:xfrm>
            <a:off x="3715390" y="1412875"/>
            <a:ext cx="1542410"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sz="1400" b="1" dirty="0" err="1">
                <a:solidFill>
                  <a:schemeClr val="bg1"/>
                </a:solidFill>
                <a:latin typeface="Arial Narrow" pitchFamily="34" charset="0"/>
              </a:rPr>
              <a:t>N</a:t>
            </a:r>
            <a:r>
              <a:rPr lang="it-IT" sz="1400" b="1" baseline="-25000" dirty="0" err="1">
                <a:solidFill>
                  <a:schemeClr val="bg1"/>
                </a:solidFill>
                <a:latin typeface="Symbol" pitchFamily="18" charset="2"/>
              </a:rPr>
              <a:t>g</a:t>
            </a:r>
            <a:r>
              <a:rPr lang="it-IT" sz="1400" b="1" dirty="0">
                <a:solidFill>
                  <a:schemeClr val="bg1"/>
                </a:solidFill>
                <a:latin typeface="Arial Narrow" pitchFamily="34" charset="0"/>
              </a:rPr>
              <a:t>:  </a:t>
            </a:r>
            <a:r>
              <a:rPr lang="it-IT" sz="1400" b="1" dirty="0">
                <a:solidFill>
                  <a:schemeClr val="bg1"/>
                </a:solidFill>
                <a:latin typeface="Symbol" pitchFamily="18" charset="2"/>
              </a:rPr>
              <a:t>g</a:t>
            </a:r>
            <a:r>
              <a:rPr lang="it-IT" sz="1400" b="1" dirty="0">
                <a:solidFill>
                  <a:schemeClr val="bg1"/>
                </a:solidFill>
                <a:latin typeface="Arial Narrow" pitchFamily="34" charset="0"/>
              </a:rPr>
              <a:t>-</a:t>
            </a:r>
            <a:r>
              <a:rPr lang="it-IT" sz="1400" b="1" dirty="0" err="1">
                <a:solidFill>
                  <a:schemeClr val="bg1"/>
                </a:solidFill>
                <a:latin typeface="Arial Narrow" pitchFamily="34" charset="0"/>
              </a:rPr>
              <a:t>rays</a:t>
            </a:r>
            <a:r>
              <a:rPr lang="it-IT" sz="1400" b="1" dirty="0">
                <a:solidFill>
                  <a:schemeClr val="bg1"/>
                </a:solidFill>
                <a:latin typeface="Arial Narrow" pitchFamily="34" charset="0"/>
              </a:rPr>
              <a:t> / </a:t>
            </a:r>
            <a:r>
              <a:rPr lang="it-IT" sz="1400" b="1" dirty="0" err="1">
                <a:solidFill>
                  <a:schemeClr val="bg1"/>
                </a:solidFill>
                <a:latin typeface="Arial Narrow" pitchFamily="34" charset="0"/>
              </a:rPr>
              <a:t>annihil</a:t>
            </a:r>
            <a:r>
              <a:rPr lang="it-IT" sz="1400" b="1" dirty="0">
                <a:solidFill>
                  <a:srgbClr val="000000"/>
                </a:solidFill>
                <a:latin typeface="Arial Narrow" pitchFamily="34" charset="0"/>
              </a:rPr>
              <a:t>.</a:t>
            </a:r>
          </a:p>
        </p:txBody>
      </p:sp>
      <p:sp>
        <p:nvSpPr>
          <p:cNvPr id="614434" name="Text Box 34"/>
          <p:cNvSpPr txBox="1">
            <a:spLocks noChangeArrowheads="1"/>
          </p:cNvSpPr>
          <p:nvPr/>
        </p:nvSpPr>
        <p:spPr bwMode="auto">
          <a:xfrm>
            <a:off x="1403350" y="1452563"/>
            <a:ext cx="954088"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b="1">
                <a:latin typeface="Symbol" pitchFamily="18" charset="2"/>
              </a:rPr>
              <a:t>g</a:t>
            </a:r>
            <a:r>
              <a:rPr lang="it-IT" b="1">
                <a:latin typeface="Arial Narrow" pitchFamily="34" charset="0"/>
              </a:rPr>
              <a:t>-</a:t>
            </a:r>
            <a:r>
              <a:rPr lang="it-IT">
                <a:latin typeface="Arial Narrow" pitchFamily="34" charset="0"/>
              </a:rPr>
              <a:t>ray flux</a:t>
            </a:r>
          </a:p>
        </p:txBody>
      </p:sp>
      <p:sp>
        <p:nvSpPr>
          <p:cNvPr id="614435" name="Text Box 35"/>
          <p:cNvSpPr txBox="1">
            <a:spLocks noChangeArrowheads="1"/>
          </p:cNvSpPr>
          <p:nvPr/>
        </p:nvSpPr>
        <p:spPr bwMode="auto">
          <a:xfrm>
            <a:off x="539750" y="4868863"/>
            <a:ext cx="954088"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a:latin typeface="Symbol" pitchFamily="18" charset="2"/>
              </a:rPr>
              <a:t>g</a:t>
            </a:r>
            <a:r>
              <a:rPr lang="it-IT">
                <a:latin typeface="Arial Narrow" pitchFamily="34" charset="0"/>
              </a:rPr>
              <a:t>-ray flux</a:t>
            </a:r>
          </a:p>
        </p:txBody>
      </p:sp>
      <p:sp>
        <p:nvSpPr>
          <p:cNvPr id="614436" name="Text Box 36"/>
          <p:cNvSpPr txBox="1">
            <a:spLocks noChangeArrowheads="1"/>
          </p:cNvSpPr>
          <p:nvPr/>
        </p:nvSpPr>
        <p:spPr bwMode="auto">
          <a:xfrm>
            <a:off x="2843213" y="4868863"/>
            <a:ext cx="312737" cy="223837"/>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it-IT" sz="800">
              <a:latin typeface="Arial Narrow" pitchFamily="34" charset="0"/>
            </a:endParaRPr>
          </a:p>
        </p:txBody>
      </p:sp>
      <p:sp>
        <p:nvSpPr>
          <p:cNvPr id="614437" name="Text Box 37"/>
          <p:cNvSpPr txBox="1">
            <a:spLocks noChangeArrowheads="1"/>
          </p:cNvSpPr>
          <p:nvPr/>
        </p:nvSpPr>
        <p:spPr bwMode="auto">
          <a:xfrm>
            <a:off x="2987675" y="5157788"/>
            <a:ext cx="193675" cy="223837"/>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800">
              <a:latin typeface="Arial Narrow" pitchFamily="34" charset="0"/>
            </a:endParaRPr>
          </a:p>
        </p:txBody>
      </p:sp>
      <p:sp>
        <p:nvSpPr>
          <p:cNvPr id="614438" name="Text Box 38"/>
          <p:cNvSpPr txBox="1">
            <a:spLocks noChangeArrowheads="1"/>
          </p:cNvSpPr>
          <p:nvPr/>
        </p:nvSpPr>
        <p:spPr bwMode="auto">
          <a:xfrm>
            <a:off x="3419475" y="4868863"/>
            <a:ext cx="379413" cy="223837"/>
          </a:xfrm>
          <a:prstGeom prst="rect">
            <a:avLst/>
          </a:prstGeom>
          <a:noFill/>
          <a:ln w="9525">
            <a:solidFill>
              <a:srgbClr val="66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it-IT" sz="800">
              <a:latin typeface="Arial Narrow" pitchFamily="34" charset="0"/>
            </a:endParaRPr>
          </a:p>
        </p:txBody>
      </p:sp>
      <p:sp>
        <p:nvSpPr>
          <p:cNvPr id="614440" name="Text Box 40"/>
          <p:cNvSpPr txBox="1">
            <a:spLocks noChangeArrowheads="1"/>
          </p:cNvSpPr>
          <p:nvPr/>
        </p:nvSpPr>
        <p:spPr bwMode="auto">
          <a:xfrm>
            <a:off x="5684837" y="836613"/>
            <a:ext cx="3382963"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sz="1400" b="1" dirty="0">
                <a:solidFill>
                  <a:schemeClr val="bg1"/>
                </a:solidFill>
                <a:latin typeface="Symbol" pitchFamily="18" charset="2"/>
              </a:rPr>
              <a:t>&lt;</a:t>
            </a:r>
            <a:r>
              <a:rPr lang="it-IT" sz="1400" b="1" dirty="0" err="1">
                <a:solidFill>
                  <a:schemeClr val="bg1"/>
                </a:solidFill>
                <a:latin typeface="Symbol" pitchFamily="18" charset="2"/>
              </a:rPr>
              <a:t>s</a:t>
            </a:r>
            <a:r>
              <a:rPr lang="it-IT" sz="1400" b="1" baseline="-25000" dirty="0" err="1">
                <a:solidFill>
                  <a:schemeClr val="bg1"/>
                </a:solidFill>
                <a:latin typeface="Arial Narrow" pitchFamily="34" charset="0"/>
              </a:rPr>
              <a:t>A</a:t>
            </a:r>
            <a:r>
              <a:rPr lang="it-IT" sz="1400" b="1" dirty="0" err="1">
                <a:solidFill>
                  <a:schemeClr val="bg1"/>
                </a:solidFill>
                <a:latin typeface="Arial Narrow" pitchFamily="34" charset="0"/>
              </a:rPr>
              <a:t>v</a:t>
            </a:r>
            <a:r>
              <a:rPr lang="it-IT" sz="1400" b="1" dirty="0">
                <a:solidFill>
                  <a:schemeClr val="bg1"/>
                </a:solidFill>
                <a:latin typeface="Arial Narrow" pitchFamily="34" charset="0"/>
              </a:rPr>
              <a:t>&gt;, m</a:t>
            </a:r>
            <a:r>
              <a:rPr lang="it-IT" sz="1400" b="1" baseline="-25000" dirty="0">
                <a:solidFill>
                  <a:schemeClr val="bg1"/>
                </a:solidFill>
                <a:latin typeface="Symbol" pitchFamily="18" charset="2"/>
              </a:rPr>
              <a:t>c</a:t>
            </a:r>
            <a:r>
              <a:rPr lang="it-IT" sz="1400" b="1" dirty="0">
                <a:solidFill>
                  <a:schemeClr val="bg1"/>
                </a:solidFill>
                <a:latin typeface="Arial Narrow" pitchFamily="34" charset="0"/>
              </a:rPr>
              <a:t>: WIMP </a:t>
            </a:r>
            <a:r>
              <a:rPr lang="it-IT" sz="1400" b="1" dirty="0" err="1">
                <a:solidFill>
                  <a:schemeClr val="bg1"/>
                </a:solidFill>
                <a:latin typeface="Arial Narrow" pitchFamily="34" charset="0"/>
              </a:rPr>
              <a:t>annihil</a:t>
            </a:r>
            <a:r>
              <a:rPr lang="it-IT" sz="1400" b="1" dirty="0">
                <a:solidFill>
                  <a:schemeClr val="bg1"/>
                </a:solidFill>
                <a:latin typeface="Arial Narrow" pitchFamily="34" charset="0"/>
              </a:rPr>
              <a:t>. cross </a:t>
            </a:r>
            <a:r>
              <a:rPr lang="it-IT" sz="1400" b="1" dirty="0" err="1">
                <a:solidFill>
                  <a:schemeClr val="bg1"/>
                </a:solidFill>
                <a:latin typeface="Arial Narrow" pitchFamily="34" charset="0"/>
              </a:rPr>
              <a:t>section</a:t>
            </a:r>
            <a:r>
              <a:rPr lang="it-IT" sz="1400" b="1" dirty="0">
                <a:solidFill>
                  <a:schemeClr val="bg1"/>
                </a:solidFill>
                <a:latin typeface="Arial Narrow" pitchFamily="34" charset="0"/>
              </a:rPr>
              <a:t>, mass</a:t>
            </a:r>
          </a:p>
        </p:txBody>
      </p:sp>
      <p:sp>
        <p:nvSpPr>
          <p:cNvPr id="614441" name="Text Box 41"/>
          <p:cNvSpPr txBox="1">
            <a:spLocks noChangeArrowheads="1"/>
          </p:cNvSpPr>
          <p:nvPr/>
        </p:nvSpPr>
        <p:spPr bwMode="auto">
          <a:xfrm>
            <a:off x="5735637" y="115888"/>
            <a:ext cx="10461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sz="2000" dirty="0">
                <a:latin typeface="Arial Narrow" pitchFamily="34" charset="0"/>
              </a:rPr>
              <a:t>d~80 </a:t>
            </a:r>
            <a:r>
              <a:rPr lang="it-IT" sz="2000" dirty="0" err="1">
                <a:latin typeface="Arial Narrow" pitchFamily="34" charset="0"/>
              </a:rPr>
              <a:t>kpc</a:t>
            </a:r>
            <a:endParaRPr lang="it-IT" sz="2000" dirty="0">
              <a:latin typeface="Arial Narrow" pitchFamily="34" charset="0"/>
            </a:endParaRPr>
          </a:p>
        </p:txBody>
      </p:sp>
      <p:sp>
        <p:nvSpPr>
          <p:cNvPr id="614442" name="Text Box 42"/>
          <p:cNvSpPr txBox="1">
            <a:spLocks noChangeArrowheads="1"/>
          </p:cNvSpPr>
          <p:nvPr/>
        </p:nvSpPr>
        <p:spPr bwMode="auto">
          <a:xfrm>
            <a:off x="7186613" y="5084763"/>
            <a:ext cx="1920875" cy="739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sz="1400">
                <a:latin typeface="Arial Narrow" pitchFamily="34" charset="0"/>
              </a:rPr>
              <a:t>r</a:t>
            </a:r>
            <a:r>
              <a:rPr lang="it-IT" sz="1400" baseline="-25000">
                <a:latin typeface="Arial Narrow" pitchFamily="34" charset="0"/>
              </a:rPr>
              <a:t>s</a:t>
            </a:r>
            <a:r>
              <a:rPr lang="it-IT" sz="1400">
                <a:latin typeface="Arial Narrow" pitchFamily="34" charset="0"/>
              </a:rPr>
              <a:t> = 7 – 0.2  kpc</a:t>
            </a:r>
          </a:p>
          <a:p>
            <a:pPr eaLnBrk="1" hangingPunct="1"/>
            <a:r>
              <a:rPr lang="it-IT" sz="1400">
                <a:latin typeface="Symbol" pitchFamily="18" charset="2"/>
              </a:rPr>
              <a:t>r</a:t>
            </a:r>
            <a:r>
              <a:rPr lang="it-IT" sz="1400" baseline="-25000">
                <a:latin typeface="Arial Narrow" pitchFamily="34" charset="0"/>
              </a:rPr>
              <a:t>0</a:t>
            </a:r>
            <a:r>
              <a:rPr lang="it-IT" sz="1400">
                <a:latin typeface="Arial Narrow" pitchFamily="34" charset="0"/>
              </a:rPr>
              <a:t> = 10</a:t>
            </a:r>
            <a:r>
              <a:rPr lang="it-IT" sz="1400" baseline="30000">
                <a:latin typeface="Arial Narrow" pitchFamily="34" charset="0"/>
              </a:rPr>
              <a:t>7</a:t>
            </a:r>
            <a:r>
              <a:rPr lang="it-IT" sz="1400">
                <a:latin typeface="Arial Narrow" pitchFamily="34" charset="0"/>
              </a:rPr>
              <a:t> – 10</a:t>
            </a:r>
            <a:r>
              <a:rPr lang="it-IT" sz="1400" baseline="30000">
                <a:latin typeface="Arial Narrow" pitchFamily="34" charset="0"/>
              </a:rPr>
              <a:t>9</a:t>
            </a:r>
            <a:r>
              <a:rPr lang="it-IT" sz="1400">
                <a:latin typeface="Arial Narrow" pitchFamily="34" charset="0"/>
              </a:rPr>
              <a:t> M</a:t>
            </a:r>
            <a:r>
              <a:rPr lang="it-IT" sz="1400" baseline="-25000">
                <a:latin typeface="Wingdings 2" pitchFamily="18" charset="2"/>
              </a:rPr>
              <a:t>ž</a:t>
            </a:r>
            <a:r>
              <a:rPr lang="it-IT" sz="1400">
                <a:latin typeface="Arial Narrow" pitchFamily="34" charset="0"/>
              </a:rPr>
              <a:t> kpc</a:t>
            </a:r>
            <a:r>
              <a:rPr lang="it-IT" sz="1400" baseline="30000">
                <a:latin typeface="Arial Narrow" pitchFamily="34" charset="0"/>
              </a:rPr>
              <a:t>-3</a:t>
            </a:r>
          </a:p>
          <a:p>
            <a:pPr eaLnBrk="1" hangingPunct="1"/>
            <a:r>
              <a:rPr lang="it-IT" sz="1400">
                <a:latin typeface="Symbol" pitchFamily="18" charset="2"/>
              </a:rPr>
              <a:t>r</a:t>
            </a:r>
            <a:r>
              <a:rPr lang="it-IT" sz="1400" baseline="-25000">
                <a:latin typeface="Arial Narrow" pitchFamily="34" charset="0"/>
              </a:rPr>
              <a:t>0</a:t>
            </a:r>
            <a:r>
              <a:rPr lang="it-IT" sz="1400" baseline="30000">
                <a:latin typeface="Arial Narrow" pitchFamily="34" charset="0"/>
              </a:rPr>
              <a:t>2 </a:t>
            </a:r>
            <a:r>
              <a:rPr lang="it-IT" sz="1400">
                <a:latin typeface="Arial Narrow" pitchFamily="34" charset="0"/>
              </a:rPr>
              <a:t>r</a:t>
            </a:r>
            <a:r>
              <a:rPr lang="it-IT" sz="1400" baseline="-25000">
                <a:latin typeface="Arial Narrow" pitchFamily="34" charset="0"/>
              </a:rPr>
              <a:t>s</a:t>
            </a:r>
            <a:r>
              <a:rPr lang="it-IT" sz="1400" baseline="30000">
                <a:latin typeface="Arial Narrow" pitchFamily="34" charset="0"/>
              </a:rPr>
              <a:t>3</a:t>
            </a:r>
            <a:r>
              <a:rPr lang="it-IT" sz="1400">
                <a:latin typeface="Arial Narrow" pitchFamily="34" charset="0"/>
              </a:rPr>
              <a:t> = 0.03 – 6 M</a:t>
            </a:r>
            <a:r>
              <a:rPr lang="it-IT" sz="1400" baseline="-25000">
                <a:latin typeface="Wingdings 2" pitchFamily="18" charset="2"/>
              </a:rPr>
              <a:t>ž</a:t>
            </a:r>
            <a:r>
              <a:rPr lang="it-IT" sz="1400" baseline="30000">
                <a:latin typeface="Arial Narrow" pitchFamily="34" charset="0"/>
              </a:rPr>
              <a:t>2 </a:t>
            </a:r>
            <a:r>
              <a:rPr lang="it-IT" sz="1400">
                <a:latin typeface="Arial Narrow" pitchFamily="34" charset="0"/>
              </a:rPr>
              <a:t>kpc</a:t>
            </a:r>
            <a:r>
              <a:rPr lang="it-IT" sz="1400" baseline="30000">
                <a:latin typeface="Arial Narrow" pitchFamily="34" charset="0"/>
              </a:rPr>
              <a:t>-3</a:t>
            </a:r>
          </a:p>
        </p:txBody>
      </p:sp>
      <p:sp>
        <p:nvSpPr>
          <p:cNvPr id="614444" name="Text Box 44"/>
          <p:cNvSpPr txBox="1">
            <a:spLocks noChangeArrowheads="1"/>
          </p:cNvSpPr>
          <p:nvPr/>
        </p:nvSpPr>
        <p:spPr bwMode="auto">
          <a:xfrm>
            <a:off x="611188" y="2636838"/>
            <a:ext cx="823912" cy="27463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200" b="1">
                <a:latin typeface="Arial Narrow" pitchFamily="34" charset="0"/>
              </a:rPr>
              <a:t>upper limit</a:t>
            </a:r>
          </a:p>
        </p:txBody>
      </p:sp>
      <p:sp>
        <p:nvSpPr>
          <p:cNvPr id="36" name="Text Box 48"/>
          <p:cNvSpPr txBox="1">
            <a:spLocks noChangeArrowheads="1"/>
          </p:cNvSpPr>
          <p:nvPr/>
        </p:nvSpPr>
        <p:spPr bwMode="auto">
          <a:xfrm>
            <a:off x="7162800" y="76200"/>
            <a:ext cx="1047082" cy="523220"/>
          </a:xfrm>
          <a:prstGeom prst="rect">
            <a:avLst/>
          </a:prstGeom>
          <a:noFill/>
          <a:ln w="9525">
            <a:solidFill>
              <a:schemeClr val="tx1"/>
            </a:solidFill>
            <a:miter lim="800000"/>
            <a:headEnd/>
            <a:tailEnd/>
          </a:ln>
          <a:effectLst/>
          <a:extLst/>
        </p:spPr>
        <p:txBody>
          <a:bodyPr wrap="none">
            <a:spAutoFit/>
          </a:bodyPr>
          <a:lstStyle/>
          <a:p>
            <a:pPr eaLnBrk="1" hangingPunct="1"/>
            <a:r>
              <a:rPr lang="it-IT" sz="1400" dirty="0" err="1">
                <a:latin typeface="Arial Narrow" pitchFamily="34" charset="0"/>
              </a:rPr>
              <a:t>Bergström</a:t>
            </a:r>
            <a:r>
              <a:rPr lang="it-IT" sz="1400" dirty="0">
                <a:latin typeface="Arial Narrow" pitchFamily="34" charset="0"/>
              </a:rPr>
              <a:t> &amp; </a:t>
            </a:r>
            <a:endParaRPr lang="it-IT" sz="1400" dirty="0" smtClean="0">
              <a:latin typeface="Arial Narrow" pitchFamily="34" charset="0"/>
            </a:endParaRPr>
          </a:p>
          <a:p>
            <a:pPr eaLnBrk="1" hangingPunct="1"/>
            <a:r>
              <a:rPr lang="it-IT" sz="1400" dirty="0" err="1" smtClean="0">
                <a:latin typeface="Arial Narrow" pitchFamily="34" charset="0"/>
              </a:rPr>
              <a:t>Hooper</a:t>
            </a:r>
            <a:r>
              <a:rPr lang="it-IT" sz="1400" dirty="0" smtClean="0">
                <a:latin typeface="Arial Narrow" pitchFamily="34" charset="0"/>
              </a:rPr>
              <a:t> </a:t>
            </a:r>
            <a:r>
              <a:rPr lang="it-IT" sz="1400" dirty="0">
                <a:latin typeface="Arial Narrow" pitchFamily="34" charset="0"/>
              </a:rPr>
              <a:t>2006</a:t>
            </a:r>
          </a:p>
        </p:txBody>
      </p:sp>
      <p:cxnSp>
        <p:nvCxnSpPr>
          <p:cNvPr id="3" name="Connettore 2 2"/>
          <p:cNvCxnSpPr/>
          <p:nvPr/>
        </p:nvCxnSpPr>
        <p:spPr>
          <a:xfrm>
            <a:off x="2987675" y="4419600"/>
            <a:ext cx="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3979863" y="4960937"/>
            <a:ext cx="211137" cy="296863"/>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p:cNvCxnSpPr/>
          <p:nvPr/>
        </p:nvCxnSpPr>
        <p:spPr>
          <a:xfrm>
            <a:off x="4059238" y="4419600"/>
            <a:ext cx="0" cy="4492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3609181" y="4343400"/>
            <a:ext cx="0" cy="4492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V="1">
            <a:off x="3124200" y="5410200"/>
            <a:ext cx="0" cy="423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3370750" y="5562600"/>
            <a:ext cx="891334" cy="307777"/>
          </a:xfrm>
          <a:prstGeom prst="rect">
            <a:avLst/>
          </a:prstGeom>
          <a:noFill/>
        </p:spPr>
        <p:txBody>
          <a:bodyPr wrap="none" rtlCol="0">
            <a:spAutoFit/>
          </a:bodyPr>
          <a:lstStyle/>
          <a:p>
            <a:r>
              <a:rPr lang="it-IT" sz="1400" dirty="0" err="1" smtClean="0">
                <a:solidFill>
                  <a:srgbClr val="FF0000"/>
                </a:solidFill>
              </a:rPr>
              <a:t>astrophys</a:t>
            </a:r>
            <a:endParaRPr lang="it-IT" sz="1400" dirty="0">
              <a:solidFill>
                <a:srgbClr val="FF0000"/>
              </a:solidFill>
            </a:endParaRPr>
          </a:p>
        </p:txBody>
      </p:sp>
      <p:sp>
        <p:nvSpPr>
          <p:cNvPr id="22" name="CasellaDiTesto 21"/>
          <p:cNvSpPr txBox="1"/>
          <p:nvPr/>
        </p:nvSpPr>
        <p:spPr>
          <a:xfrm>
            <a:off x="3352800" y="5334000"/>
            <a:ext cx="910634" cy="307777"/>
          </a:xfrm>
          <a:prstGeom prst="rect">
            <a:avLst/>
          </a:prstGeom>
          <a:noFill/>
        </p:spPr>
        <p:txBody>
          <a:bodyPr wrap="none" rtlCol="0">
            <a:spAutoFit/>
          </a:bodyPr>
          <a:lstStyle/>
          <a:p>
            <a:r>
              <a:rPr lang="it-IT" sz="1400" dirty="0" smtClean="0">
                <a:solidFill>
                  <a:srgbClr val="0070C0"/>
                </a:solidFill>
              </a:rPr>
              <a:t>part. </a:t>
            </a:r>
            <a:r>
              <a:rPr lang="it-IT" sz="1400" dirty="0" err="1" smtClean="0">
                <a:solidFill>
                  <a:srgbClr val="0070C0"/>
                </a:solidFill>
              </a:rPr>
              <a:t>phys</a:t>
            </a:r>
            <a:endParaRPr lang="it-IT" sz="1400" dirty="0">
              <a:solidFill>
                <a:srgbClr val="0070C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597025"/>
            <a:ext cx="9144000" cy="52609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8E40649-EC4E-4B84-8DDA-D7B30746287A}" type="slidenum">
              <a:rPr lang="en-US" smtClean="0"/>
              <a:pPr>
                <a:defRPr/>
              </a:pPr>
              <a:t>4</a:t>
            </a:fld>
            <a:endParaRPr lang="en-US"/>
          </a:p>
        </p:txBody>
      </p:sp>
      <p:pic>
        <p:nvPicPr>
          <p:cNvPr id="5" name="Picture 2"/>
          <p:cNvPicPr>
            <a:picLocks noChangeAspect="1" noChangeArrowheads="1"/>
          </p:cNvPicPr>
          <p:nvPr/>
        </p:nvPicPr>
        <p:blipFill>
          <a:blip r:embed="rId3" cstate="print"/>
          <a:srcRect/>
          <a:stretch>
            <a:fillRect/>
          </a:stretch>
        </p:blipFill>
        <p:spPr bwMode="auto">
          <a:xfrm rot="19983213">
            <a:off x="6385769" y="866354"/>
            <a:ext cx="2697480" cy="9144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2680243" y="3886200"/>
            <a:ext cx="6463757" cy="32963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4" name="Text Box 4"/>
          <p:cNvSpPr txBox="1">
            <a:spLocks noChangeArrowheads="1"/>
          </p:cNvSpPr>
          <p:nvPr/>
        </p:nvSpPr>
        <p:spPr bwMode="auto">
          <a:xfrm>
            <a:off x="3832225" y="40925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sp>
        <p:nvSpPr>
          <p:cNvPr id="619529" name="Text Box 9"/>
          <p:cNvSpPr txBox="1">
            <a:spLocks noChangeArrowheads="1"/>
          </p:cNvSpPr>
          <p:nvPr/>
        </p:nvSpPr>
        <p:spPr bwMode="auto">
          <a:xfrm>
            <a:off x="2679700" y="35893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sp>
        <p:nvSpPr>
          <p:cNvPr id="619535" name="Text Box 15"/>
          <p:cNvSpPr txBox="1">
            <a:spLocks noChangeArrowheads="1"/>
          </p:cNvSpPr>
          <p:nvPr/>
        </p:nvSpPr>
        <p:spPr bwMode="auto">
          <a:xfrm>
            <a:off x="2824163" y="35893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sp>
        <p:nvSpPr>
          <p:cNvPr id="619538" name="Text Box 18"/>
          <p:cNvSpPr txBox="1">
            <a:spLocks noChangeArrowheads="1"/>
          </p:cNvSpPr>
          <p:nvPr/>
        </p:nvSpPr>
        <p:spPr bwMode="auto">
          <a:xfrm>
            <a:off x="3400425" y="42370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sp>
        <p:nvSpPr>
          <p:cNvPr id="619544" name="Text Box 24"/>
          <p:cNvSpPr txBox="1">
            <a:spLocks noChangeArrowheads="1"/>
          </p:cNvSpPr>
          <p:nvPr/>
        </p:nvSpPr>
        <p:spPr bwMode="auto">
          <a:xfrm>
            <a:off x="2392363" y="3805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pic>
        <p:nvPicPr>
          <p:cNvPr id="619545" name="Picture 2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3836988"/>
            <a:ext cx="5050079" cy="963612"/>
          </a:xfrm>
          <a:noFill/>
          <a:ln/>
        </p:spPr>
      </p:pic>
      <p:pic>
        <p:nvPicPr>
          <p:cNvPr id="619553" name="Picture 3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2797175"/>
            <a:ext cx="4861445" cy="936625"/>
          </a:xfrm>
          <a:noFill/>
          <a:ln/>
        </p:spPr>
      </p:pic>
      <p:pic>
        <p:nvPicPr>
          <p:cNvPr id="619557" name="Picture 3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049911" y="0"/>
            <a:ext cx="6094090" cy="2514600"/>
          </a:xfrm>
          <a:noFill/>
          <a:ln/>
        </p:spPr>
      </p:pic>
      <p:sp>
        <p:nvSpPr>
          <p:cNvPr id="619547" name="Text Box 27"/>
          <p:cNvSpPr txBox="1">
            <a:spLocks noChangeArrowheads="1"/>
          </p:cNvSpPr>
          <p:nvPr/>
        </p:nvSpPr>
        <p:spPr bwMode="auto">
          <a:xfrm>
            <a:off x="4264025" y="852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sp>
        <p:nvSpPr>
          <p:cNvPr id="619552" name="Text Box 32"/>
          <p:cNvSpPr txBox="1">
            <a:spLocks noChangeArrowheads="1"/>
          </p:cNvSpPr>
          <p:nvPr/>
        </p:nvSpPr>
        <p:spPr bwMode="auto">
          <a:xfrm>
            <a:off x="5632450" y="2762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sp>
        <p:nvSpPr>
          <p:cNvPr id="619556" name="Text Box 36"/>
          <p:cNvSpPr txBox="1">
            <a:spLocks noChangeArrowheads="1"/>
          </p:cNvSpPr>
          <p:nvPr/>
        </p:nvSpPr>
        <p:spPr bwMode="auto">
          <a:xfrm>
            <a:off x="2967038" y="3805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sp>
        <p:nvSpPr>
          <p:cNvPr id="619560" name="Text Box 40"/>
          <p:cNvSpPr txBox="1">
            <a:spLocks noChangeArrowheads="1"/>
          </p:cNvSpPr>
          <p:nvPr/>
        </p:nvSpPr>
        <p:spPr bwMode="auto">
          <a:xfrm>
            <a:off x="5029200" y="1512887"/>
            <a:ext cx="885825" cy="620713"/>
          </a:xfrm>
          <a:prstGeom prst="rect">
            <a:avLst/>
          </a:prstGeom>
          <a:noFill/>
          <a:ln w="9525">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a:solidFill>
                  <a:srgbClr val="CC00FF"/>
                </a:solidFill>
                <a:latin typeface="Arial Narrow" pitchFamily="34" charset="0"/>
              </a:rPr>
              <a:t>MAGIC</a:t>
            </a:r>
          </a:p>
          <a:p>
            <a:pPr eaLnBrk="1" hangingPunct="1"/>
            <a:r>
              <a:rPr lang="it-IT" sz="1600">
                <a:solidFill>
                  <a:srgbClr val="CC00FF"/>
                </a:solidFill>
                <a:latin typeface="Arial Narrow" pitchFamily="34" charset="0"/>
              </a:rPr>
              <a:t>40-h exp.</a:t>
            </a:r>
          </a:p>
        </p:txBody>
      </p:sp>
      <p:sp>
        <p:nvSpPr>
          <p:cNvPr id="619561" name="Text Box 41"/>
          <p:cNvSpPr txBox="1">
            <a:spLocks noChangeArrowheads="1"/>
          </p:cNvSpPr>
          <p:nvPr/>
        </p:nvSpPr>
        <p:spPr bwMode="auto">
          <a:xfrm>
            <a:off x="7924800" y="1512888"/>
            <a:ext cx="1066800" cy="615553"/>
          </a:xfrm>
          <a:prstGeom prst="rect">
            <a:avLst/>
          </a:prstGeom>
          <a:noFill/>
          <a:ln w="9525">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it-IT" dirty="0" smtClean="0">
                <a:solidFill>
                  <a:srgbClr val="CC00FF"/>
                </a:solidFill>
                <a:latin typeface="Arial Narrow" pitchFamily="34" charset="0"/>
              </a:rPr>
              <a:t>Fermi LAT</a:t>
            </a:r>
            <a:endParaRPr lang="it-IT" dirty="0">
              <a:solidFill>
                <a:srgbClr val="CC00FF"/>
              </a:solidFill>
              <a:latin typeface="Arial Narrow" pitchFamily="34" charset="0"/>
            </a:endParaRPr>
          </a:p>
          <a:p>
            <a:pPr eaLnBrk="1" hangingPunct="1"/>
            <a:r>
              <a:rPr lang="it-IT" sz="1600" dirty="0">
                <a:solidFill>
                  <a:srgbClr val="CC00FF"/>
                </a:solidFill>
                <a:latin typeface="Arial Narrow" pitchFamily="34" charset="0"/>
              </a:rPr>
              <a:t>1-yr </a:t>
            </a:r>
            <a:r>
              <a:rPr lang="it-IT" sz="1600" dirty="0" err="1">
                <a:solidFill>
                  <a:srgbClr val="CC00FF"/>
                </a:solidFill>
                <a:latin typeface="Arial Narrow" pitchFamily="34" charset="0"/>
              </a:rPr>
              <a:t>exp</a:t>
            </a:r>
            <a:r>
              <a:rPr lang="it-IT" sz="1600" dirty="0">
                <a:solidFill>
                  <a:srgbClr val="CC00FF"/>
                </a:solidFill>
                <a:latin typeface="Arial Narrow" pitchFamily="34" charset="0"/>
              </a:rPr>
              <a:t>.</a:t>
            </a:r>
          </a:p>
        </p:txBody>
      </p:sp>
      <p:sp>
        <p:nvSpPr>
          <p:cNvPr id="619562" name="Text Box 42"/>
          <p:cNvSpPr txBox="1">
            <a:spLocks noChangeArrowheads="1"/>
          </p:cNvSpPr>
          <p:nvPr/>
        </p:nvSpPr>
        <p:spPr bwMode="auto">
          <a:xfrm>
            <a:off x="1042988" y="5300663"/>
            <a:ext cx="2667269" cy="707886"/>
          </a:xfrm>
          <a:prstGeom prst="rect">
            <a:avLst/>
          </a:prstGeom>
          <a:solidFill>
            <a:srgbClr val="FFFF66"/>
          </a:solidFill>
          <a:ln>
            <a:noFill/>
          </a:ln>
          <a:effectLst/>
          <a:extLst/>
        </p:spPr>
        <p:txBody>
          <a:bodyPr wrap="none">
            <a:spAutoFit/>
          </a:bodyPr>
          <a:lstStyle/>
          <a:p>
            <a:pPr eaLnBrk="1" hangingPunct="1">
              <a:buFont typeface="Wingdings" pitchFamily="2" charset="2"/>
              <a:buNone/>
            </a:pPr>
            <a:r>
              <a:rPr lang="it-IT" sz="2000" dirty="0">
                <a:latin typeface="Arial Narrow" pitchFamily="34" charset="0"/>
                <a:sym typeface="Wingdings" pitchFamily="2" charset="2"/>
              </a:rPr>
              <a:t>IACT </a:t>
            </a:r>
            <a:r>
              <a:rPr lang="it-IT" sz="2000" dirty="0" err="1">
                <a:latin typeface="Arial Narrow" pitchFamily="34" charset="0"/>
                <a:sym typeface="Wingdings" pitchFamily="2" charset="2"/>
              </a:rPr>
              <a:t>neutralino</a:t>
            </a:r>
            <a:r>
              <a:rPr lang="it-IT" sz="2000" dirty="0">
                <a:latin typeface="Arial Narrow" pitchFamily="34" charset="0"/>
                <a:sym typeface="Wingdings" pitchFamily="2" charset="2"/>
              </a:rPr>
              <a:t> </a:t>
            </a:r>
            <a:r>
              <a:rPr lang="it-IT" sz="2000" dirty="0" err="1">
                <a:latin typeface="Arial Narrow" pitchFamily="34" charset="0"/>
              </a:rPr>
              <a:t>detection</a:t>
            </a:r>
            <a:r>
              <a:rPr lang="it-IT" sz="2000" dirty="0">
                <a:latin typeface="Arial Narrow" pitchFamily="34" charset="0"/>
              </a:rPr>
              <a:t>: </a:t>
            </a:r>
          </a:p>
          <a:p>
            <a:pPr eaLnBrk="1" hangingPunct="1">
              <a:buFont typeface="Wingdings" pitchFamily="2" charset="2"/>
              <a:buNone/>
            </a:pPr>
            <a:r>
              <a:rPr lang="it-IT" sz="2000" dirty="0">
                <a:latin typeface="Arial Narrow" pitchFamily="34" charset="0"/>
              </a:rPr>
              <a:t>    &lt;</a:t>
            </a:r>
            <a:r>
              <a:rPr lang="it-IT" sz="2000" dirty="0" err="1">
                <a:latin typeface="Symbol" pitchFamily="18" charset="2"/>
              </a:rPr>
              <a:t>s</a:t>
            </a:r>
            <a:r>
              <a:rPr lang="it-IT" sz="2000" baseline="-25000" dirty="0" err="1">
                <a:latin typeface="Arial Narrow" pitchFamily="34" charset="0"/>
              </a:rPr>
              <a:t>A</a:t>
            </a:r>
            <a:r>
              <a:rPr lang="it-IT" sz="2000" dirty="0" err="1">
                <a:latin typeface="Arial Narrow" pitchFamily="34" charset="0"/>
              </a:rPr>
              <a:t>v</a:t>
            </a:r>
            <a:r>
              <a:rPr lang="it-IT" sz="2000" dirty="0">
                <a:latin typeface="Arial Narrow" pitchFamily="34" charset="0"/>
              </a:rPr>
              <a:t>&gt;  </a:t>
            </a:r>
            <a:r>
              <a:rPr lang="it-IT" sz="2000" dirty="0">
                <a:latin typeface="Symbol" pitchFamily="18" charset="2"/>
              </a:rPr>
              <a:t>³ </a:t>
            </a:r>
            <a:r>
              <a:rPr lang="it-IT" sz="2000" dirty="0">
                <a:latin typeface="Arial Narrow" pitchFamily="34" charset="0"/>
              </a:rPr>
              <a:t>10</a:t>
            </a:r>
            <a:r>
              <a:rPr lang="it-IT" sz="2000" baseline="30000" dirty="0">
                <a:latin typeface="Arial Narrow" pitchFamily="34" charset="0"/>
              </a:rPr>
              <a:t>-25</a:t>
            </a:r>
            <a:r>
              <a:rPr lang="it-IT" sz="2000" dirty="0">
                <a:latin typeface="Arial Narrow" pitchFamily="34" charset="0"/>
              </a:rPr>
              <a:t> cm</a:t>
            </a:r>
            <a:r>
              <a:rPr lang="it-IT" sz="2000" baseline="30000" dirty="0">
                <a:latin typeface="Arial Narrow" pitchFamily="34" charset="0"/>
              </a:rPr>
              <a:t>3</a:t>
            </a:r>
            <a:r>
              <a:rPr lang="it-IT" sz="2000" dirty="0">
                <a:latin typeface="Arial Narrow" pitchFamily="34" charset="0"/>
              </a:rPr>
              <a:t>s</a:t>
            </a:r>
            <a:r>
              <a:rPr lang="it-IT" sz="2000" baseline="30000" dirty="0">
                <a:latin typeface="Arial Narrow" pitchFamily="34" charset="0"/>
              </a:rPr>
              <a:t>-1</a:t>
            </a:r>
          </a:p>
        </p:txBody>
      </p:sp>
      <p:sp>
        <p:nvSpPr>
          <p:cNvPr id="619564" name="Text Box 44"/>
          <p:cNvSpPr txBox="1">
            <a:spLocks noChangeArrowheads="1"/>
          </p:cNvSpPr>
          <p:nvPr/>
        </p:nvSpPr>
        <p:spPr bwMode="auto">
          <a:xfrm>
            <a:off x="2176463" y="5635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sz="2400" b="1">
              <a:latin typeface="Arial Narrow" pitchFamily="34" charset="0"/>
            </a:endParaRPr>
          </a:p>
        </p:txBody>
      </p:sp>
      <p:pic>
        <p:nvPicPr>
          <p:cNvPr id="619565" name="Picture 4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0" y="0"/>
            <a:ext cx="2916238" cy="2614498"/>
          </a:xfrm>
          <a:noFill/>
          <a:ln/>
        </p:spPr>
      </p:pic>
      <p:sp>
        <p:nvSpPr>
          <p:cNvPr id="619569" name="Text Box 49"/>
          <p:cNvSpPr txBox="1">
            <a:spLocks noChangeArrowheads="1"/>
          </p:cNvSpPr>
          <p:nvPr/>
        </p:nvSpPr>
        <p:spPr bwMode="auto">
          <a:xfrm>
            <a:off x="3924300" y="1412875"/>
            <a:ext cx="1081088" cy="314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it-IT" sz="1400">
                <a:solidFill>
                  <a:srgbClr val="000000"/>
                </a:solidFill>
                <a:latin typeface="Arial Narrow" pitchFamily="34" charset="0"/>
              </a:rPr>
              <a:t>max. cusped</a:t>
            </a:r>
          </a:p>
        </p:txBody>
      </p:sp>
      <p:sp>
        <p:nvSpPr>
          <p:cNvPr id="619570" name="Text Box 50"/>
          <p:cNvSpPr txBox="1">
            <a:spLocks noChangeArrowheads="1"/>
          </p:cNvSpPr>
          <p:nvPr/>
        </p:nvSpPr>
        <p:spPr bwMode="auto">
          <a:xfrm>
            <a:off x="5148263" y="620713"/>
            <a:ext cx="876300"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sz="1400">
                <a:solidFill>
                  <a:srgbClr val="FF0000"/>
                </a:solidFill>
                <a:latin typeface="Arial Narrow" pitchFamily="34" charset="0"/>
              </a:rPr>
              <a:t>min. cored</a:t>
            </a:r>
          </a:p>
        </p:txBody>
      </p:sp>
      <p:sp>
        <p:nvSpPr>
          <p:cNvPr id="619572" name="Text Box 52"/>
          <p:cNvSpPr txBox="1">
            <a:spLocks noChangeArrowheads="1"/>
          </p:cNvSpPr>
          <p:nvPr/>
        </p:nvSpPr>
        <p:spPr bwMode="auto">
          <a:xfrm>
            <a:off x="971550" y="404813"/>
            <a:ext cx="425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it-IT" sz="1200" b="1">
                <a:solidFill>
                  <a:srgbClr val="000000"/>
                </a:solidFill>
                <a:latin typeface="Symbol" pitchFamily="18" charset="2"/>
              </a:rPr>
              <a:t>t</a:t>
            </a:r>
            <a:r>
              <a:rPr lang="it-IT" sz="1200" b="1" baseline="30000">
                <a:solidFill>
                  <a:srgbClr val="000000"/>
                </a:solidFill>
                <a:latin typeface="Arial Narrow" pitchFamily="34" charset="0"/>
              </a:rPr>
              <a:t>+</a:t>
            </a:r>
            <a:r>
              <a:rPr lang="it-IT" sz="1200" b="1">
                <a:solidFill>
                  <a:srgbClr val="000000"/>
                </a:solidFill>
                <a:latin typeface="Symbol" pitchFamily="18" charset="2"/>
              </a:rPr>
              <a:t>t</a:t>
            </a:r>
            <a:r>
              <a:rPr lang="it-IT" sz="1200" b="1" baseline="30000">
                <a:solidFill>
                  <a:srgbClr val="000000"/>
                </a:solidFill>
                <a:latin typeface="Arial Narrow" pitchFamily="34" charset="0"/>
              </a:rPr>
              <a:t>-</a:t>
            </a:r>
          </a:p>
        </p:txBody>
      </p:sp>
      <p:sp>
        <p:nvSpPr>
          <p:cNvPr id="619573" name="Text Box 53"/>
          <p:cNvSpPr txBox="1">
            <a:spLocks noChangeArrowheads="1"/>
          </p:cNvSpPr>
          <p:nvPr/>
        </p:nvSpPr>
        <p:spPr bwMode="auto">
          <a:xfrm>
            <a:off x="755650" y="1196975"/>
            <a:ext cx="5032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it-IT" sz="1200" b="1" dirty="0">
                <a:solidFill>
                  <a:srgbClr val="000000"/>
                </a:solidFill>
                <a:latin typeface="Arial Narrow" pitchFamily="34" charset="0"/>
              </a:rPr>
              <a:t>W</a:t>
            </a:r>
            <a:r>
              <a:rPr lang="it-IT" sz="1200" b="1" baseline="30000" dirty="0">
                <a:solidFill>
                  <a:srgbClr val="000000"/>
                </a:solidFill>
                <a:latin typeface="Arial Narrow" pitchFamily="34" charset="0"/>
              </a:rPr>
              <a:t>+</a:t>
            </a:r>
            <a:r>
              <a:rPr lang="it-IT" sz="1200" b="1" dirty="0">
                <a:solidFill>
                  <a:srgbClr val="000000"/>
                </a:solidFill>
                <a:latin typeface="Arial Narrow" pitchFamily="34" charset="0"/>
              </a:rPr>
              <a:t>W</a:t>
            </a:r>
            <a:r>
              <a:rPr lang="it-IT" sz="1200" b="1" baseline="30000" dirty="0">
                <a:solidFill>
                  <a:srgbClr val="000000"/>
                </a:solidFill>
                <a:latin typeface="Arial Narrow" pitchFamily="34" charset="0"/>
              </a:rPr>
              <a:t>-</a:t>
            </a:r>
          </a:p>
        </p:txBody>
      </p:sp>
      <p:sp>
        <p:nvSpPr>
          <p:cNvPr id="619574" name="Text Box 54"/>
          <p:cNvSpPr txBox="1">
            <a:spLocks noChangeArrowheads="1"/>
          </p:cNvSpPr>
          <p:nvPr/>
        </p:nvSpPr>
        <p:spPr bwMode="auto">
          <a:xfrm>
            <a:off x="882650" y="1484313"/>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sz="1200" b="1">
                <a:solidFill>
                  <a:srgbClr val="FF0000"/>
                </a:solidFill>
                <a:latin typeface="Arial Narrow" pitchFamily="34" charset="0"/>
              </a:rPr>
              <a:t>ZZ</a:t>
            </a:r>
          </a:p>
        </p:txBody>
      </p:sp>
      <p:sp>
        <p:nvSpPr>
          <p:cNvPr id="619575" name="Text Box 55"/>
          <p:cNvSpPr txBox="1">
            <a:spLocks noChangeArrowheads="1"/>
          </p:cNvSpPr>
          <p:nvPr/>
        </p:nvSpPr>
        <p:spPr bwMode="auto">
          <a:xfrm>
            <a:off x="1979613" y="214313"/>
            <a:ext cx="361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sz="1400" b="1">
                <a:solidFill>
                  <a:srgbClr val="000000"/>
                </a:solidFill>
                <a:latin typeface="Arial Narrow" pitchFamily="34" charset="0"/>
              </a:rPr>
              <a:t>bb</a:t>
            </a:r>
          </a:p>
          <a:p>
            <a:pPr eaLnBrk="1" hangingPunct="1"/>
            <a:r>
              <a:rPr lang="it-IT" sz="1400" b="1">
                <a:solidFill>
                  <a:srgbClr val="CC0000"/>
                </a:solidFill>
                <a:latin typeface="Arial Narrow" pitchFamily="34" charset="0"/>
              </a:rPr>
              <a:t>t t</a:t>
            </a:r>
          </a:p>
        </p:txBody>
      </p:sp>
      <p:sp>
        <p:nvSpPr>
          <p:cNvPr id="619576" name="Text Box 56"/>
          <p:cNvSpPr txBox="1">
            <a:spLocks noChangeArrowheads="1"/>
          </p:cNvSpPr>
          <p:nvPr/>
        </p:nvSpPr>
        <p:spPr bwMode="auto">
          <a:xfrm>
            <a:off x="8027988" y="188913"/>
            <a:ext cx="24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it-IT" sz="1600">
                <a:solidFill>
                  <a:srgbClr val="000000"/>
                </a:solidFill>
                <a:latin typeface="Arial Narrow" pitchFamily="34" charset="0"/>
              </a:rPr>
              <a:t>_</a:t>
            </a:r>
          </a:p>
        </p:txBody>
      </p:sp>
      <p:sp>
        <p:nvSpPr>
          <p:cNvPr id="619577" name="Text Box 57"/>
          <p:cNvSpPr txBox="1">
            <a:spLocks noChangeArrowheads="1"/>
          </p:cNvSpPr>
          <p:nvPr/>
        </p:nvSpPr>
        <p:spPr bwMode="auto">
          <a:xfrm>
            <a:off x="8027988" y="476250"/>
            <a:ext cx="276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it-IT" sz="1600">
                <a:solidFill>
                  <a:srgbClr val="CC0000"/>
                </a:solidFill>
                <a:latin typeface="Arial Narrow" pitchFamily="34" charset="0"/>
              </a:rPr>
              <a:t>_</a:t>
            </a:r>
          </a:p>
        </p:txBody>
      </p:sp>
      <p:pic>
        <p:nvPicPr>
          <p:cNvPr id="619578" name="Picture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4425" y="2695575"/>
            <a:ext cx="42195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9579" name="Text Box 59"/>
          <p:cNvSpPr txBox="1">
            <a:spLocks noChangeArrowheads="1"/>
          </p:cNvSpPr>
          <p:nvPr/>
        </p:nvSpPr>
        <p:spPr bwMode="auto">
          <a:xfrm>
            <a:off x="7667625" y="5876925"/>
            <a:ext cx="976313" cy="274638"/>
          </a:xfrm>
          <a:prstGeom prst="rect">
            <a:avLst/>
          </a:prstGeom>
          <a:solidFill>
            <a:srgbClr val="FFFF99"/>
          </a:solidFill>
          <a:ln>
            <a:noFill/>
          </a:ln>
          <a:effectLst/>
          <a:extLst/>
        </p:spPr>
        <p:txBody>
          <a:bodyPr wrap="none">
            <a:spAutoFit/>
          </a:bodyPr>
          <a:lstStyle/>
          <a:p>
            <a:r>
              <a:rPr lang="it-IT" sz="1200" dirty="0" err="1">
                <a:solidFill>
                  <a:srgbClr val="CC3300"/>
                </a:solidFill>
                <a:latin typeface="Arial Narrow" pitchFamily="34" charset="0"/>
              </a:rPr>
              <a:t>Stoehr</a:t>
            </a:r>
            <a:r>
              <a:rPr lang="it-IT" sz="1200" dirty="0">
                <a:solidFill>
                  <a:srgbClr val="CC3300"/>
                </a:solidFill>
                <a:latin typeface="Arial Narrow" pitchFamily="34" charset="0"/>
              </a:rPr>
              <a:t> + 2003</a:t>
            </a:r>
          </a:p>
        </p:txBody>
      </p:sp>
      <p:sp>
        <p:nvSpPr>
          <p:cNvPr id="29" name="Text Box 48"/>
          <p:cNvSpPr txBox="1">
            <a:spLocks noChangeArrowheads="1"/>
          </p:cNvSpPr>
          <p:nvPr/>
        </p:nvSpPr>
        <p:spPr bwMode="auto">
          <a:xfrm>
            <a:off x="2235200" y="1773238"/>
            <a:ext cx="1651000" cy="284162"/>
          </a:xfrm>
          <a:prstGeom prst="rect">
            <a:avLst/>
          </a:prstGeom>
          <a:solidFill>
            <a:srgbClr val="FFFF99"/>
          </a:solidFill>
          <a:ln w="9525">
            <a:noFill/>
            <a:miter lim="800000"/>
            <a:headEnd/>
            <a:tailEnd/>
          </a:ln>
          <a:effectLst/>
          <a:extLst/>
        </p:spPr>
        <p:txBody>
          <a:bodyPr wrap="none">
            <a:spAutoFit/>
          </a:bodyPr>
          <a:lstStyle/>
          <a:p>
            <a:pPr eaLnBrk="1" hangingPunct="1"/>
            <a:r>
              <a:rPr lang="it-IT" sz="1200" dirty="0" err="1">
                <a:solidFill>
                  <a:srgbClr val="C00000"/>
                </a:solidFill>
                <a:latin typeface="Arial Narrow" pitchFamily="34" charset="0"/>
              </a:rPr>
              <a:t>Bergström</a:t>
            </a:r>
            <a:r>
              <a:rPr lang="it-IT" sz="1200" dirty="0">
                <a:solidFill>
                  <a:srgbClr val="C00000"/>
                </a:solidFill>
                <a:latin typeface="Arial Narrow" pitchFamily="34" charset="0"/>
              </a:rPr>
              <a:t> &amp; </a:t>
            </a:r>
            <a:r>
              <a:rPr lang="it-IT" sz="1200" dirty="0" err="1">
                <a:solidFill>
                  <a:srgbClr val="C00000"/>
                </a:solidFill>
                <a:latin typeface="Arial Narrow" pitchFamily="34" charset="0"/>
              </a:rPr>
              <a:t>Hooper</a:t>
            </a:r>
            <a:r>
              <a:rPr lang="it-IT" sz="1200" dirty="0">
                <a:solidFill>
                  <a:srgbClr val="C00000"/>
                </a:solidFill>
                <a:latin typeface="Arial Narrow" pitchFamily="34" charset="0"/>
              </a:rPr>
              <a:t> 2006</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0" y="0"/>
            <a:ext cx="9144000" cy="1143000"/>
          </a:xfrm>
          <a:gradFill rotWithShape="1">
            <a:gsLst>
              <a:gs pos="0">
                <a:srgbClr val="FFFFCC">
                  <a:gamma/>
                  <a:shade val="46275"/>
                  <a:invGamma/>
                </a:srgbClr>
              </a:gs>
              <a:gs pos="100000">
                <a:srgbClr val="FFFFCC"/>
              </a:gs>
            </a:gsLst>
            <a:lin ang="5400000" scaled="1"/>
          </a:gradFill>
        </p:spPr>
        <p:txBody>
          <a:bodyPr/>
          <a:lstStyle/>
          <a:p>
            <a:r>
              <a:rPr lang="it-IT" sz="4000" dirty="0" err="1">
                <a:solidFill>
                  <a:srgbClr val="800000"/>
                </a:solidFill>
                <a:latin typeface="Comic Sans MS" pitchFamily="66" charset="0"/>
              </a:rPr>
              <a:t>Draco</a:t>
            </a:r>
            <a:r>
              <a:rPr lang="it-IT" sz="4000" dirty="0">
                <a:solidFill>
                  <a:srgbClr val="800000"/>
                </a:solidFill>
                <a:latin typeface="Comic Sans MS" pitchFamily="66" charset="0"/>
              </a:rPr>
              <a:t> </a:t>
            </a:r>
            <a:r>
              <a:rPr lang="it-IT" sz="4000" dirty="0" err="1">
                <a:solidFill>
                  <a:srgbClr val="800000"/>
                </a:solidFill>
                <a:latin typeface="Comic Sans MS" pitchFamily="66" charset="0"/>
              </a:rPr>
              <a:t>dSph</a:t>
            </a:r>
            <a:r>
              <a:rPr lang="it-IT" sz="4000" dirty="0">
                <a:solidFill>
                  <a:srgbClr val="800000"/>
                </a:solidFill>
                <a:latin typeface="Comic Sans MS" pitchFamily="66" charset="0"/>
              </a:rPr>
              <a:t> </a:t>
            </a:r>
            <a:r>
              <a:rPr lang="it-IT" sz="4000" dirty="0" err="1">
                <a:solidFill>
                  <a:srgbClr val="800000"/>
                </a:solidFill>
                <a:latin typeface="Comic Sans MS" pitchFamily="66" charset="0"/>
              </a:rPr>
              <a:t>obs’d</a:t>
            </a:r>
            <a:r>
              <a:rPr lang="it-IT" sz="4000" dirty="0">
                <a:solidFill>
                  <a:srgbClr val="800000"/>
                </a:solidFill>
                <a:latin typeface="Comic Sans MS" pitchFamily="66" charset="0"/>
              </a:rPr>
              <a:t> MAGIC </a:t>
            </a:r>
            <a:r>
              <a:rPr lang="it-IT" sz="2000" dirty="0" smtClean="0">
                <a:solidFill>
                  <a:srgbClr val="800000"/>
                </a:solidFill>
                <a:latin typeface="Comic Sans MS" pitchFamily="66" charset="0"/>
              </a:rPr>
              <a:t>Albert et al. 2008</a:t>
            </a:r>
            <a:endParaRPr lang="it-IT" sz="2000" dirty="0">
              <a:solidFill>
                <a:srgbClr val="800000"/>
              </a:solidFill>
              <a:latin typeface="Comic Sans MS"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9" y="1295401"/>
            <a:ext cx="698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478"/>
            <a:ext cx="9144000" cy="666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181600" y="2129135"/>
            <a:ext cx="2032351" cy="461665"/>
          </a:xfrm>
          <a:prstGeom prst="rect">
            <a:avLst/>
          </a:prstGeom>
          <a:solidFill>
            <a:schemeClr val="bg1">
              <a:lumMod val="95000"/>
            </a:schemeClr>
          </a:solidFill>
        </p:spPr>
        <p:txBody>
          <a:bodyPr wrap="none" rtlCol="0">
            <a:spAutoFit/>
          </a:bodyPr>
          <a:lstStyle/>
          <a:p>
            <a:r>
              <a:rPr lang="it-IT" sz="2400" dirty="0" smtClean="0"/>
              <a:t>Segue-1 </a:t>
            </a:r>
            <a:r>
              <a:rPr lang="it-IT" sz="2400" dirty="0" err="1" smtClean="0"/>
              <a:t>galaxy</a:t>
            </a:r>
            <a:endParaRPr lang="it-IT" sz="2400" dirty="0"/>
          </a:p>
        </p:txBody>
      </p:sp>
    </p:spTree>
    <p:extLst>
      <p:ext uri="{BB962C8B-B14F-4D97-AF65-F5344CB8AC3E}">
        <p14:creationId xmlns:p14="http://schemas.microsoft.com/office/powerpoint/2010/main" val="2141628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686800" cy="686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316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 y="914401"/>
            <a:ext cx="905691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219200" y="5496580"/>
            <a:ext cx="1326004" cy="461665"/>
          </a:xfrm>
          <a:prstGeom prst="rect">
            <a:avLst/>
          </a:prstGeom>
          <a:solidFill>
            <a:schemeClr val="tx2">
              <a:lumMod val="75000"/>
            </a:schemeClr>
          </a:solidFill>
        </p:spPr>
        <p:txBody>
          <a:bodyPr wrap="none" rtlCol="0">
            <a:spAutoFit/>
          </a:bodyPr>
          <a:lstStyle/>
          <a:p>
            <a:r>
              <a:rPr lang="it-IT" sz="2400" dirty="0" err="1" smtClean="0">
                <a:solidFill>
                  <a:schemeClr val="bg1"/>
                </a:solidFill>
              </a:rPr>
              <a:t>Wilman</a:t>
            </a:r>
            <a:r>
              <a:rPr lang="it-IT" sz="2400" dirty="0" smtClean="0">
                <a:solidFill>
                  <a:schemeClr val="bg1"/>
                </a:solidFill>
              </a:rPr>
              <a:t>-I</a:t>
            </a:r>
            <a:endParaRPr lang="it-IT" sz="2800" dirty="0">
              <a:solidFill>
                <a:schemeClr val="bg1"/>
              </a:solidFill>
            </a:endParaRPr>
          </a:p>
        </p:txBody>
      </p:sp>
    </p:spTree>
    <p:extLst>
      <p:ext uri="{BB962C8B-B14F-4D97-AF65-F5344CB8AC3E}">
        <p14:creationId xmlns:p14="http://schemas.microsoft.com/office/powerpoint/2010/main" val="2454455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6200" y="4648200"/>
            <a:ext cx="5893216" cy="1200329"/>
          </a:xfrm>
          <a:prstGeom prst="rect">
            <a:avLst/>
          </a:prstGeom>
          <a:solidFill>
            <a:srgbClr val="7030A0"/>
          </a:solidFill>
        </p:spPr>
        <p:txBody>
          <a:bodyPr wrap="none" rtlCol="0">
            <a:spAutoFit/>
          </a:bodyPr>
          <a:lstStyle/>
          <a:p>
            <a:r>
              <a:rPr lang="it-IT" sz="2400" dirty="0" smtClean="0">
                <a:solidFill>
                  <a:schemeClr val="bg1"/>
                </a:solidFill>
              </a:rPr>
              <a:t>DM: no </a:t>
            </a:r>
            <a:r>
              <a:rPr lang="it-IT" sz="2400" dirty="0" err="1" smtClean="0">
                <a:solidFill>
                  <a:schemeClr val="bg1"/>
                </a:solidFill>
              </a:rPr>
              <a:t>signal</a:t>
            </a:r>
            <a:r>
              <a:rPr lang="it-IT" sz="2400" dirty="0" smtClean="0">
                <a:solidFill>
                  <a:schemeClr val="bg1"/>
                </a:solidFill>
              </a:rPr>
              <a:t> from MW center and from </a:t>
            </a:r>
          </a:p>
          <a:p>
            <a:r>
              <a:rPr lang="it-IT" sz="2400" dirty="0" smtClean="0">
                <a:solidFill>
                  <a:schemeClr val="bg1"/>
                </a:solidFill>
              </a:rPr>
              <a:t>(best candidate) MW satellite </a:t>
            </a:r>
            <a:r>
              <a:rPr lang="it-IT" sz="2400" dirty="0" err="1" smtClean="0">
                <a:solidFill>
                  <a:schemeClr val="bg1"/>
                </a:solidFill>
              </a:rPr>
              <a:t>dSph</a:t>
            </a:r>
            <a:r>
              <a:rPr lang="it-IT" sz="2400" dirty="0" smtClean="0">
                <a:solidFill>
                  <a:schemeClr val="bg1"/>
                </a:solidFill>
              </a:rPr>
              <a:t> </a:t>
            </a:r>
            <a:r>
              <a:rPr lang="it-IT" sz="2400" dirty="0" err="1" smtClean="0">
                <a:solidFill>
                  <a:schemeClr val="bg1"/>
                </a:solidFill>
              </a:rPr>
              <a:t>galaxies</a:t>
            </a:r>
            <a:r>
              <a:rPr lang="it-IT" sz="2400" dirty="0" smtClean="0">
                <a:solidFill>
                  <a:schemeClr val="bg1"/>
                </a:solidFill>
              </a:rPr>
              <a:t>. </a:t>
            </a:r>
          </a:p>
          <a:p>
            <a:r>
              <a:rPr lang="it-IT" sz="2400" dirty="0" smtClean="0">
                <a:solidFill>
                  <a:schemeClr val="bg1"/>
                </a:solidFill>
                <a:sym typeface="Wingdings" pitchFamily="2" charset="2"/>
              </a:rPr>
              <a:t> </a:t>
            </a:r>
            <a:r>
              <a:rPr lang="it-IT" sz="2400" dirty="0" err="1">
                <a:solidFill>
                  <a:schemeClr val="bg1"/>
                </a:solidFill>
                <a:sym typeface="Wingdings" pitchFamily="2" charset="2"/>
              </a:rPr>
              <a:t>h</a:t>
            </a:r>
            <a:r>
              <a:rPr lang="it-IT" sz="2400" dirty="0" err="1" smtClean="0">
                <a:solidFill>
                  <a:schemeClr val="bg1"/>
                </a:solidFill>
              </a:rPr>
              <a:t>unt</a:t>
            </a:r>
            <a:r>
              <a:rPr lang="it-IT" sz="2400" dirty="0" smtClean="0">
                <a:solidFill>
                  <a:schemeClr val="bg1"/>
                </a:solidFill>
              </a:rPr>
              <a:t> </a:t>
            </a:r>
            <a:r>
              <a:rPr lang="it-IT" sz="2400" dirty="0" err="1" smtClean="0">
                <a:solidFill>
                  <a:schemeClr val="bg1"/>
                </a:solidFill>
              </a:rPr>
              <a:t>ongoing</a:t>
            </a:r>
            <a:r>
              <a:rPr lang="it-IT" sz="2400" dirty="0" smtClean="0">
                <a:solidFill>
                  <a:schemeClr val="bg1"/>
                </a:solidFill>
              </a:rPr>
              <a:t> ...</a:t>
            </a:r>
            <a:endParaRPr lang="it-IT" sz="2400" dirty="0">
              <a:solidFill>
                <a:schemeClr val="bg1"/>
              </a:solidFill>
            </a:endParaRPr>
          </a:p>
        </p:txBody>
      </p:sp>
      <p:sp>
        <p:nvSpPr>
          <p:cNvPr id="3" name="CasellaDiTesto 2"/>
          <p:cNvSpPr txBox="1"/>
          <p:nvPr/>
        </p:nvSpPr>
        <p:spPr>
          <a:xfrm>
            <a:off x="3581400" y="304800"/>
            <a:ext cx="1721946" cy="523220"/>
          </a:xfrm>
          <a:prstGeom prst="rect">
            <a:avLst/>
          </a:prstGeom>
          <a:solidFill>
            <a:schemeClr val="tx1">
              <a:lumMod val="75000"/>
              <a:lumOff val="25000"/>
            </a:schemeClr>
          </a:solidFill>
        </p:spPr>
        <p:txBody>
          <a:bodyPr wrap="none" rtlCol="0">
            <a:spAutoFit/>
          </a:bodyPr>
          <a:lstStyle/>
          <a:p>
            <a:r>
              <a:rPr lang="it-IT" sz="2800" dirty="0" err="1" smtClean="0">
                <a:solidFill>
                  <a:schemeClr val="bg1"/>
                </a:solidFill>
                <a:latin typeface="Comic Sans MS" pitchFamily="66" charset="0"/>
              </a:rPr>
              <a:t>Summary</a:t>
            </a:r>
            <a:endParaRPr lang="it-IT" sz="2800" dirty="0">
              <a:solidFill>
                <a:schemeClr val="bg1"/>
              </a:solidFill>
              <a:latin typeface="Comic Sans MS" pitchFamily="66" charset="0"/>
            </a:endParaRPr>
          </a:p>
        </p:txBody>
      </p:sp>
      <p:sp>
        <p:nvSpPr>
          <p:cNvPr id="4" name="CasellaDiTesto 3"/>
          <p:cNvSpPr txBox="1"/>
          <p:nvPr/>
        </p:nvSpPr>
        <p:spPr>
          <a:xfrm>
            <a:off x="76200" y="1143000"/>
            <a:ext cx="8915389" cy="461665"/>
          </a:xfrm>
          <a:prstGeom prst="rect">
            <a:avLst/>
          </a:prstGeom>
          <a:solidFill>
            <a:srgbClr val="C00000"/>
          </a:solidFill>
        </p:spPr>
        <p:txBody>
          <a:bodyPr wrap="none" rtlCol="0">
            <a:spAutoFit/>
          </a:bodyPr>
          <a:lstStyle/>
          <a:p>
            <a:r>
              <a:rPr lang="it-IT" sz="2400" dirty="0" err="1" smtClean="0">
                <a:solidFill>
                  <a:schemeClr val="bg1"/>
                </a:solidFill>
              </a:rPr>
              <a:t>Galaxies</a:t>
            </a:r>
            <a:r>
              <a:rPr lang="it-IT" sz="2400" dirty="0" smtClean="0">
                <a:solidFill>
                  <a:schemeClr val="bg1"/>
                </a:solidFill>
              </a:rPr>
              <a:t> can produce VHE </a:t>
            </a:r>
            <a:r>
              <a:rPr lang="it-IT" sz="2400" dirty="0" smtClean="0">
                <a:solidFill>
                  <a:schemeClr val="bg1"/>
                </a:solidFill>
                <a:latin typeface="Symbol" pitchFamily="18" charset="2"/>
              </a:rPr>
              <a:t>g</a:t>
            </a:r>
            <a:r>
              <a:rPr lang="it-IT" sz="2400" dirty="0" smtClean="0">
                <a:solidFill>
                  <a:schemeClr val="bg1"/>
                </a:solidFill>
              </a:rPr>
              <a:t>-</a:t>
            </a:r>
            <a:r>
              <a:rPr lang="it-IT" sz="2400" dirty="0" err="1" smtClean="0">
                <a:solidFill>
                  <a:schemeClr val="bg1"/>
                </a:solidFill>
              </a:rPr>
              <a:t>rays</a:t>
            </a:r>
            <a:r>
              <a:rPr lang="it-IT" sz="2400" dirty="0" smtClean="0">
                <a:solidFill>
                  <a:schemeClr val="bg1"/>
                </a:solidFill>
              </a:rPr>
              <a:t>, </a:t>
            </a:r>
            <a:r>
              <a:rPr lang="it-IT" sz="2400" dirty="0" err="1" smtClean="0">
                <a:solidFill>
                  <a:schemeClr val="bg1"/>
                </a:solidFill>
              </a:rPr>
              <a:t>related</a:t>
            </a:r>
            <a:r>
              <a:rPr lang="it-IT" sz="2400" dirty="0" smtClean="0">
                <a:solidFill>
                  <a:schemeClr val="bg1"/>
                </a:solidFill>
              </a:rPr>
              <a:t> to </a:t>
            </a:r>
            <a:r>
              <a:rPr lang="it-IT" sz="2400" dirty="0" err="1" smtClean="0">
                <a:solidFill>
                  <a:schemeClr val="bg1"/>
                </a:solidFill>
              </a:rPr>
              <a:t>ongoing</a:t>
            </a:r>
            <a:r>
              <a:rPr lang="it-IT" sz="2400" dirty="0" smtClean="0">
                <a:solidFill>
                  <a:schemeClr val="bg1"/>
                </a:solidFill>
              </a:rPr>
              <a:t> SF and DM </a:t>
            </a:r>
            <a:r>
              <a:rPr lang="it-IT" sz="2400" dirty="0" err="1" smtClean="0">
                <a:solidFill>
                  <a:schemeClr val="bg1"/>
                </a:solidFill>
              </a:rPr>
              <a:t>decay</a:t>
            </a:r>
            <a:endParaRPr lang="it-IT" sz="2400" dirty="0">
              <a:solidFill>
                <a:schemeClr val="bg1"/>
              </a:solidFill>
            </a:endParaRPr>
          </a:p>
        </p:txBody>
      </p:sp>
      <p:sp>
        <p:nvSpPr>
          <p:cNvPr id="5" name="CasellaDiTesto 4"/>
          <p:cNvSpPr txBox="1"/>
          <p:nvPr/>
        </p:nvSpPr>
        <p:spPr>
          <a:xfrm>
            <a:off x="76200" y="1981200"/>
            <a:ext cx="8567217" cy="2308324"/>
          </a:xfrm>
          <a:prstGeom prst="rect">
            <a:avLst/>
          </a:prstGeom>
          <a:solidFill>
            <a:srgbClr val="008000"/>
          </a:solidFill>
        </p:spPr>
        <p:txBody>
          <a:bodyPr wrap="none" rtlCol="0">
            <a:spAutoFit/>
          </a:bodyPr>
          <a:lstStyle/>
          <a:p>
            <a:r>
              <a:rPr lang="it-IT" sz="2400" dirty="0" smtClean="0">
                <a:solidFill>
                  <a:schemeClr val="bg1"/>
                </a:solidFill>
              </a:rPr>
              <a:t>SF: </a:t>
            </a:r>
            <a:r>
              <a:rPr lang="it-IT" sz="2400" dirty="0" smtClean="0">
                <a:solidFill>
                  <a:schemeClr val="bg1"/>
                </a:solidFill>
                <a:latin typeface="Symbol" pitchFamily="18" charset="2"/>
              </a:rPr>
              <a:t>g</a:t>
            </a:r>
            <a:r>
              <a:rPr lang="it-IT" sz="2400" dirty="0" smtClean="0">
                <a:solidFill>
                  <a:schemeClr val="bg1"/>
                </a:solidFill>
              </a:rPr>
              <a:t> </a:t>
            </a:r>
            <a:r>
              <a:rPr lang="it-IT" sz="2400" dirty="0" err="1" smtClean="0">
                <a:solidFill>
                  <a:schemeClr val="bg1"/>
                </a:solidFill>
              </a:rPr>
              <a:t>emission</a:t>
            </a:r>
            <a:r>
              <a:rPr lang="it-IT" sz="2400" dirty="0" smtClean="0">
                <a:solidFill>
                  <a:schemeClr val="bg1"/>
                </a:solidFill>
              </a:rPr>
              <a:t> </a:t>
            </a:r>
            <a:r>
              <a:rPr lang="it-IT" sz="2400" dirty="0" err="1" smtClean="0">
                <a:solidFill>
                  <a:schemeClr val="bg1"/>
                </a:solidFill>
              </a:rPr>
              <a:t>detected</a:t>
            </a:r>
            <a:r>
              <a:rPr lang="it-IT" sz="2400" dirty="0" smtClean="0">
                <a:solidFill>
                  <a:schemeClr val="bg1"/>
                </a:solidFill>
              </a:rPr>
              <a:t> from </a:t>
            </a:r>
            <a:r>
              <a:rPr lang="it-IT" sz="2400" dirty="0" err="1" smtClean="0">
                <a:solidFill>
                  <a:schemeClr val="bg1"/>
                </a:solidFill>
              </a:rPr>
              <a:t>nearby</a:t>
            </a:r>
            <a:r>
              <a:rPr lang="it-IT" sz="2400" dirty="0" smtClean="0">
                <a:solidFill>
                  <a:schemeClr val="bg1"/>
                </a:solidFill>
              </a:rPr>
              <a:t> </a:t>
            </a:r>
            <a:r>
              <a:rPr lang="it-IT" sz="2400" dirty="0" err="1" smtClean="0">
                <a:solidFill>
                  <a:schemeClr val="bg1"/>
                </a:solidFill>
              </a:rPr>
              <a:t>starburst</a:t>
            </a:r>
            <a:r>
              <a:rPr lang="it-IT" sz="2400" dirty="0" smtClean="0">
                <a:solidFill>
                  <a:schemeClr val="bg1"/>
                </a:solidFill>
              </a:rPr>
              <a:t> (M82, NGC253),  </a:t>
            </a:r>
          </a:p>
          <a:p>
            <a:r>
              <a:rPr lang="it-IT" sz="2400" dirty="0" err="1" smtClean="0">
                <a:solidFill>
                  <a:schemeClr val="bg1"/>
                </a:solidFill>
              </a:rPr>
              <a:t>quiescent</a:t>
            </a:r>
            <a:r>
              <a:rPr lang="it-IT" sz="2400" dirty="0" smtClean="0">
                <a:solidFill>
                  <a:schemeClr val="bg1"/>
                </a:solidFill>
              </a:rPr>
              <a:t> (M31, LMC, SMC), and SB/</a:t>
            </a:r>
            <a:r>
              <a:rPr lang="it-IT" sz="2400" dirty="0" err="1" smtClean="0">
                <a:solidFill>
                  <a:schemeClr val="bg1"/>
                </a:solidFill>
              </a:rPr>
              <a:t>Seyfert</a:t>
            </a:r>
            <a:r>
              <a:rPr lang="it-IT" sz="2400" dirty="0" smtClean="0">
                <a:solidFill>
                  <a:schemeClr val="bg1"/>
                </a:solidFill>
              </a:rPr>
              <a:t>-I (NGC1068, NGC4945)</a:t>
            </a:r>
          </a:p>
          <a:p>
            <a:r>
              <a:rPr lang="it-IT" sz="2400" dirty="0" err="1">
                <a:solidFill>
                  <a:schemeClr val="bg1"/>
                </a:solidFill>
              </a:rPr>
              <a:t>g</a:t>
            </a:r>
            <a:r>
              <a:rPr lang="it-IT" sz="2400" dirty="0" err="1" smtClean="0">
                <a:solidFill>
                  <a:schemeClr val="bg1"/>
                </a:solidFill>
              </a:rPr>
              <a:t>alaxies</a:t>
            </a:r>
            <a:r>
              <a:rPr lang="it-IT" sz="2400" dirty="0" smtClean="0">
                <a:solidFill>
                  <a:schemeClr val="bg1"/>
                </a:solidFill>
              </a:rPr>
              <a:t>.</a:t>
            </a:r>
          </a:p>
          <a:p>
            <a:r>
              <a:rPr lang="it-IT" sz="2400" dirty="0" smtClean="0">
                <a:solidFill>
                  <a:schemeClr val="bg1"/>
                </a:solidFill>
              </a:rPr>
              <a:t>CR </a:t>
            </a:r>
            <a:r>
              <a:rPr lang="it-IT" sz="2400" dirty="0" err="1" smtClean="0">
                <a:solidFill>
                  <a:schemeClr val="bg1"/>
                </a:solidFill>
              </a:rPr>
              <a:t>energy</a:t>
            </a:r>
            <a:r>
              <a:rPr lang="it-IT" sz="2400" dirty="0" smtClean="0">
                <a:solidFill>
                  <a:schemeClr val="bg1"/>
                </a:solidFill>
              </a:rPr>
              <a:t> </a:t>
            </a:r>
            <a:r>
              <a:rPr lang="it-IT" sz="2400" dirty="0" err="1" smtClean="0">
                <a:solidFill>
                  <a:schemeClr val="bg1"/>
                </a:solidFill>
              </a:rPr>
              <a:t>densities</a:t>
            </a:r>
            <a:r>
              <a:rPr lang="it-IT" sz="2400" dirty="0" smtClean="0">
                <a:solidFill>
                  <a:schemeClr val="bg1"/>
                </a:solidFill>
              </a:rPr>
              <a:t>: </a:t>
            </a:r>
            <a:r>
              <a:rPr lang="it-IT" sz="2400" dirty="0" err="1" smtClean="0">
                <a:solidFill>
                  <a:schemeClr val="bg1"/>
                </a:solidFill>
              </a:rPr>
              <a:t>measured</a:t>
            </a:r>
            <a:r>
              <a:rPr lang="it-IT" sz="2400" dirty="0" smtClean="0">
                <a:solidFill>
                  <a:schemeClr val="bg1"/>
                </a:solidFill>
              </a:rPr>
              <a:t> </a:t>
            </a:r>
            <a:r>
              <a:rPr lang="it-IT" sz="2400" dirty="0" err="1" smtClean="0">
                <a:solidFill>
                  <a:schemeClr val="bg1"/>
                </a:solidFill>
              </a:rPr>
              <a:t>directly</a:t>
            </a:r>
            <a:r>
              <a:rPr lang="it-IT" sz="2400" dirty="0" smtClean="0">
                <a:solidFill>
                  <a:schemeClr val="bg1"/>
                </a:solidFill>
              </a:rPr>
              <a:t> from </a:t>
            </a:r>
            <a:r>
              <a:rPr lang="it-IT" sz="2400" dirty="0" smtClean="0">
                <a:solidFill>
                  <a:schemeClr val="bg1"/>
                </a:solidFill>
                <a:latin typeface="Symbol" pitchFamily="18" charset="2"/>
              </a:rPr>
              <a:t>g</a:t>
            </a:r>
            <a:r>
              <a:rPr lang="it-IT" sz="2400" dirty="0" smtClean="0">
                <a:solidFill>
                  <a:schemeClr val="bg1"/>
                </a:solidFill>
              </a:rPr>
              <a:t>-</a:t>
            </a:r>
            <a:r>
              <a:rPr lang="it-IT" sz="2400" dirty="0" err="1" smtClean="0">
                <a:solidFill>
                  <a:schemeClr val="bg1"/>
                </a:solidFill>
              </a:rPr>
              <a:t>emission</a:t>
            </a:r>
            <a:r>
              <a:rPr lang="it-IT" sz="2400" dirty="0" smtClean="0">
                <a:solidFill>
                  <a:schemeClr val="bg1"/>
                </a:solidFill>
              </a:rPr>
              <a:t> and</a:t>
            </a:r>
          </a:p>
          <a:p>
            <a:r>
              <a:rPr lang="it-IT" sz="2400" dirty="0" err="1" smtClean="0">
                <a:solidFill>
                  <a:schemeClr val="bg1"/>
                </a:solidFill>
              </a:rPr>
              <a:t>indirectly</a:t>
            </a:r>
            <a:r>
              <a:rPr lang="it-IT" sz="2400" dirty="0" smtClean="0">
                <a:solidFill>
                  <a:schemeClr val="bg1"/>
                </a:solidFill>
              </a:rPr>
              <a:t> from radio </a:t>
            </a:r>
            <a:r>
              <a:rPr lang="it-IT" sz="2400" dirty="0" err="1" smtClean="0">
                <a:solidFill>
                  <a:schemeClr val="bg1"/>
                </a:solidFill>
              </a:rPr>
              <a:t>emission</a:t>
            </a:r>
            <a:r>
              <a:rPr lang="it-IT" sz="2400" dirty="0" smtClean="0">
                <a:solidFill>
                  <a:schemeClr val="bg1"/>
                </a:solidFill>
              </a:rPr>
              <a:t>,  </a:t>
            </a:r>
            <a:r>
              <a:rPr lang="it-IT" sz="2400" dirty="0" err="1" smtClean="0">
                <a:solidFill>
                  <a:schemeClr val="bg1"/>
                </a:solidFill>
              </a:rPr>
              <a:t>estimated</a:t>
            </a:r>
            <a:r>
              <a:rPr lang="it-IT" sz="2400" dirty="0" smtClean="0">
                <a:solidFill>
                  <a:schemeClr val="bg1"/>
                </a:solidFill>
              </a:rPr>
              <a:t> from SR </a:t>
            </a:r>
            <a:r>
              <a:rPr lang="it-IT" sz="2400" dirty="0" err="1" smtClean="0">
                <a:solidFill>
                  <a:schemeClr val="bg1"/>
                </a:solidFill>
              </a:rPr>
              <a:t>frequencies</a:t>
            </a:r>
            <a:r>
              <a:rPr lang="it-IT" sz="2400" dirty="0" smtClean="0">
                <a:solidFill>
                  <a:schemeClr val="bg1"/>
                </a:solidFill>
              </a:rPr>
              <a:t> </a:t>
            </a:r>
          </a:p>
          <a:p>
            <a:r>
              <a:rPr lang="it-IT" sz="2400" dirty="0" smtClean="0">
                <a:solidFill>
                  <a:schemeClr val="bg1"/>
                </a:solidFill>
                <a:sym typeface="Wingdings" pitchFamily="2" charset="2"/>
              </a:rPr>
              <a:t> </a:t>
            </a:r>
            <a:r>
              <a:rPr lang="it-IT" sz="2400" dirty="0" err="1" smtClean="0">
                <a:solidFill>
                  <a:schemeClr val="bg1"/>
                </a:solidFill>
                <a:sym typeface="Wingdings" pitchFamily="2" charset="2"/>
              </a:rPr>
              <a:t>results</a:t>
            </a:r>
            <a:r>
              <a:rPr lang="it-IT" sz="2400" dirty="0" smtClean="0">
                <a:solidFill>
                  <a:schemeClr val="bg1"/>
                </a:solidFill>
                <a:sym typeface="Wingdings" pitchFamily="2" charset="2"/>
              </a:rPr>
              <a:t> </a:t>
            </a:r>
            <a:r>
              <a:rPr lang="it-IT" sz="2400" dirty="0" err="1" smtClean="0">
                <a:solidFill>
                  <a:schemeClr val="bg1"/>
                </a:solidFill>
                <a:sym typeface="Wingdings" pitchFamily="2" charset="2"/>
              </a:rPr>
              <a:t>agree</a:t>
            </a:r>
            <a:r>
              <a:rPr lang="it-IT" sz="2400" dirty="0" smtClean="0">
                <a:solidFill>
                  <a:schemeClr val="bg1"/>
                </a:solidFill>
                <a:sym typeface="Wingdings" pitchFamily="2" charset="2"/>
              </a:rPr>
              <a:t>.</a:t>
            </a:r>
            <a:endParaRPr lang="it-IT" sz="2400" dirty="0">
              <a:solidFill>
                <a:schemeClr val="bg1"/>
              </a:solidFill>
            </a:endParaRPr>
          </a:p>
        </p:txBody>
      </p:sp>
    </p:spTree>
    <p:extLst>
      <p:ext uri="{BB962C8B-B14F-4D97-AF65-F5344CB8AC3E}">
        <p14:creationId xmlns:p14="http://schemas.microsoft.com/office/powerpoint/2010/main" val="209035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 y="0"/>
            <a:ext cx="6646577" cy="6858000"/>
          </a:xfrm>
          <a:prstGeom prst="rect">
            <a:avLst/>
          </a:prstGeom>
          <a:noFill/>
          <a:ln>
            <a:noFill/>
          </a:ln>
          <a:effectLst/>
        </p:spPr>
      </p:pic>
      <p:cxnSp>
        <p:nvCxnSpPr>
          <p:cNvPr id="5" name="Connettore 2 4"/>
          <p:cNvCxnSpPr/>
          <p:nvPr/>
        </p:nvCxnSpPr>
        <p:spPr>
          <a:xfrm flipV="1">
            <a:off x="3048000" y="1143000"/>
            <a:ext cx="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3962400" y="2895600"/>
            <a:ext cx="14478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923551" y="2514600"/>
            <a:ext cx="1314784" cy="461665"/>
          </a:xfrm>
          <a:prstGeom prst="rect">
            <a:avLst/>
          </a:prstGeom>
          <a:noFill/>
          <a:ln>
            <a:noFill/>
          </a:ln>
        </p:spPr>
        <p:txBody>
          <a:bodyPr wrap="none" rtlCol="0">
            <a:spAutoFit/>
          </a:bodyPr>
          <a:lstStyle/>
          <a:p>
            <a:r>
              <a:rPr lang="it-IT" sz="2400" dirty="0" err="1" smtClean="0">
                <a:solidFill>
                  <a:srgbClr val="FF0000"/>
                </a:solidFill>
              </a:rPr>
              <a:t>diffusion</a:t>
            </a:r>
            <a:endParaRPr lang="it-IT" sz="2400" dirty="0">
              <a:solidFill>
                <a:srgbClr val="FF0000"/>
              </a:solidFill>
            </a:endParaRPr>
          </a:p>
        </p:txBody>
      </p:sp>
      <p:sp>
        <p:nvSpPr>
          <p:cNvPr id="13" name="CasellaDiTesto 12"/>
          <p:cNvSpPr txBox="1"/>
          <p:nvPr/>
        </p:nvSpPr>
        <p:spPr>
          <a:xfrm>
            <a:off x="1981200" y="1219200"/>
            <a:ext cx="1057918" cy="1200329"/>
          </a:xfrm>
          <a:prstGeom prst="rect">
            <a:avLst/>
          </a:prstGeom>
          <a:noFill/>
        </p:spPr>
        <p:txBody>
          <a:bodyPr wrap="none" rtlCol="0">
            <a:spAutoFit/>
          </a:bodyPr>
          <a:lstStyle/>
          <a:p>
            <a:r>
              <a:rPr lang="it-IT" sz="2400" dirty="0" err="1">
                <a:solidFill>
                  <a:srgbClr val="0070C0"/>
                </a:solidFill>
              </a:rPr>
              <a:t>e</a:t>
            </a:r>
            <a:r>
              <a:rPr lang="it-IT" sz="2400" dirty="0" err="1" smtClean="0">
                <a:solidFill>
                  <a:srgbClr val="0070C0"/>
                </a:solidFill>
              </a:rPr>
              <a:t>nergy</a:t>
            </a:r>
            <a:endParaRPr lang="it-IT" sz="2400" dirty="0" smtClean="0">
              <a:solidFill>
                <a:srgbClr val="0070C0"/>
              </a:solidFill>
            </a:endParaRPr>
          </a:p>
          <a:p>
            <a:r>
              <a:rPr lang="it-IT" sz="2400" dirty="0" err="1" smtClean="0">
                <a:solidFill>
                  <a:srgbClr val="0070C0"/>
                </a:solidFill>
              </a:rPr>
              <a:t>gains</a:t>
            </a:r>
            <a:r>
              <a:rPr lang="it-IT" sz="2400" dirty="0" smtClean="0">
                <a:solidFill>
                  <a:srgbClr val="0070C0"/>
                </a:solidFill>
              </a:rPr>
              <a:t> /</a:t>
            </a:r>
          </a:p>
          <a:p>
            <a:r>
              <a:rPr lang="it-IT" sz="2400" dirty="0" err="1" smtClean="0">
                <a:solidFill>
                  <a:srgbClr val="0070C0"/>
                </a:solidFill>
              </a:rPr>
              <a:t>losses</a:t>
            </a:r>
            <a:endParaRPr lang="it-IT" sz="2400" dirty="0">
              <a:solidFill>
                <a:srgbClr val="0070C0"/>
              </a:solidFill>
            </a:endParaRPr>
          </a:p>
        </p:txBody>
      </p:sp>
      <p:sp>
        <p:nvSpPr>
          <p:cNvPr id="14" name="CasellaDiTesto 13"/>
          <p:cNvSpPr txBox="1"/>
          <p:nvPr/>
        </p:nvSpPr>
        <p:spPr>
          <a:xfrm>
            <a:off x="4686300" y="10180"/>
            <a:ext cx="4423064" cy="523220"/>
          </a:xfrm>
          <a:prstGeom prst="rect">
            <a:avLst/>
          </a:prstGeom>
          <a:solidFill>
            <a:srgbClr val="FFFF00"/>
          </a:solidFill>
        </p:spPr>
        <p:txBody>
          <a:bodyPr wrap="square" rtlCol="0">
            <a:spAutoFit/>
          </a:bodyPr>
          <a:lstStyle/>
          <a:p>
            <a:r>
              <a:rPr lang="it-IT" sz="2800" dirty="0" err="1" smtClean="0">
                <a:latin typeface="Comic Sans MS" pitchFamily="66" charset="0"/>
              </a:rPr>
              <a:t>Diffusion-Loss</a:t>
            </a:r>
            <a:r>
              <a:rPr lang="it-IT" sz="2800" dirty="0" smtClean="0">
                <a:latin typeface="Comic Sans MS" pitchFamily="66" charset="0"/>
              </a:rPr>
              <a:t>  </a:t>
            </a:r>
            <a:r>
              <a:rPr lang="it-IT" sz="2800" dirty="0">
                <a:latin typeface="Comic Sans MS" pitchFamily="66" charset="0"/>
              </a:rPr>
              <a:t>E</a:t>
            </a:r>
            <a:r>
              <a:rPr lang="it-IT" sz="2800" dirty="0" smtClean="0">
                <a:latin typeface="Comic Sans MS" pitchFamily="66" charset="0"/>
              </a:rPr>
              <a:t>quation</a:t>
            </a:r>
            <a:endParaRPr lang="it-IT" sz="2800" dirty="0">
              <a:latin typeface="Comic Sans MS"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411" y="4267200"/>
            <a:ext cx="188843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e 14"/>
          <p:cNvSpPr/>
          <p:nvPr/>
        </p:nvSpPr>
        <p:spPr>
          <a:xfrm>
            <a:off x="4079399" y="4038600"/>
            <a:ext cx="2048457" cy="914400"/>
          </a:xfrm>
          <a:prstGeom prst="ellipse">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7 21"/>
          <p:cNvCxnSpPr/>
          <p:nvPr/>
        </p:nvCxnSpPr>
        <p:spPr>
          <a:xfrm rot="10800000">
            <a:off x="3581400" y="3200400"/>
            <a:ext cx="1295402" cy="838200"/>
          </a:xfrm>
          <a:prstGeom prst="curvedConnector3">
            <a:avLst/>
          </a:prstGeom>
          <a:ln w="28575">
            <a:solidFill>
              <a:srgbClr val="66FF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68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98755" cy="497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1445"/>
            <a:ext cx="6019800" cy="165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340" y="2844362"/>
            <a:ext cx="2884660" cy="84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4463945" y="1975247"/>
            <a:ext cx="2775055" cy="615553"/>
          </a:xfrm>
          <a:prstGeom prst="rect">
            <a:avLst/>
          </a:prstGeom>
          <a:solidFill>
            <a:srgbClr val="FFFF99"/>
          </a:solidFill>
          <a:ln>
            <a:solidFill>
              <a:schemeClr val="tx1"/>
            </a:solidFill>
          </a:ln>
        </p:spPr>
        <p:txBody>
          <a:bodyPr wrap="none" rtlCol="0">
            <a:spAutoFit/>
          </a:bodyPr>
          <a:lstStyle/>
          <a:p>
            <a:r>
              <a:rPr lang="it-IT" dirty="0"/>
              <a:t>r</a:t>
            </a:r>
            <a:r>
              <a:rPr lang="it-IT" dirty="0" smtClean="0"/>
              <a:t>ate of </a:t>
            </a:r>
            <a:r>
              <a:rPr lang="it-IT" dirty="0" err="1" smtClean="0"/>
              <a:t>particles</a:t>
            </a:r>
            <a:r>
              <a:rPr lang="it-IT" dirty="0" smtClean="0"/>
              <a:t> production</a:t>
            </a:r>
          </a:p>
          <a:p>
            <a:r>
              <a:rPr lang="it-IT" sz="1600" dirty="0"/>
              <a:t>p</a:t>
            </a:r>
            <a:r>
              <a:rPr lang="it-IT" sz="1600" dirty="0" smtClean="0"/>
              <a:t>er </a:t>
            </a:r>
            <a:r>
              <a:rPr lang="it-IT" sz="1600" dirty="0" err="1" smtClean="0"/>
              <a:t>unit</a:t>
            </a:r>
            <a:r>
              <a:rPr lang="it-IT" sz="1600" dirty="0" smtClean="0"/>
              <a:t> volume of </a:t>
            </a:r>
            <a:r>
              <a:rPr lang="it-IT" sz="1600" dirty="0" err="1" smtClean="0"/>
              <a:t>coord</a:t>
            </a:r>
            <a:r>
              <a:rPr lang="it-IT" sz="1600" dirty="0" smtClean="0"/>
              <a:t> </a:t>
            </a:r>
            <a:r>
              <a:rPr lang="it-IT" sz="1600" dirty="0" err="1" smtClean="0"/>
              <a:t>space</a:t>
            </a:r>
            <a:endParaRPr lang="it-IT" sz="1600" dirty="0"/>
          </a:p>
        </p:txBody>
      </p:sp>
      <p:cxnSp>
        <p:nvCxnSpPr>
          <p:cNvPr id="9" name="Connettore 2 8"/>
          <p:cNvCxnSpPr/>
          <p:nvPr/>
        </p:nvCxnSpPr>
        <p:spPr>
          <a:xfrm flipH="1">
            <a:off x="5676901" y="2590800"/>
            <a:ext cx="171448" cy="4909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7" idx="0"/>
          </p:cNvCxnSpPr>
          <p:nvPr/>
        </p:nvCxnSpPr>
        <p:spPr>
          <a:xfrm flipH="1" flipV="1">
            <a:off x="5502398" y="1676400"/>
            <a:ext cx="349075" cy="2988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399" y="3436070"/>
            <a:ext cx="1371601" cy="67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asellaDiTesto 28"/>
          <p:cNvSpPr txBox="1"/>
          <p:nvPr/>
        </p:nvSpPr>
        <p:spPr>
          <a:xfrm>
            <a:off x="5959598" y="3593068"/>
            <a:ext cx="1431802" cy="369332"/>
          </a:xfrm>
          <a:prstGeom prst="rect">
            <a:avLst/>
          </a:prstGeom>
          <a:solidFill>
            <a:srgbClr val="FFFF99"/>
          </a:solidFill>
          <a:ln>
            <a:solidFill>
              <a:schemeClr val="tx1"/>
            </a:solidFill>
          </a:ln>
        </p:spPr>
        <p:txBody>
          <a:bodyPr wrap="none" rtlCol="0">
            <a:spAutoFit/>
          </a:bodyPr>
          <a:lstStyle/>
          <a:p>
            <a:r>
              <a:rPr lang="it-IT" dirty="0"/>
              <a:t>b</a:t>
            </a:r>
            <a:r>
              <a:rPr lang="it-IT" dirty="0" smtClean="0"/>
              <a:t>y </a:t>
            </a:r>
            <a:r>
              <a:rPr lang="it-IT" dirty="0" err="1" smtClean="0"/>
              <a:t>definition</a:t>
            </a:r>
            <a:r>
              <a:rPr lang="it-IT" dirty="0" smtClean="0"/>
              <a:t>:</a:t>
            </a:r>
            <a:endParaRPr lang="it-IT" dirty="0"/>
          </a:p>
        </p:txBody>
      </p:sp>
      <p:sp>
        <p:nvSpPr>
          <p:cNvPr id="30" name="Freccia a destra 29"/>
          <p:cNvSpPr/>
          <p:nvPr/>
        </p:nvSpPr>
        <p:spPr>
          <a:xfrm>
            <a:off x="4904054" y="4419600"/>
            <a:ext cx="871902" cy="24231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191000"/>
            <a:ext cx="2514600" cy="75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9371" y="5055767"/>
            <a:ext cx="1661229" cy="4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 name="CasellaDiTesto 2047"/>
          <p:cNvSpPr txBox="1"/>
          <p:nvPr/>
        </p:nvSpPr>
        <p:spPr>
          <a:xfrm>
            <a:off x="1676400" y="5105400"/>
            <a:ext cx="1237903" cy="861774"/>
          </a:xfrm>
          <a:prstGeom prst="rect">
            <a:avLst/>
          </a:prstGeom>
          <a:solidFill>
            <a:srgbClr val="FFFF99"/>
          </a:solidFill>
          <a:ln>
            <a:solidFill>
              <a:schemeClr val="tx1"/>
            </a:solidFill>
          </a:ln>
        </p:spPr>
        <p:txBody>
          <a:bodyPr wrap="none" rtlCol="0">
            <a:spAutoFit/>
          </a:bodyPr>
          <a:lstStyle/>
          <a:p>
            <a:r>
              <a:rPr lang="it-IT" sz="1600" dirty="0" err="1"/>
              <a:t>e</a:t>
            </a:r>
            <a:r>
              <a:rPr lang="it-IT" sz="1600" dirty="0" err="1" smtClean="0"/>
              <a:t>nergy</a:t>
            </a:r>
            <a:r>
              <a:rPr lang="it-IT" sz="1600" dirty="0" smtClean="0"/>
              <a:t> </a:t>
            </a:r>
            <a:r>
              <a:rPr lang="it-IT" sz="1600" dirty="0" err="1" smtClean="0"/>
              <a:t>loss</a:t>
            </a:r>
            <a:endParaRPr lang="it-IT" sz="1600" dirty="0" smtClean="0"/>
          </a:p>
          <a:p>
            <a:r>
              <a:rPr lang="it-IT" sz="1600" dirty="0"/>
              <a:t>f</a:t>
            </a:r>
            <a:r>
              <a:rPr lang="it-IT" sz="1600" dirty="0" smtClean="0"/>
              <a:t>or </a:t>
            </a:r>
            <a:r>
              <a:rPr lang="it-IT" sz="1600" dirty="0" err="1" smtClean="0"/>
              <a:t>particles</a:t>
            </a:r>
            <a:r>
              <a:rPr lang="it-IT" sz="1600" dirty="0" smtClean="0"/>
              <a:t> </a:t>
            </a:r>
          </a:p>
          <a:p>
            <a:r>
              <a:rPr lang="it-IT" sz="1600" dirty="0" smtClean="0"/>
              <a:t>of </a:t>
            </a:r>
            <a:r>
              <a:rPr lang="it-IT" sz="1600" dirty="0" err="1" smtClean="0"/>
              <a:t>energy</a:t>
            </a:r>
            <a:r>
              <a:rPr lang="it-IT" sz="1600" dirty="0" smtClean="0"/>
              <a:t> E</a:t>
            </a:r>
            <a:endParaRPr lang="it-IT" sz="1600" dirty="0"/>
          </a:p>
        </p:txBody>
      </p:sp>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710" y="4953000"/>
            <a:ext cx="3051690" cy="65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0" name="Freccia a destra 2059"/>
          <p:cNvSpPr/>
          <p:nvPr/>
        </p:nvSpPr>
        <p:spPr>
          <a:xfrm>
            <a:off x="5029200" y="5143333"/>
            <a:ext cx="673610" cy="26686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61"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6001048"/>
            <a:ext cx="4835161" cy="7045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2" name="Rettangolo 2061"/>
          <p:cNvSpPr/>
          <p:nvPr/>
        </p:nvSpPr>
        <p:spPr>
          <a:xfrm>
            <a:off x="4114799" y="6001048"/>
            <a:ext cx="4835161" cy="7045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p:nvPr/>
        </p:nvCxnSpPr>
        <p:spPr>
          <a:xfrm flipV="1">
            <a:off x="2270797" y="838200"/>
            <a:ext cx="0" cy="95222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524000" y="967026"/>
            <a:ext cx="803105" cy="861774"/>
          </a:xfrm>
          <a:prstGeom prst="rect">
            <a:avLst/>
          </a:prstGeom>
          <a:noFill/>
        </p:spPr>
        <p:txBody>
          <a:bodyPr wrap="none" rtlCol="0">
            <a:spAutoFit/>
          </a:bodyPr>
          <a:lstStyle/>
          <a:p>
            <a:r>
              <a:rPr lang="it-IT" sz="1600" dirty="0" err="1">
                <a:solidFill>
                  <a:schemeClr val="accent1"/>
                </a:solidFill>
              </a:rPr>
              <a:t>e</a:t>
            </a:r>
            <a:r>
              <a:rPr lang="it-IT" sz="1600" dirty="0" err="1" smtClean="0">
                <a:solidFill>
                  <a:schemeClr val="accent1"/>
                </a:solidFill>
              </a:rPr>
              <a:t>nergy</a:t>
            </a:r>
            <a:endParaRPr lang="it-IT" sz="1600" dirty="0" smtClean="0">
              <a:solidFill>
                <a:schemeClr val="accent1"/>
              </a:solidFill>
            </a:endParaRPr>
          </a:p>
          <a:p>
            <a:r>
              <a:rPr lang="it-IT" sz="1600" dirty="0" err="1">
                <a:solidFill>
                  <a:schemeClr val="accent1"/>
                </a:solidFill>
              </a:rPr>
              <a:t>g</a:t>
            </a:r>
            <a:r>
              <a:rPr lang="it-IT" sz="1600" dirty="0" err="1" smtClean="0">
                <a:solidFill>
                  <a:schemeClr val="accent1"/>
                </a:solidFill>
              </a:rPr>
              <a:t>ains</a:t>
            </a:r>
            <a:r>
              <a:rPr lang="it-IT" sz="1600" dirty="0" smtClean="0">
                <a:solidFill>
                  <a:schemeClr val="accent1"/>
                </a:solidFill>
              </a:rPr>
              <a:t> / </a:t>
            </a:r>
          </a:p>
          <a:p>
            <a:r>
              <a:rPr lang="it-IT" sz="1600" dirty="0" err="1" smtClean="0">
                <a:solidFill>
                  <a:schemeClr val="accent1"/>
                </a:solidFill>
              </a:rPr>
              <a:t>losses</a:t>
            </a:r>
            <a:endParaRPr lang="it-IT" sz="1600" dirty="0">
              <a:solidFill>
                <a:schemeClr val="accent1"/>
              </a:solidFill>
            </a:endParaRPr>
          </a:p>
        </p:txBody>
      </p:sp>
      <p:cxnSp>
        <p:nvCxnSpPr>
          <p:cNvPr id="16" name="Connettore 2 15"/>
          <p:cNvCxnSpPr/>
          <p:nvPr/>
        </p:nvCxnSpPr>
        <p:spPr>
          <a:xfrm>
            <a:off x="2863597" y="1975247"/>
            <a:ext cx="109880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2819400" y="1642646"/>
            <a:ext cx="912045" cy="338554"/>
          </a:xfrm>
          <a:prstGeom prst="rect">
            <a:avLst/>
          </a:prstGeom>
          <a:noFill/>
        </p:spPr>
        <p:txBody>
          <a:bodyPr wrap="none" rtlCol="0">
            <a:spAutoFit/>
          </a:bodyPr>
          <a:lstStyle/>
          <a:p>
            <a:r>
              <a:rPr lang="it-IT" sz="1600" dirty="0" err="1" smtClean="0">
                <a:solidFill>
                  <a:srgbClr val="FF0000"/>
                </a:solidFill>
              </a:rPr>
              <a:t>diffusion</a:t>
            </a:r>
            <a:endParaRPr lang="it-IT" sz="1600" dirty="0">
              <a:solidFill>
                <a:srgbClr val="FF0000"/>
              </a:solidFill>
            </a:endParaRPr>
          </a:p>
        </p:txBody>
      </p:sp>
      <p:cxnSp>
        <p:nvCxnSpPr>
          <p:cNvPr id="31" name="Connettore 2 30"/>
          <p:cNvCxnSpPr/>
          <p:nvPr/>
        </p:nvCxnSpPr>
        <p:spPr>
          <a:xfrm flipV="1">
            <a:off x="2914303" y="5410200"/>
            <a:ext cx="1429097"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178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 y="76200"/>
            <a:ext cx="5562600" cy="487362"/>
          </a:xfrm>
          <a:solidFill>
            <a:srgbClr val="FFFF00"/>
          </a:solidFill>
        </p:spPr>
        <p:txBody>
          <a:bodyPr>
            <a:noAutofit/>
          </a:bodyPr>
          <a:lstStyle/>
          <a:p>
            <a:r>
              <a:rPr lang="it-IT" sz="2800" dirty="0" smtClean="0">
                <a:latin typeface="Comic Sans MS" pitchFamily="66" charset="0"/>
              </a:rPr>
              <a:t>Energy </a:t>
            </a:r>
            <a:r>
              <a:rPr lang="it-IT" sz="2800" dirty="0" err="1" smtClean="0">
                <a:latin typeface="Comic Sans MS" pitchFamily="66" charset="0"/>
              </a:rPr>
              <a:t>loss</a:t>
            </a:r>
            <a:r>
              <a:rPr lang="it-IT" sz="2800" dirty="0" smtClean="0">
                <a:latin typeface="Comic Sans MS" pitchFamily="66" charset="0"/>
              </a:rPr>
              <a:t> </a:t>
            </a:r>
            <a:r>
              <a:rPr lang="it-IT" sz="2800" dirty="0" err="1" smtClean="0">
                <a:latin typeface="Comic Sans MS" pitchFamily="66" charset="0"/>
              </a:rPr>
              <a:t>processes</a:t>
            </a:r>
            <a:r>
              <a:rPr lang="it-IT" sz="2800" dirty="0" smtClean="0">
                <a:latin typeface="Comic Sans MS" pitchFamily="66" charset="0"/>
              </a:rPr>
              <a:t>: </a:t>
            </a:r>
            <a:r>
              <a:rPr lang="it-IT" sz="2800" dirty="0" err="1" smtClean="0">
                <a:latin typeface="Comic Sans MS" pitchFamily="66" charset="0"/>
              </a:rPr>
              <a:t>protons</a:t>
            </a:r>
            <a:endParaRPr lang="it-IT" sz="2800" dirty="0">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160481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030557" y="1600200"/>
            <a:ext cx="3836843" cy="400110"/>
          </a:xfrm>
          <a:prstGeom prst="rect">
            <a:avLst/>
          </a:prstGeom>
          <a:noFill/>
        </p:spPr>
        <p:txBody>
          <a:bodyPr wrap="square" rtlCol="0">
            <a:spAutoFit/>
          </a:bodyPr>
          <a:lstStyle/>
          <a:p>
            <a:r>
              <a:rPr lang="it-IT" sz="2000" dirty="0" smtClean="0"/>
              <a:t>5 </a:t>
            </a:r>
            <a:r>
              <a:rPr lang="it-IT" sz="2000" dirty="0" smtClean="0">
                <a:sym typeface="Symbol"/>
              </a:rPr>
              <a:t></a:t>
            </a:r>
            <a:r>
              <a:rPr lang="it-IT" sz="2000" dirty="0" smtClean="0"/>
              <a:t> 10</a:t>
            </a:r>
            <a:r>
              <a:rPr lang="it-IT" sz="2000" baseline="30000" dirty="0" smtClean="0"/>
              <a:t>-15</a:t>
            </a:r>
            <a:r>
              <a:rPr lang="it-IT" sz="2000" dirty="0" smtClean="0"/>
              <a:t> </a:t>
            </a:r>
            <a:r>
              <a:rPr lang="it-IT" sz="2000" dirty="0" err="1" smtClean="0"/>
              <a:t>n</a:t>
            </a:r>
            <a:r>
              <a:rPr lang="it-IT" sz="2000" baseline="-25000" dirty="0" err="1" smtClean="0"/>
              <a:t>p</a:t>
            </a:r>
            <a:r>
              <a:rPr lang="it-IT" sz="2000" dirty="0" smtClean="0"/>
              <a:t> [26.73 + 3 ln(</a:t>
            </a:r>
            <a:r>
              <a:rPr lang="it-IT" sz="2000" dirty="0" err="1" smtClean="0">
                <a:latin typeface="Symbol" pitchFamily="18" charset="2"/>
              </a:rPr>
              <a:t>G</a:t>
            </a:r>
            <a:r>
              <a:rPr lang="it-IT" sz="2000" baseline="-25000" dirty="0" err="1" smtClean="0"/>
              <a:t>p</a:t>
            </a:r>
            <a:r>
              <a:rPr lang="it-IT" sz="2000" dirty="0" smtClean="0"/>
              <a:t>)]   s</a:t>
            </a:r>
            <a:r>
              <a:rPr lang="it-IT" sz="2000" baseline="30000" dirty="0" smtClean="0"/>
              <a:t>-1</a:t>
            </a:r>
            <a:endParaRPr lang="it-IT" sz="2000" baseline="30000" dirty="0"/>
          </a:p>
        </p:txBody>
      </p:sp>
      <p:sp>
        <p:nvSpPr>
          <p:cNvPr id="5" name="CasellaDiTesto 4"/>
          <p:cNvSpPr txBox="1"/>
          <p:nvPr/>
        </p:nvSpPr>
        <p:spPr>
          <a:xfrm>
            <a:off x="3547380" y="2057400"/>
            <a:ext cx="1093569" cy="369332"/>
          </a:xfrm>
          <a:prstGeom prst="rect">
            <a:avLst/>
          </a:prstGeom>
          <a:noFill/>
          <a:ln>
            <a:solidFill>
              <a:srgbClr val="92D050"/>
            </a:solidFill>
          </a:ln>
        </p:spPr>
        <p:txBody>
          <a:bodyPr wrap="none" rtlCol="0">
            <a:spAutoFit/>
          </a:bodyPr>
          <a:lstStyle/>
          <a:p>
            <a:r>
              <a:rPr lang="it-IT" dirty="0" err="1" smtClean="0">
                <a:latin typeface="Symbol" pitchFamily="18" charset="2"/>
              </a:rPr>
              <a:t>G</a:t>
            </a:r>
            <a:r>
              <a:rPr lang="it-IT" baseline="-25000" dirty="0" err="1" smtClean="0"/>
              <a:t>p</a:t>
            </a:r>
            <a:r>
              <a:rPr lang="it-IT" dirty="0" smtClean="0"/>
              <a:t> &gt; 2000</a:t>
            </a:r>
            <a:endParaRPr lang="it-IT" dirty="0"/>
          </a:p>
        </p:txBody>
      </p:sp>
      <p:sp>
        <p:nvSpPr>
          <p:cNvPr id="6" name="CasellaDiTesto 5"/>
          <p:cNvSpPr txBox="1"/>
          <p:nvPr/>
        </p:nvSpPr>
        <p:spPr>
          <a:xfrm>
            <a:off x="2057399" y="1219200"/>
            <a:ext cx="6553201" cy="400110"/>
          </a:xfrm>
          <a:prstGeom prst="rect">
            <a:avLst/>
          </a:prstGeom>
          <a:noFill/>
        </p:spPr>
        <p:txBody>
          <a:bodyPr wrap="square" rtlCol="0">
            <a:spAutoFit/>
          </a:bodyPr>
          <a:lstStyle/>
          <a:p>
            <a:r>
              <a:rPr lang="it-IT" sz="2000" dirty="0" smtClean="0"/>
              <a:t>10</a:t>
            </a:r>
            <a:r>
              <a:rPr lang="it-IT" sz="2000" baseline="30000" dirty="0" smtClean="0"/>
              <a:t>-14</a:t>
            </a:r>
            <a:r>
              <a:rPr lang="it-IT" sz="2000" dirty="0" smtClean="0"/>
              <a:t> </a:t>
            </a:r>
            <a:r>
              <a:rPr lang="it-IT" sz="2000" dirty="0" err="1" smtClean="0"/>
              <a:t>n</a:t>
            </a:r>
            <a:r>
              <a:rPr lang="it-IT" sz="2000" baseline="-25000" dirty="0" err="1" smtClean="0"/>
              <a:t>p</a:t>
            </a:r>
            <a:r>
              <a:rPr lang="it-IT" sz="2000" dirty="0" smtClean="0"/>
              <a:t>  (1-</a:t>
            </a:r>
            <a:r>
              <a:rPr lang="it-IT" sz="2000" dirty="0" smtClean="0">
                <a:latin typeface="Symbol" pitchFamily="18" charset="2"/>
              </a:rPr>
              <a:t>G</a:t>
            </a:r>
            <a:r>
              <a:rPr lang="it-IT" sz="2000" baseline="-25000" dirty="0" smtClean="0"/>
              <a:t>p</a:t>
            </a:r>
            <a:r>
              <a:rPr lang="it-IT" sz="2000" baseline="30000" dirty="0" smtClean="0"/>
              <a:t>2</a:t>
            </a:r>
            <a:r>
              <a:rPr lang="it-IT" sz="2000" dirty="0" smtClean="0"/>
              <a:t>)</a:t>
            </a:r>
            <a:r>
              <a:rPr lang="it-IT" sz="2000" baseline="30000" dirty="0" smtClean="0"/>
              <a:t>-1/2 </a:t>
            </a:r>
            <a:r>
              <a:rPr lang="it-IT" sz="2000" dirty="0" smtClean="0"/>
              <a:t>[10.9 + 2 ln </a:t>
            </a:r>
            <a:r>
              <a:rPr lang="it-IT" sz="2000" dirty="0" err="1" smtClean="0">
                <a:latin typeface="Symbol" pitchFamily="18" charset="2"/>
              </a:rPr>
              <a:t>G</a:t>
            </a:r>
            <a:r>
              <a:rPr lang="it-IT" sz="2000" baseline="-25000" dirty="0" err="1" smtClean="0"/>
              <a:t>p</a:t>
            </a:r>
            <a:r>
              <a:rPr lang="it-IT" sz="2000" dirty="0" smtClean="0"/>
              <a:t> + ln (1-</a:t>
            </a:r>
            <a:r>
              <a:rPr lang="it-IT" sz="2000" dirty="0" smtClean="0">
                <a:latin typeface="Symbol" pitchFamily="18" charset="2"/>
              </a:rPr>
              <a:t>G</a:t>
            </a:r>
            <a:r>
              <a:rPr lang="it-IT" sz="2000" baseline="-25000" dirty="0" smtClean="0"/>
              <a:t>p</a:t>
            </a:r>
            <a:r>
              <a:rPr lang="it-IT" sz="2000" baseline="30000" dirty="0" smtClean="0"/>
              <a:t>-2</a:t>
            </a:r>
            <a:r>
              <a:rPr lang="it-IT" sz="2000" dirty="0" smtClean="0"/>
              <a:t>) + (1-</a:t>
            </a:r>
            <a:r>
              <a:rPr lang="it-IT" sz="2000" dirty="0" smtClean="0">
                <a:latin typeface="Symbol" pitchFamily="18" charset="2"/>
              </a:rPr>
              <a:t>G</a:t>
            </a:r>
            <a:r>
              <a:rPr lang="it-IT" sz="2000" baseline="-25000" dirty="0" smtClean="0"/>
              <a:t>p</a:t>
            </a:r>
            <a:r>
              <a:rPr lang="it-IT" sz="2000" baseline="30000" dirty="0" smtClean="0"/>
              <a:t>-2</a:t>
            </a:r>
            <a:r>
              <a:rPr lang="it-IT" sz="2000" dirty="0" smtClean="0"/>
              <a:t>)]    s</a:t>
            </a:r>
            <a:r>
              <a:rPr lang="it-IT" sz="2000" baseline="30000" dirty="0" smtClean="0"/>
              <a:t>-1</a:t>
            </a:r>
            <a:endParaRPr lang="it-IT" baseline="30000" dirty="0"/>
          </a:p>
        </p:txBody>
      </p:sp>
      <p:sp>
        <p:nvSpPr>
          <p:cNvPr id="8" name="CasellaDiTesto 7"/>
          <p:cNvSpPr txBox="1"/>
          <p:nvPr/>
        </p:nvSpPr>
        <p:spPr>
          <a:xfrm>
            <a:off x="1808018" y="1143000"/>
            <a:ext cx="477982" cy="769441"/>
          </a:xfrm>
          <a:prstGeom prst="rect">
            <a:avLst/>
          </a:prstGeom>
          <a:noFill/>
        </p:spPr>
        <p:txBody>
          <a:bodyPr wrap="square" rtlCol="0">
            <a:spAutoFit/>
          </a:bodyPr>
          <a:lstStyle/>
          <a:p>
            <a:r>
              <a:rPr lang="it-IT" sz="4400" dirty="0" smtClean="0">
                <a:sym typeface="Symbol"/>
              </a:rPr>
              <a:t></a:t>
            </a:r>
            <a:endParaRPr lang="it-IT" sz="4400" dirty="0"/>
          </a:p>
        </p:txBody>
      </p:sp>
      <p:sp>
        <p:nvSpPr>
          <p:cNvPr id="9" name="CasellaDiTesto 8"/>
          <p:cNvSpPr txBox="1"/>
          <p:nvPr/>
        </p:nvSpPr>
        <p:spPr>
          <a:xfrm>
            <a:off x="1669896" y="1371600"/>
            <a:ext cx="311304" cy="369332"/>
          </a:xfrm>
          <a:prstGeom prst="rect">
            <a:avLst/>
          </a:prstGeom>
          <a:noFill/>
        </p:spPr>
        <p:txBody>
          <a:bodyPr wrap="none" rtlCol="0">
            <a:spAutoFit/>
          </a:bodyPr>
          <a:lstStyle/>
          <a:p>
            <a:r>
              <a:rPr lang="it-IT" dirty="0" smtClean="0">
                <a:sym typeface="Symbol"/>
              </a:rPr>
              <a:t></a:t>
            </a:r>
            <a:endParaRPr lang="it-IT" dirty="0"/>
          </a:p>
        </p:txBody>
      </p:sp>
      <p:sp>
        <p:nvSpPr>
          <p:cNvPr id="14" name="CasellaDiTesto 13"/>
          <p:cNvSpPr txBox="1"/>
          <p:nvPr/>
        </p:nvSpPr>
        <p:spPr>
          <a:xfrm>
            <a:off x="228600" y="762000"/>
            <a:ext cx="1999715" cy="369332"/>
          </a:xfrm>
          <a:prstGeom prst="rect">
            <a:avLst/>
          </a:prstGeom>
          <a:solidFill>
            <a:srgbClr val="CCFF99"/>
          </a:solidFill>
        </p:spPr>
        <p:txBody>
          <a:bodyPr wrap="none" rtlCol="0">
            <a:spAutoFit/>
          </a:bodyPr>
          <a:lstStyle/>
          <a:p>
            <a:r>
              <a:rPr lang="it-IT" dirty="0">
                <a:latin typeface="Wingdings" pitchFamily="2" charset="2"/>
              </a:rPr>
              <a:t>l</a:t>
            </a:r>
            <a:r>
              <a:rPr lang="it-IT" dirty="0" smtClean="0"/>
              <a:t>  </a:t>
            </a:r>
            <a:r>
              <a:rPr lang="it-IT" dirty="0" err="1" smtClean="0"/>
              <a:t>Ionization</a:t>
            </a:r>
            <a:r>
              <a:rPr lang="it-IT" dirty="0" smtClean="0"/>
              <a:t> </a:t>
            </a:r>
            <a:r>
              <a:rPr lang="it-IT" dirty="0" err="1" smtClean="0"/>
              <a:t>losses</a:t>
            </a:r>
            <a:endParaRPr lang="it-IT" dirty="0"/>
          </a:p>
        </p:txBody>
      </p:sp>
      <p:sp>
        <p:nvSpPr>
          <p:cNvPr id="15" name="CasellaDiTesto 14"/>
          <p:cNvSpPr txBox="1"/>
          <p:nvPr/>
        </p:nvSpPr>
        <p:spPr>
          <a:xfrm>
            <a:off x="286285" y="3048000"/>
            <a:ext cx="1966692" cy="369332"/>
          </a:xfrm>
          <a:prstGeom prst="rect">
            <a:avLst/>
          </a:prstGeom>
          <a:solidFill>
            <a:srgbClr val="CCFF99"/>
          </a:solidFill>
        </p:spPr>
        <p:txBody>
          <a:bodyPr wrap="none" rtlCol="0">
            <a:spAutoFit/>
          </a:bodyPr>
          <a:lstStyle/>
          <a:p>
            <a:r>
              <a:rPr lang="it-IT" dirty="0">
                <a:latin typeface="Wingdings" pitchFamily="2" charset="2"/>
              </a:rPr>
              <a:t>l</a:t>
            </a:r>
            <a:r>
              <a:rPr lang="it-IT" dirty="0" smtClean="0"/>
              <a:t>  </a:t>
            </a:r>
            <a:r>
              <a:rPr lang="it-IT" dirty="0" err="1" smtClean="0"/>
              <a:t>Pion</a:t>
            </a:r>
            <a:r>
              <a:rPr lang="it-IT" dirty="0" smtClean="0"/>
              <a:t> production</a:t>
            </a:r>
            <a:endParaRPr lang="it-IT" dirty="0"/>
          </a:p>
        </p:txBody>
      </p:sp>
      <p:sp>
        <p:nvSpPr>
          <p:cNvPr id="12" name="CasellaDiTesto 11"/>
          <p:cNvSpPr txBox="1"/>
          <p:nvPr/>
        </p:nvSpPr>
        <p:spPr>
          <a:xfrm>
            <a:off x="1981200" y="3593068"/>
            <a:ext cx="2446504" cy="369332"/>
          </a:xfrm>
          <a:prstGeom prst="rect">
            <a:avLst/>
          </a:prstGeom>
          <a:noFill/>
        </p:spPr>
        <p:txBody>
          <a:bodyPr wrap="none" rtlCol="0">
            <a:spAutoFit/>
          </a:bodyPr>
          <a:lstStyle/>
          <a:p>
            <a:r>
              <a:rPr lang="it-IT" dirty="0" smtClean="0">
                <a:sym typeface="Symbol"/>
              </a:rPr>
              <a:t> </a:t>
            </a:r>
            <a:r>
              <a:rPr lang="it-IT" dirty="0" smtClean="0"/>
              <a:t>  3.7  </a:t>
            </a:r>
            <a:r>
              <a:rPr lang="it-IT" dirty="0" smtClean="0">
                <a:sym typeface="Symbol"/>
              </a:rPr>
              <a:t></a:t>
            </a:r>
            <a:r>
              <a:rPr lang="it-IT" dirty="0" smtClean="0"/>
              <a:t> 10</a:t>
            </a:r>
            <a:r>
              <a:rPr lang="it-IT" baseline="30000" dirty="0" smtClean="0"/>
              <a:t>-13</a:t>
            </a:r>
            <a:r>
              <a:rPr lang="it-IT" dirty="0" smtClean="0"/>
              <a:t> </a:t>
            </a:r>
            <a:r>
              <a:rPr lang="it-IT" dirty="0" err="1" smtClean="0"/>
              <a:t>n</a:t>
            </a:r>
            <a:r>
              <a:rPr lang="it-IT" baseline="-25000" dirty="0" err="1" smtClean="0"/>
              <a:t>p</a:t>
            </a:r>
            <a:r>
              <a:rPr lang="it-IT" dirty="0" smtClean="0"/>
              <a:t>  (</a:t>
            </a:r>
            <a:r>
              <a:rPr lang="it-IT" dirty="0" smtClean="0">
                <a:latin typeface="Symbol" pitchFamily="18" charset="2"/>
              </a:rPr>
              <a:t>G</a:t>
            </a:r>
            <a:r>
              <a:rPr lang="it-IT" baseline="-25000" dirty="0" smtClean="0"/>
              <a:t>p</a:t>
            </a:r>
            <a:r>
              <a:rPr lang="it-IT" dirty="0" smtClean="0"/>
              <a:t>-1) </a:t>
            </a:r>
            <a:endParaRPr lang="it-IT"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2" y="3505200"/>
            <a:ext cx="173181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asellaDiTesto 15"/>
          <p:cNvSpPr txBox="1"/>
          <p:nvPr/>
        </p:nvSpPr>
        <p:spPr>
          <a:xfrm>
            <a:off x="2286000" y="4202668"/>
            <a:ext cx="2467342" cy="369332"/>
          </a:xfrm>
          <a:prstGeom prst="rect">
            <a:avLst/>
          </a:prstGeom>
          <a:noFill/>
          <a:ln>
            <a:solidFill>
              <a:srgbClr val="92D050"/>
            </a:solidFill>
          </a:ln>
        </p:spPr>
        <p:txBody>
          <a:bodyPr wrap="none" rtlCol="0">
            <a:spAutoFit/>
          </a:bodyPr>
          <a:lstStyle/>
          <a:p>
            <a:r>
              <a:rPr lang="it-IT" dirty="0" err="1" smtClean="0">
                <a:latin typeface="Symbol" pitchFamily="18" charset="2"/>
              </a:rPr>
              <a:t>G</a:t>
            </a:r>
            <a:r>
              <a:rPr lang="it-IT" baseline="-25000" dirty="0" err="1" smtClean="0"/>
              <a:t>p</a:t>
            </a:r>
            <a:r>
              <a:rPr lang="it-IT" dirty="0" smtClean="0"/>
              <a:t> &gt; 2.38  (</a:t>
            </a:r>
            <a:r>
              <a:rPr lang="it-IT" dirty="0" smtClean="0">
                <a:sym typeface="Wingdings" pitchFamily="2" charset="2"/>
              </a:rPr>
              <a:t> 1.22 </a:t>
            </a:r>
            <a:r>
              <a:rPr lang="it-IT" dirty="0" err="1" smtClean="0">
                <a:sym typeface="Wingdings" pitchFamily="2" charset="2"/>
              </a:rPr>
              <a:t>GeV</a:t>
            </a:r>
            <a:r>
              <a:rPr lang="it-IT" dirty="0" smtClean="0">
                <a:sym typeface="Wingdings" pitchFamily="2" charset="2"/>
              </a:rPr>
              <a:t>)</a:t>
            </a:r>
            <a:endParaRPr lang="it-IT" dirty="0"/>
          </a:p>
        </p:txBody>
      </p:sp>
      <p:sp>
        <p:nvSpPr>
          <p:cNvPr id="20" name="CasellaDiTesto 19"/>
          <p:cNvSpPr txBox="1"/>
          <p:nvPr/>
        </p:nvSpPr>
        <p:spPr>
          <a:xfrm>
            <a:off x="701109" y="1295400"/>
            <a:ext cx="518091" cy="369332"/>
          </a:xfrm>
          <a:prstGeom prst="rect">
            <a:avLst/>
          </a:prstGeom>
          <a:solidFill>
            <a:schemeClr val="bg1"/>
          </a:solidFill>
        </p:spPr>
        <p:txBody>
          <a:bodyPr wrap="none" rtlCol="0">
            <a:spAutoFit/>
          </a:bodyPr>
          <a:lstStyle/>
          <a:p>
            <a:r>
              <a:rPr lang="it-IT" i="1" dirty="0" err="1" smtClean="0"/>
              <a:t>d</a:t>
            </a:r>
            <a:r>
              <a:rPr lang="it-IT" i="1" dirty="0" err="1" smtClean="0">
                <a:latin typeface="Symbol" pitchFamily="18" charset="2"/>
              </a:rPr>
              <a:t>G</a:t>
            </a:r>
            <a:r>
              <a:rPr lang="it-IT" baseline="-25000" dirty="0" err="1" smtClean="0"/>
              <a:t>p</a:t>
            </a:r>
            <a:endParaRPr lang="it-IT" baseline="-25000" dirty="0"/>
          </a:p>
        </p:txBody>
      </p:sp>
      <p:sp>
        <p:nvSpPr>
          <p:cNvPr id="21" name="CasellaDiTesto 20"/>
          <p:cNvSpPr txBox="1"/>
          <p:nvPr/>
        </p:nvSpPr>
        <p:spPr>
          <a:xfrm>
            <a:off x="685800" y="3440668"/>
            <a:ext cx="518091" cy="369332"/>
          </a:xfrm>
          <a:prstGeom prst="rect">
            <a:avLst/>
          </a:prstGeom>
          <a:solidFill>
            <a:schemeClr val="bg1"/>
          </a:solidFill>
        </p:spPr>
        <p:txBody>
          <a:bodyPr wrap="none" rtlCol="0">
            <a:spAutoFit/>
          </a:bodyPr>
          <a:lstStyle/>
          <a:p>
            <a:r>
              <a:rPr lang="it-IT" i="1" dirty="0" err="1" smtClean="0"/>
              <a:t>d</a:t>
            </a:r>
            <a:r>
              <a:rPr lang="it-IT" i="1" dirty="0" err="1" smtClean="0">
                <a:latin typeface="Symbol" pitchFamily="18" charset="2"/>
              </a:rPr>
              <a:t>G</a:t>
            </a:r>
            <a:r>
              <a:rPr lang="it-IT" baseline="-25000" dirty="0" err="1" smtClean="0"/>
              <a:t>p</a:t>
            </a:r>
            <a:endParaRPr lang="it-IT" baseline="-25000" dirty="0"/>
          </a:p>
        </p:txBody>
      </p:sp>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977" y="1912441"/>
            <a:ext cx="3901024" cy="494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CasellaDiTesto 22"/>
          <p:cNvSpPr txBox="1"/>
          <p:nvPr/>
        </p:nvSpPr>
        <p:spPr>
          <a:xfrm>
            <a:off x="6400800" y="6488668"/>
            <a:ext cx="1173719" cy="369332"/>
          </a:xfrm>
          <a:prstGeom prst="rect">
            <a:avLst/>
          </a:prstGeom>
          <a:solidFill>
            <a:schemeClr val="bg1"/>
          </a:solidFill>
        </p:spPr>
        <p:txBody>
          <a:bodyPr wrap="none" rtlCol="0">
            <a:spAutoFit/>
          </a:bodyPr>
          <a:lstStyle/>
          <a:p>
            <a:r>
              <a:rPr lang="it-IT" dirty="0" smtClean="0"/>
              <a:t>(</a:t>
            </a:r>
            <a:r>
              <a:rPr lang="it-IT" dirty="0" smtClean="0">
                <a:latin typeface="Symbol" pitchFamily="18" charset="2"/>
              </a:rPr>
              <a:t>G</a:t>
            </a:r>
            <a:r>
              <a:rPr lang="it-IT" baseline="-25000" dirty="0" smtClean="0"/>
              <a:t>p</a:t>
            </a:r>
            <a:r>
              <a:rPr lang="it-IT" dirty="0" smtClean="0"/>
              <a:t>-1)m</a:t>
            </a:r>
            <a:r>
              <a:rPr lang="it-IT" baseline="-25000" dirty="0" smtClean="0"/>
              <a:t>p</a:t>
            </a:r>
            <a:r>
              <a:rPr lang="it-IT" dirty="0" smtClean="0"/>
              <a:t>c</a:t>
            </a:r>
            <a:r>
              <a:rPr lang="it-IT" baseline="30000" dirty="0" smtClean="0"/>
              <a:t>2</a:t>
            </a:r>
            <a:endParaRPr lang="it-IT" baseline="30000" dirty="0"/>
          </a:p>
        </p:txBody>
      </p:sp>
    </p:spTree>
    <p:extLst>
      <p:ext uri="{BB962C8B-B14F-4D97-AF65-F5344CB8AC3E}">
        <p14:creationId xmlns:p14="http://schemas.microsoft.com/office/powerpoint/2010/main" val="234466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 y="76200"/>
            <a:ext cx="5961776" cy="563562"/>
          </a:xfrm>
          <a:solidFill>
            <a:srgbClr val="FFFF00"/>
          </a:solidFill>
        </p:spPr>
        <p:txBody>
          <a:bodyPr>
            <a:noAutofit/>
          </a:bodyPr>
          <a:lstStyle/>
          <a:p>
            <a:r>
              <a:rPr lang="it-IT" sz="2800" dirty="0" smtClean="0">
                <a:latin typeface="Comic Sans MS" pitchFamily="66" charset="0"/>
              </a:rPr>
              <a:t>Energy </a:t>
            </a:r>
            <a:r>
              <a:rPr lang="it-IT" sz="2800" dirty="0" err="1" smtClean="0">
                <a:latin typeface="Comic Sans MS" pitchFamily="66" charset="0"/>
              </a:rPr>
              <a:t>loss</a:t>
            </a:r>
            <a:r>
              <a:rPr lang="it-IT" sz="2800" dirty="0" smtClean="0">
                <a:latin typeface="Comic Sans MS" pitchFamily="66" charset="0"/>
              </a:rPr>
              <a:t> </a:t>
            </a:r>
            <a:r>
              <a:rPr lang="it-IT" sz="2800" dirty="0" err="1" smtClean="0">
                <a:latin typeface="Comic Sans MS" pitchFamily="66" charset="0"/>
              </a:rPr>
              <a:t>processes</a:t>
            </a:r>
            <a:r>
              <a:rPr lang="it-IT" sz="2800" dirty="0" smtClean="0">
                <a:latin typeface="Comic Sans MS" pitchFamily="66" charset="0"/>
              </a:rPr>
              <a:t>: </a:t>
            </a:r>
            <a:r>
              <a:rPr lang="it-IT" sz="2800" dirty="0" err="1" smtClean="0">
                <a:latin typeface="Comic Sans MS" pitchFamily="66" charset="0"/>
              </a:rPr>
              <a:t>electrons</a:t>
            </a:r>
            <a:r>
              <a:rPr lang="it-IT" sz="3200" dirty="0" smtClean="0">
                <a:latin typeface="Comic Sans MS" pitchFamily="66" charset="0"/>
              </a:rPr>
              <a:t> </a:t>
            </a:r>
            <a:endParaRPr lang="it-IT" sz="3200" dirty="0">
              <a:latin typeface="Comic Sans MS"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30" y="2895600"/>
            <a:ext cx="55215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61" y="1752600"/>
            <a:ext cx="512163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76200" y="685800"/>
            <a:ext cx="5961776" cy="461665"/>
          </a:xfrm>
          <a:prstGeom prst="rect">
            <a:avLst/>
          </a:prstGeom>
          <a:solidFill>
            <a:srgbClr val="FFFF66"/>
          </a:solidFill>
        </p:spPr>
        <p:txBody>
          <a:bodyPr wrap="square" rtlCol="0">
            <a:spAutoFit/>
          </a:bodyPr>
          <a:lstStyle/>
          <a:p>
            <a:r>
              <a:rPr lang="it-IT" sz="2400" i="1" dirty="0"/>
              <a:t>b</a:t>
            </a:r>
            <a:r>
              <a:rPr lang="it-IT" sz="2400" dirty="0" smtClean="0"/>
              <a:t>(</a:t>
            </a:r>
            <a:r>
              <a:rPr lang="it-IT" sz="2400" dirty="0" smtClean="0">
                <a:latin typeface="Symbol" pitchFamily="18" charset="2"/>
              </a:rPr>
              <a:t>g</a:t>
            </a:r>
            <a:r>
              <a:rPr lang="it-IT" sz="2400" dirty="0" smtClean="0"/>
              <a:t>) = </a:t>
            </a:r>
            <a:r>
              <a:rPr lang="it-IT" sz="2400" i="1" dirty="0" err="1" smtClean="0"/>
              <a:t>b</a:t>
            </a:r>
            <a:r>
              <a:rPr lang="it-IT" sz="2400" baseline="-25000" dirty="0" err="1" smtClean="0"/>
              <a:t>Coul</a:t>
            </a:r>
            <a:r>
              <a:rPr lang="it-IT" sz="2400" dirty="0" smtClean="0"/>
              <a:t>(</a:t>
            </a:r>
            <a:r>
              <a:rPr lang="it-IT" sz="2400" dirty="0" smtClean="0">
                <a:latin typeface="Symbol" pitchFamily="18" charset="2"/>
              </a:rPr>
              <a:t>g</a:t>
            </a:r>
            <a:r>
              <a:rPr lang="it-IT" sz="2400" dirty="0" smtClean="0"/>
              <a:t>) + </a:t>
            </a:r>
            <a:r>
              <a:rPr lang="it-IT" sz="2400" i="1" dirty="0" err="1" smtClean="0"/>
              <a:t>b</a:t>
            </a:r>
            <a:r>
              <a:rPr lang="it-IT" sz="2400" baseline="-25000" dirty="0" err="1" smtClean="0"/>
              <a:t>syn</a:t>
            </a:r>
            <a:r>
              <a:rPr lang="it-IT" sz="2400" dirty="0" smtClean="0"/>
              <a:t>(</a:t>
            </a:r>
            <a:r>
              <a:rPr lang="it-IT" sz="2400" dirty="0" smtClean="0">
                <a:latin typeface="Symbol" pitchFamily="18" charset="2"/>
              </a:rPr>
              <a:t>g</a:t>
            </a:r>
            <a:r>
              <a:rPr lang="it-IT" sz="2400" dirty="0" smtClean="0"/>
              <a:t>) + </a:t>
            </a:r>
            <a:r>
              <a:rPr lang="it-IT" sz="2400" i="1" dirty="0" err="1" smtClean="0"/>
              <a:t>b</a:t>
            </a:r>
            <a:r>
              <a:rPr lang="it-IT" sz="2400" baseline="-25000" dirty="0" err="1" smtClean="0"/>
              <a:t>IC</a:t>
            </a:r>
            <a:r>
              <a:rPr lang="it-IT" sz="2400" dirty="0" smtClean="0"/>
              <a:t>(</a:t>
            </a:r>
            <a:r>
              <a:rPr lang="it-IT" sz="2400" dirty="0" smtClean="0">
                <a:latin typeface="Symbol" pitchFamily="18" charset="2"/>
              </a:rPr>
              <a:t>g</a:t>
            </a:r>
            <a:r>
              <a:rPr lang="it-IT" sz="2400" dirty="0" smtClean="0"/>
              <a:t>) + </a:t>
            </a:r>
            <a:r>
              <a:rPr lang="it-IT" sz="2400" i="1" dirty="0" err="1" smtClean="0"/>
              <a:t>b</a:t>
            </a:r>
            <a:r>
              <a:rPr lang="it-IT" sz="2400" baseline="-25000" dirty="0" err="1" smtClean="0"/>
              <a:t>brem</a:t>
            </a:r>
            <a:r>
              <a:rPr lang="it-IT" sz="2400" dirty="0" smtClean="0"/>
              <a:t>(</a:t>
            </a:r>
            <a:r>
              <a:rPr lang="it-IT" sz="2400" dirty="0" smtClean="0">
                <a:latin typeface="Symbol" pitchFamily="18" charset="2"/>
              </a:rPr>
              <a:t>g</a:t>
            </a:r>
            <a:r>
              <a:rPr lang="it-IT" sz="2400" dirty="0" smtClean="0"/>
              <a:t>) + </a:t>
            </a:r>
            <a:r>
              <a:rPr lang="it-IT" sz="2400" i="1" dirty="0" err="1" smtClean="0"/>
              <a:t>b</a:t>
            </a:r>
            <a:r>
              <a:rPr lang="it-IT" sz="2400" baseline="-25000" dirty="0" err="1" smtClean="0"/>
              <a:t>AW</a:t>
            </a:r>
            <a:r>
              <a:rPr lang="it-IT" sz="2400" dirty="0" smtClean="0"/>
              <a:t>(</a:t>
            </a:r>
            <a:r>
              <a:rPr lang="it-IT" sz="2400" dirty="0" smtClean="0">
                <a:latin typeface="Symbol" pitchFamily="18" charset="2"/>
              </a:rPr>
              <a:t>g</a:t>
            </a:r>
            <a:r>
              <a:rPr lang="it-IT" sz="2400" dirty="0" smtClean="0"/>
              <a:t>)</a:t>
            </a:r>
            <a:endParaRPr lang="it-IT" sz="2400" baseline="-25000" dirty="0"/>
          </a:p>
        </p:txBody>
      </p:sp>
      <p:sp>
        <p:nvSpPr>
          <p:cNvPr id="5" name="CasellaDiTesto 4"/>
          <p:cNvSpPr txBox="1"/>
          <p:nvPr/>
        </p:nvSpPr>
        <p:spPr>
          <a:xfrm>
            <a:off x="152400" y="1383268"/>
            <a:ext cx="4648200" cy="369332"/>
          </a:xfrm>
          <a:prstGeom prst="rect">
            <a:avLst/>
          </a:prstGeom>
          <a:solidFill>
            <a:srgbClr val="CCFF99"/>
          </a:solidFill>
        </p:spPr>
        <p:txBody>
          <a:bodyPr wrap="square" rtlCol="0">
            <a:spAutoFit/>
          </a:bodyPr>
          <a:lstStyle/>
          <a:p>
            <a:r>
              <a:rPr lang="it-IT" dirty="0" smtClean="0">
                <a:latin typeface="Wingdings" pitchFamily="2" charset="2"/>
              </a:rPr>
              <a:t>l</a:t>
            </a:r>
            <a:r>
              <a:rPr lang="it-IT" dirty="0" smtClean="0"/>
              <a:t>  Coulomb </a:t>
            </a:r>
            <a:r>
              <a:rPr lang="it-IT" dirty="0" err="1" smtClean="0"/>
              <a:t>interactions</a:t>
            </a:r>
            <a:r>
              <a:rPr lang="it-IT" dirty="0" smtClean="0"/>
              <a:t> with </a:t>
            </a:r>
            <a:r>
              <a:rPr lang="it-IT" dirty="0" err="1" smtClean="0"/>
              <a:t>thermal</a:t>
            </a:r>
            <a:r>
              <a:rPr lang="it-IT" dirty="0" smtClean="0"/>
              <a:t> </a:t>
            </a:r>
            <a:r>
              <a:rPr lang="it-IT" dirty="0" err="1" smtClean="0"/>
              <a:t>electrons</a:t>
            </a:r>
            <a:endParaRPr lang="it-IT" dirty="0"/>
          </a:p>
        </p:txBody>
      </p:sp>
      <p:cxnSp>
        <p:nvCxnSpPr>
          <p:cNvPr id="8" name="Connettore 1 7"/>
          <p:cNvCxnSpPr/>
          <p:nvPr/>
        </p:nvCxnSpPr>
        <p:spPr>
          <a:xfrm>
            <a:off x="3200400" y="1905000"/>
            <a:ext cx="1503218"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V="1">
            <a:off x="3210791" y="1866900"/>
            <a:ext cx="1285009" cy="495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4210445"/>
            <a:ext cx="5867401" cy="74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asellaDiTesto 15"/>
          <p:cNvSpPr txBox="1"/>
          <p:nvPr/>
        </p:nvSpPr>
        <p:spPr>
          <a:xfrm>
            <a:off x="228600" y="3821668"/>
            <a:ext cx="3409203" cy="369332"/>
          </a:xfrm>
          <a:prstGeom prst="rect">
            <a:avLst/>
          </a:prstGeom>
          <a:solidFill>
            <a:srgbClr val="CCFF99"/>
          </a:solidFill>
        </p:spPr>
        <p:txBody>
          <a:bodyPr wrap="none" rtlCol="0">
            <a:spAutoFit/>
          </a:bodyPr>
          <a:lstStyle/>
          <a:p>
            <a:r>
              <a:rPr lang="it-IT" dirty="0">
                <a:latin typeface="Wingdings" pitchFamily="2" charset="2"/>
              </a:rPr>
              <a:t>l</a:t>
            </a:r>
            <a:r>
              <a:rPr lang="it-IT" dirty="0" smtClean="0"/>
              <a:t>  Inverse Compton (IC) </a:t>
            </a:r>
            <a:r>
              <a:rPr lang="it-IT" dirty="0" err="1" smtClean="0"/>
              <a:t>scattering</a:t>
            </a:r>
            <a:endParaRPr lang="it-IT" dirty="0"/>
          </a:p>
        </p:txBody>
      </p:sp>
      <p:pic>
        <p:nvPicPr>
          <p:cNvPr id="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60748"/>
            <a:ext cx="4862945" cy="43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asellaDiTesto 18"/>
          <p:cNvSpPr txBox="1"/>
          <p:nvPr/>
        </p:nvSpPr>
        <p:spPr>
          <a:xfrm>
            <a:off x="2397490" y="4431268"/>
            <a:ext cx="421910" cy="369332"/>
          </a:xfrm>
          <a:prstGeom prst="rect">
            <a:avLst/>
          </a:prstGeom>
          <a:solidFill>
            <a:schemeClr val="bg1"/>
          </a:solidFill>
        </p:spPr>
        <p:txBody>
          <a:bodyPr wrap="none" rtlCol="0">
            <a:spAutoFit/>
          </a:bodyPr>
          <a:lstStyle/>
          <a:p>
            <a:r>
              <a:rPr lang="it-IT" i="1" dirty="0" smtClean="0"/>
              <a:t>r   </a:t>
            </a:r>
            <a:endParaRPr lang="it-IT" i="1" dirty="0"/>
          </a:p>
        </p:txBody>
      </p:sp>
      <p:sp>
        <p:nvSpPr>
          <p:cNvPr id="21" name="CasellaDiTesto 20"/>
          <p:cNvSpPr txBox="1"/>
          <p:nvPr/>
        </p:nvSpPr>
        <p:spPr>
          <a:xfrm>
            <a:off x="6172200" y="4004846"/>
            <a:ext cx="2256643" cy="338554"/>
          </a:xfrm>
          <a:prstGeom prst="rect">
            <a:avLst/>
          </a:prstGeom>
          <a:noFill/>
        </p:spPr>
        <p:txBody>
          <a:bodyPr wrap="none" rtlCol="0">
            <a:spAutoFit/>
          </a:bodyPr>
          <a:lstStyle/>
          <a:p>
            <a:r>
              <a:rPr lang="it-IT" sz="1600" dirty="0" smtClean="0"/>
              <a:t>… for U</a:t>
            </a:r>
            <a:r>
              <a:rPr lang="it-IT" sz="1600" baseline="-25000" dirty="0" smtClean="0"/>
              <a:t>r</a:t>
            </a:r>
            <a:r>
              <a:rPr lang="it-IT" sz="1600" dirty="0" smtClean="0"/>
              <a:t>=4 10</a:t>
            </a:r>
            <a:r>
              <a:rPr lang="it-IT" sz="1600" baseline="30000" dirty="0" smtClean="0"/>
              <a:t>-13</a:t>
            </a:r>
            <a:r>
              <a:rPr lang="it-IT" sz="1600" dirty="0" smtClean="0"/>
              <a:t> erg cm</a:t>
            </a:r>
            <a:r>
              <a:rPr lang="it-IT" sz="1600" baseline="30000" dirty="0" smtClean="0"/>
              <a:t>-3</a:t>
            </a:r>
            <a:endParaRPr lang="it-IT" sz="1600" baseline="30000" dirty="0"/>
          </a:p>
        </p:txBody>
      </p:sp>
      <p:sp>
        <p:nvSpPr>
          <p:cNvPr id="18" name="CasellaDiTesto 17"/>
          <p:cNvSpPr txBox="1"/>
          <p:nvPr/>
        </p:nvSpPr>
        <p:spPr>
          <a:xfrm>
            <a:off x="228600" y="5040868"/>
            <a:ext cx="2747034" cy="369332"/>
          </a:xfrm>
          <a:prstGeom prst="rect">
            <a:avLst/>
          </a:prstGeom>
          <a:solidFill>
            <a:srgbClr val="CCFF99"/>
          </a:solidFill>
        </p:spPr>
        <p:txBody>
          <a:bodyPr wrap="none" rtlCol="0">
            <a:spAutoFit/>
          </a:bodyPr>
          <a:lstStyle/>
          <a:p>
            <a:r>
              <a:rPr lang="it-IT" dirty="0">
                <a:latin typeface="Wingdings" pitchFamily="2" charset="2"/>
              </a:rPr>
              <a:t>l</a:t>
            </a:r>
            <a:r>
              <a:rPr lang="it-IT" dirty="0" smtClean="0"/>
              <a:t>  </a:t>
            </a:r>
            <a:r>
              <a:rPr lang="it-IT" dirty="0" err="1" smtClean="0"/>
              <a:t>bremsstahlung</a:t>
            </a:r>
            <a:r>
              <a:rPr lang="it-IT" dirty="0" smtClean="0"/>
              <a:t> </a:t>
            </a:r>
            <a:r>
              <a:rPr lang="it-IT" dirty="0" err="1" smtClean="0"/>
              <a:t>radiation</a:t>
            </a:r>
            <a:endParaRPr lang="it-IT" dirty="0"/>
          </a:p>
        </p:txBody>
      </p:sp>
      <p:sp>
        <p:nvSpPr>
          <p:cNvPr id="22" name="CasellaDiTesto 21"/>
          <p:cNvSpPr txBox="1"/>
          <p:nvPr/>
        </p:nvSpPr>
        <p:spPr>
          <a:xfrm>
            <a:off x="228600" y="6031468"/>
            <a:ext cx="2958310" cy="369332"/>
          </a:xfrm>
          <a:prstGeom prst="rect">
            <a:avLst/>
          </a:prstGeom>
          <a:solidFill>
            <a:srgbClr val="CCFF99"/>
          </a:solidFill>
        </p:spPr>
        <p:txBody>
          <a:bodyPr wrap="none" rtlCol="0">
            <a:spAutoFit/>
          </a:bodyPr>
          <a:lstStyle/>
          <a:p>
            <a:r>
              <a:rPr lang="it-IT" dirty="0">
                <a:latin typeface="Wingdings" pitchFamily="2" charset="2"/>
              </a:rPr>
              <a:t>l</a:t>
            </a:r>
            <a:r>
              <a:rPr lang="it-IT" dirty="0" smtClean="0"/>
              <a:t>  </a:t>
            </a:r>
            <a:r>
              <a:rPr lang="it-IT" dirty="0" err="1" smtClean="0"/>
              <a:t>Scattering</a:t>
            </a:r>
            <a:r>
              <a:rPr lang="it-IT" dirty="0" smtClean="0"/>
              <a:t> by </a:t>
            </a:r>
            <a:r>
              <a:rPr lang="it-IT" dirty="0" err="1" smtClean="0"/>
              <a:t>Alfvèn</a:t>
            </a:r>
            <a:r>
              <a:rPr lang="it-IT" dirty="0" smtClean="0"/>
              <a:t> </a:t>
            </a:r>
            <a:r>
              <a:rPr lang="it-IT" dirty="0" err="1" smtClean="0"/>
              <a:t>waves</a:t>
            </a:r>
            <a:endParaRPr lang="it-IT" dirty="0"/>
          </a:p>
        </p:txBody>
      </p:sp>
      <p:sp>
        <p:nvSpPr>
          <p:cNvPr id="3" name="CasellaDiTesto 2"/>
          <p:cNvSpPr txBox="1"/>
          <p:nvPr/>
        </p:nvSpPr>
        <p:spPr>
          <a:xfrm>
            <a:off x="345830" y="6336268"/>
            <a:ext cx="6258829" cy="369332"/>
          </a:xfrm>
          <a:prstGeom prst="rect">
            <a:avLst/>
          </a:prstGeom>
          <a:noFill/>
        </p:spPr>
        <p:txBody>
          <a:bodyPr wrap="none" rtlCol="0">
            <a:spAutoFit/>
          </a:bodyPr>
          <a:lstStyle/>
          <a:p>
            <a:r>
              <a:rPr lang="it-IT" i="1" dirty="0" err="1" smtClean="0"/>
              <a:t>b</a:t>
            </a:r>
            <a:r>
              <a:rPr lang="it-IT" baseline="-25000" dirty="0" err="1" smtClean="0"/>
              <a:t>AW</a:t>
            </a:r>
            <a:r>
              <a:rPr lang="it-IT" dirty="0" smtClean="0"/>
              <a:t>  = -</a:t>
            </a:r>
            <a:r>
              <a:rPr lang="it-IT" i="1" dirty="0" smtClean="0"/>
              <a:t>B</a:t>
            </a:r>
            <a:r>
              <a:rPr lang="it-IT" dirty="0" smtClean="0"/>
              <a:t> (4</a:t>
            </a:r>
            <a:r>
              <a:rPr lang="it-IT" dirty="0" smtClean="0">
                <a:latin typeface="Symbol" pitchFamily="18" charset="2"/>
              </a:rPr>
              <a:t>pr</a:t>
            </a:r>
            <a:r>
              <a:rPr lang="it-IT" dirty="0" smtClean="0"/>
              <a:t>) </a:t>
            </a:r>
            <a:r>
              <a:rPr lang="it-IT" baseline="30000" dirty="0" smtClean="0"/>
              <a:t>-1/2 </a:t>
            </a:r>
            <a:r>
              <a:rPr lang="it-IT" dirty="0" smtClean="0"/>
              <a:t>/L  </a:t>
            </a:r>
            <a:r>
              <a:rPr lang="it-IT" dirty="0" smtClean="0">
                <a:latin typeface="Symbol" pitchFamily="18" charset="2"/>
              </a:rPr>
              <a:t>g    </a:t>
            </a:r>
            <a:r>
              <a:rPr lang="it-IT" dirty="0" smtClean="0"/>
              <a:t>=   3 </a:t>
            </a:r>
            <a:r>
              <a:rPr lang="it-IT" dirty="0" smtClean="0">
                <a:sym typeface="Symbol"/>
              </a:rPr>
              <a:t></a:t>
            </a:r>
            <a:r>
              <a:rPr lang="it-IT" dirty="0" smtClean="0"/>
              <a:t>10</a:t>
            </a:r>
            <a:r>
              <a:rPr lang="it-IT" baseline="30000" dirty="0" smtClean="0"/>
              <a:t>-16</a:t>
            </a:r>
            <a:r>
              <a:rPr lang="it-IT" dirty="0" smtClean="0"/>
              <a:t>  (B/</a:t>
            </a:r>
            <a:r>
              <a:rPr lang="it-IT" dirty="0" err="1" smtClean="0">
                <a:latin typeface="Symbol" pitchFamily="18" charset="2"/>
              </a:rPr>
              <a:t>m</a:t>
            </a:r>
            <a:r>
              <a:rPr lang="it-IT" dirty="0" err="1" smtClean="0"/>
              <a:t>G</a:t>
            </a:r>
            <a:r>
              <a:rPr lang="it-IT" dirty="0" smtClean="0"/>
              <a:t>)  n</a:t>
            </a:r>
            <a:r>
              <a:rPr lang="it-IT" baseline="-25000" dirty="0" smtClean="0"/>
              <a:t>e</a:t>
            </a:r>
            <a:r>
              <a:rPr lang="it-IT" dirty="0" smtClean="0"/>
              <a:t>  (L/0.3 </a:t>
            </a:r>
            <a:r>
              <a:rPr lang="it-IT" dirty="0" err="1" smtClean="0"/>
              <a:t>kpc</a:t>
            </a:r>
            <a:r>
              <a:rPr lang="it-IT" dirty="0" smtClean="0"/>
              <a:t>)</a:t>
            </a:r>
            <a:r>
              <a:rPr lang="it-IT" baseline="30000" dirty="0" smtClean="0"/>
              <a:t>-1  </a:t>
            </a:r>
            <a:r>
              <a:rPr lang="it-IT" dirty="0" smtClean="0">
                <a:latin typeface="Symbol" pitchFamily="18" charset="2"/>
              </a:rPr>
              <a:t>g</a:t>
            </a:r>
            <a:r>
              <a:rPr lang="it-IT" dirty="0" smtClean="0"/>
              <a:t>  s</a:t>
            </a:r>
            <a:r>
              <a:rPr lang="it-IT" baseline="30000" dirty="0" smtClean="0"/>
              <a:t>-1</a:t>
            </a:r>
            <a:endParaRPr lang="it-IT" baseline="30000" dirty="0"/>
          </a:p>
        </p:txBody>
      </p:sp>
      <p:sp>
        <p:nvSpPr>
          <p:cNvPr id="24" name="CasellaDiTesto 23"/>
          <p:cNvSpPr txBox="1"/>
          <p:nvPr/>
        </p:nvSpPr>
        <p:spPr>
          <a:xfrm>
            <a:off x="228600" y="2602468"/>
            <a:ext cx="2485745" cy="369332"/>
          </a:xfrm>
          <a:prstGeom prst="rect">
            <a:avLst/>
          </a:prstGeom>
          <a:solidFill>
            <a:srgbClr val="CCFF99"/>
          </a:solidFill>
        </p:spPr>
        <p:txBody>
          <a:bodyPr wrap="none" rtlCol="0">
            <a:spAutoFit/>
          </a:bodyPr>
          <a:lstStyle/>
          <a:p>
            <a:r>
              <a:rPr lang="it-IT" dirty="0">
                <a:latin typeface="Wingdings" pitchFamily="2" charset="2"/>
              </a:rPr>
              <a:t>l</a:t>
            </a:r>
            <a:r>
              <a:rPr lang="it-IT" dirty="0" smtClean="0"/>
              <a:t>  </a:t>
            </a:r>
            <a:r>
              <a:rPr lang="it-IT" dirty="0" err="1" smtClean="0"/>
              <a:t>synchrotron</a:t>
            </a:r>
            <a:r>
              <a:rPr lang="it-IT" dirty="0" smtClean="0"/>
              <a:t> </a:t>
            </a:r>
            <a:r>
              <a:rPr lang="it-IT" dirty="0" err="1" smtClean="0"/>
              <a:t>radiation</a:t>
            </a:r>
            <a:endParaRPr lang="it-IT" dirty="0"/>
          </a:p>
        </p:txBody>
      </p:sp>
    </p:spTree>
    <p:extLst>
      <p:ext uri="{BB962C8B-B14F-4D97-AF65-F5344CB8AC3E}">
        <p14:creationId xmlns:p14="http://schemas.microsoft.com/office/powerpoint/2010/main" val="115203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 y="0"/>
            <a:ext cx="9134573" cy="671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5638800" y="3200400"/>
            <a:ext cx="1551259" cy="1200329"/>
          </a:xfrm>
          <a:prstGeom prst="rect">
            <a:avLst/>
          </a:prstGeom>
          <a:solidFill>
            <a:srgbClr val="FFFF00"/>
          </a:solidFill>
          <a:ln>
            <a:solidFill>
              <a:schemeClr val="tx1"/>
            </a:solidFill>
          </a:ln>
        </p:spPr>
        <p:txBody>
          <a:bodyPr wrap="none" rtlCol="0">
            <a:spAutoFit/>
          </a:bodyPr>
          <a:lstStyle/>
          <a:p>
            <a:r>
              <a:rPr lang="it-IT" dirty="0" err="1" smtClean="0"/>
              <a:t>Galaxy</a:t>
            </a:r>
            <a:r>
              <a:rPr lang="it-IT" dirty="0" smtClean="0"/>
              <a:t> cluster:</a:t>
            </a:r>
          </a:p>
          <a:p>
            <a:r>
              <a:rPr lang="it-IT" dirty="0"/>
              <a:t>n</a:t>
            </a:r>
            <a:r>
              <a:rPr lang="it-IT" baseline="-25000" dirty="0" smtClean="0"/>
              <a:t>e</a:t>
            </a:r>
            <a:r>
              <a:rPr lang="it-IT" dirty="0" smtClean="0"/>
              <a:t> = 10</a:t>
            </a:r>
            <a:r>
              <a:rPr lang="it-IT" baseline="30000" dirty="0" smtClean="0"/>
              <a:t>-3</a:t>
            </a:r>
            <a:r>
              <a:rPr lang="it-IT" dirty="0" smtClean="0"/>
              <a:t> cm</a:t>
            </a:r>
            <a:r>
              <a:rPr lang="it-IT" baseline="30000" dirty="0" smtClean="0"/>
              <a:t>-3</a:t>
            </a:r>
          </a:p>
          <a:p>
            <a:r>
              <a:rPr lang="it-IT" dirty="0" smtClean="0"/>
              <a:t>B = 1 </a:t>
            </a:r>
            <a:r>
              <a:rPr lang="it-IT" dirty="0" err="1" smtClean="0">
                <a:latin typeface="Symbol" pitchFamily="18" charset="2"/>
              </a:rPr>
              <a:t>m</a:t>
            </a:r>
            <a:r>
              <a:rPr lang="it-IT" dirty="0" err="1" smtClean="0"/>
              <a:t>G</a:t>
            </a:r>
            <a:endParaRPr lang="it-IT" dirty="0" smtClean="0"/>
          </a:p>
          <a:p>
            <a:r>
              <a:rPr lang="it-IT" dirty="0"/>
              <a:t>z</a:t>
            </a:r>
            <a:r>
              <a:rPr lang="it-IT" dirty="0" smtClean="0"/>
              <a:t> = 0</a:t>
            </a:r>
            <a:endParaRPr lang="it-IT" dirty="0"/>
          </a:p>
        </p:txBody>
      </p:sp>
      <p:cxnSp>
        <p:nvCxnSpPr>
          <p:cNvPr id="8" name="Connettore 1 7"/>
          <p:cNvCxnSpPr/>
          <p:nvPr/>
        </p:nvCxnSpPr>
        <p:spPr>
          <a:xfrm flipV="1">
            <a:off x="990600" y="207818"/>
            <a:ext cx="5638800" cy="4211782"/>
          </a:xfrm>
          <a:prstGeom prst="line">
            <a:avLst/>
          </a:pr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3124200" y="2678668"/>
            <a:ext cx="1328569" cy="369332"/>
          </a:xfrm>
          <a:prstGeom prst="rect">
            <a:avLst/>
          </a:prstGeom>
          <a:noFill/>
          <a:ln>
            <a:noFill/>
          </a:ln>
        </p:spPr>
        <p:txBody>
          <a:bodyPr wrap="none" rtlCol="0">
            <a:spAutoFit/>
          </a:bodyPr>
          <a:lstStyle/>
          <a:p>
            <a:r>
              <a:rPr lang="it-IT" dirty="0" err="1" smtClean="0">
                <a:solidFill>
                  <a:srgbClr val="FF0000"/>
                </a:solidFill>
              </a:rPr>
              <a:t>Synchrotron</a:t>
            </a:r>
            <a:endParaRPr lang="it-IT" dirty="0">
              <a:solidFill>
                <a:srgbClr val="FF0000"/>
              </a:solidFill>
            </a:endParaRPr>
          </a:p>
        </p:txBody>
      </p:sp>
      <p:sp>
        <p:nvSpPr>
          <p:cNvPr id="14" name="CasellaDiTesto 13"/>
          <p:cNvSpPr txBox="1"/>
          <p:nvPr/>
        </p:nvSpPr>
        <p:spPr>
          <a:xfrm>
            <a:off x="1124786" y="568404"/>
            <a:ext cx="1735027" cy="1200329"/>
          </a:xfrm>
          <a:prstGeom prst="rect">
            <a:avLst/>
          </a:prstGeom>
          <a:solidFill>
            <a:srgbClr val="FFFF00"/>
          </a:solidFill>
          <a:ln>
            <a:solidFill>
              <a:srgbClr val="FF0000"/>
            </a:solidFill>
          </a:ln>
        </p:spPr>
        <p:txBody>
          <a:bodyPr wrap="none" rtlCol="0">
            <a:spAutoFit/>
          </a:bodyPr>
          <a:lstStyle/>
          <a:p>
            <a:r>
              <a:rPr lang="it-IT" dirty="0" err="1" smtClean="0">
                <a:solidFill>
                  <a:srgbClr val="FF0000"/>
                </a:solidFill>
              </a:rPr>
              <a:t>Starburst</a:t>
            </a:r>
            <a:r>
              <a:rPr lang="it-IT" dirty="0" smtClean="0">
                <a:solidFill>
                  <a:srgbClr val="FF0000"/>
                </a:solidFill>
              </a:rPr>
              <a:t> </a:t>
            </a:r>
            <a:r>
              <a:rPr lang="it-IT" dirty="0" err="1" smtClean="0">
                <a:solidFill>
                  <a:srgbClr val="FF0000"/>
                </a:solidFill>
              </a:rPr>
              <a:t>galaxy</a:t>
            </a:r>
            <a:r>
              <a:rPr lang="it-IT" dirty="0" smtClean="0">
                <a:solidFill>
                  <a:srgbClr val="FF0000"/>
                </a:solidFill>
              </a:rPr>
              <a:t>:</a:t>
            </a:r>
          </a:p>
          <a:p>
            <a:r>
              <a:rPr lang="it-IT" dirty="0">
                <a:solidFill>
                  <a:srgbClr val="FF0000"/>
                </a:solidFill>
              </a:rPr>
              <a:t>n</a:t>
            </a:r>
            <a:r>
              <a:rPr lang="it-IT" baseline="-25000" dirty="0" smtClean="0">
                <a:solidFill>
                  <a:srgbClr val="FF0000"/>
                </a:solidFill>
              </a:rPr>
              <a:t>e</a:t>
            </a:r>
            <a:r>
              <a:rPr lang="it-IT" dirty="0" smtClean="0">
                <a:solidFill>
                  <a:srgbClr val="FF0000"/>
                </a:solidFill>
              </a:rPr>
              <a:t> = 100 cm</a:t>
            </a:r>
            <a:r>
              <a:rPr lang="it-IT" baseline="30000" dirty="0" smtClean="0">
                <a:solidFill>
                  <a:srgbClr val="FF0000"/>
                </a:solidFill>
              </a:rPr>
              <a:t>-3</a:t>
            </a:r>
          </a:p>
          <a:p>
            <a:r>
              <a:rPr lang="it-IT" dirty="0" smtClean="0">
                <a:solidFill>
                  <a:srgbClr val="FF0000"/>
                </a:solidFill>
              </a:rPr>
              <a:t>B = 100 </a:t>
            </a:r>
            <a:r>
              <a:rPr lang="it-IT" dirty="0" err="1" smtClean="0">
                <a:solidFill>
                  <a:srgbClr val="FF0000"/>
                </a:solidFill>
                <a:latin typeface="Symbol" pitchFamily="18" charset="2"/>
              </a:rPr>
              <a:t>m</a:t>
            </a:r>
            <a:r>
              <a:rPr lang="it-IT" dirty="0" err="1" smtClean="0">
                <a:solidFill>
                  <a:srgbClr val="FF0000"/>
                </a:solidFill>
              </a:rPr>
              <a:t>G</a:t>
            </a:r>
            <a:endParaRPr lang="it-IT" dirty="0" smtClean="0">
              <a:solidFill>
                <a:srgbClr val="FF0000"/>
              </a:solidFill>
            </a:endParaRPr>
          </a:p>
          <a:p>
            <a:r>
              <a:rPr lang="it-IT" dirty="0" smtClean="0">
                <a:solidFill>
                  <a:srgbClr val="FF0000"/>
                </a:solidFill>
              </a:rPr>
              <a:t>z = 0</a:t>
            </a:r>
            <a:endParaRPr lang="it-IT" dirty="0">
              <a:solidFill>
                <a:srgbClr val="FF0000"/>
              </a:solidFill>
            </a:endParaRPr>
          </a:p>
        </p:txBody>
      </p:sp>
      <p:cxnSp>
        <p:nvCxnSpPr>
          <p:cNvPr id="16" name="Connettore 1 15"/>
          <p:cNvCxnSpPr/>
          <p:nvPr/>
        </p:nvCxnSpPr>
        <p:spPr>
          <a:xfrm flipV="1">
            <a:off x="990600" y="207818"/>
            <a:ext cx="4724400" cy="35259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724400" y="468868"/>
            <a:ext cx="365806" cy="369332"/>
          </a:xfrm>
          <a:prstGeom prst="rect">
            <a:avLst/>
          </a:prstGeom>
          <a:noFill/>
          <a:ln>
            <a:noFill/>
          </a:ln>
        </p:spPr>
        <p:txBody>
          <a:bodyPr wrap="none" rtlCol="0">
            <a:spAutoFit/>
          </a:bodyPr>
          <a:lstStyle/>
          <a:p>
            <a:r>
              <a:rPr lang="it-IT" dirty="0" smtClean="0">
                <a:solidFill>
                  <a:srgbClr val="FF0000"/>
                </a:solidFill>
              </a:rPr>
              <a:t>IC</a:t>
            </a:r>
            <a:endParaRPr lang="it-IT" dirty="0">
              <a:solidFill>
                <a:srgbClr val="FF0000"/>
              </a:solidFill>
            </a:endParaRPr>
          </a:p>
        </p:txBody>
      </p:sp>
      <p:cxnSp>
        <p:nvCxnSpPr>
          <p:cNvPr id="27" name="Connettore 1 26"/>
          <p:cNvCxnSpPr/>
          <p:nvPr/>
        </p:nvCxnSpPr>
        <p:spPr>
          <a:xfrm>
            <a:off x="990600" y="304800"/>
            <a:ext cx="796404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1905000" y="228600"/>
            <a:ext cx="1032655" cy="369332"/>
          </a:xfrm>
          <a:prstGeom prst="rect">
            <a:avLst/>
          </a:prstGeom>
          <a:noFill/>
        </p:spPr>
        <p:txBody>
          <a:bodyPr wrap="none" rtlCol="0">
            <a:spAutoFit/>
          </a:bodyPr>
          <a:lstStyle/>
          <a:p>
            <a:r>
              <a:rPr lang="it-IT" dirty="0" smtClean="0">
                <a:solidFill>
                  <a:srgbClr val="FF0000"/>
                </a:solidFill>
              </a:rPr>
              <a:t>Coulomb</a:t>
            </a:r>
            <a:endParaRPr lang="it-IT" dirty="0">
              <a:solidFill>
                <a:srgbClr val="FF0000"/>
              </a:solidFill>
            </a:endParaRPr>
          </a:p>
        </p:txBody>
      </p:sp>
      <p:sp>
        <p:nvSpPr>
          <p:cNvPr id="2057" name="Figura a mano libera 2056"/>
          <p:cNvSpPr/>
          <p:nvPr/>
        </p:nvSpPr>
        <p:spPr>
          <a:xfrm>
            <a:off x="942109" y="207818"/>
            <a:ext cx="6012873" cy="2493818"/>
          </a:xfrm>
          <a:custGeom>
            <a:avLst/>
            <a:gdLst>
              <a:gd name="connsiteX0" fmla="*/ 0 w 6012873"/>
              <a:gd name="connsiteY0" fmla="*/ 2493818 h 2493818"/>
              <a:gd name="connsiteX1" fmla="*/ 221673 w 6012873"/>
              <a:gd name="connsiteY1" fmla="*/ 2202873 h 2493818"/>
              <a:gd name="connsiteX2" fmla="*/ 484909 w 6012873"/>
              <a:gd name="connsiteY2" fmla="*/ 2050473 h 2493818"/>
              <a:gd name="connsiteX3" fmla="*/ 775855 w 6012873"/>
              <a:gd name="connsiteY3" fmla="*/ 1953491 h 2493818"/>
              <a:gd name="connsiteX4" fmla="*/ 6012873 w 6012873"/>
              <a:gd name="connsiteY4" fmla="*/ 0 h 2493818"/>
              <a:gd name="connsiteX5" fmla="*/ 6012873 w 6012873"/>
              <a:gd name="connsiteY5" fmla="*/ 0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2873" h="2493818">
                <a:moveTo>
                  <a:pt x="0" y="2493818"/>
                </a:moveTo>
                <a:cubicBezTo>
                  <a:pt x="70427" y="2385291"/>
                  <a:pt x="140855" y="2276764"/>
                  <a:pt x="221673" y="2202873"/>
                </a:cubicBezTo>
                <a:cubicBezTo>
                  <a:pt x="302491" y="2128982"/>
                  <a:pt x="392545" y="2092037"/>
                  <a:pt x="484909" y="2050473"/>
                </a:cubicBezTo>
                <a:cubicBezTo>
                  <a:pt x="577273" y="2008909"/>
                  <a:pt x="775855" y="1953491"/>
                  <a:pt x="775855" y="1953491"/>
                </a:cubicBezTo>
                <a:lnTo>
                  <a:pt x="6012873" y="0"/>
                </a:lnTo>
                <a:lnTo>
                  <a:pt x="6012873" y="0"/>
                </a:lnTo>
              </a:path>
            </a:pathLst>
          </a:cu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8" name="CasellaDiTesto 2057"/>
          <p:cNvSpPr txBox="1"/>
          <p:nvPr/>
        </p:nvSpPr>
        <p:spPr>
          <a:xfrm>
            <a:off x="1295400" y="1764268"/>
            <a:ext cx="776366" cy="369332"/>
          </a:xfrm>
          <a:prstGeom prst="rect">
            <a:avLst/>
          </a:prstGeom>
          <a:noFill/>
        </p:spPr>
        <p:txBody>
          <a:bodyPr wrap="none" rtlCol="0">
            <a:spAutoFit/>
          </a:bodyPr>
          <a:lstStyle/>
          <a:p>
            <a:r>
              <a:rPr lang="it-IT" dirty="0" err="1" smtClean="0">
                <a:solidFill>
                  <a:srgbClr val="FF0000"/>
                </a:solidFill>
              </a:rPr>
              <a:t>Brems</a:t>
            </a:r>
            <a:endParaRPr lang="it-IT" dirty="0">
              <a:solidFill>
                <a:srgbClr val="FF0000"/>
              </a:solidFill>
            </a:endParaRPr>
          </a:p>
        </p:txBody>
      </p:sp>
      <p:cxnSp>
        <p:nvCxnSpPr>
          <p:cNvPr id="3" name="Connettore 1 2"/>
          <p:cNvCxnSpPr/>
          <p:nvPr/>
        </p:nvCxnSpPr>
        <p:spPr>
          <a:xfrm>
            <a:off x="942109" y="1143000"/>
            <a:ext cx="8049491"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801341" y="838200"/>
            <a:ext cx="513859" cy="369332"/>
          </a:xfrm>
          <a:prstGeom prst="rect">
            <a:avLst/>
          </a:prstGeom>
          <a:noFill/>
        </p:spPr>
        <p:txBody>
          <a:bodyPr wrap="none" rtlCol="0">
            <a:spAutoFit/>
          </a:bodyPr>
          <a:lstStyle/>
          <a:p>
            <a:r>
              <a:rPr lang="it-IT" dirty="0" smtClean="0">
                <a:solidFill>
                  <a:srgbClr val="FF0000"/>
                </a:solidFill>
              </a:rPr>
              <a:t>AW</a:t>
            </a:r>
            <a:endParaRPr lang="it-IT" dirty="0">
              <a:solidFill>
                <a:srgbClr val="FF0000"/>
              </a:solidFill>
            </a:endParaRPr>
          </a:p>
        </p:txBody>
      </p:sp>
    </p:spTree>
    <p:extLst>
      <p:ext uri="{BB962C8B-B14F-4D97-AF65-F5344CB8AC3E}">
        <p14:creationId xmlns:p14="http://schemas.microsoft.com/office/powerpoint/2010/main" val="228527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7128</TotalTime>
  <Words>2106</Words>
  <Application>Microsoft Office PowerPoint</Application>
  <PresentationFormat>Presentazione su schermo (4:3)</PresentationFormat>
  <Paragraphs>483</Paragraphs>
  <Slides>45</Slides>
  <Notes>1</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Office Theme</vt:lpstr>
      <vt:lpstr>Gamma Rays  from Star Forming Galaxies  and Dark Matter</vt:lpstr>
      <vt:lpstr>Particle Acceleration</vt:lpstr>
      <vt:lpstr>Presentazione standard di PowerPoint</vt:lpstr>
      <vt:lpstr>Presentazione standard di PowerPoint</vt:lpstr>
      <vt:lpstr>Presentazione standard di PowerPoint</vt:lpstr>
      <vt:lpstr>Presentazione standard di PowerPoint</vt:lpstr>
      <vt:lpstr>Energy loss processes: protons</vt:lpstr>
      <vt:lpstr>Energy loss processes: electrons </vt:lpstr>
      <vt:lpstr>Presentazione standard di PowerPoint</vt:lpstr>
      <vt:lpstr>Presentazione standard di PowerPoint</vt:lpstr>
      <vt:lpstr>HE Gamma Rays in Galaxies</vt:lpstr>
      <vt:lpstr>Presentazione standard di PowerPoint</vt:lpstr>
      <vt:lpstr>Presentazione standard di PowerPoint</vt:lpstr>
      <vt:lpstr>VHE g-ray emission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1. Galactic Center</vt:lpstr>
      <vt:lpstr>1. The Galactic Center</vt:lpstr>
      <vt:lpstr>Presentazione standard di PowerPoint</vt:lpstr>
      <vt:lpstr>Presentazione standard di PowerPoint</vt:lpstr>
      <vt:lpstr>Presentazione standard di PowerPoint</vt:lpstr>
      <vt:lpstr>Presentazione standard di PowerPoint</vt:lpstr>
      <vt:lpstr>Presentazione standard di PowerPoint</vt:lpstr>
      <vt:lpstr>Whence these properties?</vt:lpstr>
      <vt:lpstr>Presentazione standard di PowerPoint</vt:lpstr>
      <vt:lpstr>Presentazione standard di PowerPoint</vt:lpstr>
      <vt:lpstr>Presentazione standard di PowerPoint</vt:lpstr>
      <vt:lpstr>Example: Draco dSph modeling</vt:lpstr>
      <vt:lpstr>Presentazione standard di PowerPoint</vt:lpstr>
      <vt:lpstr>Draco dSph obs’d MAGIC Albert et al. 2008</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radio data from a VHE</dc:title>
  <dc:creator>Massimo</dc:creator>
  <cp:lastModifiedBy>massimo</cp:lastModifiedBy>
  <cp:revision>287</cp:revision>
  <dcterms:created xsi:type="dcterms:W3CDTF">2006-08-16T00:00:00Z</dcterms:created>
  <dcterms:modified xsi:type="dcterms:W3CDTF">2011-10-06T13:32:10Z</dcterms:modified>
</cp:coreProperties>
</file>